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9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9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1E51-95CB-48A2-8F4B-24570FC4BE72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1936-7B73-45BD-8BDC-05B10454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39896" cy="4351338"/>
          </a:xfrm>
        </p:spPr>
        <p:txBody>
          <a:bodyPr/>
          <a:lstStyle/>
          <a:p>
            <a:pPr>
              <a:lnSpc>
                <a:spcPts val="3023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</a:t>
            </a:r>
            <a:r>
              <a:rPr lang="en-US" spc="-1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lang="en-US" spc="-1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manual</a:t>
            </a:r>
            <a:r>
              <a:rPr lang="en-US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simplification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equations,</a:t>
            </a:r>
            <a:r>
              <a:rPr lang="en-US" spc="-2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becomes difficult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manage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number of variable</a:t>
            </a:r>
            <a:r>
              <a:rPr lang="en-US" spc="-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</a:t>
            </a:r>
            <a:r>
              <a:rPr lang="en-US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or 6.</a:t>
            </a:r>
          </a:p>
          <a:p>
            <a:pPr>
              <a:lnSpc>
                <a:spcPts val="3023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a technique</a:t>
            </a:r>
            <a:r>
              <a:rPr lang="en-US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entered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(MEV)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increase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1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size</a:t>
            </a:r>
            <a:r>
              <a:rPr lang="en-US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k-map.</a:t>
            </a:r>
          </a:p>
          <a:p>
            <a:pPr>
              <a:lnSpc>
                <a:spcPts val="3023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a smaller</a:t>
            </a:r>
            <a:r>
              <a:rPr lang="en-US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to handle</a:t>
            </a:r>
            <a:r>
              <a:rPr lang="en-US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variables.</a:t>
            </a:r>
          </a:p>
        </p:txBody>
      </p:sp>
    </p:spTree>
    <p:extLst>
      <p:ext uri="{BB962C8B-B14F-4D97-AF65-F5344CB8AC3E}">
        <p14:creationId xmlns:p14="http://schemas.microsoft.com/office/powerpoint/2010/main" val="206268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latin typeface="Myanmar Text"/>
                <a:cs typeface="Myanmar Text"/>
              </a:rPr>
              <a:t>Quine </a:t>
            </a:r>
            <a:r>
              <a:rPr lang="en-IN" b="1" dirty="0" err="1">
                <a:latin typeface="Myanmar Text"/>
                <a:cs typeface="Myanmar Text"/>
              </a:rPr>
              <a:t>McCluskey</a:t>
            </a:r>
            <a:r>
              <a:rPr lang="en-IN" b="1" dirty="0">
                <a:latin typeface="Myanmar Text"/>
                <a:cs typeface="Myanmar Text"/>
              </a:rPr>
              <a:t>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91986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Facts About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McCluskey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IN" sz="24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1956</a:t>
            </a:r>
          </a:p>
          <a:p>
            <a:pPr marL="0"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Tabulation</a:t>
            </a:r>
            <a:r>
              <a:rPr lang="en-IN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marR="0">
              <a:lnSpc>
                <a:spcPct val="120000"/>
              </a:lnSpc>
              <a:spcBef>
                <a:spcPts val="2646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Minimization of Boolean Functions</a:t>
            </a:r>
          </a:p>
          <a:p>
            <a:pPr marL="0">
              <a:lnSpc>
                <a:spcPct val="120000"/>
              </a:lnSpc>
              <a:spcBef>
                <a:spcPts val="2646"/>
              </a:spcBef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Karnaugh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IN"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</a:t>
            </a:r>
            <a:r>
              <a:rPr lang="en-I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sz="24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bits, Quine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McClusky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solve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than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bits.</a:t>
            </a:r>
          </a:p>
          <a:p>
            <a:pPr marL="0">
              <a:lnSpc>
                <a:spcPct val="120000"/>
              </a:lnSpc>
              <a:spcBef>
                <a:spcPts val="2646"/>
              </a:spcBef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easy algorithm than Karnaugh,</a:t>
            </a:r>
            <a:r>
              <a:rPr lang="en-IN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efficient</a:t>
            </a:r>
            <a:r>
              <a:rPr lang="en-IN" sz="24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implemented</a:t>
            </a:r>
            <a:r>
              <a:rPr lang="en-IN" sz="24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algorithms.</a:t>
            </a:r>
          </a:p>
          <a:p>
            <a:pPr marL="0">
              <a:lnSpc>
                <a:spcPct val="120000"/>
              </a:lnSpc>
              <a:spcBef>
                <a:spcPts val="2646"/>
              </a:spcBef>
              <a:buFont typeface="Wingdings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20000"/>
              </a:lnSpc>
              <a:spcBef>
                <a:spcPts val="2646"/>
              </a:spcBef>
              <a:buFont typeface="Wingdings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20000"/>
              </a:lnSpc>
              <a:spcBef>
                <a:spcPts val="2646"/>
              </a:spcBef>
              <a:buFont typeface="Wingdings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2646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737629" y="302545"/>
            <a:ext cx="208309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815"/>
              </a:lnSpc>
              <a:spcBef>
                <a:spcPts val="0"/>
              </a:spcBef>
              <a:spcAft>
                <a:spcPts val="0"/>
              </a:spcAft>
            </a:pPr>
            <a:r>
              <a:rPr sz="4800" b="1" dirty="0">
                <a:latin typeface="Myanmar Text"/>
                <a:cs typeface="Myanmar Text"/>
              </a:rPr>
              <a:t>Steps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1194816" y="1981790"/>
            <a:ext cx="9353914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29"/>
              </a:lnSpc>
              <a:spcBef>
                <a:spcPts val="0"/>
              </a:spcBef>
              <a:spcAft>
                <a:spcPts val="0"/>
              </a:spcAft>
            </a:pPr>
            <a:r>
              <a:rPr b="1" spc="8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sz="3600" b="1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37629" y="2758435"/>
            <a:ext cx="10082781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2000" spc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Prime Implicants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800" spc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sz="3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Implicants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2800" spc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36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Implicants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800" spc="1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IN" sz="36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Implicants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736710" y="160826"/>
            <a:ext cx="4705055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815"/>
              </a:lnSpc>
              <a:spcBef>
                <a:spcPts val="0"/>
              </a:spcBef>
              <a:spcAft>
                <a:spcPts val="0"/>
              </a:spcAft>
            </a:pPr>
            <a:r>
              <a:rPr sz="4200" dirty="0">
                <a:latin typeface="Myanmar Text"/>
                <a:cs typeface="Myanmar Text"/>
              </a:rPr>
              <a:t>Example Problem</a:t>
            </a:r>
          </a:p>
          <a:p>
            <a:pPr marL="123443" marR="0">
              <a:lnSpc>
                <a:spcPts val="3815"/>
              </a:lnSpc>
              <a:spcBef>
                <a:spcPts val="2355"/>
              </a:spcBef>
              <a:spcAft>
                <a:spcPts val="0"/>
              </a:spcAft>
            </a:pPr>
            <a:r>
              <a:rPr sz="1600" dirty="0">
                <a:solidFill>
                  <a:srgbClr val="EF53A5"/>
                </a:solidFill>
                <a:latin typeface="Wingdings 3"/>
                <a:cs typeface="Wingdings 3"/>
              </a:rPr>
              <a:t></a:t>
            </a:r>
            <a:r>
              <a:rPr sz="1600" spc="893" dirty="0">
                <a:solidFill>
                  <a:srgbClr val="EF53A5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Σ</a:t>
            </a:r>
            <a:r>
              <a:rPr sz="20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(0,4,5,7,10,12,13,14,15)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860145" y="2070181"/>
            <a:ext cx="6228064" cy="415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codes of each number.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975978" y="2655280"/>
            <a:ext cx="156331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No</a:t>
            </a:r>
            <a:r>
              <a:rPr sz="1800" b="1" spc="1161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Binary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97136"/>
              </p:ext>
            </p:extLst>
          </p:nvPr>
        </p:nvGraphicFramePr>
        <p:xfrm>
          <a:off x="1000035" y="2743199"/>
          <a:ext cx="162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6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6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69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69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69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69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69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69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22701" y="6233568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9485" y="355680"/>
            <a:ext cx="10282523" cy="1118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Numbers according to</a:t>
            </a:r>
            <a:r>
              <a:rPr sz="2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number of 1’s as in Table.2</a:t>
            </a:r>
          </a:p>
          <a:p>
            <a:pPr marL="0" marR="0">
              <a:lnSpc>
                <a:spcPct val="150000"/>
              </a:lnSpc>
              <a:spcBef>
                <a:spcPts val="564"/>
              </a:spcBef>
              <a:spcAft>
                <a:spcPts val="0"/>
              </a:spcAf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Step-3:</a:t>
            </a:r>
            <a:r>
              <a:rPr sz="2400" b="1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Table</a:t>
            </a:r>
            <a:r>
              <a:rPr sz="2400" b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Duals from Table:2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4546" y="1908011"/>
            <a:ext cx="2444715" cy="3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527" marR="0">
              <a:lnSpc>
                <a:spcPts val="334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7691" y="1908011"/>
            <a:ext cx="2485663" cy="3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39" marR="0">
              <a:lnSpc>
                <a:spcPts val="334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Step:3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3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01419" y="5980450"/>
            <a:ext cx="82687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Myanmar Text"/>
                <a:cs typeface="Myanmar Text"/>
              </a:rPr>
              <a:t>Table:2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6747"/>
              </p:ext>
            </p:extLst>
          </p:nvPr>
        </p:nvGraphicFramePr>
        <p:xfrm>
          <a:off x="1104546" y="2525969"/>
          <a:ext cx="2317929" cy="392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5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0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0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0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0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90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90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90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90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90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910285" y="2525969"/>
          <a:ext cx="324539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0_00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010_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4,12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5,13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10,14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1_10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12,13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12,14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7,15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13,15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IN" dirty="0"/>
                        <a:t>14,15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855C8D6-6077-4EAA-B2EC-F6791A5256EE}"/>
              </a:ext>
            </a:extLst>
          </p:cNvPr>
          <p:cNvSpPr/>
          <p:nvPr/>
        </p:nvSpPr>
        <p:spPr>
          <a:xfrm>
            <a:off x="4996069" y="3461489"/>
            <a:ext cx="1364974" cy="76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9703" y="394410"/>
            <a:ext cx="11618313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29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Step-4:</a:t>
            </a:r>
            <a:r>
              <a:rPr sz="36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sz="3600" b="1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Quads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0852" y="2162688"/>
            <a:ext cx="962217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3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ABCD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0668" y="2213615"/>
            <a:ext cx="962217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3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ABCD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756651" y="4483897"/>
            <a:ext cx="82687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yanmar Text"/>
                <a:cs typeface="Myanmar Text"/>
              </a:rPr>
              <a:t>Table:4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84883" y="5980439"/>
            <a:ext cx="82687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yanmar Text"/>
                <a:cs typeface="Myanmar Text"/>
              </a:rPr>
              <a:t>Table:3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300481" y="1489163"/>
          <a:ext cx="3362961" cy="445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0_00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010_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4,12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5,13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10,14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12,13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12,14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7,15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13,15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r>
                        <a:rPr lang="en-IN" dirty="0"/>
                        <a:t>14,15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486434" y="2547257"/>
          <a:ext cx="5100321" cy="2597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r>
                        <a:rPr lang="en-IN" dirty="0"/>
                        <a:t>4,5 12,13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_10_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r>
                        <a:rPr lang="en-IN" dirty="0"/>
                        <a:t>4,12</a:t>
                      </a:r>
                      <a:r>
                        <a:rPr lang="en-IN" baseline="0" dirty="0"/>
                        <a:t> 5,13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_10_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r>
                        <a:rPr lang="en-IN" dirty="0"/>
                        <a:t>5,13 7,15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r>
                        <a:rPr lang="en-IN" dirty="0"/>
                        <a:t>5,7 13,15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r>
                        <a:rPr lang="en-IN" dirty="0"/>
                        <a:t>12,13 14,15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r>
                        <a:rPr lang="en-IN" dirty="0"/>
                        <a:t>12,14 13,15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7ACEEFC4-496E-4788-9B8D-2C55CCBE389D}"/>
              </a:ext>
            </a:extLst>
          </p:cNvPr>
          <p:cNvSpPr/>
          <p:nvPr/>
        </p:nvSpPr>
        <p:spPr>
          <a:xfrm>
            <a:off x="4996069" y="3461489"/>
            <a:ext cx="1364974" cy="76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85555" y="2273505"/>
            <a:ext cx="7720148" cy="289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679710" y="394413"/>
            <a:ext cx="1027983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29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Step-5:</a:t>
            </a:r>
            <a:r>
              <a:rPr sz="36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table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Prime</a:t>
            </a:r>
            <a:r>
              <a:rPr sz="3600" b="1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3723" y="1540272"/>
            <a:ext cx="1077151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00"/>
              </a:lnSpc>
              <a:spcBef>
                <a:spcPts val="0"/>
              </a:spcBef>
              <a:spcAft>
                <a:spcPts val="0"/>
              </a:spcAft>
            </a:pPr>
            <a:r>
              <a:rPr sz="4800" strike="sngStrike" dirty="0">
                <a:solidFill>
                  <a:srgbClr val="FFFFFF"/>
                </a:solidFill>
                <a:latin typeface="Aldhabi"/>
                <a:cs typeface="Aldhabi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3684" y="2414863"/>
            <a:ext cx="97292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latin typeface="Myanmar Text"/>
                <a:cs typeface="Myanmar Text"/>
              </a:rPr>
              <a:t>Prime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54297" y="2414863"/>
            <a:ext cx="47438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latin typeface="Myanmar Text"/>
                <a:cs typeface="Myanmar Text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39136" y="2414863"/>
            <a:ext cx="47438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latin typeface="Myanmar Text"/>
                <a:cs typeface="Myanmar Text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34128" y="2414863"/>
            <a:ext cx="47438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latin typeface="Myanmar Text"/>
                <a:cs typeface="Myanmar Text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71160" y="2414863"/>
            <a:ext cx="47438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latin typeface="Myanmar Text"/>
                <a:cs typeface="Myanmar Text"/>
              </a:rPr>
              <a:t>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9307" y="2414863"/>
            <a:ext cx="60587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latin typeface="Myanmar Text"/>
                <a:cs typeface="Myanmar Text"/>
              </a:rPr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3178" y="2414863"/>
            <a:ext cx="60587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latin typeface="Myanmar Text"/>
                <a:cs typeface="Myanmar Text"/>
              </a:rPr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93462" y="2414863"/>
            <a:ext cx="60587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latin typeface="Myanmar Text"/>
                <a:cs typeface="Myanmar Text"/>
              </a:rPr>
              <a:t>13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02122" y="2414863"/>
            <a:ext cx="60587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latin typeface="Myanmar Text"/>
                <a:cs typeface="Myanmar Text"/>
              </a:rPr>
              <a:t>14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34531" y="2414863"/>
            <a:ext cx="60587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latin typeface="Myanmar Text"/>
                <a:cs typeface="Myanmar Text"/>
              </a:rPr>
              <a:t>15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43689" y="2689183"/>
            <a:ext cx="145822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latin typeface="Myanmar Text"/>
                <a:cs typeface="Myanmar Text"/>
              </a:rPr>
              <a:t>Implicants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43687" y="3054615"/>
            <a:ext cx="66826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3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latin typeface="Myanmar Text"/>
                <a:cs typeface="Myanmar Text"/>
              </a:rPr>
              <a:t>0.4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29920" y="3117187"/>
            <a:ext cx="52273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14753" y="3117187"/>
            <a:ext cx="52273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43683" y="3425907"/>
            <a:ext cx="930808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latin typeface="Myanmar Text"/>
                <a:cs typeface="Myanmar Text"/>
              </a:rPr>
              <a:t>10.14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140456" y="3488154"/>
            <a:ext cx="52273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43270" y="3488154"/>
            <a:ext cx="52273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43685" y="3796743"/>
            <a:ext cx="1611139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latin typeface="Myanmar Text"/>
                <a:cs typeface="Myanmar Text"/>
              </a:rPr>
              <a:t>4.5-12.13</a:t>
            </a:r>
          </a:p>
          <a:p>
            <a:pPr marL="0" marR="0">
              <a:lnSpc>
                <a:spcPts val="292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latin typeface="Myanmar Text"/>
                <a:cs typeface="Myanmar Text"/>
              </a:rPr>
              <a:t>5.13-7.15</a:t>
            </a:r>
          </a:p>
          <a:p>
            <a:pPr marL="0" marR="0">
              <a:lnSpc>
                <a:spcPts val="292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latin typeface="Myanmar Text"/>
                <a:cs typeface="Myanmar Text"/>
              </a:rPr>
              <a:t>12.13-14.15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14749" y="3859267"/>
            <a:ext cx="52249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09745" y="3859274"/>
            <a:ext cx="522499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  <a:p>
            <a:pPr marL="0" marR="0">
              <a:lnSpc>
                <a:spcPts val="1997"/>
              </a:lnSpc>
              <a:spcBef>
                <a:spcPts val="923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94321" y="3859267"/>
            <a:ext cx="522499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  <a:p>
            <a:pPr marL="0" marR="0">
              <a:lnSpc>
                <a:spcPts val="1997"/>
              </a:lnSpc>
              <a:spcBef>
                <a:spcPts val="3844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634605" y="3859267"/>
            <a:ext cx="522499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  <a:p>
            <a:pPr marL="0" marR="0">
              <a:lnSpc>
                <a:spcPts val="1997"/>
              </a:lnSpc>
              <a:spcBef>
                <a:spcPts val="923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  <a:p>
            <a:pPr marL="0" marR="0">
              <a:lnSpc>
                <a:spcPts val="1997"/>
              </a:lnSpc>
              <a:spcBef>
                <a:spcPts val="923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446777" y="4230234"/>
            <a:ext cx="52249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075673" y="4230242"/>
            <a:ext cx="522499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  <a:p>
            <a:pPr marL="0" marR="0">
              <a:lnSpc>
                <a:spcPts val="1997"/>
              </a:lnSpc>
              <a:spcBef>
                <a:spcPts val="923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343265" y="4601201"/>
            <a:ext cx="52249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Wingdings"/>
                <a:cs typeface="Wingdings"/>
              </a:rPr>
              <a:t>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048002" y="5250178"/>
            <a:ext cx="415887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Myanmar Text"/>
                <a:cs typeface="Myanmar Text"/>
              </a:rPr>
              <a:t>0.4</a:t>
            </a:r>
            <a:r>
              <a:rPr sz="1800" spc="-14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+ 10.14 + 5.13-7.15</a:t>
            </a:r>
            <a:r>
              <a:rPr sz="1800" spc="517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+ 4.5-12.13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9704" y="394414"/>
            <a:ext cx="1074367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29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8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Step-6:</a:t>
            </a:r>
            <a:r>
              <a:rPr sz="36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sz="3600" b="1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from Prime</a:t>
            </a:r>
            <a:r>
              <a:rPr sz="3600" b="1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8183" y="1786128"/>
            <a:ext cx="9970478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+ 10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+ 5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+ 4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pPr marL="0" marR="0">
              <a:lnSpc>
                <a:spcPts val="3349"/>
              </a:lnSpc>
              <a:spcBef>
                <a:spcPts val="2210"/>
              </a:spcBef>
              <a:spcAft>
                <a:spcPts val="0"/>
              </a:spcAf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Since</a:t>
            </a:r>
          </a:p>
        </p:txBody>
      </p:sp>
      <p:sp>
        <p:nvSpPr>
          <p:cNvPr id="5" name="object 5"/>
          <p:cNvSpPr txBox="1"/>
          <p:nvPr/>
        </p:nvSpPr>
        <p:spPr>
          <a:xfrm flipH="1">
            <a:off x="2337063" y="3554410"/>
            <a:ext cx="129441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trike="sngStrike" dirty="0">
                <a:solidFill>
                  <a:srgbClr val="FFFFFF"/>
                </a:solidFill>
                <a:latin typeface="Myanmar Text"/>
                <a:cs typeface="Myanmar Text"/>
              </a:rPr>
              <a:t>PI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287" y="5383210"/>
            <a:ext cx="1179443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9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minimized</a:t>
            </a:r>
            <a:r>
              <a:rPr sz="40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is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A’C’D’ + ACD’</a:t>
            </a:r>
            <a:r>
              <a:rPr sz="4000" b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BD + BC’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9306" y="2965752"/>
          <a:ext cx="26836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81">
                <a:tc>
                  <a:txBody>
                    <a:bodyPr/>
                    <a:lstStyle/>
                    <a:p>
                      <a:r>
                        <a:rPr lang="en-IN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81">
                <a:tc>
                  <a:txBody>
                    <a:bodyPr/>
                    <a:lstStyle/>
                    <a:p>
                      <a:r>
                        <a:rPr lang="en-IN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0_00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81">
                <a:tc>
                  <a:txBody>
                    <a:bodyPr/>
                    <a:lstStyle/>
                    <a:p>
                      <a:r>
                        <a:rPr lang="en-IN" dirty="0"/>
                        <a:t>10,14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1_10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81">
                <a:tc>
                  <a:txBody>
                    <a:bodyPr/>
                    <a:lstStyle/>
                    <a:p>
                      <a:r>
                        <a:rPr lang="en-IN" dirty="0"/>
                        <a:t>5,14</a:t>
                      </a:r>
                      <a:r>
                        <a:rPr lang="en-IN" baseline="0" dirty="0"/>
                        <a:t> 7,15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81">
                <a:tc>
                  <a:txBody>
                    <a:bodyPr/>
                    <a:lstStyle/>
                    <a:p>
                      <a:r>
                        <a:rPr lang="en-IN" dirty="0"/>
                        <a:t>4,5 12,13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_10_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0632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ts val="302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en-US" spc="-15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pc="1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</a:t>
                </a:r>
                <a:r>
                  <a:rPr lang="en-US" spc="-1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pc="-1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squares</a:t>
                </a:r>
                <a:r>
                  <a:rPr lang="en-US" spc="-2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k-map and let</a:t>
                </a:r>
                <a:r>
                  <a:rPr lang="en-US" spc="-23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be the number</a:t>
                </a:r>
                <a:r>
                  <a:rPr lang="en-US" spc="-1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variables</a:t>
                </a:r>
                <a:r>
                  <a:rPr lang="en-US" spc="-23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 marR="0" indent="0">
                  <a:lnSpc>
                    <a:spcPts val="302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ts val="302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sz="4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ts val="302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4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3023"/>
                  </a:lnSpc>
                  <a:spcBef>
                    <a:spcPts val="696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use</a:t>
                </a:r>
                <a:r>
                  <a:rPr lang="en-US" spc="-1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pc="-14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 then number</a:t>
                </a:r>
                <a:r>
                  <a:rPr lang="en-US" spc="-1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spc="25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squares</a:t>
                </a:r>
                <a:r>
                  <a:rPr lang="en-US" spc="-3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 will be reduced.</a:t>
                </a:r>
              </a:p>
              <a:p>
                <a:pPr marL="0" indent="0">
                  <a:lnSpc>
                    <a:spcPts val="3023"/>
                  </a:lnSpc>
                  <a:spcBef>
                    <a:spcPts val="696"/>
                  </a:spcBef>
                  <a:buNone/>
                </a:pP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ts val="302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 k-map allows us to enter</a:t>
                </a:r>
                <a:r>
                  <a:rPr lang="en-US" spc="-18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single</a:t>
                </a:r>
                <a:r>
                  <a:rPr lang="en-US" spc="-23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(A,B,…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pc="-37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a complete switching</a:t>
                </a:r>
                <a:r>
                  <a:rPr lang="en-US" spc="-2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expression(such as</a:t>
                </a:r>
                <a:r>
                  <a:rPr lang="en-US" spc="-147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A+B’C)</a:t>
                </a:r>
                <a:r>
                  <a:rPr lang="en-US" spc="-37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a cell,</a:t>
                </a:r>
                <a:r>
                  <a:rPr lang="en-US" spc="-23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</a:t>
                </a:r>
                <a:r>
                  <a:rPr lang="en-US" spc="-14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0s,1s</a:t>
                </a:r>
                <a:r>
                  <a:rPr lang="en-US" spc="-37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don’t care terms.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41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72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1410122" cy="5105394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500" kern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y=f(A,B,C,D)=∑m(1,4,5,6,9,12) and y should be zero for inputs 0,2,3,7,10,11 and the remaining possible codes never occur in system using MEV k-map technique. Consider D as MEV.</a:t>
            </a:r>
          </a:p>
        </p:txBody>
      </p:sp>
    </p:spTree>
    <p:extLst>
      <p:ext uri="{BB962C8B-B14F-4D97-AF65-F5344CB8AC3E}">
        <p14:creationId xmlns:p14="http://schemas.microsoft.com/office/powerpoint/2010/main" val="424534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598529"/>
                  </p:ext>
                </p:extLst>
              </p:nvPr>
            </p:nvGraphicFramePr>
            <p:xfrm>
              <a:off x="3867804" y="216919"/>
              <a:ext cx="7993639" cy="633610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108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4001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Minterm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Y(Reduced)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065598529"/>
                  </p:ext>
                </p:extLst>
              </p:nvPr>
            </p:nvGraphicFramePr>
            <p:xfrm>
              <a:off x="3867817" y="216919"/>
              <a:ext cx="7993639" cy="633610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108939"/>
                    <a:gridCol w="1108939"/>
                    <a:gridCol w="1108939"/>
                    <a:gridCol w="1108939"/>
                    <a:gridCol w="1108939"/>
                    <a:gridCol w="1108939"/>
                    <a:gridCol w="1340011"/>
                  </a:tblGrid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Minterm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Y(Reduced)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6818" t="-351220" r="-909" b="-409756"/>
                          </a:stretch>
                        </a:blipFill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6818" t="-649593" r="-909" b="-111382"/>
                          </a:stretch>
                        </a:blipFill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26427" y="2606726"/>
            <a:ext cx="3322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Truth Table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66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Reduced expression using k-map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4250380"/>
                  </p:ext>
                </p:extLst>
              </p:nvPr>
            </p:nvGraphicFramePr>
            <p:xfrm>
              <a:off x="838200" y="1690688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A\BC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00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01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val="1964250380"/>
                  </p:ext>
                </p:extLst>
              </p:nvPr>
            </p:nvGraphicFramePr>
            <p:xfrm>
              <a:off x="838200" y="1690688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/>
                    <a:gridCol w="2103120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A\BC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01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580" t="-108197" r="-1011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580" t="-208197" r="-115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68947" y="3232597"/>
                <a:ext cx="9691818" cy="1202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r>
                      <m:rPr>
                        <m:sty m:val="p"/>
                      </m:rP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sz="3600" dirty="0"/>
                  <a:t> +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en-US" sz="3600" dirty="0"/>
              </a:p>
              <a:p>
                <a:r>
                  <a:rPr lang="en-US" sz="3600" dirty="0"/>
                  <a:t>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3600" dirty="0"/>
                  <a:t>(B</a:t>
                </a:r>
                <a:r>
                  <a:rPr lang="en-US" sz="3600" dirty="0">
                    <a:effectLst/>
                  </a:rPr>
                  <a:t>⊕C</a:t>
                </a:r>
                <a:r>
                  <a:rPr lang="en-US" sz="3600" dirty="0"/>
                  <a:t>)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7" y="3232597"/>
                <a:ext cx="9691818" cy="1202893"/>
              </a:xfrm>
              <a:prstGeom prst="rect">
                <a:avLst/>
              </a:prstGeom>
              <a:blipFill>
                <a:blip r:embed="rId3"/>
                <a:stretch>
                  <a:fillRect l="-1887" t="-7071"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71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VEM with two MEV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pc="-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br>
              <a:rPr lang="en-US" sz="4000" spc="-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spc="-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y=A’B’C’D’+A’B’CD’+ABCD+AB’CD+AB’CD’</a:t>
            </a:r>
          </a:p>
          <a:p>
            <a:pPr marL="0" marR="0" indent="0">
              <a:spcBef>
                <a:spcPts val="96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plot VEM by considering</a:t>
            </a:r>
            <a:r>
              <a:rPr lang="en-US" sz="4000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and D as </a:t>
            </a:r>
            <a:r>
              <a:rPr lang="en-US" sz="4000" spc="-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MEV.</a:t>
            </a:r>
          </a:p>
        </p:txBody>
      </p:sp>
    </p:spTree>
    <p:extLst>
      <p:ext uri="{BB962C8B-B14F-4D97-AF65-F5344CB8AC3E}">
        <p14:creationId xmlns:p14="http://schemas.microsoft.com/office/powerpoint/2010/main" val="149487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52050"/>
                  </p:ext>
                </p:extLst>
              </p:nvPr>
            </p:nvGraphicFramePr>
            <p:xfrm>
              <a:off x="3867804" y="216919"/>
              <a:ext cx="7993639" cy="633610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108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0893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4001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Minterm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Y(Reduced)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+ C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+ CD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CD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37552050"/>
                  </p:ext>
                </p:extLst>
              </p:nvPr>
            </p:nvGraphicFramePr>
            <p:xfrm>
              <a:off x="3867808" y="216919"/>
              <a:ext cx="7993645" cy="633610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108939"/>
                    <a:gridCol w="1108939"/>
                    <a:gridCol w="1108939"/>
                    <a:gridCol w="1108939"/>
                    <a:gridCol w="1108939"/>
                    <a:gridCol w="1108939"/>
                    <a:gridCol w="1340011"/>
                  </a:tblGrid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Minterm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Y(Reduced)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6818" t="-26531" r="-909" b="-305714"/>
                          </a:stretch>
                        </a:blipFill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6818" t="-227459" r="-909" b="-106557"/>
                          </a:stretch>
                        </a:blipFill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CD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2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26427" y="2606726"/>
            <a:ext cx="3322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Truth Table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29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Reduced expression using k-map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2557933"/>
                  </p:ext>
                </p:extLst>
              </p:nvPr>
            </p:nvGraphicFramePr>
            <p:xfrm>
              <a:off x="838200" y="1825625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A\B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+ C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+ CD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CD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val="82557933"/>
                  </p:ext>
                </p:extLst>
              </p:nvPr>
            </p:nvGraphicFramePr>
            <p:xfrm>
              <a:off x="609600" y="1600200"/>
              <a:ext cx="10972800" cy="45259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/>
                    <a:gridCol w="3657600"/>
                    <a:gridCol w="3657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A\B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416" marR="95416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416" marR="95416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416" marR="95416" anchor="ctr">
                        <a:solidFill>
                          <a:schemeClr val="tx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416" marR="95416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416" marR="95416" anchor="ctr">
                        <a:blipFill rotWithShape="0">
                          <a:blip r:embed="rId2"/>
                          <a:stretch>
                            <a:fillRect l="-100000" t="-108197" r="-10052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416" marR="95416" anchor="ctr">
                        <a:solidFill>
                          <a:srgbClr val="00206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416" marR="95416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416" marR="95416" anchor="ctr">
                        <a:blipFill rotWithShape="0">
                          <a:blip r:embed="rId2"/>
                          <a:stretch>
                            <a:fillRect l="-100000" t="-208197" r="-1005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CD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416" marR="95416" anchor="ctr"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0766" y="3528810"/>
                <a:ext cx="4533364" cy="1573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Y = ACD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3200" dirty="0"/>
                  <a:t>C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sz="32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en-US" sz="3200" dirty="0"/>
              </a:p>
              <a:p>
                <a:r>
                  <a:rPr lang="en-US" sz="3200" dirty="0"/>
                  <a:t>   = ACD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sz="3200" dirty="0"/>
                  <a:t>(C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3200" dirty="0"/>
                  <a:t>)</a:t>
                </a:r>
              </a:p>
              <a:p>
                <a:r>
                  <a:rPr lang="en-US" sz="3200" dirty="0"/>
                  <a:t>   = ACD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sz="3200" dirty="0"/>
                  <a:t>(C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66" y="3528810"/>
                <a:ext cx="4533364" cy="1573123"/>
              </a:xfrm>
              <a:prstGeom prst="rect">
                <a:avLst/>
              </a:prstGeom>
              <a:blipFill>
                <a:blip r:embed="rId3"/>
                <a:stretch>
                  <a:fillRect l="-3360" t="-4651" b="-12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1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Advantages of VEM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</a:t>
            </a:r>
            <a:r>
              <a:rPr lang="en-US" sz="4000" spc="-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US" sz="40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can be used</a:t>
            </a:r>
            <a:r>
              <a:rPr lang="en-US" sz="40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plot an n-variable</a:t>
            </a:r>
            <a:r>
              <a:rPr lang="en-US" sz="4000" spc="-2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on </a:t>
            </a:r>
            <a:r>
              <a:rPr lang="en-US" sz="4000" spc="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40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map.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</a:t>
            </a:r>
            <a:r>
              <a:rPr lang="en-US" sz="4000" spc="-2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US" sz="4000" spc="-1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occurs</a:t>
            </a:r>
            <a:r>
              <a:rPr lang="en-US" sz="4000" spc="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design problems involving</a:t>
            </a:r>
            <a:r>
              <a:rPr lang="en-US" sz="4000" spc="-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multiplexers</a:t>
            </a:r>
            <a:r>
              <a:rPr lang="en-US" sz="4000" spc="-4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</a:t>
            </a:r>
            <a:r>
              <a:rPr lang="en-US" sz="4000" spc="1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more</a:t>
            </a:r>
            <a:r>
              <a:rPr lang="en-US" sz="4000" spc="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readily by this</a:t>
            </a:r>
            <a:r>
              <a:rPr lang="en-US" sz="40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than by k-maps.</a:t>
            </a:r>
          </a:p>
        </p:txBody>
      </p:sp>
    </p:spTree>
    <p:extLst>
      <p:ext uri="{BB962C8B-B14F-4D97-AF65-F5344CB8AC3E}">
        <p14:creationId xmlns:p14="http://schemas.microsoft.com/office/powerpoint/2010/main" val="59525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938</Words>
  <Application>Microsoft Office PowerPoint</Application>
  <PresentationFormat>Widescreen</PresentationFormat>
  <Paragraphs>468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Aldhabi</vt:lpstr>
      <vt:lpstr>Arial</vt:lpstr>
      <vt:lpstr>Calibri</vt:lpstr>
      <vt:lpstr>Cambria Math</vt:lpstr>
      <vt:lpstr>Myanmar Text</vt:lpstr>
      <vt:lpstr>Times New Roman</vt:lpstr>
      <vt:lpstr>Wingdings</vt:lpstr>
      <vt:lpstr>Wingdings 3</vt:lpstr>
      <vt:lpstr>Office Theme</vt:lpstr>
      <vt:lpstr>Introduction</vt:lpstr>
      <vt:lpstr>Introduction</vt:lpstr>
      <vt:lpstr>Example</vt:lpstr>
      <vt:lpstr>PowerPoint Presentation</vt:lpstr>
      <vt:lpstr>Reduced expression using k-map</vt:lpstr>
      <vt:lpstr>VEM with two MEV</vt:lpstr>
      <vt:lpstr>PowerPoint Presentation</vt:lpstr>
      <vt:lpstr>Reduced expression using k-map</vt:lpstr>
      <vt:lpstr>Advantages of VEM</vt:lpstr>
      <vt:lpstr>Quine McCluskey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Jainam Shah</dc:creator>
  <cp:lastModifiedBy>saurab maheshwari</cp:lastModifiedBy>
  <cp:revision>15</cp:revision>
  <dcterms:created xsi:type="dcterms:W3CDTF">2017-10-05T13:43:25Z</dcterms:created>
  <dcterms:modified xsi:type="dcterms:W3CDTF">2017-10-05T18:50:44Z</dcterms:modified>
</cp:coreProperties>
</file>