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97" r:id="rId5"/>
    <p:sldId id="412" r:id="rId6"/>
    <p:sldId id="298" r:id="rId7"/>
    <p:sldId id="299" r:id="rId8"/>
    <p:sldId id="257" r:id="rId9"/>
    <p:sldId id="258" r:id="rId10"/>
    <p:sldId id="259" r:id="rId11"/>
    <p:sldId id="260" r:id="rId12"/>
    <p:sldId id="261" r:id="rId13"/>
    <p:sldId id="262" r:id="rId14"/>
    <p:sldId id="263" r:id="rId15"/>
    <p:sldId id="264" r:id="rId16"/>
    <p:sldId id="265" r:id="rId17"/>
    <p:sldId id="266" r:id="rId18"/>
    <p:sldId id="418" r:id="rId19"/>
    <p:sldId id="419" r:id="rId20"/>
    <p:sldId id="267" r:id="rId21"/>
    <p:sldId id="268" r:id="rId22"/>
    <p:sldId id="269" r:id="rId23"/>
    <p:sldId id="274" r:id="rId24"/>
    <p:sldId id="270" r:id="rId25"/>
    <p:sldId id="271" r:id="rId26"/>
    <p:sldId id="272" r:id="rId27"/>
    <p:sldId id="273" r:id="rId28"/>
    <p:sldId id="275" r:id="rId29"/>
    <p:sldId id="276" r:id="rId30"/>
    <p:sldId id="277" r:id="rId31"/>
    <p:sldId id="278" r:id="rId32"/>
    <p:sldId id="279" r:id="rId33"/>
    <p:sldId id="280" r:id="rId34"/>
    <p:sldId id="281" r:id="rId35"/>
    <p:sldId id="282" r:id="rId36"/>
    <p:sldId id="283" r:id="rId37"/>
    <p:sldId id="284" r:id="rId38"/>
    <p:sldId id="287" r:id="rId39"/>
    <p:sldId id="285" r:id="rId40"/>
    <p:sldId id="286" r:id="rId41"/>
    <p:sldId id="288" r:id="rId42"/>
    <p:sldId id="289" r:id="rId43"/>
    <p:sldId id="290" r:id="rId44"/>
    <p:sldId id="291" r:id="rId45"/>
    <p:sldId id="292" r:id="rId46"/>
    <p:sldId id="293" r:id="rId47"/>
    <p:sldId id="294" r:id="rId48"/>
    <p:sldId id="295" r:id="rId49"/>
    <p:sldId id="296"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3" r:id="rId71"/>
    <p:sldId id="320" r:id="rId72"/>
    <p:sldId id="321" r:id="rId73"/>
    <p:sldId id="322" r:id="rId74"/>
    <p:sldId id="324" r:id="rId75"/>
    <p:sldId id="325" r:id="rId76"/>
    <p:sldId id="326" r:id="rId77"/>
    <p:sldId id="328" r:id="rId78"/>
    <p:sldId id="327" r:id="rId79"/>
    <p:sldId id="329" r:id="rId80"/>
    <p:sldId id="330" r:id="rId81"/>
    <p:sldId id="331" r:id="rId82"/>
    <p:sldId id="332" r:id="rId83"/>
    <p:sldId id="333" r:id="rId84"/>
    <p:sldId id="334" r:id="rId85"/>
    <p:sldId id="335" r:id="rId86"/>
    <p:sldId id="336" r:id="rId87"/>
    <p:sldId id="337" r:id="rId88"/>
    <p:sldId id="338" r:id="rId89"/>
    <p:sldId id="361" r:id="rId90"/>
    <p:sldId id="339" r:id="rId91"/>
    <p:sldId id="340" r:id="rId92"/>
    <p:sldId id="342" r:id="rId93"/>
    <p:sldId id="343" r:id="rId94"/>
    <p:sldId id="344" r:id="rId95"/>
    <p:sldId id="341"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10" r:id="rId160"/>
    <p:sldId id="409" r:id="rId161"/>
    <p:sldId id="411" r:id="rId162"/>
    <p:sldId id="413" r:id="rId163"/>
    <p:sldId id="414" r:id="rId164"/>
    <p:sldId id="415" r:id="rId165"/>
    <p:sldId id="416" r:id="rId166"/>
    <p:sldId id="417" r:id="rId1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02B7BA-2643-4931-914B-62D6C5D15524}" v="1" dt="2021-08-01T02:42:00.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theme" Target="theme/theme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tableStyles" Target="tableStyle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2" Type="http://schemas.microsoft.com/office/2016/11/relationships/changesInfo" Target="changesInfos/changesInfo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018-301 Aachal Saloni" userId="S::aachals018301@nec.edu.np::5ba2c009-5899-4ed5-8347-8552c7817f88" providerId="AD" clId="Web-{7302B7BA-2643-4931-914B-62D6C5D15524}"/>
    <pc:docChg chg="modSld">
      <pc:chgData name="018-301 Aachal Saloni" userId="S::aachals018301@nec.edu.np::5ba2c009-5899-4ed5-8347-8552c7817f88" providerId="AD" clId="Web-{7302B7BA-2643-4931-914B-62D6C5D15524}" dt="2021-08-01T02:42:00.500" v="0"/>
      <pc:docMkLst>
        <pc:docMk/>
      </pc:docMkLst>
      <pc:sldChg chg="addSp">
        <pc:chgData name="018-301 Aachal Saloni" userId="S::aachals018301@nec.edu.np::5ba2c009-5899-4ed5-8347-8552c7817f88" providerId="AD" clId="Web-{7302B7BA-2643-4931-914B-62D6C5D15524}" dt="2021-08-01T02:42:00.500" v="0"/>
        <pc:sldMkLst>
          <pc:docMk/>
          <pc:sldMk cId="0" sldId="297"/>
        </pc:sldMkLst>
        <pc:spChg chg="add">
          <ac:chgData name="018-301 Aachal Saloni" userId="S::aachals018301@nec.edu.np::5ba2c009-5899-4ed5-8347-8552c7817f88" providerId="AD" clId="Web-{7302B7BA-2643-4931-914B-62D6C5D15524}" dt="2021-08-01T02:42:00.500" v="0"/>
          <ac:spMkLst>
            <pc:docMk/>
            <pc:sldMk cId="0" sldId="297"/>
            <ac:spMk id="2" creationId="{5EF9DF54-E7A6-43BF-97ED-FCA49972A6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1B21B5-5517-4DED-ABC9-BCF6D37D9C10}" type="datetimeFigureOut">
              <a:rPr lang="en-US" smtClean="0"/>
              <a:pPr/>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1B21B5-5517-4DED-ABC9-BCF6D37D9C10}" type="datetimeFigureOut">
              <a:rPr lang="en-US" smtClean="0"/>
              <a:pPr/>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1B21B5-5517-4DED-ABC9-BCF6D37D9C10}" type="datetimeFigureOut">
              <a:rPr lang="en-US" smtClean="0"/>
              <a:pPr/>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1B21B5-5517-4DED-ABC9-BCF6D37D9C10}" type="datetimeFigureOut">
              <a:rPr lang="en-US" smtClean="0"/>
              <a:pPr/>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B21B5-5517-4DED-ABC9-BCF6D37D9C10}" type="datetimeFigureOut">
              <a:rPr lang="en-US" smtClean="0"/>
              <a:pPr/>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1B21B5-5517-4DED-ABC9-BCF6D37D9C10}" type="datetimeFigureOut">
              <a:rPr lang="en-US" smtClean="0"/>
              <a:pPr/>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1B21B5-5517-4DED-ABC9-BCF6D37D9C10}" type="datetimeFigureOut">
              <a:rPr lang="en-US" smtClean="0"/>
              <a:pPr/>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1B21B5-5517-4DED-ABC9-BCF6D37D9C10}" type="datetimeFigureOut">
              <a:rPr lang="en-US" smtClean="0"/>
              <a:pPr/>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B21B5-5517-4DED-ABC9-BCF6D37D9C10}" type="datetimeFigureOut">
              <a:rPr lang="en-US" smtClean="0"/>
              <a:pPr/>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B21B5-5517-4DED-ABC9-BCF6D37D9C10}" type="datetimeFigureOut">
              <a:rPr lang="en-US" smtClean="0"/>
              <a:pPr/>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B21B5-5517-4DED-ABC9-BCF6D37D9C10}" type="datetimeFigureOut">
              <a:rPr lang="en-US" smtClean="0"/>
              <a:pPr/>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B21B5-5517-4DED-ABC9-BCF6D37D9C10}" type="datetimeFigureOut">
              <a:rPr lang="en-US" smtClean="0"/>
              <a:pPr/>
              <a:t>7/31/2021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52AD6-639A-48AE-AA42-76A80A6315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mailto:ganeshpa@nec.edu.np" TargetMode="External"/><Relationship Id="rId4" Type="http://schemas.openxmlformats.org/officeDocument/2006/relationships/hyperlink" Target="mailto:ganeshadhikarireal@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0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57.png"/></Relationships>
</file>

<file path=ppt/slides/_rels/slide1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1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8.jpe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8.jpe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jpe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63.png"/></Relationships>
</file>

<file path=ppt/slides/_rels/slide1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2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3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4.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7.png"/></Relationships>
</file>

<file path=ppt/slides/_rels/slide1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37.png"/><Relationship Id="rId4" Type="http://schemas.openxmlformats.org/officeDocument/2006/relationships/image" Target="../media/image47.png"/></Relationships>
</file>

<file path=ppt/slides/_rels/slide1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54.jpe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75.png"/><Relationship Id="rId4" Type="http://schemas.openxmlformats.org/officeDocument/2006/relationships/image" Target="../media/image74.png"/></Relationships>
</file>

<file path=ppt/slides/_rels/slide15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7.png"/></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7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37.png"/></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9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b="1"/>
              <a:t>Logic circuit</a:t>
            </a:r>
          </a:p>
        </p:txBody>
      </p:sp>
      <p:sp>
        <p:nvSpPr>
          <p:cNvPr id="5" name="Content Placeholder 4"/>
          <p:cNvSpPr>
            <a:spLocks noGrp="1"/>
          </p:cNvSpPr>
          <p:nvPr>
            <p:ph idx="1"/>
          </p:nvPr>
        </p:nvSpPr>
        <p:spPr>
          <a:xfrm>
            <a:off x="0" y="914400"/>
            <a:ext cx="9144000" cy="5943600"/>
          </a:xfrm>
          <a:blipFill>
            <a:blip r:embed="rId3">
              <a:duotone>
                <a:schemeClr val="accent6">
                  <a:shade val="45000"/>
                  <a:satMod val="135000"/>
                </a:schemeClr>
                <a:prstClr val="white"/>
              </a:duotone>
            </a:blip>
            <a:tile tx="0" ty="0" sx="100000" sy="100000" flip="none" algn="tl"/>
          </a:blipFill>
        </p:spPr>
        <p:txBody>
          <a:bodyPr>
            <a:normAutofit/>
          </a:bodyPr>
          <a:lstStyle/>
          <a:p>
            <a:pPr algn="ctr">
              <a:buNone/>
            </a:pPr>
            <a:r>
              <a:rPr lang="en-US" sz="4000"/>
              <a:t>Subject:</a:t>
            </a:r>
            <a:r>
              <a:rPr lang="en-US"/>
              <a:t> “</a:t>
            </a:r>
            <a:r>
              <a:rPr lang="en-US" sz="4000" u="sng"/>
              <a:t>Logic circuit</a:t>
            </a:r>
            <a:r>
              <a:rPr lang="en-US" sz="4000"/>
              <a:t>”</a:t>
            </a:r>
          </a:p>
          <a:p>
            <a:pPr algn="ctr">
              <a:buNone/>
            </a:pPr>
            <a:endParaRPr lang="en-US"/>
          </a:p>
          <a:p>
            <a:pPr algn="ctr">
              <a:buNone/>
            </a:pPr>
            <a:endParaRPr lang="en-US"/>
          </a:p>
          <a:p>
            <a:pPr algn="ctr">
              <a:buNone/>
            </a:pPr>
            <a:r>
              <a:rPr lang="en-US" sz="3600"/>
              <a:t>Lecture 1: Introduction</a:t>
            </a:r>
          </a:p>
          <a:p>
            <a:pPr algn="ctr">
              <a:buNone/>
            </a:pPr>
            <a:endParaRPr lang="en-US"/>
          </a:p>
          <a:p>
            <a:pPr algn="ctr">
              <a:buNone/>
            </a:pPr>
            <a:endParaRPr lang="en-US"/>
          </a:p>
          <a:p>
            <a:pPr algn="ctr">
              <a:buNone/>
            </a:pPr>
            <a:r>
              <a:rPr lang="en-US" sz="4000" err="1"/>
              <a:t>Ganesh</a:t>
            </a:r>
            <a:r>
              <a:rPr lang="en-US" sz="4000"/>
              <a:t> </a:t>
            </a:r>
            <a:r>
              <a:rPr lang="en-US" sz="4000" err="1"/>
              <a:t>Adhikari</a:t>
            </a:r>
            <a:endParaRPr lang="en-US" sz="4000"/>
          </a:p>
          <a:p>
            <a:pPr algn="ctr">
              <a:buNone/>
            </a:pPr>
            <a:r>
              <a:rPr lang="en-US" sz="2400" b="1">
                <a:hlinkClick r:id="rId4"/>
              </a:rPr>
              <a:t>ganeshadhikarireal@gmail.com</a:t>
            </a:r>
            <a:endParaRPr lang="en-US" sz="2400" b="1"/>
          </a:p>
          <a:p>
            <a:pPr algn="ctr">
              <a:buNone/>
            </a:pPr>
            <a:r>
              <a:rPr lang="en-US" sz="2400" b="1">
                <a:hlinkClick r:id="rId5"/>
              </a:rPr>
              <a:t>ganeshpa@nec.edu.np</a:t>
            </a:r>
            <a:endParaRPr lang="en-US" sz="2400" b="1"/>
          </a:p>
          <a:p>
            <a:pPr>
              <a:buNone/>
            </a:pPr>
            <a:endParaRPr lang="en-US"/>
          </a:p>
          <a:p>
            <a:endParaRPr lang="en-US"/>
          </a:p>
          <a:p>
            <a:endParaRPr lang="en-US"/>
          </a:p>
        </p:txBody>
      </p:sp>
      <p:sp>
        <p:nvSpPr>
          <p:cNvPr id="2" name="TextBox 1">
            <a:extLst>
              <a:ext uri="{FF2B5EF4-FFF2-40B4-BE49-F238E27FC236}">
                <a16:creationId xmlns:a16="http://schemas.microsoft.com/office/drawing/2014/main" id="{5EF9DF54-E7A6-43BF-97ED-FCA49972A626}"/>
              </a:ext>
            </a:extLst>
          </p:cNvPr>
          <p:cNvSpPr txBox="1"/>
          <p:nvPr/>
        </p:nvSpPr>
        <p:spPr>
          <a:xfrm>
            <a:off x="3200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tile tx="0" ty="0" sx="100000" sy="100000" flip="none" algn="tl"/>
          </a:blipFill>
        </p:spPr>
        <p:txBody>
          <a:bodyPr>
            <a:normAutofit/>
          </a:bodyPr>
          <a:lstStyle/>
          <a:p>
            <a:r>
              <a:rPr lang="en-US" sz="2800" b="1"/>
              <a:t>Binary Numbers and Codes</a:t>
            </a:r>
            <a:endParaRPr lang="en-US" sz="2800"/>
          </a:p>
        </p:txBody>
      </p:sp>
      <p:sp>
        <p:nvSpPr>
          <p:cNvPr id="3" name="Content Placeholder 2"/>
          <p:cNvSpPr>
            <a:spLocks noGrp="1"/>
          </p:cNvSpPr>
          <p:nvPr>
            <p:ph idx="1"/>
          </p:nvPr>
        </p:nvSpPr>
        <p:spPr>
          <a:xfrm>
            <a:off x="0" y="762000"/>
            <a:ext cx="9144000" cy="457200"/>
          </a:xfrm>
          <a:solidFill>
            <a:schemeClr val="bg2">
              <a:lumMod val="90000"/>
            </a:schemeClr>
          </a:solidFill>
        </p:spPr>
        <p:txBody>
          <a:bodyPr>
            <a:normAutofit/>
          </a:bodyPr>
          <a:lstStyle/>
          <a:p>
            <a:pPr>
              <a:buNone/>
            </a:pPr>
            <a:r>
              <a:rPr lang="en-US" sz="2400" b="1"/>
              <a:t>Binary to octal conversion:</a:t>
            </a:r>
          </a:p>
          <a:p>
            <a:pPr>
              <a:buNone/>
            </a:pPr>
            <a:endParaRPr lang="en-US" sz="1600"/>
          </a:p>
        </p:txBody>
      </p:sp>
      <p:pic>
        <p:nvPicPr>
          <p:cNvPr id="1026" name="Picture 2"/>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0" y="1219200"/>
            <a:ext cx="9144000" cy="3048000"/>
          </a:xfrm>
          <a:prstGeom prst="rect">
            <a:avLst/>
          </a:prstGeom>
          <a:noFill/>
          <a:ln w="9525">
            <a:noFill/>
            <a:miter lim="800000"/>
            <a:headEnd/>
            <a:tailEnd/>
          </a:ln>
          <a:effectLst/>
        </p:spPr>
      </p:pic>
      <p:sp>
        <p:nvSpPr>
          <p:cNvPr id="5" name="TextBox 4"/>
          <p:cNvSpPr txBox="1"/>
          <p:nvPr/>
        </p:nvSpPr>
        <p:spPr>
          <a:xfrm>
            <a:off x="0" y="4272677"/>
            <a:ext cx="9144000" cy="2954655"/>
          </a:xfrm>
          <a:prstGeom prst="rect">
            <a:avLst/>
          </a:prstGeom>
          <a:solidFill>
            <a:schemeClr val="bg2">
              <a:lumMod val="90000"/>
            </a:schemeClr>
          </a:solidFill>
        </p:spPr>
        <p:txBody>
          <a:bodyPr wrap="square" rtlCol="0">
            <a:spAutoFit/>
          </a:bodyPr>
          <a:lstStyle/>
          <a:p>
            <a:r>
              <a:rPr lang="en-US" sz="2400" b="1"/>
              <a:t>Octal to Decimal conversion:</a:t>
            </a:r>
          </a:p>
          <a:p>
            <a:r>
              <a:rPr lang="en-US" sz="2400" b="1"/>
              <a:t>(235)</a:t>
            </a:r>
            <a:r>
              <a:rPr lang="en-US" sz="2400" b="1" baseline="-25000"/>
              <a:t>8</a:t>
            </a:r>
            <a:r>
              <a:rPr lang="en-US" sz="2400" b="1"/>
              <a:t> = (?)</a:t>
            </a:r>
            <a:r>
              <a:rPr lang="en-US" sz="2400" b="1" baseline="-25000"/>
              <a:t>10</a:t>
            </a:r>
            <a:r>
              <a:rPr lang="en-US" sz="2400" b="1"/>
              <a:t> </a:t>
            </a:r>
            <a:endParaRPr lang="en-US" sz="2400"/>
          </a:p>
          <a:p>
            <a:r>
              <a:rPr lang="en-US" sz="2400" b="1"/>
              <a:t>(235)</a:t>
            </a:r>
            <a:r>
              <a:rPr lang="en-US" sz="2400" b="1" baseline="-25000"/>
              <a:t>8</a:t>
            </a:r>
            <a:r>
              <a:rPr lang="en-US" sz="2400" b="1"/>
              <a:t> = 2x8</a:t>
            </a:r>
            <a:r>
              <a:rPr lang="en-US" sz="2400" b="1" baseline="30000"/>
              <a:t>2</a:t>
            </a:r>
            <a:r>
              <a:rPr lang="en-US" sz="2400" b="1"/>
              <a:t>+3x8</a:t>
            </a:r>
            <a:r>
              <a:rPr lang="en-US" sz="2400" b="1" baseline="30000"/>
              <a:t>1</a:t>
            </a:r>
            <a:r>
              <a:rPr lang="en-US" sz="2400" b="1"/>
              <a:t>+5x8</a:t>
            </a:r>
            <a:r>
              <a:rPr lang="en-US" sz="2400" b="1" baseline="30000"/>
              <a:t>0</a:t>
            </a:r>
            <a:r>
              <a:rPr lang="en-US" sz="2400" b="1"/>
              <a:t> </a:t>
            </a:r>
            <a:endParaRPr lang="en-US" sz="2400"/>
          </a:p>
          <a:p>
            <a:r>
              <a:rPr lang="en-US" sz="2400" b="1"/>
              <a:t>	    = 2x64+3x8+5x1</a:t>
            </a:r>
            <a:endParaRPr lang="en-US" sz="2400"/>
          </a:p>
          <a:p>
            <a:r>
              <a:rPr lang="en-US" sz="2400" b="1"/>
              <a:t>	    = 128+24+5</a:t>
            </a:r>
            <a:endParaRPr lang="en-US" sz="2400"/>
          </a:p>
          <a:p>
            <a:r>
              <a:rPr lang="en-US" sz="2400" b="1"/>
              <a:t>	    = 157.</a:t>
            </a:r>
          </a:p>
          <a:p>
            <a:r>
              <a:rPr lang="en-US" sz="2400" b="1"/>
              <a:t>Thus, (235)</a:t>
            </a:r>
            <a:r>
              <a:rPr lang="en-US" sz="2400" b="1" baseline="-25000"/>
              <a:t>8</a:t>
            </a:r>
            <a:r>
              <a:rPr lang="en-US" sz="2400" b="1"/>
              <a:t> = (157)</a:t>
            </a:r>
            <a:r>
              <a:rPr lang="en-US" sz="2400" b="1" baseline="-25000"/>
              <a:t>10</a:t>
            </a:r>
            <a:r>
              <a:rPr lang="en-US" sz="2400" b="1"/>
              <a:t> </a:t>
            </a:r>
          </a:p>
          <a:p>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1066800"/>
          </a:xfrm>
          <a:solidFill>
            <a:schemeClr val="accent2">
              <a:lumMod val="20000"/>
              <a:lumOff val="80000"/>
            </a:schemeClr>
          </a:solidFill>
        </p:spPr>
        <p:txBody>
          <a:bodyPr>
            <a:normAutofit/>
          </a:bodyPr>
          <a:lstStyle/>
          <a:p>
            <a:pPr>
              <a:buNone/>
            </a:pPr>
            <a:r>
              <a:rPr lang="en-US" sz="2400"/>
              <a:t>Binary parallel adder:</a:t>
            </a:r>
          </a:p>
          <a:p>
            <a:pPr>
              <a:buNone/>
            </a:pPr>
            <a:r>
              <a:rPr lang="en-US" sz="2400"/>
              <a:t>It produces the arithmetic sum of two binary numbers in parallel.</a:t>
            </a:r>
          </a:p>
        </p:txBody>
      </p:sp>
      <p:sp>
        <p:nvSpPr>
          <p:cNvPr id="4" name="Title 1"/>
          <p:cNvSpPr>
            <a:spLocks noGrp="1"/>
          </p:cNvSpPr>
          <p:nvPr>
            <p:ph type="title"/>
          </p:nvPr>
        </p:nvSpPr>
        <p:spPr>
          <a:xfrm>
            <a:off x="0" y="0"/>
            <a:ext cx="9144000" cy="914400"/>
          </a:xfrm>
          <a:blipFill>
            <a:blip r:embed="rId2">
              <a:duotone>
                <a:schemeClr val="accent2">
                  <a:shade val="45000"/>
                  <a:satMod val="135000"/>
                </a:schemeClr>
                <a:prstClr val="white"/>
              </a:duotone>
            </a:blip>
            <a:tile tx="0" ty="0" sx="100000" sy="100000" flip="none" algn="tl"/>
          </a:blipFill>
        </p:spPr>
        <p:txBody>
          <a:bodyPr>
            <a:normAutofit/>
          </a:bodyPr>
          <a:lstStyle/>
          <a:p>
            <a:r>
              <a:rPr lang="en-US" sz="2800" b="1"/>
              <a:t>MSI Combinational Logic Circuit</a:t>
            </a:r>
          </a:p>
        </p:txBody>
      </p:sp>
      <p:sp>
        <p:nvSpPr>
          <p:cNvPr id="5" name="TextBox 4"/>
          <p:cNvSpPr txBox="1"/>
          <p:nvPr/>
        </p:nvSpPr>
        <p:spPr>
          <a:xfrm>
            <a:off x="1295400" y="3352800"/>
            <a:ext cx="838200" cy="923330"/>
          </a:xfrm>
          <a:prstGeom prst="rect">
            <a:avLst/>
          </a:prstGeom>
          <a:noFill/>
          <a:ln w="28575">
            <a:solidFill>
              <a:schemeClr val="tx1"/>
            </a:solidFill>
          </a:ln>
        </p:spPr>
        <p:txBody>
          <a:bodyPr wrap="square" rtlCol="0">
            <a:spAutoFit/>
          </a:bodyPr>
          <a:lstStyle/>
          <a:p>
            <a:endParaRPr lang="en-US"/>
          </a:p>
          <a:p>
            <a:pPr algn="ctr"/>
            <a:r>
              <a:rPr lang="en-US" b="1"/>
              <a:t>FA</a:t>
            </a:r>
          </a:p>
          <a:p>
            <a:endParaRPr lang="en-US"/>
          </a:p>
        </p:txBody>
      </p:sp>
      <p:sp>
        <p:nvSpPr>
          <p:cNvPr id="6" name="TextBox 5"/>
          <p:cNvSpPr txBox="1"/>
          <p:nvPr/>
        </p:nvSpPr>
        <p:spPr>
          <a:xfrm>
            <a:off x="2895600" y="3343870"/>
            <a:ext cx="838200" cy="923330"/>
          </a:xfrm>
          <a:prstGeom prst="rect">
            <a:avLst/>
          </a:prstGeom>
          <a:noFill/>
          <a:ln w="28575">
            <a:solidFill>
              <a:schemeClr val="tx1"/>
            </a:solidFill>
          </a:ln>
        </p:spPr>
        <p:txBody>
          <a:bodyPr wrap="square" rtlCol="0">
            <a:spAutoFit/>
          </a:bodyPr>
          <a:lstStyle/>
          <a:p>
            <a:endParaRPr lang="en-US"/>
          </a:p>
          <a:p>
            <a:pPr algn="ctr"/>
            <a:r>
              <a:rPr lang="en-US" b="1"/>
              <a:t>FA</a:t>
            </a:r>
          </a:p>
          <a:p>
            <a:endParaRPr lang="en-US"/>
          </a:p>
        </p:txBody>
      </p:sp>
      <p:sp>
        <p:nvSpPr>
          <p:cNvPr id="7" name="TextBox 6"/>
          <p:cNvSpPr txBox="1"/>
          <p:nvPr/>
        </p:nvSpPr>
        <p:spPr>
          <a:xfrm>
            <a:off x="4495800" y="3343870"/>
            <a:ext cx="838200" cy="923330"/>
          </a:xfrm>
          <a:prstGeom prst="rect">
            <a:avLst/>
          </a:prstGeom>
          <a:noFill/>
          <a:ln w="28575">
            <a:solidFill>
              <a:schemeClr val="tx1"/>
            </a:solidFill>
          </a:ln>
        </p:spPr>
        <p:txBody>
          <a:bodyPr wrap="square" rtlCol="0">
            <a:spAutoFit/>
          </a:bodyPr>
          <a:lstStyle/>
          <a:p>
            <a:endParaRPr lang="en-US"/>
          </a:p>
          <a:p>
            <a:pPr algn="ctr"/>
            <a:r>
              <a:rPr lang="en-US" b="1"/>
              <a:t>FA</a:t>
            </a:r>
          </a:p>
          <a:p>
            <a:endParaRPr lang="en-US"/>
          </a:p>
        </p:txBody>
      </p:sp>
      <p:sp>
        <p:nvSpPr>
          <p:cNvPr id="8" name="TextBox 7"/>
          <p:cNvSpPr txBox="1"/>
          <p:nvPr/>
        </p:nvSpPr>
        <p:spPr>
          <a:xfrm>
            <a:off x="6096000" y="3343870"/>
            <a:ext cx="838200" cy="923330"/>
          </a:xfrm>
          <a:prstGeom prst="rect">
            <a:avLst/>
          </a:prstGeom>
          <a:noFill/>
          <a:ln w="28575">
            <a:solidFill>
              <a:schemeClr val="tx1"/>
            </a:solidFill>
          </a:ln>
        </p:spPr>
        <p:txBody>
          <a:bodyPr wrap="square" rtlCol="0">
            <a:spAutoFit/>
          </a:bodyPr>
          <a:lstStyle/>
          <a:p>
            <a:endParaRPr lang="en-US"/>
          </a:p>
          <a:p>
            <a:pPr algn="ctr"/>
            <a:r>
              <a:rPr lang="en-US" b="1"/>
              <a:t>FA</a:t>
            </a:r>
          </a:p>
          <a:p>
            <a:endParaRPr lang="en-US"/>
          </a:p>
        </p:txBody>
      </p:sp>
      <p:cxnSp>
        <p:nvCxnSpPr>
          <p:cNvPr id="10" name="Straight Arrow Connector 9"/>
          <p:cNvCxnSpPr>
            <a:endCxn id="5" idx="1"/>
          </p:cNvCxnSpPr>
          <p:nvPr/>
        </p:nvCxnSpPr>
        <p:spPr>
          <a:xfrm>
            <a:off x="609600" y="3810000"/>
            <a:ext cx="685800" cy="44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1104900" y="30099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1562100" y="30099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5400000">
            <a:off x="1334294" y="46093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5400000">
            <a:off x="2704306"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rot="5400000">
            <a:off x="3161506"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rot="5400000">
            <a:off x="2934494" y="46093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rot="5400000">
            <a:off x="4304506"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a:off x="4839494"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5400000">
            <a:off x="5904706"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5400000">
            <a:off x="6438106"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6" idx="1"/>
          </p:cNvCxnSpPr>
          <p:nvPr/>
        </p:nvCxnSpPr>
        <p:spPr>
          <a:xfrm flipV="1">
            <a:off x="2133600" y="3805535"/>
            <a:ext cx="762000" cy="44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6" idx="3"/>
          </p:cNvCxnSpPr>
          <p:nvPr/>
        </p:nvCxnSpPr>
        <p:spPr>
          <a:xfrm>
            <a:off x="3733800" y="3805535"/>
            <a:ext cx="762000" cy="89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8" idx="1"/>
          </p:cNvCxnSpPr>
          <p:nvPr/>
        </p:nvCxnSpPr>
        <p:spPr>
          <a:xfrm flipV="1">
            <a:off x="5334000" y="3805535"/>
            <a:ext cx="762000" cy="44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rot="5400000">
            <a:off x="7047062" y="4149873"/>
            <a:ext cx="690265"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Connector 31"/>
          <p:cNvCxnSpPr>
            <a:stCxn id="8" idx="3"/>
          </p:cNvCxnSpPr>
          <p:nvPr/>
        </p:nvCxnSpPr>
        <p:spPr>
          <a:xfrm>
            <a:off x="6934200" y="3805535"/>
            <a:ext cx="457200" cy="446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5400000">
            <a:off x="4534694" y="46093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5400000">
            <a:off x="6134894" y="46093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219200" y="2286000"/>
            <a:ext cx="457200" cy="369332"/>
          </a:xfrm>
          <a:prstGeom prst="rect">
            <a:avLst/>
          </a:prstGeom>
          <a:noFill/>
        </p:spPr>
        <p:txBody>
          <a:bodyPr wrap="square" rtlCol="0">
            <a:spAutoFit/>
          </a:bodyPr>
          <a:lstStyle/>
          <a:p>
            <a:r>
              <a:rPr lang="en-US"/>
              <a:t>A1</a:t>
            </a:r>
          </a:p>
        </p:txBody>
      </p:sp>
      <p:sp>
        <p:nvSpPr>
          <p:cNvPr id="36" name="TextBox 35"/>
          <p:cNvSpPr txBox="1"/>
          <p:nvPr/>
        </p:nvSpPr>
        <p:spPr>
          <a:xfrm>
            <a:off x="1676400" y="2286000"/>
            <a:ext cx="457200" cy="369332"/>
          </a:xfrm>
          <a:prstGeom prst="rect">
            <a:avLst/>
          </a:prstGeom>
          <a:noFill/>
        </p:spPr>
        <p:txBody>
          <a:bodyPr wrap="square" rtlCol="0">
            <a:spAutoFit/>
          </a:bodyPr>
          <a:lstStyle/>
          <a:p>
            <a:r>
              <a:rPr lang="en-US"/>
              <a:t>B1</a:t>
            </a:r>
          </a:p>
        </p:txBody>
      </p:sp>
      <p:sp>
        <p:nvSpPr>
          <p:cNvPr id="37" name="TextBox 36"/>
          <p:cNvSpPr txBox="1"/>
          <p:nvPr/>
        </p:nvSpPr>
        <p:spPr>
          <a:xfrm>
            <a:off x="76200" y="3581400"/>
            <a:ext cx="457200" cy="369332"/>
          </a:xfrm>
          <a:prstGeom prst="rect">
            <a:avLst/>
          </a:prstGeom>
          <a:noFill/>
        </p:spPr>
        <p:txBody>
          <a:bodyPr wrap="square" rtlCol="0">
            <a:spAutoFit/>
          </a:bodyPr>
          <a:lstStyle/>
          <a:p>
            <a:r>
              <a:rPr lang="en-US"/>
              <a:t>C1</a:t>
            </a:r>
          </a:p>
        </p:txBody>
      </p:sp>
      <p:sp>
        <p:nvSpPr>
          <p:cNvPr id="38" name="TextBox 37"/>
          <p:cNvSpPr txBox="1"/>
          <p:nvPr/>
        </p:nvSpPr>
        <p:spPr>
          <a:xfrm>
            <a:off x="1447800" y="5029200"/>
            <a:ext cx="457200" cy="369332"/>
          </a:xfrm>
          <a:prstGeom prst="rect">
            <a:avLst/>
          </a:prstGeom>
          <a:noFill/>
        </p:spPr>
        <p:txBody>
          <a:bodyPr wrap="square" rtlCol="0">
            <a:spAutoFit/>
          </a:bodyPr>
          <a:lstStyle/>
          <a:p>
            <a:r>
              <a:rPr lang="en-US"/>
              <a:t>S1</a:t>
            </a:r>
          </a:p>
        </p:txBody>
      </p:sp>
      <p:sp>
        <p:nvSpPr>
          <p:cNvPr id="39" name="TextBox 38"/>
          <p:cNvSpPr txBox="1"/>
          <p:nvPr/>
        </p:nvSpPr>
        <p:spPr>
          <a:xfrm>
            <a:off x="2819400" y="2286000"/>
            <a:ext cx="457200" cy="369332"/>
          </a:xfrm>
          <a:prstGeom prst="rect">
            <a:avLst/>
          </a:prstGeom>
          <a:noFill/>
        </p:spPr>
        <p:txBody>
          <a:bodyPr wrap="square" rtlCol="0">
            <a:spAutoFit/>
          </a:bodyPr>
          <a:lstStyle/>
          <a:p>
            <a:r>
              <a:rPr lang="en-US"/>
              <a:t>A2</a:t>
            </a:r>
          </a:p>
        </p:txBody>
      </p:sp>
      <p:sp>
        <p:nvSpPr>
          <p:cNvPr id="40" name="TextBox 39"/>
          <p:cNvSpPr txBox="1"/>
          <p:nvPr/>
        </p:nvSpPr>
        <p:spPr>
          <a:xfrm>
            <a:off x="3276600" y="2286000"/>
            <a:ext cx="457200" cy="369332"/>
          </a:xfrm>
          <a:prstGeom prst="rect">
            <a:avLst/>
          </a:prstGeom>
          <a:noFill/>
        </p:spPr>
        <p:txBody>
          <a:bodyPr wrap="square" rtlCol="0">
            <a:spAutoFit/>
          </a:bodyPr>
          <a:lstStyle/>
          <a:p>
            <a:r>
              <a:rPr lang="en-US"/>
              <a:t>B2</a:t>
            </a:r>
          </a:p>
        </p:txBody>
      </p:sp>
      <p:sp>
        <p:nvSpPr>
          <p:cNvPr id="41" name="TextBox 40"/>
          <p:cNvSpPr txBox="1"/>
          <p:nvPr/>
        </p:nvSpPr>
        <p:spPr>
          <a:xfrm>
            <a:off x="5029200" y="2286000"/>
            <a:ext cx="457200" cy="369332"/>
          </a:xfrm>
          <a:prstGeom prst="rect">
            <a:avLst/>
          </a:prstGeom>
          <a:noFill/>
        </p:spPr>
        <p:txBody>
          <a:bodyPr wrap="square" rtlCol="0">
            <a:spAutoFit/>
          </a:bodyPr>
          <a:lstStyle/>
          <a:p>
            <a:r>
              <a:rPr lang="en-US"/>
              <a:t>B3</a:t>
            </a:r>
          </a:p>
        </p:txBody>
      </p:sp>
      <p:sp>
        <p:nvSpPr>
          <p:cNvPr id="42" name="TextBox 41"/>
          <p:cNvSpPr txBox="1"/>
          <p:nvPr/>
        </p:nvSpPr>
        <p:spPr>
          <a:xfrm>
            <a:off x="6553200" y="2221468"/>
            <a:ext cx="457200" cy="369332"/>
          </a:xfrm>
          <a:prstGeom prst="rect">
            <a:avLst/>
          </a:prstGeom>
          <a:noFill/>
        </p:spPr>
        <p:txBody>
          <a:bodyPr wrap="square" rtlCol="0">
            <a:spAutoFit/>
          </a:bodyPr>
          <a:lstStyle/>
          <a:p>
            <a:r>
              <a:rPr lang="en-US"/>
              <a:t>B4</a:t>
            </a:r>
          </a:p>
        </p:txBody>
      </p:sp>
      <p:sp>
        <p:nvSpPr>
          <p:cNvPr id="43" name="TextBox 42"/>
          <p:cNvSpPr txBox="1"/>
          <p:nvPr/>
        </p:nvSpPr>
        <p:spPr>
          <a:xfrm>
            <a:off x="4419600" y="2286000"/>
            <a:ext cx="457200" cy="369332"/>
          </a:xfrm>
          <a:prstGeom prst="rect">
            <a:avLst/>
          </a:prstGeom>
          <a:noFill/>
        </p:spPr>
        <p:txBody>
          <a:bodyPr wrap="square" rtlCol="0">
            <a:spAutoFit/>
          </a:bodyPr>
          <a:lstStyle/>
          <a:p>
            <a:r>
              <a:rPr lang="en-US"/>
              <a:t>A3</a:t>
            </a:r>
          </a:p>
        </p:txBody>
      </p:sp>
      <p:sp>
        <p:nvSpPr>
          <p:cNvPr id="44" name="TextBox 43"/>
          <p:cNvSpPr txBox="1"/>
          <p:nvPr/>
        </p:nvSpPr>
        <p:spPr>
          <a:xfrm>
            <a:off x="6019800" y="2221468"/>
            <a:ext cx="457200" cy="369332"/>
          </a:xfrm>
          <a:prstGeom prst="rect">
            <a:avLst/>
          </a:prstGeom>
          <a:noFill/>
        </p:spPr>
        <p:txBody>
          <a:bodyPr wrap="square" rtlCol="0">
            <a:spAutoFit/>
          </a:bodyPr>
          <a:lstStyle/>
          <a:p>
            <a:r>
              <a:rPr lang="en-US"/>
              <a:t>A4</a:t>
            </a:r>
          </a:p>
        </p:txBody>
      </p:sp>
      <p:sp>
        <p:nvSpPr>
          <p:cNvPr id="45" name="TextBox 44"/>
          <p:cNvSpPr txBox="1"/>
          <p:nvPr/>
        </p:nvSpPr>
        <p:spPr>
          <a:xfrm>
            <a:off x="3048000" y="5029200"/>
            <a:ext cx="457200" cy="369332"/>
          </a:xfrm>
          <a:prstGeom prst="rect">
            <a:avLst/>
          </a:prstGeom>
          <a:noFill/>
        </p:spPr>
        <p:txBody>
          <a:bodyPr wrap="square" rtlCol="0">
            <a:spAutoFit/>
          </a:bodyPr>
          <a:lstStyle/>
          <a:p>
            <a:r>
              <a:rPr lang="en-US"/>
              <a:t>S2</a:t>
            </a:r>
          </a:p>
        </p:txBody>
      </p:sp>
      <p:sp>
        <p:nvSpPr>
          <p:cNvPr id="46" name="TextBox 45"/>
          <p:cNvSpPr txBox="1"/>
          <p:nvPr/>
        </p:nvSpPr>
        <p:spPr>
          <a:xfrm>
            <a:off x="4648200" y="5029200"/>
            <a:ext cx="457200" cy="369332"/>
          </a:xfrm>
          <a:prstGeom prst="rect">
            <a:avLst/>
          </a:prstGeom>
          <a:noFill/>
        </p:spPr>
        <p:txBody>
          <a:bodyPr wrap="square" rtlCol="0">
            <a:spAutoFit/>
          </a:bodyPr>
          <a:lstStyle/>
          <a:p>
            <a:r>
              <a:rPr lang="en-US"/>
              <a:t>S3</a:t>
            </a:r>
          </a:p>
        </p:txBody>
      </p:sp>
      <p:sp>
        <p:nvSpPr>
          <p:cNvPr id="47" name="TextBox 46"/>
          <p:cNvSpPr txBox="1"/>
          <p:nvPr/>
        </p:nvSpPr>
        <p:spPr>
          <a:xfrm>
            <a:off x="6248400" y="5029200"/>
            <a:ext cx="457200" cy="369332"/>
          </a:xfrm>
          <a:prstGeom prst="rect">
            <a:avLst/>
          </a:prstGeom>
          <a:noFill/>
        </p:spPr>
        <p:txBody>
          <a:bodyPr wrap="square" rtlCol="0">
            <a:spAutoFit/>
          </a:bodyPr>
          <a:lstStyle/>
          <a:p>
            <a:r>
              <a:rPr lang="en-US"/>
              <a:t>S4</a:t>
            </a:r>
          </a:p>
        </p:txBody>
      </p:sp>
      <p:sp>
        <p:nvSpPr>
          <p:cNvPr id="48" name="TextBox 47"/>
          <p:cNvSpPr txBox="1"/>
          <p:nvPr/>
        </p:nvSpPr>
        <p:spPr>
          <a:xfrm>
            <a:off x="7162800" y="4495800"/>
            <a:ext cx="457200" cy="369332"/>
          </a:xfrm>
          <a:prstGeom prst="rect">
            <a:avLst/>
          </a:prstGeom>
          <a:noFill/>
        </p:spPr>
        <p:txBody>
          <a:bodyPr wrap="square" rtlCol="0">
            <a:spAutoFit/>
          </a:bodyPr>
          <a:lstStyle/>
          <a:p>
            <a:r>
              <a:rPr lang="en-US"/>
              <a:t>C5</a:t>
            </a:r>
          </a:p>
        </p:txBody>
      </p:sp>
      <p:sp>
        <p:nvSpPr>
          <p:cNvPr id="49" name="TextBox 48"/>
          <p:cNvSpPr txBox="1"/>
          <p:nvPr/>
        </p:nvSpPr>
        <p:spPr>
          <a:xfrm>
            <a:off x="1981200" y="5650468"/>
            <a:ext cx="3962400" cy="461665"/>
          </a:xfrm>
          <a:prstGeom prst="rect">
            <a:avLst/>
          </a:prstGeom>
          <a:noFill/>
        </p:spPr>
        <p:txBody>
          <a:bodyPr wrap="square" rtlCol="0">
            <a:spAutoFit/>
          </a:bodyPr>
          <a:lstStyle/>
          <a:p>
            <a:r>
              <a:rPr lang="en-US" sz="2400"/>
              <a:t>Diagram 4-bit parallel adder.</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1752600"/>
          </a:xfrm>
          <a:solidFill>
            <a:schemeClr val="bg2">
              <a:lumMod val="75000"/>
            </a:schemeClr>
          </a:solidFill>
        </p:spPr>
        <p:txBody>
          <a:bodyPr>
            <a:normAutofit fontScale="92500" lnSpcReduction="10000"/>
          </a:bodyPr>
          <a:lstStyle/>
          <a:p>
            <a:pPr>
              <a:buNone/>
            </a:pPr>
            <a:r>
              <a:rPr lang="en-US" sz="2600" b="1"/>
              <a:t>Binary adder – subtractor :</a:t>
            </a:r>
          </a:p>
          <a:p>
            <a:pPr>
              <a:buFont typeface="Wingdings" pitchFamily="2" charset="2"/>
              <a:buChar char="q"/>
            </a:pPr>
            <a:r>
              <a:rPr lang="en-US" sz="2400"/>
              <a:t>Design an binary adder/</a:t>
            </a:r>
            <a:r>
              <a:rPr lang="en-US" sz="2400" err="1"/>
              <a:t>subtractor</a:t>
            </a:r>
            <a:r>
              <a:rPr lang="en-US" sz="2400"/>
              <a:t> circuit  with one selection variable M and two inputs A and B. For M = 0, the circuit need to perform addition i.e. (A+B) and for M = 1, the circuit must perform subtraction i.e. (A - B) by taking 2’s complement of B.</a:t>
            </a:r>
          </a:p>
        </p:txBody>
      </p:sp>
      <p:sp>
        <p:nvSpPr>
          <p:cNvPr id="4"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a:t>MSI Combinational Logic Circuit</a:t>
            </a:r>
          </a:p>
        </p:txBody>
      </p:sp>
      <p:sp>
        <p:nvSpPr>
          <p:cNvPr id="5" name="TextBox 4"/>
          <p:cNvSpPr txBox="1"/>
          <p:nvPr/>
        </p:nvSpPr>
        <p:spPr>
          <a:xfrm>
            <a:off x="0" y="2667000"/>
            <a:ext cx="9144000" cy="4154984"/>
          </a:xfrm>
          <a:prstGeom prst="rect">
            <a:avLst/>
          </a:prstGeom>
          <a:solidFill>
            <a:schemeClr val="bg2">
              <a:lumMod val="50000"/>
            </a:schemeClr>
          </a:solidFill>
        </p:spPr>
        <p:txBody>
          <a:bodyPr wrap="square" rtlCol="0">
            <a:spAutoFit/>
          </a:bodyPr>
          <a:lstStyle/>
          <a:p>
            <a:r>
              <a:rPr lang="en-US" sz="2400"/>
              <a:t>For M = 0, it becomes B      0 = B. The full adder receive the value of B, the input carry is 0, and the circuit performs ( A + B).</a:t>
            </a:r>
          </a:p>
          <a:p>
            <a:endParaRPr lang="en-US" sz="2400"/>
          </a:p>
          <a:p>
            <a:r>
              <a:rPr lang="en-US" sz="2400"/>
              <a:t>For M = 1, it becomes B      1 =  B  and C1 = 1. The input B are  complemented  and a 1 is added via the input carry. The circuit performs the operation A + 2’S complement of B i.e. (A – B) operation.</a:t>
            </a:r>
          </a:p>
          <a:p>
            <a:endParaRPr lang="en-US" sz="2400"/>
          </a:p>
          <a:p>
            <a:endParaRPr lang="en-US" sz="2400"/>
          </a:p>
          <a:p>
            <a:endParaRPr lang="en-US" sz="2400"/>
          </a:p>
          <a:p>
            <a:endParaRPr lang="en-US" sz="2400"/>
          </a:p>
          <a:p>
            <a:endParaRPr lang="en-US" sz="2400"/>
          </a:p>
        </p:txBody>
      </p:sp>
      <p:sp>
        <p:nvSpPr>
          <p:cNvPr id="6" name="Oval 5"/>
          <p:cNvSpPr/>
          <p:nvPr/>
        </p:nvSpPr>
        <p:spPr>
          <a:xfrm>
            <a:off x="3048000" y="2819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p>
        </p:txBody>
      </p:sp>
      <p:sp>
        <p:nvSpPr>
          <p:cNvPr id="7" name="Oval 6"/>
          <p:cNvSpPr/>
          <p:nvPr/>
        </p:nvSpPr>
        <p:spPr>
          <a:xfrm>
            <a:off x="3048000" y="3886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p>
        </p:txBody>
      </p:sp>
      <p:cxnSp>
        <p:nvCxnSpPr>
          <p:cNvPr id="9" name="Straight Connector 8"/>
          <p:cNvCxnSpPr/>
          <p:nvPr/>
        </p:nvCxnSpPr>
        <p:spPr>
          <a:xfrm>
            <a:off x="3886200" y="38100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2800" b="1"/>
              <a:t>MSI Combinational Logic Circuit</a:t>
            </a:r>
          </a:p>
        </p:txBody>
      </p:sp>
      <p:sp>
        <p:nvSpPr>
          <p:cNvPr id="6" name="Content Placeholder 5"/>
          <p:cNvSpPr txBox="1">
            <a:spLocks noGrp="1"/>
          </p:cNvSpPr>
          <p:nvPr>
            <p:ph idx="1"/>
          </p:nvPr>
        </p:nvSpPr>
        <p:spPr>
          <a:xfrm>
            <a:off x="1219200" y="4495800"/>
            <a:ext cx="1295400" cy="1618905"/>
          </a:xfrm>
          <a:prstGeom prst="rect">
            <a:avLst/>
          </a:prstGeom>
          <a:noFill/>
          <a:ln w="28575">
            <a:solidFill>
              <a:schemeClr val="tx1"/>
            </a:solidFill>
          </a:ln>
        </p:spPr>
        <p:txBody>
          <a:bodyPr wrap="square" rtlCol="0">
            <a:spAutoFit/>
          </a:bodyPr>
          <a:lstStyle/>
          <a:p>
            <a:endParaRPr lang="en-US"/>
          </a:p>
          <a:p>
            <a:pPr algn="ctr">
              <a:buNone/>
            </a:pPr>
            <a:r>
              <a:rPr lang="en-US" sz="2400" b="1"/>
              <a:t>FA</a:t>
            </a:r>
          </a:p>
          <a:p>
            <a:endParaRPr lang="en-US"/>
          </a:p>
        </p:txBody>
      </p:sp>
      <p:sp>
        <p:nvSpPr>
          <p:cNvPr id="7" name="Content Placeholder 5"/>
          <p:cNvSpPr txBox="1">
            <a:spLocks/>
          </p:cNvSpPr>
          <p:nvPr/>
        </p:nvSpPr>
        <p:spPr>
          <a:xfrm>
            <a:off x="3124200" y="4495800"/>
            <a:ext cx="1295400" cy="1618905"/>
          </a:xfrm>
          <a:prstGeom prst="rect">
            <a:avLst/>
          </a:prstGeom>
          <a:noFill/>
          <a:ln w="28575">
            <a:solidFill>
              <a:schemeClr val="tx1"/>
            </a:solidFill>
          </a:ln>
        </p:spPr>
        <p:txBody>
          <a:bodyPr vert="horz" wrap="square"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FA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8" name="Content Placeholder 5"/>
          <p:cNvSpPr txBox="1">
            <a:spLocks/>
          </p:cNvSpPr>
          <p:nvPr/>
        </p:nvSpPr>
        <p:spPr>
          <a:xfrm>
            <a:off x="5029200" y="4495800"/>
            <a:ext cx="1295400" cy="1618905"/>
          </a:xfrm>
          <a:prstGeom prst="rect">
            <a:avLst/>
          </a:prstGeom>
          <a:noFill/>
          <a:ln w="28575">
            <a:solidFill>
              <a:schemeClr val="tx1"/>
            </a:solidFill>
          </a:ln>
        </p:spPr>
        <p:txBody>
          <a:bodyPr vert="horz" wrap="square"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FA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9" name="Content Placeholder 5"/>
          <p:cNvSpPr txBox="1">
            <a:spLocks/>
          </p:cNvSpPr>
          <p:nvPr/>
        </p:nvSpPr>
        <p:spPr>
          <a:xfrm>
            <a:off x="6934200" y="4495800"/>
            <a:ext cx="1295400" cy="1618905"/>
          </a:xfrm>
          <a:prstGeom prst="rect">
            <a:avLst/>
          </a:prstGeom>
          <a:noFill/>
          <a:ln w="28575">
            <a:solidFill>
              <a:schemeClr val="tx1"/>
            </a:solidFill>
          </a:ln>
        </p:spPr>
        <p:txBody>
          <a:bodyPr vert="horz" wrap="square"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a:ln>
                  <a:noFill/>
                </a:ln>
                <a:solidFill>
                  <a:schemeClr val="tx1"/>
                </a:solidFill>
                <a:effectLst/>
                <a:uLnTx/>
                <a:uFillTx/>
                <a:latin typeface="+mn-lt"/>
                <a:ea typeface="+mn-ea"/>
                <a:cs typeface="+mn-cs"/>
              </a:rPr>
              <a:t>FA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cxnSp>
        <p:nvCxnSpPr>
          <p:cNvPr id="22" name="Straight Arrow Connector 21"/>
          <p:cNvCxnSpPr/>
          <p:nvPr/>
        </p:nvCxnSpPr>
        <p:spPr>
          <a:xfrm rot="5400000">
            <a:off x="1600994" y="63238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3504406" y="63238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a:off x="5409406" y="63238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7315994" y="63238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a:off x="1066006" y="3199606"/>
            <a:ext cx="2590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rot="5400000">
            <a:off x="2972594" y="3199606"/>
            <a:ext cx="2590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5400000">
            <a:off x="4876006" y="3199606"/>
            <a:ext cx="2590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rot="5400000">
            <a:off x="6781006" y="3199606"/>
            <a:ext cx="2590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2" name="Picture 2"/>
          <p:cNvPicPr>
            <a:picLocks noChangeAspect="1" noChangeArrowheads="1"/>
          </p:cNvPicPr>
          <p:nvPr/>
        </p:nvPicPr>
        <p:blipFill>
          <a:blip r:embed="rId3"/>
          <a:srcRect/>
          <a:stretch>
            <a:fillRect/>
          </a:stretch>
        </p:blipFill>
        <p:spPr bwMode="auto">
          <a:xfrm rot="5400000">
            <a:off x="1014412" y="3224214"/>
            <a:ext cx="1247775" cy="1143000"/>
          </a:xfrm>
          <a:prstGeom prst="rect">
            <a:avLst/>
          </a:prstGeom>
          <a:noFill/>
          <a:ln w="9525">
            <a:noFill/>
            <a:miter lim="800000"/>
            <a:headEnd/>
            <a:tailEnd/>
          </a:ln>
          <a:effectLst/>
        </p:spPr>
      </p:pic>
      <p:cxnSp>
        <p:nvCxnSpPr>
          <p:cNvPr id="34" name="Straight Arrow Connector 33"/>
          <p:cNvCxnSpPr/>
          <p:nvPr/>
        </p:nvCxnSpPr>
        <p:spPr>
          <a:xfrm rot="5400000">
            <a:off x="1372394" y="42664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5" name="Picture 2"/>
          <p:cNvPicPr>
            <a:picLocks noChangeAspect="1" noChangeArrowheads="1"/>
          </p:cNvPicPr>
          <p:nvPr/>
        </p:nvPicPr>
        <p:blipFill>
          <a:blip r:embed="rId3"/>
          <a:srcRect/>
          <a:stretch>
            <a:fillRect/>
          </a:stretch>
        </p:blipFill>
        <p:spPr bwMode="auto">
          <a:xfrm rot="5400000">
            <a:off x="2767012" y="3252791"/>
            <a:ext cx="1247775" cy="1143000"/>
          </a:xfrm>
          <a:prstGeom prst="rect">
            <a:avLst/>
          </a:prstGeom>
          <a:noFill/>
          <a:ln w="9525">
            <a:noFill/>
            <a:miter lim="800000"/>
            <a:headEnd/>
            <a:tailEnd/>
          </a:ln>
          <a:effectLst/>
        </p:spPr>
      </p:pic>
      <p:pic>
        <p:nvPicPr>
          <p:cNvPr id="36" name="Picture 2"/>
          <p:cNvPicPr>
            <a:picLocks noChangeAspect="1" noChangeArrowheads="1"/>
          </p:cNvPicPr>
          <p:nvPr/>
        </p:nvPicPr>
        <p:blipFill>
          <a:blip r:embed="rId3"/>
          <a:srcRect/>
          <a:stretch>
            <a:fillRect/>
          </a:stretch>
        </p:blipFill>
        <p:spPr bwMode="auto">
          <a:xfrm rot="5400000">
            <a:off x="4672012" y="3252792"/>
            <a:ext cx="1247775" cy="1143000"/>
          </a:xfrm>
          <a:prstGeom prst="rect">
            <a:avLst/>
          </a:prstGeom>
          <a:noFill/>
          <a:ln w="9525">
            <a:noFill/>
            <a:miter lim="800000"/>
            <a:headEnd/>
            <a:tailEnd/>
          </a:ln>
          <a:effectLst/>
        </p:spPr>
      </p:pic>
      <p:pic>
        <p:nvPicPr>
          <p:cNvPr id="37" name="Picture 2"/>
          <p:cNvPicPr>
            <a:picLocks noChangeAspect="1" noChangeArrowheads="1"/>
          </p:cNvPicPr>
          <p:nvPr/>
        </p:nvPicPr>
        <p:blipFill>
          <a:blip r:embed="rId3"/>
          <a:srcRect/>
          <a:stretch>
            <a:fillRect/>
          </a:stretch>
        </p:blipFill>
        <p:spPr bwMode="auto">
          <a:xfrm rot="5400000">
            <a:off x="6653212" y="3252791"/>
            <a:ext cx="1247775" cy="1143000"/>
          </a:xfrm>
          <a:prstGeom prst="rect">
            <a:avLst/>
          </a:prstGeom>
          <a:noFill/>
          <a:ln w="9525">
            <a:noFill/>
            <a:miter lim="800000"/>
            <a:headEnd/>
            <a:tailEnd/>
          </a:ln>
          <a:effectLst/>
        </p:spPr>
      </p:pic>
      <p:cxnSp>
        <p:nvCxnSpPr>
          <p:cNvPr id="44" name="Straight Connector 43"/>
          <p:cNvCxnSpPr/>
          <p:nvPr/>
        </p:nvCxnSpPr>
        <p:spPr>
          <a:xfrm rot="5400000">
            <a:off x="7047706" y="32385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10800000">
            <a:off x="457200" y="2895600"/>
            <a:ext cx="69342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5068094" y="3237706"/>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5400000">
            <a:off x="3163094" y="3237706"/>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5400000">
            <a:off x="1408906" y="3237706"/>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rot="5400000">
            <a:off x="3123406" y="42664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rot="5400000">
            <a:off x="5029994" y="42664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rot="5400000">
            <a:off x="7011194" y="42664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5400000">
            <a:off x="-342900" y="40767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838200" y="5256212"/>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a:off x="2514600" y="5256212"/>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4419600" y="52578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a:off x="6324600" y="52578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8229600" y="5256212"/>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Arrow Connector 86"/>
          <p:cNvCxnSpPr/>
          <p:nvPr/>
        </p:nvCxnSpPr>
        <p:spPr>
          <a:xfrm rot="5400000">
            <a:off x="7963694" y="5829300"/>
            <a:ext cx="1142206"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rot="5400000">
            <a:off x="610394" y="27432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rot="5400000">
            <a:off x="2361405" y="2742406"/>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rot="5400000">
            <a:off x="4267994" y="2742406"/>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rot="5400000">
            <a:off x="6249194" y="2742406"/>
            <a:ext cx="1676400" cy="1588"/>
          </a:xfrm>
          <a:prstGeom prst="line">
            <a:avLst/>
          </a:prstGeom>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0" y="2743200"/>
            <a:ext cx="381000" cy="369332"/>
          </a:xfrm>
          <a:prstGeom prst="rect">
            <a:avLst/>
          </a:prstGeom>
          <a:noFill/>
        </p:spPr>
        <p:txBody>
          <a:bodyPr wrap="square" rtlCol="0">
            <a:spAutoFit/>
          </a:bodyPr>
          <a:lstStyle/>
          <a:p>
            <a:r>
              <a:rPr lang="en-US"/>
              <a:t>M</a:t>
            </a:r>
          </a:p>
        </p:txBody>
      </p:sp>
      <p:sp>
        <p:nvSpPr>
          <p:cNvPr id="96" name="TextBox 95"/>
          <p:cNvSpPr txBox="1"/>
          <p:nvPr/>
        </p:nvSpPr>
        <p:spPr>
          <a:xfrm>
            <a:off x="1219200" y="1447800"/>
            <a:ext cx="457200" cy="369332"/>
          </a:xfrm>
          <a:prstGeom prst="rect">
            <a:avLst/>
          </a:prstGeom>
          <a:noFill/>
        </p:spPr>
        <p:txBody>
          <a:bodyPr wrap="square" rtlCol="0">
            <a:spAutoFit/>
          </a:bodyPr>
          <a:lstStyle/>
          <a:p>
            <a:r>
              <a:rPr lang="en-US"/>
              <a:t>B1</a:t>
            </a:r>
          </a:p>
        </p:txBody>
      </p:sp>
      <p:sp>
        <p:nvSpPr>
          <p:cNvPr id="97" name="TextBox 96"/>
          <p:cNvSpPr txBox="1"/>
          <p:nvPr/>
        </p:nvSpPr>
        <p:spPr>
          <a:xfrm>
            <a:off x="2971800" y="1447800"/>
            <a:ext cx="457200" cy="369332"/>
          </a:xfrm>
          <a:prstGeom prst="rect">
            <a:avLst/>
          </a:prstGeom>
          <a:noFill/>
        </p:spPr>
        <p:txBody>
          <a:bodyPr wrap="square" rtlCol="0">
            <a:spAutoFit/>
          </a:bodyPr>
          <a:lstStyle/>
          <a:p>
            <a:r>
              <a:rPr lang="en-US"/>
              <a:t>B2</a:t>
            </a:r>
          </a:p>
        </p:txBody>
      </p:sp>
      <p:sp>
        <p:nvSpPr>
          <p:cNvPr id="98" name="TextBox 97"/>
          <p:cNvSpPr txBox="1"/>
          <p:nvPr/>
        </p:nvSpPr>
        <p:spPr>
          <a:xfrm>
            <a:off x="4953000" y="1447800"/>
            <a:ext cx="457200" cy="369332"/>
          </a:xfrm>
          <a:prstGeom prst="rect">
            <a:avLst/>
          </a:prstGeom>
          <a:noFill/>
        </p:spPr>
        <p:txBody>
          <a:bodyPr wrap="square" rtlCol="0">
            <a:spAutoFit/>
          </a:bodyPr>
          <a:lstStyle/>
          <a:p>
            <a:r>
              <a:rPr lang="en-US"/>
              <a:t>B3</a:t>
            </a:r>
          </a:p>
        </p:txBody>
      </p:sp>
      <p:sp>
        <p:nvSpPr>
          <p:cNvPr id="99" name="TextBox 98"/>
          <p:cNvSpPr txBox="1"/>
          <p:nvPr/>
        </p:nvSpPr>
        <p:spPr>
          <a:xfrm>
            <a:off x="6934200" y="1447800"/>
            <a:ext cx="457200" cy="369332"/>
          </a:xfrm>
          <a:prstGeom prst="rect">
            <a:avLst/>
          </a:prstGeom>
          <a:noFill/>
        </p:spPr>
        <p:txBody>
          <a:bodyPr wrap="square" rtlCol="0">
            <a:spAutoFit/>
          </a:bodyPr>
          <a:lstStyle/>
          <a:p>
            <a:r>
              <a:rPr lang="en-US"/>
              <a:t>B4</a:t>
            </a:r>
          </a:p>
        </p:txBody>
      </p:sp>
      <p:sp>
        <p:nvSpPr>
          <p:cNvPr id="100" name="TextBox 99"/>
          <p:cNvSpPr txBox="1"/>
          <p:nvPr/>
        </p:nvSpPr>
        <p:spPr>
          <a:xfrm>
            <a:off x="7848600" y="1447800"/>
            <a:ext cx="457200" cy="369332"/>
          </a:xfrm>
          <a:prstGeom prst="rect">
            <a:avLst/>
          </a:prstGeom>
          <a:noFill/>
        </p:spPr>
        <p:txBody>
          <a:bodyPr wrap="square" rtlCol="0">
            <a:spAutoFit/>
          </a:bodyPr>
          <a:lstStyle/>
          <a:p>
            <a:r>
              <a:rPr lang="en-US"/>
              <a:t>A4</a:t>
            </a:r>
          </a:p>
        </p:txBody>
      </p:sp>
      <p:sp>
        <p:nvSpPr>
          <p:cNvPr id="101" name="TextBox 100"/>
          <p:cNvSpPr txBox="1"/>
          <p:nvPr/>
        </p:nvSpPr>
        <p:spPr>
          <a:xfrm>
            <a:off x="5943600" y="1447800"/>
            <a:ext cx="457200" cy="369332"/>
          </a:xfrm>
          <a:prstGeom prst="rect">
            <a:avLst/>
          </a:prstGeom>
          <a:noFill/>
        </p:spPr>
        <p:txBody>
          <a:bodyPr wrap="square" rtlCol="0">
            <a:spAutoFit/>
          </a:bodyPr>
          <a:lstStyle/>
          <a:p>
            <a:r>
              <a:rPr lang="en-US"/>
              <a:t>A3</a:t>
            </a:r>
          </a:p>
        </p:txBody>
      </p:sp>
      <p:sp>
        <p:nvSpPr>
          <p:cNvPr id="102" name="TextBox 101"/>
          <p:cNvSpPr txBox="1"/>
          <p:nvPr/>
        </p:nvSpPr>
        <p:spPr>
          <a:xfrm>
            <a:off x="4038600" y="1447800"/>
            <a:ext cx="457200" cy="369332"/>
          </a:xfrm>
          <a:prstGeom prst="rect">
            <a:avLst/>
          </a:prstGeom>
          <a:noFill/>
        </p:spPr>
        <p:txBody>
          <a:bodyPr wrap="square" rtlCol="0">
            <a:spAutoFit/>
          </a:bodyPr>
          <a:lstStyle/>
          <a:p>
            <a:r>
              <a:rPr lang="en-US"/>
              <a:t>A2</a:t>
            </a:r>
          </a:p>
        </p:txBody>
      </p:sp>
      <p:sp>
        <p:nvSpPr>
          <p:cNvPr id="103" name="TextBox 102"/>
          <p:cNvSpPr txBox="1"/>
          <p:nvPr/>
        </p:nvSpPr>
        <p:spPr>
          <a:xfrm>
            <a:off x="2133600" y="1447800"/>
            <a:ext cx="457200" cy="369332"/>
          </a:xfrm>
          <a:prstGeom prst="rect">
            <a:avLst/>
          </a:prstGeom>
          <a:noFill/>
        </p:spPr>
        <p:txBody>
          <a:bodyPr wrap="square" rtlCol="0">
            <a:spAutoFit/>
          </a:bodyPr>
          <a:lstStyle/>
          <a:p>
            <a:r>
              <a:rPr lang="en-US"/>
              <a:t>A1</a:t>
            </a:r>
          </a:p>
        </p:txBody>
      </p:sp>
      <p:sp>
        <p:nvSpPr>
          <p:cNvPr id="104" name="TextBox 103"/>
          <p:cNvSpPr txBox="1"/>
          <p:nvPr/>
        </p:nvSpPr>
        <p:spPr>
          <a:xfrm>
            <a:off x="304800" y="5040868"/>
            <a:ext cx="457200" cy="369332"/>
          </a:xfrm>
          <a:prstGeom prst="rect">
            <a:avLst/>
          </a:prstGeom>
          <a:noFill/>
        </p:spPr>
        <p:txBody>
          <a:bodyPr wrap="square" rtlCol="0">
            <a:spAutoFit/>
          </a:bodyPr>
          <a:lstStyle/>
          <a:p>
            <a:r>
              <a:rPr lang="en-US"/>
              <a:t>C1</a:t>
            </a:r>
          </a:p>
        </p:txBody>
      </p:sp>
      <p:sp>
        <p:nvSpPr>
          <p:cNvPr id="105" name="TextBox 104"/>
          <p:cNvSpPr txBox="1"/>
          <p:nvPr/>
        </p:nvSpPr>
        <p:spPr>
          <a:xfrm>
            <a:off x="1600200" y="6488668"/>
            <a:ext cx="457200" cy="369332"/>
          </a:xfrm>
          <a:prstGeom prst="rect">
            <a:avLst/>
          </a:prstGeom>
          <a:noFill/>
        </p:spPr>
        <p:txBody>
          <a:bodyPr wrap="square" rtlCol="0">
            <a:spAutoFit/>
          </a:bodyPr>
          <a:lstStyle/>
          <a:p>
            <a:r>
              <a:rPr lang="en-US"/>
              <a:t>S1</a:t>
            </a:r>
          </a:p>
        </p:txBody>
      </p:sp>
      <p:sp>
        <p:nvSpPr>
          <p:cNvPr id="106" name="TextBox 105"/>
          <p:cNvSpPr txBox="1"/>
          <p:nvPr/>
        </p:nvSpPr>
        <p:spPr>
          <a:xfrm>
            <a:off x="3505200" y="6553200"/>
            <a:ext cx="457200" cy="369332"/>
          </a:xfrm>
          <a:prstGeom prst="rect">
            <a:avLst/>
          </a:prstGeom>
          <a:noFill/>
        </p:spPr>
        <p:txBody>
          <a:bodyPr wrap="square" rtlCol="0">
            <a:spAutoFit/>
          </a:bodyPr>
          <a:lstStyle/>
          <a:p>
            <a:r>
              <a:rPr lang="en-US"/>
              <a:t>S2</a:t>
            </a:r>
          </a:p>
        </p:txBody>
      </p:sp>
      <p:sp>
        <p:nvSpPr>
          <p:cNvPr id="107" name="TextBox 106"/>
          <p:cNvSpPr txBox="1"/>
          <p:nvPr/>
        </p:nvSpPr>
        <p:spPr>
          <a:xfrm>
            <a:off x="5410200" y="6553200"/>
            <a:ext cx="457200" cy="369332"/>
          </a:xfrm>
          <a:prstGeom prst="rect">
            <a:avLst/>
          </a:prstGeom>
          <a:noFill/>
        </p:spPr>
        <p:txBody>
          <a:bodyPr wrap="square" rtlCol="0">
            <a:spAutoFit/>
          </a:bodyPr>
          <a:lstStyle/>
          <a:p>
            <a:r>
              <a:rPr lang="en-US"/>
              <a:t>S3</a:t>
            </a:r>
          </a:p>
        </p:txBody>
      </p:sp>
      <p:sp>
        <p:nvSpPr>
          <p:cNvPr id="108" name="TextBox 107"/>
          <p:cNvSpPr txBox="1"/>
          <p:nvPr/>
        </p:nvSpPr>
        <p:spPr>
          <a:xfrm>
            <a:off x="7315200" y="6564868"/>
            <a:ext cx="457200" cy="369332"/>
          </a:xfrm>
          <a:prstGeom prst="rect">
            <a:avLst/>
          </a:prstGeom>
          <a:noFill/>
        </p:spPr>
        <p:txBody>
          <a:bodyPr wrap="square" rtlCol="0">
            <a:spAutoFit/>
          </a:bodyPr>
          <a:lstStyle/>
          <a:p>
            <a:r>
              <a:rPr lang="en-US"/>
              <a:t>S4</a:t>
            </a:r>
          </a:p>
        </p:txBody>
      </p:sp>
      <p:sp>
        <p:nvSpPr>
          <p:cNvPr id="109" name="TextBox 108"/>
          <p:cNvSpPr txBox="1"/>
          <p:nvPr/>
        </p:nvSpPr>
        <p:spPr>
          <a:xfrm>
            <a:off x="8305800" y="6477000"/>
            <a:ext cx="457200" cy="369332"/>
          </a:xfrm>
          <a:prstGeom prst="rect">
            <a:avLst/>
          </a:prstGeom>
          <a:noFill/>
        </p:spPr>
        <p:txBody>
          <a:bodyPr wrap="square" rtlCol="0">
            <a:spAutoFit/>
          </a:bodyPr>
          <a:lstStyle/>
          <a:p>
            <a:r>
              <a:rPr lang="en-US"/>
              <a:t>C5</a:t>
            </a:r>
          </a:p>
        </p:txBody>
      </p:sp>
      <p:sp>
        <p:nvSpPr>
          <p:cNvPr id="110" name="TextBox 109"/>
          <p:cNvSpPr txBox="1"/>
          <p:nvPr/>
        </p:nvSpPr>
        <p:spPr>
          <a:xfrm>
            <a:off x="2590800" y="4876800"/>
            <a:ext cx="457200" cy="369332"/>
          </a:xfrm>
          <a:prstGeom prst="rect">
            <a:avLst/>
          </a:prstGeom>
          <a:noFill/>
        </p:spPr>
        <p:txBody>
          <a:bodyPr wrap="square" rtlCol="0">
            <a:spAutoFit/>
          </a:bodyPr>
          <a:lstStyle/>
          <a:p>
            <a:r>
              <a:rPr lang="en-US"/>
              <a:t>C2</a:t>
            </a:r>
          </a:p>
        </p:txBody>
      </p:sp>
      <p:sp>
        <p:nvSpPr>
          <p:cNvPr id="111" name="TextBox 110"/>
          <p:cNvSpPr txBox="1"/>
          <p:nvPr/>
        </p:nvSpPr>
        <p:spPr>
          <a:xfrm>
            <a:off x="4495800" y="4876800"/>
            <a:ext cx="457200" cy="369332"/>
          </a:xfrm>
          <a:prstGeom prst="rect">
            <a:avLst/>
          </a:prstGeom>
          <a:noFill/>
        </p:spPr>
        <p:txBody>
          <a:bodyPr wrap="square" rtlCol="0">
            <a:spAutoFit/>
          </a:bodyPr>
          <a:lstStyle/>
          <a:p>
            <a:r>
              <a:rPr lang="en-US"/>
              <a:t>C3</a:t>
            </a:r>
          </a:p>
        </p:txBody>
      </p:sp>
      <p:sp>
        <p:nvSpPr>
          <p:cNvPr id="112" name="TextBox 111"/>
          <p:cNvSpPr txBox="1"/>
          <p:nvPr/>
        </p:nvSpPr>
        <p:spPr>
          <a:xfrm>
            <a:off x="6400800" y="4876800"/>
            <a:ext cx="457200" cy="369332"/>
          </a:xfrm>
          <a:prstGeom prst="rect">
            <a:avLst/>
          </a:prstGeom>
          <a:noFill/>
        </p:spPr>
        <p:txBody>
          <a:bodyPr wrap="square" rtlCol="0">
            <a:spAutoFit/>
          </a:bodyPr>
          <a:lstStyle/>
          <a:p>
            <a:r>
              <a:rPr lang="en-US"/>
              <a:t>C4</a:t>
            </a:r>
          </a:p>
        </p:txBody>
      </p:sp>
      <p:sp>
        <p:nvSpPr>
          <p:cNvPr id="61" name="Oval 60"/>
          <p:cNvSpPr/>
          <p:nvPr/>
        </p:nvSpPr>
        <p:spPr>
          <a:xfrm>
            <a:off x="3810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2">
              <a:lumMod val="20000"/>
              <a:lumOff val="80000"/>
            </a:schemeClr>
          </a:solidFill>
        </p:spPr>
        <p:txBody>
          <a:bodyPr>
            <a:normAutofit/>
          </a:bodyPr>
          <a:lstStyle/>
          <a:p>
            <a:pPr>
              <a:buNone/>
            </a:pPr>
            <a:r>
              <a:rPr lang="en-US" sz="2400" b="1"/>
              <a:t>BCD Adder: </a:t>
            </a:r>
          </a:p>
          <a:p>
            <a:pPr>
              <a:buFont typeface="Wingdings" pitchFamily="2" charset="2"/>
              <a:buChar char="Ø"/>
            </a:pPr>
            <a:r>
              <a:rPr lang="en-US" sz="2400"/>
              <a:t>It adds two BCD digits in parallel and produces sum digit also in BCD.</a:t>
            </a:r>
          </a:p>
          <a:p>
            <a:pPr>
              <a:buFont typeface="Wingdings" pitchFamily="2" charset="2"/>
              <a:buChar char="Ø"/>
            </a:pPr>
            <a:r>
              <a:rPr lang="en-US" sz="2400"/>
              <a:t>To add 0110 to binary sum, one can use a second 4-bit binary adder as shown in diagram.</a:t>
            </a:r>
          </a:p>
          <a:p>
            <a:pPr>
              <a:buFont typeface="Wingdings" pitchFamily="2" charset="2"/>
              <a:buChar char="Ø"/>
            </a:pPr>
            <a:r>
              <a:rPr lang="en-US" sz="2400"/>
              <a:t>When output carry becomes equal to zero, nothing is added to the binary sum.</a:t>
            </a:r>
          </a:p>
          <a:p>
            <a:pPr>
              <a:buFont typeface="Wingdings" pitchFamily="2" charset="2"/>
              <a:buChar char="Ø"/>
            </a:pPr>
            <a:r>
              <a:rPr lang="en-US" sz="2400"/>
              <a:t>When output carry becomes equal to one, the binary 0110 is added to the binary sum via bottom 4-bit binary adder.</a:t>
            </a:r>
          </a:p>
          <a:p>
            <a:pPr>
              <a:buFont typeface="Wingdings" pitchFamily="2" charset="2"/>
              <a:buChar char="Ø"/>
            </a:pPr>
            <a:r>
              <a:rPr lang="en-US" sz="2400"/>
              <a:t>The output carry generated from the bottom binary adder can be ignored, since it supplies information already available at output carry terminal.</a:t>
            </a:r>
          </a:p>
          <a:p>
            <a:pPr>
              <a:buNone/>
            </a:pPr>
            <a:endParaRPr lang="en-US" sz="2400"/>
          </a:p>
          <a:p>
            <a:pPr>
              <a:buNone/>
            </a:pPr>
            <a:endParaRPr lang="en-US" sz="2400"/>
          </a:p>
        </p:txBody>
      </p:sp>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2800" b="1"/>
              <a:t>MSI Combinational Logic Circuit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33400"/>
          </a:xfrm>
          <a:solidFill>
            <a:schemeClr val="accent6">
              <a:lumMod val="40000"/>
              <a:lumOff val="60000"/>
            </a:schemeClr>
          </a:solidFill>
        </p:spPr>
        <p:txBody>
          <a:bodyPr>
            <a:normAutofit/>
          </a:bodyPr>
          <a:lstStyle/>
          <a:p>
            <a:pPr>
              <a:buNone/>
            </a:pPr>
            <a:r>
              <a:rPr lang="en-US" sz="2400" b="1"/>
              <a:t>BCD Adder:</a:t>
            </a:r>
          </a:p>
          <a:p>
            <a:pPr>
              <a:buNone/>
            </a:pPr>
            <a:endParaRPr lang="en-US" sz="2400"/>
          </a:p>
        </p:txBody>
      </p:sp>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2800" b="1"/>
              <a:t>MSI Combinational Logic Circuit</a:t>
            </a:r>
          </a:p>
        </p:txBody>
      </p:sp>
      <p:sp>
        <p:nvSpPr>
          <p:cNvPr id="5" name="TextBox 4"/>
          <p:cNvSpPr txBox="1"/>
          <p:nvPr/>
        </p:nvSpPr>
        <p:spPr>
          <a:xfrm>
            <a:off x="3352800" y="2133601"/>
            <a:ext cx="3581400" cy="1107996"/>
          </a:xfrm>
          <a:prstGeom prst="rect">
            <a:avLst/>
          </a:prstGeom>
          <a:noFill/>
          <a:ln w="28575">
            <a:solidFill>
              <a:schemeClr val="tx1"/>
            </a:solidFill>
          </a:ln>
        </p:spPr>
        <p:txBody>
          <a:bodyPr wrap="square" rtlCol="0">
            <a:spAutoFit/>
          </a:bodyPr>
          <a:lstStyle/>
          <a:p>
            <a:pPr algn="ctr"/>
            <a:endParaRPr lang="en-US" sz="2400"/>
          </a:p>
          <a:p>
            <a:pPr algn="ctr"/>
            <a:r>
              <a:rPr lang="en-US" sz="2400"/>
              <a:t>4-bit binary adder</a:t>
            </a:r>
          </a:p>
          <a:p>
            <a:endParaRPr lang="en-US"/>
          </a:p>
        </p:txBody>
      </p:sp>
      <p:sp>
        <p:nvSpPr>
          <p:cNvPr id="6" name="TextBox 5"/>
          <p:cNvSpPr txBox="1"/>
          <p:nvPr/>
        </p:nvSpPr>
        <p:spPr>
          <a:xfrm>
            <a:off x="3200400" y="4953000"/>
            <a:ext cx="3886200" cy="1107996"/>
          </a:xfrm>
          <a:prstGeom prst="rect">
            <a:avLst/>
          </a:prstGeom>
          <a:noFill/>
          <a:ln w="28575">
            <a:solidFill>
              <a:schemeClr val="tx1"/>
            </a:solidFill>
          </a:ln>
        </p:spPr>
        <p:txBody>
          <a:bodyPr wrap="square" rtlCol="0">
            <a:spAutoFit/>
          </a:bodyPr>
          <a:lstStyle/>
          <a:p>
            <a:pPr algn="ctr"/>
            <a:endParaRPr lang="en-US" sz="2400"/>
          </a:p>
          <a:p>
            <a:pPr algn="ctr"/>
            <a:r>
              <a:rPr lang="en-US" sz="2400"/>
              <a:t>4-bit binary adder</a:t>
            </a:r>
          </a:p>
          <a:p>
            <a:endParaRPr lang="en-US"/>
          </a:p>
        </p:txBody>
      </p:sp>
      <p:cxnSp>
        <p:nvCxnSpPr>
          <p:cNvPr id="8" name="Straight Arrow Connector 7"/>
          <p:cNvCxnSpPr/>
          <p:nvPr/>
        </p:nvCxnSpPr>
        <p:spPr>
          <a:xfrm rot="5400000">
            <a:off x="3313906" y="19431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5400000">
            <a:off x="36187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39235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5400000">
            <a:off x="42283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54475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a:off x="57523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60571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5400000">
            <a:off x="63619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5400000">
            <a:off x="5752306" y="4076700"/>
            <a:ext cx="1753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5372100" y="4076700"/>
            <a:ext cx="1753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a:off x="4991100" y="4076700"/>
            <a:ext cx="1753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4610100" y="4076700"/>
            <a:ext cx="1753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a:off x="4229894" y="6209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rot="5400000">
            <a:off x="4837906" y="6209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5400000">
            <a:off x="5447506" y="6209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rot="5400000">
            <a:off x="6057106" y="6209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0" name="Picture 2"/>
          <p:cNvPicPr>
            <a:picLocks noChangeAspect="1" noChangeArrowheads="1"/>
          </p:cNvPicPr>
          <p:nvPr/>
        </p:nvPicPr>
        <p:blipFill>
          <a:blip r:embed="rId3"/>
          <a:srcRect/>
          <a:stretch>
            <a:fillRect/>
          </a:stretch>
        </p:blipFill>
        <p:spPr bwMode="auto">
          <a:xfrm rot="10800000">
            <a:off x="3886200" y="3276600"/>
            <a:ext cx="1371600" cy="914400"/>
          </a:xfrm>
          <a:prstGeom prst="rect">
            <a:avLst/>
          </a:prstGeom>
          <a:noFill/>
          <a:ln w="9525">
            <a:noFill/>
            <a:miter lim="800000"/>
            <a:headEnd/>
            <a:tailEnd/>
          </a:ln>
          <a:effectLst/>
        </p:spPr>
      </p:pic>
      <p:pic>
        <p:nvPicPr>
          <p:cNvPr id="31" name="Picture 2"/>
          <p:cNvPicPr>
            <a:picLocks noChangeAspect="1" noChangeArrowheads="1"/>
          </p:cNvPicPr>
          <p:nvPr/>
        </p:nvPicPr>
        <p:blipFill>
          <a:blip r:embed="rId3"/>
          <a:srcRect/>
          <a:stretch>
            <a:fillRect/>
          </a:stretch>
        </p:blipFill>
        <p:spPr bwMode="auto">
          <a:xfrm rot="10800000">
            <a:off x="3962400" y="3886200"/>
            <a:ext cx="1371600" cy="990600"/>
          </a:xfrm>
          <a:prstGeom prst="rect">
            <a:avLst/>
          </a:prstGeom>
          <a:noFill/>
          <a:ln w="9525">
            <a:noFill/>
            <a:miter lim="800000"/>
            <a:headEnd/>
            <a:tailEnd/>
          </a:ln>
          <a:effectLst/>
        </p:spPr>
      </p:pic>
      <p:pic>
        <p:nvPicPr>
          <p:cNvPr id="32" name="Picture 3"/>
          <p:cNvPicPr>
            <a:picLocks noChangeAspect="1" noChangeArrowheads="1"/>
          </p:cNvPicPr>
          <p:nvPr/>
        </p:nvPicPr>
        <p:blipFill>
          <a:blip r:embed="rId4"/>
          <a:srcRect/>
          <a:stretch>
            <a:fillRect/>
          </a:stretch>
        </p:blipFill>
        <p:spPr bwMode="auto">
          <a:xfrm rot="10800000">
            <a:off x="1752599" y="3276600"/>
            <a:ext cx="1552575" cy="1524000"/>
          </a:xfrm>
          <a:prstGeom prst="rect">
            <a:avLst/>
          </a:prstGeom>
          <a:noFill/>
          <a:ln w="9525">
            <a:noFill/>
            <a:miter lim="800000"/>
            <a:headEnd/>
            <a:tailEnd/>
          </a:ln>
          <a:effectLst/>
        </p:spPr>
      </p:pic>
      <p:cxnSp>
        <p:nvCxnSpPr>
          <p:cNvPr id="34" name="Straight Connector 33"/>
          <p:cNvCxnSpPr/>
          <p:nvPr/>
        </p:nvCxnSpPr>
        <p:spPr>
          <a:xfrm rot="10800000">
            <a:off x="2743200" y="40386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Elbow Connector 35"/>
          <p:cNvCxnSpPr/>
          <p:nvPr/>
        </p:nvCxnSpPr>
        <p:spPr>
          <a:xfrm>
            <a:off x="2819400" y="4191000"/>
            <a:ext cx="1447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3124200" y="27416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5400000">
            <a:off x="2590800" y="32766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10800000">
            <a:off x="2819400" y="3808411"/>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2895600" y="40386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5400000" flipH="1" flipV="1">
            <a:off x="3505200" y="38862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10800000">
            <a:off x="3657600" y="37338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1524000" y="4037012"/>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rot="5400000">
            <a:off x="1295400" y="42672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1524000" y="44958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rot="5400000">
            <a:off x="3657600" y="47244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rot="5400000">
            <a:off x="3429794" y="47236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752600" y="4722812"/>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rot="5400000">
            <a:off x="4000500" y="48387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rot="5400000">
            <a:off x="3315494" y="4837906"/>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3581400" y="1307068"/>
            <a:ext cx="1066800" cy="369332"/>
          </a:xfrm>
          <a:prstGeom prst="rect">
            <a:avLst/>
          </a:prstGeom>
          <a:noFill/>
        </p:spPr>
        <p:txBody>
          <a:bodyPr wrap="square" rtlCol="0">
            <a:spAutoFit/>
          </a:bodyPr>
          <a:lstStyle/>
          <a:p>
            <a:r>
              <a:rPr lang="en-US"/>
              <a:t>Addend</a:t>
            </a:r>
          </a:p>
        </p:txBody>
      </p:sp>
      <p:sp>
        <p:nvSpPr>
          <p:cNvPr id="42" name="TextBox 41"/>
          <p:cNvSpPr txBox="1"/>
          <p:nvPr/>
        </p:nvSpPr>
        <p:spPr>
          <a:xfrm>
            <a:off x="5638800" y="1295400"/>
            <a:ext cx="1066800" cy="369332"/>
          </a:xfrm>
          <a:prstGeom prst="rect">
            <a:avLst/>
          </a:prstGeom>
          <a:noFill/>
        </p:spPr>
        <p:txBody>
          <a:bodyPr wrap="square" rtlCol="0">
            <a:spAutoFit/>
          </a:bodyPr>
          <a:lstStyle/>
          <a:p>
            <a:r>
              <a:rPr lang="en-US" err="1"/>
              <a:t>Augend</a:t>
            </a:r>
            <a:endParaRPr lang="en-US"/>
          </a:p>
        </p:txBody>
      </p:sp>
      <p:sp>
        <p:nvSpPr>
          <p:cNvPr id="43" name="TextBox 42"/>
          <p:cNvSpPr txBox="1"/>
          <p:nvPr/>
        </p:nvSpPr>
        <p:spPr>
          <a:xfrm>
            <a:off x="1981200" y="2526268"/>
            <a:ext cx="1066800" cy="369332"/>
          </a:xfrm>
          <a:prstGeom prst="rect">
            <a:avLst/>
          </a:prstGeom>
          <a:noFill/>
        </p:spPr>
        <p:txBody>
          <a:bodyPr wrap="square" rtlCol="0">
            <a:spAutoFit/>
          </a:bodyPr>
          <a:lstStyle/>
          <a:p>
            <a:r>
              <a:rPr lang="en-US"/>
              <a:t>Carry out</a:t>
            </a:r>
          </a:p>
        </p:txBody>
      </p:sp>
      <p:sp>
        <p:nvSpPr>
          <p:cNvPr id="44" name="TextBox 43"/>
          <p:cNvSpPr txBox="1"/>
          <p:nvPr/>
        </p:nvSpPr>
        <p:spPr>
          <a:xfrm>
            <a:off x="7543800" y="2526268"/>
            <a:ext cx="1066800" cy="369332"/>
          </a:xfrm>
          <a:prstGeom prst="rect">
            <a:avLst/>
          </a:prstGeom>
          <a:noFill/>
        </p:spPr>
        <p:txBody>
          <a:bodyPr wrap="square" rtlCol="0">
            <a:spAutoFit/>
          </a:bodyPr>
          <a:lstStyle/>
          <a:p>
            <a:r>
              <a:rPr lang="en-US"/>
              <a:t>Carry in</a:t>
            </a:r>
          </a:p>
        </p:txBody>
      </p:sp>
      <p:sp>
        <p:nvSpPr>
          <p:cNvPr id="45" name="TextBox 44"/>
          <p:cNvSpPr txBox="1"/>
          <p:nvPr/>
        </p:nvSpPr>
        <p:spPr>
          <a:xfrm>
            <a:off x="533400" y="3810000"/>
            <a:ext cx="914400" cy="646331"/>
          </a:xfrm>
          <a:prstGeom prst="rect">
            <a:avLst/>
          </a:prstGeom>
          <a:noFill/>
        </p:spPr>
        <p:txBody>
          <a:bodyPr wrap="square" rtlCol="0">
            <a:spAutoFit/>
          </a:bodyPr>
          <a:lstStyle/>
          <a:p>
            <a:r>
              <a:rPr lang="en-US"/>
              <a:t>Output</a:t>
            </a:r>
          </a:p>
          <a:p>
            <a:r>
              <a:rPr lang="en-US"/>
              <a:t>carry</a:t>
            </a:r>
          </a:p>
        </p:txBody>
      </p:sp>
      <p:cxnSp>
        <p:nvCxnSpPr>
          <p:cNvPr id="56" name="Straight Arrow Connector 55"/>
          <p:cNvCxnSpPr/>
          <p:nvPr/>
        </p:nvCxnSpPr>
        <p:spPr>
          <a:xfrm rot="10800000">
            <a:off x="6934200" y="2741612"/>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7" name="Right Brace 56"/>
          <p:cNvSpPr/>
          <p:nvPr/>
        </p:nvSpPr>
        <p:spPr>
          <a:xfrm rot="16200000">
            <a:off x="3771900" y="1257300"/>
            <a:ext cx="380999" cy="914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8" name="Right Brace 57"/>
          <p:cNvSpPr/>
          <p:nvPr/>
        </p:nvSpPr>
        <p:spPr>
          <a:xfrm rot="16200000">
            <a:off x="5905501" y="1257300"/>
            <a:ext cx="380999" cy="914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TextBox 58"/>
          <p:cNvSpPr txBox="1"/>
          <p:nvPr/>
        </p:nvSpPr>
        <p:spPr>
          <a:xfrm>
            <a:off x="1371600" y="4572000"/>
            <a:ext cx="304800" cy="369332"/>
          </a:xfrm>
          <a:prstGeom prst="rect">
            <a:avLst/>
          </a:prstGeom>
          <a:noFill/>
        </p:spPr>
        <p:txBody>
          <a:bodyPr wrap="square" rtlCol="0">
            <a:spAutoFit/>
          </a:bodyPr>
          <a:lstStyle/>
          <a:p>
            <a:r>
              <a:rPr lang="en-US"/>
              <a:t>0</a:t>
            </a:r>
          </a:p>
        </p:txBody>
      </p:sp>
      <p:sp>
        <p:nvSpPr>
          <p:cNvPr id="61" name="TextBox 60"/>
          <p:cNvSpPr txBox="1"/>
          <p:nvPr/>
        </p:nvSpPr>
        <p:spPr>
          <a:xfrm>
            <a:off x="3276600" y="4964668"/>
            <a:ext cx="304800" cy="369332"/>
          </a:xfrm>
          <a:prstGeom prst="rect">
            <a:avLst/>
          </a:prstGeom>
          <a:noFill/>
        </p:spPr>
        <p:txBody>
          <a:bodyPr wrap="square" rtlCol="0">
            <a:spAutoFit/>
          </a:bodyPr>
          <a:lstStyle/>
          <a:p>
            <a:r>
              <a:rPr lang="en-US"/>
              <a:t>0</a:t>
            </a:r>
          </a:p>
        </p:txBody>
      </p:sp>
      <p:sp>
        <p:nvSpPr>
          <p:cNvPr id="63" name="TextBox 62"/>
          <p:cNvSpPr txBox="1"/>
          <p:nvPr/>
        </p:nvSpPr>
        <p:spPr>
          <a:xfrm>
            <a:off x="3962400" y="4964668"/>
            <a:ext cx="304800" cy="369332"/>
          </a:xfrm>
          <a:prstGeom prst="rect">
            <a:avLst/>
          </a:prstGeom>
          <a:noFill/>
        </p:spPr>
        <p:txBody>
          <a:bodyPr wrap="square" rtlCol="0">
            <a:spAutoFit/>
          </a:bodyPr>
          <a:lstStyle/>
          <a:p>
            <a:r>
              <a:rPr lang="en-US"/>
              <a:t>0</a:t>
            </a:r>
          </a:p>
        </p:txBody>
      </p:sp>
      <p:sp>
        <p:nvSpPr>
          <p:cNvPr id="65" name="TextBox 64"/>
          <p:cNvSpPr txBox="1"/>
          <p:nvPr/>
        </p:nvSpPr>
        <p:spPr>
          <a:xfrm>
            <a:off x="3733800" y="4953000"/>
            <a:ext cx="304800" cy="369332"/>
          </a:xfrm>
          <a:prstGeom prst="rect">
            <a:avLst/>
          </a:prstGeom>
          <a:noFill/>
        </p:spPr>
        <p:txBody>
          <a:bodyPr wrap="square" rtlCol="0">
            <a:spAutoFit/>
          </a:bodyPr>
          <a:lstStyle/>
          <a:p>
            <a:r>
              <a:rPr lang="en-US"/>
              <a:t>1</a:t>
            </a:r>
          </a:p>
        </p:txBody>
      </p:sp>
      <p:sp>
        <p:nvSpPr>
          <p:cNvPr id="67" name="TextBox 66"/>
          <p:cNvSpPr txBox="1"/>
          <p:nvPr/>
        </p:nvSpPr>
        <p:spPr>
          <a:xfrm>
            <a:off x="3505200" y="4953000"/>
            <a:ext cx="304800" cy="369332"/>
          </a:xfrm>
          <a:prstGeom prst="rect">
            <a:avLst/>
          </a:prstGeom>
          <a:noFill/>
        </p:spPr>
        <p:txBody>
          <a:bodyPr wrap="square" rtlCol="0">
            <a:spAutoFit/>
          </a:bodyPr>
          <a:lstStyle/>
          <a:p>
            <a:r>
              <a:rPr lang="en-US"/>
              <a:t>1</a:t>
            </a:r>
          </a:p>
        </p:txBody>
      </p:sp>
      <p:cxnSp>
        <p:nvCxnSpPr>
          <p:cNvPr id="71" name="Straight Connector 70"/>
          <p:cNvCxnSpPr/>
          <p:nvPr/>
        </p:nvCxnSpPr>
        <p:spPr>
          <a:xfrm rot="10800000">
            <a:off x="4953000" y="3581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rot="10800000">
            <a:off x="4953000" y="38100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4953000" y="44958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10800000">
            <a:off x="4953001" y="4265611"/>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1026" name="Text Box 2"/>
          <p:cNvSpPr txBox="1">
            <a:spLocks noChangeArrowheads="1"/>
          </p:cNvSpPr>
          <p:nvPr/>
        </p:nvSpPr>
        <p:spPr bwMode="auto">
          <a:xfrm>
            <a:off x="4202112" y="6400800"/>
            <a:ext cx="522288" cy="3048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S</a:t>
            </a:r>
            <a:r>
              <a:rPr lang="en-US" sz="2400" baseline="-25000">
                <a:latin typeface="Calibri" pitchFamily="34" charset="0"/>
                <a:cs typeface="Arial" pitchFamily="34" charset="0"/>
              </a:rPr>
              <a:t>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7" name="Text Box 2"/>
          <p:cNvSpPr txBox="1">
            <a:spLocks noChangeArrowheads="1"/>
          </p:cNvSpPr>
          <p:nvPr/>
        </p:nvSpPr>
        <p:spPr bwMode="auto">
          <a:xfrm>
            <a:off x="6030912" y="6400800"/>
            <a:ext cx="522288" cy="3048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S</a:t>
            </a:r>
            <a:r>
              <a:rPr kumimoji="0" lang="en-US" sz="2400" b="0" i="0" u="none" strike="noStrike" cap="none" normalizeH="0" baseline="-25000">
                <a:ln>
                  <a:noFill/>
                </a:ln>
                <a:solidFill>
                  <a:schemeClr val="tx1"/>
                </a:solidFill>
                <a:effectLst/>
                <a:latin typeface="Calibri" pitchFamily="34"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8" name="Text Box 2"/>
          <p:cNvSpPr txBox="1">
            <a:spLocks noChangeArrowheads="1"/>
          </p:cNvSpPr>
          <p:nvPr/>
        </p:nvSpPr>
        <p:spPr bwMode="auto">
          <a:xfrm>
            <a:off x="5421312" y="6400800"/>
            <a:ext cx="522288"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S</a:t>
            </a:r>
            <a:r>
              <a:rPr lang="en-US" sz="2400" baseline="-25000">
                <a:latin typeface="Calibri" pitchFamily="34"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9" name="Text Box 2"/>
          <p:cNvSpPr txBox="1">
            <a:spLocks noChangeArrowheads="1"/>
          </p:cNvSpPr>
          <p:nvPr/>
        </p:nvSpPr>
        <p:spPr bwMode="auto">
          <a:xfrm>
            <a:off x="4811712" y="6400800"/>
            <a:ext cx="522288"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S</a:t>
            </a:r>
            <a:r>
              <a:rPr lang="en-US" sz="2400" baseline="-25000">
                <a:latin typeface="Calibri" pitchFamily="34"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1" name="Text Box 2"/>
          <p:cNvSpPr txBox="1">
            <a:spLocks noChangeArrowheads="1"/>
          </p:cNvSpPr>
          <p:nvPr/>
        </p:nvSpPr>
        <p:spPr bwMode="auto">
          <a:xfrm>
            <a:off x="6411912" y="2819400"/>
            <a:ext cx="446088"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Z</a:t>
            </a:r>
            <a:r>
              <a:rPr kumimoji="0" lang="en-US" sz="2400" b="0" i="0" u="none" strike="noStrike" cap="none" normalizeH="0" baseline="-25000">
                <a:ln>
                  <a:noFill/>
                </a:ln>
                <a:solidFill>
                  <a:schemeClr val="tx1"/>
                </a:solidFill>
                <a:effectLst/>
                <a:latin typeface="Calibri" pitchFamily="34"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3" name="Text Box 2"/>
          <p:cNvSpPr txBox="1">
            <a:spLocks noChangeArrowheads="1"/>
          </p:cNvSpPr>
          <p:nvPr/>
        </p:nvSpPr>
        <p:spPr bwMode="auto">
          <a:xfrm>
            <a:off x="6030912" y="2819400"/>
            <a:ext cx="522288"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Z</a:t>
            </a:r>
            <a:r>
              <a:rPr lang="en-US" sz="2400" baseline="-25000">
                <a:latin typeface="Calibri" pitchFamily="34"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4" name="Text Box 2"/>
          <p:cNvSpPr txBox="1">
            <a:spLocks noChangeArrowheads="1"/>
          </p:cNvSpPr>
          <p:nvPr/>
        </p:nvSpPr>
        <p:spPr bwMode="auto">
          <a:xfrm>
            <a:off x="5638800" y="2819400"/>
            <a:ext cx="446088"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Z</a:t>
            </a:r>
            <a:r>
              <a:rPr lang="en-US" sz="2400" baseline="-25000">
                <a:latin typeface="Calibri" pitchFamily="34"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5" name="Text Box 2"/>
          <p:cNvSpPr txBox="1">
            <a:spLocks noChangeArrowheads="1"/>
          </p:cNvSpPr>
          <p:nvPr/>
        </p:nvSpPr>
        <p:spPr bwMode="auto">
          <a:xfrm>
            <a:off x="5257800" y="2819400"/>
            <a:ext cx="446088"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Z</a:t>
            </a:r>
            <a:r>
              <a:rPr lang="en-US" sz="2400" baseline="-25000">
                <a:latin typeface="Calibri" pitchFamily="34" charset="0"/>
                <a:cs typeface="Arial" pitchFamily="34" charset="0"/>
              </a:rPr>
              <a:t>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990600"/>
          </a:xfrm>
          <a:solidFill>
            <a:schemeClr val="bg2"/>
          </a:solidFill>
        </p:spPr>
        <p:txBody>
          <a:bodyPr>
            <a:normAutofit/>
          </a:bodyPr>
          <a:lstStyle/>
          <a:p>
            <a:pPr>
              <a:buNone/>
            </a:pPr>
            <a:r>
              <a:rPr lang="en-US" sz="2400" b="1"/>
              <a:t>PLD:</a:t>
            </a:r>
          </a:p>
          <a:p>
            <a:pPr>
              <a:buNone/>
            </a:pPr>
            <a:r>
              <a:rPr lang="en-US" sz="2400"/>
              <a:t>It plays very important role in the design for digital system.</a:t>
            </a:r>
          </a:p>
        </p:txBody>
      </p:sp>
      <p:sp>
        <p:nvSpPr>
          <p:cNvPr id="4"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a:t>Programmable Logic Device</a:t>
            </a:r>
          </a:p>
        </p:txBody>
      </p:sp>
      <p:sp>
        <p:nvSpPr>
          <p:cNvPr id="5" name="TextBox 4"/>
          <p:cNvSpPr txBox="1"/>
          <p:nvPr/>
        </p:nvSpPr>
        <p:spPr>
          <a:xfrm>
            <a:off x="2057400" y="2401669"/>
            <a:ext cx="1143000" cy="646331"/>
          </a:xfrm>
          <a:prstGeom prst="rect">
            <a:avLst/>
          </a:prstGeom>
          <a:noFill/>
          <a:ln w="28575">
            <a:solidFill>
              <a:schemeClr val="tx1"/>
            </a:solidFill>
          </a:ln>
        </p:spPr>
        <p:txBody>
          <a:bodyPr wrap="square" rtlCol="0">
            <a:spAutoFit/>
          </a:bodyPr>
          <a:lstStyle/>
          <a:p>
            <a:pPr algn="ctr"/>
            <a:r>
              <a:rPr lang="en-US"/>
              <a:t>Fixed AND array</a:t>
            </a:r>
          </a:p>
        </p:txBody>
      </p:sp>
      <p:sp>
        <p:nvSpPr>
          <p:cNvPr id="7" name="TextBox 6"/>
          <p:cNvSpPr txBox="1"/>
          <p:nvPr/>
        </p:nvSpPr>
        <p:spPr>
          <a:xfrm>
            <a:off x="5029200" y="2277070"/>
            <a:ext cx="1600200" cy="923330"/>
          </a:xfrm>
          <a:prstGeom prst="rect">
            <a:avLst/>
          </a:prstGeom>
          <a:noFill/>
          <a:ln w="28575">
            <a:solidFill>
              <a:schemeClr val="tx1"/>
            </a:solidFill>
          </a:ln>
        </p:spPr>
        <p:txBody>
          <a:bodyPr wrap="square" rtlCol="0">
            <a:spAutoFit/>
          </a:bodyPr>
          <a:lstStyle/>
          <a:p>
            <a:pPr algn="ctr"/>
            <a:r>
              <a:rPr lang="en-US"/>
              <a:t>Fused </a:t>
            </a:r>
          </a:p>
          <a:p>
            <a:pPr algn="ctr"/>
            <a:r>
              <a:rPr lang="en-US"/>
              <a:t>Programmable </a:t>
            </a:r>
          </a:p>
          <a:p>
            <a:pPr algn="ctr"/>
            <a:r>
              <a:rPr lang="en-US"/>
              <a:t>OR array</a:t>
            </a:r>
          </a:p>
        </p:txBody>
      </p:sp>
      <p:cxnSp>
        <p:nvCxnSpPr>
          <p:cNvPr id="9" name="Straight Arrow Connector 8"/>
          <p:cNvCxnSpPr/>
          <p:nvPr/>
        </p:nvCxnSpPr>
        <p:spPr>
          <a:xfrm>
            <a:off x="1143000" y="2741612"/>
            <a:ext cx="914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200400" y="2743200"/>
            <a:ext cx="685800" cy="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038600" y="2741612"/>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6629400" y="2741612"/>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Oval 31"/>
          <p:cNvSpPr/>
          <p:nvPr/>
        </p:nvSpPr>
        <p:spPr>
          <a:xfrm>
            <a:off x="3810000" y="2743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Oval 32"/>
          <p:cNvSpPr/>
          <p:nvPr/>
        </p:nvSpPr>
        <p:spPr>
          <a:xfrm>
            <a:off x="4038600" y="2743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p:cNvSpPr txBox="1"/>
          <p:nvPr/>
        </p:nvSpPr>
        <p:spPr>
          <a:xfrm>
            <a:off x="5334000" y="4078069"/>
            <a:ext cx="1143000" cy="646331"/>
          </a:xfrm>
          <a:prstGeom prst="rect">
            <a:avLst/>
          </a:prstGeom>
          <a:noFill/>
          <a:ln w="28575">
            <a:solidFill>
              <a:schemeClr val="tx1"/>
            </a:solidFill>
          </a:ln>
        </p:spPr>
        <p:txBody>
          <a:bodyPr wrap="square" rtlCol="0">
            <a:spAutoFit/>
          </a:bodyPr>
          <a:lstStyle/>
          <a:p>
            <a:pPr algn="ctr"/>
            <a:r>
              <a:rPr lang="en-US"/>
              <a:t>Fixed OR array</a:t>
            </a:r>
          </a:p>
        </p:txBody>
      </p:sp>
      <p:sp>
        <p:nvSpPr>
          <p:cNvPr id="35" name="TextBox 34"/>
          <p:cNvSpPr txBox="1"/>
          <p:nvPr/>
        </p:nvSpPr>
        <p:spPr>
          <a:xfrm>
            <a:off x="1828800" y="3953470"/>
            <a:ext cx="1600200" cy="923330"/>
          </a:xfrm>
          <a:prstGeom prst="rect">
            <a:avLst/>
          </a:prstGeom>
          <a:noFill/>
          <a:ln w="28575">
            <a:solidFill>
              <a:schemeClr val="tx1"/>
            </a:solidFill>
          </a:ln>
        </p:spPr>
        <p:txBody>
          <a:bodyPr wrap="square" rtlCol="0">
            <a:spAutoFit/>
          </a:bodyPr>
          <a:lstStyle/>
          <a:p>
            <a:pPr algn="ctr"/>
            <a:r>
              <a:rPr lang="en-US"/>
              <a:t>Fused </a:t>
            </a:r>
          </a:p>
          <a:p>
            <a:pPr algn="ctr"/>
            <a:r>
              <a:rPr lang="en-US"/>
              <a:t>Programmable </a:t>
            </a:r>
          </a:p>
          <a:p>
            <a:pPr algn="ctr"/>
            <a:r>
              <a:rPr lang="en-US"/>
              <a:t>AND array</a:t>
            </a:r>
          </a:p>
        </p:txBody>
      </p:sp>
      <p:sp>
        <p:nvSpPr>
          <p:cNvPr id="36" name="TextBox 35"/>
          <p:cNvSpPr txBox="1"/>
          <p:nvPr/>
        </p:nvSpPr>
        <p:spPr>
          <a:xfrm>
            <a:off x="1828800" y="5486400"/>
            <a:ext cx="1600200" cy="923330"/>
          </a:xfrm>
          <a:prstGeom prst="rect">
            <a:avLst/>
          </a:prstGeom>
          <a:noFill/>
          <a:ln w="28575">
            <a:solidFill>
              <a:schemeClr val="tx1"/>
            </a:solidFill>
          </a:ln>
        </p:spPr>
        <p:txBody>
          <a:bodyPr wrap="square" rtlCol="0">
            <a:spAutoFit/>
          </a:bodyPr>
          <a:lstStyle/>
          <a:p>
            <a:pPr algn="ctr"/>
            <a:r>
              <a:rPr lang="en-US"/>
              <a:t>Fused </a:t>
            </a:r>
          </a:p>
          <a:p>
            <a:pPr algn="ctr"/>
            <a:r>
              <a:rPr lang="en-US"/>
              <a:t>Programmable </a:t>
            </a:r>
          </a:p>
          <a:p>
            <a:pPr algn="ctr"/>
            <a:r>
              <a:rPr lang="en-US"/>
              <a:t>AND array</a:t>
            </a:r>
          </a:p>
        </p:txBody>
      </p:sp>
      <p:sp>
        <p:nvSpPr>
          <p:cNvPr id="37" name="TextBox 36"/>
          <p:cNvSpPr txBox="1"/>
          <p:nvPr/>
        </p:nvSpPr>
        <p:spPr>
          <a:xfrm>
            <a:off x="5181600" y="5401270"/>
            <a:ext cx="1600200" cy="923330"/>
          </a:xfrm>
          <a:prstGeom prst="rect">
            <a:avLst/>
          </a:prstGeom>
          <a:noFill/>
          <a:ln w="28575">
            <a:solidFill>
              <a:schemeClr val="tx1"/>
            </a:solidFill>
          </a:ln>
        </p:spPr>
        <p:txBody>
          <a:bodyPr wrap="square" rtlCol="0">
            <a:spAutoFit/>
          </a:bodyPr>
          <a:lstStyle/>
          <a:p>
            <a:pPr algn="ctr"/>
            <a:r>
              <a:rPr lang="en-US"/>
              <a:t>Fused </a:t>
            </a:r>
          </a:p>
          <a:p>
            <a:pPr algn="ctr"/>
            <a:r>
              <a:rPr lang="en-US"/>
              <a:t>Programmable </a:t>
            </a:r>
          </a:p>
          <a:p>
            <a:pPr algn="ctr"/>
            <a:r>
              <a:rPr lang="en-US"/>
              <a:t>OR array</a:t>
            </a:r>
          </a:p>
        </p:txBody>
      </p:sp>
      <p:cxnSp>
        <p:nvCxnSpPr>
          <p:cNvPr id="39" name="Straight Connector 38"/>
          <p:cNvCxnSpPr>
            <a:stCxn id="33" idx="7"/>
            <a:endCxn id="32" idx="6"/>
          </p:cNvCxnSpPr>
          <p:nvPr/>
        </p:nvCxnSpPr>
        <p:spPr>
          <a:xfrm rot="16200000" flipH="1" flipV="1">
            <a:off x="3981450" y="2659108"/>
            <a:ext cx="26941" cy="217441"/>
          </a:xfrm>
          <a:prstGeom prst="line">
            <a:avLst/>
          </a:prstGeom>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381000" y="2514600"/>
            <a:ext cx="609600" cy="369332"/>
          </a:xfrm>
          <a:prstGeom prst="rect">
            <a:avLst/>
          </a:prstGeom>
          <a:noFill/>
        </p:spPr>
        <p:txBody>
          <a:bodyPr wrap="square" rtlCol="0">
            <a:spAutoFit/>
          </a:bodyPr>
          <a:lstStyle/>
          <a:p>
            <a:r>
              <a:rPr lang="en-US"/>
              <a:t>I/P</a:t>
            </a:r>
          </a:p>
        </p:txBody>
      </p:sp>
      <p:sp>
        <p:nvSpPr>
          <p:cNvPr id="41" name="TextBox 40"/>
          <p:cNvSpPr txBox="1"/>
          <p:nvPr/>
        </p:nvSpPr>
        <p:spPr>
          <a:xfrm>
            <a:off x="381000" y="4278868"/>
            <a:ext cx="609600" cy="369332"/>
          </a:xfrm>
          <a:prstGeom prst="rect">
            <a:avLst/>
          </a:prstGeom>
          <a:noFill/>
        </p:spPr>
        <p:txBody>
          <a:bodyPr wrap="square" rtlCol="0">
            <a:spAutoFit/>
          </a:bodyPr>
          <a:lstStyle/>
          <a:p>
            <a:r>
              <a:rPr lang="en-US"/>
              <a:t>I/P</a:t>
            </a:r>
          </a:p>
        </p:txBody>
      </p:sp>
      <p:sp>
        <p:nvSpPr>
          <p:cNvPr id="42" name="TextBox 41"/>
          <p:cNvSpPr txBox="1"/>
          <p:nvPr/>
        </p:nvSpPr>
        <p:spPr>
          <a:xfrm>
            <a:off x="381000" y="5726668"/>
            <a:ext cx="609600" cy="369332"/>
          </a:xfrm>
          <a:prstGeom prst="rect">
            <a:avLst/>
          </a:prstGeom>
          <a:noFill/>
        </p:spPr>
        <p:txBody>
          <a:bodyPr wrap="square" rtlCol="0">
            <a:spAutoFit/>
          </a:bodyPr>
          <a:lstStyle/>
          <a:p>
            <a:r>
              <a:rPr lang="en-US"/>
              <a:t>I/P</a:t>
            </a:r>
          </a:p>
        </p:txBody>
      </p:sp>
      <p:sp>
        <p:nvSpPr>
          <p:cNvPr id="43" name="TextBox 42"/>
          <p:cNvSpPr txBox="1"/>
          <p:nvPr/>
        </p:nvSpPr>
        <p:spPr>
          <a:xfrm>
            <a:off x="7162800" y="2602468"/>
            <a:ext cx="609600" cy="369332"/>
          </a:xfrm>
          <a:prstGeom prst="rect">
            <a:avLst/>
          </a:prstGeom>
          <a:noFill/>
        </p:spPr>
        <p:txBody>
          <a:bodyPr wrap="square" rtlCol="0">
            <a:spAutoFit/>
          </a:bodyPr>
          <a:lstStyle/>
          <a:p>
            <a:r>
              <a:rPr lang="en-US"/>
              <a:t>O/P</a:t>
            </a:r>
          </a:p>
        </p:txBody>
      </p:sp>
      <p:sp>
        <p:nvSpPr>
          <p:cNvPr id="44" name="TextBox 43"/>
          <p:cNvSpPr txBox="1"/>
          <p:nvPr/>
        </p:nvSpPr>
        <p:spPr>
          <a:xfrm>
            <a:off x="7010400" y="4191000"/>
            <a:ext cx="609600" cy="369332"/>
          </a:xfrm>
          <a:prstGeom prst="rect">
            <a:avLst/>
          </a:prstGeom>
          <a:noFill/>
        </p:spPr>
        <p:txBody>
          <a:bodyPr wrap="square" rtlCol="0">
            <a:spAutoFit/>
          </a:bodyPr>
          <a:lstStyle/>
          <a:p>
            <a:r>
              <a:rPr lang="en-US"/>
              <a:t>O/P</a:t>
            </a:r>
          </a:p>
        </p:txBody>
      </p:sp>
      <p:sp>
        <p:nvSpPr>
          <p:cNvPr id="45" name="TextBox 44"/>
          <p:cNvSpPr txBox="1"/>
          <p:nvPr/>
        </p:nvSpPr>
        <p:spPr>
          <a:xfrm>
            <a:off x="7391400" y="5638800"/>
            <a:ext cx="609600" cy="369332"/>
          </a:xfrm>
          <a:prstGeom prst="rect">
            <a:avLst/>
          </a:prstGeom>
          <a:noFill/>
        </p:spPr>
        <p:txBody>
          <a:bodyPr wrap="square" rtlCol="0">
            <a:spAutoFit/>
          </a:bodyPr>
          <a:lstStyle/>
          <a:p>
            <a:r>
              <a:rPr lang="en-US"/>
              <a:t>O/P</a:t>
            </a:r>
          </a:p>
        </p:txBody>
      </p:sp>
      <p:cxnSp>
        <p:nvCxnSpPr>
          <p:cNvPr id="46" name="Straight Arrow Connector 45"/>
          <p:cNvCxnSpPr/>
          <p:nvPr/>
        </p:nvCxnSpPr>
        <p:spPr>
          <a:xfrm>
            <a:off x="6477000" y="4418012"/>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6781800" y="5865812"/>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1447800" y="58674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1447800" y="44196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Oval 51"/>
          <p:cNvSpPr/>
          <p:nvPr/>
        </p:nvSpPr>
        <p:spPr>
          <a:xfrm>
            <a:off x="4419600" y="59436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p:cNvSpPr/>
          <p:nvPr/>
        </p:nvSpPr>
        <p:spPr>
          <a:xfrm>
            <a:off x="4114800" y="59436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6" name="Straight Connector 55"/>
          <p:cNvCxnSpPr/>
          <p:nvPr/>
        </p:nvCxnSpPr>
        <p:spPr>
          <a:xfrm>
            <a:off x="3429000" y="5943599"/>
            <a:ext cx="685800" cy="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4495800" y="5943599"/>
            <a:ext cx="685800" cy="1"/>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52" idx="7"/>
            <a:endCxn id="53" idx="6"/>
          </p:cNvCxnSpPr>
          <p:nvPr/>
        </p:nvCxnSpPr>
        <p:spPr>
          <a:xfrm rot="16200000" flipH="1" flipV="1">
            <a:off x="4324350" y="5821408"/>
            <a:ext cx="26941" cy="293641"/>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81000" y="3200400"/>
            <a:ext cx="1524000" cy="369332"/>
          </a:xfrm>
          <a:prstGeom prst="rect">
            <a:avLst/>
          </a:prstGeom>
          <a:noFill/>
        </p:spPr>
        <p:txBody>
          <a:bodyPr wrap="square" rtlCol="0">
            <a:spAutoFit/>
          </a:bodyPr>
          <a:lstStyle/>
          <a:p>
            <a:r>
              <a:rPr lang="en-US" err="1"/>
              <a:t>Diag.a</a:t>
            </a:r>
            <a:r>
              <a:rPr lang="en-US"/>
              <a:t> PROM</a:t>
            </a:r>
          </a:p>
        </p:txBody>
      </p:sp>
      <p:sp>
        <p:nvSpPr>
          <p:cNvPr id="63" name="TextBox 62"/>
          <p:cNvSpPr txBox="1"/>
          <p:nvPr/>
        </p:nvSpPr>
        <p:spPr>
          <a:xfrm>
            <a:off x="228600" y="4964668"/>
            <a:ext cx="1524000" cy="369332"/>
          </a:xfrm>
          <a:prstGeom prst="rect">
            <a:avLst/>
          </a:prstGeom>
          <a:noFill/>
        </p:spPr>
        <p:txBody>
          <a:bodyPr wrap="square" rtlCol="0">
            <a:spAutoFit/>
          </a:bodyPr>
          <a:lstStyle/>
          <a:p>
            <a:r>
              <a:rPr lang="en-US" err="1"/>
              <a:t>Diag.b</a:t>
            </a:r>
            <a:r>
              <a:rPr lang="en-US"/>
              <a:t> PAL</a:t>
            </a:r>
          </a:p>
        </p:txBody>
      </p:sp>
      <p:sp>
        <p:nvSpPr>
          <p:cNvPr id="64" name="TextBox 63"/>
          <p:cNvSpPr txBox="1"/>
          <p:nvPr/>
        </p:nvSpPr>
        <p:spPr>
          <a:xfrm>
            <a:off x="152400" y="6260068"/>
            <a:ext cx="1524000" cy="369332"/>
          </a:xfrm>
          <a:prstGeom prst="rect">
            <a:avLst/>
          </a:prstGeom>
          <a:noFill/>
        </p:spPr>
        <p:txBody>
          <a:bodyPr wrap="square" rtlCol="0">
            <a:spAutoFit/>
          </a:bodyPr>
          <a:lstStyle/>
          <a:p>
            <a:r>
              <a:rPr lang="en-US" err="1"/>
              <a:t>Diag.c</a:t>
            </a:r>
            <a:r>
              <a:rPr lang="en-US"/>
              <a:t> PLA</a:t>
            </a:r>
          </a:p>
        </p:txBody>
      </p:sp>
      <p:cxnSp>
        <p:nvCxnSpPr>
          <p:cNvPr id="65" name="Straight Connector 64"/>
          <p:cNvCxnSpPr/>
          <p:nvPr/>
        </p:nvCxnSpPr>
        <p:spPr>
          <a:xfrm>
            <a:off x="914400" y="44196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70" idx="5"/>
          </p:cNvCxnSpPr>
          <p:nvPr/>
        </p:nvCxnSpPr>
        <p:spPr>
          <a:xfrm rot="10800000" flipV="1">
            <a:off x="1208042" y="4421187"/>
            <a:ext cx="315959" cy="63453"/>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1447800" y="44196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Oval 69"/>
          <p:cNvSpPr/>
          <p:nvPr/>
        </p:nvSpPr>
        <p:spPr>
          <a:xfrm>
            <a:off x="1143000" y="44196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2" name="TextBox 71"/>
          <p:cNvSpPr txBox="1"/>
          <p:nvPr/>
        </p:nvSpPr>
        <p:spPr>
          <a:xfrm>
            <a:off x="3657600" y="2819400"/>
            <a:ext cx="762000" cy="369332"/>
          </a:xfrm>
          <a:prstGeom prst="rect">
            <a:avLst/>
          </a:prstGeom>
          <a:noFill/>
        </p:spPr>
        <p:txBody>
          <a:bodyPr wrap="square" rtlCol="0">
            <a:spAutoFit/>
          </a:bodyPr>
          <a:lstStyle/>
          <a:p>
            <a:r>
              <a:rPr lang="en-US"/>
              <a:t>Fuses</a:t>
            </a:r>
          </a:p>
        </p:txBody>
      </p:sp>
      <p:sp>
        <p:nvSpPr>
          <p:cNvPr id="74" name="Oval 73"/>
          <p:cNvSpPr/>
          <p:nvPr/>
        </p:nvSpPr>
        <p:spPr>
          <a:xfrm>
            <a:off x="1447800" y="5867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5" name="Straight Connector 74"/>
          <p:cNvCxnSpPr/>
          <p:nvPr/>
        </p:nvCxnSpPr>
        <p:spPr>
          <a:xfrm rot="10800000" flipV="1">
            <a:off x="1219200" y="5880147"/>
            <a:ext cx="315959" cy="63453"/>
          </a:xfrm>
          <a:prstGeom prst="line">
            <a:avLst/>
          </a:prstGeom>
        </p:spPr>
        <p:style>
          <a:lnRef idx="1">
            <a:schemeClr val="dk1"/>
          </a:lnRef>
          <a:fillRef idx="0">
            <a:schemeClr val="dk1"/>
          </a:fillRef>
          <a:effectRef idx="0">
            <a:schemeClr val="dk1"/>
          </a:effectRef>
          <a:fontRef idx="minor">
            <a:schemeClr val="tx1"/>
          </a:fontRef>
        </p:style>
      </p:cxnSp>
      <p:sp>
        <p:nvSpPr>
          <p:cNvPr id="76" name="Oval 75"/>
          <p:cNvSpPr/>
          <p:nvPr/>
        </p:nvSpPr>
        <p:spPr>
          <a:xfrm>
            <a:off x="1219200" y="5867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7" name="Straight Connector 76"/>
          <p:cNvCxnSpPr/>
          <p:nvPr/>
        </p:nvCxnSpPr>
        <p:spPr>
          <a:xfrm>
            <a:off x="990600" y="58658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Arrow Connector 78"/>
          <p:cNvCxnSpPr>
            <a:stCxn id="35" idx="3"/>
            <a:endCxn id="34" idx="1"/>
          </p:cNvCxnSpPr>
          <p:nvPr/>
        </p:nvCxnSpPr>
        <p:spPr>
          <a:xfrm flipV="1">
            <a:off x="3429000" y="4401235"/>
            <a:ext cx="1905000" cy="13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1">
              <a:lumMod val="20000"/>
              <a:lumOff val="80000"/>
            </a:schemeClr>
          </a:solidFill>
        </p:spPr>
        <p:txBody>
          <a:bodyPr>
            <a:normAutofit/>
          </a:bodyPr>
          <a:lstStyle/>
          <a:p>
            <a:pPr>
              <a:buNone/>
            </a:pPr>
            <a:r>
              <a:rPr lang="en-US" sz="2400"/>
              <a:t>ROM:</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r>
              <a:rPr lang="en-US" sz="2400"/>
              <a:t>Consider a 16 x 8 ROM, i.e. it has four inputs, eight outputs and ROM contains 16x8 = 128 programmable connections.</a:t>
            </a:r>
          </a:p>
          <a:p>
            <a:pPr>
              <a:buNone/>
            </a:pPr>
            <a:endParaRPr lang="en-US" sz="2400"/>
          </a:p>
          <a:p>
            <a:pPr>
              <a:buNone/>
            </a:pPr>
            <a:endParaRPr lang="en-US" sz="2400"/>
          </a:p>
        </p:txBody>
      </p:sp>
      <p:sp>
        <p:nvSpPr>
          <p:cNvPr id="4" name="Title 1"/>
          <p:cNvSpPr>
            <a:spLocks noGrp="1"/>
          </p:cNvSpPr>
          <p:nvPr>
            <p:ph type="title"/>
          </p:nvPr>
        </p:nvSpPr>
        <p:spPr>
          <a:xfrm>
            <a:off x="0" y="0"/>
            <a:ext cx="9144000" cy="762000"/>
          </a:xfrm>
          <a:blipFill>
            <a:blip r:embed="rId2">
              <a:duotone>
                <a:schemeClr val="accent5">
                  <a:shade val="45000"/>
                  <a:satMod val="135000"/>
                </a:schemeClr>
                <a:prstClr val="white"/>
              </a:duotone>
            </a:blip>
            <a:tile tx="0" ty="0" sx="100000" sy="100000" flip="none" algn="tl"/>
          </a:blipFill>
        </p:spPr>
        <p:txBody>
          <a:bodyPr>
            <a:normAutofit/>
          </a:bodyPr>
          <a:lstStyle/>
          <a:p>
            <a:r>
              <a:rPr lang="en-US" sz="2800" b="1"/>
              <a:t>Programmable Logic Device</a:t>
            </a:r>
          </a:p>
        </p:txBody>
      </p:sp>
      <p:sp>
        <p:nvSpPr>
          <p:cNvPr id="1026" name="Text Box 2"/>
          <p:cNvSpPr txBox="1">
            <a:spLocks noChangeArrowheads="1"/>
          </p:cNvSpPr>
          <p:nvPr/>
        </p:nvSpPr>
        <p:spPr bwMode="auto">
          <a:xfrm>
            <a:off x="3429000" y="1347787"/>
            <a:ext cx="1620837" cy="1166813"/>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a:ln>
                  <a:noFill/>
                </a:ln>
                <a:solidFill>
                  <a:schemeClr val="tx1"/>
                </a:solidFill>
                <a:effectLst/>
                <a:latin typeface="Calibri" pitchFamily="34" charset="0"/>
                <a:cs typeface="Arial" pitchFamily="34" charset="0"/>
              </a:rPr>
              <a:t>2</a:t>
            </a:r>
            <a:r>
              <a:rPr kumimoji="0" lang="en-US" sz="2400" b="1" i="0" u="none" strike="noStrike" cap="none" normalizeH="0" baseline="30000">
                <a:ln>
                  <a:noFill/>
                </a:ln>
                <a:solidFill>
                  <a:schemeClr val="tx1"/>
                </a:solidFill>
                <a:effectLst/>
                <a:latin typeface="Calibri" pitchFamily="34" charset="0"/>
                <a:cs typeface="Arial" pitchFamily="34" charset="0"/>
              </a:rPr>
              <a:t>K</a:t>
            </a:r>
            <a:r>
              <a:rPr kumimoji="0" lang="en-US" sz="2400" b="1" i="0" u="none" strike="noStrike" cap="none" normalizeH="0" baseline="0">
                <a:ln>
                  <a:noFill/>
                </a:ln>
                <a:solidFill>
                  <a:schemeClr val="tx1"/>
                </a:solidFill>
                <a:effectLst/>
                <a:latin typeface="Calibri" pitchFamily="34" charset="0"/>
                <a:cs typeface="Arial" pitchFamily="34" charset="0"/>
              </a:rPr>
              <a:t> X n</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a:ln>
                  <a:noFill/>
                </a:ln>
                <a:solidFill>
                  <a:schemeClr val="tx1"/>
                </a:solidFill>
                <a:effectLst/>
                <a:latin typeface="Calibri" pitchFamily="34" charset="0"/>
                <a:cs typeface="Arial" pitchFamily="34" charset="0"/>
              </a:rPr>
              <a:t>ROM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8" name="Straight Arrow Connector 7"/>
          <p:cNvCxnSpPr/>
          <p:nvPr/>
        </p:nvCxnSpPr>
        <p:spPr>
          <a:xfrm>
            <a:off x="2667000" y="19812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5029200" y="19812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066800" y="1752600"/>
            <a:ext cx="1524000" cy="646331"/>
          </a:xfrm>
          <a:prstGeom prst="rect">
            <a:avLst/>
          </a:prstGeom>
          <a:noFill/>
        </p:spPr>
        <p:txBody>
          <a:bodyPr wrap="square" rtlCol="0">
            <a:spAutoFit/>
          </a:bodyPr>
          <a:lstStyle/>
          <a:p>
            <a:pPr algn="ctr"/>
            <a:r>
              <a:rPr lang="en-US"/>
              <a:t>K-input</a:t>
            </a:r>
          </a:p>
          <a:p>
            <a:pPr algn="ctr"/>
            <a:r>
              <a:rPr lang="en-US"/>
              <a:t>(Address)</a:t>
            </a:r>
          </a:p>
        </p:txBody>
      </p:sp>
      <p:sp>
        <p:nvSpPr>
          <p:cNvPr id="11" name="TextBox 10"/>
          <p:cNvSpPr txBox="1"/>
          <p:nvPr/>
        </p:nvSpPr>
        <p:spPr>
          <a:xfrm>
            <a:off x="5562600" y="1715869"/>
            <a:ext cx="1524000" cy="646331"/>
          </a:xfrm>
          <a:prstGeom prst="rect">
            <a:avLst/>
          </a:prstGeom>
          <a:noFill/>
        </p:spPr>
        <p:txBody>
          <a:bodyPr wrap="square" rtlCol="0">
            <a:spAutoFit/>
          </a:bodyPr>
          <a:lstStyle/>
          <a:p>
            <a:pPr algn="ctr"/>
            <a:r>
              <a:rPr lang="en-US"/>
              <a:t>n-output</a:t>
            </a:r>
          </a:p>
          <a:p>
            <a:pPr algn="ctr"/>
            <a:r>
              <a:rPr lang="en-US"/>
              <a:t>(data)</a:t>
            </a:r>
          </a:p>
        </p:txBody>
      </p:sp>
      <p:sp>
        <p:nvSpPr>
          <p:cNvPr id="12" name="TextBox 11"/>
          <p:cNvSpPr txBox="1"/>
          <p:nvPr/>
        </p:nvSpPr>
        <p:spPr>
          <a:xfrm>
            <a:off x="2819400" y="2858869"/>
            <a:ext cx="2514600" cy="369332"/>
          </a:xfrm>
          <a:prstGeom prst="rect">
            <a:avLst/>
          </a:prstGeom>
          <a:noFill/>
        </p:spPr>
        <p:txBody>
          <a:bodyPr wrap="square" rtlCol="0">
            <a:spAutoFit/>
          </a:bodyPr>
          <a:lstStyle/>
          <a:p>
            <a:pPr algn="ctr"/>
            <a:r>
              <a:rPr lang="en-US" b="1"/>
              <a:t>Block diagram of ROM</a:t>
            </a:r>
          </a:p>
        </p:txBody>
      </p:sp>
      <p:graphicFrame>
        <p:nvGraphicFramePr>
          <p:cNvPr id="13" name="Table 12"/>
          <p:cNvGraphicFramePr>
            <a:graphicFrameLocks noGrp="1"/>
          </p:cNvGraphicFramePr>
          <p:nvPr/>
        </p:nvGraphicFramePr>
        <p:xfrm>
          <a:off x="152400" y="4267200"/>
          <a:ext cx="8839200" cy="2387600"/>
        </p:xfrm>
        <a:graphic>
          <a:graphicData uri="http://schemas.openxmlformats.org/drawingml/2006/table">
            <a:tbl>
              <a:tblPr firstRow="1" bandRow="1">
                <a:tableStyleId>{5C22544A-7EE6-4342-B048-85BDC9FD1C3A}</a:tableStyleId>
              </a:tblPr>
              <a:tblGrid>
                <a:gridCol w="2430780">
                  <a:extLst>
                    <a:ext uri="{9D8B030D-6E8A-4147-A177-3AD203B41FA5}">
                      <a16:colId xmlns:a16="http://schemas.microsoft.com/office/drawing/2014/main" val="20000"/>
                    </a:ext>
                  </a:extLst>
                </a:gridCol>
                <a:gridCol w="6408420">
                  <a:extLst>
                    <a:ext uri="{9D8B030D-6E8A-4147-A177-3AD203B41FA5}">
                      <a16:colId xmlns:a16="http://schemas.microsoft.com/office/drawing/2014/main" val="20001"/>
                    </a:ext>
                  </a:extLst>
                </a:gridCol>
              </a:tblGrid>
              <a:tr h="533400">
                <a:tc>
                  <a:txBody>
                    <a:bodyPr/>
                    <a:lstStyle/>
                    <a:p>
                      <a:pPr algn="ctr"/>
                      <a:r>
                        <a:rPr lang="en-US"/>
                        <a:t>Inputs</a:t>
                      </a:r>
                    </a:p>
                  </a:txBody>
                  <a:tcPr/>
                </a:tc>
                <a:tc>
                  <a:txBody>
                    <a:bodyPr/>
                    <a:lstStyle/>
                    <a:p>
                      <a:pPr algn="ctr"/>
                      <a:r>
                        <a:rPr lang="en-US"/>
                        <a:t>Outputs</a:t>
                      </a:r>
                    </a:p>
                  </a:txBody>
                  <a:tcPr/>
                </a:tc>
                <a:extLst>
                  <a:ext uri="{0D108BD9-81ED-4DB2-BD59-A6C34878D82A}">
                    <a16:rowId xmlns:a16="http://schemas.microsoft.com/office/drawing/2014/main" val="10000"/>
                  </a:ext>
                </a:extLst>
              </a:tr>
              <a:tr h="370840">
                <a:tc>
                  <a:txBody>
                    <a:bodyPr/>
                    <a:lstStyle/>
                    <a:p>
                      <a:r>
                        <a:rPr lang="en-US"/>
                        <a:t>I3        I2        I1        I0</a:t>
                      </a:r>
                    </a:p>
                  </a:txBody>
                  <a:tcPr/>
                </a:tc>
                <a:tc>
                  <a:txBody>
                    <a:bodyPr/>
                    <a:lstStyle/>
                    <a:p>
                      <a:pPr algn="ctr"/>
                      <a:r>
                        <a:rPr lang="en-US"/>
                        <a:t>O7        O6        O5        O4        O3        O2        O1        O0</a:t>
                      </a:r>
                    </a:p>
                  </a:txBody>
                  <a:tcPr/>
                </a:tc>
                <a:extLst>
                  <a:ext uri="{0D108BD9-81ED-4DB2-BD59-A6C34878D82A}">
                    <a16:rowId xmlns:a16="http://schemas.microsoft.com/office/drawing/2014/main" val="10001"/>
                  </a:ext>
                </a:extLst>
              </a:tr>
              <a:tr h="370840">
                <a:tc>
                  <a:txBody>
                    <a:bodyPr/>
                    <a:lstStyle/>
                    <a:p>
                      <a:r>
                        <a:rPr lang="en-US"/>
                        <a:t>0         0         0          0</a:t>
                      </a:r>
                    </a:p>
                  </a:txBody>
                  <a:tcPr/>
                </a:tc>
                <a:tc>
                  <a:txBody>
                    <a:bodyPr/>
                    <a:lstStyle/>
                    <a:p>
                      <a:r>
                        <a:rPr lang="en-US"/>
                        <a:t>              1           0           0           0           1           1          1            0</a:t>
                      </a:r>
                    </a:p>
                  </a:txBody>
                  <a:tcPr/>
                </a:tc>
                <a:extLst>
                  <a:ext uri="{0D108BD9-81ED-4DB2-BD59-A6C34878D82A}">
                    <a16:rowId xmlns:a16="http://schemas.microsoft.com/office/drawing/2014/main" val="10002"/>
                  </a:ext>
                </a:extLst>
              </a:tr>
              <a:tr h="370840">
                <a:tc>
                  <a:txBody>
                    <a:bodyPr/>
                    <a:lstStyle/>
                    <a:p>
                      <a:r>
                        <a:rPr lang="en-US"/>
                        <a:t>0         0         0          1</a:t>
                      </a:r>
                    </a:p>
                  </a:txBody>
                  <a:tcPr/>
                </a:tc>
                <a:tc>
                  <a:txBody>
                    <a:bodyPr/>
                    <a:lstStyle/>
                    <a:p>
                      <a:r>
                        <a:rPr lang="en-US"/>
                        <a:t>              0           1           1           0           0           1          0            1 </a:t>
                      </a:r>
                    </a:p>
                  </a:txBody>
                  <a:tcPr/>
                </a:tc>
                <a:extLst>
                  <a:ext uri="{0D108BD9-81ED-4DB2-BD59-A6C34878D82A}">
                    <a16:rowId xmlns:a16="http://schemas.microsoft.com/office/drawing/2014/main" val="10003"/>
                  </a:ext>
                </a:extLst>
              </a:tr>
              <a:tr h="370840">
                <a:tc>
                  <a:txBody>
                    <a:bodyPr/>
                    <a:lstStyle/>
                    <a:p>
                      <a:r>
                        <a:rPr lang="en-US"/>
                        <a:t>.          .          .           .</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a:t>1        </a:t>
                      </a:r>
                      <a:r>
                        <a:rPr lang="en-US" baseline="0"/>
                        <a:t> </a:t>
                      </a:r>
                      <a:r>
                        <a:rPr lang="en-US"/>
                        <a:t>1        1           1</a:t>
                      </a:r>
                    </a:p>
                  </a:txBody>
                  <a:tcPr/>
                </a:tc>
                <a:tc>
                  <a:txBody>
                    <a:bodyPr/>
                    <a:lstStyle/>
                    <a:p>
                      <a:r>
                        <a:rPr lang="en-US"/>
                        <a:t>             1</a:t>
                      </a:r>
                      <a:r>
                        <a:rPr lang="en-US" baseline="0"/>
                        <a:t>            1           0           0           0            0          1           1</a:t>
                      </a:r>
                      <a:endParaRPr 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838200"/>
          </a:xfrm>
          <a:blipFill>
            <a:blip r:embed="rId2">
              <a:duotone>
                <a:schemeClr val="accent2">
                  <a:shade val="45000"/>
                  <a:satMod val="135000"/>
                </a:schemeClr>
                <a:prstClr val="white"/>
              </a:duotone>
            </a:blip>
            <a:tile tx="0" ty="0" sx="100000" sy="100000" flip="none" algn="tl"/>
          </a:blipFill>
        </p:spPr>
        <p:txBody>
          <a:bodyPr>
            <a:normAutofit/>
          </a:bodyPr>
          <a:lstStyle/>
          <a:p>
            <a:r>
              <a:rPr lang="en-US" sz="2800" b="1"/>
              <a:t>Programmable Logic Device</a:t>
            </a:r>
          </a:p>
        </p:txBody>
      </p:sp>
      <p:sp>
        <p:nvSpPr>
          <p:cNvPr id="6" name="TextBox 5"/>
          <p:cNvSpPr txBox="1"/>
          <p:nvPr/>
        </p:nvSpPr>
        <p:spPr>
          <a:xfrm>
            <a:off x="914400" y="1447800"/>
            <a:ext cx="1447800" cy="3139321"/>
          </a:xfrm>
          <a:prstGeom prst="rect">
            <a:avLst/>
          </a:prstGeom>
          <a:noFill/>
          <a:ln w="28575">
            <a:solidFill>
              <a:schemeClr val="tx1"/>
            </a:solidFill>
          </a:ln>
        </p:spPr>
        <p:txBody>
          <a:bodyPr wrap="square" rtlCol="0">
            <a:spAutoFit/>
          </a:bodyPr>
          <a:lstStyle/>
          <a:p>
            <a:pPr algn="ctr"/>
            <a:endParaRPr lang="en-US"/>
          </a:p>
          <a:p>
            <a:pPr algn="ctr"/>
            <a:endParaRPr lang="en-US"/>
          </a:p>
          <a:p>
            <a:pPr algn="ctr"/>
            <a:endParaRPr lang="en-US"/>
          </a:p>
          <a:p>
            <a:pPr algn="ctr"/>
            <a:endParaRPr lang="en-US"/>
          </a:p>
          <a:p>
            <a:pPr algn="ctr"/>
            <a:endParaRPr lang="en-US"/>
          </a:p>
          <a:p>
            <a:r>
              <a:rPr lang="en-US"/>
              <a:t>   4 X 16</a:t>
            </a:r>
          </a:p>
          <a:p>
            <a:r>
              <a:rPr lang="en-US"/>
              <a:t>Decoder</a:t>
            </a:r>
          </a:p>
          <a:p>
            <a:endParaRPr lang="en-US"/>
          </a:p>
          <a:p>
            <a:endParaRPr lang="en-US"/>
          </a:p>
          <a:p>
            <a:endParaRPr lang="en-US"/>
          </a:p>
          <a:p>
            <a:endParaRPr lang="en-US"/>
          </a:p>
        </p:txBody>
      </p:sp>
      <p:cxnSp>
        <p:nvCxnSpPr>
          <p:cNvPr id="8" name="Straight Connector 7"/>
          <p:cNvCxnSpPr/>
          <p:nvPr/>
        </p:nvCxnSpPr>
        <p:spPr>
          <a:xfrm>
            <a:off x="2362200" y="1676400"/>
            <a:ext cx="64008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362200" y="2055812"/>
            <a:ext cx="64008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362200" y="2436812"/>
            <a:ext cx="64008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362200" y="4191000"/>
            <a:ext cx="64008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a:off x="1181100" y="3162300"/>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5400000">
            <a:off x="1866105"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2551906"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3237706"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a:off x="3923506"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4610894"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a:off x="5296694"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a:off x="5980906"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81000" y="2057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81000" y="2665412"/>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81000" y="3198812"/>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81000" y="37338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2057400" y="1535668"/>
            <a:ext cx="304800" cy="369332"/>
          </a:xfrm>
          <a:prstGeom prst="rect">
            <a:avLst/>
          </a:prstGeom>
          <a:noFill/>
        </p:spPr>
        <p:txBody>
          <a:bodyPr wrap="square" rtlCol="0">
            <a:spAutoFit/>
          </a:bodyPr>
          <a:lstStyle/>
          <a:p>
            <a:r>
              <a:rPr lang="en-US"/>
              <a:t>0</a:t>
            </a:r>
          </a:p>
        </p:txBody>
      </p:sp>
      <p:sp>
        <p:nvSpPr>
          <p:cNvPr id="32" name="TextBox 31"/>
          <p:cNvSpPr txBox="1"/>
          <p:nvPr/>
        </p:nvSpPr>
        <p:spPr>
          <a:xfrm>
            <a:off x="2057400" y="1916668"/>
            <a:ext cx="304800" cy="369332"/>
          </a:xfrm>
          <a:prstGeom prst="rect">
            <a:avLst/>
          </a:prstGeom>
          <a:noFill/>
        </p:spPr>
        <p:txBody>
          <a:bodyPr wrap="square" rtlCol="0">
            <a:spAutoFit/>
          </a:bodyPr>
          <a:lstStyle/>
          <a:p>
            <a:r>
              <a:rPr lang="en-US"/>
              <a:t>1</a:t>
            </a:r>
          </a:p>
        </p:txBody>
      </p:sp>
      <p:sp>
        <p:nvSpPr>
          <p:cNvPr id="33" name="TextBox 32"/>
          <p:cNvSpPr txBox="1"/>
          <p:nvPr/>
        </p:nvSpPr>
        <p:spPr>
          <a:xfrm>
            <a:off x="2057400" y="2297668"/>
            <a:ext cx="304800" cy="369332"/>
          </a:xfrm>
          <a:prstGeom prst="rect">
            <a:avLst/>
          </a:prstGeom>
          <a:noFill/>
        </p:spPr>
        <p:txBody>
          <a:bodyPr wrap="square" rtlCol="0">
            <a:spAutoFit/>
          </a:bodyPr>
          <a:lstStyle/>
          <a:p>
            <a:r>
              <a:rPr lang="en-US"/>
              <a:t>2</a:t>
            </a:r>
          </a:p>
        </p:txBody>
      </p:sp>
      <p:sp>
        <p:nvSpPr>
          <p:cNvPr id="34" name="TextBox 33"/>
          <p:cNvSpPr txBox="1"/>
          <p:nvPr/>
        </p:nvSpPr>
        <p:spPr>
          <a:xfrm>
            <a:off x="1981200" y="4050268"/>
            <a:ext cx="457200" cy="369332"/>
          </a:xfrm>
          <a:prstGeom prst="rect">
            <a:avLst/>
          </a:prstGeom>
          <a:noFill/>
        </p:spPr>
        <p:txBody>
          <a:bodyPr wrap="square" rtlCol="0">
            <a:spAutoFit/>
          </a:bodyPr>
          <a:lstStyle/>
          <a:p>
            <a:r>
              <a:rPr lang="en-US"/>
              <a:t>15</a:t>
            </a:r>
          </a:p>
        </p:txBody>
      </p:sp>
      <p:pic>
        <p:nvPicPr>
          <p:cNvPr id="1026" name="Picture 2"/>
          <p:cNvPicPr>
            <a:picLocks noChangeAspect="1" noChangeArrowheads="1"/>
          </p:cNvPicPr>
          <p:nvPr/>
        </p:nvPicPr>
        <p:blipFill>
          <a:blip r:embed="rId3"/>
          <a:srcRect/>
          <a:stretch>
            <a:fillRect/>
          </a:stretch>
        </p:blipFill>
        <p:spPr bwMode="auto">
          <a:xfrm rot="5400000">
            <a:off x="7324725" y="5095875"/>
            <a:ext cx="895350" cy="609600"/>
          </a:xfrm>
          <a:prstGeom prst="rect">
            <a:avLst/>
          </a:prstGeom>
          <a:noFill/>
          <a:ln w="9525">
            <a:noFill/>
            <a:miter lim="800000"/>
            <a:headEnd/>
            <a:tailEnd/>
          </a:ln>
          <a:effectLst/>
        </p:spPr>
      </p:pic>
      <p:pic>
        <p:nvPicPr>
          <p:cNvPr id="38" name="Picture 2"/>
          <p:cNvPicPr>
            <a:picLocks noChangeAspect="1" noChangeArrowheads="1"/>
          </p:cNvPicPr>
          <p:nvPr/>
        </p:nvPicPr>
        <p:blipFill>
          <a:blip r:embed="rId3"/>
          <a:srcRect/>
          <a:stretch>
            <a:fillRect/>
          </a:stretch>
        </p:blipFill>
        <p:spPr bwMode="auto">
          <a:xfrm rot="5400000">
            <a:off x="6638925" y="5095875"/>
            <a:ext cx="895350" cy="609600"/>
          </a:xfrm>
          <a:prstGeom prst="rect">
            <a:avLst/>
          </a:prstGeom>
          <a:noFill/>
          <a:ln w="9525">
            <a:noFill/>
            <a:miter lim="800000"/>
            <a:headEnd/>
            <a:tailEnd/>
          </a:ln>
          <a:effectLst/>
        </p:spPr>
      </p:pic>
      <p:pic>
        <p:nvPicPr>
          <p:cNvPr id="39" name="Picture 2"/>
          <p:cNvPicPr>
            <a:picLocks noChangeAspect="1" noChangeArrowheads="1"/>
          </p:cNvPicPr>
          <p:nvPr/>
        </p:nvPicPr>
        <p:blipFill>
          <a:blip r:embed="rId3"/>
          <a:srcRect/>
          <a:stretch>
            <a:fillRect/>
          </a:stretch>
        </p:blipFill>
        <p:spPr bwMode="auto">
          <a:xfrm rot="5400000">
            <a:off x="5953125" y="5038725"/>
            <a:ext cx="895350" cy="609600"/>
          </a:xfrm>
          <a:prstGeom prst="rect">
            <a:avLst/>
          </a:prstGeom>
          <a:noFill/>
          <a:ln w="9525">
            <a:noFill/>
            <a:miter lim="800000"/>
            <a:headEnd/>
            <a:tailEnd/>
          </a:ln>
          <a:effectLst/>
        </p:spPr>
      </p:pic>
      <p:pic>
        <p:nvPicPr>
          <p:cNvPr id="40" name="Picture 2"/>
          <p:cNvPicPr>
            <a:picLocks noChangeAspect="1" noChangeArrowheads="1"/>
          </p:cNvPicPr>
          <p:nvPr/>
        </p:nvPicPr>
        <p:blipFill>
          <a:blip r:embed="rId3"/>
          <a:srcRect/>
          <a:stretch>
            <a:fillRect/>
          </a:stretch>
        </p:blipFill>
        <p:spPr bwMode="auto">
          <a:xfrm rot="5400000">
            <a:off x="5267325" y="5019675"/>
            <a:ext cx="895350" cy="609600"/>
          </a:xfrm>
          <a:prstGeom prst="rect">
            <a:avLst/>
          </a:prstGeom>
          <a:noFill/>
          <a:ln w="9525">
            <a:noFill/>
            <a:miter lim="800000"/>
            <a:headEnd/>
            <a:tailEnd/>
          </a:ln>
          <a:effectLst/>
        </p:spPr>
      </p:pic>
      <p:pic>
        <p:nvPicPr>
          <p:cNvPr id="41" name="Picture 2"/>
          <p:cNvPicPr>
            <a:picLocks noChangeAspect="1" noChangeArrowheads="1"/>
          </p:cNvPicPr>
          <p:nvPr/>
        </p:nvPicPr>
        <p:blipFill>
          <a:blip r:embed="rId3"/>
          <a:srcRect/>
          <a:stretch>
            <a:fillRect/>
          </a:stretch>
        </p:blipFill>
        <p:spPr bwMode="auto">
          <a:xfrm rot="5400000">
            <a:off x="4581525" y="5095875"/>
            <a:ext cx="895350" cy="609600"/>
          </a:xfrm>
          <a:prstGeom prst="rect">
            <a:avLst/>
          </a:prstGeom>
          <a:noFill/>
          <a:ln w="9525">
            <a:noFill/>
            <a:miter lim="800000"/>
            <a:headEnd/>
            <a:tailEnd/>
          </a:ln>
          <a:effectLst/>
        </p:spPr>
      </p:pic>
      <p:pic>
        <p:nvPicPr>
          <p:cNvPr id="42" name="Picture 2"/>
          <p:cNvPicPr>
            <a:picLocks noChangeAspect="1" noChangeArrowheads="1"/>
          </p:cNvPicPr>
          <p:nvPr/>
        </p:nvPicPr>
        <p:blipFill>
          <a:blip r:embed="rId3"/>
          <a:srcRect/>
          <a:stretch>
            <a:fillRect/>
          </a:stretch>
        </p:blipFill>
        <p:spPr bwMode="auto">
          <a:xfrm rot="5400000">
            <a:off x="3895725" y="5095875"/>
            <a:ext cx="895350" cy="609600"/>
          </a:xfrm>
          <a:prstGeom prst="rect">
            <a:avLst/>
          </a:prstGeom>
          <a:noFill/>
          <a:ln w="9525">
            <a:noFill/>
            <a:miter lim="800000"/>
            <a:headEnd/>
            <a:tailEnd/>
          </a:ln>
          <a:effectLst/>
        </p:spPr>
      </p:pic>
      <p:pic>
        <p:nvPicPr>
          <p:cNvPr id="43" name="Picture 2"/>
          <p:cNvPicPr>
            <a:picLocks noChangeAspect="1" noChangeArrowheads="1"/>
          </p:cNvPicPr>
          <p:nvPr/>
        </p:nvPicPr>
        <p:blipFill>
          <a:blip r:embed="rId3"/>
          <a:srcRect/>
          <a:stretch>
            <a:fillRect/>
          </a:stretch>
        </p:blipFill>
        <p:spPr bwMode="auto">
          <a:xfrm rot="5400000">
            <a:off x="3209925" y="5019675"/>
            <a:ext cx="895350" cy="609600"/>
          </a:xfrm>
          <a:prstGeom prst="rect">
            <a:avLst/>
          </a:prstGeom>
          <a:noFill/>
          <a:ln w="9525">
            <a:noFill/>
            <a:miter lim="800000"/>
            <a:headEnd/>
            <a:tailEnd/>
          </a:ln>
          <a:effectLst/>
        </p:spPr>
      </p:pic>
      <p:pic>
        <p:nvPicPr>
          <p:cNvPr id="44" name="Picture 2"/>
          <p:cNvPicPr>
            <a:picLocks noChangeAspect="1" noChangeArrowheads="1"/>
          </p:cNvPicPr>
          <p:nvPr/>
        </p:nvPicPr>
        <p:blipFill>
          <a:blip r:embed="rId3"/>
          <a:srcRect/>
          <a:stretch>
            <a:fillRect/>
          </a:stretch>
        </p:blipFill>
        <p:spPr bwMode="auto">
          <a:xfrm rot="5400000">
            <a:off x="2524125" y="5019675"/>
            <a:ext cx="895350" cy="609600"/>
          </a:xfrm>
          <a:prstGeom prst="rect">
            <a:avLst/>
          </a:prstGeom>
          <a:noFill/>
          <a:ln w="9525">
            <a:noFill/>
            <a:miter lim="800000"/>
            <a:headEnd/>
            <a:tailEnd/>
          </a:ln>
          <a:effectLst/>
        </p:spPr>
      </p:pic>
      <p:sp>
        <p:nvSpPr>
          <p:cNvPr id="1027" name="Text Box 3"/>
          <p:cNvSpPr txBox="1">
            <a:spLocks noChangeArrowheads="1"/>
          </p:cNvSpPr>
          <p:nvPr/>
        </p:nvSpPr>
        <p:spPr bwMode="auto">
          <a:xfrm>
            <a:off x="7551738" y="58674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O</a:t>
            </a:r>
            <a:r>
              <a:rPr kumimoji="0" lang="en-US" sz="2400" b="0" i="0" u="none" strike="noStrike" cap="none" normalizeH="0" baseline="-25000">
                <a:ln>
                  <a:noFill/>
                </a:ln>
                <a:solidFill>
                  <a:schemeClr val="tx1"/>
                </a:solidFill>
                <a:effectLst/>
                <a:latin typeface="Calibri" pitchFamily="34" charset="0"/>
                <a:cs typeface="Arial" pitchFamily="34" charset="0"/>
              </a:rPr>
              <a:t>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Text Box 3"/>
          <p:cNvSpPr txBox="1">
            <a:spLocks noChangeArrowheads="1"/>
          </p:cNvSpPr>
          <p:nvPr/>
        </p:nvSpPr>
        <p:spPr bwMode="auto">
          <a:xfrm>
            <a:off x="6865938" y="58674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O</a:t>
            </a:r>
            <a:r>
              <a:rPr lang="en-US" sz="2400" baseline="-25000">
                <a:latin typeface="Calibri" pitchFamily="34"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Text Box 3"/>
          <p:cNvSpPr txBox="1">
            <a:spLocks noChangeArrowheads="1"/>
          </p:cNvSpPr>
          <p:nvPr/>
        </p:nvSpPr>
        <p:spPr bwMode="auto">
          <a:xfrm>
            <a:off x="6172200" y="57912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O</a:t>
            </a:r>
            <a:r>
              <a:rPr lang="en-US" sz="2400" baseline="-25000">
                <a:latin typeface="Calibri" pitchFamily="34"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Text Box 3"/>
          <p:cNvSpPr txBox="1">
            <a:spLocks noChangeArrowheads="1"/>
          </p:cNvSpPr>
          <p:nvPr/>
        </p:nvSpPr>
        <p:spPr bwMode="auto">
          <a:xfrm>
            <a:off x="5486400" y="57912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O</a:t>
            </a:r>
            <a:r>
              <a:rPr lang="en-US" sz="2400" baseline="-25000">
                <a:latin typeface="Calibri"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Text Box 3"/>
          <p:cNvSpPr txBox="1">
            <a:spLocks noChangeArrowheads="1"/>
          </p:cNvSpPr>
          <p:nvPr/>
        </p:nvSpPr>
        <p:spPr bwMode="auto">
          <a:xfrm>
            <a:off x="4800600" y="58674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O</a:t>
            </a:r>
            <a:r>
              <a:rPr lang="en-US" sz="2400" baseline="-25000">
                <a:latin typeface="Calibri" pitchFamily="34" charset="0"/>
                <a:cs typeface="Arial" pitchFamily="34"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Text Box 3"/>
          <p:cNvSpPr txBox="1">
            <a:spLocks noChangeArrowheads="1"/>
          </p:cNvSpPr>
          <p:nvPr/>
        </p:nvSpPr>
        <p:spPr bwMode="auto">
          <a:xfrm>
            <a:off x="4122738" y="58674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O</a:t>
            </a:r>
            <a:r>
              <a:rPr lang="en-US" sz="2400" baseline="-25000">
                <a:latin typeface="Calibri" pitchFamily="34" charset="0"/>
                <a:cs typeface="Arial" pitchFamily="34"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Text Box 3"/>
          <p:cNvSpPr txBox="1">
            <a:spLocks noChangeArrowheads="1"/>
          </p:cNvSpPr>
          <p:nvPr/>
        </p:nvSpPr>
        <p:spPr bwMode="auto">
          <a:xfrm>
            <a:off x="3429000" y="57912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O</a:t>
            </a:r>
            <a:r>
              <a:rPr lang="en-US" sz="2400" baseline="-25000">
                <a:latin typeface="Calibri" pitchFamily="34" charset="0"/>
                <a:cs typeface="Arial" pitchFamily="34" charset="0"/>
              </a:rPr>
              <a:t>6</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Text Box 3"/>
          <p:cNvSpPr txBox="1">
            <a:spLocks noChangeArrowheads="1"/>
          </p:cNvSpPr>
          <p:nvPr/>
        </p:nvSpPr>
        <p:spPr bwMode="auto">
          <a:xfrm>
            <a:off x="2751138" y="57912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O</a:t>
            </a:r>
            <a:r>
              <a:rPr kumimoji="0" lang="en-US" sz="2400" b="0" i="0" u="none" strike="noStrike" cap="none" normalizeH="0" baseline="-25000">
                <a:ln>
                  <a:noFill/>
                </a:ln>
                <a:solidFill>
                  <a:schemeClr val="tx1"/>
                </a:solidFill>
                <a:effectLst/>
                <a:latin typeface="Calibri" pitchFamily="34" charset="0"/>
                <a:cs typeface="Arial" pitchFamily="34" charset="0"/>
              </a:rPr>
              <a:t>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Text Box 3"/>
          <p:cNvSpPr txBox="1">
            <a:spLocks noChangeArrowheads="1"/>
          </p:cNvSpPr>
          <p:nvPr/>
        </p:nvSpPr>
        <p:spPr bwMode="auto">
          <a:xfrm>
            <a:off x="7938" y="1752600"/>
            <a:ext cx="5254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I</a:t>
            </a:r>
            <a:r>
              <a:rPr lang="en-US" sz="2400" baseline="-25000">
                <a:latin typeface="Calibri" pitchFamily="34" charset="0"/>
                <a:cs typeface="Arial" pitchFamily="34" charset="0"/>
              </a:rPr>
              <a:t>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Text Box 3"/>
          <p:cNvSpPr txBox="1">
            <a:spLocks noChangeArrowheads="1"/>
          </p:cNvSpPr>
          <p:nvPr/>
        </p:nvSpPr>
        <p:spPr bwMode="auto">
          <a:xfrm>
            <a:off x="0" y="2362200"/>
            <a:ext cx="5254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I</a:t>
            </a:r>
            <a:r>
              <a:rPr lang="en-US" sz="2400" baseline="-25000">
                <a:latin typeface="Calibri" pitchFamily="34" charset="0"/>
                <a:cs typeface="Arial" pitchFamily="34"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Text Box 3"/>
          <p:cNvSpPr txBox="1">
            <a:spLocks noChangeArrowheads="1"/>
          </p:cNvSpPr>
          <p:nvPr/>
        </p:nvSpPr>
        <p:spPr bwMode="auto">
          <a:xfrm>
            <a:off x="7938" y="2971800"/>
            <a:ext cx="5254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I</a:t>
            </a:r>
            <a:r>
              <a:rPr lang="en-US" sz="2400" baseline="-25000">
                <a:latin typeface="Calibri" pitchFamily="34" charset="0"/>
                <a:cs typeface="Arial" pitchFamily="34"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Text Box 3"/>
          <p:cNvSpPr txBox="1">
            <a:spLocks noChangeArrowheads="1"/>
          </p:cNvSpPr>
          <p:nvPr/>
        </p:nvSpPr>
        <p:spPr bwMode="auto">
          <a:xfrm>
            <a:off x="7938" y="3505200"/>
            <a:ext cx="5254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I</a:t>
            </a:r>
            <a:r>
              <a:rPr lang="en-US" sz="2400" baseline="-25000">
                <a:latin typeface="Calibri" pitchFamily="34" charset="0"/>
                <a:cs typeface="Arial" pitchFamily="34"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Multiply 55"/>
          <p:cNvSpPr/>
          <p:nvPr/>
        </p:nvSpPr>
        <p:spPr>
          <a:xfrm>
            <a:off x="6934200" y="1524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Multiply 56"/>
          <p:cNvSpPr/>
          <p:nvPr/>
        </p:nvSpPr>
        <p:spPr>
          <a:xfrm>
            <a:off x="6248400" y="1524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Multiply 57"/>
          <p:cNvSpPr/>
          <p:nvPr/>
        </p:nvSpPr>
        <p:spPr>
          <a:xfrm>
            <a:off x="5562600" y="1524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Multiply 58"/>
          <p:cNvSpPr/>
          <p:nvPr/>
        </p:nvSpPr>
        <p:spPr>
          <a:xfrm>
            <a:off x="2819400" y="1524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Multiply 59"/>
          <p:cNvSpPr/>
          <p:nvPr/>
        </p:nvSpPr>
        <p:spPr>
          <a:xfrm>
            <a:off x="3505200" y="1905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1" name="Multiply 60"/>
          <p:cNvSpPr/>
          <p:nvPr/>
        </p:nvSpPr>
        <p:spPr>
          <a:xfrm>
            <a:off x="4191000" y="1905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Multiply 61"/>
          <p:cNvSpPr/>
          <p:nvPr/>
        </p:nvSpPr>
        <p:spPr>
          <a:xfrm>
            <a:off x="6248400" y="1905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Multiply 62"/>
          <p:cNvSpPr/>
          <p:nvPr/>
        </p:nvSpPr>
        <p:spPr>
          <a:xfrm>
            <a:off x="7620000" y="1905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Multiply 63"/>
          <p:cNvSpPr/>
          <p:nvPr/>
        </p:nvSpPr>
        <p:spPr>
          <a:xfrm>
            <a:off x="3505200" y="40386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5" name="Multiply 64"/>
          <p:cNvSpPr/>
          <p:nvPr/>
        </p:nvSpPr>
        <p:spPr>
          <a:xfrm>
            <a:off x="6934200" y="40386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Multiply 65"/>
          <p:cNvSpPr/>
          <p:nvPr/>
        </p:nvSpPr>
        <p:spPr>
          <a:xfrm>
            <a:off x="7620000" y="40386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Multiply 66"/>
          <p:cNvSpPr/>
          <p:nvPr/>
        </p:nvSpPr>
        <p:spPr>
          <a:xfrm>
            <a:off x="2819400" y="40386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TextBox 67"/>
          <p:cNvSpPr txBox="1"/>
          <p:nvPr/>
        </p:nvSpPr>
        <p:spPr>
          <a:xfrm>
            <a:off x="381000" y="6488668"/>
            <a:ext cx="8534400" cy="369332"/>
          </a:xfrm>
          <a:prstGeom prst="rect">
            <a:avLst/>
          </a:prstGeom>
          <a:noFill/>
        </p:spPr>
        <p:txBody>
          <a:bodyPr wrap="square" rtlCol="0">
            <a:spAutoFit/>
          </a:bodyPr>
          <a:lstStyle/>
          <a:p>
            <a:r>
              <a:rPr lang="en-US"/>
              <a:t>O7 (I3,I2,I1,I0) = ∑m(0, …………,15)</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4">
              <a:lumMod val="40000"/>
              <a:lumOff val="60000"/>
            </a:schemeClr>
          </a:solidFill>
        </p:spPr>
        <p:txBody>
          <a:bodyPr>
            <a:normAutofit/>
          </a:bodyPr>
          <a:lstStyle/>
          <a:p>
            <a:pPr>
              <a:buNone/>
            </a:pPr>
            <a:r>
              <a:rPr lang="en-US" sz="2400" b="1"/>
              <a:t>PLA:</a:t>
            </a:r>
          </a:p>
          <a:p>
            <a:pPr>
              <a:buFont typeface="Wingdings" pitchFamily="2" charset="2"/>
              <a:buChar char="Ø"/>
            </a:pPr>
            <a:r>
              <a:rPr lang="en-US" sz="2400"/>
              <a:t>Similar in concept to PROM, except that PLA does not provide full decoding of variables and does not generate all the min-terms.</a:t>
            </a:r>
          </a:p>
          <a:p>
            <a:pPr>
              <a:buFont typeface="Wingdings" pitchFamily="2" charset="2"/>
              <a:buChar char="Ø"/>
            </a:pPr>
            <a:r>
              <a:rPr lang="en-US" sz="2400"/>
              <a:t>The decoder is replaced by an array of AND gates that can be programmed to generate product terms of input variables.</a:t>
            </a:r>
          </a:p>
          <a:p>
            <a:pPr>
              <a:buFont typeface="Wingdings" pitchFamily="2" charset="2"/>
              <a:buChar char="Ø"/>
            </a:pPr>
            <a:r>
              <a:rPr lang="en-US" sz="2400"/>
              <a:t>The product terms are then selectively connected to OR gates to provide the sum of products for the required Boolean functions.</a:t>
            </a:r>
          </a:p>
          <a:p>
            <a:pPr>
              <a:buNone/>
            </a:pPr>
            <a:endParaRPr lang="en-US" sz="2400"/>
          </a:p>
          <a:p>
            <a:pPr>
              <a:buFont typeface="Wingdings" pitchFamily="2" charset="2"/>
              <a:buChar char="v"/>
            </a:pPr>
            <a:r>
              <a:rPr lang="en-US" sz="2400"/>
              <a:t>Design a combinational circuit using PLD device as PLA (4x8x4), and that is used to implement the full subtractor functions in which difference represented Di and borrow represented as Br.</a:t>
            </a:r>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2800" b="1"/>
              <a:t>Programmable Logic Device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1447800"/>
          <a:ext cx="8458200" cy="5318760"/>
        </p:xfrm>
        <a:graphic>
          <a:graphicData uri="http://schemas.openxmlformats.org/drawingml/2006/table">
            <a:tbl>
              <a:tblPr firstRow="1" bandRow="1">
                <a:tableStyleId>{00A15C55-8517-42AA-B614-E9B94910E393}</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63845">
                <a:tc>
                  <a:txBody>
                    <a:bodyPr/>
                    <a:lstStyle/>
                    <a:p>
                      <a:pPr algn="ctr"/>
                      <a:r>
                        <a:rPr lang="en-US"/>
                        <a:t>Inputs</a:t>
                      </a:r>
                    </a:p>
                  </a:txBody>
                  <a:tcPr/>
                </a:tc>
                <a:tc>
                  <a:txBody>
                    <a:bodyPr/>
                    <a:lstStyle/>
                    <a:p>
                      <a:pPr algn="ctr"/>
                      <a:r>
                        <a:rPr lang="en-US"/>
                        <a:t>Outputs</a:t>
                      </a:r>
                    </a:p>
                  </a:txBody>
                  <a:tcPr/>
                </a:tc>
                <a:extLst>
                  <a:ext uri="{0D108BD9-81ED-4DB2-BD59-A6C34878D82A}">
                    <a16:rowId xmlns:a16="http://schemas.microsoft.com/office/drawing/2014/main" val="10000"/>
                  </a:ext>
                </a:extLst>
              </a:tr>
              <a:tr h="773075">
                <a:tc>
                  <a:txBody>
                    <a:bodyPr/>
                    <a:lstStyle/>
                    <a:p>
                      <a:pPr algn="ctr"/>
                      <a:r>
                        <a:rPr lang="en-US"/>
                        <a:t>I3          I2          I1          I0</a:t>
                      </a:r>
                    </a:p>
                    <a:p>
                      <a:pPr algn="ctr"/>
                      <a:r>
                        <a:rPr lang="en-US" baseline="0"/>
                        <a:t>             A           B           C</a:t>
                      </a:r>
                      <a:endParaRPr lang="en-US"/>
                    </a:p>
                  </a:txBody>
                  <a:tcPr/>
                </a:tc>
                <a:tc>
                  <a:txBody>
                    <a:bodyPr/>
                    <a:lstStyle/>
                    <a:p>
                      <a:pPr algn="ctr"/>
                      <a:r>
                        <a:rPr lang="en-US"/>
                        <a:t>O3          O2          O1          O0</a:t>
                      </a:r>
                    </a:p>
                    <a:p>
                      <a:pPr algn="ctr"/>
                      <a:r>
                        <a:rPr lang="en-US"/>
                        <a:t>                               D            Br</a:t>
                      </a:r>
                    </a:p>
                  </a:txBody>
                  <a:tcPr/>
                </a:tc>
                <a:extLst>
                  <a:ext uri="{0D108BD9-81ED-4DB2-BD59-A6C34878D82A}">
                    <a16:rowId xmlns:a16="http://schemas.microsoft.com/office/drawing/2014/main" val="10001"/>
                  </a:ext>
                </a:extLst>
              </a:tr>
              <a:tr h="510230">
                <a:tc>
                  <a:txBody>
                    <a:bodyPr/>
                    <a:lstStyle/>
                    <a:p>
                      <a:pPr algn="ctr"/>
                      <a:r>
                        <a:rPr lang="en-US"/>
                        <a:t>X          0            0            0</a:t>
                      </a:r>
                    </a:p>
                  </a:txBody>
                  <a:tcPr/>
                </a:tc>
                <a:tc>
                  <a:txBody>
                    <a:bodyPr/>
                    <a:lstStyle/>
                    <a:p>
                      <a:pPr algn="ctr"/>
                      <a:r>
                        <a:rPr lang="en-US"/>
                        <a:t>  X           </a:t>
                      </a:r>
                      <a:r>
                        <a:rPr lang="en-US" err="1"/>
                        <a:t>X</a:t>
                      </a:r>
                      <a:r>
                        <a:rPr lang="en-US"/>
                        <a:t>              0             0 </a:t>
                      </a:r>
                    </a:p>
                  </a:txBody>
                  <a:tcPr/>
                </a:tc>
                <a:extLst>
                  <a:ext uri="{0D108BD9-81ED-4DB2-BD59-A6C34878D82A}">
                    <a16:rowId xmlns:a16="http://schemas.microsoft.com/office/drawing/2014/main" val="10002"/>
                  </a:ext>
                </a:extLst>
              </a:tr>
              <a:tr h="510230">
                <a:tc>
                  <a:txBody>
                    <a:bodyPr/>
                    <a:lstStyle/>
                    <a:p>
                      <a:pPr algn="ctr"/>
                      <a:r>
                        <a:rPr lang="en-US"/>
                        <a:t>X          0            0            1</a:t>
                      </a:r>
                    </a:p>
                  </a:txBody>
                  <a:tcPr/>
                </a:tc>
                <a:tc>
                  <a:txBody>
                    <a:bodyPr/>
                    <a:lstStyle/>
                    <a:p>
                      <a:pPr algn="ctr"/>
                      <a:r>
                        <a:rPr lang="en-US"/>
                        <a:t>  X            </a:t>
                      </a:r>
                      <a:r>
                        <a:rPr lang="en-US" err="1"/>
                        <a:t>X</a:t>
                      </a:r>
                      <a:r>
                        <a:rPr lang="en-US"/>
                        <a:t>             1             1</a:t>
                      </a:r>
                    </a:p>
                  </a:txBody>
                  <a:tcPr/>
                </a:tc>
                <a:extLst>
                  <a:ext uri="{0D108BD9-81ED-4DB2-BD59-A6C34878D82A}">
                    <a16:rowId xmlns:a16="http://schemas.microsoft.com/office/drawing/2014/main" val="10003"/>
                  </a:ext>
                </a:extLst>
              </a:tr>
              <a:tr h="510230">
                <a:tc>
                  <a:txBody>
                    <a:bodyPr/>
                    <a:lstStyle/>
                    <a:p>
                      <a:pPr algn="ctr"/>
                      <a:r>
                        <a:rPr lang="en-US"/>
                        <a:t>X          0            1            0</a:t>
                      </a:r>
                    </a:p>
                  </a:txBody>
                  <a:tcPr/>
                </a:tc>
                <a:tc>
                  <a:txBody>
                    <a:bodyPr/>
                    <a:lstStyle/>
                    <a:p>
                      <a:pPr algn="ctr"/>
                      <a:r>
                        <a:rPr lang="en-US"/>
                        <a:t>   X            </a:t>
                      </a:r>
                      <a:r>
                        <a:rPr lang="en-US" err="1"/>
                        <a:t>X</a:t>
                      </a:r>
                      <a:r>
                        <a:rPr lang="en-US"/>
                        <a:t>            1             1</a:t>
                      </a:r>
                    </a:p>
                  </a:txBody>
                  <a:tcPr/>
                </a:tc>
                <a:extLst>
                  <a:ext uri="{0D108BD9-81ED-4DB2-BD59-A6C34878D82A}">
                    <a16:rowId xmlns:a16="http://schemas.microsoft.com/office/drawing/2014/main" val="10004"/>
                  </a:ext>
                </a:extLst>
              </a:tr>
              <a:tr h="510230">
                <a:tc>
                  <a:txBody>
                    <a:bodyPr/>
                    <a:lstStyle/>
                    <a:p>
                      <a:pPr algn="ctr"/>
                      <a:r>
                        <a:rPr lang="en-US"/>
                        <a:t>X          0            1            1</a:t>
                      </a:r>
                    </a:p>
                  </a:txBody>
                  <a:tcPr/>
                </a:tc>
                <a:tc>
                  <a:txBody>
                    <a:bodyPr/>
                    <a:lstStyle/>
                    <a:p>
                      <a:pPr algn="ctr"/>
                      <a:r>
                        <a:rPr lang="en-US"/>
                        <a:t>    X           </a:t>
                      </a:r>
                      <a:r>
                        <a:rPr lang="en-US" err="1"/>
                        <a:t>X</a:t>
                      </a:r>
                      <a:r>
                        <a:rPr lang="en-US"/>
                        <a:t>            0             1  </a:t>
                      </a:r>
                    </a:p>
                  </a:txBody>
                  <a:tcPr/>
                </a:tc>
                <a:extLst>
                  <a:ext uri="{0D108BD9-81ED-4DB2-BD59-A6C34878D82A}">
                    <a16:rowId xmlns:a16="http://schemas.microsoft.com/office/drawing/2014/main" val="10005"/>
                  </a:ext>
                </a:extLst>
              </a:tr>
              <a:tr h="510230">
                <a:tc>
                  <a:txBody>
                    <a:bodyPr/>
                    <a:lstStyle/>
                    <a:p>
                      <a:pPr algn="ctr"/>
                      <a:r>
                        <a:rPr lang="en-US"/>
                        <a:t>X         1             0            0</a:t>
                      </a:r>
                    </a:p>
                  </a:txBody>
                  <a:tcPr/>
                </a:tc>
                <a:tc>
                  <a:txBody>
                    <a:bodyPr/>
                    <a:lstStyle/>
                    <a:p>
                      <a:pPr algn="ctr"/>
                      <a:r>
                        <a:rPr lang="en-US"/>
                        <a:t>    X           </a:t>
                      </a:r>
                      <a:r>
                        <a:rPr lang="en-US" err="1"/>
                        <a:t>X</a:t>
                      </a:r>
                      <a:r>
                        <a:rPr lang="en-US"/>
                        <a:t>            1</a:t>
                      </a:r>
                      <a:r>
                        <a:rPr lang="en-US" baseline="0"/>
                        <a:t>             0 </a:t>
                      </a:r>
                      <a:endParaRPr lang="en-US"/>
                    </a:p>
                  </a:txBody>
                  <a:tcPr/>
                </a:tc>
                <a:extLst>
                  <a:ext uri="{0D108BD9-81ED-4DB2-BD59-A6C34878D82A}">
                    <a16:rowId xmlns:a16="http://schemas.microsoft.com/office/drawing/2014/main" val="10006"/>
                  </a:ext>
                </a:extLst>
              </a:tr>
              <a:tr h="510230">
                <a:tc>
                  <a:txBody>
                    <a:bodyPr/>
                    <a:lstStyle/>
                    <a:p>
                      <a:pPr algn="ctr"/>
                      <a:r>
                        <a:rPr lang="en-US"/>
                        <a:t>X         1             0            1</a:t>
                      </a:r>
                    </a:p>
                  </a:txBody>
                  <a:tcPr/>
                </a:tc>
                <a:tc>
                  <a:txBody>
                    <a:bodyPr/>
                    <a:lstStyle/>
                    <a:p>
                      <a:pPr algn="ctr"/>
                      <a:r>
                        <a:rPr lang="en-US"/>
                        <a:t>    X            </a:t>
                      </a:r>
                      <a:r>
                        <a:rPr lang="en-US" err="1"/>
                        <a:t>X</a:t>
                      </a:r>
                      <a:r>
                        <a:rPr lang="en-US"/>
                        <a:t>           0             0      </a:t>
                      </a:r>
                    </a:p>
                  </a:txBody>
                  <a:tcPr/>
                </a:tc>
                <a:extLst>
                  <a:ext uri="{0D108BD9-81ED-4DB2-BD59-A6C34878D82A}">
                    <a16:rowId xmlns:a16="http://schemas.microsoft.com/office/drawing/2014/main" val="10007"/>
                  </a:ext>
                </a:extLst>
              </a:tr>
              <a:tr h="510230">
                <a:tc>
                  <a:txBody>
                    <a:bodyPr/>
                    <a:lstStyle/>
                    <a:p>
                      <a:pPr algn="ctr"/>
                      <a:r>
                        <a:rPr lang="en-US"/>
                        <a:t>X         1             1            0</a:t>
                      </a:r>
                    </a:p>
                  </a:txBody>
                  <a:tcPr/>
                </a:tc>
                <a:tc>
                  <a:txBody>
                    <a:bodyPr/>
                    <a:lstStyle/>
                    <a:p>
                      <a:pPr algn="ctr"/>
                      <a:r>
                        <a:rPr lang="en-US"/>
                        <a:t>    X            </a:t>
                      </a:r>
                      <a:r>
                        <a:rPr lang="en-US" err="1"/>
                        <a:t>X</a:t>
                      </a:r>
                      <a:r>
                        <a:rPr lang="en-US"/>
                        <a:t>           0             0         </a:t>
                      </a:r>
                    </a:p>
                  </a:txBody>
                  <a:tcPr/>
                </a:tc>
                <a:extLst>
                  <a:ext uri="{0D108BD9-81ED-4DB2-BD59-A6C34878D82A}">
                    <a16:rowId xmlns:a16="http://schemas.microsoft.com/office/drawing/2014/main" val="10008"/>
                  </a:ext>
                </a:extLst>
              </a:tr>
              <a:tr h="510230">
                <a:tc>
                  <a:txBody>
                    <a:bodyPr/>
                    <a:lstStyle/>
                    <a:p>
                      <a:pPr algn="ctr"/>
                      <a:r>
                        <a:rPr lang="en-US"/>
                        <a:t>X         1             1            1</a:t>
                      </a:r>
                    </a:p>
                  </a:txBody>
                  <a:tcPr/>
                </a:tc>
                <a:tc>
                  <a:txBody>
                    <a:bodyPr/>
                    <a:lstStyle/>
                    <a:p>
                      <a:pPr algn="ctr"/>
                      <a:r>
                        <a:rPr lang="en-US"/>
                        <a:t>    X            </a:t>
                      </a:r>
                      <a:r>
                        <a:rPr lang="en-US" err="1"/>
                        <a:t>X</a:t>
                      </a:r>
                      <a:r>
                        <a:rPr lang="en-US"/>
                        <a:t>           1            </a:t>
                      </a:r>
                      <a:r>
                        <a:rPr lang="en-US" baseline="0"/>
                        <a:t> </a:t>
                      </a:r>
                      <a:r>
                        <a:rPr lang="en-US"/>
                        <a:t>1</a:t>
                      </a:r>
                    </a:p>
                  </a:txBody>
                  <a:tcPr/>
                </a:tc>
                <a:extLst>
                  <a:ext uri="{0D108BD9-81ED-4DB2-BD59-A6C34878D82A}">
                    <a16:rowId xmlns:a16="http://schemas.microsoft.com/office/drawing/2014/main" val="10009"/>
                  </a:ext>
                </a:extLst>
              </a:tr>
            </a:tbl>
          </a:graphicData>
        </a:graphic>
      </p:graphicFrame>
      <p:sp>
        <p:nvSpPr>
          <p:cNvPr id="4" name="Title 1"/>
          <p:cNvSpPr>
            <a:spLocks noGrp="1"/>
          </p:cNvSpPr>
          <p:nvPr>
            <p:ph type="title"/>
          </p:nvPr>
        </p:nvSpPr>
        <p:spPr>
          <a:xfrm>
            <a:off x="0" y="0"/>
            <a:ext cx="9144000" cy="914400"/>
          </a:xfrm>
          <a:blipFill>
            <a:blip r:embed="rId2">
              <a:duotone>
                <a:schemeClr val="accent4">
                  <a:shade val="45000"/>
                  <a:satMod val="135000"/>
                </a:schemeClr>
                <a:prstClr val="white"/>
              </a:duotone>
            </a:blip>
            <a:tile tx="0" ty="0" sx="100000" sy="100000" flip="none" algn="tl"/>
          </a:blipFill>
        </p:spPr>
        <p:txBody>
          <a:bodyPr>
            <a:normAutofit/>
          </a:bodyPr>
          <a:lstStyle/>
          <a:p>
            <a:r>
              <a:rPr lang="en-US" sz="2800" b="1"/>
              <a:t>Programmable Logic Device</a:t>
            </a:r>
          </a:p>
        </p:txBody>
      </p:sp>
      <p:sp>
        <p:nvSpPr>
          <p:cNvPr id="6" name="TextBox 5"/>
          <p:cNvSpPr txBox="1"/>
          <p:nvPr/>
        </p:nvSpPr>
        <p:spPr>
          <a:xfrm>
            <a:off x="381000" y="914400"/>
            <a:ext cx="3200400" cy="461665"/>
          </a:xfrm>
          <a:prstGeom prst="rect">
            <a:avLst/>
          </a:prstGeom>
          <a:noFill/>
        </p:spPr>
        <p:txBody>
          <a:bodyPr wrap="square" rtlCol="0">
            <a:spAutoFit/>
          </a:bodyPr>
          <a:lstStyle/>
          <a:p>
            <a:r>
              <a:rPr lang="en-US" sz="2400" b="1"/>
              <a:t>Truth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a:t>Binary Numbers and Codes</a:t>
            </a:r>
            <a:endParaRPr lang="en-US" sz="2800"/>
          </a:p>
        </p:txBody>
      </p:sp>
      <p:sp>
        <p:nvSpPr>
          <p:cNvPr id="3" name="Content Placeholder 2"/>
          <p:cNvSpPr>
            <a:spLocks noGrp="1"/>
          </p:cNvSpPr>
          <p:nvPr>
            <p:ph idx="1"/>
          </p:nvPr>
        </p:nvSpPr>
        <p:spPr>
          <a:xfrm>
            <a:off x="0" y="838200"/>
            <a:ext cx="9144000" cy="2209800"/>
          </a:xfrm>
          <a:solidFill>
            <a:schemeClr val="accent5">
              <a:lumMod val="20000"/>
              <a:lumOff val="80000"/>
            </a:schemeClr>
          </a:solidFill>
        </p:spPr>
        <p:txBody>
          <a:bodyPr>
            <a:normAutofit fontScale="92500" lnSpcReduction="20000"/>
          </a:bodyPr>
          <a:lstStyle/>
          <a:p>
            <a:pPr>
              <a:buNone/>
            </a:pPr>
            <a:r>
              <a:rPr lang="en-US" sz="1600" b="1"/>
              <a:t>	</a:t>
            </a:r>
            <a:r>
              <a:rPr lang="en-US" sz="2400" b="1"/>
              <a:t>(13.4)</a:t>
            </a:r>
            <a:r>
              <a:rPr lang="en-US" sz="2400" b="1" baseline="-25000"/>
              <a:t>8</a:t>
            </a:r>
            <a:r>
              <a:rPr lang="en-US" sz="2400" b="1"/>
              <a:t> = (?)</a:t>
            </a:r>
            <a:r>
              <a:rPr lang="en-US" sz="2400" b="1" baseline="-25000"/>
              <a:t>10</a:t>
            </a:r>
            <a:r>
              <a:rPr lang="en-US" sz="2400" b="1"/>
              <a:t> </a:t>
            </a:r>
            <a:endParaRPr lang="en-US" sz="2400"/>
          </a:p>
          <a:p>
            <a:pPr>
              <a:buNone/>
            </a:pPr>
            <a:r>
              <a:rPr lang="en-US" sz="2400" b="1"/>
              <a:t>	(13.4)</a:t>
            </a:r>
            <a:r>
              <a:rPr lang="en-US" sz="2400" b="1" baseline="-25000"/>
              <a:t>8</a:t>
            </a:r>
            <a:r>
              <a:rPr lang="en-US" sz="2400" b="1"/>
              <a:t> = 1x8</a:t>
            </a:r>
            <a:r>
              <a:rPr lang="en-US" sz="2400" b="1" baseline="30000"/>
              <a:t>1</a:t>
            </a:r>
            <a:r>
              <a:rPr lang="en-US" sz="2400" b="1"/>
              <a:t>+3x8</a:t>
            </a:r>
            <a:r>
              <a:rPr lang="en-US" sz="2400" b="1" baseline="30000"/>
              <a:t>0</a:t>
            </a:r>
            <a:r>
              <a:rPr lang="en-US" sz="2400" b="1"/>
              <a:t>+4x8</a:t>
            </a:r>
            <a:r>
              <a:rPr lang="en-US" sz="2400" b="1" baseline="30000"/>
              <a:t>-1</a:t>
            </a:r>
            <a:r>
              <a:rPr lang="en-US" sz="2400" b="1"/>
              <a:t> </a:t>
            </a:r>
            <a:endParaRPr lang="en-US" sz="2400"/>
          </a:p>
          <a:p>
            <a:pPr>
              <a:buNone/>
            </a:pPr>
            <a:r>
              <a:rPr lang="en-US" sz="2400" b="1"/>
              <a:t>		    = 1x8+3x1+(4/8)</a:t>
            </a:r>
            <a:endParaRPr lang="en-US" sz="2400"/>
          </a:p>
          <a:p>
            <a:pPr>
              <a:buNone/>
            </a:pPr>
            <a:r>
              <a:rPr lang="en-US" sz="2400" b="1"/>
              <a:t>		    = 8+3+(1/2)</a:t>
            </a:r>
            <a:endParaRPr lang="en-US" sz="2400"/>
          </a:p>
          <a:p>
            <a:pPr>
              <a:buNone/>
            </a:pPr>
            <a:r>
              <a:rPr lang="en-US" sz="2400" b="1"/>
              <a:t>		    = 11.5</a:t>
            </a:r>
            <a:endParaRPr lang="en-US" sz="2400"/>
          </a:p>
          <a:p>
            <a:pPr>
              <a:buNone/>
            </a:pPr>
            <a:r>
              <a:rPr lang="en-US" sz="2400" b="1"/>
              <a:t>	Thus, (13.4)</a:t>
            </a:r>
            <a:r>
              <a:rPr lang="en-US" sz="2400" b="1" baseline="-25000"/>
              <a:t>8</a:t>
            </a:r>
            <a:r>
              <a:rPr lang="en-US" sz="2400" b="1"/>
              <a:t> = (11.5)</a:t>
            </a:r>
            <a:r>
              <a:rPr lang="en-US" sz="2400" b="1" baseline="-25000"/>
              <a:t>10</a:t>
            </a:r>
            <a:r>
              <a:rPr lang="en-US" sz="2400" b="1"/>
              <a:t> </a:t>
            </a:r>
            <a:endParaRPr lang="en-US" sz="2400"/>
          </a:p>
          <a:p>
            <a:pPr>
              <a:buNone/>
            </a:pPr>
            <a:endParaRPr lang="en-US" sz="1600"/>
          </a:p>
        </p:txBody>
      </p:sp>
      <p:sp>
        <p:nvSpPr>
          <p:cNvPr id="4" name="TextBox 3"/>
          <p:cNvSpPr txBox="1"/>
          <p:nvPr/>
        </p:nvSpPr>
        <p:spPr>
          <a:xfrm>
            <a:off x="0" y="2971800"/>
            <a:ext cx="9144000" cy="461665"/>
          </a:xfrm>
          <a:prstGeom prst="rect">
            <a:avLst/>
          </a:prstGeom>
          <a:solidFill>
            <a:schemeClr val="accent5">
              <a:lumMod val="40000"/>
              <a:lumOff val="60000"/>
            </a:schemeClr>
          </a:solidFill>
        </p:spPr>
        <p:txBody>
          <a:bodyPr wrap="square" rtlCol="0">
            <a:spAutoFit/>
          </a:bodyPr>
          <a:lstStyle/>
          <a:p>
            <a:r>
              <a:rPr lang="en-US" sz="2400" b="1"/>
              <a:t>Decimal to Octal Conversion:</a:t>
            </a:r>
          </a:p>
        </p:txBody>
      </p:sp>
      <p:pic>
        <p:nvPicPr>
          <p:cNvPr id="1026" name="Picture 2"/>
          <p:cNvPicPr>
            <a:picLocks noChangeAspect="1" noChangeArrowheads="1"/>
          </p:cNvPicPr>
          <p:nvPr/>
        </p:nvPicPr>
        <p:blipFill>
          <a:blip r:embed="rId3">
            <a:duotone>
              <a:prstClr val="black"/>
              <a:schemeClr val="accent5">
                <a:tint val="45000"/>
                <a:satMod val="400000"/>
              </a:schemeClr>
            </a:duotone>
          </a:blip>
          <a:srcRect/>
          <a:stretch>
            <a:fillRect/>
          </a:stretch>
        </p:blipFill>
        <p:spPr bwMode="auto">
          <a:xfrm>
            <a:off x="0" y="3429000"/>
            <a:ext cx="9144000" cy="3429000"/>
          </a:xfrm>
          <a:prstGeom prst="rect">
            <a:avLst/>
          </a:prstGeom>
          <a:noFill/>
          <a:ln w="9525">
            <a:noFill/>
            <a:miter lim="800000"/>
            <a:headEnd/>
            <a:tailEnd/>
          </a:ln>
          <a:effec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4">
              <a:lumMod val="40000"/>
              <a:lumOff val="60000"/>
            </a:schemeClr>
          </a:solidFill>
        </p:spPr>
        <p:txBody>
          <a:bodyPr>
            <a:normAutofit/>
          </a:bodyPr>
          <a:lstStyle/>
          <a:p>
            <a:pPr>
              <a:buNone/>
            </a:pPr>
            <a:r>
              <a:rPr lang="en-US" sz="2400"/>
              <a:t>K-map:</a:t>
            </a:r>
          </a:p>
          <a:p>
            <a:pPr>
              <a:buNone/>
            </a:pPr>
            <a:endParaRPr lang="en-US" sz="2400"/>
          </a:p>
          <a:p>
            <a:pPr>
              <a:buNone/>
            </a:pPr>
            <a:endParaRPr lang="en-US" sz="2400"/>
          </a:p>
          <a:p>
            <a:pPr>
              <a:buNone/>
            </a:pPr>
            <a:r>
              <a:rPr lang="en-US" sz="2400"/>
              <a:t>							D = A B C + A B C + A B C + 							ABC.</a:t>
            </a:r>
          </a:p>
          <a:p>
            <a:pPr>
              <a:buNone/>
            </a:pPr>
            <a:endParaRPr lang="en-US" sz="2400"/>
          </a:p>
          <a:p>
            <a:pPr>
              <a:buNone/>
            </a:pPr>
            <a:endParaRPr lang="en-US" sz="2400"/>
          </a:p>
          <a:p>
            <a:pPr>
              <a:buNone/>
            </a:pPr>
            <a:endParaRPr lang="en-US" sz="2400"/>
          </a:p>
          <a:p>
            <a:pPr>
              <a:buNone/>
            </a:pPr>
            <a:r>
              <a:rPr lang="en-US" sz="2400"/>
              <a:t>							Br =  A B +  A C +  B C</a:t>
            </a:r>
          </a:p>
          <a:p>
            <a:pPr>
              <a:buNone/>
            </a:pPr>
            <a:endParaRPr lang="en-US" sz="2400"/>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2800" b="1"/>
              <a:t>Programmable Logic Device</a:t>
            </a:r>
          </a:p>
        </p:txBody>
      </p:sp>
      <p:graphicFrame>
        <p:nvGraphicFramePr>
          <p:cNvPr id="5" name="Table 4"/>
          <p:cNvGraphicFramePr>
            <a:graphicFrameLocks noGrp="1"/>
          </p:cNvGraphicFramePr>
          <p:nvPr/>
        </p:nvGraphicFramePr>
        <p:xfrm>
          <a:off x="838200" y="1849120"/>
          <a:ext cx="4038600" cy="970280"/>
        </p:xfrm>
        <a:graphic>
          <a:graphicData uri="http://schemas.openxmlformats.org/drawingml/2006/table">
            <a:tbl>
              <a:tblPr firstRow="1" bandRow="1">
                <a:tableStyleId>{00A15C55-8517-42AA-B614-E9B94910E393}</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4851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851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bl>
          </a:graphicData>
        </a:graphic>
      </p:graphicFrame>
      <p:cxnSp>
        <p:nvCxnSpPr>
          <p:cNvPr id="7" name="Straight Connector 6"/>
          <p:cNvCxnSpPr/>
          <p:nvPr/>
        </p:nvCxnSpPr>
        <p:spPr>
          <a:xfrm rot="16200000" flipV="1">
            <a:off x="457200" y="1447800"/>
            <a:ext cx="457200" cy="45720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28600" y="1600200"/>
            <a:ext cx="381000" cy="369332"/>
          </a:xfrm>
          <a:prstGeom prst="rect">
            <a:avLst/>
          </a:prstGeom>
          <a:noFill/>
        </p:spPr>
        <p:txBody>
          <a:bodyPr wrap="square" rtlCol="0">
            <a:spAutoFit/>
          </a:bodyPr>
          <a:lstStyle/>
          <a:p>
            <a:r>
              <a:rPr lang="en-US"/>
              <a:t>A</a:t>
            </a:r>
          </a:p>
        </p:txBody>
      </p:sp>
      <p:sp>
        <p:nvSpPr>
          <p:cNvPr id="9" name="TextBox 8"/>
          <p:cNvSpPr txBox="1"/>
          <p:nvPr/>
        </p:nvSpPr>
        <p:spPr>
          <a:xfrm>
            <a:off x="609600" y="1307068"/>
            <a:ext cx="533400" cy="369332"/>
          </a:xfrm>
          <a:prstGeom prst="rect">
            <a:avLst/>
          </a:prstGeom>
          <a:noFill/>
        </p:spPr>
        <p:txBody>
          <a:bodyPr wrap="square" rtlCol="0">
            <a:spAutoFit/>
          </a:bodyPr>
          <a:lstStyle/>
          <a:p>
            <a:r>
              <a:rPr lang="en-US"/>
              <a:t>BC</a:t>
            </a:r>
          </a:p>
        </p:txBody>
      </p:sp>
      <p:sp>
        <p:nvSpPr>
          <p:cNvPr id="10" name="TextBox 9"/>
          <p:cNvSpPr txBox="1"/>
          <p:nvPr/>
        </p:nvSpPr>
        <p:spPr>
          <a:xfrm>
            <a:off x="1066800" y="1459468"/>
            <a:ext cx="533400" cy="369332"/>
          </a:xfrm>
          <a:prstGeom prst="rect">
            <a:avLst/>
          </a:prstGeom>
          <a:noFill/>
        </p:spPr>
        <p:txBody>
          <a:bodyPr wrap="square" rtlCol="0">
            <a:spAutoFit/>
          </a:bodyPr>
          <a:lstStyle/>
          <a:p>
            <a:r>
              <a:rPr lang="en-US"/>
              <a:t>00</a:t>
            </a:r>
          </a:p>
        </p:txBody>
      </p:sp>
      <p:sp>
        <p:nvSpPr>
          <p:cNvPr id="11" name="TextBox 10"/>
          <p:cNvSpPr txBox="1"/>
          <p:nvPr/>
        </p:nvSpPr>
        <p:spPr>
          <a:xfrm>
            <a:off x="2133600" y="1447800"/>
            <a:ext cx="533400" cy="369332"/>
          </a:xfrm>
          <a:prstGeom prst="rect">
            <a:avLst/>
          </a:prstGeom>
          <a:noFill/>
        </p:spPr>
        <p:txBody>
          <a:bodyPr wrap="square" rtlCol="0">
            <a:spAutoFit/>
          </a:bodyPr>
          <a:lstStyle/>
          <a:p>
            <a:r>
              <a:rPr lang="en-US"/>
              <a:t>01</a:t>
            </a:r>
          </a:p>
        </p:txBody>
      </p:sp>
      <p:sp>
        <p:nvSpPr>
          <p:cNvPr id="12" name="TextBox 11"/>
          <p:cNvSpPr txBox="1"/>
          <p:nvPr/>
        </p:nvSpPr>
        <p:spPr>
          <a:xfrm>
            <a:off x="3124200" y="1447800"/>
            <a:ext cx="533400" cy="369332"/>
          </a:xfrm>
          <a:prstGeom prst="rect">
            <a:avLst/>
          </a:prstGeom>
          <a:noFill/>
        </p:spPr>
        <p:txBody>
          <a:bodyPr wrap="square" rtlCol="0">
            <a:spAutoFit/>
          </a:bodyPr>
          <a:lstStyle/>
          <a:p>
            <a:r>
              <a:rPr lang="en-US"/>
              <a:t>11</a:t>
            </a:r>
          </a:p>
        </p:txBody>
      </p:sp>
      <p:sp>
        <p:nvSpPr>
          <p:cNvPr id="13" name="TextBox 12"/>
          <p:cNvSpPr txBox="1"/>
          <p:nvPr/>
        </p:nvSpPr>
        <p:spPr>
          <a:xfrm>
            <a:off x="4114800" y="1524000"/>
            <a:ext cx="533400" cy="369332"/>
          </a:xfrm>
          <a:prstGeom prst="rect">
            <a:avLst/>
          </a:prstGeom>
          <a:noFill/>
        </p:spPr>
        <p:txBody>
          <a:bodyPr wrap="square" rtlCol="0">
            <a:spAutoFit/>
          </a:bodyPr>
          <a:lstStyle/>
          <a:p>
            <a:r>
              <a:rPr lang="en-US"/>
              <a:t>10</a:t>
            </a:r>
          </a:p>
        </p:txBody>
      </p:sp>
      <p:sp>
        <p:nvSpPr>
          <p:cNvPr id="14" name="TextBox 13"/>
          <p:cNvSpPr txBox="1"/>
          <p:nvPr/>
        </p:nvSpPr>
        <p:spPr>
          <a:xfrm>
            <a:off x="457200" y="1916668"/>
            <a:ext cx="381000" cy="369332"/>
          </a:xfrm>
          <a:prstGeom prst="rect">
            <a:avLst/>
          </a:prstGeom>
          <a:noFill/>
        </p:spPr>
        <p:txBody>
          <a:bodyPr wrap="square" rtlCol="0">
            <a:spAutoFit/>
          </a:bodyPr>
          <a:lstStyle/>
          <a:p>
            <a:r>
              <a:rPr lang="en-US"/>
              <a:t>0</a:t>
            </a:r>
          </a:p>
        </p:txBody>
      </p:sp>
      <p:sp>
        <p:nvSpPr>
          <p:cNvPr id="15" name="TextBox 14"/>
          <p:cNvSpPr txBox="1"/>
          <p:nvPr/>
        </p:nvSpPr>
        <p:spPr>
          <a:xfrm>
            <a:off x="457200" y="2450068"/>
            <a:ext cx="381000" cy="369332"/>
          </a:xfrm>
          <a:prstGeom prst="rect">
            <a:avLst/>
          </a:prstGeom>
          <a:noFill/>
        </p:spPr>
        <p:txBody>
          <a:bodyPr wrap="square" rtlCol="0">
            <a:spAutoFit/>
          </a:bodyPr>
          <a:lstStyle/>
          <a:p>
            <a:r>
              <a:rPr lang="en-US"/>
              <a:t>1</a:t>
            </a:r>
          </a:p>
        </p:txBody>
      </p:sp>
      <p:sp>
        <p:nvSpPr>
          <p:cNvPr id="16" name="Oval 15"/>
          <p:cNvSpPr/>
          <p:nvPr/>
        </p:nvSpPr>
        <p:spPr>
          <a:xfrm>
            <a:off x="21336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7" name="Oval 16"/>
          <p:cNvSpPr/>
          <p:nvPr/>
        </p:nvSpPr>
        <p:spPr>
          <a:xfrm>
            <a:off x="41148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8" name="Oval 17"/>
          <p:cNvSpPr/>
          <p:nvPr/>
        </p:nvSpPr>
        <p:spPr>
          <a:xfrm>
            <a:off x="11430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9" name="Oval 18"/>
          <p:cNvSpPr/>
          <p:nvPr/>
        </p:nvSpPr>
        <p:spPr>
          <a:xfrm>
            <a:off x="32004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graphicFrame>
        <p:nvGraphicFramePr>
          <p:cNvPr id="20" name="Table 19"/>
          <p:cNvGraphicFramePr>
            <a:graphicFrameLocks noGrp="1"/>
          </p:cNvGraphicFramePr>
          <p:nvPr/>
        </p:nvGraphicFramePr>
        <p:xfrm>
          <a:off x="914400" y="3830320"/>
          <a:ext cx="4038600" cy="970280"/>
        </p:xfrm>
        <a:graphic>
          <a:graphicData uri="http://schemas.openxmlformats.org/drawingml/2006/table">
            <a:tbl>
              <a:tblPr firstRow="1" bandRow="1">
                <a:tableStyleId>{00A15C55-8517-42AA-B614-E9B94910E393}</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485140">
                <a:tc>
                  <a:txBody>
                    <a:bodyPr/>
                    <a:lstStyle/>
                    <a:p>
                      <a:endParaRPr lang="en-US"/>
                    </a:p>
                  </a:txBody>
                  <a:tcPr/>
                </a:tc>
                <a:tc>
                  <a:txBody>
                    <a:bodyPr/>
                    <a:lstStyle/>
                    <a:p>
                      <a:r>
                        <a:rPr lang="en-US"/>
                        <a:t>     1</a:t>
                      </a:r>
                    </a:p>
                  </a:txBody>
                  <a:tcPr/>
                </a:tc>
                <a:tc>
                  <a:txBody>
                    <a:bodyPr/>
                    <a:lstStyle/>
                    <a:p>
                      <a:r>
                        <a:rPr lang="en-US"/>
                        <a:t>       1</a:t>
                      </a:r>
                    </a:p>
                  </a:txBody>
                  <a:tcPr/>
                </a:tc>
                <a:tc>
                  <a:txBody>
                    <a:bodyPr/>
                    <a:lstStyle/>
                    <a:p>
                      <a:r>
                        <a:rPr lang="en-US"/>
                        <a:t>       1</a:t>
                      </a:r>
                    </a:p>
                  </a:txBody>
                  <a:tcPr/>
                </a:tc>
                <a:extLst>
                  <a:ext uri="{0D108BD9-81ED-4DB2-BD59-A6C34878D82A}">
                    <a16:rowId xmlns:a16="http://schemas.microsoft.com/office/drawing/2014/main" val="10000"/>
                  </a:ext>
                </a:extLst>
              </a:tr>
              <a:tr h="485140">
                <a:tc>
                  <a:txBody>
                    <a:bodyPr/>
                    <a:lstStyle/>
                    <a:p>
                      <a:endParaRPr lang="en-US"/>
                    </a:p>
                  </a:txBody>
                  <a:tcPr/>
                </a:tc>
                <a:tc>
                  <a:txBody>
                    <a:bodyPr/>
                    <a:lstStyle/>
                    <a:p>
                      <a:endParaRPr lang="en-US"/>
                    </a:p>
                  </a:txBody>
                  <a:tcPr/>
                </a:tc>
                <a:tc>
                  <a:txBody>
                    <a:bodyPr/>
                    <a:lstStyle/>
                    <a:p>
                      <a:r>
                        <a:rPr lang="en-US"/>
                        <a:t>      </a:t>
                      </a:r>
                      <a:r>
                        <a:rPr lang="en-US" baseline="0"/>
                        <a:t> </a:t>
                      </a:r>
                      <a:r>
                        <a:rPr lang="en-US"/>
                        <a:t>1</a:t>
                      </a:r>
                    </a:p>
                  </a:txBody>
                  <a:tcPr/>
                </a:tc>
                <a:tc>
                  <a:txBody>
                    <a:bodyPr/>
                    <a:lstStyle/>
                    <a:p>
                      <a:endParaRPr lang="en-US"/>
                    </a:p>
                  </a:txBody>
                  <a:tcPr/>
                </a:tc>
                <a:extLst>
                  <a:ext uri="{0D108BD9-81ED-4DB2-BD59-A6C34878D82A}">
                    <a16:rowId xmlns:a16="http://schemas.microsoft.com/office/drawing/2014/main" val="10001"/>
                  </a:ext>
                </a:extLst>
              </a:tr>
            </a:tbl>
          </a:graphicData>
        </a:graphic>
      </p:graphicFrame>
      <p:sp>
        <p:nvSpPr>
          <p:cNvPr id="21" name="TextBox 20"/>
          <p:cNvSpPr txBox="1"/>
          <p:nvPr/>
        </p:nvSpPr>
        <p:spPr>
          <a:xfrm>
            <a:off x="609600" y="3288268"/>
            <a:ext cx="533400" cy="369332"/>
          </a:xfrm>
          <a:prstGeom prst="rect">
            <a:avLst/>
          </a:prstGeom>
          <a:noFill/>
        </p:spPr>
        <p:txBody>
          <a:bodyPr wrap="square" rtlCol="0">
            <a:spAutoFit/>
          </a:bodyPr>
          <a:lstStyle/>
          <a:p>
            <a:r>
              <a:rPr lang="en-US"/>
              <a:t>BC</a:t>
            </a:r>
          </a:p>
        </p:txBody>
      </p:sp>
      <p:cxnSp>
        <p:nvCxnSpPr>
          <p:cNvPr id="23" name="Straight Connector 22"/>
          <p:cNvCxnSpPr/>
          <p:nvPr/>
        </p:nvCxnSpPr>
        <p:spPr>
          <a:xfrm rot="16200000" flipV="1">
            <a:off x="457200" y="3352800"/>
            <a:ext cx="533400" cy="533400"/>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457200" y="3516868"/>
            <a:ext cx="381000" cy="369332"/>
          </a:xfrm>
          <a:prstGeom prst="rect">
            <a:avLst/>
          </a:prstGeom>
          <a:noFill/>
        </p:spPr>
        <p:txBody>
          <a:bodyPr wrap="square" rtlCol="0">
            <a:spAutoFit/>
          </a:bodyPr>
          <a:lstStyle/>
          <a:p>
            <a:r>
              <a:rPr lang="en-US"/>
              <a:t>A</a:t>
            </a:r>
          </a:p>
        </p:txBody>
      </p:sp>
      <p:sp>
        <p:nvSpPr>
          <p:cNvPr id="25" name="TextBox 24"/>
          <p:cNvSpPr txBox="1"/>
          <p:nvPr/>
        </p:nvSpPr>
        <p:spPr>
          <a:xfrm>
            <a:off x="1219200" y="3516868"/>
            <a:ext cx="533400" cy="369332"/>
          </a:xfrm>
          <a:prstGeom prst="rect">
            <a:avLst/>
          </a:prstGeom>
          <a:noFill/>
        </p:spPr>
        <p:txBody>
          <a:bodyPr wrap="square" rtlCol="0">
            <a:spAutoFit/>
          </a:bodyPr>
          <a:lstStyle/>
          <a:p>
            <a:r>
              <a:rPr lang="en-US"/>
              <a:t>00</a:t>
            </a:r>
          </a:p>
        </p:txBody>
      </p:sp>
      <p:sp>
        <p:nvSpPr>
          <p:cNvPr id="26" name="TextBox 25"/>
          <p:cNvSpPr txBox="1"/>
          <p:nvPr/>
        </p:nvSpPr>
        <p:spPr>
          <a:xfrm>
            <a:off x="2133600" y="3516868"/>
            <a:ext cx="533400" cy="369332"/>
          </a:xfrm>
          <a:prstGeom prst="rect">
            <a:avLst/>
          </a:prstGeom>
          <a:noFill/>
        </p:spPr>
        <p:txBody>
          <a:bodyPr wrap="square" rtlCol="0">
            <a:spAutoFit/>
          </a:bodyPr>
          <a:lstStyle/>
          <a:p>
            <a:r>
              <a:rPr lang="en-US"/>
              <a:t>01</a:t>
            </a:r>
          </a:p>
        </p:txBody>
      </p:sp>
      <p:sp>
        <p:nvSpPr>
          <p:cNvPr id="27" name="TextBox 26"/>
          <p:cNvSpPr txBox="1"/>
          <p:nvPr/>
        </p:nvSpPr>
        <p:spPr>
          <a:xfrm>
            <a:off x="3200400" y="3516868"/>
            <a:ext cx="533400" cy="369332"/>
          </a:xfrm>
          <a:prstGeom prst="rect">
            <a:avLst/>
          </a:prstGeom>
          <a:noFill/>
        </p:spPr>
        <p:txBody>
          <a:bodyPr wrap="square" rtlCol="0">
            <a:spAutoFit/>
          </a:bodyPr>
          <a:lstStyle/>
          <a:p>
            <a:r>
              <a:rPr lang="en-US"/>
              <a:t>11</a:t>
            </a:r>
          </a:p>
        </p:txBody>
      </p:sp>
      <p:sp>
        <p:nvSpPr>
          <p:cNvPr id="28" name="TextBox 27"/>
          <p:cNvSpPr txBox="1"/>
          <p:nvPr/>
        </p:nvSpPr>
        <p:spPr>
          <a:xfrm>
            <a:off x="4191000" y="3516868"/>
            <a:ext cx="533400" cy="369332"/>
          </a:xfrm>
          <a:prstGeom prst="rect">
            <a:avLst/>
          </a:prstGeom>
          <a:noFill/>
        </p:spPr>
        <p:txBody>
          <a:bodyPr wrap="square" rtlCol="0">
            <a:spAutoFit/>
          </a:bodyPr>
          <a:lstStyle/>
          <a:p>
            <a:r>
              <a:rPr lang="en-US"/>
              <a:t>10</a:t>
            </a:r>
          </a:p>
        </p:txBody>
      </p:sp>
      <p:sp>
        <p:nvSpPr>
          <p:cNvPr id="29" name="TextBox 28"/>
          <p:cNvSpPr txBox="1"/>
          <p:nvPr/>
        </p:nvSpPr>
        <p:spPr>
          <a:xfrm>
            <a:off x="533400" y="3897868"/>
            <a:ext cx="381000" cy="369332"/>
          </a:xfrm>
          <a:prstGeom prst="rect">
            <a:avLst/>
          </a:prstGeom>
          <a:noFill/>
        </p:spPr>
        <p:txBody>
          <a:bodyPr wrap="square" rtlCol="0">
            <a:spAutoFit/>
          </a:bodyPr>
          <a:lstStyle/>
          <a:p>
            <a:r>
              <a:rPr lang="en-US"/>
              <a:t>0</a:t>
            </a:r>
          </a:p>
        </p:txBody>
      </p:sp>
      <p:sp>
        <p:nvSpPr>
          <p:cNvPr id="30" name="TextBox 29"/>
          <p:cNvSpPr txBox="1"/>
          <p:nvPr/>
        </p:nvSpPr>
        <p:spPr>
          <a:xfrm>
            <a:off x="533400" y="4343400"/>
            <a:ext cx="381000" cy="369332"/>
          </a:xfrm>
          <a:prstGeom prst="rect">
            <a:avLst/>
          </a:prstGeom>
          <a:noFill/>
        </p:spPr>
        <p:txBody>
          <a:bodyPr wrap="square" rtlCol="0">
            <a:spAutoFit/>
          </a:bodyPr>
          <a:lstStyle/>
          <a:p>
            <a:r>
              <a:rPr lang="en-US"/>
              <a:t>1</a:t>
            </a:r>
          </a:p>
        </p:txBody>
      </p:sp>
      <p:sp>
        <p:nvSpPr>
          <p:cNvPr id="31" name="Right Bracket 30"/>
          <p:cNvSpPr/>
          <p:nvPr/>
        </p:nvSpPr>
        <p:spPr>
          <a:xfrm>
            <a:off x="3810000" y="3886200"/>
            <a:ext cx="74947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Right Bracket 31"/>
          <p:cNvSpPr/>
          <p:nvPr/>
        </p:nvSpPr>
        <p:spPr>
          <a:xfrm rot="10800000">
            <a:off x="3276601" y="3886200"/>
            <a:ext cx="74947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Right Bracket 32"/>
          <p:cNvSpPr/>
          <p:nvPr/>
        </p:nvSpPr>
        <p:spPr>
          <a:xfrm>
            <a:off x="2831930" y="3886200"/>
            <a:ext cx="749470" cy="304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4" name="Right Bracket 33"/>
          <p:cNvSpPr/>
          <p:nvPr/>
        </p:nvSpPr>
        <p:spPr>
          <a:xfrm rot="10800000">
            <a:off x="2209801" y="3886200"/>
            <a:ext cx="749470" cy="304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5" name="Right Bracket 34"/>
          <p:cNvSpPr/>
          <p:nvPr/>
        </p:nvSpPr>
        <p:spPr>
          <a:xfrm rot="16200000">
            <a:off x="3079578" y="4121065"/>
            <a:ext cx="749470" cy="304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ket 35"/>
          <p:cNvSpPr/>
          <p:nvPr/>
        </p:nvSpPr>
        <p:spPr>
          <a:xfrm rot="5400000">
            <a:off x="3054265" y="4184735"/>
            <a:ext cx="749470" cy="304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Connector 37"/>
          <p:cNvCxnSpPr/>
          <p:nvPr/>
        </p:nvCxnSpPr>
        <p:spPr>
          <a:xfrm>
            <a:off x="60198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62484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9342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74676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83820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81534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172200" y="4341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934200" y="43418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685800"/>
          </a:xfrm>
          <a:blipFill>
            <a:blip r:embed="rId2">
              <a:duotone>
                <a:schemeClr val="accent5">
                  <a:shade val="45000"/>
                  <a:satMod val="135000"/>
                </a:schemeClr>
                <a:prstClr val="white"/>
              </a:duotone>
            </a:blip>
            <a:tile tx="0" ty="0" sx="100000" sy="100000" flip="none" algn="tl"/>
          </a:blipFill>
        </p:spPr>
        <p:txBody>
          <a:bodyPr>
            <a:normAutofit/>
          </a:bodyPr>
          <a:lstStyle/>
          <a:p>
            <a:r>
              <a:rPr lang="en-US" sz="2800" b="1"/>
              <a:t>Programmable Logic Device</a:t>
            </a:r>
          </a:p>
        </p:txBody>
      </p:sp>
      <p:cxnSp>
        <p:nvCxnSpPr>
          <p:cNvPr id="7" name="Straight Connector 6"/>
          <p:cNvCxnSpPr/>
          <p:nvPr/>
        </p:nvCxnSpPr>
        <p:spPr>
          <a:xfrm rot="5400000">
            <a:off x="-1371600" y="2894806"/>
            <a:ext cx="32004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5400000">
            <a:off x="-875506" y="3085306"/>
            <a:ext cx="28194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5400000">
            <a:off x="-610394" y="2894806"/>
            <a:ext cx="32004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5400000">
            <a:off x="-38100" y="3086100"/>
            <a:ext cx="28194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5400000">
            <a:off x="151606" y="2894806"/>
            <a:ext cx="32004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5400000">
            <a:off x="723900" y="3086100"/>
            <a:ext cx="2819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915194" y="2894806"/>
            <a:ext cx="3200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5400000">
            <a:off x="1486694" y="3085306"/>
            <a:ext cx="2819400" cy="1588"/>
          </a:xfrm>
          <a:prstGeom prst="line">
            <a:avLst/>
          </a:prstGeom>
        </p:spPr>
        <p:style>
          <a:lnRef idx="1">
            <a:schemeClr val="dk1"/>
          </a:lnRef>
          <a:fillRef idx="0">
            <a:schemeClr val="dk1"/>
          </a:fillRef>
          <a:effectRef idx="0">
            <a:schemeClr val="dk1"/>
          </a:effectRef>
          <a:fontRef idx="minor">
            <a:schemeClr val="tx1"/>
          </a:fontRef>
        </p:style>
      </p:cxnSp>
      <p:sp>
        <p:nvSpPr>
          <p:cNvPr id="18" name="Isosceles Triangle 17"/>
          <p:cNvSpPr/>
          <p:nvPr/>
        </p:nvSpPr>
        <p:spPr>
          <a:xfrm rot="10800000">
            <a:off x="381000" y="1447800"/>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p:cNvSpPr/>
          <p:nvPr/>
        </p:nvSpPr>
        <p:spPr>
          <a:xfrm>
            <a:off x="4572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Isosceles Triangle 20"/>
          <p:cNvSpPr/>
          <p:nvPr/>
        </p:nvSpPr>
        <p:spPr>
          <a:xfrm rot="10800000">
            <a:off x="1219201" y="1447800"/>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Isosceles Triangle 21"/>
          <p:cNvSpPr/>
          <p:nvPr/>
        </p:nvSpPr>
        <p:spPr>
          <a:xfrm rot="10800000">
            <a:off x="1981200" y="1447800"/>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Isosceles Triangle 22"/>
          <p:cNvSpPr/>
          <p:nvPr/>
        </p:nvSpPr>
        <p:spPr>
          <a:xfrm rot="10800000">
            <a:off x="2743200" y="1447801"/>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p:cNvSpPr/>
          <p:nvPr/>
        </p:nvSpPr>
        <p:spPr>
          <a:xfrm>
            <a:off x="12954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p:cNvSpPr/>
          <p:nvPr/>
        </p:nvSpPr>
        <p:spPr>
          <a:xfrm>
            <a:off x="28194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Oval 25"/>
          <p:cNvSpPr/>
          <p:nvPr/>
        </p:nvSpPr>
        <p:spPr>
          <a:xfrm>
            <a:off x="20574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2" name="Straight Connector 31"/>
          <p:cNvCxnSpPr/>
          <p:nvPr/>
        </p:nvCxnSpPr>
        <p:spPr>
          <a:xfrm>
            <a:off x="228600" y="1371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endCxn id="18" idx="3"/>
          </p:cNvCxnSpPr>
          <p:nvPr/>
        </p:nvCxnSpPr>
        <p:spPr>
          <a:xfrm rot="5400000">
            <a:off x="495300" y="1409700"/>
            <a:ext cx="76200" cy="1588"/>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76200" y="914400"/>
            <a:ext cx="381000" cy="369332"/>
          </a:xfrm>
          <a:prstGeom prst="rect">
            <a:avLst/>
          </a:prstGeom>
          <a:noFill/>
        </p:spPr>
        <p:txBody>
          <a:bodyPr wrap="square" rtlCol="0">
            <a:spAutoFit/>
          </a:bodyPr>
          <a:lstStyle/>
          <a:p>
            <a:r>
              <a:rPr lang="en-US"/>
              <a:t>I3</a:t>
            </a:r>
          </a:p>
        </p:txBody>
      </p:sp>
      <p:sp>
        <p:nvSpPr>
          <p:cNvPr id="28" name="TextBox 27"/>
          <p:cNvSpPr txBox="1"/>
          <p:nvPr/>
        </p:nvSpPr>
        <p:spPr>
          <a:xfrm>
            <a:off x="838200" y="914400"/>
            <a:ext cx="381000" cy="369332"/>
          </a:xfrm>
          <a:prstGeom prst="rect">
            <a:avLst/>
          </a:prstGeom>
          <a:noFill/>
        </p:spPr>
        <p:txBody>
          <a:bodyPr wrap="square" rtlCol="0">
            <a:spAutoFit/>
          </a:bodyPr>
          <a:lstStyle/>
          <a:p>
            <a:r>
              <a:rPr lang="en-US"/>
              <a:t>I2</a:t>
            </a:r>
          </a:p>
        </p:txBody>
      </p:sp>
      <p:sp>
        <p:nvSpPr>
          <p:cNvPr id="29" name="TextBox 28"/>
          <p:cNvSpPr txBox="1"/>
          <p:nvPr/>
        </p:nvSpPr>
        <p:spPr>
          <a:xfrm>
            <a:off x="1600200" y="914400"/>
            <a:ext cx="381000" cy="369332"/>
          </a:xfrm>
          <a:prstGeom prst="rect">
            <a:avLst/>
          </a:prstGeom>
          <a:noFill/>
        </p:spPr>
        <p:txBody>
          <a:bodyPr wrap="square" rtlCol="0">
            <a:spAutoFit/>
          </a:bodyPr>
          <a:lstStyle/>
          <a:p>
            <a:r>
              <a:rPr lang="en-US"/>
              <a:t>I1</a:t>
            </a:r>
          </a:p>
        </p:txBody>
      </p:sp>
      <p:sp>
        <p:nvSpPr>
          <p:cNvPr id="30" name="TextBox 29"/>
          <p:cNvSpPr txBox="1"/>
          <p:nvPr/>
        </p:nvSpPr>
        <p:spPr>
          <a:xfrm>
            <a:off x="2438400" y="914400"/>
            <a:ext cx="381000" cy="369332"/>
          </a:xfrm>
          <a:prstGeom prst="rect">
            <a:avLst/>
          </a:prstGeom>
          <a:noFill/>
        </p:spPr>
        <p:txBody>
          <a:bodyPr wrap="square" rtlCol="0">
            <a:spAutoFit/>
          </a:bodyPr>
          <a:lstStyle/>
          <a:p>
            <a:r>
              <a:rPr lang="en-US"/>
              <a:t>I0</a:t>
            </a:r>
          </a:p>
        </p:txBody>
      </p:sp>
      <p:sp>
        <p:nvSpPr>
          <p:cNvPr id="31" name="TextBox 30"/>
          <p:cNvSpPr txBox="1"/>
          <p:nvPr/>
        </p:nvSpPr>
        <p:spPr>
          <a:xfrm>
            <a:off x="838200" y="609600"/>
            <a:ext cx="381000" cy="369332"/>
          </a:xfrm>
          <a:prstGeom prst="rect">
            <a:avLst/>
          </a:prstGeom>
          <a:noFill/>
        </p:spPr>
        <p:txBody>
          <a:bodyPr wrap="square" rtlCol="0">
            <a:spAutoFit/>
          </a:bodyPr>
          <a:lstStyle/>
          <a:p>
            <a:r>
              <a:rPr lang="en-US"/>
              <a:t>A</a:t>
            </a:r>
          </a:p>
        </p:txBody>
      </p:sp>
      <p:sp>
        <p:nvSpPr>
          <p:cNvPr id="33" name="TextBox 32"/>
          <p:cNvSpPr txBox="1"/>
          <p:nvPr/>
        </p:nvSpPr>
        <p:spPr>
          <a:xfrm>
            <a:off x="1600200" y="609600"/>
            <a:ext cx="381000" cy="369332"/>
          </a:xfrm>
          <a:prstGeom prst="rect">
            <a:avLst/>
          </a:prstGeom>
          <a:noFill/>
        </p:spPr>
        <p:txBody>
          <a:bodyPr wrap="square" rtlCol="0">
            <a:spAutoFit/>
          </a:bodyPr>
          <a:lstStyle/>
          <a:p>
            <a:r>
              <a:rPr lang="en-US"/>
              <a:t>B</a:t>
            </a:r>
          </a:p>
        </p:txBody>
      </p:sp>
      <p:sp>
        <p:nvSpPr>
          <p:cNvPr id="35" name="TextBox 34"/>
          <p:cNvSpPr txBox="1"/>
          <p:nvPr/>
        </p:nvSpPr>
        <p:spPr>
          <a:xfrm>
            <a:off x="2438400" y="609600"/>
            <a:ext cx="381000" cy="369332"/>
          </a:xfrm>
          <a:prstGeom prst="rect">
            <a:avLst/>
          </a:prstGeom>
          <a:noFill/>
        </p:spPr>
        <p:txBody>
          <a:bodyPr wrap="square" rtlCol="0">
            <a:spAutoFit/>
          </a:bodyPr>
          <a:lstStyle/>
          <a:p>
            <a:r>
              <a:rPr lang="en-US"/>
              <a:t>C</a:t>
            </a:r>
          </a:p>
        </p:txBody>
      </p:sp>
      <p:sp>
        <p:nvSpPr>
          <p:cNvPr id="38" name="TextBox 37"/>
          <p:cNvSpPr txBox="1"/>
          <p:nvPr/>
        </p:nvSpPr>
        <p:spPr>
          <a:xfrm>
            <a:off x="762000" y="4876800"/>
            <a:ext cx="1600200" cy="369332"/>
          </a:xfrm>
          <a:prstGeom prst="rect">
            <a:avLst/>
          </a:prstGeom>
          <a:noFill/>
        </p:spPr>
        <p:txBody>
          <a:bodyPr wrap="square" rtlCol="0">
            <a:spAutoFit/>
          </a:bodyPr>
          <a:lstStyle/>
          <a:p>
            <a:r>
              <a:rPr lang="en-US"/>
              <a:t>AND array</a:t>
            </a:r>
          </a:p>
        </p:txBody>
      </p:sp>
      <p:sp>
        <p:nvSpPr>
          <p:cNvPr id="39" name="TextBox 38"/>
          <p:cNvSpPr txBox="1"/>
          <p:nvPr/>
        </p:nvSpPr>
        <p:spPr>
          <a:xfrm>
            <a:off x="4419600" y="990600"/>
            <a:ext cx="1600200" cy="369332"/>
          </a:xfrm>
          <a:prstGeom prst="rect">
            <a:avLst/>
          </a:prstGeom>
          <a:noFill/>
        </p:spPr>
        <p:txBody>
          <a:bodyPr wrap="square" rtlCol="0">
            <a:spAutoFit/>
          </a:bodyPr>
          <a:lstStyle/>
          <a:p>
            <a:r>
              <a:rPr lang="en-US"/>
              <a:t>OR array</a:t>
            </a:r>
          </a:p>
        </p:txBody>
      </p:sp>
      <p:pic>
        <p:nvPicPr>
          <p:cNvPr id="1026" name="Picture 2"/>
          <p:cNvPicPr>
            <a:picLocks noChangeAspect="1" noChangeArrowheads="1"/>
          </p:cNvPicPr>
          <p:nvPr/>
        </p:nvPicPr>
        <p:blipFill>
          <a:blip r:embed="rId3"/>
          <a:srcRect/>
          <a:stretch>
            <a:fillRect/>
          </a:stretch>
        </p:blipFill>
        <p:spPr bwMode="auto">
          <a:xfrm>
            <a:off x="3200400" y="1600200"/>
            <a:ext cx="666750" cy="70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219450" y="1981200"/>
            <a:ext cx="666750" cy="685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219450" y="2362200"/>
            <a:ext cx="666750" cy="609600"/>
          </a:xfrm>
          <a:prstGeom prst="rect">
            <a:avLst/>
          </a:prstGeom>
          <a:noFill/>
          <a:ln w="9525">
            <a:noFill/>
            <a:miter lim="800000"/>
            <a:headEnd/>
            <a:tailEnd/>
          </a:ln>
          <a:effectLst/>
        </p:spPr>
      </p:pic>
      <p:pic>
        <p:nvPicPr>
          <p:cNvPr id="36" name="Picture 4"/>
          <p:cNvPicPr>
            <a:picLocks noChangeAspect="1" noChangeArrowheads="1"/>
          </p:cNvPicPr>
          <p:nvPr/>
        </p:nvPicPr>
        <p:blipFill>
          <a:blip r:embed="rId3"/>
          <a:srcRect/>
          <a:stretch>
            <a:fillRect/>
          </a:stretch>
        </p:blipFill>
        <p:spPr bwMode="auto">
          <a:xfrm>
            <a:off x="3219450" y="2743200"/>
            <a:ext cx="666750" cy="685800"/>
          </a:xfrm>
          <a:prstGeom prst="rect">
            <a:avLst/>
          </a:prstGeom>
          <a:noFill/>
          <a:ln w="9525">
            <a:noFill/>
            <a:miter lim="800000"/>
            <a:headEnd/>
            <a:tailEnd/>
          </a:ln>
          <a:effectLst/>
        </p:spPr>
      </p:pic>
      <p:pic>
        <p:nvPicPr>
          <p:cNvPr id="37" name="Picture 4"/>
          <p:cNvPicPr>
            <a:picLocks noChangeAspect="1" noChangeArrowheads="1"/>
          </p:cNvPicPr>
          <p:nvPr/>
        </p:nvPicPr>
        <p:blipFill>
          <a:blip r:embed="rId3"/>
          <a:srcRect/>
          <a:stretch>
            <a:fillRect/>
          </a:stretch>
        </p:blipFill>
        <p:spPr bwMode="auto">
          <a:xfrm>
            <a:off x="3219450" y="3124200"/>
            <a:ext cx="666750" cy="685800"/>
          </a:xfrm>
          <a:prstGeom prst="rect">
            <a:avLst/>
          </a:prstGeom>
          <a:noFill/>
          <a:ln w="9525">
            <a:noFill/>
            <a:miter lim="800000"/>
            <a:headEnd/>
            <a:tailEnd/>
          </a:ln>
          <a:effectLst/>
        </p:spPr>
      </p:pic>
      <p:pic>
        <p:nvPicPr>
          <p:cNvPr id="40" name="Picture 4"/>
          <p:cNvPicPr>
            <a:picLocks noChangeAspect="1" noChangeArrowheads="1"/>
          </p:cNvPicPr>
          <p:nvPr/>
        </p:nvPicPr>
        <p:blipFill>
          <a:blip r:embed="rId3"/>
          <a:srcRect/>
          <a:stretch>
            <a:fillRect/>
          </a:stretch>
        </p:blipFill>
        <p:spPr bwMode="auto">
          <a:xfrm>
            <a:off x="3219450" y="3505200"/>
            <a:ext cx="666750" cy="685800"/>
          </a:xfrm>
          <a:prstGeom prst="rect">
            <a:avLst/>
          </a:prstGeom>
          <a:noFill/>
          <a:ln w="9525">
            <a:noFill/>
            <a:miter lim="800000"/>
            <a:headEnd/>
            <a:tailEnd/>
          </a:ln>
          <a:effectLst/>
        </p:spPr>
      </p:pic>
      <p:pic>
        <p:nvPicPr>
          <p:cNvPr id="41" name="Picture 4"/>
          <p:cNvPicPr>
            <a:picLocks noChangeAspect="1" noChangeArrowheads="1"/>
          </p:cNvPicPr>
          <p:nvPr/>
        </p:nvPicPr>
        <p:blipFill>
          <a:blip r:embed="rId3"/>
          <a:srcRect/>
          <a:stretch>
            <a:fillRect/>
          </a:stretch>
        </p:blipFill>
        <p:spPr bwMode="auto">
          <a:xfrm>
            <a:off x="3200400" y="3886200"/>
            <a:ext cx="666750" cy="685800"/>
          </a:xfrm>
          <a:prstGeom prst="rect">
            <a:avLst/>
          </a:prstGeom>
          <a:noFill/>
          <a:ln w="9525">
            <a:noFill/>
            <a:miter lim="800000"/>
            <a:headEnd/>
            <a:tailEnd/>
          </a:ln>
          <a:effectLst/>
        </p:spPr>
      </p:pic>
      <p:pic>
        <p:nvPicPr>
          <p:cNvPr id="42" name="Picture 4"/>
          <p:cNvPicPr>
            <a:picLocks noChangeAspect="1" noChangeArrowheads="1"/>
          </p:cNvPicPr>
          <p:nvPr/>
        </p:nvPicPr>
        <p:blipFill>
          <a:blip r:embed="rId3"/>
          <a:srcRect/>
          <a:stretch>
            <a:fillRect/>
          </a:stretch>
        </p:blipFill>
        <p:spPr bwMode="auto">
          <a:xfrm>
            <a:off x="3200400" y="4267200"/>
            <a:ext cx="666750" cy="685800"/>
          </a:xfrm>
          <a:prstGeom prst="rect">
            <a:avLst/>
          </a:prstGeom>
          <a:noFill/>
          <a:ln w="9525">
            <a:noFill/>
            <a:miter lim="800000"/>
            <a:headEnd/>
            <a:tailEnd/>
          </a:ln>
          <a:effectLst/>
        </p:spPr>
      </p:pic>
      <p:cxnSp>
        <p:nvCxnSpPr>
          <p:cNvPr id="44" name="Straight Connector 43"/>
          <p:cNvCxnSpPr/>
          <p:nvPr/>
        </p:nvCxnSpPr>
        <p:spPr>
          <a:xfrm rot="10800000">
            <a:off x="228600" y="18288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10800000">
            <a:off x="228601" y="2208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10800000">
            <a:off x="228601" y="25146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10800000">
            <a:off x="228601" y="2970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10800000">
            <a:off x="228601" y="3351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10800000">
            <a:off x="228601" y="3732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10800000">
            <a:off x="228601" y="4113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10800000">
            <a:off x="228601" y="4494212"/>
            <a:ext cx="3048000" cy="1588"/>
          </a:xfrm>
          <a:prstGeom prst="line">
            <a:avLst/>
          </a:prstGeom>
        </p:spPr>
        <p:style>
          <a:lnRef idx="1">
            <a:schemeClr val="dk1"/>
          </a:lnRef>
          <a:fillRef idx="0">
            <a:schemeClr val="dk1"/>
          </a:fillRef>
          <a:effectRef idx="0">
            <a:schemeClr val="dk1"/>
          </a:effectRef>
          <a:fontRef idx="minor">
            <a:schemeClr val="tx1"/>
          </a:fontRef>
        </p:style>
      </p:cxnSp>
      <p:pic>
        <p:nvPicPr>
          <p:cNvPr id="1029" name="Picture 5"/>
          <p:cNvPicPr>
            <a:picLocks noChangeAspect="1" noChangeArrowheads="1"/>
          </p:cNvPicPr>
          <p:nvPr/>
        </p:nvPicPr>
        <p:blipFill>
          <a:blip r:embed="rId4"/>
          <a:srcRect/>
          <a:stretch>
            <a:fillRect/>
          </a:stretch>
        </p:blipFill>
        <p:spPr bwMode="auto">
          <a:xfrm rot="5400000">
            <a:off x="4195762" y="4557711"/>
            <a:ext cx="466727" cy="628650"/>
          </a:xfrm>
          <a:prstGeom prst="rect">
            <a:avLst/>
          </a:prstGeom>
          <a:noFill/>
          <a:ln w="9525">
            <a:noFill/>
            <a:miter lim="800000"/>
            <a:headEnd/>
            <a:tailEnd/>
          </a:ln>
          <a:effectLst/>
        </p:spPr>
      </p:pic>
      <p:pic>
        <p:nvPicPr>
          <p:cNvPr id="52" name="Picture 5"/>
          <p:cNvPicPr>
            <a:picLocks noChangeAspect="1" noChangeArrowheads="1"/>
          </p:cNvPicPr>
          <p:nvPr/>
        </p:nvPicPr>
        <p:blipFill>
          <a:blip r:embed="rId4"/>
          <a:srcRect/>
          <a:stretch>
            <a:fillRect/>
          </a:stretch>
        </p:blipFill>
        <p:spPr bwMode="auto">
          <a:xfrm rot="5400000">
            <a:off x="4786311" y="4567240"/>
            <a:ext cx="466727" cy="628650"/>
          </a:xfrm>
          <a:prstGeom prst="rect">
            <a:avLst/>
          </a:prstGeom>
          <a:noFill/>
          <a:ln w="9525">
            <a:noFill/>
            <a:miter lim="800000"/>
            <a:headEnd/>
            <a:tailEnd/>
          </a:ln>
          <a:effectLst/>
        </p:spPr>
      </p:pic>
      <p:pic>
        <p:nvPicPr>
          <p:cNvPr id="53" name="Picture 5"/>
          <p:cNvPicPr>
            <a:picLocks noChangeAspect="1" noChangeArrowheads="1"/>
          </p:cNvPicPr>
          <p:nvPr/>
        </p:nvPicPr>
        <p:blipFill>
          <a:blip r:embed="rId4"/>
          <a:srcRect/>
          <a:stretch>
            <a:fillRect/>
          </a:stretch>
        </p:blipFill>
        <p:spPr bwMode="auto">
          <a:xfrm rot="5400000">
            <a:off x="5405436" y="4576768"/>
            <a:ext cx="466727" cy="609600"/>
          </a:xfrm>
          <a:prstGeom prst="rect">
            <a:avLst/>
          </a:prstGeom>
          <a:noFill/>
          <a:ln w="9525">
            <a:noFill/>
            <a:miter lim="800000"/>
            <a:headEnd/>
            <a:tailEnd/>
          </a:ln>
          <a:effectLst/>
        </p:spPr>
      </p:pic>
      <p:pic>
        <p:nvPicPr>
          <p:cNvPr id="54" name="Picture 5"/>
          <p:cNvPicPr>
            <a:picLocks noChangeAspect="1" noChangeArrowheads="1"/>
          </p:cNvPicPr>
          <p:nvPr/>
        </p:nvPicPr>
        <p:blipFill>
          <a:blip r:embed="rId4"/>
          <a:srcRect/>
          <a:stretch>
            <a:fillRect/>
          </a:stretch>
        </p:blipFill>
        <p:spPr bwMode="auto">
          <a:xfrm rot="5400000">
            <a:off x="6015037" y="4576766"/>
            <a:ext cx="466727" cy="609600"/>
          </a:xfrm>
          <a:prstGeom prst="rect">
            <a:avLst/>
          </a:prstGeom>
          <a:noFill/>
          <a:ln w="9525">
            <a:noFill/>
            <a:miter lim="800000"/>
            <a:headEnd/>
            <a:tailEnd/>
          </a:ln>
          <a:effectLst/>
        </p:spPr>
      </p:pic>
      <p:cxnSp>
        <p:nvCxnSpPr>
          <p:cNvPr id="56" name="Straight Connector 55"/>
          <p:cNvCxnSpPr/>
          <p:nvPr/>
        </p:nvCxnSpPr>
        <p:spPr>
          <a:xfrm rot="16200000" flipV="1">
            <a:off x="2971800" y="3114674"/>
            <a:ext cx="3038473" cy="9526"/>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16200000" flipV="1">
            <a:off x="3581400" y="3114674"/>
            <a:ext cx="3038473" cy="952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rot="16200000" flipV="1">
            <a:off x="4191000" y="3114674"/>
            <a:ext cx="3038473" cy="9526"/>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rot="16200000" flipV="1">
            <a:off x="4800600" y="3114674"/>
            <a:ext cx="3038473" cy="952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3810000" y="1827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3810000" y="2208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810000" y="2589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3810000" y="2970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3810000" y="3351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3810000" y="3732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3810000" y="4113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3810000" y="4494212"/>
            <a:ext cx="3352800" cy="1588"/>
          </a:xfrm>
          <a:prstGeom prst="line">
            <a:avLst/>
          </a:prstGeom>
        </p:spPr>
        <p:style>
          <a:lnRef idx="1">
            <a:schemeClr val="dk1"/>
          </a:lnRef>
          <a:fillRef idx="0">
            <a:schemeClr val="dk1"/>
          </a:fillRef>
          <a:effectRef idx="0">
            <a:schemeClr val="dk1"/>
          </a:effectRef>
          <a:fontRef idx="minor">
            <a:schemeClr val="tx1"/>
          </a:fontRef>
        </p:style>
      </p:cxnSp>
      <p:pic>
        <p:nvPicPr>
          <p:cNvPr id="70" name="Picture 2"/>
          <p:cNvPicPr>
            <a:picLocks noChangeAspect="1" noChangeArrowheads="1"/>
          </p:cNvPicPr>
          <p:nvPr/>
        </p:nvPicPr>
        <p:blipFill>
          <a:blip r:embed="rId5"/>
          <a:srcRect/>
          <a:stretch>
            <a:fillRect/>
          </a:stretch>
        </p:blipFill>
        <p:spPr bwMode="auto">
          <a:xfrm rot="5400000">
            <a:off x="4214812" y="5691189"/>
            <a:ext cx="790577" cy="838200"/>
          </a:xfrm>
          <a:prstGeom prst="rect">
            <a:avLst/>
          </a:prstGeom>
          <a:noFill/>
          <a:ln w="9525">
            <a:noFill/>
            <a:miter lim="800000"/>
            <a:headEnd/>
            <a:tailEnd/>
          </a:ln>
          <a:effectLst/>
        </p:spPr>
      </p:pic>
      <p:pic>
        <p:nvPicPr>
          <p:cNvPr id="71" name="Picture 2"/>
          <p:cNvPicPr>
            <a:picLocks noChangeAspect="1" noChangeArrowheads="1"/>
          </p:cNvPicPr>
          <p:nvPr/>
        </p:nvPicPr>
        <p:blipFill>
          <a:blip r:embed="rId5"/>
          <a:srcRect/>
          <a:stretch>
            <a:fillRect/>
          </a:stretch>
        </p:blipFill>
        <p:spPr bwMode="auto">
          <a:xfrm rot="5400000">
            <a:off x="4824411" y="5691190"/>
            <a:ext cx="790577" cy="838200"/>
          </a:xfrm>
          <a:prstGeom prst="rect">
            <a:avLst/>
          </a:prstGeom>
          <a:noFill/>
          <a:ln w="9525">
            <a:noFill/>
            <a:miter lim="800000"/>
            <a:headEnd/>
            <a:tailEnd/>
          </a:ln>
          <a:effectLst/>
        </p:spPr>
      </p:pic>
      <p:pic>
        <p:nvPicPr>
          <p:cNvPr id="72" name="Picture 2"/>
          <p:cNvPicPr>
            <a:picLocks noChangeAspect="1" noChangeArrowheads="1"/>
          </p:cNvPicPr>
          <p:nvPr/>
        </p:nvPicPr>
        <p:blipFill>
          <a:blip r:embed="rId5"/>
          <a:srcRect/>
          <a:stretch>
            <a:fillRect/>
          </a:stretch>
        </p:blipFill>
        <p:spPr bwMode="auto">
          <a:xfrm rot="5400000">
            <a:off x="5434011" y="5691192"/>
            <a:ext cx="790577" cy="838200"/>
          </a:xfrm>
          <a:prstGeom prst="rect">
            <a:avLst/>
          </a:prstGeom>
          <a:noFill/>
          <a:ln w="9525">
            <a:noFill/>
            <a:miter lim="800000"/>
            <a:headEnd/>
            <a:tailEnd/>
          </a:ln>
          <a:effectLst/>
        </p:spPr>
      </p:pic>
      <p:pic>
        <p:nvPicPr>
          <p:cNvPr id="73" name="Picture 2"/>
          <p:cNvPicPr>
            <a:picLocks noChangeAspect="1" noChangeArrowheads="1"/>
          </p:cNvPicPr>
          <p:nvPr/>
        </p:nvPicPr>
        <p:blipFill>
          <a:blip r:embed="rId5"/>
          <a:srcRect/>
          <a:stretch>
            <a:fillRect/>
          </a:stretch>
        </p:blipFill>
        <p:spPr bwMode="auto">
          <a:xfrm rot="5400000">
            <a:off x="6043611" y="5662614"/>
            <a:ext cx="790577" cy="838200"/>
          </a:xfrm>
          <a:prstGeom prst="rect">
            <a:avLst/>
          </a:prstGeom>
          <a:noFill/>
          <a:ln w="9525">
            <a:noFill/>
            <a:miter lim="800000"/>
            <a:headEnd/>
            <a:tailEnd/>
          </a:ln>
          <a:effectLst/>
        </p:spPr>
      </p:pic>
      <p:cxnSp>
        <p:nvCxnSpPr>
          <p:cNvPr id="75" name="Straight Connector 74"/>
          <p:cNvCxnSpPr/>
          <p:nvPr/>
        </p:nvCxnSpPr>
        <p:spPr>
          <a:xfrm rot="5400000">
            <a:off x="4037806" y="5485606"/>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rot="5400000">
            <a:off x="4647406" y="5485606"/>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rot="5400000">
            <a:off x="5257006" y="5485606"/>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rot="5400000">
            <a:off x="5866606" y="5485606"/>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rot="5400000">
            <a:off x="4267994" y="5561806"/>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4648200" y="5181600"/>
            <a:ext cx="3657600" cy="1588"/>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rot="5400000">
            <a:off x="4991100" y="56769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rot="5400000">
            <a:off x="5715794" y="57912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5257800" y="5408612"/>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5867400" y="5637212"/>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a:off x="6477000" y="5865812"/>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rot="5400000">
            <a:off x="6743700" y="54483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rot="5400000">
            <a:off x="7047705" y="5447506"/>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990600" y="13716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rot="5400000">
            <a:off x="1332706" y="1408906"/>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1752600" y="13700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2514600" y="13716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rot="5400000">
            <a:off x="2094705" y="1408906"/>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rot="5400000">
            <a:off x="2856706" y="1408906"/>
            <a:ext cx="76200" cy="1588"/>
          </a:xfrm>
          <a:prstGeom prst="line">
            <a:avLst/>
          </a:prstGeom>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7391400" y="1600200"/>
            <a:ext cx="990600" cy="369332"/>
          </a:xfrm>
          <a:prstGeom prst="rect">
            <a:avLst/>
          </a:prstGeom>
          <a:noFill/>
        </p:spPr>
        <p:txBody>
          <a:bodyPr wrap="square" rtlCol="0">
            <a:spAutoFit/>
          </a:bodyPr>
          <a:lstStyle/>
          <a:p>
            <a:r>
              <a:rPr lang="en-US"/>
              <a:t>A  B  C</a:t>
            </a:r>
          </a:p>
        </p:txBody>
      </p:sp>
      <p:sp>
        <p:nvSpPr>
          <p:cNvPr id="111" name="TextBox 110"/>
          <p:cNvSpPr txBox="1"/>
          <p:nvPr/>
        </p:nvSpPr>
        <p:spPr>
          <a:xfrm>
            <a:off x="7391400" y="1992868"/>
            <a:ext cx="990600" cy="369332"/>
          </a:xfrm>
          <a:prstGeom prst="rect">
            <a:avLst/>
          </a:prstGeom>
          <a:noFill/>
        </p:spPr>
        <p:txBody>
          <a:bodyPr wrap="square" rtlCol="0">
            <a:spAutoFit/>
          </a:bodyPr>
          <a:lstStyle/>
          <a:p>
            <a:r>
              <a:rPr lang="en-US"/>
              <a:t>A B C</a:t>
            </a:r>
          </a:p>
        </p:txBody>
      </p:sp>
      <p:sp>
        <p:nvSpPr>
          <p:cNvPr id="112" name="TextBox 111"/>
          <p:cNvSpPr txBox="1"/>
          <p:nvPr/>
        </p:nvSpPr>
        <p:spPr>
          <a:xfrm>
            <a:off x="7391400" y="2373868"/>
            <a:ext cx="990600" cy="369332"/>
          </a:xfrm>
          <a:prstGeom prst="rect">
            <a:avLst/>
          </a:prstGeom>
          <a:noFill/>
        </p:spPr>
        <p:txBody>
          <a:bodyPr wrap="square" rtlCol="0">
            <a:spAutoFit/>
          </a:bodyPr>
          <a:lstStyle/>
          <a:p>
            <a:r>
              <a:rPr lang="en-US"/>
              <a:t>A B  C</a:t>
            </a:r>
          </a:p>
        </p:txBody>
      </p:sp>
      <p:sp>
        <p:nvSpPr>
          <p:cNvPr id="113" name="TextBox 112"/>
          <p:cNvSpPr txBox="1"/>
          <p:nvPr/>
        </p:nvSpPr>
        <p:spPr>
          <a:xfrm>
            <a:off x="7391400" y="2754868"/>
            <a:ext cx="990600" cy="369332"/>
          </a:xfrm>
          <a:prstGeom prst="rect">
            <a:avLst/>
          </a:prstGeom>
          <a:noFill/>
        </p:spPr>
        <p:txBody>
          <a:bodyPr wrap="square" rtlCol="0">
            <a:spAutoFit/>
          </a:bodyPr>
          <a:lstStyle/>
          <a:p>
            <a:r>
              <a:rPr lang="en-US"/>
              <a:t>A B C</a:t>
            </a:r>
          </a:p>
        </p:txBody>
      </p:sp>
      <p:sp>
        <p:nvSpPr>
          <p:cNvPr id="114" name="TextBox 113"/>
          <p:cNvSpPr txBox="1"/>
          <p:nvPr/>
        </p:nvSpPr>
        <p:spPr>
          <a:xfrm>
            <a:off x="7391400" y="3135868"/>
            <a:ext cx="990600" cy="369332"/>
          </a:xfrm>
          <a:prstGeom prst="rect">
            <a:avLst/>
          </a:prstGeom>
          <a:noFill/>
        </p:spPr>
        <p:txBody>
          <a:bodyPr wrap="square" rtlCol="0">
            <a:spAutoFit/>
          </a:bodyPr>
          <a:lstStyle/>
          <a:p>
            <a:r>
              <a:rPr lang="en-US"/>
              <a:t>A  B </a:t>
            </a:r>
          </a:p>
        </p:txBody>
      </p:sp>
      <p:sp>
        <p:nvSpPr>
          <p:cNvPr id="115" name="TextBox 114"/>
          <p:cNvSpPr txBox="1"/>
          <p:nvPr/>
        </p:nvSpPr>
        <p:spPr>
          <a:xfrm>
            <a:off x="7391400" y="3505200"/>
            <a:ext cx="990600" cy="369332"/>
          </a:xfrm>
          <a:prstGeom prst="rect">
            <a:avLst/>
          </a:prstGeom>
          <a:noFill/>
        </p:spPr>
        <p:txBody>
          <a:bodyPr wrap="square" rtlCol="0">
            <a:spAutoFit/>
          </a:bodyPr>
          <a:lstStyle/>
          <a:p>
            <a:r>
              <a:rPr lang="en-US"/>
              <a:t>A C </a:t>
            </a:r>
          </a:p>
        </p:txBody>
      </p:sp>
      <p:sp>
        <p:nvSpPr>
          <p:cNvPr id="116" name="TextBox 115"/>
          <p:cNvSpPr txBox="1"/>
          <p:nvPr/>
        </p:nvSpPr>
        <p:spPr>
          <a:xfrm>
            <a:off x="7391400" y="3897868"/>
            <a:ext cx="533400" cy="369332"/>
          </a:xfrm>
          <a:prstGeom prst="rect">
            <a:avLst/>
          </a:prstGeom>
          <a:noFill/>
        </p:spPr>
        <p:txBody>
          <a:bodyPr wrap="square" rtlCol="0">
            <a:spAutoFit/>
          </a:bodyPr>
          <a:lstStyle/>
          <a:p>
            <a:r>
              <a:rPr lang="en-US"/>
              <a:t>BC</a:t>
            </a:r>
          </a:p>
        </p:txBody>
      </p:sp>
      <p:cxnSp>
        <p:nvCxnSpPr>
          <p:cNvPr id="118" name="Straight Connector 117"/>
          <p:cNvCxnSpPr/>
          <p:nvPr/>
        </p:nvCxnSpPr>
        <p:spPr>
          <a:xfrm>
            <a:off x="7467600" y="1598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7696200" y="1600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7848600" y="1979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7467600" y="1979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a:off x="7620000" y="2362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7848600" y="2362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a:off x="74676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p:nvPr/>
        </p:nvCxnSpPr>
        <p:spPr>
          <a:xfrm>
            <a:off x="7467600" y="35052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27" name="TextBox 126"/>
          <p:cNvSpPr txBox="1"/>
          <p:nvPr/>
        </p:nvSpPr>
        <p:spPr>
          <a:xfrm>
            <a:off x="7239000" y="6096000"/>
            <a:ext cx="381000" cy="369332"/>
          </a:xfrm>
          <a:prstGeom prst="rect">
            <a:avLst/>
          </a:prstGeom>
          <a:noFill/>
        </p:spPr>
        <p:txBody>
          <a:bodyPr wrap="square" rtlCol="0">
            <a:spAutoFit/>
          </a:bodyPr>
          <a:lstStyle/>
          <a:p>
            <a:r>
              <a:rPr lang="en-US"/>
              <a:t>0</a:t>
            </a:r>
          </a:p>
        </p:txBody>
      </p:sp>
      <p:sp>
        <p:nvSpPr>
          <p:cNvPr id="128" name="TextBox 127"/>
          <p:cNvSpPr txBox="1"/>
          <p:nvPr/>
        </p:nvSpPr>
        <p:spPr>
          <a:xfrm>
            <a:off x="7543800" y="6096000"/>
            <a:ext cx="381000" cy="369332"/>
          </a:xfrm>
          <a:prstGeom prst="rect">
            <a:avLst/>
          </a:prstGeom>
          <a:noFill/>
        </p:spPr>
        <p:txBody>
          <a:bodyPr wrap="square" rtlCol="0">
            <a:spAutoFit/>
          </a:bodyPr>
          <a:lstStyle/>
          <a:p>
            <a:r>
              <a:rPr lang="en-US"/>
              <a:t>1</a:t>
            </a:r>
          </a:p>
        </p:txBody>
      </p:sp>
      <p:sp>
        <p:nvSpPr>
          <p:cNvPr id="129" name="TextBox 128"/>
          <p:cNvSpPr txBox="1"/>
          <p:nvPr/>
        </p:nvSpPr>
        <p:spPr>
          <a:xfrm>
            <a:off x="7010400" y="6336268"/>
            <a:ext cx="1600200" cy="369332"/>
          </a:xfrm>
          <a:prstGeom prst="rect">
            <a:avLst/>
          </a:prstGeom>
          <a:noFill/>
        </p:spPr>
        <p:txBody>
          <a:bodyPr wrap="square" rtlCol="0">
            <a:spAutoFit/>
          </a:bodyPr>
          <a:lstStyle/>
          <a:p>
            <a:r>
              <a:rPr lang="en-US"/>
              <a:t>Output array</a:t>
            </a:r>
          </a:p>
        </p:txBody>
      </p:sp>
      <p:sp>
        <p:nvSpPr>
          <p:cNvPr id="2" name="Text Box 2"/>
          <p:cNvSpPr txBox="1">
            <a:spLocks noChangeArrowheads="1"/>
          </p:cNvSpPr>
          <p:nvPr/>
        </p:nvSpPr>
        <p:spPr bwMode="auto">
          <a:xfrm>
            <a:off x="6299200" y="6400800"/>
            <a:ext cx="787400"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a:ln>
                  <a:noFill/>
                </a:ln>
                <a:solidFill>
                  <a:schemeClr val="tx1"/>
                </a:solidFill>
                <a:effectLst/>
                <a:latin typeface="Calibri" pitchFamily="34" charset="0"/>
                <a:cs typeface="Arial" pitchFamily="34" charset="0"/>
              </a:rPr>
              <a:t>O</a:t>
            </a:r>
            <a:r>
              <a:rPr kumimoji="0" lang="en-US" b="0" i="0" u="none" strike="noStrike" cap="none" normalizeH="0" baseline="-25000">
                <a:ln>
                  <a:noFill/>
                </a:ln>
                <a:solidFill>
                  <a:schemeClr val="tx1"/>
                </a:solidFill>
                <a:effectLst/>
                <a:latin typeface="Times New Roman" pitchFamily="18" charset="0"/>
                <a:cs typeface="Arial" pitchFamily="34" charset="0"/>
              </a:rPr>
              <a:t>0</a:t>
            </a:r>
            <a:r>
              <a:rPr kumimoji="0" lang="en-US" b="0" i="0" u="none" strike="noStrike" cap="none" normalizeH="0">
                <a:ln>
                  <a:noFill/>
                </a:ln>
                <a:solidFill>
                  <a:schemeClr val="tx1"/>
                </a:solidFill>
                <a:effectLst/>
                <a:latin typeface="Times New Roman" pitchFamily="18" charset="0"/>
                <a:cs typeface="Arial" pitchFamily="34" charset="0"/>
              </a:rPr>
              <a:t> (D)</a:t>
            </a:r>
            <a:endParaRPr kumimoji="0" lang="en-US" b="0" i="0" u="none" strike="noStrike" cap="none" normalizeH="0" baseline="-25000">
              <a:ln>
                <a:noFill/>
              </a:ln>
              <a:solidFill>
                <a:schemeClr val="tx1"/>
              </a:solidFill>
              <a:effectLst/>
              <a:latin typeface="Times New Roman" pitchFamily="18" charset="0"/>
              <a:cs typeface="Arial" pitchFamily="34" charset="0"/>
            </a:endParaRPr>
          </a:p>
        </p:txBody>
      </p:sp>
      <p:sp>
        <p:nvSpPr>
          <p:cNvPr id="131" name="Text Box 2"/>
          <p:cNvSpPr txBox="1">
            <a:spLocks noChangeArrowheads="1"/>
          </p:cNvSpPr>
          <p:nvPr/>
        </p:nvSpPr>
        <p:spPr bwMode="auto">
          <a:xfrm>
            <a:off x="5486400" y="6400800"/>
            <a:ext cx="863600"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a:ln>
                  <a:noFill/>
                </a:ln>
                <a:solidFill>
                  <a:schemeClr val="tx1"/>
                </a:solidFill>
                <a:effectLst/>
                <a:latin typeface="Calibri" pitchFamily="34" charset="0"/>
                <a:cs typeface="Arial" pitchFamily="34" charset="0"/>
              </a:rPr>
              <a:t>O</a:t>
            </a:r>
            <a:r>
              <a:rPr lang="en-US" baseline="-25000">
                <a:latin typeface="Times New Roman" pitchFamily="18" charset="0"/>
                <a:cs typeface="Arial" pitchFamily="34" charset="0"/>
              </a:rPr>
              <a:t>1</a:t>
            </a:r>
            <a:r>
              <a:rPr kumimoji="0" lang="en-US" b="0" i="0" u="none" strike="noStrike" cap="none" normalizeH="0">
                <a:ln>
                  <a:noFill/>
                </a:ln>
                <a:solidFill>
                  <a:schemeClr val="tx1"/>
                </a:solidFill>
                <a:effectLst/>
                <a:latin typeface="Times New Roman" pitchFamily="18" charset="0"/>
                <a:cs typeface="Arial" pitchFamily="34" charset="0"/>
              </a:rPr>
              <a:t> (Br)</a:t>
            </a:r>
            <a:endParaRPr kumimoji="0" lang="en-US" b="0" i="0" u="none" strike="noStrike" cap="none" normalizeH="0" baseline="-25000">
              <a:ln>
                <a:noFill/>
              </a:ln>
              <a:solidFill>
                <a:schemeClr val="tx1"/>
              </a:solidFill>
              <a:effectLst/>
              <a:latin typeface="Times New Roman" pitchFamily="18" charset="0"/>
              <a:cs typeface="Arial" pitchFamily="34" charset="0"/>
            </a:endParaRPr>
          </a:p>
        </p:txBody>
      </p:sp>
      <p:sp>
        <p:nvSpPr>
          <p:cNvPr id="132" name="Text Box 2"/>
          <p:cNvSpPr txBox="1">
            <a:spLocks noChangeArrowheads="1"/>
          </p:cNvSpPr>
          <p:nvPr/>
        </p:nvSpPr>
        <p:spPr bwMode="auto">
          <a:xfrm>
            <a:off x="4953000" y="6400800"/>
            <a:ext cx="533400"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a:ln>
                  <a:noFill/>
                </a:ln>
                <a:solidFill>
                  <a:schemeClr val="tx1"/>
                </a:solidFill>
                <a:effectLst/>
                <a:latin typeface="Calibri" pitchFamily="34" charset="0"/>
                <a:cs typeface="Arial" pitchFamily="34" charset="0"/>
              </a:rPr>
              <a:t>O</a:t>
            </a:r>
            <a:r>
              <a:rPr lang="en-US" baseline="-25000">
                <a:latin typeface="Times New Roman" pitchFamily="18" charset="0"/>
                <a:cs typeface="Arial" pitchFamily="34" charset="0"/>
              </a:rPr>
              <a:t>2</a:t>
            </a:r>
            <a:endParaRPr kumimoji="0" lang="en-US" b="0" i="0" u="none" strike="noStrike" cap="none" normalizeH="0" baseline="-25000">
              <a:ln>
                <a:noFill/>
              </a:ln>
              <a:solidFill>
                <a:schemeClr val="tx1"/>
              </a:solidFill>
              <a:effectLst/>
              <a:latin typeface="Times New Roman" pitchFamily="18" charset="0"/>
              <a:cs typeface="Arial" pitchFamily="34" charset="0"/>
            </a:endParaRPr>
          </a:p>
        </p:txBody>
      </p:sp>
      <p:sp>
        <p:nvSpPr>
          <p:cNvPr id="133" name="Text Box 2"/>
          <p:cNvSpPr txBox="1">
            <a:spLocks noChangeArrowheads="1"/>
          </p:cNvSpPr>
          <p:nvPr/>
        </p:nvSpPr>
        <p:spPr bwMode="auto">
          <a:xfrm>
            <a:off x="4419600" y="6400800"/>
            <a:ext cx="533400"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a:ln>
                  <a:noFill/>
                </a:ln>
                <a:solidFill>
                  <a:schemeClr val="tx1"/>
                </a:solidFill>
                <a:effectLst/>
                <a:latin typeface="Calibri" pitchFamily="34" charset="0"/>
                <a:cs typeface="Arial" pitchFamily="34" charset="0"/>
              </a:rPr>
              <a:t>O</a:t>
            </a:r>
            <a:r>
              <a:rPr kumimoji="0" lang="en-US" b="0" i="0" u="none" strike="noStrike" cap="none" normalizeH="0" baseline="-25000">
                <a:ln>
                  <a:noFill/>
                </a:ln>
                <a:solidFill>
                  <a:schemeClr val="tx1"/>
                </a:solidFill>
                <a:effectLst/>
                <a:latin typeface="Times New Roman" pitchFamily="18" charset="0"/>
                <a:cs typeface="Arial" pitchFamily="34" charset="0"/>
              </a:rPr>
              <a:t>3</a:t>
            </a:r>
          </a:p>
        </p:txBody>
      </p:sp>
      <p:sp>
        <p:nvSpPr>
          <p:cNvPr id="134" name="Multiply 133"/>
          <p:cNvSpPr/>
          <p:nvPr/>
        </p:nvSpPr>
        <p:spPr>
          <a:xfrm>
            <a:off x="1295400" y="1676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Multiply 134"/>
          <p:cNvSpPr/>
          <p:nvPr/>
        </p:nvSpPr>
        <p:spPr>
          <a:xfrm>
            <a:off x="2057400" y="1676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Multiply 135"/>
          <p:cNvSpPr/>
          <p:nvPr/>
        </p:nvSpPr>
        <p:spPr>
          <a:xfrm>
            <a:off x="1295400" y="2057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Multiply 136"/>
          <p:cNvSpPr/>
          <p:nvPr/>
        </p:nvSpPr>
        <p:spPr>
          <a:xfrm>
            <a:off x="2438400" y="1676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8" name="Multiply 137"/>
          <p:cNvSpPr/>
          <p:nvPr/>
        </p:nvSpPr>
        <p:spPr>
          <a:xfrm>
            <a:off x="1676400" y="2057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9" name="Multiply 138"/>
          <p:cNvSpPr/>
          <p:nvPr/>
        </p:nvSpPr>
        <p:spPr>
          <a:xfrm>
            <a:off x="2819400" y="2057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Multiply 139"/>
          <p:cNvSpPr/>
          <p:nvPr/>
        </p:nvSpPr>
        <p:spPr>
          <a:xfrm>
            <a:off x="914400" y="23622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Multiply 140"/>
          <p:cNvSpPr/>
          <p:nvPr/>
        </p:nvSpPr>
        <p:spPr>
          <a:xfrm>
            <a:off x="2057400" y="23622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Multiply 141"/>
          <p:cNvSpPr/>
          <p:nvPr/>
        </p:nvSpPr>
        <p:spPr>
          <a:xfrm>
            <a:off x="2819400" y="23622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3" name="Multiply 142"/>
          <p:cNvSpPr/>
          <p:nvPr/>
        </p:nvSpPr>
        <p:spPr>
          <a:xfrm>
            <a:off x="914400" y="2819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4" name="Multiply 143"/>
          <p:cNvSpPr/>
          <p:nvPr/>
        </p:nvSpPr>
        <p:spPr>
          <a:xfrm>
            <a:off x="1676400" y="2819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Multiply 144"/>
          <p:cNvSpPr/>
          <p:nvPr/>
        </p:nvSpPr>
        <p:spPr>
          <a:xfrm>
            <a:off x="2438400" y="2819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Multiply 145"/>
          <p:cNvSpPr/>
          <p:nvPr/>
        </p:nvSpPr>
        <p:spPr>
          <a:xfrm>
            <a:off x="1295400" y="3200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Multiply 146"/>
          <p:cNvSpPr/>
          <p:nvPr/>
        </p:nvSpPr>
        <p:spPr>
          <a:xfrm>
            <a:off x="1676400" y="3200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8" name="Multiply 147"/>
          <p:cNvSpPr/>
          <p:nvPr/>
        </p:nvSpPr>
        <p:spPr>
          <a:xfrm>
            <a:off x="1295400" y="3581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Multiply 148"/>
          <p:cNvSpPr/>
          <p:nvPr/>
        </p:nvSpPr>
        <p:spPr>
          <a:xfrm>
            <a:off x="2438400" y="3581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0" name="Multiply 149"/>
          <p:cNvSpPr/>
          <p:nvPr/>
        </p:nvSpPr>
        <p:spPr>
          <a:xfrm>
            <a:off x="1676400" y="3962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1" name="Multiply 150"/>
          <p:cNvSpPr/>
          <p:nvPr/>
        </p:nvSpPr>
        <p:spPr>
          <a:xfrm>
            <a:off x="2438400" y="3962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2" name="Multiply 151"/>
          <p:cNvSpPr/>
          <p:nvPr/>
        </p:nvSpPr>
        <p:spPr>
          <a:xfrm>
            <a:off x="6248400" y="1676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Multiply 152"/>
          <p:cNvSpPr/>
          <p:nvPr/>
        </p:nvSpPr>
        <p:spPr>
          <a:xfrm>
            <a:off x="6248400" y="2057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4" name="Multiply 153"/>
          <p:cNvSpPr/>
          <p:nvPr/>
        </p:nvSpPr>
        <p:spPr>
          <a:xfrm>
            <a:off x="6248400" y="2438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5" name="Multiply 154"/>
          <p:cNvSpPr/>
          <p:nvPr/>
        </p:nvSpPr>
        <p:spPr>
          <a:xfrm>
            <a:off x="6248400" y="2819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6" name="Multiply 155"/>
          <p:cNvSpPr/>
          <p:nvPr/>
        </p:nvSpPr>
        <p:spPr>
          <a:xfrm>
            <a:off x="5638800" y="3200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7" name="Multiply 156"/>
          <p:cNvSpPr/>
          <p:nvPr/>
        </p:nvSpPr>
        <p:spPr>
          <a:xfrm>
            <a:off x="5638800" y="3581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8" name="Multiply 157"/>
          <p:cNvSpPr/>
          <p:nvPr/>
        </p:nvSpPr>
        <p:spPr>
          <a:xfrm>
            <a:off x="5638800" y="3962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9" name="Multiply 158"/>
          <p:cNvSpPr/>
          <p:nvPr/>
        </p:nvSpPr>
        <p:spPr>
          <a:xfrm>
            <a:off x="7315200" y="5486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0" name="Multiply 159"/>
          <p:cNvSpPr/>
          <p:nvPr/>
        </p:nvSpPr>
        <p:spPr>
          <a:xfrm>
            <a:off x="7315200" y="57150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62" name="Straight Connector 161"/>
          <p:cNvCxnSpPr/>
          <p:nvPr/>
        </p:nvCxnSpPr>
        <p:spPr>
          <a:xfrm rot="16200000" flipH="1">
            <a:off x="4648200" y="5867400"/>
            <a:ext cx="76200" cy="76200"/>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rot="16200000" flipH="1">
            <a:off x="5257800" y="5867401"/>
            <a:ext cx="76200" cy="76200"/>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rot="16200000" flipH="1">
            <a:off x="5867400" y="5867401"/>
            <a:ext cx="76200" cy="76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bg2">
              <a:lumMod val="75000"/>
            </a:schemeClr>
          </a:solidFill>
        </p:spPr>
        <p:txBody>
          <a:bodyPr>
            <a:normAutofit/>
          </a:bodyPr>
          <a:lstStyle/>
          <a:p>
            <a:pPr>
              <a:buNone/>
            </a:pPr>
            <a:r>
              <a:rPr lang="en-US" sz="2400" b="1"/>
              <a:t>PAL:</a:t>
            </a:r>
          </a:p>
          <a:p>
            <a:pPr>
              <a:buFont typeface="Wingdings" pitchFamily="2" charset="2"/>
              <a:buChar char="Ø"/>
            </a:pPr>
            <a:r>
              <a:rPr lang="en-US" sz="2400"/>
              <a:t>It consists of programmable array of AND gates that connects to a fixed array of OR gates.  </a:t>
            </a:r>
          </a:p>
          <a:p>
            <a:pPr>
              <a:buFont typeface="Wingdings" pitchFamily="2" charset="2"/>
              <a:buChar char="Ø"/>
            </a:pPr>
            <a:r>
              <a:rPr lang="en-US" sz="2400"/>
              <a:t>Suitable for sum of products.</a:t>
            </a:r>
          </a:p>
          <a:p>
            <a:pPr>
              <a:buFont typeface="Wingdings" pitchFamily="2" charset="2"/>
              <a:buChar char="Ø"/>
            </a:pPr>
            <a:r>
              <a:rPr lang="en-US" sz="2400"/>
              <a:t>Input variables are buffered to prevent loading by large number of AND gates inputs. </a:t>
            </a:r>
          </a:p>
          <a:p>
            <a:pPr>
              <a:buFont typeface="Wingdings" pitchFamily="2" charset="2"/>
              <a:buChar char="Ø"/>
            </a:pPr>
            <a:endParaRPr lang="en-US" sz="2400"/>
          </a:p>
          <a:p>
            <a:pPr>
              <a:buFont typeface="Wingdings" pitchFamily="2" charset="2"/>
              <a:buChar char="q"/>
            </a:pPr>
            <a:r>
              <a:rPr lang="en-US" sz="2400"/>
              <a:t>Design a combinational circuit using PLD device as PAL to implement the expression mentioned below.</a:t>
            </a:r>
          </a:p>
          <a:p>
            <a:pPr>
              <a:buFont typeface="Wingdings" pitchFamily="2" charset="2"/>
              <a:buChar char="q"/>
            </a:pPr>
            <a:r>
              <a:rPr lang="en-US" sz="2400"/>
              <a:t>Y = A B +  A B +  A  B .</a:t>
            </a:r>
          </a:p>
          <a:p>
            <a:pPr>
              <a:buNone/>
            </a:pPr>
            <a:endParaRPr lang="en-US" sz="2400"/>
          </a:p>
          <a:p>
            <a:pPr>
              <a:buNone/>
            </a:pPr>
            <a:endParaRPr lang="en-US" sz="2400"/>
          </a:p>
        </p:txBody>
      </p:sp>
      <p:sp>
        <p:nvSpPr>
          <p:cNvPr id="4"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a:t>Programmable Logic Device</a:t>
            </a:r>
          </a:p>
        </p:txBody>
      </p:sp>
      <p:cxnSp>
        <p:nvCxnSpPr>
          <p:cNvPr id="6" name="Straight Connector 5"/>
          <p:cNvCxnSpPr/>
          <p:nvPr/>
        </p:nvCxnSpPr>
        <p:spPr>
          <a:xfrm>
            <a:off x="838200" y="46482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828800" y="46482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362200" y="46482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667000" y="4648200"/>
            <a:ext cx="228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blipFill>
            <a:blip r:embed="rId2">
              <a:duotone>
                <a:prstClr val="black"/>
                <a:schemeClr val="accent6">
                  <a:tint val="45000"/>
                  <a:satMod val="400000"/>
                </a:schemeClr>
              </a:duotone>
            </a:blip>
            <a:tile tx="0" ty="0" sx="100000" sy="100000" flip="none" algn="tl"/>
          </a:blipFill>
        </p:spPr>
        <p:txBody>
          <a:bodyPr>
            <a:normAutofit/>
          </a:bodyPr>
          <a:lstStyle/>
          <a:p>
            <a:r>
              <a:rPr lang="en-US" sz="2800" b="1"/>
              <a:t>Programmable Logic Device</a:t>
            </a:r>
          </a:p>
        </p:txBody>
      </p:sp>
      <p:pic>
        <p:nvPicPr>
          <p:cNvPr id="5" name="Picture 2"/>
          <p:cNvPicPr>
            <a:picLocks noGrp="1" noChangeAspect="1" noChangeArrowheads="1"/>
          </p:cNvPicPr>
          <p:nvPr>
            <p:ph idx="1"/>
          </p:nvPr>
        </p:nvPicPr>
        <p:blipFill>
          <a:blip r:embed="rId3"/>
          <a:srcRect/>
          <a:stretch>
            <a:fillRect/>
          </a:stretch>
        </p:blipFill>
        <p:spPr bwMode="auto">
          <a:xfrm>
            <a:off x="3067050" y="3429000"/>
            <a:ext cx="666750" cy="8382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3048000" y="2438400"/>
            <a:ext cx="666750" cy="990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3124200" y="4038600"/>
            <a:ext cx="666750" cy="990600"/>
          </a:xfrm>
          <a:prstGeom prst="rect">
            <a:avLst/>
          </a:prstGeom>
          <a:noFill/>
          <a:ln w="9525">
            <a:noFill/>
            <a:miter lim="800000"/>
            <a:headEnd/>
            <a:tailEnd/>
          </a:ln>
          <a:effectLst/>
        </p:spPr>
      </p:pic>
      <p:pic>
        <p:nvPicPr>
          <p:cNvPr id="9" name="Picture 3"/>
          <p:cNvPicPr>
            <a:picLocks noChangeAspect="1" noChangeArrowheads="1"/>
          </p:cNvPicPr>
          <p:nvPr/>
        </p:nvPicPr>
        <p:blipFill>
          <a:blip r:embed="rId4"/>
          <a:srcRect/>
          <a:stretch>
            <a:fillRect/>
          </a:stretch>
        </p:blipFill>
        <p:spPr bwMode="auto">
          <a:xfrm>
            <a:off x="4010025" y="2819400"/>
            <a:ext cx="1552575" cy="1676400"/>
          </a:xfrm>
          <a:prstGeom prst="rect">
            <a:avLst/>
          </a:prstGeom>
          <a:noFill/>
          <a:ln w="9525">
            <a:noFill/>
            <a:miter lim="800000"/>
            <a:headEnd/>
            <a:tailEnd/>
          </a:ln>
          <a:effectLst/>
        </p:spPr>
      </p:pic>
      <p:sp>
        <p:nvSpPr>
          <p:cNvPr id="10" name="Isosceles Triangle 9"/>
          <p:cNvSpPr/>
          <p:nvPr/>
        </p:nvSpPr>
        <p:spPr>
          <a:xfrm rot="10800000">
            <a:off x="1600201" y="1447800"/>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16764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Connector 12"/>
          <p:cNvCxnSpPr/>
          <p:nvPr/>
        </p:nvCxnSpPr>
        <p:spPr>
          <a:xfrm rot="5400000">
            <a:off x="-496094" y="2933700"/>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295400" y="1295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endCxn id="10" idx="3"/>
          </p:cNvCxnSpPr>
          <p:nvPr/>
        </p:nvCxnSpPr>
        <p:spPr>
          <a:xfrm rot="5400000">
            <a:off x="1676401" y="13716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8" name="Oval 17"/>
          <p:cNvSpPr/>
          <p:nvPr/>
        </p:nvSpPr>
        <p:spPr>
          <a:xfrm>
            <a:off x="24384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9" name="Straight Connector 18"/>
          <p:cNvCxnSpPr/>
          <p:nvPr/>
        </p:nvCxnSpPr>
        <p:spPr>
          <a:xfrm rot="5400000">
            <a:off x="265906" y="2932906"/>
            <a:ext cx="3581400" cy="1588"/>
          </a:xfrm>
          <a:prstGeom prst="line">
            <a:avLst/>
          </a:prstGeom>
        </p:spPr>
        <p:style>
          <a:lnRef idx="1">
            <a:schemeClr val="dk1"/>
          </a:lnRef>
          <a:fillRef idx="0">
            <a:schemeClr val="dk1"/>
          </a:fillRef>
          <a:effectRef idx="0">
            <a:schemeClr val="dk1"/>
          </a:effectRef>
          <a:fontRef idx="minor">
            <a:schemeClr val="tx1"/>
          </a:fontRef>
        </p:style>
      </p:cxnSp>
      <p:sp>
        <p:nvSpPr>
          <p:cNvPr id="20" name="Isosceles Triangle 19"/>
          <p:cNvSpPr/>
          <p:nvPr/>
        </p:nvSpPr>
        <p:spPr>
          <a:xfrm rot="10800000">
            <a:off x="2362200" y="1447800"/>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Straight Connector 20"/>
          <p:cNvCxnSpPr/>
          <p:nvPr/>
        </p:nvCxnSpPr>
        <p:spPr>
          <a:xfrm>
            <a:off x="2057400" y="1295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2437606" y="1370806"/>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a:off x="228600" y="32004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a:off x="989805" y="3199606"/>
            <a:ext cx="3048000" cy="1588"/>
          </a:xfrm>
          <a:prstGeom prst="line">
            <a:avLst/>
          </a:prstGeom>
        </p:spPr>
        <p:style>
          <a:lnRef idx="1">
            <a:schemeClr val="dk1"/>
          </a:lnRef>
          <a:fillRef idx="0">
            <a:schemeClr val="dk1"/>
          </a:fillRef>
          <a:effectRef idx="0">
            <a:schemeClr val="dk1"/>
          </a:effectRef>
          <a:fontRef idx="minor">
            <a:schemeClr val="tx1"/>
          </a:fontRef>
        </p:style>
      </p:cxnSp>
      <p:sp>
        <p:nvSpPr>
          <p:cNvPr id="26" name="Isosceles Triangle 25"/>
          <p:cNvSpPr/>
          <p:nvPr/>
        </p:nvSpPr>
        <p:spPr>
          <a:xfrm rot="5400000">
            <a:off x="609600" y="1676400"/>
            <a:ext cx="304800" cy="3048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Oval 27"/>
          <p:cNvSpPr/>
          <p:nvPr/>
        </p:nvSpPr>
        <p:spPr>
          <a:xfrm>
            <a:off x="685800" y="19050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0" name="Straight Connector 29"/>
          <p:cNvCxnSpPr>
            <a:stCxn id="26" idx="0"/>
          </p:cNvCxnSpPr>
          <p:nvPr/>
        </p:nvCxnSpPr>
        <p:spPr>
          <a:xfrm>
            <a:off x="914400" y="18288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28" idx="5"/>
          </p:cNvCxnSpPr>
          <p:nvPr/>
        </p:nvCxnSpPr>
        <p:spPr>
          <a:xfrm rot="16200000" flipH="1">
            <a:off x="1278663" y="1507260"/>
            <a:ext cx="11159" cy="936720"/>
          </a:xfrm>
          <a:prstGeom prst="line">
            <a:avLst/>
          </a:prstGeom>
        </p:spPr>
        <p:style>
          <a:lnRef idx="1">
            <a:schemeClr val="dk1"/>
          </a:lnRef>
          <a:fillRef idx="0">
            <a:schemeClr val="dk1"/>
          </a:fillRef>
          <a:effectRef idx="0">
            <a:schemeClr val="dk1"/>
          </a:effectRef>
          <a:fontRef idx="minor">
            <a:schemeClr val="tx1"/>
          </a:fontRef>
        </p:style>
      </p:cxnSp>
      <p:sp>
        <p:nvSpPr>
          <p:cNvPr id="34" name="Isosceles Triangle 33"/>
          <p:cNvSpPr/>
          <p:nvPr/>
        </p:nvSpPr>
        <p:spPr>
          <a:xfrm rot="5400000">
            <a:off x="609600" y="2133600"/>
            <a:ext cx="304800" cy="3048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p:cNvSpPr/>
          <p:nvPr/>
        </p:nvSpPr>
        <p:spPr>
          <a:xfrm>
            <a:off x="685800" y="2362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6" name="Straight Connector 35"/>
          <p:cNvCxnSpPr/>
          <p:nvPr/>
        </p:nvCxnSpPr>
        <p:spPr>
          <a:xfrm>
            <a:off x="914400" y="2284412"/>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838201" y="2427240"/>
            <a:ext cx="1676399" cy="1116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26" idx="3"/>
          </p:cNvCxnSpPr>
          <p:nvPr/>
        </p:nvCxnSpPr>
        <p:spPr>
          <a:xfrm rot="10800000">
            <a:off x="381000" y="18288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10800000">
            <a:off x="381000" y="2284412"/>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1143000" y="914400"/>
            <a:ext cx="304800" cy="369332"/>
          </a:xfrm>
          <a:prstGeom prst="rect">
            <a:avLst/>
          </a:prstGeom>
          <a:noFill/>
        </p:spPr>
        <p:txBody>
          <a:bodyPr wrap="square" rtlCol="0">
            <a:spAutoFit/>
          </a:bodyPr>
          <a:lstStyle/>
          <a:p>
            <a:r>
              <a:rPr lang="en-US"/>
              <a:t>A</a:t>
            </a:r>
          </a:p>
        </p:txBody>
      </p:sp>
      <p:sp>
        <p:nvSpPr>
          <p:cNvPr id="48" name="TextBox 47"/>
          <p:cNvSpPr txBox="1"/>
          <p:nvPr/>
        </p:nvSpPr>
        <p:spPr>
          <a:xfrm>
            <a:off x="1905000" y="914400"/>
            <a:ext cx="304800" cy="369332"/>
          </a:xfrm>
          <a:prstGeom prst="rect">
            <a:avLst/>
          </a:prstGeom>
          <a:noFill/>
        </p:spPr>
        <p:txBody>
          <a:bodyPr wrap="square" rtlCol="0">
            <a:spAutoFit/>
          </a:bodyPr>
          <a:lstStyle/>
          <a:p>
            <a:r>
              <a:rPr lang="en-US"/>
              <a:t>B</a:t>
            </a:r>
          </a:p>
        </p:txBody>
      </p:sp>
      <p:sp>
        <p:nvSpPr>
          <p:cNvPr id="49" name="TextBox 48"/>
          <p:cNvSpPr txBox="1"/>
          <p:nvPr/>
        </p:nvSpPr>
        <p:spPr>
          <a:xfrm>
            <a:off x="76200" y="1611868"/>
            <a:ext cx="304800" cy="369332"/>
          </a:xfrm>
          <a:prstGeom prst="rect">
            <a:avLst/>
          </a:prstGeom>
          <a:noFill/>
        </p:spPr>
        <p:txBody>
          <a:bodyPr wrap="square" rtlCol="0">
            <a:spAutoFit/>
          </a:bodyPr>
          <a:lstStyle/>
          <a:p>
            <a:r>
              <a:rPr lang="en-US"/>
              <a:t>A</a:t>
            </a:r>
          </a:p>
        </p:txBody>
      </p:sp>
      <p:sp>
        <p:nvSpPr>
          <p:cNvPr id="50" name="TextBox 49"/>
          <p:cNvSpPr txBox="1"/>
          <p:nvPr/>
        </p:nvSpPr>
        <p:spPr>
          <a:xfrm>
            <a:off x="76200" y="2145268"/>
            <a:ext cx="304800" cy="369332"/>
          </a:xfrm>
          <a:prstGeom prst="rect">
            <a:avLst/>
          </a:prstGeom>
          <a:noFill/>
        </p:spPr>
        <p:txBody>
          <a:bodyPr wrap="square" rtlCol="0">
            <a:spAutoFit/>
          </a:bodyPr>
          <a:lstStyle/>
          <a:p>
            <a:r>
              <a:rPr lang="en-US"/>
              <a:t>B</a:t>
            </a:r>
          </a:p>
        </p:txBody>
      </p:sp>
      <p:cxnSp>
        <p:nvCxnSpPr>
          <p:cNvPr id="40" name="Straight Connector 39"/>
          <p:cNvCxnSpPr/>
          <p:nvPr/>
        </p:nvCxnSpPr>
        <p:spPr>
          <a:xfrm rot="10800000">
            <a:off x="381001" y="2743200"/>
            <a:ext cx="27432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10800000">
            <a:off x="457200" y="3656011"/>
            <a:ext cx="274320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rot="10800000">
            <a:off x="457200" y="4341812"/>
            <a:ext cx="27432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Elbow Connector 43"/>
          <p:cNvCxnSpPr/>
          <p:nvPr/>
        </p:nvCxnSpPr>
        <p:spPr>
          <a:xfrm>
            <a:off x="3657600" y="2743200"/>
            <a:ext cx="838200" cy="762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3657600" y="36576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59" name="Elbow Connector 58"/>
          <p:cNvCxnSpPr/>
          <p:nvPr/>
        </p:nvCxnSpPr>
        <p:spPr>
          <a:xfrm rot="10800000" flipV="1">
            <a:off x="3733802" y="3886200"/>
            <a:ext cx="761999" cy="4572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5334000" y="3516868"/>
            <a:ext cx="2057400" cy="369332"/>
          </a:xfrm>
          <a:prstGeom prst="rect">
            <a:avLst/>
          </a:prstGeom>
          <a:noFill/>
        </p:spPr>
        <p:txBody>
          <a:bodyPr wrap="square" rtlCol="0">
            <a:spAutoFit/>
          </a:bodyPr>
          <a:lstStyle/>
          <a:p>
            <a:r>
              <a:rPr lang="en-US" b="1"/>
              <a:t>Y = A B + A B + A  B</a:t>
            </a:r>
          </a:p>
        </p:txBody>
      </p:sp>
      <p:cxnSp>
        <p:nvCxnSpPr>
          <p:cNvPr id="63" name="Straight Connector 62"/>
          <p:cNvCxnSpPr/>
          <p:nvPr/>
        </p:nvCxnSpPr>
        <p:spPr>
          <a:xfrm>
            <a:off x="57912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64770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68580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7086600" y="3505200"/>
            <a:ext cx="76200" cy="1588"/>
          </a:xfrm>
          <a:prstGeom prst="line">
            <a:avLst/>
          </a:prstGeom>
        </p:spPr>
        <p:style>
          <a:lnRef idx="1">
            <a:schemeClr val="dk1"/>
          </a:lnRef>
          <a:fillRef idx="0">
            <a:schemeClr val="dk1"/>
          </a:fillRef>
          <a:effectRef idx="0">
            <a:schemeClr val="dk1"/>
          </a:effectRef>
          <a:fontRef idx="minor">
            <a:schemeClr val="tx1"/>
          </a:fontRef>
        </p:style>
      </p:cxnSp>
      <p:sp>
        <p:nvSpPr>
          <p:cNvPr id="67" name="Multiply 66"/>
          <p:cNvSpPr/>
          <p:nvPr/>
        </p:nvSpPr>
        <p:spPr>
          <a:xfrm>
            <a:off x="1676400" y="25908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Multiply 67"/>
          <p:cNvSpPr/>
          <p:nvPr/>
        </p:nvSpPr>
        <p:spPr>
          <a:xfrm>
            <a:off x="1981200" y="25908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Multiply 68"/>
          <p:cNvSpPr/>
          <p:nvPr/>
        </p:nvSpPr>
        <p:spPr>
          <a:xfrm>
            <a:off x="1219200" y="35052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Multiply 69"/>
          <p:cNvSpPr/>
          <p:nvPr/>
        </p:nvSpPr>
        <p:spPr>
          <a:xfrm>
            <a:off x="2438400" y="35052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1" name="Multiply 70"/>
          <p:cNvSpPr/>
          <p:nvPr/>
        </p:nvSpPr>
        <p:spPr>
          <a:xfrm>
            <a:off x="1676400" y="41910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2" name="Multiply 71"/>
          <p:cNvSpPr/>
          <p:nvPr/>
        </p:nvSpPr>
        <p:spPr>
          <a:xfrm>
            <a:off x="2438400" y="41910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p:cNvSpPr txBox="1"/>
          <p:nvPr/>
        </p:nvSpPr>
        <p:spPr>
          <a:xfrm>
            <a:off x="3581400" y="2373868"/>
            <a:ext cx="533400" cy="369332"/>
          </a:xfrm>
          <a:prstGeom prst="rect">
            <a:avLst/>
          </a:prstGeom>
          <a:noFill/>
        </p:spPr>
        <p:txBody>
          <a:bodyPr wrap="square" rtlCol="0">
            <a:spAutoFit/>
          </a:bodyPr>
          <a:lstStyle/>
          <a:p>
            <a:r>
              <a:rPr lang="en-US"/>
              <a:t>A B</a:t>
            </a:r>
          </a:p>
        </p:txBody>
      </p:sp>
      <p:sp>
        <p:nvSpPr>
          <p:cNvPr id="74" name="TextBox 73"/>
          <p:cNvSpPr txBox="1"/>
          <p:nvPr/>
        </p:nvSpPr>
        <p:spPr>
          <a:xfrm>
            <a:off x="3505200" y="3288268"/>
            <a:ext cx="533400" cy="369332"/>
          </a:xfrm>
          <a:prstGeom prst="rect">
            <a:avLst/>
          </a:prstGeom>
          <a:noFill/>
        </p:spPr>
        <p:txBody>
          <a:bodyPr wrap="square" rtlCol="0">
            <a:spAutoFit/>
          </a:bodyPr>
          <a:lstStyle/>
          <a:p>
            <a:r>
              <a:rPr lang="en-US"/>
              <a:t>A B</a:t>
            </a:r>
          </a:p>
        </p:txBody>
      </p:sp>
      <p:sp>
        <p:nvSpPr>
          <p:cNvPr id="75" name="TextBox 74"/>
          <p:cNvSpPr txBox="1"/>
          <p:nvPr/>
        </p:nvSpPr>
        <p:spPr>
          <a:xfrm>
            <a:off x="3581400" y="3962400"/>
            <a:ext cx="609600" cy="369332"/>
          </a:xfrm>
          <a:prstGeom prst="rect">
            <a:avLst/>
          </a:prstGeom>
          <a:noFill/>
        </p:spPr>
        <p:txBody>
          <a:bodyPr wrap="square" rtlCol="0">
            <a:spAutoFit/>
          </a:bodyPr>
          <a:lstStyle/>
          <a:p>
            <a:r>
              <a:rPr lang="en-US"/>
              <a:t>A  B</a:t>
            </a:r>
          </a:p>
        </p:txBody>
      </p:sp>
      <p:cxnSp>
        <p:nvCxnSpPr>
          <p:cNvPr id="78" name="Straight Connector 77"/>
          <p:cNvCxnSpPr/>
          <p:nvPr/>
        </p:nvCxnSpPr>
        <p:spPr>
          <a:xfrm>
            <a:off x="3657600" y="2362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3733800" y="3275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3657600" y="3960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3886200" y="39608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84" name="TextBox 83"/>
          <p:cNvSpPr txBox="1"/>
          <p:nvPr/>
        </p:nvSpPr>
        <p:spPr>
          <a:xfrm>
            <a:off x="2743200" y="4964668"/>
            <a:ext cx="1295400" cy="369332"/>
          </a:xfrm>
          <a:prstGeom prst="rect">
            <a:avLst/>
          </a:prstGeom>
          <a:noFill/>
        </p:spPr>
        <p:txBody>
          <a:bodyPr wrap="square" rtlCol="0">
            <a:spAutoFit/>
          </a:bodyPr>
          <a:lstStyle/>
          <a:p>
            <a:r>
              <a:rPr lang="en-US"/>
              <a:t>Fuse intact</a:t>
            </a:r>
          </a:p>
        </p:txBody>
      </p:sp>
      <p:cxnSp>
        <p:nvCxnSpPr>
          <p:cNvPr id="86" name="Straight Arrow Connector 85"/>
          <p:cNvCxnSpPr>
            <a:stCxn id="84" idx="0"/>
            <a:endCxn id="72" idx="2"/>
          </p:cNvCxnSpPr>
          <p:nvPr/>
        </p:nvCxnSpPr>
        <p:spPr>
          <a:xfrm rot="16200000" flipV="1">
            <a:off x="2701513" y="4275280"/>
            <a:ext cx="542073" cy="8367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048000" y="1676400"/>
            <a:ext cx="1905000" cy="369332"/>
          </a:xfrm>
          <a:prstGeom prst="rect">
            <a:avLst/>
          </a:prstGeom>
          <a:noFill/>
        </p:spPr>
        <p:txBody>
          <a:bodyPr wrap="square" rtlCol="0">
            <a:spAutoFit/>
          </a:bodyPr>
          <a:lstStyle/>
          <a:p>
            <a:r>
              <a:rPr lang="en-US"/>
              <a:t>Fixed connection</a:t>
            </a:r>
          </a:p>
        </p:txBody>
      </p:sp>
      <p:cxnSp>
        <p:nvCxnSpPr>
          <p:cNvPr id="89" name="Straight Arrow Connector 88"/>
          <p:cNvCxnSpPr/>
          <p:nvPr/>
        </p:nvCxnSpPr>
        <p:spPr>
          <a:xfrm rot="10800000" flipV="1">
            <a:off x="2133600" y="1905000"/>
            <a:ext cx="9906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16200000" flipH="1">
            <a:off x="3657601" y="3657601"/>
            <a:ext cx="76200" cy="76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duotone>
                <a:prstClr val="black"/>
                <a:schemeClr val="accent3">
                  <a:tint val="45000"/>
                  <a:satMod val="400000"/>
                </a:schemeClr>
              </a:duotone>
            </a:blip>
            <a:tile tx="0" ty="0" sx="100000" sy="100000" flip="none" algn="tl"/>
          </a:blipFill>
        </p:spPr>
        <p:txBody>
          <a:bodyPr>
            <a:normAutofit/>
          </a:bodyPr>
          <a:lstStyle/>
          <a:p>
            <a:r>
              <a:rPr lang="en-US" sz="4000" b="1"/>
              <a:t>Sequential Logic Circuit</a:t>
            </a:r>
          </a:p>
        </p:txBody>
      </p:sp>
      <p:sp>
        <p:nvSpPr>
          <p:cNvPr id="4" name="TextBox 3"/>
          <p:cNvSpPr txBox="1"/>
          <p:nvPr/>
        </p:nvSpPr>
        <p:spPr>
          <a:xfrm>
            <a:off x="1905000" y="1828800"/>
            <a:ext cx="2133600" cy="1384995"/>
          </a:xfrm>
          <a:prstGeom prst="rect">
            <a:avLst/>
          </a:prstGeom>
          <a:noFill/>
          <a:ln w="19050">
            <a:solidFill>
              <a:schemeClr val="tx1"/>
            </a:solidFill>
          </a:ln>
        </p:spPr>
        <p:txBody>
          <a:bodyPr wrap="square" rtlCol="0">
            <a:spAutoFit/>
          </a:bodyPr>
          <a:lstStyle/>
          <a:p>
            <a:endParaRPr lang="en-US"/>
          </a:p>
          <a:p>
            <a:pPr algn="ctr"/>
            <a:r>
              <a:rPr lang="en-US" sz="2400"/>
              <a:t>Combinational</a:t>
            </a:r>
          </a:p>
          <a:p>
            <a:pPr algn="ctr"/>
            <a:r>
              <a:rPr lang="en-US" sz="2400"/>
              <a:t>Circuit</a:t>
            </a:r>
          </a:p>
          <a:p>
            <a:endParaRPr lang="en-US"/>
          </a:p>
        </p:txBody>
      </p:sp>
      <p:sp>
        <p:nvSpPr>
          <p:cNvPr id="5" name="Content Placeholder 4"/>
          <p:cNvSpPr txBox="1">
            <a:spLocks noGrp="1"/>
          </p:cNvSpPr>
          <p:nvPr>
            <p:ph idx="1"/>
          </p:nvPr>
        </p:nvSpPr>
        <p:spPr>
          <a:xfrm>
            <a:off x="5105400" y="2514600"/>
            <a:ext cx="2057400" cy="904863"/>
          </a:xfrm>
          <a:prstGeom prst="rect">
            <a:avLst/>
          </a:prstGeom>
          <a:noFill/>
          <a:ln w="19050">
            <a:solidFill>
              <a:schemeClr val="tx1"/>
            </a:solidFill>
          </a:ln>
        </p:spPr>
        <p:txBody>
          <a:bodyPr wrap="square" rtlCol="0">
            <a:spAutoFit/>
          </a:bodyPr>
          <a:lstStyle/>
          <a:p>
            <a:pPr algn="ctr">
              <a:buNone/>
            </a:pPr>
            <a:r>
              <a:rPr lang="en-US" sz="2400"/>
              <a:t>Storage</a:t>
            </a:r>
          </a:p>
          <a:p>
            <a:pPr algn="ctr">
              <a:buNone/>
            </a:pPr>
            <a:r>
              <a:rPr lang="en-US" sz="2400"/>
              <a:t>Element</a:t>
            </a:r>
          </a:p>
        </p:txBody>
      </p:sp>
      <p:cxnSp>
        <p:nvCxnSpPr>
          <p:cNvPr id="7" name="Straight Arrow Connector 6"/>
          <p:cNvCxnSpPr/>
          <p:nvPr/>
        </p:nvCxnSpPr>
        <p:spPr>
          <a:xfrm>
            <a:off x="1066800" y="1981200"/>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038600" y="2057400"/>
            <a:ext cx="3124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a:endCxn id="5" idx="1"/>
          </p:cNvCxnSpPr>
          <p:nvPr/>
        </p:nvCxnSpPr>
        <p:spPr>
          <a:xfrm flipV="1">
            <a:off x="4038600" y="2967032"/>
            <a:ext cx="1066800" cy="31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7162800" y="2970212"/>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7275512" y="3467100"/>
            <a:ext cx="99218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a:off x="1295401" y="3962401"/>
            <a:ext cx="6477003" cy="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flipH="1" flipV="1">
            <a:off x="877094" y="3543300"/>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1295400" y="3122612"/>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0" y="1752600"/>
            <a:ext cx="1066800" cy="369332"/>
          </a:xfrm>
          <a:prstGeom prst="rect">
            <a:avLst/>
          </a:prstGeom>
          <a:noFill/>
          <a:ln w="12700">
            <a:noFill/>
          </a:ln>
        </p:spPr>
        <p:txBody>
          <a:bodyPr wrap="square" rtlCol="0">
            <a:spAutoFit/>
          </a:bodyPr>
          <a:lstStyle/>
          <a:p>
            <a:r>
              <a:rPr lang="en-US"/>
              <a:t>Inputs</a:t>
            </a:r>
          </a:p>
        </p:txBody>
      </p:sp>
      <p:sp>
        <p:nvSpPr>
          <p:cNvPr id="26" name="TextBox 25"/>
          <p:cNvSpPr txBox="1"/>
          <p:nvPr/>
        </p:nvSpPr>
        <p:spPr>
          <a:xfrm>
            <a:off x="7239000" y="1905000"/>
            <a:ext cx="1066800" cy="369332"/>
          </a:xfrm>
          <a:prstGeom prst="rect">
            <a:avLst/>
          </a:prstGeom>
          <a:noFill/>
          <a:ln w="12700">
            <a:noFill/>
          </a:ln>
        </p:spPr>
        <p:txBody>
          <a:bodyPr wrap="square" rtlCol="0">
            <a:spAutoFit/>
          </a:bodyPr>
          <a:lstStyle/>
          <a:p>
            <a:r>
              <a:rPr lang="en-US"/>
              <a:t>Outputs</a:t>
            </a:r>
          </a:p>
        </p:txBody>
      </p:sp>
      <p:sp>
        <p:nvSpPr>
          <p:cNvPr id="27" name="TextBox 26"/>
          <p:cNvSpPr txBox="1"/>
          <p:nvPr/>
        </p:nvSpPr>
        <p:spPr>
          <a:xfrm>
            <a:off x="2438400" y="4583668"/>
            <a:ext cx="5334000" cy="461665"/>
          </a:xfrm>
          <a:prstGeom prst="rect">
            <a:avLst/>
          </a:prstGeom>
          <a:noFill/>
          <a:ln w="12700">
            <a:noFill/>
          </a:ln>
        </p:spPr>
        <p:txBody>
          <a:bodyPr wrap="square" rtlCol="0">
            <a:spAutoFit/>
          </a:bodyPr>
          <a:lstStyle/>
          <a:p>
            <a:r>
              <a:rPr lang="en-US" sz="2400" b="1"/>
              <a:t>Block diagram of sequential circuit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4">
              <a:lumMod val="40000"/>
              <a:lumOff val="60000"/>
            </a:schemeClr>
          </a:solidFill>
        </p:spPr>
        <p:txBody>
          <a:bodyPr>
            <a:normAutofit/>
          </a:bodyPr>
          <a:lstStyle/>
          <a:p>
            <a:pPr>
              <a:buNone/>
            </a:pPr>
            <a:r>
              <a:rPr lang="en-US" sz="2400" b="1"/>
              <a:t>Latches and Flip-flop:</a:t>
            </a:r>
          </a:p>
          <a:p>
            <a:pPr>
              <a:buFont typeface="Wingdings" pitchFamily="2" charset="2"/>
              <a:buChar char="Ø"/>
            </a:pPr>
            <a:r>
              <a:rPr lang="en-US" sz="2400"/>
              <a:t>The major difference between the various types of Latches and flip-flops are the number of inputs they posses and the number in which inputs effect the binary state.</a:t>
            </a:r>
          </a:p>
          <a:p>
            <a:pPr>
              <a:buNone/>
            </a:pPr>
            <a:endParaRPr lang="en-US" sz="2400"/>
          </a:p>
          <a:p>
            <a:pPr>
              <a:buFont typeface="Wingdings" pitchFamily="2" charset="2"/>
              <a:buChar char="Ø"/>
            </a:pPr>
            <a:r>
              <a:rPr lang="en-US" sz="2400"/>
              <a:t>Latches are most often used within flip-flops.</a:t>
            </a:r>
          </a:p>
          <a:p>
            <a:pPr>
              <a:buNone/>
            </a:pPr>
            <a:endParaRPr lang="en-US" sz="2400"/>
          </a:p>
          <a:p>
            <a:pPr>
              <a:buFont typeface="Wingdings" pitchFamily="2" charset="2"/>
              <a:buChar char="Ø"/>
            </a:pPr>
            <a:r>
              <a:rPr lang="en-US" sz="2400"/>
              <a:t> Latches assumed to be transparent .</a:t>
            </a:r>
          </a:p>
          <a:p>
            <a:pPr>
              <a:buNone/>
            </a:pPr>
            <a:endParaRPr lang="en-US" sz="2400"/>
          </a:p>
          <a:p>
            <a:pPr>
              <a:buFont typeface="Wingdings" pitchFamily="2" charset="2"/>
              <a:buChar char="Ø"/>
            </a:pPr>
            <a:r>
              <a:rPr lang="en-US" sz="2400"/>
              <a:t>Flip-flops, assumed to be not transparent.</a:t>
            </a:r>
          </a:p>
        </p:txBody>
      </p:sp>
      <p:sp>
        <p:nvSpPr>
          <p:cNvPr id="4" name="Title 1"/>
          <p:cNvSpPr>
            <a:spLocks noGrp="1"/>
          </p:cNvSpPr>
          <p:nvPr>
            <p:ph type="title"/>
          </p:nvPr>
        </p:nvSpPr>
        <p:spPr>
          <a:xfrm>
            <a:off x="0" y="0"/>
            <a:ext cx="9144000" cy="990600"/>
          </a:xfrm>
          <a:blipFill>
            <a:blip r:embed="rId2">
              <a:duotone>
                <a:schemeClr val="accent4">
                  <a:shade val="45000"/>
                  <a:satMod val="135000"/>
                </a:schemeClr>
                <a:prstClr val="white"/>
              </a:duotone>
            </a:blip>
            <a:tile tx="0" ty="0" sx="100000" sy="100000" flip="none" algn="tl"/>
          </a:blipFill>
        </p:spPr>
        <p:txBody>
          <a:bodyPr>
            <a:normAutofit/>
          </a:bodyPr>
          <a:lstStyle/>
          <a:p>
            <a:r>
              <a:rPr lang="en-US" sz="4000" b="1"/>
              <a:t>Sequential Logic Circuit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590800"/>
          </a:xfrm>
          <a:solidFill>
            <a:schemeClr val="accent1">
              <a:lumMod val="40000"/>
              <a:lumOff val="60000"/>
            </a:schemeClr>
          </a:solidFill>
        </p:spPr>
        <p:txBody>
          <a:bodyPr>
            <a:normAutofit/>
          </a:bodyPr>
          <a:lstStyle/>
          <a:p>
            <a:pPr>
              <a:buNone/>
            </a:pPr>
            <a:r>
              <a:rPr lang="en-US" sz="2400" b="1"/>
              <a:t>SR Latches:</a:t>
            </a:r>
          </a:p>
        </p:txBody>
      </p:sp>
      <p:sp>
        <p:nvSpPr>
          <p:cNvPr id="4" name="Title 1"/>
          <p:cNvSpPr>
            <a:spLocks noGrp="1"/>
          </p:cNvSpPr>
          <p:nvPr>
            <p:ph type="title"/>
          </p:nvPr>
        </p:nvSpPr>
        <p:spPr>
          <a:xfrm>
            <a:off x="0" y="0"/>
            <a:ext cx="9144000" cy="914400"/>
          </a:xfrm>
          <a:blipFill>
            <a:blip r:embed="rId2">
              <a:duotone>
                <a:schemeClr val="accent1">
                  <a:shade val="45000"/>
                  <a:satMod val="135000"/>
                </a:schemeClr>
                <a:prstClr val="white"/>
              </a:duotone>
            </a:blip>
            <a:tile tx="0" ty="0" sx="100000" sy="100000" flip="none" algn="tl"/>
          </a:blipFill>
        </p:spPr>
        <p:txBody>
          <a:bodyPr>
            <a:normAutofit/>
          </a:bodyPr>
          <a:lstStyle/>
          <a:p>
            <a:r>
              <a:rPr lang="en-US" sz="4000" b="1"/>
              <a:t>Sequential Logic Circuit</a:t>
            </a:r>
          </a:p>
        </p:txBody>
      </p:sp>
      <p:graphicFrame>
        <p:nvGraphicFramePr>
          <p:cNvPr id="5" name="Table 4"/>
          <p:cNvGraphicFramePr>
            <a:graphicFrameLocks noGrp="1"/>
          </p:cNvGraphicFramePr>
          <p:nvPr/>
        </p:nvGraphicFramePr>
        <p:xfrm>
          <a:off x="3657601" y="1066800"/>
          <a:ext cx="4419600" cy="2225040"/>
        </p:xfrm>
        <a:graphic>
          <a:graphicData uri="http://schemas.openxmlformats.org/drawingml/2006/table">
            <a:tbl>
              <a:tblPr firstRow="1" bandRow="1">
                <a:tableStyleId>{7DF18680-E054-41AD-8BC1-D1AEF772440D}</a:tableStyleId>
              </a:tblPr>
              <a:tblGrid>
                <a:gridCol w="2486025">
                  <a:extLst>
                    <a:ext uri="{9D8B030D-6E8A-4147-A177-3AD203B41FA5}">
                      <a16:colId xmlns:a16="http://schemas.microsoft.com/office/drawing/2014/main" val="20000"/>
                    </a:ext>
                  </a:extLst>
                </a:gridCol>
                <a:gridCol w="1933575">
                  <a:extLst>
                    <a:ext uri="{9D8B030D-6E8A-4147-A177-3AD203B41FA5}">
                      <a16:colId xmlns:a16="http://schemas.microsoft.com/office/drawing/2014/main" val="20001"/>
                    </a:ext>
                  </a:extLst>
                </a:gridCol>
              </a:tblGrid>
              <a:tr h="370840">
                <a:tc>
                  <a:txBody>
                    <a:bodyPr/>
                    <a:lstStyle/>
                    <a:p>
                      <a:pPr algn="ctr"/>
                      <a:r>
                        <a:rPr lang="en-US" b="1"/>
                        <a:t>S          R          Q          </a:t>
                      </a:r>
                      <a:r>
                        <a:rPr lang="en-US" b="1" err="1"/>
                        <a:t>Q</a:t>
                      </a:r>
                      <a:endParaRPr lang="en-US" b="1"/>
                    </a:p>
                  </a:txBody>
                  <a:tcPr/>
                </a:tc>
                <a:tc>
                  <a:txBody>
                    <a:bodyPr/>
                    <a:lstStyle/>
                    <a:p>
                      <a:pPr algn="ctr"/>
                      <a:r>
                        <a:rPr lang="en-US" b="1"/>
                        <a:t>State</a:t>
                      </a:r>
                    </a:p>
                  </a:txBody>
                  <a:tcPr/>
                </a:tc>
                <a:extLst>
                  <a:ext uri="{0D108BD9-81ED-4DB2-BD59-A6C34878D82A}">
                    <a16:rowId xmlns:a16="http://schemas.microsoft.com/office/drawing/2014/main" val="10000"/>
                  </a:ext>
                </a:extLst>
              </a:tr>
              <a:tr h="370840">
                <a:tc>
                  <a:txBody>
                    <a:bodyPr/>
                    <a:lstStyle/>
                    <a:p>
                      <a:pPr algn="ctr"/>
                      <a:r>
                        <a:rPr lang="en-US" b="1"/>
                        <a:t>1         </a:t>
                      </a:r>
                      <a:r>
                        <a:rPr lang="en-US" b="1" baseline="0"/>
                        <a:t> 0           1          0</a:t>
                      </a:r>
                      <a:endParaRPr lang="en-US" b="1"/>
                    </a:p>
                  </a:txBody>
                  <a:tcPr/>
                </a:tc>
                <a:tc>
                  <a:txBody>
                    <a:bodyPr/>
                    <a:lstStyle/>
                    <a:p>
                      <a:pPr algn="ctr"/>
                      <a:r>
                        <a:rPr lang="en-US" b="1"/>
                        <a:t>Set state</a:t>
                      </a:r>
                    </a:p>
                  </a:txBody>
                  <a:tcPr/>
                </a:tc>
                <a:extLst>
                  <a:ext uri="{0D108BD9-81ED-4DB2-BD59-A6C34878D82A}">
                    <a16:rowId xmlns:a16="http://schemas.microsoft.com/office/drawing/2014/main" val="10001"/>
                  </a:ext>
                </a:extLst>
              </a:tr>
              <a:tr h="370840">
                <a:tc>
                  <a:txBody>
                    <a:bodyPr/>
                    <a:lstStyle/>
                    <a:p>
                      <a:pPr algn="ctr"/>
                      <a:r>
                        <a:rPr lang="en-US" b="1"/>
                        <a:t>0          0           1</a:t>
                      </a:r>
                      <a:r>
                        <a:rPr lang="en-US" b="1" baseline="0"/>
                        <a:t>          0</a:t>
                      </a:r>
                      <a:endParaRPr lang="en-US" b="1"/>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t>Set state</a:t>
                      </a:r>
                    </a:p>
                  </a:txBody>
                  <a:tcPr/>
                </a:tc>
                <a:extLst>
                  <a:ext uri="{0D108BD9-81ED-4DB2-BD59-A6C34878D82A}">
                    <a16:rowId xmlns:a16="http://schemas.microsoft.com/office/drawing/2014/main" val="10002"/>
                  </a:ext>
                </a:extLst>
              </a:tr>
              <a:tr h="370840">
                <a:tc>
                  <a:txBody>
                    <a:bodyPr/>
                    <a:lstStyle/>
                    <a:p>
                      <a:pPr algn="ctr"/>
                      <a:r>
                        <a:rPr lang="en-US" b="1"/>
                        <a:t>0          1           0          1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t>Reset state</a:t>
                      </a:r>
                    </a:p>
                  </a:txBody>
                  <a:tcPr/>
                </a:tc>
                <a:extLst>
                  <a:ext uri="{0D108BD9-81ED-4DB2-BD59-A6C34878D82A}">
                    <a16:rowId xmlns:a16="http://schemas.microsoft.com/office/drawing/2014/main" val="10003"/>
                  </a:ext>
                </a:extLst>
              </a:tr>
              <a:tr h="370840">
                <a:tc>
                  <a:txBody>
                    <a:bodyPr/>
                    <a:lstStyle/>
                    <a:p>
                      <a:pPr algn="ctr"/>
                      <a:r>
                        <a:rPr lang="en-US" b="1"/>
                        <a:t>0</a:t>
                      </a:r>
                      <a:r>
                        <a:rPr lang="en-US" b="1" baseline="0"/>
                        <a:t>          0           0          1</a:t>
                      </a:r>
                      <a:endParaRPr lang="en-US" b="1"/>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t>Reset state</a:t>
                      </a:r>
                    </a:p>
                  </a:txBody>
                  <a:tcPr/>
                </a:tc>
                <a:extLst>
                  <a:ext uri="{0D108BD9-81ED-4DB2-BD59-A6C34878D82A}">
                    <a16:rowId xmlns:a16="http://schemas.microsoft.com/office/drawing/2014/main" val="10004"/>
                  </a:ext>
                </a:extLst>
              </a:tr>
              <a:tr h="370840">
                <a:tc>
                  <a:txBody>
                    <a:bodyPr/>
                    <a:lstStyle/>
                    <a:p>
                      <a:pPr algn="ctr"/>
                      <a:r>
                        <a:rPr lang="en-US" b="1"/>
                        <a:t>1          1           0</a:t>
                      </a:r>
                      <a:r>
                        <a:rPr lang="en-US" b="1" baseline="0"/>
                        <a:t>          0</a:t>
                      </a:r>
                      <a:endParaRPr lang="en-US" b="1"/>
                    </a:p>
                  </a:txBody>
                  <a:tcPr/>
                </a:tc>
                <a:tc>
                  <a:txBody>
                    <a:bodyPr/>
                    <a:lstStyle/>
                    <a:p>
                      <a:pPr algn="ctr"/>
                      <a:r>
                        <a:rPr lang="en-US" b="1"/>
                        <a:t>Undefined</a:t>
                      </a:r>
                    </a:p>
                  </a:txBody>
                  <a:tcPr/>
                </a:tc>
                <a:extLst>
                  <a:ext uri="{0D108BD9-81ED-4DB2-BD59-A6C34878D82A}">
                    <a16:rowId xmlns:a16="http://schemas.microsoft.com/office/drawing/2014/main" val="10005"/>
                  </a:ext>
                </a:extLst>
              </a:tr>
            </a:tbl>
          </a:graphicData>
        </a:graphic>
      </p:graphicFrame>
      <p:pic>
        <p:nvPicPr>
          <p:cNvPr id="1026" name="Picture 2"/>
          <p:cNvPicPr>
            <a:picLocks noChangeAspect="1" noChangeArrowheads="1"/>
          </p:cNvPicPr>
          <p:nvPr/>
        </p:nvPicPr>
        <p:blipFill>
          <a:blip r:embed="rId3"/>
          <a:srcRect/>
          <a:stretch>
            <a:fillRect/>
          </a:stretch>
        </p:blipFill>
        <p:spPr bwMode="auto">
          <a:xfrm>
            <a:off x="1828800" y="4038600"/>
            <a:ext cx="1676400" cy="1371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1828800" y="5334000"/>
            <a:ext cx="1676400" cy="1371600"/>
          </a:xfrm>
          <a:prstGeom prst="rect">
            <a:avLst/>
          </a:prstGeom>
          <a:noFill/>
          <a:ln w="9525">
            <a:noFill/>
            <a:miter lim="800000"/>
            <a:headEnd/>
            <a:tailEnd/>
          </a:ln>
          <a:effectLst/>
        </p:spPr>
      </p:pic>
      <p:cxnSp>
        <p:nvCxnSpPr>
          <p:cNvPr id="9" name="Straight Connector 8"/>
          <p:cNvCxnSpPr/>
          <p:nvPr/>
        </p:nvCxnSpPr>
        <p:spPr>
          <a:xfrm rot="10800000">
            <a:off x="762000" y="59436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762000" y="44196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flipH="1" flipV="1">
            <a:off x="1639094" y="55245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10800000" flipV="1">
            <a:off x="1828800" y="4648200"/>
            <a:ext cx="1588" cy="2286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828800" y="4495800"/>
            <a:ext cx="1752600" cy="838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429000" y="44958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828800" y="4876800"/>
            <a:ext cx="1828800" cy="9144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429000" y="5791200"/>
            <a:ext cx="1143000" cy="1588"/>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152400" y="5486400"/>
            <a:ext cx="762000" cy="646331"/>
          </a:xfrm>
          <a:prstGeom prst="rect">
            <a:avLst/>
          </a:prstGeom>
          <a:noFill/>
        </p:spPr>
        <p:txBody>
          <a:bodyPr wrap="square" rtlCol="0">
            <a:spAutoFit/>
          </a:bodyPr>
          <a:lstStyle/>
          <a:p>
            <a:r>
              <a:rPr lang="en-US"/>
              <a:t>Set</a:t>
            </a:r>
          </a:p>
          <a:p>
            <a:r>
              <a:rPr lang="en-US"/>
              <a:t> (S)</a:t>
            </a:r>
          </a:p>
        </p:txBody>
      </p:sp>
      <p:sp>
        <p:nvSpPr>
          <p:cNvPr id="29" name="TextBox 28"/>
          <p:cNvSpPr txBox="1"/>
          <p:nvPr/>
        </p:nvSpPr>
        <p:spPr>
          <a:xfrm>
            <a:off x="228600" y="3962400"/>
            <a:ext cx="762000" cy="646331"/>
          </a:xfrm>
          <a:prstGeom prst="rect">
            <a:avLst/>
          </a:prstGeom>
          <a:noFill/>
        </p:spPr>
        <p:txBody>
          <a:bodyPr wrap="square" rtlCol="0">
            <a:spAutoFit/>
          </a:bodyPr>
          <a:lstStyle/>
          <a:p>
            <a:r>
              <a:rPr lang="en-US"/>
              <a:t>Reset</a:t>
            </a:r>
          </a:p>
          <a:p>
            <a:r>
              <a:rPr lang="en-US"/>
              <a:t> (R)</a:t>
            </a:r>
          </a:p>
        </p:txBody>
      </p:sp>
      <p:sp>
        <p:nvSpPr>
          <p:cNvPr id="30" name="TextBox 29"/>
          <p:cNvSpPr txBox="1"/>
          <p:nvPr/>
        </p:nvSpPr>
        <p:spPr>
          <a:xfrm>
            <a:off x="4648200" y="4343400"/>
            <a:ext cx="457200" cy="381000"/>
          </a:xfrm>
          <a:prstGeom prst="rect">
            <a:avLst/>
          </a:prstGeom>
          <a:noFill/>
        </p:spPr>
        <p:txBody>
          <a:bodyPr wrap="square" rtlCol="0">
            <a:spAutoFit/>
          </a:bodyPr>
          <a:lstStyle/>
          <a:p>
            <a:r>
              <a:rPr lang="en-US"/>
              <a:t>Q</a:t>
            </a:r>
          </a:p>
        </p:txBody>
      </p:sp>
      <p:sp>
        <p:nvSpPr>
          <p:cNvPr id="31" name="TextBox 30"/>
          <p:cNvSpPr txBox="1"/>
          <p:nvPr/>
        </p:nvSpPr>
        <p:spPr>
          <a:xfrm>
            <a:off x="4724400" y="5650468"/>
            <a:ext cx="762000" cy="369332"/>
          </a:xfrm>
          <a:prstGeom prst="rect">
            <a:avLst/>
          </a:prstGeom>
          <a:noFill/>
        </p:spPr>
        <p:txBody>
          <a:bodyPr wrap="square" rtlCol="0">
            <a:spAutoFit/>
          </a:bodyPr>
          <a:lstStyle/>
          <a:p>
            <a:r>
              <a:rPr lang="en-US"/>
              <a:t>Q</a:t>
            </a:r>
          </a:p>
        </p:txBody>
      </p:sp>
      <p:cxnSp>
        <p:nvCxnSpPr>
          <p:cNvPr id="33" name="Straight Connector 32"/>
          <p:cNvCxnSpPr/>
          <p:nvPr/>
        </p:nvCxnSpPr>
        <p:spPr>
          <a:xfrm>
            <a:off x="4800600" y="5637212"/>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21" name="Right Brace 20"/>
          <p:cNvSpPr/>
          <p:nvPr/>
        </p:nvSpPr>
        <p:spPr>
          <a:xfrm>
            <a:off x="6172200" y="1447800"/>
            <a:ext cx="228600" cy="685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Right Brace 21"/>
          <p:cNvSpPr/>
          <p:nvPr/>
        </p:nvSpPr>
        <p:spPr>
          <a:xfrm>
            <a:off x="6172200" y="2209800"/>
            <a:ext cx="228600" cy="685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6" name="Straight Connector 25"/>
          <p:cNvCxnSpPr/>
          <p:nvPr/>
        </p:nvCxnSpPr>
        <p:spPr>
          <a:xfrm>
            <a:off x="5715000" y="1066800"/>
            <a:ext cx="228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1219200"/>
          </a:xfrm>
          <a:solidFill>
            <a:schemeClr val="accent4">
              <a:lumMod val="40000"/>
              <a:lumOff val="60000"/>
            </a:schemeClr>
          </a:solidFill>
        </p:spPr>
        <p:txBody>
          <a:bodyPr>
            <a:normAutofit/>
          </a:bodyPr>
          <a:lstStyle/>
          <a:p>
            <a:pPr>
              <a:buNone/>
            </a:pPr>
            <a:r>
              <a:rPr lang="en-US" sz="2400"/>
              <a:t>Clocked S R Flip-flop:</a:t>
            </a:r>
          </a:p>
          <a:p>
            <a:pPr>
              <a:buNone/>
            </a:pPr>
            <a:endParaRPr lang="en-US" sz="2400"/>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4000" b="1"/>
              <a:t>Sequential Logic Circuit</a:t>
            </a:r>
          </a:p>
        </p:txBody>
      </p:sp>
      <p:pic>
        <p:nvPicPr>
          <p:cNvPr id="2050" name="Picture 2"/>
          <p:cNvPicPr>
            <a:picLocks noChangeAspect="1" noChangeArrowheads="1"/>
          </p:cNvPicPr>
          <p:nvPr/>
        </p:nvPicPr>
        <p:blipFill>
          <a:blip r:embed="rId3"/>
          <a:srcRect/>
          <a:stretch>
            <a:fillRect/>
          </a:stretch>
        </p:blipFill>
        <p:spPr bwMode="auto">
          <a:xfrm>
            <a:off x="6229350" y="2057400"/>
            <a:ext cx="2914650" cy="281940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4724400" y="2057400"/>
            <a:ext cx="1371600" cy="914400"/>
          </a:xfrm>
          <a:prstGeom prst="rect">
            <a:avLst/>
          </a:prstGeom>
          <a:noFill/>
          <a:ln w="9525">
            <a:noFill/>
            <a:miter lim="800000"/>
            <a:headEnd/>
            <a:tailEnd/>
          </a:ln>
          <a:effectLst/>
        </p:spPr>
      </p:pic>
      <p:pic>
        <p:nvPicPr>
          <p:cNvPr id="7" name="Picture 2"/>
          <p:cNvPicPr>
            <a:picLocks noChangeAspect="1" noChangeArrowheads="1"/>
          </p:cNvPicPr>
          <p:nvPr/>
        </p:nvPicPr>
        <p:blipFill>
          <a:blip r:embed="rId4"/>
          <a:srcRect/>
          <a:stretch>
            <a:fillRect/>
          </a:stretch>
        </p:blipFill>
        <p:spPr bwMode="auto">
          <a:xfrm>
            <a:off x="4724400" y="3733800"/>
            <a:ext cx="1447800" cy="914400"/>
          </a:xfrm>
          <a:prstGeom prst="rect">
            <a:avLst/>
          </a:prstGeom>
          <a:noFill/>
          <a:ln w="9525">
            <a:noFill/>
            <a:miter lim="800000"/>
            <a:headEnd/>
            <a:tailEnd/>
          </a:ln>
          <a:effectLst/>
        </p:spPr>
      </p:pic>
      <p:cxnSp>
        <p:nvCxnSpPr>
          <p:cNvPr id="9" name="Straight Connector 8"/>
          <p:cNvCxnSpPr/>
          <p:nvPr/>
        </p:nvCxnSpPr>
        <p:spPr>
          <a:xfrm>
            <a:off x="5791200" y="25146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10800000">
            <a:off x="5791200" y="4191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a:off x="3581400" y="24384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10800000">
            <a:off x="3581400" y="43434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5400000">
            <a:off x="4305300" y="3390900"/>
            <a:ext cx="14478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10800000">
            <a:off x="4572000" y="34290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886200" y="3276600"/>
            <a:ext cx="609600" cy="369332"/>
          </a:xfrm>
          <a:prstGeom prst="rect">
            <a:avLst/>
          </a:prstGeom>
          <a:noFill/>
        </p:spPr>
        <p:txBody>
          <a:bodyPr wrap="square" rtlCol="0">
            <a:spAutoFit/>
          </a:bodyPr>
          <a:lstStyle/>
          <a:p>
            <a:r>
              <a:rPr lang="en-US"/>
              <a:t>CLK</a:t>
            </a:r>
          </a:p>
        </p:txBody>
      </p:sp>
      <p:sp>
        <p:nvSpPr>
          <p:cNvPr id="49" name="TextBox 48"/>
          <p:cNvSpPr txBox="1"/>
          <p:nvPr/>
        </p:nvSpPr>
        <p:spPr>
          <a:xfrm>
            <a:off x="3048000" y="4126468"/>
            <a:ext cx="609600" cy="369332"/>
          </a:xfrm>
          <a:prstGeom prst="rect">
            <a:avLst/>
          </a:prstGeom>
          <a:noFill/>
        </p:spPr>
        <p:txBody>
          <a:bodyPr wrap="square" rtlCol="0">
            <a:spAutoFit/>
          </a:bodyPr>
          <a:lstStyle/>
          <a:p>
            <a:r>
              <a:rPr lang="en-US"/>
              <a:t>S</a:t>
            </a:r>
          </a:p>
        </p:txBody>
      </p:sp>
      <p:sp>
        <p:nvSpPr>
          <p:cNvPr id="50" name="TextBox 49"/>
          <p:cNvSpPr txBox="1"/>
          <p:nvPr/>
        </p:nvSpPr>
        <p:spPr>
          <a:xfrm>
            <a:off x="3048000" y="2286000"/>
            <a:ext cx="609600" cy="369332"/>
          </a:xfrm>
          <a:prstGeom prst="rect">
            <a:avLst/>
          </a:prstGeom>
          <a:noFill/>
        </p:spPr>
        <p:txBody>
          <a:bodyPr wrap="square" rtlCol="0">
            <a:spAutoFit/>
          </a:bodyPr>
          <a:lstStyle/>
          <a:p>
            <a:r>
              <a:rPr lang="en-US"/>
              <a:t>R</a:t>
            </a:r>
          </a:p>
        </p:txBody>
      </p:sp>
      <p:graphicFrame>
        <p:nvGraphicFramePr>
          <p:cNvPr id="51" name="Table 50"/>
          <p:cNvGraphicFramePr>
            <a:graphicFrameLocks noGrp="1"/>
          </p:cNvGraphicFramePr>
          <p:nvPr/>
        </p:nvGraphicFramePr>
        <p:xfrm>
          <a:off x="76200" y="2057403"/>
          <a:ext cx="2895600" cy="4190994"/>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465666">
                <a:tc>
                  <a:txBody>
                    <a:bodyPr/>
                    <a:lstStyle/>
                    <a:p>
                      <a:pPr algn="ctr"/>
                      <a:r>
                        <a:rPr lang="en-US" b="0"/>
                        <a:t>Q     S     R</a:t>
                      </a:r>
                    </a:p>
                  </a:txBody>
                  <a:tcPr/>
                </a:tc>
                <a:tc>
                  <a:txBody>
                    <a:bodyPr/>
                    <a:lstStyle/>
                    <a:p>
                      <a:pPr algn="ctr"/>
                      <a:r>
                        <a:rPr lang="en-US" b="0"/>
                        <a:t>Q(t+1)</a:t>
                      </a:r>
                    </a:p>
                  </a:txBody>
                  <a:tcPr/>
                </a:tc>
                <a:extLst>
                  <a:ext uri="{0D108BD9-81ED-4DB2-BD59-A6C34878D82A}">
                    <a16:rowId xmlns:a16="http://schemas.microsoft.com/office/drawing/2014/main" val="10000"/>
                  </a:ext>
                </a:extLst>
              </a:tr>
              <a:tr h="465666">
                <a:tc>
                  <a:txBody>
                    <a:bodyPr/>
                    <a:lstStyle/>
                    <a:p>
                      <a:pPr algn="ctr"/>
                      <a:r>
                        <a:rPr lang="en-US" b="0"/>
                        <a:t>0      0     0</a:t>
                      </a:r>
                    </a:p>
                  </a:txBody>
                  <a:tcPr/>
                </a:tc>
                <a:tc>
                  <a:txBody>
                    <a:bodyPr/>
                    <a:lstStyle/>
                    <a:p>
                      <a:pPr algn="ctr"/>
                      <a:r>
                        <a:rPr lang="en-US" b="0"/>
                        <a:t>0</a:t>
                      </a:r>
                    </a:p>
                  </a:txBody>
                  <a:tcPr/>
                </a:tc>
                <a:extLst>
                  <a:ext uri="{0D108BD9-81ED-4DB2-BD59-A6C34878D82A}">
                    <a16:rowId xmlns:a16="http://schemas.microsoft.com/office/drawing/2014/main" val="10001"/>
                  </a:ext>
                </a:extLst>
              </a:tr>
              <a:tr h="465666">
                <a:tc>
                  <a:txBody>
                    <a:bodyPr/>
                    <a:lstStyle/>
                    <a:p>
                      <a:pPr algn="ctr"/>
                      <a:r>
                        <a:rPr lang="en-US" b="0"/>
                        <a:t>0      0      1</a:t>
                      </a:r>
                    </a:p>
                  </a:txBody>
                  <a:tcPr/>
                </a:tc>
                <a:tc>
                  <a:txBody>
                    <a:bodyPr/>
                    <a:lstStyle/>
                    <a:p>
                      <a:pPr algn="ctr"/>
                      <a:r>
                        <a:rPr lang="en-US" b="0"/>
                        <a:t>0</a:t>
                      </a:r>
                    </a:p>
                  </a:txBody>
                  <a:tcPr/>
                </a:tc>
                <a:extLst>
                  <a:ext uri="{0D108BD9-81ED-4DB2-BD59-A6C34878D82A}">
                    <a16:rowId xmlns:a16="http://schemas.microsoft.com/office/drawing/2014/main" val="10002"/>
                  </a:ext>
                </a:extLst>
              </a:tr>
              <a:tr h="465666">
                <a:tc>
                  <a:txBody>
                    <a:bodyPr/>
                    <a:lstStyle/>
                    <a:p>
                      <a:pPr algn="ctr"/>
                      <a:r>
                        <a:rPr lang="en-US" b="0"/>
                        <a:t>0      1      0</a:t>
                      </a:r>
                    </a:p>
                  </a:txBody>
                  <a:tcPr/>
                </a:tc>
                <a:tc>
                  <a:txBody>
                    <a:bodyPr/>
                    <a:lstStyle/>
                    <a:p>
                      <a:pPr algn="ctr"/>
                      <a:r>
                        <a:rPr lang="en-US" b="0"/>
                        <a:t>1</a:t>
                      </a:r>
                    </a:p>
                  </a:txBody>
                  <a:tcPr/>
                </a:tc>
                <a:extLst>
                  <a:ext uri="{0D108BD9-81ED-4DB2-BD59-A6C34878D82A}">
                    <a16:rowId xmlns:a16="http://schemas.microsoft.com/office/drawing/2014/main" val="10003"/>
                  </a:ext>
                </a:extLst>
              </a:tr>
              <a:tr h="465666">
                <a:tc>
                  <a:txBody>
                    <a:bodyPr/>
                    <a:lstStyle/>
                    <a:p>
                      <a:pPr algn="ctr"/>
                      <a:r>
                        <a:rPr lang="en-US" b="0"/>
                        <a:t>0      1      1</a:t>
                      </a:r>
                    </a:p>
                  </a:txBody>
                  <a:tcPr/>
                </a:tc>
                <a:tc>
                  <a:txBody>
                    <a:bodyPr/>
                    <a:lstStyle/>
                    <a:p>
                      <a:pPr algn="ctr"/>
                      <a:r>
                        <a:rPr lang="en-US" b="0"/>
                        <a:t>Indeterminate</a:t>
                      </a:r>
                    </a:p>
                  </a:txBody>
                  <a:tcPr/>
                </a:tc>
                <a:extLst>
                  <a:ext uri="{0D108BD9-81ED-4DB2-BD59-A6C34878D82A}">
                    <a16:rowId xmlns:a16="http://schemas.microsoft.com/office/drawing/2014/main" val="10004"/>
                  </a:ext>
                </a:extLst>
              </a:tr>
              <a:tr h="465666">
                <a:tc>
                  <a:txBody>
                    <a:bodyPr/>
                    <a:lstStyle/>
                    <a:p>
                      <a:pPr algn="ctr"/>
                      <a:r>
                        <a:rPr lang="en-US" b="0"/>
                        <a:t>1      0      0</a:t>
                      </a:r>
                    </a:p>
                  </a:txBody>
                  <a:tcPr/>
                </a:tc>
                <a:tc>
                  <a:txBody>
                    <a:bodyPr/>
                    <a:lstStyle/>
                    <a:p>
                      <a:pPr algn="ctr"/>
                      <a:r>
                        <a:rPr lang="en-US" b="0"/>
                        <a:t>1</a:t>
                      </a:r>
                    </a:p>
                  </a:txBody>
                  <a:tcPr/>
                </a:tc>
                <a:extLst>
                  <a:ext uri="{0D108BD9-81ED-4DB2-BD59-A6C34878D82A}">
                    <a16:rowId xmlns:a16="http://schemas.microsoft.com/office/drawing/2014/main" val="10005"/>
                  </a:ext>
                </a:extLst>
              </a:tr>
              <a:tr h="465666">
                <a:tc>
                  <a:txBody>
                    <a:bodyPr/>
                    <a:lstStyle/>
                    <a:p>
                      <a:pPr algn="ctr"/>
                      <a:r>
                        <a:rPr lang="en-US" b="0"/>
                        <a:t>1      0      1</a:t>
                      </a:r>
                    </a:p>
                  </a:txBody>
                  <a:tcPr/>
                </a:tc>
                <a:tc>
                  <a:txBody>
                    <a:bodyPr/>
                    <a:lstStyle/>
                    <a:p>
                      <a:pPr algn="ctr"/>
                      <a:r>
                        <a:rPr lang="en-US" b="0"/>
                        <a:t>0</a:t>
                      </a:r>
                    </a:p>
                  </a:txBody>
                  <a:tcPr/>
                </a:tc>
                <a:extLst>
                  <a:ext uri="{0D108BD9-81ED-4DB2-BD59-A6C34878D82A}">
                    <a16:rowId xmlns:a16="http://schemas.microsoft.com/office/drawing/2014/main" val="10006"/>
                  </a:ext>
                </a:extLst>
              </a:tr>
              <a:tr h="465666">
                <a:tc>
                  <a:txBody>
                    <a:bodyPr/>
                    <a:lstStyle/>
                    <a:p>
                      <a:pPr marL="342900" indent="-342900" algn="ctr">
                        <a:buAutoNum type="arabicPlain"/>
                      </a:pPr>
                      <a:r>
                        <a:rPr lang="en-US" b="0"/>
                        <a:t>1      0</a:t>
                      </a:r>
                    </a:p>
                  </a:txBody>
                  <a:tcPr/>
                </a:tc>
                <a:tc>
                  <a:txBody>
                    <a:bodyPr/>
                    <a:lstStyle/>
                    <a:p>
                      <a:pPr algn="ctr"/>
                      <a:r>
                        <a:rPr lang="en-US" b="0"/>
                        <a:t>1</a:t>
                      </a:r>
                    </a:p>
                  </a:txBody>
                  <a:tcPr/>
                </a:tc>
                <a:extLst>
                  <a:ext uri="{0D108BD9-81ED-4DB2-BD59-A6C34878D82A}">
                    <a16:rowId xmlns:a16="http://schemas.microsoft.com/office/drawing/2014/main" val="10007"/>
                  </a:ext>
                </a:extLst>
              </a:tr>
              <a:tr h="465666">
                <a:tc>
                  <a:txBody>
                    <a:bodyPr/>
                    <a:lstStyle/>
                    <a:p>
                      <a:pPr algn="ctr"/>
                      <a:r>
                        <a:rPr lang="en-US" b="0"/>
                        <a:t>1     1      1</a:t>
                      </a:r>
                    </a:p>
                  </a:txBody>
                  <a:tcPr/>
                </a:tc>
                <a:tc>
                  <a:txBody>
                    <a:bodyPr/>
                    <a:lstStyle/>
                    <a:p>
                      <a:pPr algn="ctr"/>
                      <a:r>
                        <a:rPr lang="en-US" b="0"/>
                        <a:t>Indeterminate</a:t>
                      </a:r>
                    </a:p>
                  </a:txBody>
                  <a:tcPr/>
                </a:tc>
                <a:extLst>
                  <a:ext uri="{0D108BD9-81ED-4DB2-BD59-A6C34878D82A}">
                    <a16:rowId xmlns:a16="http://schemas.microsoft.com/office/drawing/2014/main" val="10008"/>
                  </a:ext>
                </a:extLst>
              </a:tr>
            </a:tbl>
          </a:graphicData>
        </a:graphic>
      </p:graphicFrame>
      <p:cxnSp>
        <p:nvCxnSpPr>
          <p:cNvPr id="24" name="Straight Connector 23"/>
          <p:cNvCxnSpPr/>
          <p:nvPr/>
        </p:nvCxnSpPr>
        <p:spPr>
          <a:xfrm rot="5400000">
            <a:off x="5029200" y="4267200"/>
            <a:ext cx="76200" cy="762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a:off x="6248400" y="4114800"/>
            <a:ext cx="152400" cy="1524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5400000">
            <a:off x="4991100" y="2628900"/>
            <a:ext cx="152400" cy="762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1" name="Table 30"/>
          <p:cNvGraphicFramePr>
            <a:graphicFrameLocks noGrp="1"/>
          </p:cNvGraphicFramePr>
          <p:nvPr/>
        </p:nvGraphicFramePr>
        <p:xfrm>
          <a:off x="4114800" y="5029200"/>
          <a:ext cx="3124200" cy="741680"/>
        </p:xfrm>
        <a:graphic>
          <a:graphicData uri="http://schemas.openxmlformats.org/drawingml/2006/table">
            <a:tbl>
              <a:tblPr firstRow="1" bandRow="1">
                <a:tableStyleId>{00A15C55-8517-42AA-B614-E9B94910E393}</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81050">
                  <a:extLst>
                    <a:ext uri="{9D8B030D-6E8A-4147-A177-3AD203B41FA5}">
                      <a16:colId xmlns:a16="http://schemas.microsoft.com/office/drawing/2014/main" val="20003"/>
                    </a:ext>
                  </a:extLst>
                </a:gridCol>
              </a:tblGrid>
              <a:tr h="370840">
                <a:tc>
                  <a:txBody>
                    <a:bodyPr/>
                    <a:lstStyle/>
                    <a:p>
                      <a:endParaRPr lang="en-US"/>
                    </a:p>
                  </a:txBody>
                  <a:tcPr/>
                </a:tc>
                <a:tc>
                  <a:txBody>
                    <a:bodyPr/>
                    <a:lstStyle/>
                    <a:p>
                      <a:endParaRPr lang="en-US"/>
                    </a:p>
                  </a:txBody>
                  <a:tcPr/>
                </a:tc>
                <a:tc>
                  <a:txBody>
                    <a:bodyPr/>
                    <a:lstStyle/>
                    <a:p>
                      <a:pPr algn="ctr"/>
                      <a:r>
                        <a:rPr lang="en-US"/>
                        <a:t>X</a:t>
                      </a:r>
                    </a:p>
                  </a:txBody>
                  <a:tcPr/>
                </a:tc>
                <a:tc>
                  <a:txBody>
                    <a:bodyPr/>
                    <a:lstStyle/>
                    <a:p>
                      <a:pPr algn="ctr"/>
                      <a:r>
                        <a:rPr lang="en-US"/>
                        <a:t>1</a:t>
                      </a:r>
                    </a:p>
                  </a:txBody>
                  <a:tcPr/>
                </a:tc>
                <a:extLst>
                  <a:ext uri="{0D108BD9-81ED-4DB2-BD59-A6C34878D82A}">
                    <a16:rowId xmlns:a16="http://schemas.microsoft.com/office/drawing/2014/main" val="10000"/>
                  </a:ext>
                </a:extLst>
              </a:tr>
              <a:tr h="370840">
                <a:tc>
                  <a:txBody>
                    <a:bodyPr/>
                    <a:lstStyle/>
                    <a:p>
                      <a:pPr algn="ctr"/>
                      <a:r>
                        <a:rPr lang="en-US"/>
                        <a:t>1</a:t>
                      </a:r>
                    </a:p>
                  </a:txBody>
                  <a:tcPr/>
                </a:tc>
                <a:tc>
                  <a:txBody>
                    <a:bodyPr/>
                    <a:lstStyle/>
                    <a:p>
                      <a:endParaRPr lang="en-US"/>
                    </a:p>
                  </a:txBody>
                  <a:tcPr/>
                </a:tc>
                <a:tc>
                  <a:txBody>
                    <a:bodyPr/>
                    <a:lstStyle/>
                    <a:p>
                      <a:pPr algn="ctr"/>
                      <a:r>
                        <a:rPr lang="en-US"/>
                        <a:t>X</a:t>
                      </a:r>
                    </a:p>
                  </a:txBody>
                  <a:tcPr/>
                </a:tc>
                <a:tc>
                  <a:txBody>
                    <a:bodyPr/>
                    <a:lstStyle/>
                    <a:p>
                      <a:pPr algn="ctr"/>
                      <a:r>
                        <a:rPr lang="en-US"/>
                        <a:t>1</a:t>
                      </a:r>
                    </a:p>
                  </a:txBody>
                  <a:tcPr/>
                </a:tc>
                <a:extLst>
                  <a:ext uri="{0D108BD9-81ED-4DB2-BD59-A6C34878D82A}">
                    <a16:rowId xmlns:a16="http://schemas.microsoft.com/office/drawing/2014/main" val="10001"/>
                  </a:ext>
                </a:extLst>
              </a:tr>
            </a:tbl>
          </a:graphicData>
        </a:graphic>
      </p:graphicFrame>
      <p:cxnSp>
        <p:nvCxnSpPr>
          <p:cNvPr id="33" name="Straight Connector 32"/>
          <p:cNvCxnSpPr/>
          <p:nvPr/>
        </p:nvCxnSpPr>
        <p:spPr>
          <a:xfrm rot="10800000">
            <a:off x="3733800" y="4800600"/>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4876800"/>
            <a:ext cx="304800" cy="369332"/>
          </a:xfrm>
          <a:prstGeom prst="rect">
            <a:avLst/>
          </a:prstGeom>
          <a:noFill/>
        </p:spPr>
        <p:txBody>
          <a:bodyPr wrap="square" rtlCol="0">
            <a:spAutoFit/>
          </a:bodyPr>
          <a:lstStyle/>
          <a:p>
            <a:r>
              <a:rPr lang="en-US"/>
              <a:t>Q</a:t>
            </a:r>
          </a:p>
        </p:txBody>
      </p:sp>
      <p:sp>
        <p:nvSpPr>
          <p:cNvPr id="35" name="TextBox 34"/>
          <p:cNvSpPr txBox="1"/>
          <p:nvPr/>
        </p:nvSpPr>
        <p:spPr>
          <a:xfrm>
            <a:off x="3733800" y="4572000"/>
            <a:ext cx="457200" cy="369332"/>
          </a:xfrm>
          <a:prstGeom prst="rect">
            <a:avLst/>
          </a:prstGeom>
          <a:noFill/>
        </p:spPr>
        <p:txBody>
          <a:bodyPr wrap="square" rtlCol="0">
            <a:spAutoFit/>
          </a:bodyPr>
          <a:lstStyle/>
          <a:p>
            <a:r>
              <a:rPr lang="en-US"/>
              <a:t>SR</a:t>
            </a:r>
          </a:p>
        </p:txBody>
      </p:sp>
      <p:sp>
        <p:nvSpPr>
          <p:cNvPr id="37" name="TextBox 36"/>
          <p:cNvSpPr txBox="1"/>
          <p:nvPr/>
        </p:nvSpPr>
        <p:spPr>
          <a:xfrm>
            <a:off x="3733800" y="5029200"/>
            <a:ext cx="304800" cy="369332"/>
          </a:xfrm>
          <a:prstGeom prst="rect">
            <a:avLst/>
          </a:prstGeom>
          <a:noFill/>
        </p:spPr>
        <p:txBody>
          <a:bodyPr wrap="square" rtlCol="0">
            <a:spAutoFit/>
          </a:bodyPr>
          <a:lstStyle/>
          <a:p>
            <a:r>
              <a:rPr lang="en-US"/>
              <a:t>0</a:t>
            </a:r>
          </a:p>
        </p:txBody>
      </p:sp>
      <p:sp>
        <p:nvSpPr>
          <p:cNvPr id="39" name="TextBox 38"/>
          <p:cNvSpPr txBox="1"/>
          <p:nvPr/>
        </p:nvSpPr>
        <p:spPr>
          <a:xfrm>
            <a:off x="3733800" y="5421868"/>
            <a:ext cx="304800" cy="369332"/>
          </a:xfrm>
          <a:prstGeom prst="rect">
            <a:avLst/>
          </a:prstGeom>
          <a:noFill/>
        </p:spPr>
        <p:txBody>
          <a:bodyPr wrap="square" rtlCol="0">
            <a:spAutoFit/>
          </a:bodyPr>
          <a:lstStyle/>
          <a:p>
            <a:r>
              <a:rPr lang="en-US"/>
              <a:t>1</a:t>
            </a:r>
          </a:p>
        </p:txBody>
      </p:sp>
      <p:sp>
        <p:nvSpPr>
          <p:cNvPr id="40" name="TextBox 39"/>
          <p:cNvSpPr txBox="1"/>
          <p:nvPr/>
        </p:nvSpPr>
        <p:spPr>
          <a:xfrm>
            <a:off x="4267200" y="4724400"/>
            <a:ext cx="457200" cy="369332"/>
          </a:xfrm>
          <a:prstGeom prst="rect">
            <a:avLst/>
          </a:prstGeom>
          <a:noFill/>
        </p:spPr>
        <p:txBody>
          <a:bodyPr wrap="square" rtlCol="0">
            <a:spAutoFit/>
          </a:bodyPr>
          <a:lstStyle/>
          <a:p>
            <a:r>
              <a:rPr lang="en-US"/>
              <a:t>00</a:t>
            </a:r>
          </a:p>
        </p:txBody>
      </p:sp>
      <p:sp>
        <p:nvSpPr>
          <p:cNvPr id="41" name="TextBox 40"/>
          <p:cNvSpPr txBox="1"/>
          <p:nvPr/>
        </p:nvSpPr>
        <p:spPr>
          <a:xfrm>
            <a:off x="5029200" y="4724400"/>
            <a:ext cx="457200" cy="369332"/>
          </a:xfrm>
          <a:prstGeom prst="rect">
            <a:avLst/>
          </a:prstGeom>
          <a:noFill/>
        </p:spPr>
        <p:txBody>
          <a:bodyPr wrap="square" rtlCol="0">
            <a:spAutoFit/>
          </a:bodyPr>
          <a:lstStyle/>
          <a:p>
            <a:r>
              <a:rPr lang="en-US"/>
              <a:t>01</a:t>
            </a:r>
          </a:p>
        </p:txBody>
      </p:sp>
      <p:sp>
        <p:nvSpPr>
          <p:cNvPr id="42" name="TextBox 41"/>
          <p:cNvSpPr txBox="1"/>
          <p:nvPr/>
        </p:nvSpPr>
        <p:spPr>
          <a:xfrm>
            <a:off x="5791200" y="4724400"/>
            <a:ext cx="457200" cy="369332"/>
          </a:xfrm>
          <a:prstGeom prst="rect">
            <a:avLst/>
          </a:prstGeom>
          <a:noFill/>
        </p:spPr>
        <p:txBody>
          <a:bodyPr wrap="square" rtlCol="0">
            <a:spAutoFit/>
          </a:bodyPr>
          <a:lstStyle/>
          <a:p>
            <a:r>
              <a:rPr lang="en-US"/>
              <a:t>11</a:t>
            </a:r>
          </a:p>
        </p:txBody>
      </p:sp>
      <p:sp>
        <p:nvSpPr>
          <p:cNvPr id="43" name="TextBox 42"/>
          <p:cNvSpPr txBox="1"/>
          <p:nvPr/>
        </p:nvSpPr>
        <p:spPr>
          <a:xfrm>
            <a:off x="6629400" y="4724400"/>
            <a:ext cx="457200" cy="369332"/>
          </a:xfrm>
          <a:prstGeom prst="rect">
            <a:avLst/>
          </a:prstGeom>
          <a:noFill/>
        </p:spPr>
        <p:txBody>
          <a:bodyPr wrap="square" rtlCol="0">
            <a:spAutoFit/>
          </a:bodyPr>
          <a:lstStyle/>
          <a:p>
            <a:r>
              <a:rPr lang="en-US"/>
              <a:t>10</a:t>
            </a:r>
          </a:p>
        </p:txBody>
      </p:sp>
      <p:sp>
        <p:nvSpPr>
          <p:cNvPr id="46" name="Right Bracket 45"/>
          <p:cNvSpPr/>
          <p:nvPr/>
        </p:nvSpPr>
        <p:spPr>
          <a:xfrm>
            <a:off x="6260930" y="5105400"/>
            <a:ext cx="749470" cy="609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800000">
            <a:off x="5867401" y="5105399"/>
            <a:ext cx="749470" cy="609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3" name="Right Bracket 52"/>
          <p:cNvSpPr/>
          <p:nvPr/>
        </p:nvSpPr>
        <p:spPr>
          <a:xfrm>
            <a:off x="3886200" y="5410200"/>
            <a:ext cx="749470" cy="3810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4" name="Right Bracket 53"/>
          <p:cNvSpPr/>
          <p:nvPr/>
        </p:nvSpPr>
        <p:spPr>
          <a:xfrm rot="10800000">
            <a:off x="6630255" y="5309860"/>
            <a:ext cx="749470" cy="3810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6" name="TextBox 55"/>
          <p:cNvSpPr txBox="1"/>
          <p:nvPr/>
        </p:nvSpPr>
        <p:spPr>
          <a:xfrm>
            <a:off x="4191000" y="6107668"/>
            <a:ext cx="2667000" cy="369332"/>
          </a:xfrm>
          <a:prstGeom prst="rect">
            <a:avLst/>
          </a:prstGeom>
          <a:noFill/>
        </p:spPr>
        <p:txBody>
          <a:bodyPr wrap="square" rtlCol="0">
            <a:spAutoFit/>
          </a:bodyPr>
          <a:lstStyle/>
          <a:p>
            <a:r>
              <a:rPr lang="en-US"/>
              <a:t>Q(t+1) = S + R  Q</a:t>
            </a:r>
          </a:p>
        </p:txBody>
      </p:sp>
      <p:cxnSp>
        <p:nvCxnSpPr>
          <p:cNvPr id="61" name="Straight Connector 60"/>
          <p:cNvCxnSpPr/>
          <p:nvPr/>
        </p:nvCxnSpPr>
        <p:spPr>
          <a:xfrm>
            <a:off x="5410200" y="60944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33400"/>
          </a:xfrm>
          <a:solidFill>
            <a:schemeClr val="accent4">
              <a:lumMod val="40000"/>
              <a:lumOff val="60000"/>
            </a:schemeClr>
          </a:solidFill>
        </p:spPr>
        <p:txBody>
          <a:bodyPr>
            <a:normAutofit/>
          </a:bodyPr>
          <a:lstStyle/>
          <a:p>
            <a:pPr>
              <a:buNone/>
            </a:pPr>
            <a:r>
              <a:rPr lang="en-US" sz="2400" b="1"/>
              <a:t>D Flip-flop:</a:t>
            </a:r>
          </a:p>
          <a:p>
            <a:pPr>
              <a:buNone/>
            </a:pPr>
            <a:endParaRPr lang="en-US" sz="2400" b="1"/>
          </a:p>
          <a:p>
            <a:pPr>
              <a:buNone/>
            </a:pPr>
            <a:endParaRPr lang="en-US" sz="2400"/>
          </a:p>
        </p:txBody>
      </p:sp>
      <p:sp>
        <p:nvSpPr>
          <p:cNvPr id="4" name="Title 1"/>
          <p:cNvSpPr>
            <a:spLocks noGrp="1"/>
          </p:cNvSpPr>
          <p:nvPr>
            <p:ph type="title"/>
          </p:nvPr>
        </p:nvSpPr>
        <p:spPr>
          <a:xfrm>
            <a:off x="0" y="0"/>
            <a:ext cx="9144000" cy="762000"/>
          </a:xfrm>
          <a:blipFill>
            <a:blip r:embed="rId2">
              <a:duotone>
                <a:schemeClr val="accent4">
                  <a:shade val="45000"/>
                  <a:satMod val="135000"/>
                </a:schemeClr>
                <a:prstClr val="white"/>
              </a:duotone>
            </a:blip>
            <a:tile tx="0" ty="0" sx="100000" sy="100000" flip="none" algn="tl"/>
          </a:blipFill>
        </p:spPr>
        <p:txBody>
          <a:bodyPr>
            <a:normAutofit/>
          </a:bodyPr>
          <a:lstStyle/>
          <a:p>
            <a:r>
              <a:rPr lang="en-US" sz="4000" b="1"/>
              <a:t>Sequential Logic Circuit</a:t>
            </a:r>
          </a:p>
        </p:txBody>
      </p:sp>
      <p:pic>
        <p:nvPicPr>
          <p:cNvPr id="1026" name="Picture 2"/>
          <p:cNvPicPr>
            <a:picLocks noChangeAspect="1" noChangeArrowheads="1"/>
          </p:cNvPicPr>
          <p:nvPr/>
        </p:nvPicPr>
        <p:blipFill>
          <a:blip r:embed="rId3"/>
          <a:srcRect/>
          <a:stretch>
            <a:fillRect/>
          </a:stretch>
        </p:blipFill>
        <p:spPr bwMode="auto">
          <a:xfrm>
            <a:off x="2514600" y="1676400"/>
            <a:ext cx="1447800" cy="12192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514600" y="3200400"/>
            <a:ext cx="1447800" cy="12954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495800" y="1828800"/>
            <a:ext cx="1447800" cy="12192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4572000" y="3124200"/>
            <a:ext cx="1447800" cy="1219200"/>
          </a:xfrm>
          <a:prstGeom prst="rect">
            <a:avLst/>
          </a:prstGeom>
          <a:noFill/>
          <a:ln w="9525">
            <a:noFill/>
            <a:miter lim="800000"/>
            <a:headEnd/>
            <a:tailEnd/>
          </a:ln>
          <a:effectLst/>
        </p:spPr>
      </p:pic>
      <p:cxnSp>
        <p:nvCxnSpPr>
          <p:cNvPr id="16" name="Straight Connector 15"/>
          <p:cNvCxnSpPr/>
          <p:nvPr/>
        </p:nvCxnSpPr>
        <p:spPr>
          <a:xfrm rot="10800000">
            <a:off x="3886200" y="36576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810000" y="20574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flipV="1">
            <a:off x="4495800" y="2362200"/>
            <a:ext cx="1588" cy="304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flipH="1" flipV="1">
            <a:off x="4458494" y="32385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4572000" y="2209800"/>
            <a:ext cx="1295400" cy="9144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495800" y="2667000"/>
            <a:ext cx="1447800" cy="838200"/>
          </a:xfrm>
          <a:prstGeom prst="line">
            <a:avLst/>
          </a:prstGeom>
        </p:spPr>
        <p:style>
          <a:lnRef idx="1">
            <a:schemeClr val="dk1"/>
          </a:lnRef>
          <a:fillRef idx="0">
            <a:schemeClr val="dk1"/>
          </a:fillRef>
          <a:effectRef idx="0">
            <a:schemeClr val="dk1"/>
          </a:effectRef>
          <a:fontRef idx="minor">
            <a:schemeClr val="tx1"/>
          </a:fontRef>
        </p:style>
      </p:cxnSp>
      <p:sp>
        <p:nvSpPr>
          <p:cNvPr id="27" name="Left Bracket 26"/>
          <p:cNvSpPr/>
          <p:nvPr/>
        </p:nvSpPr>
        <p:spPr>
          <a:xfrm>
            <a:off x="2286000" y="2209800"/>
            <a:ext cx="304800" cy="129540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9" name="Straight Connector 28"/>
          <p:cNvCxnSpPr/>
          <p:nvPr/>
        </p:nvCxnSpPr>
        <p:spPr>
          <a:xfrm rot="10800000">
            <a:off x="457200" y="1905000"/>
            <a:ext cx="2209800" cy="1588"/>
          </a:xfrm>
          <a:prstGeom prst="line">
            <a:avLst/>
          </a:prstGeom>
        </p:spPr>
        <p:style>
          <a:lnRef idx="1">
            <a:schemeClr val="dk1"/>
          </a:lnRef>
          <a:fillRef idx="0">
            <a:schemeClr val="dk1"/>
          </a:fillRef>
          <a:effectRef idx="0">
            <a:schemeClr val="dk1"/>
          </a:effectRef>
          <a:fontRef idx="minor">
            <a:schemeClr val="tx1"/>
          </a:fontRef>
        </p:style>
      </p:cxnSp>
      <p:pic>
        <p:nvPicPr>
          <p:cNvPr id="30" name="Picture 4"/>
          <p:cNvPicPr>
            <a:picLocks noChangeAspect="1" noChangeArrowheads="1"/>
          </p:cNvPicPr>
          <p:nvPr/>
        </p:nvPicPr>
        <p:blipFill>
          <a:blip r:embed="rId4"/>
          <a:srcRect/>
          <a:stretch>
            <a:fillRect/>
          </a:stretch>
        </p:blipFill>
        <p:spPr bwMode="auto">
          <a:xfrm>
            <a:off x="1162050" y="3276600"/>
            <a:ext cx="971550" cy="1524000"/>
          </a:xfrm>
          <a:prstGeom prst="rect">
            <a:avLst/>
          </a:prstGeom>
          <a:noFill/>
          <a:ln w="9525">
            <a:noFill/>
            <a:miter lim="800000"/>
            <a:headEnd/>
            <a:tailEnd/>
          </a:ln>
          <a:effectLst/>
        </p:spPr>
      </p:pic>
      <p:sp>
        <p:nvSpPr>
          <p:cNvPr id="31" name="Oval 30"/>
          <p:cNvSpPr/>
          <p:nvPr/>
        </p:nvSpPr>
        <p:spPr>
          <a:xfrm>
            <a:off x="1905000" y="3657600"/>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3" name="Straight Connector 32"/>
          <p:cNvCxnSpPr/>
          <p:nvPr/>
        </p:nvCxnSpPr>
        <p:spPr>
          <a:xfrm rot="10800000">
            <a:off x="2057400" y="37338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5400000">
            <a:off x="-152400" y="2819400"/>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10800000">
            <a:off x="762000" y="37338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76200" y="1752600"/>
            <a:ext cx="457200" cy="381000"/>
          </a:xfrm>
          <a:prstGeom prst="rect">
            <a:avLst/>
          </a:prstGeom>
          <a:noFill/>
        </p:spPr>
        <p:txBody>
          <a:bodyPr wrap="square" rtlCol="0">
            <a:spAutoFit/>
          </a:bodyPr>
          <a:lstStyle/>
          <a:p>
            <a:r>
              <a:rPr lang="en-US"/>
              <a:t>D</a:t>
            </a:r>
          </a:p>
        </p:txBody>
      </p:sp>
      <p:cxnSp>
        <p:nvCxnSpPr>
          <p:cNvPr id="41" name="Straight Connector 40"/>
          <p:cNvCxnSpPr/>
          <p:nvPr/>
        </p:nvCxnSpPr>
        <p:spPr>
          <a:xfrm rot="10800000">
            <a:off x="1828801" y="2819400"/>
            <a:ext cx="457199" cy="1588"/>
          </a:xfrm>
          <a:prstGeom prst="line">
            <a:avLst/>
          </a:prstGeom>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1219200" y="2590800"/>
            <a:ext cx="609600" cy="381000"/>
          </a:xfrm>
          <a:prstGeom prst="rect">
            <a:avLst/>
          </a:prstGeom>
          <a:noFill/>
        </p:spPr>
        <p:txBody>
          <a:bodyPr wrap="square" rtlCol="0">
            <a:spAutoFit/>
          </a:bodyPr>
          <a:lstStyle/>
          <a:p>
            <a:r>
              <a:rPr lang="en-US"/>
              <a:t>CLK</a:t>
            </a:r>
          </a:p>
        </p:txBody>
      </p:sp>
      <p:sp>
        <p:nvSpPr>
          <p:cNvPr id="25" name="TextBox 24"/>
          <p:cNvSpPr txBox="1"/>
          <p:nvPr/>
        </p:nvSpPr>
        <p:spPr>
          <a:xfrm>
            <a:off x="6019800" y="2057400"/>
            <a:ext cx="457200" cy="381000"/>
          </a:xfrm>
          <a:prstGeom prst="rect">
            <a:avLst/>
          </a:prstGeom>
          <a:noFill/>
        </p:spPr>
        <p:txBody>
          <a:bodyPr wrap="square" rtlCol="0">
            <a:spAutoFit/>
          </a:bodyPr>
          <a:lstStyle/>
          <a:p>
            <a:r>
              <a:rPr lang="en-US"/>
              <a:t>Q</a:t>
            </a:r>
          </a:p>
        </p:txBody>
      </p:sp>
      <p:sp>
        <p:nvSpPr>
          <p:cNvPr id="28" name="TextBox 27"/>
          <p:cNvSpPr txBox="1"/>
          <p:nvPr/>
        </p:nvSpPr>
        <p:spPr>
          <a:xfrm>
            <a:off x="6019800" y="3352800"/>
            <a:ext cx="457200" cy="381000"/>
          </a:xfrm>
          <a:prstGeom prst="rect">
            <a:avLst/>
          </a:prstGeom>
          <a:noFill/>
        </p:spPr>
        <p:txBody>
          <a:bodyPr wrap="square" rtlCol="0">
            <a:spAutoFit/>
          </a:bodyPr>
          <a:lstStyle/>
          <a:p>
            <a:r>
              <a:rPr lang="en-US"/>
              <a:t>Q</a:t>
            </a:r>
          </a:p>
        </p:txBody>
      </p:sp>
      <p:cxnSp>
        <p:nvCxnSpPr>
          <p:cNvPr id="34" name="Straight Connector 33"/>
          <p:cNvCxnSpPr/>
          <p:nvPr/>
        </p:nvCxnSpPr>
        <p:spPr>
          <a:xfrm>
            <a:off x="6096000" y="3351212"/>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5" name="Table 34"/>
          <p:cNvGraphicFramePr>
            <a:graphicFrameLocks noGrp="1"/>
          </p:cNvGraphicFramePr>
          <p:nvPr/>
        </p:nvGraphicFramePr>
        <p:xfrm>
          <a:off x="304800" y="4622800"/>
          <a:ext cx="3733800" cy="1854200"/>
        </p:xfrm>
        <a:graphic>
          <a:graphicData uri="http://schemas.openxmlformats.org/drawingml/2006/table">
            <a:tbl>
              <a:tblPr firstRow="1" bandRow="1">
                <a:tableStyleId>{00A15C55-8517-42AA-B614-E9B94910E393}</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tblGrid>
              <a:tr h="370840">
                <a:tc>
                  <a:txBody>
                    <a:bodyPr/>
                    <a:lstStyle/>
                    <a:p>
                      <a:pPr algn="ctr"/>
                      <a:r>
                        <a:rPr lang="en-US"/>
                        <a:t>Q           D</a:t>
                      </a:r>
                    </a:p>
                  </a:txBody>
                  <a:tcPr/>
                </a:tc>
                <a:tc>
                  <a:txBody>
                    <a:bodyPr/>
                    <a:lstStyle/>
                    <a:p>
                      <a:pPr algn="ctr"/>
                      <a:r>
                        <a:rPr lang="en-US"/>
                        <a:t>Q(t+1)</a:t>
                      </a:r>
                    </a:p>
                  </a:txBody>
                  <a:tcPr/>
                </a:tc>
                <a:extLst>
                  <a:ext uri="{0D108BD9-81ED-4DB2-BD59-A6C34878D82A}">
                    <a16:rowId xmlns:a16="http://schemas.microsoft.com/office/drawing/2014/main" val="10000"/>
                  </a:ext>
                </a:extLst>
              </a:tr>
              <a:tr h="370840">
                <a:tc>
                  <a:txBody>
                    <a:bodyPr/>
                    <a:lstStyle/>
                    <a:p>
                      <a:pPr algn="ctr"/>
                      <a:r>
                        <a:rPr lang="en-US"/>
                        <a:t>0          0</a:t>
                      </a:r>
                    </a:p>
                  </a:txBody>
                  <a:tcPr/>
                </a:tc>
                <a:tc>
                  <a:txBody>
                    <a:bodyPr/>
                    <a:lstStyle/>
                    <a:p>
                      <a:r>
                        <a:rPr lang="en-US"/>
                        <a:t>              0</a:t>
                      </a:r>
                    </a:p>
                  </a:txBody>
                  <a:tcPr/>
                </a:tc>
                <a:extLst>
                  <a:ext uri="{0D108BD9-81ED-4DB2-BD59-A6C34878D82A}">
                    <a16:rowId xmlns:a16="http://schemas.microsoft.com/office/drawing/2014/main" val="10001"/>
                  </a:ext>
                </a:extLst>
              </a:tr>
              <a:tr h="370840">
                <a:tc>
                  <a:txBody>
                    <a:bodyPr/>
                    <a:lstStyle/>
                    <a:p>
                      <a:pPr algn="ctr"/>
                      <a:r>
                        <a:rPr lang="en-US"/>
                        <a:t>0          1</a:t>
                      </a:r>
                    </a:p>
                  </a:txBody>
                  <a:tcPr/>
                </a:tc>
                <a:tc>
                  <a:txBody>
                    <a:bodyPr/>
                    <a:lstStyle/>
                    <a:p>
                      <a:r>
                        <a:rPr lang="en-US"/>
                        <a:t>              1</a:t>
                      </a:r>
                    </a:p>
                  </a:txBody>
                  <a:tcPr/>
                </a:tc>
                <a:extLst>
                  <a:ext uri="{0D108BD9-81ED-4DB2-BD59-A6C34878D82A}">
                    <a16:rowId xmlns:a16="http://schemas.microsoft.com/office/drawing/2014/main" val="10002"/>
                  </a:ext>
                </a:extLst>
              </a:tr>
              <a:tr h="370840">
                <a:tc>
                  <a:txBody>
                    <a:bodyPr/>
                    <a:lstStyle/>
                    <a:p>
                      <a:pPr marL="342900" indent="-342900" algn="ctr">
                        <a:buAutoNum type="arabicPlain"/>
                      </a:pPr>
                      <a:r>
                        <a:rPr lang="en-US"/>
                        <a:t>     0</a:t>
                      </a:r>
                    </a:p>
                  </a:txBody>
                  <a:tcPr/>
                </a:tc>
                <a:tc>
                  <a:txBody>
                    <a:bodyPr/>
                    <a:lstStyle/>
                    <a:p>
                      <a:r>
                        <a:rPr lang="en-US"/>
                        <a:t>              0  </a:t>
                      </a:r>
                    </a:p>
                  </a:txBody>
                  <a:tcPr/>
                </a:tc>
                <a:extLst>
                  <a:ext uri="{0D108BD9-81ED-4DB2-BD59-A6C34878D82A}">
                    <a16:rowId xmlns:a16="http://schemas.microsoft.com/office/drawing/2014/main" val="10003"/>
                  </a:ext>
                </a:extLst>
              </a:tr>
              <a:tr h="370840">
                <a:tc>
                  <a:txBody>
                    <a:bodyPr/>
                    <a:lstStyle/>
                    <a:p>
                      <a:pPr algn="ctr"/>
                      <a:r>
                        <a:rPr lang="en-US"/>
                        <a:t>1          1</a:t>
                      </a:r>
                    </a:p>
                  </a:txBody>
                  <a:tcPr/>
                </a:tc>
                <a:tc>
                  <a:txBody>
                    <a:bodyPr/>
                    <a:lstStyle/>
                    <a:p>
                      <a:r>
                        <a:rPr lang="en-US"/>
                        <a:t>              1</a:t>
                      </a:r>
                    </a:p>
                  </a:txBody>
                  <a:tcPr/>
                </a:tc>
                <a:extLst>
                  <a:ext uri="{0D108BD9-81ED-4DB2-BD59-A6C34878D82A}">
                    <a16:rowId xmlns:a16="http://schemas.microsoft.com/office/drawing/2014/main" val="10004"/>
                  </a:ext>
                </a:extLst>
              </a:tr>
            </a:tbl>
          </a:graphicData>
        </a:graphic>
      </p:graphicFrame>
      <p:graphicFrame>
        <p:nvGraphicFramePr>
          <p:cNvPr id="37" name="Table 36"/>
          <p:cNvGraphicFramePr>
            <a:graphicFrameLocks noGrp="1"/>
          </p:cNvGraphicFramePr>
          <p:nvPr/>
        </p:nvGraphicFramePr>
        <p:xfrm>
          <a:off x="5638800" y="4820920"/>
          <a:ext cx="1905000" cy="741680"/>
        </p:xfrm>
        <a:graphic>
          <a:graphicData uri="http://schemas.openxmlformats.org/drawingml/2006/table">
            <a:tbl>
              <a:tblPr firstRow="1" bandRow="1">
                <a:tableStyleId>{00A15C55-8517-42AA-B614-E9B94910E393}</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tblGrid>
              <a:tr h="370840">
                <a:tc>
                  <a:txBody>
                    <a:bodyPr/>
                    <a:lstStyle/>
                    <a:p>
                      <a:endParaRPr lang="en-US"/>
                    </a:p>
                  </a:txBody>
                  <a:tcPr/>
                </a:tc>
                <a:tc>
                  <a:txBody>
                    <a:bodyPr/>
                    <a:lstStyle/>
                    <a:p>
                      <a:r>
                        <a:rPr lang="en-US"/>
                        <a:t>     1</a:t>
                      </a:r>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r>
                        <a:rPr lang="en-US"/>
                        <a:t>     1</a:t>
                      </a:r>
                    </a:p>
                  </a:txBody>
                  <a:tcPr/>
                </a:tc>
                <a:extLst>
                  <a:ext uri="{0D108BD9-81ED-4DB2-BD59-A6C34878D82A}">
                    <a16:rowId xmlns:a16="http://schemas.microsoft.com/office/drawing/2014/main" val="10001"/>
                  </a:ext>
                </a:extLst>
              </a:tr>
            </a:tbl>
          </a:graphicData>
        </a:graphic>
      </p:graphicFrame>
      <p:cxnSp>
        <p:nvCxnSpPr>
          <p:cNvPr id="42" name="Straight Connector 41"/>
          <p:cNvCxnSpPr/>
          <p:nvPr/>
        </p:nvCxnSpPr>
        <p:spPr>
          <a:xfrm rot="10800000">
            <a:off x="5257800" y="4495801"/>
            <a:ext cx="457200" cy="380999"/>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05400" y="4495800"/>
            <a:ext cx="457200" cy="381000"/>
          </a:xfrm>
          <a:prstGeom prst="rect">
            <a:avLst/>
          </a:prstGeom>
          <a:noFill/>
        </p:spPr>
        <p:txBody>
          <a:bodyPr wrap="square" rtlCol="0">
            <a:spAutoFit/>
          </a:bodyPr>
          <a:lstStyle/>
          <a:p>
            <a:r>
              <a:rPr lang="en-US"/>
              <a:t>Q</a:t>
            </a:r>
          </a:p>
        </p:txBody>
      </p:sp>
      <p:sp>
        <p:nvSpPr>
          <p:cNvPr id="46" name="TextBox 45"/>
          <p:cNvSpPr txBox="1"/>
          <p:nvPr/>
        </p:nvSpPr>
        <p:spPr>
          <a:xfrm>
            <a:off x="5410200" y="4267200"/>
            <a:ext cx="457200" cy="381000"/>
          </a:xfrm>
          <a:prstGeom prst="rect">
            <a:avLst/>
          </a:prstGeom>
          <a:noFill/>
        </p:spPr>
        <p:txBody>
          <a:bodyPr wrap="square" rtlCol="0">
            <a:spAutoFit/>
          </a:bodyPr>
          <a:lstStyle/>
          <a:p>
            <a:r>
              <a:rPr lang="en-US"/>
              <a:t>D</a:t>
            </a:r>
          </a:p>
        </p:txBody>
      </p:sp>
      <p:sp>
        <p:nvSpPr>
          <p:cNvPr id="47" name="TextBox 46"/>
          <p:cNvSpPr txBox="1"/>
          <p:nvPr/>
        </p:nvSpPr>
        <p:spPr>
          <a:xfrm>
            <a:off x="5257800" y="4724400"/>
            <a:ext cx="457200" cy="381000"/>
          </a:xfrm>
          <a:prstGeom prst="rect">
            <a:avLst/>
          </a:prstGeom>
          <a:noFill/>
        </p:spPr>
        <p:txBody>
          <a:bodyPr wrap="square" rtlCol="0">
            <a:spAutoFit/>
          </a:bodyPr>
          <a:lstStyle/>
          <a:p>
            <a:r>
              <a:rPr lang="en-US"/>
              <a:t>0</a:t>
            </a:r>
          </a:p>
        </p:txBody>
      </p:sp>
      <p:sp>
        <p:nvSpPr>
          <p:cNvPr id="48" name="TextBox 47"/>
          <p:cNvSpPr txBox="1"/>
          <p:nvPr/>
        </p:nvSpPr>
        <p:spPr>
          <a:xfrm>
            <a:off x="5257800" y="5181600"/>
            <a:ext cx="457200" cy="381000"/>
          </a:xfrm>
          <a:prstGeom prst="rect">
            <a:avLst/>
          </a:prstGeom>
          <a:noFill/>
        </p:spPr>
        <p:txBody>
          <a:bodyPr wrap="square" rtlCol="0">
            <a:spAutoFit/>
          </a:bodyPr>
          <a:lstStyle/>
          <a:p>
            <a:r>
              <a:rPr lang="en-US"/>
              <a:t>1</a:t>
            </a:r>
          </a:p>
        </p:txBody>
      </p:sp>
      <p:sp>
        <p:nvSpPr>
          <p:cNvPr id="49" name="TextBox 48"/>
          <p:cNvSpPr txBox="1"/>
          <p:nvPr/>
        </p:nvSpPr>
        <p:spPr>
          <a:xfrm>
            <a:off x="5867400" y="4495800"/>
            <a:ext cx="457200" cy="381000"/>
          </a:xfrm>
          <a:prstGeom prst="rect">
            <a:avLst/>
          </a:prstGeom>
          <a:noFill/>
        </p:spPr>
        <p:txBody>
          <a:bodyPr wrap="square" rtlCol="0">
            <a:spAutoFit/>
          </a:bodyPr>
          <a:lstStyle/>
          <a:p>
            <a:r>
              <a:rPr lang="en-US"/>
              <a:t>0</a:t>
            </a:r>
          </a:p>
        </p:txBody>
      </p:sp>
      <p:sp>
        <p:nvSpPr>
          <p:cNvPr id="50" name="TextBox 49"/>
          <p:cNvSpPr txBox="1"/>
          <p:nvPr/>
        </p:nvSpPr>
        <p:spPr>
          <a:xfrm>
            <a:off x="6858000" y="4495800"/>
            <a:ext cx="457200" cy="381000"/>
          </a:xfrm>
          <a:prstGeom prst="rect">
            <a:avLst/>
          </a:prstGeom>
          <a:noFill/>
        </p:spPr>
        <p:txBody>
          <a:bodyPr wrap="square" rtlCol="0">
            <a:spAutoFit/>
          </a:bodyPr>
          <a:lstStyle/>
          <a:p>
            <a:r>
              <a:rPr lang="en-US"/>
              <a:t>1</a:t>
            </a:r>
          </a:p>
        </p:txBody>
      </p:sp>
      <p:sp>
        <p:nvSpPr>
          <p:cNvPr id="51" name="Right Bracket 50"/>
          <p:cNvSpPr/>
          <p:nvPr/>
        </p:nvSpPr>
        <p:spPr>
          <a:xfrm>
            <a:off x="6781800" y="4876800"/>
            <a:ext cx="457200" cy="609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621822">
            <a:off x="6690116" y="4888234"/>
            <a:ext cx="457200" cy="609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3" name="TextBox 52"/>
          <p:cNvSpPr txBox="1"/>
          <p:nvPr/>
        </p:nvSpPr>
        <p:spPr>
          <a:xfrm>
            <a:off x="5257800" y="5943600"/>
            <a:ext cx="2590800" cy="381000"/>
          </a:xfrm>
          <a:prstGeom prst="rect">
            <a:avLst/>
          </a:prstGeom>
          <a:noFill/>
        </p:spPr>
        <p:txBody>
          <a:bodyPr wrap="square" rtlCol="0">
            <a:spAutoFit/>
          </a:bodyPr>
          <a:lstStyle/>
          <a:p>
            <a:r>
              <a:rPr lang="en-US"/>
              <a:t>Q(t+1) = D</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1371600"/>
          </a:xfrm>
          <a:solidFill>
            <a:schemeClr val="accent1">
              <a:lumMod val="40000"/>
              <a:lumOff val="60000"/>
            </a:schemeClr>
          </a:solidFill>
        </p:spPr>
        <p:txBody>
          <a:bodyPr>
            <a:normAutofit/>
          </a:bodyPr>
          <a:lstStyle/>
          <a:p>
            <a:pPr>
              <a:buNone/>
            </a:pPr>
            <a:r>
              <a:rPr lang="en-US" sz="2400" b="1"/>
              <a:t>J K Flip-flop:</a:t>
            </a:r>
          </a:p>
          <a:p>
            <a:pPr>
              <a:buFont typeface="Wingdings" pitchFamily="2" charset="2"/>
              <a:buChar char="Ø"/>
            </a:pPr>
            <a:r>
              <a:rPr lang="en-US" sz="2400"/>
              <a:t>It is the refinement form of the RS flip-flop wherein in-determinant  state of RS type is eliminated.</a:t>
            </a:r>
          </a:p>
        </p:txBody>
      </p:sp>
      <p:sp>
        <p:nvSpPr>
          <p:cNvPr id="4" name="Title 1"/>
          <p:cNvSpPr>
            <a:spLocks noGrp="1"/>
          </p:cNvSpPr>
          <p:nvPr>
            <p:ph type="title"/>
          </p:nvPr>
        </p:nvSpPr>
        <p:spPr>
          <a:xfrm>
            <a:off x="0" y="0"/>
            <a:ext cx="9144000" cy="762000"/>
          </a:xfrm>
          <a:blipFill>
            <a:blip r:embed="rId2">
              <a:duotone>
                <a:schemeClr val="accent1">
                  <a:shade val="45000"/>
                  <a:satMod val="135000"/>
                </a:schemeClr>
                <a:prstClr val="white"/>
              </a:duotone>
            </a:blip>
            <a:tile tx="0" ty="0" sx="100000" sy="100000" flip="none" algn="tl"/>
          </a:blipFill>
        </p:spPr>
        <p:txBody>
          <a:bodyPr>
            <a:normAutofit/>
          </a:bodyPr>
          <a:lstStyle/>
          <a:p>
            <a:r>
              <a:rPr lang="en-US" sz="4000" b="1"/>
              <a:t>Sequential Logic Circuit</a:t>
            </a:r>
          </a:p>
        </p:txBody>
      </p:sp>
      <p:pic>
        <p:nvPicPr>
          <p:cNvPr id="1026" name="Picture 2"/>
          <p:cNvPicPr>
            <a:picLocks noChangeAspect="1" noChangeArrowheads="1"/>
          </p:cNvPicPr>
          <p:nvPr/>
        </p:nvPicPr>
        <p:blipFill>
          <a:blip r:embed="rId3"/>
          <a:srcRect/>
          <a:stretch>
            <a:fillRect/>
          </a:stretch>
        </p:blipFill>
        <p:spPr bwMode="auto">
          <a:xfrm>
            <a:off x="3214688" y="2743200"/>
            <a:ext cx="2714625" cy="22812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247900" y="2590800"/>
            <a:ext cx="1028700" cy="1066800"/>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a:stretch>
            <a:fillRect/>
          </a:stretch>
        </p:blipFill>
        <p:spPr bwMode="auto">
          <a:xfrm>
            <a:off x="2209800" y="4191000"/>
            <a:ext cx="1028700" cy="1066800"/>
          </a:xfrm>
          <a:prstGeom prst="rect">
            <a:avLst/>
          </a:prstGeom>
          <a:noFill/>
          <a:ln w="9525">
            <a:noFill/>
            <a:miter lim="800000"/>
            <a:headEnd/>
            <a:tailEnd/>
          </a:ln>
          <a:effectLst/>
        </p:spPr>
      </p:pic>
      <p:sp>
        <p:nvSpPr>
          <p:cNvPr id="8" name="Left Bracket 7"/>
          <p:cNvSpPr/>
          <p:nvPr/>
        </p:nvSpPr>
        <p:spPr>
          <a:xfrm>
            <a:off x="1981200" y="3276600"/>
            <a:ext cx="304800" cy="129540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0" name="Straight Connector 9"/>
          <p:cNvCxnSpPr>
            <a:stCxn id="1027" idx="1"/>
          </p:cNvCxnSpPr>
          <p:nvPr/>
        </p:nvCxnSpPr>
        <p:spPr>
          <a:xfrm rot="10800000">
            <a:off x="1143000" y="3124200"/>
            <a:ext cx="11049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1"/>
          </p:cNvCxnSpPr>
          <p:nvPr/>
        </p:nvCxnSpPr>
        <p:spPr>
          <a:xfrm rot="10800000">
            <a:off x="1219200" y="47244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5400000" flipH="1" flipV="1">
            <a:off x="2020094" y="50665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flipH="1" flipV="1">
            <a:off x="2094706" y="27805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286000" y="25908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a:off x="4571206" y="2895600"/>
            <a:ext cx="610394" cy="79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209800" y="5257800"/>
            <a:ext cx="27432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flipH="1" flipV="1">
            <a:off x="4610100" y="4914900"/>
            <a:ext cx="685800" cy="1588"/>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762000" y="4495800"/>
            <a:ext cx="381000" cy="369332"/>
          </a:xfrm>
          <a:prstGeom prst="rect">
            <a:avLst/>
          </a:prstGeom>
          <a:noFill/>
        </p:spPr>
        <p:txBody>
          <a:bodyPr wrap="square" rtlCol="0">
            <a:spAutoFit/>
          </a:bodyPr>
          <a:lstStyle/>
          <a:p>
            <a:r>
              <a:rPr lang="en-US"/>
              <a:t>J</a:t>
            </a:r>
          </a:p>
        </p:txBody>
      </p:sp>
      <p:sp>
        <p:nvSpPr>
          <p:cNvPr id="26" name="TextBox 25"/>
          <p:cNvSpPr txBox="1"/>
          <p:nvPr/>
        </p:nvSpPr>
        <p:spPr>
          <a:xfrm>
            <a:off x="762000" y="2971800"/>
            <a:ext cx="381000" cy="369332"/>
          </a:xfrm>
          <a:prstGeom prst="rect">
            <a:avLst/>
          </a:prstGeom>
          <a:noFill/>
        </p:spPr>
        <p:txBody>
          <a:bodyPr wrap="square" rtlCol="0">
            <a:spAutoFit/>
          </a:bodyPr>
          <a:lstStyle/>
          <a:p>
            <a:r>
              <a:rPr lang="en-US"/>
              <a:t>K</a:t>
            </a:r>
          </a:p>
        </p:txBody>
      </p:sp>
      <p:cxnSp>
        <p:nvCxnSpPr>
          <p:cNvPr id="33" name="Straight Connector 32"/>
          <p:cNvCxnSpPr/>
          <p:nvPr/>
        </p:nvCxnSpPr>
        <p:spPr>
          <a:xfrm>
            <a:off x="1676400" y="3886200"/>
            <a:ext cx="304800" cy="1588"/>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219200" y="3745468"/>
            <a:ext cx="533400" cy="369332"/>
          </a:xfrm>
          <a:prstGeom prst="rect">
            <a:avLst/>
          </a:prstGeom>
          <a:noFill/>
        </p:spPr>
        <p:txBody>
          <a:bodyPr wrap="square" rtlCol="0">
            <a:spAutoFit/>
          </a:bodyPr>
          <a:lstStyle/>
          <a:p>
            <a:r>
              <a:rPr lang="en-US"/>
              <a:t>CLK</a:t>
            </a:r>
          </a:p>
        </p:txBody>
      </p:sp>
      <p:graphicFrame>
        <p:nvGraphicFramePr>
          <p:cNvPr id="35" name="Table 34"/>
          <p:cNvGraphicFramePr>
            <a:graphicFrameLocks noGrp="1"/>
          </p:cNvGraphicFramePr>
          <p:nvPr/>
        </p:nvGraphicFramePr>
        <p:xfrm>
          <a:off x="6096000" y="2225041"/>
          <a:ext cx="2819400" cy="4480560"/>
        </p:xfrm>
        <a:graphic>
          <a:graphicData uri="http://schemas.openxmlformats.org/drawingml/2006/table">
            <a:tbl>
              <a:tblPr firstRow="1" bandRow="1">
                <a:tableStyleId>{7DF18680-E054-41AD-8BC1-D1AEF772440D}</a:tableStyleId>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497840">
                <a:tc>
                  <a:txBody>
                    <a:bodyPr/>
                    <a:lstStyle/>
                    <a:p>
                      <a:pPr algn="ctr"/>
                      <a:r>
                        <a:rPr lang="en-US" b="1"/>
                        <a:t>Q     J     K</a:t>
                      </a:r>
                    </a:p>
                  </a:txBody>
                  <a:tcPr/>
                </a:tc>
                <a:tc>
                  <a:txBody>
                    <a:bodyPr/>
                    <a:lstStyle/>
                    <a:p>
                      <a:pPr algn="ctr"/>
                      <a:r>
                        <a:rPr lang="en-US" b="1"/>
                        <a:t>Q(t+1)</a:t>
                      </a:r>
                    </a:p>
                  </a:txBody>
                  <a:tcPr/>
                </a:tc>
                <a:extLst>
                  <a:ext uri="{0D108BD9-81ED-4DB2-BD59-A6C34878D82A}">
                    <a16:rowId xmlns:a16="http://schemas.microsoft.com/office/drawing/2014/main" val="10000"/>
                  </a:ext>
                </a:extLst>
              </a:tr>
              <a:tr h="497840">
                <a:tc>
                  <a:txBody>
                    <a:bodyPr/>
                    <a:lstStyle/>
                    <a:p>
                      <a:pPr algn="ctr"/>
                      <a:r>
                        <a:rPr lang="en-US" b="1"/>
                        <a:t>0     0     0</a:t>
                      </a:r>
                    </a:p>
                  </a:txBody>
                  <a:tcPr/>
                </a:tc>
                <a:tc>
                  <a:txBody>
                    <a:bodyPr/>
                    <a:lstStyle/>
                    <a:p>
                      <a:pPr algn="ctr"/>
                      <a:r>
                        <a:rPr lang="en-US" b="1"/>
                        <a:t>0</a:t>
                      </a:r>
                    </a:p>
                  </a:txBody>
                  <a:tcPr/>
                </a:tc>
                <a:extLst>
                  <a:ext uri="{0D108BD9-81ED-4DB2-BD59-A6C34878D82A}">
                    <a16:rowId xmlns:a16="http://schemas.microsoft.com/office/drawing/2014/main" val="10001"/>
                  </a:ext>
                </a:extLst>
              </a:tr>
              <a:tr h="497840">
                <a:tc>
                  <a:txBody>
                    <a:bodyPr/>
                    <a:lstStyle/>
                    <a:p>
                      <a:pPr algn="ctr"/>
                      <a:r>
                        <a:rPr lang="en-US" b="1"/>
                        <a:t>0      0     1</a:t>
                      </a:r>
                    </a:p>
                  </a:txBody>
                  <a:tcPr/>
                </a:tc>
                <a:tc>
                  <a:txBody>
                    <a:bodyPr/>
                    <a:lstStyle/>
                    <a:p>
                      <a:pPr algn="ctr"/>
                      <a:r>
                        <a:rPr lang="en-US" b="1"/>
                        <a:t>0</a:t>
                      </a:r>
                    </a:p>
                  </a:txBody>
                  <a:tcPr/>
                </a:tc>
                <a:extLst>
                  <a:ext uri="{0D108BD9-81ED-4DB2-BD59-A6C34878D82A}">
                    <a16:rowId xmlns:a16="http://schemas.microsoft.com/office/drawing/2014/main" val="10002"/>
                  </a:ext>
                </a:extLst>
              </a:tr>
              <a:tr h="497840">
                <a:tc>
                  <a:txBody>
                    <a:bodyPr/>
                    <a:lstStyle/>
                    <a:p>
                      <a:pPr algn="ctr"/>
                      <a:r>
                        <a:rPr lang="en-US" b="1"/>
                        <a:t>0      1     0</a:t>
                      </a:r>
                    </a:p>
                  </a:txBody>
                  <a:tcPr/>
                </a:tc>
                <a:tc>
                  <a:txBody>
                    <a:bodyPr/>
                    <a:lstStyle/>
                    <a:p>
                      <a:pPr algn="ctr"/>
                      <a:r>
                        <a:rPr lang="en-US" b="1"/>
                        <a:t>1</a:t>
                      </a:r>
                    </a:p>
                  </a:txBody>
                  <a:tcPr/>
                </a:tc>
                <a:extLst>
                  <a:ext uri="{0D108BD9-81ED-4DB2-BD59-A6C34878D82A}">
                    <a16:rowId xmlns:a16="http://schemas.microsoft.com/office/drawing/2014/main" val="10003"/>
                  </a:ext>
                </a:extLst>
              </a:tr>
              <a:tr h="497840">
                <a:tc>
                  <a:txBody>
                    <a:bodyPr/>
                    <a:lstStyle/>
                    <a:p>
                      <a:pPr algn="ctr"/>
                      <a:r>
                        <a:rPr lang="en-US" b="1"/>
                        <a:t>0      1     1</a:t>
                      </a:r>
                    </a:p>
                  </a:txBody>
                  <a:tcPr/>
                </a:tc>
                <a:tc>
                  <a:txBody>
                    <a:bodyPr/>
                    <a:lstStyle/>
                    <a:p>
                      <a:pPr algn="ctr"/>
                      <a:r>
                        <a:rPr lang="en-US" b="1"/>
                        <a:t>1</a:t>
                      </a:r>
                    </a:p>
                  </a:txBody>
                  <a:tcPr/>
                </a:tc>
                <a:extLst>
                  <a:ext uri="{0D108BD9-81ED-4DB2-BD59-A6C34878D82A}">
                    <a16:rowId xmlns:a16="http://schemas.microsoft.com/office/drawing/2014/main" val="10004"/>
                  </a:ext>
                </a:extLst>
              </a:tr>
              <a:tr h="497840">
                <a:tc>
                  <a:txBody>
                    <a:bodyPr/>
                    <a:lstStyle/>
                    <a:p>
                      <a:pPr algn="ctr"/>
                      <a:r>
                        <a:rPr lang="en-US" b="1"/>
                        <a:t>1      0     0</a:t>
                      </a:r>
                    </a:p>
                  </a:txBody>
                  <a:tcPr/>
                </a:tc>
                <a:tc>
                  <a:txBody>
                    <a:bodyPr/>
                    <a:lstStyle/>
                    <a:p>
                      <a:pPr algn="ctr"/>
                      <a:r>
                        <a:rPr lang="en-US" b="1"/>
                        <a:t>1</a:t>
                      </a:r>
                    </a:p>
                  </a:txBody>
                  <a:tcPr/>
                </a:tc>
                <a:extLst>
                  <a:ext uri="{0D108BD9-81ED-4DB2-BD59-A6C34878D82A}">
                    <a16:rowId xmlns:a16="http://schemas.microsoft.com/office/drawing/2014/main" val="10005"/>
                  </a:ext>
                </a:extLst>
              </a:tr>
              <a:tr h="497840">
                <a:tc>
                  <a:txBody>
                    <a:bodyPr/>
                    <a:lstStyle/>
                    <a:p>
                      <a:pPr algn="ctr"/>
                      <a:r>
                        <a:rPr lang="en-US" b="1"/>
                        <a:t>1      0     1</a:t>
                      </a:r>
                    </a:p>
                  </a:txBody>
                  <a:tcPr/>
                </a:tc>
                <a:tc>
                  <a:txBody>
                    <a:bodyPr/>
                    <a:lstStyle/>
                    <a:p>
                      <a:pPr algn="ctr"/>
                      <a:r>
                        <a:rPr lang="en-US" b="1"/>
                        <a:t>0</a:t>
                      </a:r>
                    </a:p>
                  </a:txBody>
                  <a:tcPr/>
                </a:tc>
                <a:extLst>
                  <a:ext uri="{0D108BD9-81ED-4DB2-BD59-A6C34878D82A}">
                    <a16:rowId xmlns:a16="http://schemas.microsoft.com/office/drawing/2014/main" val="10006"/>
                  </a:ext>
                </a:extLst>
              </a:tr>
              <a:tr h="497840">
                <a:tc>
                  <a:txBody>
                    <a:bodyPr/>
                    <a:lstStyle/>
                    <a:p>
                      <a:pPr algn="ctr"/>
                      <a:r>
                        <a:rPr lang="en-US" b="1"/>
                        <a:t>1      1     0</a:t>
                      </a:r>
                    </a:p>
                  </a:txBody>
                  <a:tcPr/>
                </a:tc>
                <a:tc>
                  <a:txBody>
                    <a:bodyPr/>
                    <a:lstStyle/>
                    <a:p>
                      <a:pPr algn="ctr"/>
                      <a:r>
                        <a:rPr lang="en-US" b="1"/>
                        <a:t>1</a:t>
                      </a:r>
                    </a:p>
                  </a:txBody>
                  <a:tcPr/>
                </a:tc>
                <a:extLst>
                  <a:ext uri="{0D108BD9-81ED-4DB2-BD59-A6C34878D82A}">
                    <a16:rowId xmlns:a16="http://schemas.microsoft.com/office/drawing/2014/main" val="10007"/>
                  </a:ext>
                </a:extLst>
              </a:tr>
              <a:tr h="497840">
                <a:tc>
                  <a:txBody>
                    <a:bodyPr/>
                    <a:lstStyle/>
                    <a:p>
                      <a:pPr algn="ctr"/>
                      <a:r>
                        <a:rPr lang="en-US" b="1"/>
                        <a:t>1      1     1</a:t>
                      </a:r>
                    </a:p>
                  </a:txBody>
                  <a:tcPr/>
                </a:tc>
                <a:tc>
                  <a:txBody>
                    <a:bodyPr/>
                    <a:lstStyle/>
                    <a:p>
                      <a:pPr algn="ctr"/>
                      <a:r>
                        <a:rPr lang="en-US" b="1"/>
                        <a:t>0</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tile tx="0" ty="0" sx="100000" sy="100000" flip="none" algn="tl"/>
          </a:blipFill>
        </p:spPr>
        <p:txBody>
          <a:bodyPr>
            <a:normAutofit/>
          </a:bodyPr>
          <a:lstStyle/>
          <a:p>
            <a:r>
              <a:rPr lang="en-US" sz="2800" b="1"/>
              <a:t>Binary Numbers and Codes</a:t>
            </a:r>
            <a:endParaRPr lang="en-US" sz="2800"/>
          </a:p>
        </p:txBody>
      </p:sp>
      <p:sp>
        <p:nvSpPr>
          <p:cNvPr id="3" name="Content Placeholder 2"/>
          <p:cNvSpPr>
            <a:spLocks noGrp="1"/>
          </p:cNvSpPr>
          <p:nvPr>
            <p:ph idx="1"/>
          </p:nvPr>
        </p:nvSpPr>
        <p:spPr>
          <a:xfrm>
            <a:off x="0" y="762000"/>
            <a:ext cx="9144000" cy="1905000"/>
          </a:xfrm>
          <a:solidFill>
            <a:schemeClr val="accent5">
              <a:lumMod val="20000"/>
              <a:lumOff val="80000"/>
            </a:schemeClr>
          </a:solidFill>
        </p:spPr>
        <p:txBody>
          <a:bodyPr>
            <a:normAutofit fontScale="92500" lnSpcReduction="10000"/>
          </a:bodyPr>
          <a:lstStyle/>
          <a:p>
            <a:pPr>
              <a:buNone/>
            </a:pPr>
            <a:r>
              <a:rPr lang="en-US" sz="2400" b="1"/>
              <a:t>Hexadecimal Number System:</a:t>
            </a:r>
          </a:p>
          <a:p>
            <a:pPr>
              <a:buFont typeface="Wingdings" pitchFamily="2" charset="2"/>
              <a:buChar char="Ø"/>
            </a:pPr>
            <a:r>
              <a:rPr lang="en-US" sz="2400"/>
              <a:t>It uses base 16 and has 16 possible digit symbols, the digit 0 through 9 plus letters A, B, C, D, E &amp; F.</a:t>
            </a:r>
          </a:p>
          <a:p>
            <a:pPr>
              <a:buFont typeface="Wingdings" pitchFamily="2" charset="2"/>
              <a:buChar char="Ø"/>
            </a:pPr>
            <a:r>
              <a:rPr lang="en-US" sz="2400"/>
              <a:t>The digits A to F are equivalent to decimal values 10 through 15.</a:t>
            </a:r>
          </a:p>
          <a:p>
            <a:pPr>
              <a:buNone/>
            </a:pPr>
            <a:r>
              <a:rPr lang="en-US" sz="2400" b="1"/>
              <a:t>Hex to Binary conversion:</a:t>
            </a:r>
          </a:p>
          <a:p>
            <a:pPr>
              <a:buNone/>
            </a:pPr>
            <a:endParaRPr lang="en-US" sz="1600" b="1"/>
          </a:p>
        </p:txBody>
      </p:sp>
      <p:pic>
        <p:nvPicPr>
          <p:cNvPr id="1026" name="Picture 2"/>
          <p:cNvPicPr>
            <a:picLocks noChangeAspect="1" noChangeArrowheads="1"/>
          </p:cNvPicPr>
          <p:nvPr/>
        </p:nvPicPr>
        <p:blipFill>
          <a:blip r:embed="rId3">
            <a:duotone>
              <a:prstClr val="black"/>
              <a:schemeClr val="accent5">
                <a:tint val="45000"/>
                <a:satMod val="400000"/>
              </a:schemeClr>
            </a:duotone>
          </a:blip>
          <a:srcRect/>
          <a:stretch>
            <a:fillRect/>
          </a:stretch>
        </p:blipFill>
        <p:spPr bwMode="auto">
          <a:xfrm>
            <a:off x="0" y="2667000"/>
            <a:ext cx="9144000" cy="1828800"/>
          </a:xfrm>
          <a:prstGeom prst="rect">
            <a:avLst/>
          </a:prstGeom>
          <a:noFill/>
          <a:ln w="9525">
            <a:noFill/>
            <a:miter lim="800000"/>
            <a:headEnd/>
            <a:tailEnd/>
          </a:ln>
          <a:effectLst/>
        </p:spPr>
      </p:pic>
      <p:sp>
        <p:nvSpPr>
          <p:cNvPr id="5" name="TextBox 4"/>
          <p:cNvSpPr txBox="1"/>
          <p:nvPr/>
        </p:nvSpPr>
        <p:spPr>
          <a:xfrm>
            <a:off x="0" y="4495800"/>
            <a:ext cx="9144000" cy="461665"/>
          </a:xfrm>
          <a:prstGeom prst="rect">
            <a:avLst/>
          </a:prstGeom>
          <a:solidFill>
            <a:schemeClr val="accent5">
              <a:lumMod val="40000"/>
              <a:lumOff val="60000"/>
            </a:schemeClr>
          </a:solidFill>
        </p:spPr>
        <p:txBody>
          <a:bodyPr wrap="square" rtlCol="0">
            <a:spAutoFit/>
          </a:bodyPr>
          <a:lstStyle/>
          <a:p>
            <a:r>
              <a:rPr lang="en-US" sz="2400" b="1"/>
              <a:t>Binary to Hex conversion:</a:t>
            </a:r>
          </a:p>
        </p:txBody>
      </p:sp>
      <p:pic>
        <p:nvPicPr>
          <p:cNvPr id="1027" name="Picture 3"/>
          <p:cNvPicPr>
            <a:picLocks noChangeAspect="1" noChangeArrowheads="1"/>
          </p:cNvPicPr>
          <p:nvPr/>
        </p:nvPicPr>
        <p:blipFill>
          <a:blip r:embed="rId4">
            <a:duotone>
              <a:prstClr val="black"/>
              <a:schemeClr val="accent5">
                <a:tint val="45000"/>
                <a:satMod val="400000"/>
              </a:schemeClr>
            </a:duotone>
          </a:blip>
          <a:srcRect/>
          <a:stretch>
            <a:fillRect/>
          </a:stretch>
        </p:blipFill>
        <p:spPr bwMode="auto">
          <a:xfrm>
            <a:off x="0" y="4953000"/>
            <a:ext cx="9144000" cy="1905000"/>
          </a:xfrm>
          <a:prstGeom prst="rect">
            <a:avLst/>
          </a:prstGeom>
          <a:noFill/>
          <a:ln w="9525">
            <a:noFill/>
            <a:miter lim="800000"/>
            <a:headEnd/>
            <a:tailEnd/>
          </a:ln>
          <a:effec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524000" y="1752600"/>
          <a:ext cx="4038600" cy="741680"/>
        </p:xfrm>
        <a:graphic>
          <a:graphicData uri="http://schemas.openxmlformats.org/drawingml/2006/table">
            <a:tbl>
              <a:tblPr firstRow="1" bandRow="1">
                <a:tableStyleId>{93296810-A885-4BE3-A3E7-6D5BEEA58F35}</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370840">
                <a:tc>
                  <a:txBody>
                    <a:bodyPr/>
                    <a:lstStyle/>
                    <a:p>
                      <a:endParaRPr lang="en-US"/>
                    </a:p>
                  </a:txBody>
                  <a:tcPr/>
                </a:tc>
                <a:tc>
                  <a:txBody>
                    <a:bodyPr/>
                    <a:lstStyle/>
                    <a:p>
                      <a:endParaRPr lang="en-US"/>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0"/>
                  </a:ext>
                </a:extLst>
              </a:tr>
              <a:tr h="370840">
                <a:tc>
                  <a:txBody>
                    <a:bodyPr/>
                    <a:lstStyle/>
                    <a:p>
                      <a:r>
                        <a:rPr lang="en-US"/>
                        <a:t>      1</a:t>
                      </a:r>
                    </a:p>
                  </a:txBody>
                  <a:tcPr/>
                </a:tc>
                <a:tc>
                  <a:txBody>
                    <a:bodyPr/>
                    <a:lstStyle/>
                    <a:p>
                      <a:endParaRPr lang="en-US"/>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1"/>
                  </a:ext>
                </a:extLst>
              </a:tr>
            </a:tbl>
          </a:graphicData>
        </a:graphic>
      </p:graphicFrame>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4000" b="1"/>
              <a:t>Sequential Logic Circuit</a:t>
            </a:r>
          </a:p>
        </p:txBody>
      </p:sp>
      <p:cxnSp>
        <p:nvCxnSpPr>
          <p:cNvPr id="7" name="Straight Connector 6"/>
          <p:cNvCxnSpPr/>
          <p:nvPr/>
        </p:nvCxnSpPr>
        <p:spPr>
          <a:xfrm rot="10800000">
            <a:off x="990600" y="1371600"/>
            <a:ext cx="533400" cy="38100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762000" y="1447800"/>
            <a:ext cx="381000" cy="381000"/>
          </a:xfrm>
          <a:prstGeom prst="rect">
            <a:avLst/>
          </a:prstGeom>
          <a:noFill/>
        </p:spPr>
        <p:txBody>
          <a:bodyPr wrap="square" rtlCol="0">
            <a:spAutoFit/>
          </a:bodyPr>
          <a:lstStyle/>
          <a:p>
            <a:r>
              <a:rPr lang="en-US"/>
              <a:t>Q</a:t>
            </a:r>
          </a:p>
        </p:txBody>
      </p:sp>
      <p:sp>
        <p:nvSpPr>
          <p:cNvPr id="9" name="TextBox 8"/>
          <p:cNvSpPr txBox="1"/>
          <p:nvPr/>
        </p:nvSpPr>
        <p:spPr>
          <a:xfrm>
            <a:off x="1066800" y="1752600"/>
            <a:ext cx="381000" cy="381000"/>
          </a:xfrm>
          <a:prstGeom prst="rect">
            <a:avLst/>
          </a:prstGeom>
          <a:noFill/>
        </p:spPr>
        <p:txBody>
          <a:bodyPr wrap="square" rtlCol="0">
            <a:spAutoFit/>
          </a:bodyPr>
          <a:lstStyle/>
          <a:p>
            <a:r>
              <a:rPr lang="en-US"/>
              <a:t>0</a:t>
            </a:r>
          </a:p>
        </p:txBody>
      </p:sp>
      <p:sp>
        <p:nvSpPr>
          <p:cNvPr id="10" name="TextBox 9"/>
          <p:cNvSpPr txBox="1"/>
          <p:nvPr/>
        </p:nvSpPr>
        <p:spPr>
          <a:xfrm>
            <a:off x="1066800" y="2133600"/>
            <a:ext cx="381000" cy="381000"/>
          </a:xfrm>
          <a:prstGeom prst="rect">
            <a:avLst/>
          </a:prstGeom>
          <a:noFill/>
        </p:spPr>
        <p:txBody>
          <a:bodyPr wrap="square" rtlCol="0">
            <a:spAutoFit/>
          </a:bodyPr>
          <a:lstStyle/>
          <a:p>
            <a:r>
              <a:rPr lang="en-US"/>
              <a:t>1</a:t>
            </a:r>
          </a:p>
        </p:txBody>
      </p:sp>
      <p:sp>
        <p:nvSpPr>
          <p:cNvPr id="11" name="TextBox 10"/>
          <p:cNvSpPr txBox="1"/>
          <p:nvPr/>
        </p:nvSpPr>
        <p:spPr>
          <a:xfrm>
            <a:off x="1143000" y="1219200"/>
            <a:ext cx="533400" cy="381000"/>
          </a:xfrm>
          <a:prstGeom prst="rect">
            <a:avLst/>
          </a:prstGeom>
          <a:noFill/>
        </p:spPr>
        <p:txBody>
          <a:bodyPr wrap="square" rtlCol="0">
            <a:spAutoFit/>
          </a:bodyPr>
          <a:lstStyle/>
          <a:p>
            <a:r>
              <a:rPr lang="en-US"/>
              <a:t>JK</a:t>
            </a:r>
          </a:p>
        </p:txBody>
      </p:sp>
      <p:sp>
        <p:nvSpPr>
          <p:cNvPr id="12" name="TextBox 11"/>
          <p:cNvSpPr txBox="1"/>
          <p:nvPr/>
        </p:nvSpPr>
        <p:spPr>
          <a:xfrm>
            <a:off x="1676400" y="1447800"/>
            <a:ext cx="533400" cy="381000"/>
          </a:xfrm>
          <a:prstGeom prst="rect">
            <a:avLst/>
          </a:prstGeom>
          <a:noFill/>
        </p:spPr>
        <p:txBody>
          <a:bodyPr wrap="square" rtlCol="0">
            <a:spAutoFit/>
          </a:bodyPr>
          <a:lstStyle/>
          <a:p>
            <a:r>
              <a:rPr lang="en-US"/>
              <a:t>00</a:t>
            </a:r>
          </a:p>
        </p:txBody>
      </p:sp>
      <p:sp>
        <p:nvSpPr>
          <p:cNvPr id="13" name="TextBox 12"/>
          <p:cNvSpPr txBox="1"/>
          <p:nvPr/>
        </p:nvSpPr>
        <p:spPr>
          <a:xfrm>
            <a:off x="2743200" y="1447800"/>
            <a:ext cx="533400" cy="381000"/>
          </a:xfrm>
          <a:prstGeom prst="rect">
            <a:avLst/>
          </a:prstGeom>
          <a:noFill/>
        </p:spPr>
        <p:txBody>
          <a:bodyPr wrap="square" rtlCol="0">
            <a:spAutoFit/>
          </a:bodyPr>
          <a:lstStyle/>
          <a:p>
            <a:r>
              <a:rPr lang="en-US"/>
              <a:t>01</a:t>
            </a:r>
          </a:p>
        </p:txBody>
      </p:sp>
      <p:sp>
        <p:nvSpPr>
          <p:cNvPr id="14" name="TextBox 13"/>
          <p:cNvSpPr txBox="1"/>
          <p:nvPr/>
        </p:nvSpPr>
        <p:spPr>
          <a:xfrm>
            <a:off x="4800600" y="1447800"/>
            <a:ext cx="533400" cy="381000"/>
          </a:xfrm>
          <a:prstGeom prst="rect">
            <a:avLst/>
          </a:prstGeom>
          <a:noFill/>
        </p:spPr>
        <p:txBody>
          <a:bodyPr wrap="square" rtlCol="0">
            <a:spAutoFit/>
          </a:bodyPr>
          <a:lstStyle/>
          <a:p>
            <a:r>
              <a:rPr lang="en-US"/>
              <a:t>10</a:t>
            </a:r>
          </a:p>
        </p:txBody>
      </p:sp>
      <p:sp>
        <p:nvSpPr>
          <p:cNvPr id="15" name="TextBox 14"/>
          <p:cNvSpPr txBox="1"/>
          <p:nvPr/>
        </p:nvSpPr>
        <p:spPr>
          <a:xfrm>
            <a:off x="3810000" y="1447800"/>
            <a:ext cx="533400" cy="381000"/>
          </a:xfrm>
          <a:prstGeom prst="rect">
            <a:avLst/>
          </a:prstGeom>
          <a:noFill/>
        </p:spPr>
        <p:txBody>
          <a:bodyPr wrap="square" rtlCol="0">
            <a:spAutoFit/>
          </a:bodyPr>
          <a:lstStyle/>
          <a:p>
            <a:r>
              <a:rPr lang="en-US"/>
              <a:t>11</a:t>
            </a:r>
          </a:p>
        </p:txBody>
      </p:sp>
      <p:sp>
        <p:nvSpPr>
          <p:cNvPr id="16" name="Right Bracket 15"/>
          <p:cNvSpPr/>
          <p:nvPr/>
        </p:nvSpPr>
        <p:spPr>
          <a:xfrm>
            <a:off x="4114800" y="1752600"/>
            <a:ext cx="1219200"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Right Bracket 16"/>
          <p:cNvSpPr/>
          <p:nvPr/>
        </p:nvSpPr>
        <p:spPr>
          <a:xfrm rot="10800000">
            <a:off x="3886200" y="1752600"/>
            <a:ext cx="1219200"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Right Bracket 17"/>
          <p:cNvSpPr/>
          <p:nvPr/>
        </p:nvSpPr>
        <p:spPr>
          <a:xfrm>
            <a:off x="990600" y="2133600"/>
            <a:ext cx="1219200" cy="3810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ket 18"/>
          <p:cNvSpPr/>
          <p:nvPr/>
        </p:nvSpPr>
        <p:spPr>
          <a:xfrm rot="10800000">
            <a:off x="4800600" y="2133600"/>
            <a:ext cx="1219200" cy="3810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286000" y="2743200"/>
            <a:ext cx="2590800" cy="369332"/>
          </a:xfrm>
          <a:prstGeom prst="rect">
            <a:avLst/>
          </a:prstGeom>
          <a:noFill/>
        </p:spPr>
        <p:txBody>
          <a:bodyPr wrap="square" rtlCol="0">
            <a:spAutoFit/>
          </a:bodyPr>
          <a:lstStyle/>
          <a:p>
            <a:r>
              <a:rPr lang="en-US"/>
              <a:t>Q(t+1) = Q  J + Q   K</a:t>
            </a:r>
          </a:p>
        </p:txBody>
      </p:sp>
      <p:cxnSp>
        <p:nvCxnSpPr>
          <p:cNvPr id="25" name="Straight Connector 24"/>
          <p:cNvCxnSpPr/>
          <p:nvPr/>
        </p:nvCxnSpPr>
        <p:spPr>
          <a:xfrm>
            <a:off x="3200400" y="2743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4038600" y="27432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609600"/>
          </a:xfrm>
          <a:solidFill>
            <a:schemeClr val="accent3">
              <a:lumMod val="60000"/>
              <a:lumOff val="40000"/>
            </a:schemeClr>
          </a:solidFill>
        </p:spPr>
        <p:txBody>
          <a:bodyPr>
            <a:normAutofit/>
          </a:bodyPr>
          <a:lstStyle/>
          <a:p>
            <a:pPr>
              <a:buNone/>
            </a:pPr>
            <a:r>
              <a:rPr lang="en-US" sz="2400" b="1"/>
              <a:t>T Flip-flop:</a:t>
            </a:r>
          </a:p>
          <a:p>
            <a:pPr>
              <a:buNone/>
            </a:pPr>
            <a:endParaRPr lang="en-US" sz="2400" b="1"/>
          </a:p>
          <a:p>
            <a:pPr>
              <a:buNone/>
            </a:pPr>
            <a:endParaRPr lang="en-US" sz="2400"/>
          </a:p>
        </p:txBody>
      </p:sp>
      <p:sp>
        <p:nvSpPr>
          <p:cNvPr id="4" name="Title 1"/>
          <p:cNvSpPr>
            <a:spLocks noGrp="1"/>
          </p:cNvSpPr>
          <p:nvPr>
            <p:ph type="title"/>
          </p:nvPr>
        </p:nvSpPr>
        <p:spPr>
          <a:xfrm>
            <a:off x="0" y="0"/>
            <a:ext cx="9144000" cy="914400"/>
          </a:xfrm>
          <a:blipFill>
            <a:blip r:embed="rId2">
              <a:duotone>
                <a:schemeClr val="accent3">
                  <a:shade val="45000"/>
                  <a:satMod val="135000"/>
                </a:schemeClr>
                <a:prstClr val="white"/>
              </a:duotone>
            </a:blip>
            <a:tile tx="0" ty="0" sx="100000" sy="100000" flip="none" algn="tl"/>
          </a:blipFill>
        </p:spPr>
        <p:txBody>
          <a:bodyPr>
            <a:normAutofit/>
          </a:bodyPr>
          <a:lstStyle/>
          <a:p>
            <a:r>
              <a:rPr lang="en-US" sz="4000" b="1"/>
              <a:t>Sequential Logic Circuit</a:t>
            </a:r>
          </a:p>
        </p:txBody>
      </p:sp>
      <p:pic>
        <p:nvPicPr>
          <p:cNvPr id="1026" name="Picture 2"/>
          <p:cNvPicPr>
            <a:picLocks noChangeAspect="1" noChangeArrowheads="1"/>
          </p:cNvPicPr>
          <p:nvPr/>
        </p:nvPicPr>
        <p:blipFill>
          <a:blip r:embed="rId3"/>
          <a:srcRect/>
          <a:stretch>
            <a:fillRect/>
          </a:stretch>
        </p:blipFill>
        <p:spPr bwMode="auto">
          <a:xfrm>
            <a:off x="914400" y="1828800"/>
            <a:ext cx="4343400" cy="3886199"/>
          </a:xfrm>
          <a:prstGeom prst="rect">
            <a:avLst/>
          </a:prstGeom>
          <a:noFill/>
          <a:ln w="9525">
            <a:noFill/>
            <a:miter lim="800000"/>
            <a:headEnd/>
            <a:tailEnd/>
          </a:ln>
          <a:effectLst/>
        </p:spPr>
      </p:pic>
      <p:cxnSp>
        <p:nvCxnSpPr>
          <p:cNvPr id="11" name="Straight Connector 10"/>
          <p:cNvCxnSpPr/>
          <p:nvPr/>
        </p:nvCxnSpPr>
        <p:spPr>
          <a:xfrm rot="5400000">
            <a:off x="-38100" y="3771900"/>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a:off x="533400" y="2817812"/>
            <a:ext cx="533400" cy="1588"/>
          </a:xfrm>
          <a:prstGeom prst="line">
            <a:avLst/>
          </a:prstGeom>
          <a:ln w="28575"/>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52400" y="2590800"/>
            <a:ext cx="381000" cy="381000"/>
          </a:xfrm>
          <a:prstGeom prst="rect">
            <a:avLst/>
          </a:prstGeom>
          <a:noFill/>
        </p:spPr>
        <p:txBody>
          <a:bodyPr wrap="square" rtlCol="0">
            <a:spAutoFit/>
          </a:bodyPr>
          <a:lstStyle/>
          <a:p>
            <a:r>
              <a:rPr lang="en-US"/>
              <a:t>T</a:t>
            </a:r>
          </a:p>
        </p:txBody>
      </p:sp>
      <p:graphicFrame>
        <p:nvGraphicFramePr>
          <p:cNvPr id="17" name="Table 16"/>
          <p:cNvGraphicFramePr>
            <a:graphicFrameLocks noGrp="1"/>
          </p:cNvGraphicFramePr>
          <p:nvPr/>
        </p:nvGraphicFramePr>
        <p:xfrm>
          <a:off x="6477000" y="1727200"/>
          <a:ext cx="2133600" cy="2616200"/>
        </p:xfrm>
        <a:graphic>
          <a:graphicData uri="http://schemas.openxmlformats.org/drawingml/2006/table">
            <a:tbl>
              <a:tblPr firstRow="1" bandRow="1">
                <a:tableStyleId>{F5AB1C69-6EDB-4FF4-983F-18BD219EF322}</a:tableStyleId>
              </a:tblPr>
              <a:tblGrid>
                <a:gridCol w="128016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tblGrid>
              <a:tr h="523240">
                <a:tc>
                  <a:txBody>
                    <a:bodyPr/>
                    <a:lstStyle/>
                    <a:p>
                      <a:pPr algn="ctr"/>
                      <a:r>
                        <a:rPr lang="en-US"/>
                        <a:t>Q         T</a:t>
                      </a:r>
                    </a:p>
                  </a:txBody>
                  <a:tcPr/>
                </a:tc>
                <a:tc>
                  <a:txBody>
                    <a:bodyPr/>
                    <a:lstStyle/>
                    <a:p>
                      <a:pPr algn="ctr"/>
                      <a:r>
                        <a:rPr lang="en-US"/>
                        <a:t>Q(t+1)</a:t>
                      </a:r>
                    </a:p>
                  </a:txBody>
                  <a:tcPr/>
                </a:tc>
                <a:extLst>
                  <a:ext uri="{0D108BD9-81ED-4DB2-BD59-A6C34878D82A}">
                    <a16:rowId xmlns:a16="http://schemas.microsoft.com/office/drawing/2014/main" val="10000"/>
                  </a:ext>
                </a:extLst>
              </a:tr>
              <a:tr h="523240">
                <a:tc>
                  <a:txBody>
                    <a:bodyPr/>
                    <a:lstStyle/>
                    <a:p>
                      <a:pPr algn="ctr"/>
                      <a:r>
                        <a:rPr lang="en-US" b="1"/>
                        <a:t>0     0</a:t>
                      </a:r>
                    </a:p>
                  </a:txBody>
                  <a:tcPr/>
                </a:tc>
                <a:tc>
                  <a:txBody>
                    <a:bodyPr/>
                    <a:lstStyle/>
                    <a:p>
                      <a:pPr algn="ctr"/>
                      <a:r>
                        <a:rPr lang="en-US" b="1"/>
                        <a:t>0</a:t>
                      </a:r>
                    </a:p>
                  </a:txBody>
                  <a:tcPr/>
                </a:tc>
                <a:extLst>
                  <a:ext uri="{0D108BD9-81ED-4DB2-BD59-A6C34878D82A}">
                    <a16:rowId xmlns:a16="http://schemas.microsoft.com/office/drawing/2014/main" val="10001"/>
                  </a:ext>
                </a:extLst>
              </a:tr>
              <a:tr h="523240">
                <a:tc>
                  <a:txBody>
                    <a:bodyPr/>
                    <a:lstStyle/>
                    <a:p>
                      <a:pPr algn="ctr"/>
                      <a:r>
                        <a:rPr lang="en-US" b="1"/>
                        <a:t>0     1</a:t>
                      </a:r>
                    </a:p>
                  </a:txBody>
                  <a:tcPr/>
                </a:tc>
                <a:tc>
                  <a:txBody>
                    <a:bodyPr/>
                    <a:lstStyle/>
                    <a:p>
                      <a:pPr algn="ctr"/>
                      <a:r>
                        <a:rPr lang="en-US" b="1"/>
                        <a:t>1</a:t>
                      </a:r>
                    </a:p>
                  </a:txBody>
                  <a:tcPr/>
                </a:tc>
                <a:extLst>
                  <a:ext uri="{0D108BD9-81ED-4DB2-BD59-A6C34878D82A}">
                    <a16:rowId xmlns:a16="http://schemas.microsoft.com/office/drawing/2014/main" val="10002"/>
                  </a:ext>
                </a:extLst>
              </a:tr>
              <a:tr h="523240">
                <a:tc>
                  <a:txBody>
                    <a:bodyPr/>
                    <a:lstStyle/>
                    <a:p>
                      <a:pPr marL="342900" indent="-342900" algn="ctr">
                        <a:buAutoNum type="arabicPlain"/>
                      </a:pPr>
                      <a:r>
                        <a:rPr lang="en-US" b="1"/>
                        <a:t>0</a:t>
                      </a:r>
                    </a:p>
                  </a:txBody>
                  <a:tcPr/>
                </a:tc>
                <a:tc>
                  <a:txBody>
                    <a:bodyPr/>
                    <a:lstStyle/>
                    <a:p>
                      <a:pPr algn="ctr"/>
                      <a:r>
                        <a:rPr lang="en-US" b="1"/>
                        <a:t>1</a:t>
                      </a:r>
                    </a:p>
                  </a:txBody>
                  <a:tcPr/>
                </a:tc>
                <a:extLst>
                  <a:ext uri="{0D108BD9-81ED-4DB2-BD59-A6C34878D82A}">
                    <a16:rowId xmlns:a16="http://schemas.microsoft.com/office/drawing/2014/main" val="10003"/>
                  </a:ext>
                </a:extLst>
              </a:tr>
              <a:tr h="523240">
                <a:tc>
                  <a:txBody>
                    <a:bodyPr/>
                    <a:lstStyle/>
                    <a:p>
                      <a:pPr algn="ctr"/>
                      <a:r>
                        <a:rPr lang="en-US" b="1"/>
                        <a:t>1     1</a:t>
                      </a:r>
                    </a:p>
                  </a:txBody>
                  <a:tcPr/>
                </a:tc>
                <a:tc>
                  <a:txBody>
                    <a:bodyPr/>
                    <a:lstStyle/>
                    <a:p>
                      <a:pPr algn="ctr"/>
                      <a:r>
                        <a:rPr lang="en-US" b="1"/>
                        <a:t>0</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6477000" y="5029200"/>
          <a:ext cx="2057400" cy="990600"/>
        </p:xfrm>
        <a:graphic>
          <a:graphicData uri="http://schemas.openxmlformats.org/drawingml/2006/table">
            <a:tbl>
              <a:tblPr firstRow="1" bandRow="1">
                <a:tableStyleId>{F5AB1C69-6EDB-4FF4-983F-18BD219EF322}</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495300">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95300">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bl>
          </a:graphicData>
        </a:graphic>
      </p:graphicFrame>
      <p:cxnSp>
        <p:nvCxnSpPr>
          <p:cNvPr id="20" name="Straight Connector 19"/>
          <p:cNvCxnSpPr/>
          <p:nvPr/>
        </p:nvCxnSpPr>
        <p:spPr>
          <a:xfrm rot="16200000" flipV="1">
            <a:off x="6172200" y="4724401"/>
            <a:ext cx="304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43600" y="4724400"/>
            <a:ext cx="381000" cy="381000"/>
          </a:xfrm>
          <a:prstGeom prst="rect">
            <a:avLst/>
          </a:prstGeom>
          <a:noFill/>
        </p:spPr>
        <p:txBody>
          <a:bodyPr wrap="square" rtlCol="0">
            <a:spAutoFit/>
          </a:bodyPr>
          <a:lstStyle/>
          <a:p>
            <a:r>
              <a:rPr lang="en-US"/>
              <a:t>Q</a:t>
            </a:r>
          </a:p>
        </p:txBody>
      </p:sp>
      <p:sp>
        <p:nvSpPr>
          <p:cNvPr id="22" name="TextBox 21"/>
          <p:cNvSpPr txBox="1"/>
          <p:nvPr/>
        </p:nvSpPr>
        <p:spPr>
          <a:xfrm>
            <a:off x="6096000" y="5029200"/>
            <a:ext cx="381000" cy="381000"/>
          </a:xfrm>
          <a:prstGeom prst="rect">
            <a:avLst/>
          </a:prstGeom>
          <a:noFill/>
        </p:spPr>
        <p:txBody>
          <a:bodyPr wrap="square" rtlCol="0">
            <a:spAutoFit/>
          </a:bodyPr>
          <a:lstStyle/>
          <a:p>
            <a:r>
              <a:rPr lang="en-US"/>
              <a:t>0</a:t>
            </a:r>
          </a:p>
        </p:txBody>
      </p:sp>
      <p:sp>
        <p:nvSpPr>
          <p:cNvPr id="23" name="TextBox 22"/>
          <p:cNvSpPr txBox="1"/>
          <p:nvPr/>
        </p:nvSpPr>
        <p:spPr>
          <a:xfrm>
            <a:off x="6096000" y="5562600"/>
            <a:ext cx="381000" cy="381000"/>
          </a:xfrm>
          <a:prstGeom prst="rect">
            <a:avLst/>
          </a:prstGeom>
          <a:noFill/>
        </p:spPr>
        <p:txBody>
          <a:bodyPr wrap="square" rtlCol="0">
            <a:spAutoFit/>
          </a:bodyPr>
          <a:lstStyle/>
          <a:p>
            <a:r>
              <a:rPr lang="en-US"/>
              <a:t>1</a:t>
            </a:r>
          </a:p>
        </p:txBody>
      </p:sp>
      <p:sp>
        <p:nvSpPr>
          <p:cNvPr id="24" name="TextBox 23"/>
          <p:cNvSpPr txBox="1"/>
          <p:nvPr/>
        </p:nvSpPr>
        <p:spPr>
          <a:xfrm>
            <a:off x="6781800" y="4724400"/>
            <a:ext cx="381000" cy="381000"/>
          </a:xfrm>
          <a:prstGeom prst="rect">
            <a:avLst/>
          </a:prstGeom>
          <a:noFill/>
        </p:spPr>
        <p:txBody>
          <a:bodyPr wrap="square" rtlCol="0">
            <a:spAutoFit/>
          </a:bodyPr>
          <a:lstStyle/>
          <a:p>
            <a:r>
              <a:rPr lang="en-US"/>
              <a:t>0</a:t>
            </a:r>
          </a:p>
        </p:txBody>
      </p:sp>
      <p:sp>
        <p:nvSpPr>
          <p:cNvPr id="25" name="TextBox 24"/>
          <p:cNvSpPr txBox="1"/>
          <p:nvPr/>
        </p:nvSpPr>
        <p:spPr>
          <a:xfrm>
            <a:off x="7772400" y="4724400"/>
            <a:ext cx="381000" cy="381000"/>
          </a:xfrm>
          <a:prstGeom prst="rect">
            <a:avLst/>
          </a:prstGeom>
          <a:noFill/>
        </p:spPr>
        <p:txBody>
          <a:bodyPr wrap="square" rtlCol="0">
            <a:spAutoFit/>
          </a:bodyPr>
          <a:lstStyle/>
          <a:p>
            <a:r>
              <a:rPr lang="en-US"/>
              <a:t>1</a:t>
            </a:r>
          </a:p>
        </p:txBody>
      </p:sp>
      <p:sp>
        <p:nvSpPr>
          <p:cNvPr id="26" name="Oval 25"/>
          <p:cNvSpPr/>
          <p:nvPr/>
        </p:nvSpPr>
        <p:spPr>
          <a:xfrm>
            <a:off x="7772400" y="5029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7" name="Oval 26"/>
          <p:cNvSpPr/>
          <p:nvPr/>
        </p:nvSpPr>
        <p:spPr>
          <a:xfrm>
            <a:off x="6781800" y="55626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8" name="TextBox 27"/>
          <p:cNvSpPr txBox="1"/>
          <p:nvPr/>
        </p:nvSpPr>
        <p:spPr>
          <a:xfrm>
            <a:off x="6096000" y="6324600"/>
            <a:ext cx="2438400" cy="381000"/>
          </a:xfrm>
          <a:prstGeom prst="rect">
            <a:avLst/>
          </a:prstGeom>
          <a:noFill/>
        </p:spPr>
        <p:txBody>
          <a:bodyPr wrap="square" rtlCol="0">
            <a:spAutoFit/>
          </a:bodyPr>
          <a:lstStyle/>
          <a:p>
            <a:r>
              <a:rPr lang="en-US"/>
              <a:t>Q (t+1) =  Q   T  +  Q  T</a:t>
            </a:r>
          </a:p>
        </p:txBody>
      </p:sp>
      <p:cxnSp>
        <p:nvCxnSpPr>
          <p:cNvPr id="30" name="Straight Connector 29"/>
          <p:cNvCxnSpPr>
            <a:endCxn id="28" idx="0"/>
          </p:cNvCxnSpPr>
          <p:nvPr/>
        </p:nvCxnSpPr>
        <p:spPr>
          <a:xfrm>
            <a:off x="7086600" y="63230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8077200" y="63246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6324600" y="4648200"/>
            <a:ext cx="381000" cy="381000"/>
          </a:xfrm>
          <a:prstGeom prst="rect">
            <a:avLst/>
          </a:prstGeom>
          <a:noFill/>
        </p:spPr>
        <p:txBody>
          <a:bodyPr wrap="square" rtlCol="0">
            <a:spAutoFit/>
          </a:bodyPr>
          <a:lstStyle/>
          <a:p>
            <a:r>
              <a:rPr lang="en-US"/>
              <a:t>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1676400"/>
          </a:xfrm>
          <a:solidFill>
            <a:schemeClr val="accent4">
              <a:lumMod val="60000"/>
              <a:lumOff val="40000"/>
            </a:schemeClr>
          </a:solidFill>
        </p:spPr>
        <p:txBody>
          <a:bodyPr>
            <a:normAutofit/>
          </a:bodyPr>
          <a:lstStyle/>
          <a:p>
            <a:pPr>
              <a:buNone/>
            </a:pPr>
            <a:r>
              <a:rPr lang="en-US" sz="2400" b="1"/>
              <a:t>Master Slave Flip-flop:</a:t>
            </a:r>
          </a:p>
          <a:p>
            <a:pPr>
              <a:buNone/>
            </a:pPr>
            <a:r>
              <a:rPr lang="en-US" sz="2400"/>
              <a:t>It constructed from two separate flip-flops wherein one circuit serves as a master and other as a slave and overall circuit is referred to as a master slave flip-flop.</a:t>
            </a:r>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4000" b="1"/>
              <a:t>Sequential Logic Circuit</a:t>
            </a:r>
          </a:p>
        </p:txBody>
      </p:sp>
      <p:sp>
        <p:nvSpPr>
          <p:cNvPr id="6" name="TextBox 5"/>
          <p:cNvSpPr txBox="1"/>
          <p:nvPr/>
        </p:nvSpPr>
        <p:spPr>
          <a:xfrm>
            <a:off x="1828800" y="3094672"/>
            <a:ext cx="1524000" cy="1477328"/>
          </a:xfrm>
          <a:prstGeom prst="rect">
            <a:avLst/>
          </a:prstGeom>
          <a:noFill/>
          <a:ln w="19050">
            <a:solidFill>
              <a:schemeClr val="tx1"/>
            </a:solidFill>
          </a:ln>
        </p:spPr>
        <p:txBody>
          <a:bodyPr wrap="square" rtlCol="0">
            <a:spAutoFit/>
          </a:bodyPr>
          <a:lstStyle/>
          <a:p>
            <a:endParaRPr lang="en-US"/>
          </a:p>
          <a:p>
            <a:endParaRPr lang="en-US"/>
          </a:p>
          <a:p>
            <a:pPr algn="ctr"/>
            <a:r>
              <a:rPr lang="en-US"/>
              <a:t>Master</a:t>
            </a:r>
          </a:p>
          <a:p>
            <a:endParaRPr lang="en-US"/>
          </a:p>
          <a:p>
            <a:endParaRPr lang="en-US"/>
          </a:p>
        </p:txBody>
      </p:sp>
      <p:sp>
        <p:nvSpPr>
          <p:cNvPr id="7" name="TextBox 6"/>
          <p:cNvSpPr txBox="1"/>
          <p:nvPr/>
        </p:nvSpPr>
        <p:spPr>
          <a:xfrm>
            <a:off x="5105400" y="3094672"/>
            <a:ext cx="1524000" cy="1477328"/>
          </a:xfrm>
          <a:prstGeom prst="rect">
            <a:avLst/>
          </a:prstGeom>
          <a:noFill/>
          <a:ln w="19050">
            <a:solidFill>
              <a:schemeClr val="tx1"/>
            </a:solidFill>
          </a:ln>
        </p:spPr>
        <p:txBody>
          <a:bodyPr wrap="square" rtlCol="0">
            <a:spAutoFit/>
          </a:bodyPr>
          <a:lstStyle/>
          <a:p>
            <a:endParaRPr lang="en-US"/>
          </a:p>
          <a:p>
            <a:endParaRPr lang="en-US"/>
          </a:p>
          <a:p>
            <a:pPr algn="ctr"/>
            <a:r>
              <a:rPr lang="en-US"/>
              <a:t>Slave</a:t>
            </a:r>
          </a:p>
          <a:p>
            <a:endParaRPr lang="en-US"/>
          </a:p>
          <a:p>
            <a:endParaRPr lang="en-US"/>
          </a:p>
        </p:txBody>
      </p:sp>
      <p:cxnSp>
        <p:nvCxnSpPr>
          <p:cNvPr id="9" name="Straight Connector 8"/>
          <p:cNvCxnSpPr/>
          <p:nvPr/>
        </p:nvCxnSpPr>
        <p:spPr>
          <a:xfrm>
            <a:off x="533400" y="32766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352800" y="3276600"/>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629400" y="32766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33400" y="4341812"/>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3352800" y="4341812"/>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629400" y="4343400"/>
            <a:ext cx="1066800" cy="1588"/>
          </a:xfrm>
          <a:prstGeom prst="line">
            <a:avLst/>
          </a:prstGeom>
        </p:spPr>
        <p:style>
          <a:lnRef idx="1">
            <a:schemeClr val="dk1"/>
          </a:lnRef>
          <a:fillRef idx="0">
            <a:schemeClr val="dk1"/>
          </a:fillRef>
          <a:effectRef idx="0">
            <a:schemeClr val="dk1"/>
          </a:effectRef>
          <a:fontRef idx="minor">
            <a:schemeClr val="tx1"/>
          </a:fontRef>
        </p:style>
      </p:cxnSp>
      <p:sp>
        <p:nvSpPr>
          <p:cNvPr id="20" name="Isosceles Triangle 19"/>
          <p:cNvSpPr/>
          <p:nvPr/>
        </p:nvSpPr>
        <p:spPr>
          <a:xfrm rot="5400000">
            <a:off x="1752600" y="3657600"/>
            <a:ext cx="381000" cy="2286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Isosceles Triangle 20"/>
          <p:cNvSpPr/>
          <p:nvPr/>
        </p:nvSpPr>
        <p:spPr>
          <a:xfrm rot="5400000">
            <a:off x="5029200" y="3657600"/>
            <a:ext cx="381000" cy="2286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p:cNvSpPr/>
          <p:nvPr/>
        </p:nvSpPr>
        <p:spPr>
          <a:xfrm>
            <a:off x="2514600" y="5105400"/>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Isosceles Triangle 23"/>
          <p:cNvSpPr/>
          <p:nvPr/>
        </p:nvSpPr>
        <p:spPr>
          <a:xfrm rot="5400000">
            <a:off x="2095500" y="4991100"/>
            <a:ext cx="457200" cy="3810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Straight Connector 25"/>
          <p:cNvCxnSpPr/>
          <p:nvPr/>
        </p:nvCxnSpPr>
        <p:spPr>
          <a:xfrm rot="5400000">
            <a:off x="686594" y="4495800"/>
            <a:ext cx="1370806" cy="79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0800000">
            <a:off x="1371600" y="38100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endCxn id="24" idx="3"/>
          </p:cNvCxnSpPr>
          <p:nvPr/>
        </p:nvCxnSpPr>
        <p:spPr>
          <a:xfrm>
            <a:off x="1371600" y="51816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10800000">
            <a:off x="2667002" y="5181600"/>
            <a:ext cx="1828799"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5400000" flipH="1" flipV="1">
            <a:off x="3809206" y="4495800"/>
            <a:ext cx="1372394" cy="794"/>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4495800" y="38100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152400" y="3048000"/>
            <a:ext cx="457200" cy="381000"/>
          </a:xfrm>
          <a:prstGeom prst="rect">
            <a:avLst/>
          </a:prstGeom>
          <a:noFill/>
        </p:spPr>
        <p:txBody>
          <a:bodyPr wrap="square" rtlCol="0">
            <a:spAutoFit/>
          </a:bodyPr>
          <a:lstStyle/>
          <a:p>
            <a:r>
              <a:rPr lang="en-US"/>
              <a:t>S</a:t>
            </a:r>
          </a:p>
        </p:txBody>
      </p:sp>
      <p:sp>
        <p:nvSpPr>
          <p:cNvPr id="45" name="TextBox 44"/>
          <p:cNvSpPr txBox="1"/>
          <p:nvPr/>
        </p:nvSpPr>
        <p:spPr>
          <a:xfrm>
            <a:off x="152400" y="4114800"/>
            <a:ext cx="457200" cy="381000"/>
          </a:xfrm>
          <a:prstGeom prst="rect">
            <a:avLst/>
          </a:prstGeom>
          <a:noFill/>
        </p:spPr>
        <p:txBody>
          <a:bodyPr wrap="square" rtlCol="0">
            <a:spAutoFit/>
          </a:bodyPr>
          <a:lstStyle/>
          <a:p>
            <a:r>
              <a:rPr lang="en-US"/>
              <a:t>R</a:t>
            </a:r>
          </a:p>
        </p:txBody>
      </p:sp>
      <p:sp>
        <p:nvSpPr>
          <p:cNvPr id="46" name="TextBox 45"/>
          <p:cNvSpPr txBox="1"/>
          <p:nvPr/>
        </p:nvSpPr>
        <p:spPr>
          <a:xfrm>
            <a:off x="152400" y="5029200"/>
            <a:ext cx="609600" cy="381000"/>
          </a:xfrm>
          <a:prstGeom prst="rect">
            <a:avLst/>
          </a:prstGeom>
          <a:noFill/>
        </p:spPr>
        <p:txBody>
          <a:bodyPr wrap="square" rtlCol="0">
            <a:spAutoFit/>
          </a:bodyPr>
          <a:lstStyle/>
          <a:p>
            <a:r>
              <a:rPr lang="en-US"/>
              <a:t>CLK</a:t>
            </a:r>
          </a:p>
        </p:txBody>
      </p:sp>
      <p:sp>
        <p:nvSpPr>
          <p:cNvPr id="47" name="TextBox 46"/>
          <p:cNvSpPr txBox="1"/>
          <p:nvPr/>
        </p:nvSpPr>
        <p:spPr>
          <a:xfrm>
            <a:off x="3581400" y="2971800"/>
            <a:ext cx="457200" cy="381000"/>
          </a:xfrm>
          <a:prstGeom prst="rect">
            <a:avLst/>
          </a:prstGeom>
          <a:noFill/>
        </p:spPr>
        <p:txBody>
          <a:bodyPr wrap="square" rtlCol="0">
            <a:spAutoFit/>
          </a:bodyPr>
          <a:lstStyle/>
          <a:p>
            <a:r>
              <a:rPr lang="en-US"/>
              <a:t>Y</a:t>
            </a:r>
          </a:p>
        </p:txBody>
      </p:sp>
      <p:sp>
        <p:nvSpPr>
          <p:cNvPr id="48" name="TextBox 47"/>
          <p:cNvSpPr txBox="1"/>
          <p:nvPr/>
        </p:nvSpPr>
        <p:spPr>
          <a:xfrm>
            <a:off x="3581400" y="4038600"/>
            <a:ext cx="457200" cy="381000"/>
          </a:xfrm>
          <a:prstGeom prst="rect">
            <a:avLst/>
          </a:prstGeom>
          <a:noFill/>
        </p:spPr>
        <p:txBody>
          <a:bodyPr wrap="square" rtlCol="0">
            <a:spAutoFit/>
          </a:bodyPr>
          <a:lstStyle/>
          <a:p>
            <a:r>
              <a:rPr lang="en-US"/>
              <a:t>Y</a:t>
            </a:r>
          </a:p>
        </p:txBody>
      </p:sp>
      <p:sp>
        <p:nvSpPr>
          <p:cNvPr id="49" name="TextBox 48"/>
          <p:cNvSpPr txBox="1"/>
          <p:nvPr/>
        </p:nvSpPr>
        <p:spPr>
          <a:xfrm>
            <a:off x="7848600" y="3124200"/>
            <a:ext cx="457200" cy="381000"/>
          </a:xfrm>
          <a:prstGeom prst="rect">
            <a:avLst/>
          </a:prstGeom>
          <a:noFill/>
        </p:spPr>
        <p:txBody>
          <a:bodyPr wrap="square" rtlCol="0">
            <a:spAutoFit/>
          </a:bodyPr>
          <a:lstStyle/>
          <a:p>
            <a:r>
              <a:rPr lang="en-US"/>
              <a:t>Q</a:t>
            </a:r>
          </a:p>
        </p:txBody>
      </p:sp>
      <p:sp>
        <p:nvSpPr>
          <p:cNvPr id="50" name="TextBox 49"/>
          <p:cNvSpPr txBox="1"/>
          <p:nvPr/>
        </p:nvSpPr>
        <p:spPr>
          <a:xfrm>
            <a:off x="7848600" y="4191000"/>
            <a:ext cx="457200" cy="381000"/>
          </a:xfrm>
          <a:prstGeom prst="rect">
            <a:avLst/>
          </a:prstGeom>
          <a:noFill/>
        </p:spPr>
        <p:txBody>
          <a:bodyPr wrap="square" rtlCol="0">
            <a:spAutoFit/>
          </a:bodyPr>
          <a:lstStyle/>
          <a:p>
            <a:r>
              <a:rPr lang="en-US"/>
              <a:t>Q</a:t>
            </a:r>
          </a:p>
        </p:txBody>
      </p:sp>
      <p:cxnSp>
        <p:nvCxnSpPr>
          <p:cNvPr id="52" name="Straight Connector 51"/>
          <p:cNvCxnSpPr/>
          <p:nvPr/>
        </p:nvCxnSpPr>
        <p:spPr>
          <a:xfrm rot="10800000">
            <a:off x="914400" y="51816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3581400" y="40370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7848600" y="4113212"/>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1828800" y="5943600"/>
            <a:ext cx="5486400" cy="461665"/>
          </a:xfrm>
          <a:prstGeom prst="rect">
            <a:avLst/>
          </a:prstGeom>
          <a:noFill/>
        </p:spPr>
        <p:txBody>
          <a:bodyPr wrap="square" rtlCol="0">
            <a:spAutoFit/>
          </a:bodyPr>
          <a:lstStyle/>
          <a:p>
            <a:r>
              <a:rPr lang="en-US" sz="2400" b="1"/>
              <a:t>Logic diagram for Master Slave Flip-flop.</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2">
              <a:lumMod val="60000"/>
              <a:lumOff val="40000"/>
            </a:schemeClr>
          </a:solidFill>
        </p:spPr>
        <p:txBody>
          <a:bodyPr>
            <a:normAutofit/>
          </a:bodyPr>
          <a:lstStyle/>
          <a:p>
            <a:pPr>
              <a:buNone/>
            </a:pPr>
            <a:r>
              <a:rPr lang="en-US" sz="2400" b="1"/>
              <a:t>Timing relationships:</a:t>
            </a:r>
          </a:p>
          <a:p>
            <a:pPr>
              <a:buNone/>
            </a:pPr>
            <a:endParaRPr lang="en-US" sz="2400"/>
          </a:p>
        </p:txBody>
      </p:sp>
      <p:sp>
        <p:nvSpPr>
          <p:cNvPr id="4" name="Title 1"/>
          <p:cNvSpPr>
            <a:spLocks noGrp="1"/>
          </p:cNvSpPr>
          <p:nvPr>
            <p:ph type="title"/>
          </p:nvPr>
        </p:nvSpPr>
        <p:spPr>
          <a:xfrm>
            <a:off x="0" y="0"/>
            <a:ext cx="9144000" cy="914400"/>
          </a:xfrm>
          <a:blipFill>
            <a:blip r:embed="rId2">
              <a:duotone>
                <a:schemeClr val="accent2">
                  <a:shade val="45000"/>
                  <a:satMod val="135000"/>
                </a:schemeClr>
                <a:prstClr val="white"/>
              </a:duotone>
            </a:blip>
            <a:tile tx="0" ty="0" sx="100000" sy="100000" flip="none" algn="tl"/>
          </a:blipFill>
        </p:spPr>
        <p:txBody>
          <a:bodyPr>
            <a:normAutofit/>
          </a:bodyPr>
          <a:lstStyle/>
          <a:p>
            <a:r>
              <a:rPr lang="en-US" sz="4000" b="1"/>
              <a:t>Sequential Logic Circuit</a:t>
            </a:r>
          </a:p>
        </p:txBody>
      </p:sp>
      <p:cxnSp>
        <p:nvCxnSpPr>
          <p:cNvPr id="6" name="Straight Connector 5"/>
          <p:cNvCxnSpPr/>
          <p:nvPr/>
        </p:nvCxnSpPr>
        <p:spPr>
          <a:xfrm>
            <a:off x="1447800" y="22860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5400000" flipH="1" flipV="1">
            <a:off x="2514600" y="2133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667000" y="19812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5400000">
            <a:off x="2971800" y="2133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124200" y="22860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447800" y="30480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a:off x="2971800" y="3200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124200" y="33528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447800" y="4191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27" name="Freeform 26"/>
          <p:cNvSpPr/>
          <p:nvPr/>
        </p:nvSpPr>
        <p:spPr>
          <a:xfrm>
            <a:off x="2655454" y="3886200"/>
            <a:ext cx="1535546" cy="311727"/>
          </a:xfrm>
          <a:custGeom>
            <a:avLst/>
            <a:gdLst>
              <a:gd name="connsiteX0" fmla="*/ 0 w 1535546"/>
              <a:gd name="connsiteY0" fmla="*/ 277091 h 277091"/>
              <a:gd name="connsiteX1" fmla="*/ 0 w 1535546"/>
              <a:gd name="connsiteY1" fmla="*/ 0 h 277091"/>
              <a:gd name="connsiteX2" fmla="*/ 0 w 1535546"/>
              <a:gd name="connsiteY2" fmla="*/ 0 h 277091"/>
              <a:gd name="connsiteX3" fmla="*/ 1316182 w 1535546"/>
              <a:gd name="connsiteY3" fmla="*/ 27709 h 277091"/>
              <a:gd name="connsiteX4" fmla="*/ 1316182 w 1535546"/>
              <a:gd name="connsiteY4" fmla="*/ 13855 h 277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546" h="277091">
                <a:moveTo>
                  <a:pt x="0" y="277091"/>
                </a:moveTo>
                <a:lnTo>
                  <a:pt x="0" y="0"/>
                </a:lnTo>
                <a:lnTo>
                  <a:pt x="0" y="0"/>
                </a:lnTo>
                <a:lnTo>
                  <a:pt x="1316182" y="27709"/>
                </a:lnTo>
                <a:cubicBezTo>
                  <a:pt x="1535546" y="30018"/>
                  <a:pt x="1425864" y="21936"/>
                  <a:pt x="1316182" y="1385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0" name="Straight Connector 29"/>
          <p:cNvCxnSpPr>
            <a:endCxn id="34" idx="0"/>
          </p:cNvCxnSpPr>
          <p:nvPr/>
        </p:nvCxnSpPr>
        <p:spPr>
          <a:xfrm>
            <a:off x="1524000" y="5029200"/>
            <a:ext cx="1752600" cy="13855"/>
          </a:xfrm>
          <a:prstGeom prst="line">
            <a:avLst/>
          </a:prstGeom>
        </p:spPr>
        <p:style>
          <a:lnRef idx="1">
            <a:schemeClr val="dk1"/>
          </a:lnRef>
          <a:fillRef idx="0">
            <a:schemeClr val="dk1"/>
          </a:fillRef>
          <a:effectRef idx="0">
            <a:schemeClr val="dk1"/>
          </a:effectRef>
          <a:fontRef idx="minor">
            <a:schemeClr val="tx1"/>
          </a:fontRef>
        </p:style>
      </p:cxnSp>
      <p:sp>
        <p:nvSpPr>
          <p:cNvPr id="34" name="Freeform 33"/>
          <p:cNvSpPr/>
          <p:nvPr/>
        </p:nvSpPr>
        <p:spPr>
          <a:xfrm>
            <a:off x="3262746" y="4710545"/>
            <a:ext cx="1385454" cy="332510"/>
          </a:xfrm>
          <a:custGeom>
            <a:avLst/>
            <a:gdLst>
              <a:gd name="connsiteX0" fmla="*/ 13854 w 1385454"/>
              <a:gd name="connsiteY0" fmla="*/ 332510 h 332510"/>
              <a:gd name="connsiteX1" fmla="*/ 0 w 1385454"/>
              <a:gd name="connsiteY1" fmla="*/ 0 h 332510"/>
              <a:gd name="connsiteX2" fmla="*/ 0 w 1385454"/>
              <a:gd name="connsiteY2" fmla="*/ 0 h 332510"/>
              <a:gd name="connsiteX3" fmla="*/ 1385454 w 1385454"/>
              <a:gd name="connsiteY3" fmla="*/ 13855 h 332510"/>
            </a:gdLst>
            <a:ahLst/>
            <a:cxnLst>
              <a:cxn ang="0">
                <a:pos x="connsiteX0" y="connsiteY0"/>
              </a:cxn>
              <a:cxn ang="0">
                <a:pos x="connsiteX1" y="connsiteY1"/>
              </a:cxn>
              <a:cxn ang="0">
                <a:pos x="connsiteX2" y="connsiteY2"/>
              </a:cxn>
              <a:cxn ang="0">
                <a:pos x="connsiteX3" y="connsiteY3"/>
              </a:cxn>
            </a:cxnLst>
            <a:rect l="l" t="t" r="r" b="b"/>
            <a:pathLst>
              <a:path w="1385454" h="332510">
                <a:moveTo>
                  <a:pt x="13854" y="332510"/>
                </a:moveTo>
                <a:lnTo>
                  <a:pt x="0" y="0"/>
                </a:lnTo>
                <a:lnTo>
                  <a:pt x="0" y="0"/>
                </a:lnTo>
                <a:lnTo>
                  <a:pt x="1385454" y="13855"/>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TextBox 35"/>
          <p:cNvSpPr txBox="1"/>
          <p:nvPr/>
        </p:nvSpPr>
        <p:spPr>
          <a:xfrm>
            <a:off x="762000" y="2069068"/>
            <a:ext cx="685800" cy="369332"/>
          </a:xfrm>
          <a:prstGeom prst="rect">
            <a:avLst/>
          </a:prstGeom>
          <a:noFill/>
        </p:spPr>
        <p:txBody>
          <a:bodyPr wrap="square" rtlCol="0">
            <a:spAutoFit/>
          </a:bodyPr>
          <a:lstStyle/>
          <a:p>
            <a:r>
              <a:rPr lang="en-US"/>
              <a:t>CLK</a:t>
            </a:r>
          </a:p>
        </p:txBody>
      </p:sp>
      <p:sp>
        <p:nvSpPr>
          <p:cNvPr id="37" name="TextBox 36"/>
          <p:cNvSpPr txBox="1"/>
          <p:nvPr/>
        </p:nvSpPr>
        <p:spPr>
          <a:xfrm>
            <a:off x="914400" y="2907268"/>
            <a:ext cx="457200" cy="369332"/>
          </a:xfrm>
          <a:prstGeom prst="rect">
            <a:avLst/>
          </a:prstGeom>
          <a:noFill/>
        </p:spPr>
        <p:txBody>
          <a:bodyPr wrap="square" rtlCol="0">
            <a:spAutoFit/>
          </a:bodyPr>
          <a:lstStyle/>
          <a:p>
            <a:r>
              <a:rPr lang="en-US"/>
              <a:t>S</a:t>
            </a:r>
          </a:p>
        </p:txBody>
      </p:sp>
      <p:sp>
        <p:nvSpPr>
          <p:cNvPr id="38" name="TextBox 37"/>
          <p:cNvSpPr txBox="1"/>
          <p:nvPr/>
        </p:nvSpPr>
        <p:spPr>
          <a:xfrm>
            <a:off x="990600" y="3974068"/>
            <a:ext cx="457200" cy="369332"/>
          </a:xfrm>
          <a:prstGeom prst="rect">
            <a:avLst/>
          </a:prstGeom>
          <a:noFill/>
        </p:spPr>
        <p:txBody>
          <a:bodyPr wrap="square" rtlCol="0">
            <a:spAutoFit/>
          </a:bodyPr>
          <a:lstStyle/>
          <a:p>
            <a:r>
              <a:rPr lang="en-US"/>
              <a:t>Y</a:t>
            </a:r>
          </a:p>
        </p:txBody>
      </p:sp>
      <p:sp>
        <p:nvSpPr>
          <p:cNvPr id="39" name="TextBox 38"/>
          <p:cNvSpPr txBox="1"/>
          <p:nvPr/>
        </p:nvSpPr>
        <p:spPr>
          <a:xfrm>
            <a:off x="990600" y="4888468"/>
            <a:ext cx="457200" cy="369332"/>
          </a:xfrm>
          <a:prstGeom prst="rect">
            <a:avLst/>
          </a:prstGeom>
          <a:noFill/>
        </p:spPr>
        <p:txBody>
          <a:bodyPr wrap="square" rtlCol="0">
            <a:spAutoFit/>
          </a:bodyPr>
          <a:lstStyle/>
          <a:p>
            <a:r>
              <a:rPr lang="en-US"/>
              <a:t>Q</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p:spPr>
        <p:txBody>
          <a:bodyPr>
            <a:normAutofit/>
          </a:bodyPr>
          <a:lstStyle/>
          <a:p>
            <a:pPr>
              <a:buNone/>
            </a:pPr>
            <a:r>
              <a:rPr lang="en-US" sz="2400" b="1"/>
              <a:t>Master Slave Flip-flop:</a:t>
            </a:r>
          </a:p>
          <a:p>
            <a:pPr>
              <a:buNone/>
            </a:pPr>
            <a:r>
              <a:rPr lang="en-US" sz="2400"/>
              <a:t> </a:t>
            </a:r>
          </a:p>
        </p:txBody>
      </p:sp>
      <p:sp>
        <p:nvSpPr>
          <p:cNvPr id="4" name="Title 1"/>
          <p:cNvSpPr>
            <a:spLocks noGrp="1"/>
          </p:cNvSpPr>
          <p:nvPr>
            <p:ph type="title"/>
          </p:nvPr>
        </p:nvSpPr>
        <p:spPr>
          <a:xfrm>
            <a:off x="0" y="0"/>
            <a:ext cx="9144000" cy="838200"/>
          </a:xfrm>
          <a:blipFill>
            <a:blip r:embed="rId2">
              <a:duotone>
                <a:schemeClr val="accent1">
                  <a:shade val="45000"/>
                  <a:satMod val="135000"/>
                </a:schemeClr>
                <a:prstClr val="white"/>
              </a:duotone>
            </a:blip>
            <a:tile tx="0" ty="0" sx="100000" sy="100000" flip="none" algn="tl"/>
          </a:blipFill>
        </p:spPr>
        <p:txBody>
          <a:bodyPr>
            <a:normAutofit/>
          </a:bodyPr>
          <a:lstStyle/>
          <a:p>
            <a:r>
              <a:rPr lang="en-US" sz="4000" b="1"/>
              <a:t>Sequential Logic Circuit</a:t>
            </a:r>
          </a:p>
        </p:txBody>
      </p:sp>
      <p:pic>
        <p:nvPicPr>
          <p:cNvPr id="5" name="Picture 2"/>
          <p:cNvPicPr>
            <a:picLocks noChangeAspect="1" noChangeArrowheads="1"/>
          </p:cNvPicPr>
          <p:nvPr/>
        </p:nvPicPr>
        <p:blipFill>
          <a:blip r:embed="rId3"/>
          <a:srcRect/>
          <a:stretch>
            <a:fillRect/>
          </a:stretch>
        </p:blipFill>
        <p:spPr bwMode="auto">
          <a:xfrm>
            <a:off x="2514600" y="2209800"/>
            <a:ext cx="1447800" cy="12192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438400" y="3886200"/>
            <a:ext cx="1447800" cy="12192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572000" y="2286000"/>
            <a:ext cx="1447800" cy="12192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4572000" y="3810000"/>
            <a:ext cx="1447800" cy="12192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6553200" y="2438400"/>
            <a:ext cx="1447800" cy="1219200"/>
          </a:xfrm>
          <a:prstGeom prst="rect">
            <a:avLst/>
          </a:prstGeom>
          <a:noFill/>
          <a:ln w="9525">
            <a:noFill/>
            <a:miter lim="800000"/>
            <a:headEnd/>
            <a:tailEnd/>
          </a:ln>
          <a:effectLst/>
        </p:spPr>
      </p:pic>
      <p:pic>
        <p:nvPicPr>
          <p:cNvPr id="10" name="Picture 2"/>
          <p:cNvPicPr>
            <a:picLocks noChangeAspect="1" noChangeArrowheads="1"/>
          </p:cNvPicPr>
          <p:nvPr/>
        </p:nvPicPr>
        <p:blipFill>
          <a:blip r:embed="rId3"/>
          <a:srcRect/>
          <a:stretch>
            <a:fillRect/>
          </a:stretch>
        </p:blipFill>
        <p:spPr bwMode="auto">
          <a:xfrm>
            <a:off x="6553200" y="3733800"/>
            <a:ext cx="1447800" cy="1219200"/>
          </a:xfrm>
          <a:prstGeom prst="rect">
            <a:avLst/>
          </a:prstGeom>
          <a:noFill/>
          <a:ln w="9525">
            <a:noFill/>
            <a:miter lim="800000"/>
            <a:headEnd/>
            <a:tailEnd/>
          </a:ln>
          <a:effectLst/>
        </p:spPr>
      </p:pic>
      <p:pic>
        <p:nvPicPr>
          <p:cNvPr id="11" name="Picture 3"/>
          <p:cNvPicPr>
            <a:picLocks noChangeAspect="1" noChangeArrowheads="1"/>
          </p:cNvPicPr>
          <p:nvPr/>
        </p:nvPicPr>
        <p:blipFill>
          <a:blip r:embed="rId4"/>
          <a:srcRect/>
          <a:stretch>
            <a:fillRect/>
          </a:stretch>
        </p:blipFill>
        <p:spPr bwMode="auto">
          <a:xfrm>
            <a:off x="1143000" y="1905000"/>
            <a:ext cx="1066800" cy="1066800"/>
          </a:xfrm>
          <a:prstGeom prst="rect">
            <a:avLst/>
          </a:prstGeom>
          <a:noFill/>
          <a:ln w="9525">
            <a:noFill/>
            <a:miter lim="800000"/>
            <a:headEnd/>
            <a:tailEnd/>
          </a:ln>
          <a:effectLst/>
        </p:spPr>
      </p:pic>
      <p:pic>
        <p:nvPicPr>
          <p:cNvPr id="12" name="Picture 3"/>
          <p:cNvPicPr>
            <a:picLocks noChangeAspect="1" noChangeArrowheads="1"/>
          </p:cNvPicPr>
          <p:nvPr/>
        </p:nvPicPr>
        <p:blipFill>
          <a:blip r:embed="rId4"/>
          <a:srcRect/>
          <a:stretch>
            <a:fillRect/>
          </a:stretch>
        </p:blipFill>
        <p:spPr bwMode="auto">
          <a:xfrm>
            <a:off x="990600" y="3886200"/>
            <a:ext cx="1066800" cy="1066800"/>
          </a:xfrm>
          <a:prstGeom prst="rect">
            <a:avLst/>
          </a:prstGeom>
          <a:noFill/>
          <a:ln w="9525">
            <a:noFill/>
            <a:miter lim="800000"/>
            <a:headEnd/>
            <a:tailEnd/>
          </a:ln>
          <a:effectLst/>
        </p:spPr>
      </p:pic>
      <p:sp>
        <p:nvSpPr>
          <p:cNvPr id="13" name="Oval 12"/>
          <p:cNvSpPr/>
          <p:nvPr/>
        </p:nvSpPr>
        <p:spPr>
          <a:xfrm>
            <a:off x="1905000" y="23622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1752600" y="43434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4"/>
          <p:cNvPicPr>
            <a:picLocks noChangeAspect="1" noChangeArrowheads="1"/>
          </p:cNvPicPr>
          <p:nvPr/>
        </p:nvPicPr>
        <p:blipFill>
          <a:blip r:embed="rId5"/>
          <a:srcRect/>
          <a:stretch>
            <a:fillRect/>
          </a:stretch>
        </p:blipFill>
        <p:spPr bwMode="auto">
          <a:xfrm>
            <a:off x="1543050" y="5334000"/>
            <a:ext cx="971550" cy="1524000"/>
          </a:xfrm>
          <a:prstGeom prst="rect">
            <a:avLst/>
          </a:prstGeom>
          <a:noFill/>
          <a:ln w="9525">
            <a:noFill/>
            <a:miter lim="800000"/>
            <a:headEnd/>
            <a:tailEnd/>
          </a:ln>
          <a:effectLst/>
        </p:spPr>
      </p:pic>
      <p:sp>
        <p:nvSpPr>
          <p:cNvPr id="16" name="Oval 15"/>
          <p:cNvSpPr/>
          <p:nvPr/>
        </p:nvSpPr>
        <p:spPr>
          <a:xfrm>
            <a:off x="2286000" y="57150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Connector 17"/>
          <p:cNvCxnSpPr/>
          <p:nvPr/>
        </p:nvCxnSpPr>
        <p:spPr>
          <a:xfrm rot="10800000">
            <a:off x="5943600" y="26670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flipV="1">
            <a:off x="6553200" y="2971800"/>
            <a:ext cx="1588" cy="2286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flipH="1" flipV="1">
            <a:off x="6439694" y="3847306"/>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6553200" y="2819400"/>
            <a:ext cx="1447800" cy="9144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553200" y="3200400"/>
            <a:ext cx="1447800" cy="9906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0800000" flipV="1">
            <a:off x="3886200" y="2514600"/>
            <a:ext cx="762000" cy="76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10800000">
            <a:off x="3810000" y="4267200"/>
            <a:ext cx="914400" cy="762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rot="10800000" flipV="1">
            <a:off x="4495800" y="2819400"/>
            <a:ext cx="76200" cy="29718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rot="10800000">
            <a:off x="2438400" y="5791200"/>
            <a:ext cx="2057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endCxn id="79" idx="3"/>
          </p:cNvCxnSpPr>
          <p:nvPr/>
        </p:nvCxnSpPr>
        <p:spPr>
          <a:xfrm rot="10800000" flipV="1">
            <a:off x="609600" y="5792788"/>
            <a:ext cx="990600" cy="3067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10800000">
            <a:off x="2057401" y="2438400"/>
            <a:ext cx="533399" cy="7620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10800000">
            <a:off x="1905000" y="44196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5400000" flipH="1" flipV="1">
            <a:off x="6819900" y="30099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10800000">
            <a:off x="1143000" y="1905000"/>
            <a:ext cx="67818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5400000">
            <a:off x="952500" y="20947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5400000">
            <a:off x="6705600" y="3886200"/>
            <a:ext cx="2133600"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10800000">
            <a:off x="990600" y="4953000"/>
            <a:ext cx="67818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800894" y="47625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5400000">
            <a:off x="2362994" y="28948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514600" y="3048000"/>
            <a:ext cx="1371600" cy="121920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5400000" flipH="1" flipV="1">
            <a:off x="2362201" y="2667000"/>
            <a:ext cx="1600199" cy="144780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rot="5400000">
            <a:off x="-760809" y="4190603"/>
            <a:ext cx="3199606"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rot="10800000">
            <a:off x="838200" y="25908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rot="10800000">
            <a:off x="838200" y="4265612"/>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a:stCxn id="11" idx="1"/>
          </p:cNvCxnSpPr>
          <p:nvPr/>
        </p:nvCxnSpPr>
        <p:spPr>
          <a:xfrm rot="10800000">
            <a:off x="609600" y="2438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rot="10800000">
            <a:off x="457200" y="4419600"/>
            <a:ext cx="685800" cy="1588"/>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228600" y="2209800"/>
            <a:ext cx="304800" cy="381000"/>
          </a:xfrm>
          <a:prstGeom prst="rect">
            <a:avLst/>
          </a:prstGeom>
          <a:noFill/>
        </p:spPr>
        <p:txBody>
          <a:bodyPr wrap="square" rtlCol="0">
            <a:spAutoFit/>
          </a:bodyPr>
          <a:lstStyle/>
          <a:p>
            <a:r>
              <a:rPr lang="en-US"/>
              <a:t>J</a:t>
            </a:r>
          </a:p>
        </p:txBody>
      </p:sp>
      <p:sp>
        <p:nvSpPr>
          <p:cNvPr id="78" name="TextBox 77"/>
          <p:cNvSpPr txBox="1"/>
          <p:nvPr/>
        </p:nvSpPr>
        <p:spPr>
          <a:xfrm>
            <a:off x="228600" y="4191000"/>
            <a:ext cx="304800" cy="381000"/>
          </a:xfrm>
          <a:prstGeom prst="rect">
            <a:avLst/>
          </a:prstGeom>
          <a:noFill/>
        </p:spPr>
        <p:txBody>
          <a:bodyPr wrap="square" rtlCol="0">
            <a:spAutoFit/>
          </a:bodyPr>
          <a:lstStyle/>
          <a:p>
            <a:r>
              <a:rPr lang="en-US"/>
              <a:t>K</a:t>
            </a:r>
          </a:p>
        </p:txBody>
      </p:sp>
      <p:sp>
        <p:nvSpPr>
          <p:cNvPr id="79" name="TextBox 78"/>
          <p:cNvSpPr txBox="1"/>
          <p:nvPr/>
        </p:nvSpPr>
        <p:spPr>
          <a:xfrm>
            <a:off x="0" y="5638800"/>
            <a:ext cx="609600" cy="369332"/>
          </a:xfrm>
          <a:prstGeom prst="rect">
            <a:avLst/>
          </a:prstGeom>
          <a:noFill/>
        </p:spPr>
        <p:txBody>
          <a:bodyPr wrap="square" rtlCol="0">
            <a:spAutoFit/>
          </a:bodyPr>
          <a:lstStyle/>
          <a:p>
            <a:r>
              <a:rPr lang="en-US"/>
              <a:t>CLK</a:t>
            </a:r>
          </a:p>
        </p:txBody>
      </p:sp>
      <p:sp>
        <p:nvSpPr>
          <p:cNvPr id="81" name="TextBox 80"/>
          <p:cNvSpPr txBox="1"/>
          <p:nvPr/>
        </p:nvSpPr>
        <p:spPr>
          <a:xfrm>
            <a:off x="3810000" y="2209800"/>
            <a:ext cx="304800" cy="381000"/>
          </a:xfrm>
          <a:prstGeom prst="rect">
            <a:avLst/>
          </a:prstGeom>
          <a:noFill/>
        </p:spPr>
        <p:txBody>
          <a:bodyPr wrap="square" rtlCol="0">
            <a:spAutoFit/>
          </a:bodyPr>
          <a:lstStyle/>
          <a:p>
            <a:r>
              <a:rPr lang="en-US"/>
              <a:t>Y</a:t>
            </a:r>
          </a:p>
        </p:txBody>
      </p:sp>
      <p:sp>
        <p:nvSpPr>
          <p:cNvPr id="82" name="TextBox 81"/>
          <p:cNvSpPr txBox="1"/>
          <p:nvPr/>
        </p:nvSpPr>
        <p:spPr>
          <a:xfrm>
            <a:off x="3962400" y="3962400"/>
            <a:ext cx="304800" cy="381000"/>
          </a:xfrm>
          <a:prstGeom prst="rect">
            <a:avLst/>
          </a:prstGeom>
          <a:noFill/>
        </p:spPr>
        <p:txBody>
          <a:bodyPr wrap="square" rtlCol="0">
            <a:spAutoFit/>
          </a:bodyPr>
          <a:lstStyle/>
          <a:p>
            <a:r>
              <a:rPr lang="en-US"/>
              <a:t>Y</a:t>
            </a:r>
          </a:p>
        </p:txBody>
      </p:sp>
      <p:sp>
        <p:nvSpPr>
          <p:cNvPr id="83" name="TextBox 82"/>
          <p:cNvSpPr txBox="1"/>
          <p:nvPr/>
        </p:nvSpPr>
        <p:spPr>
          <a:xfrm>
            <a:off x="8153400" y="3962400"/>
            <a:ext cx="304800" cy="369332"/>
          </a:xfrm>
          <a:prstGeom prst="rect">
            <a:avLst/>
          </a:prstGeom>
          <a:noFill/>
        </p:spPr>
        <p:txBody>
          <a:bodyPr wrap="square" rtlCol="0">
            <a:spAutoFit/>
          </a:bodyPr>
          <a:lstStyle/>
          <a:p>
            <a:r>
              <a:rPr lang="en-US"/>
              <a:t>Q</a:t>
            </a:r>
          </a:p>
        </p:txBody>
      </p:sp>
      <p:sp>
        <p:nvSpPr>
          <p:cNvPr id="84" name="TextBox 83"/>
          <p:cNvSpPr txBox="1"/>
          <p:nvPr/>
        </p:nvSpPr>
        <p:spPr>
          <a:xfrm>
            <a:off x="8077200" y="2667000"/>
            <a:ext cx="304800" cy="369332"/>
          </a:xfrm>
          <a:prstGeom prst="rect">
            <a:avLst/>
          </a:prstGeom>
          <a:noFill/>
        </p:spPr>
        <p:txBody>
          <a:bodyPr wrap="square" rtlCol="0">
            <a:spAutoFit/>
          </a:bodyPr>
          <a:lstStyle/>
          <a:p>
            <a:r>
              <a:rPr lang="en-US"/>
              <a:t>Q</a:t>
            </a:r>
          </a:p>
        </p:txBody>
      </p:sp>
      <p:cxnSp>
        <p:nvCxnSpPr>
          <p:cNvPr id="86" name="Straight Connector 85"/>
          <p:cNvCxnSpPr/>
          <p:nvPr/>
        </p:nvCxnSpPr>
        <p:spPr>
          <a:xfrm>
            <a:off x="4038600" y="3960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8229600" y="39608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rot="10800000">
            <a:off x="6019800" y="4191000"/>
            <a:ext cx="685800" cy="76200"/>
          </a:xfrm>
          <a:prstGeom prst="line">
            <a:avLst/>
          </a:prstGeom>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1371600" y="6260068"/>
            <a:ext cx="5486400" cy="461665"/>
          </a:xfrm>
          <a:prstGeom prst="rect">
            <a:avLst/>
          </a:prstGeom>
          <a:noFill/>
        </p:spPr>
        <p:txBody>
          <a:bodyPr wrap="square" rtlCol="0">
            <a:spAutoFit/>
          </a:bodyPr>
          <a:lstStyle/>
          <a:p>
            <a:r>
              <a:rPr lang="en-US" sz="2400" b="1"/>
              <a:t>Clocked Master Slave JK Flip-flop</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1295400"/>
          </a:xfrm>
          <a:solidFill>
            <a:schemeClr val="accent4">
              <a:lumMod val="20000"/>
              <a:lumOff val="80000"/>
            </a:schemeClr>
          </a:solidFill>
        </p:spPr>
        <p:txBody>
          <a:bodyPr>
            <a:normAutofit/>
          </a:bodyPr>
          <a:lstStyle/>
          <a:p>
            <a:pPr>
              <a:buNone/>
            </a:pPr>
            <a:r>
              <a:rPr lang="en-US" sz="2400" b="1"/>
              <a:t>Edge-triggered flip-flop:</a:t>
            </a:r>
          </a:p>
          <a:p>
            <a:pPr>
              <a:buFont typeface="Wingdings" pitchFamily="2" charset="2"/>
              <a:buChar char="Ø"/>
            </a:pPr>
            <a:r>
              <a:rPr lang="en-US" sz="2400"/>
              <a:t>Flip-flop that synchronizes state changes during clock pulse transition is termed as Edge triggered flip-flop.</a:t>
            </a:r>
          </a:p>
          <a:p>
            <a:pPr>
              <a:buNone/>
            </a:pPr>
            <a:endParaRPr lang="en-US" sz="2400"/>
          </a:p>
          <a:p>
            <a:pPr>
              <a:buNone/>
            </a:pPr>
            <a:endParaRPr lang="en-US" sz="2400"/>
          </a:p>
        </p:txBody>
      </p:sp>
      <p:sp>
        <p:nvSpPr>
          <p:cNvPr id="4" name="Title 1"/>
          <p:cNvSpPr>
            <a:spLocks noGrp="1"/>
          </p:cNvSpPr>
          <p:nvPr>
            <p:ph type="title"/>
          </p:nvPr>
        </p:nvSpPr>
        <p:spPr>
          <a:xfrm>
            <a:off x="0" y="0"/>
            <a:ext cx="9144000" cy="762000"/>
          </a:xfrm>
          <a:blipFill>
            <a:blip r:embed="rId2">
              <a:duotone>
                <a:schemeClr val="accent3">
                  <a:shade val="45000"/>
                  <a:satMod val="135000"/>
                </a:schemeClr>
                <a:prstClr val="white"/>
              </a:duotone>
            </a:blip>
            <a:tile tx="0" ty="0" sx="100000" sy="100000" flip="none" algn="tl"/>
          </a:blipFill>
        </p:spPr>
        <p:txBody>
          <a:bodyPr>
            <a:normAutofit/>
          </a:bodyPr>
          <a:lstStyle/>
          <a:p>
            <a:r>
              <a:rPr lang="en-US" sz="4000" b="1"/>
              <a:t>Sequential Logic Circuit</a:t>
            </a:r>
          </a:p>
        </p:txBody>
      </p:sp>
      <p:pic>
        <p:nvPicPr>
          <p:cNvPr id="5" name="Picture 2"/>
          <p:cNvPicPr>
            <a:picLocks noChangeAspect="1" noChangeArrowheads="1"/>
          </p:cNvPicPr>
          <p:nvPr/>
        </p:nvPicPr>
        <p:blipFill>
          <a:blip r:embed="rId3"/>
          <a:srcRect/>
          <a:stretch>
            <a:fillRect/>
          </a:stretch>
        </p:blipFill>
        <p:spPr bwMode="auto">
          <a:xfrm>
            <a:off x="1371600" y="2286000"/>
            <a:ext cx="914400" cy="8382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1447800" y="3200400"/>
            <a:ext cx="914400" cy="914400"/>
          </a:xfrm>
          <a:prstGeom prst="rect">
            <a:avLst/>
          </a:prstGeom>
          <a:noFill/>
          <a:ln w="9525">
            <a:noFill/>
            <a:miter lim="800000"/>
            <a:headEnd/>
            <a:tailEnd/>
          </a:ln>
          <a:effectLst/>
        </p:spPr>
      </p:pic>
      <p:pic>
        <p:nvPicPr>
          <p:cNvPr id="10" name="Picture 2"/>
          <p:cNvPicPr>
            <a:picLocks noChangeAspect="1" noChangeArrowheads="1"/>
          </p:cNvPicPr>
          <p:nvPr/>
        </p:nvPicPr>
        <p:blipFill>
          <a:blip r:embed="rId3"/>
          <a:srcRect/>
          <a:stretch>
            <a:fillRect/>
          </a:stretch>
        </p:blipFill>
        <p:spPr bwMode="auto">
          <a:xfrm>
            <a:off x="1524000" y="5715000"/>
            <a:ext cx="914400" cy="838200"/>
          </a:xfrm>
          <a:prstGeom prst="rect">
            <a:avLst/>
          </a:prstGeom>
          <a:noFill/>
          <a:ln w="9525">
            <a:noFill/>
            <a:miter lim="800000"/>
            <a:headEnd/>
            <a:tailEnd/>
          </a:ln>
          <a:effectLst/>
        </p:spPr>
      </p:pic>
      <p:pic>
        <p:nvPicPr>
          <p:cNvPr id="11" name="Picture 2"/>
          <p:cNvPicPr>
            <a:picLocks noChangeAspect="1" noChangeArrowheads="1"/>
          </p:cNvPicPr>
          <p:nvPr/>
        </p:nvPicPr>
        <p:blipFill>
          <a:blip r:embed="rId3"/>
          <a:srcRect/>
          <a:stretch>
            <a:fillRect/>
          </a:stretch>
        </p:blipFill>
        <p:spPr bwMode="auto">
          <a:xfrm>
            <a:off x="3124200" y="3276600"/>
            <a:ext cx="914400" cy="990600"/>
          </a:xfrm>
          <a:prstGeom prst="rect">
            <a:avLst/>
          </a:prstGeom>
          <a:noFill/>
          <a:ln w="9525">
            <a:noFill/>
            <a:miter lim="800000"/>
            <a:headEnd/>
            <a:tailEnd/>
          </a:ln>
          <a:effectLst/>
        </p:spPr>
      </p:pic>
      <p:pic>
        <p:nvPicPr>
          <p:cNvPr id="12" name="Picture 2"/>
          <p:cNvPicPr>
            <a:picLocks noChangeAspect="1" noChangeArrowheads="1"/>
          </p:cNvPicPr>
          <p:nvPr/>
        </p:nvPicPr>
        <p:blipFill>
          <a:blip r:embed="rId3"/>
          <a:srcRect/>
          <a:stretch>
            <a:fillRect/>
          </a:stretch>
        </p:blipFill>
        <p:spPr bwMode="auto">
          <a:xfrm>
            <a:off x="3200400" y="4495800"/>
            <a:ext cx="914400" cy="914400"/>
          </a:xfrm>
          <a:prstGeom prst="rect">
            <a:avLst/>
          </a:prstGeom>
          <a:noFill/>
          <a:ln w="9525">
            <a:noFill/>
            <a:miter lim="800000"/>
            <a:headEnd/>
            <a:tailEnd/>
          </a:ln>
          <a:effectLst/>
        </p:spPr>
      </p:pic>
      <p:cxnSp>
        <p:nvCxnSpPr>
          <p:cNvPr id="14" name="Straight Connector 13"/>
          <p:cNvCxnSpPr/>
          <p:nvPr/>
        </p:nvCxnSpPr>
        <p:spPr>
          <a:xfrm rot="10800000">
            <a:off x="2286000" y="35052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10800000">
            <a:off x="2438400" y="48768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a:off x="2972594" y="3809206"/>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124200" y="3962400"/>
            <a:ext cx="990600" cy="838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flipH="1" flipV="1">
            <a:off x="3048000" y="4571206"/>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flipH="1" flipV="1">
            <a:off x="3162300" y="3619500"/>
            <a:ext cx="838200" cy="7620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flipH="1" flipV="1">
            <a:off x="1409303" y="4609703"/>
            <a:ext cx="228600" cy="79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5400000" flipH="1" flipV="1">
            <a:off x="1447800" y="3581400"/>
            <a:ext cx="990600" cy="838200"/>
          </a:xfrm>
          <a:prstGeom prst="line">
            <a:avLst/>
          </a:prstGeom>
        </p:spPr>
        <p:style>
          <a:lnRef idx="1">
            <a:schemeClr val="dk1"/>
          </a:lnRef>
          <a:fillRef idx="0">
            <a:schemeClr val="dk1"/>
          </a:fillRef>
          <a:effectRef idx="0">
            <a:schemeClr val="dk1"/>
          </a:effectRef>
          <a:fontRef idx="minor">
            <a:schemeClr val="tx1"/>
          </a:fontRef>
        </p:style>
      </p:cxnSp>
      <p:pic>
        <p:nvPicPr>
          <p:cNvPr id="37" name="Picture 3"/>
          <p:cNvPicPr>
            <a:picLocks noChangeAspect="1" noChangeArrowheads="1"/>
          </p:cNvPicPr>
          <p:nvPr/>
        </p:nvPicPr>
        <p:blipFill>
          <a:blip r:embed="rId4"/>
          <a:srcRect/>
          <a:stretch>
            <a:fillRect/>
          </a:stretch>
        </p:blipFill>
        <p:spPr bwMode="auto">
          <a:xfrm>
            <a:off x="1524000" y="4495800"/>
            <a:ext cx="914400" cy="762000"/>
          </a:xfrm>
          <a:prstGeom prst="rect">
            <a:avLst/>
          </a:prstGeom>
          <a:noFill/>
          <a:ln w="9525">
            <a:noFill/>
            <a:miter lim="800000"/>
            <a:headEnd/>
            <a:tailEnd/>
          </a:ln>
          <a:effectLst/>
        </p:spPr>
      </p:pic>
      <p:cxnSp>
        <p:nvCxnSpPr>
          <p:cNvPr id="41" name="Straight Connector 40"/>
          <p:cNvCxnSpPr/>
          <p:nvPr/>
        </p:nvCxnSpPr>
        <p:spPr>
          <a:xfrm rot="5400000" flipH="1" flipV="1">
            <a:off x="1409700" y="46101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5400000">
            <a:off x="1410494" y="5142706"/>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1524000" y="5257800"/>
            <a:ext cx="914400" cy="76200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5400000" flipH="1" flipV="1">
            <a:off x="1447800" y="5791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524000" y="4876800"/>
            <a:ext cx="990600" cy="83820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10800000">
            <a:off x="685800" y="48768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10800000">
            <a:off x="685800" y="3581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5400000">
            <a:off x="38100" y="42291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533400" y="4267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5400000" flipH="1" flipV="1">
            <a:off x="1333500" y="3237706"/>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V="1">
            <a:off x="1447800" y="2514600"/>
            <a:ext cx="838200" cy="60960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5400000" flipH="1" flipV="1">
            <a:off x="1256506" y="2705100"/>
            <a:ext cx="229394" cy="79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1371600" y="2819400"/>
            <a:ext cx="1143000" cy="68580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rot="10800000">
            <a:off x="1066800" y="24384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16200000" flipH="1">
            <a:off x="-952500" y="4457700"/>
            <a:ext cx="4114800" cy="7620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1143000" y="65532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rot="5400000">
            <a:off x="2171700" y="62865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rot="10800000">
            <a:off x="685800" y="6096000"/>
            <a:ext cx="838200" cy="1588"/>
          </a:xfrm>
          <a:prstGeom prst="line">
            <a:avLst/>
          </a:prstGeom>
        </p:spPr>
        <p:style>
          <a:lnRef idx="1">
            <a:schemeClr val="dk1"/>
          </a:lnRef>
          <a:fillRef idx="0">
            <a:schemeClr val="dk1"/>
          </a:fillRef>
          <a:effectRef idx="0">
            <a:schemeClr val="dk1"/>
          </a:effectRef>
          <a:fontRef idx="minor">
            <a:schemeClr val="tx1"/>
          </a:fontRef>
        </p:style>
      </p:cxnSp>
      <p:sp>
        <p:nvSpPr>
          <p:cNvPr id="97" name="Oval 96"/>
          <p:cNvSpPr/>
          <p:nvPr/>
        </p:nvSpPr>
        <p:spPr>
          <a:xfrm>
            <a:off x="2133600" y="48006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TextBox 98"/>
          <p:cNvSpPr txBox="1"/>
          <p:nvPr/>
        </p:nvSpPr>
        <p:spPr>
          <a:xfrm>
            <a:off x="0" y="4038600"/>
            <a:ext cx="533400" cy="369332"/>
          </a:xfrm>
          <a:prstGeom prst="rect">
            <a:avLst/>
          </a:prstGeom>
          <a:noFill/>
        </p:spPr>
        <p:txBody>
          <a:bodyPr wrap="square" rtlCol="0">
            <a:spAutoFit/>
          </a:bodyPr>
          <a:lstStyle/>
          <a:p>
            <a:r>
              <a:rPr lang="en-US"/>
              <a:t>CLK</a:t>
            </a:r>
          </a:p>
        </p:txBody>
      </p:sp>
      <p:sp>
        <p:nvSpPr>
          <p:cNvPr id="100" name="TextBox 99"/>
          <p:cNvSpPr txBox="1"/>
          <p:nvPr/>
        </p:nvSpPr>
        <p:spPr>
          <a:xfrm>
            <a:off x="152400" y="5943600"/>
            <a:ext cx="533400" cy="369332"/>
          </a:xfrm>
          <a:prstGeom prst="rect">
            <a:avLst/>
          </a:prstGeom>
          <a:noFill/>
        </p:spPr>
        <p:txBody>
          <a:bodyPr wrap="square" rtlCol="0">
            <a:spAutoFit/>
          </a:bodyPr>
          <a:lstStyle/>
          <a:p>
            <a:r>
              <a:rPr lang="en-US"/>
              <a:t>D</a:t>
            </a:r>
          </a:p>
        </p:txBody>
      </p:sp>
      <p:sp>
        <p:nvSpPr>
          <p:cNvPr id="101" name="TextBox 100"/>
          <p:cNvSpPr txBox="1"/>
          <p:nvPr/>
        </p:nvSpPr>
        <p:spPr>
          <a:xfrm>
            <a:off x="2514600" y="3135868"/>
            <a:ext cx="533400" cy="369332"/>
          </a:xfrm>
          <a:prstGeom prst="rect">
            <a:avLst/>
          </a:prstGeom>
          <a:noFill/>
        </p:spPr>
        <p:txBody>
          <a:bodyPr wrap="square" rtlCol="0">
            <a:spAutoFit/>
          </a:bodyPr>
          <a:lstStyle/>
          <a:p>
            <a:r>
              <a:rPr lang="en-US"/>
              <a:t>S</a:t>
            </a:r>
          </a:p>
        </p:txBody>
      </p:sp>
      <p:sp>
        <p:nvSpPr>
          <p:cNvPr id="102" name="TextBox 101"/>
          <p:cNvSpPr txBox="1"/>
          <p:nvPr/>
        </p:nvSpPr>
        <p:spPr>
          <a:xfrm>
            <a:off x="2514600" y="4495800"/>
            <a:ext cx="533400" cy="369332"/>
          </a:xfrm>
          <a:prstGeom prst="rect">
            <a:avLst/>
          </a:prstGeom>
          <a:noFill/>
        </p:spPr>
        <p:txBody>
          <a:bodyPr wrap="square" rtlCol="0">
            <a:spAutoFit/>
          </a:bodyPr>
          <a:lstStyle/>
          <a:p>
            <a:r>
              <a:rPr lang="en-US"/>
              <a:t>R</a:t>
            </a:r>
          </a:p>
        </p:txBody>
      </p:sp>
      <p:sp>
        <p:nvSpPr>
          <p:cNvPr id="103" name="TextBox 102"/>
          <p:cNvSpPr txBox="1"/>
          <p:nvPr/>
        </p:nvSpPr>
        <p:spPr>
          <a:xfrm>
            <a:off x="4114800" y="3364468"/>
            <a:ext cx="533400" cy="369332"/>
          </a:xfrm>
          <a:prstGeom prst="rect">
            <a:avLst/>
          </a:prstGeom>
          <a:noFill/>
        </p:spPr>
        <p:txBody>
          <a:bodyPr wrap="square" rtlCol="0">
            <a:spAutoFit/>
          </a:bodyPr>
          <a:lstStyle/>
          <a:p>
            <a:r>
              <a:rPr lang="en-US"/>
              <a:t>Q</a:t>
            </a:r>
          </a:p>
        </p:txBody>
      </p:sp>
      <p:sp>
        <p:nvSpPr>
          <p:cNvPr id="104" name="TextBox 103"/>
          <p:cNvSpPr txBox="1"/>
          <p:nvPr/>
        </p:nvSpPr>
        <p:spPr>
          <a:xfrm>
            <a:off x="4191000" y="4572000"/>
            <a:ext cx="533400" cy="369332"/>
          </a:xfrm>
          <a:prstGeom prst="rect">
            <a:avLst/>
          </a:prstGeom>
          <a:noFill/>
        </p:spPr>
        <p:txBody>
          <a:bodyPr wrap="square" rtlCol="0">
            <a:spAutoFit/>
          </a:bodyPr>
          <a:lstStyle/>
          <a:p>
            <a:r>
              <a:rPr lang="en-US"/>
              <a:t>Q</a:t>
            </a:r>
          </a:p>
        </p:txBody>
      </p:sp>
      <p:cxnSp>
        <p:nvCxnSpPr>
          <p:cNvPr id="106" name="Straight Connector 105"/>
          <p:cNvCxnSpPr>
            <a:endCxn id="104" idx="0"/>
          </p:cNvCxnSpPr>
          <p:nvPr/>
        </p:nvCxnSpPr>
        <p:spPr>
          <a:xfrm>
            <a:off x="4267200" y="4572000"/>
            <a:ext cx="190500" cy="1588"/>
          </a:xfrm>
          <a:prstGeom prst="line">
            <a:avLst/>
          </a:prstGeom>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3276600" y="6096000"/>
            <a:ext cx="5257800" cy="461665"/>
          </a:xfrm>
          <a:prstGeom prst="rect">
            <a:avLst/>
          </a:prstGeom>
          <a:noFill/>
        </p:spPr>
        <p:txBody>
          <a:bodyPr wrap="square" rtlCol="0">
            <a:spAutoFit/>
          </a:bodyPr>
          <a:lstStyle/>
          <a:p>
            <a:r>
              <a:rPr lang="en-US" sz="2400"/>
              <a:t>D-type positive edge triggered flip-flop</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3">
              <a:lumMod val="60000"/>
              <a:lumOff val="40000"/>
            </a:schemeClr>
          </a:solidFill>
        </p:spPr>
        <p:txBody>
          <a:bodyPr>
            <a:normAutofit lnSpcReduction="10000"/>
          </a:bodyPr>
          <a:lstStyle/>
          <a:p>
            <a:pPr>
              <a:buNone/>
            </a:pPr>
            <a:r>
              <a:rPr lang="en-US" sz="2400"/>
              <a:t>Analysis of clocked sequential circuit:</a:t>
            </a:r>
          </a:p>
          <a:p>
            <a:pPr>
              <a:buNone/>
            </a:pPr>
            <a:r>
              <a:rPr lang="en-US" sz="2400" b="1"/>
              <a:t>State Diagram:</a:t>
            </a:r>
          </a:p>
          <a:p>
            <a:pPr>
              <a:buNone/>
            </a:pPr>
            <a:endParaRPr lang="en-US" sz="2400" b="1"/>
          </a:p>
          <a:p>
            <a:pPr>
              <a:buNone/>
            </a:pPr>
            <a:endParaRPr lang="en-US" sz="2400" b="1"/>
          </a:p>
          <a:p>
            <a:pPr>
              <a:buNone/>
            </a:pPr>
            <a:endParaRPr lang="en-US" sz="2400" b="1"/>
          </a:p>
          <a:p>
            <a:pPr>
              <a:buNone/>
            </a:pPr>
            <a:endParaRPr lang="en-US" sz="2400" b="1"/>
          </a:p>
          <a:p>
            <a:pPr>
              <a:buNone/>
            </a:pPr>
            <a:endParaRPr lang="en-US" sz="2400" b="1"/>
          </a:p>
          <a:p>
            <a:pPr>
              <a:buNone/>
            </a:pPr>
            <a:endParaRPr lang="en-US" sz="2400" b="1"/>
          </a:p>
          <a:p>
            <a:pPr>
              <a:buNone/>
            </a:pPr>
            <a:endParaRPr lang="en-US" sz="2400" b="1"/>
          </a:p>
          <a:p>
            <a:pPr>
              <a:buNone/>
            </a:pPr>
            <a:endParaRPr lang="en-US" sz="2400" b="1"/>
          </a:p>
          <a:p>
            <a:pPr>
              <a:buNone/>
            </a:pPr>
            <a:endParaRPr lang="en-US" sz="2400" b="1"/>
          </a:p>
          <a:p>
            <a:pPr>
              <a:buNone/>
            </a:pPr>
            <a:endParaRPr lang="en-US" sz="2400" b="1"/>
          </a:p>
          <a:p>
            <a:pPr>
              <a:buFont typeface="Wingdings" pitchFamily="2" charset="2"/>
              <a:buChar char="v"/>
            </a:pPr>
            <a:r>
              <a:rPr lang="en-US" sz="2400" b="1"/>
              <a:t>Design a sequential circuit from given state diagram using D flip-flops.</a:t>
            </a:r>
          </a:p>
          <a:p>
            <a:pPr>
              <a:buNone/>
            </a:pPr>
            <a:endParaRPr lang="en-US" sz="2400"/>
          </a:p>
        </p:txBody>
      </p:sp>
      <p:sp>
        <p:nvSpPr>
          <p:cNvPr id="4" name="Title 1"/>
          <p:cNvSpPr>
            <a:spLocks noGrp="1"/>
          </p:cNvSpPr>
          <p:nvPr>
            <p:ph type="title"/>
          </p:nvPr>
        </p:nvSpPr>
        <p:spPr>
          <a:xfrm>
            <a:off x="0" y="0"/>
            <a:ext cx="9144000" cy="838200"/>
          </a:xfrm>
          <a:blipFill>
            <a:blip r:embed="rId2">
              <a:duotone>
                <a:schemeClr val="accent3">
                  <a:shade val="45000"/>
                  <a:satMod val="135000"/>
                </a:schemeClr>
                <a:prstClr val="white"/>
              </a:duotone>
            </a:blip>
            <a:tile tx="0" ty="0" sx="100000" sy="100000" flip="none" algn="tl"/>
          </a:blipFill>
        </p:spPr>
        <p:txBody>
          <a:bodyPr>
            <a:normAutofit/>
          </a:bodyPr>
          <a:lstStyle/>
          <a:p>
            <a:r>
              <a:rPr lang="en-US" sz="4000" b="1"/>
              <a:t>Sequential Logic Circuit</a:t>
            </a:r>
          </a:p>
        </p:txBody>
      </p:sp>
      <p:sp>
        <p:nvSpPr>
          <p:cNvPr id="12" name="Oval 11"/>
          <p:cNvSpPr/>
          <p:nvPr/>
        </p:nvSpPr>
        <p:spPr>
          <a:xfrm>
            <a:off x="3352800" y="3429000"/>
            <a:ext cx="6096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11</a:t>
            </a:r>
          </a:p>
        </p:txBody>
      </p:sp>
      <p:sp>
        <p:nvSpPr>
          <p:cNvPr id="13" name="Oval 12"/>
          <p:cNvSpPr/>
          <p:nvPr/>
        </p:nvSpPr>
        <p:spPr>
          <a:xfrm>
            <a:off x="1981200" y="2362200"/>
            <a:ext cx="6096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00</a:t>
            </a:r>
          </a:p>
        </p:txBody>
      </p:sp>
      <p:sp>
        <p:nvSpPr>
          <p:cNvPr id="14" name="Oval 13"/>
          <p:cNvSpPr/>
          <p:nvPr/>
        </p:nvSpPr>
        <p:spPr>
          <a:xfrm>
            <a:off x="762000" y="3352800"/>
            <a:ext cx="6096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01</a:t>
            </a:r>
          </a:p>
        </p:txBody>
      </p:sp>
      <p:sp>
        <p:nvSpPr>
          <p:cNvPr id="15" name="Oval 14"/>
          <p:cNvSpPr/>
          <p:nvPr/>
        </p:nvSpPr>
        <p:spPr>
          <a:xfrm>
            <a:off x="2133600" y="4419600"/>
            <a:ext cx="6096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10</a:t>
            </a:r>
          </a:p>
        </p:txBody>
      </p:sp>
      <p:cxnSp>
        <p:nvCxnSpPr>
          <p:cNvPr id="9" name="Straight Arrow Connector 8"/>
          <p:cNvCxnSpPr>
            <a:stCxn id="13" idx="3"/>
            <a:endCxn id="14" idx="7"/>
          </p:cNvCxnSpPr>
          <p:nvPr/>
        </p:nvCxnSpPr>
        <p:spPr>
          <a:xfrm rot="5400000">
            <a:off x="1369685" y="2730126"/>
            <a:ext cx="613430" cy="7881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14" idx="5"/>
            <a:endCxn id="15" idx="1"/>
          </p:cNvCxnSpPr>
          <p:nvPr/>
        </p:nvCxnSpPr>
        <p:spPr>
          <a:xfrm rot="16200000" flipH="1">
            <a:off x="1407785" y="3682626"/>
            <a:ext cx="689630" cy="9405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5" idx="7"/>
            <a:endCxn id="12" idx="3"/>
          </p:cNvCxnSpPr>
          <p:nvPr/>
        </p:nvCxnSpPr>
        <p:spPr>
          <a:xfrm rot="5400000" flipH="1" flipV="1">
            <a:off x="2741285" y="3796926"/>
            <a:ext cx="613430" cy="7881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2" idx="1"/>
            <a:endCxn id="13" idx="5"/>
          </p:cNvCxnSpPr>
          <p:nvPr/>
        </p:nvCxnSpPr>
        <p:spPr>
          <a:xfrm rot="16200000" flipV="1">
            <a:off x="2626985" y="2692026"/>
            <a:ext cx="689630" cy="9405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hape 41"/>
          <p:cNvCxnSpPr>
            <a:stCxn id="12" idx="5"/>
            <a:endCxn id="12" idx="6"/>
          </p:cNvCxnSpPr>
          <p:nvPr/>
        </p:nvCxnSpPr>
        <p:spPr>
          <a:xfrm rot="5400000" flipH="1" flipV="1">
            <a:off x="3823470" y="3745356"/>
            <a:ext cx="188585" cy="89274"/>
          </a:xfrm>
          <a:prstGeom prst="curvedConnector4">
            <a:avLst>
              <a:gd name="adj1" fmla="val -81828"/>
              <a:gd name="adj2" fmla="val 790603"/>
            </a:avLst>
          </a:prstGeom>
          <a:ln>
            <a:tailEnd type="arrow"/>
          </a:ln>
        </p:spPr>
        <p:style>
          <a:lnRef idx="1">
            <a:schemeClr val="dk1"/>
          </a:lnRef>
          <a:fillRef idx="0">
            <a:schemeClr val="dk1"/>
          </a:fillRef>
          <a:effectRef idx="0">
            <a:schemeClr val="dk1"/>
          </a:effectRef>
          <a:fontRef idx="minor">
            <a:schemeClr val="tx1"/>
          </a:fontRef>
        </p:style>
      </p:cxnSp>
      <p:cxnSp>
        <p:nvCxnSpPr>
          <p:cNvPr id="72" name="Curved Connector 71"/>
          <p:cNvCxnSpPr>
            <a:stCxn id="13" idx="7"/>
            <a:endCxn id="13" idx="1"/>
          </p:cNvCxnSpPr>
          <p:nvPr/>
        </p:nvCxnSpPr>
        <p:spPr>
          <a:xfrm rot="16200000" flipV="1">
            <a:off x="2286000" y="2224789"/>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sp>
        <p:nvSpPr>
          <p:cNvPr id="139" name="Freeform 138"/>
          <p:cNvSpPr/>
          <p:nvPr/>
        </p:nvSpPr>
        <p:spPr>
          <a:xfrm>
            <a:off x="198582" y="3440545"/>
            <a:ext cx="646545" cy="314037"/>
          </a:xfrm>
          <a:custGeom>
            <a:avLst/>
            <a:gdLst>
              <a:gd name="connsiteX0" fmla="*/ 646545 w 646545"/>
              <a:gd name="connsiteY0" fmla="*/ 9237 h 314037"/>
              <a:gd name="connsiteX1" fmla="*/ 9236 w 646545"/>
              <a:gd name="connsiteY1" fmla="*/ 50800 h 314037"/>
              <a:gd name="connsiteX2" fmla="*/ 591127 w 646545"/>
              <a:gd name="connsiteY2" fmla="*/ 314037 h 314037"/>
            </a:gdLst>
            <a:ahLst/>
            <a:cxnLst>
              <a:cxn ang="0">
                <a:pos x="connsiteX0" y="connsiteY0"/>
              </a:cxn>
              <a:cxn ang="0">
                <a:pos x="connsiteX1" y="connsiteY1"/>
              </a:cxn>
              <a:cxn ang="0">
                <a:pos x="connsiteX2" y="connsiteY2"/>
              </a:cxn>
            </a:cxnLst>
            <a:rect l="l" t="t" r="r" b="b"/>
            <a:pathLst>
              <a:path w="646545" h="314037">
                <a:moveTo>
                  <a:pt x="646545" y="9237"/>
                </a:moveTo>
                <a:cubicBezTo>
                  <a:pt x="332508" y="4618"/>
                  <a:pt x="18472" y="0"/>
                  <a:pt x="9236" y="50800"/>
                </a:cubicBezTo>
                <a:cubicBezTo>
                  <a:pt x="0" y="101600"/>
                  <a:pt x="295563" y="207818"/>
                  <a:pt x="591127" y="3140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41" name="Straight Arrow Connector 140"/>
          <p:cNvCxnSpPr/>
          <p:nvPr/>
        </p:nvCxnSpPr>
        <p:spPr>
          <a:xfrm>
            <a:off x="533400" y="3657600"/>
            <a:ext cx="241674" cy="7428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3" name="Freeform 142"/>
          <p:cNvSpPr/>
          <p:nvPr/>
        </p:nvSpPr>
        <p:spPr>
          <a:xfrm>
            <a:off x="2147455" y="4752109"/>
            <a:ext cx="429490" cy="722745"/>
          </a:xfrm>
          <a:custGeom>
            <a:avLst/>
            <a:gdLst>
              <a:gd name="connsiteX0" fmla="*/ 0 w 429490"/>
              <a:gd name="connsiteY0" fmla="*/ 0 h 722745"/>
              <a:gd name="connsiteX1" fmla="*/ 152400 w 429490"/>
              <a:gd name="connsiteY1" fmla="*/ 692727 h 722745"/>
              <a:gd name="connsiteX2" fmla="*/ 429490 w 429490"/>
              <a:gd name="connsiteY2" fmla="*/ 180109 h 722745"/>
            </a:gdLst>
            <a:ahLst/>
            <a:cxnLst>
              <a:cxn ang="0">
                <a:pos x="connsiteX0" y="connsiteY0"/>
              </a:cxn>
              <a:cxn ang="0">
                <a:pos x="connsiteX1" y="connsiteY1"/>
              </a:cxn>
              <a:cxn ang="0">
                <a:pos x="connsiteX2" y="connsiteY2"/>
              </a:cxn>
            </a:cxnLst>
            <a:rect l="l" t="t" r="r" b="b"/>
            <a:pathLst>
              <a:path w="429490" h="722745">
                <a:moveTo>
                  <a:pt x="0" y="0"/>
                </a:moveTo>
                <a:cubicBezTo>
                  <a:pt x="40409" y="331354"/>
                  <a:pt x="80818" y="662709"/>
                  <a:pt x="152400" y="692727"/>
                </a:cubicBezTo>
                <a:cubicBezTo>
                  <a:pt x="223982" y="722745"/>
                  <a:pt x="326736" y="451427"/>
                  <a:pt x="429490" y="18010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45" name="Straight Arrow Connector 144"/>
          <p:cNvCxnSpPr>
            <a:endCxn id="143" idx="2"/>
          </p:cNvCxnSpPr>
          <p:nvPr/>
        </p:nvCxnSpPr>
        <p:spPr>
          <a:xfrm rot="5400000" flipH="1" flipV="1">
            <a:off x="2421081" y="5025737"/>
            <a:ext cx="249382" cy="623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2514600" y="1752600"/>
            <a:ext cx="609600" cy="369332"/>
          </a:xfrm>
          <a:prstGeom prst="rect">
            <a:avLst/>
          </a:prstGeom>
          <a:noFill/>
        </p:spPr>
        <p:txBody>
          <a:bodyPr wrap="square" rtlCol="0">
            <a:spAutoFit/>
          </a:bodyPr>
          <a:lstStyle/>
          <a:p>
            <a:r>
              <a:rPr lang="en-US"/>
              <a:t>0/0</a:t>
            </a:r>
          </a:p>
        </p:txBody>
      </p:sp>
      <p:sp>
        <p:nvSpPr>
          <p:cNvPr id="147" name="TextBox 146"/>
          <p:cNvSpPr txBox="1"/>
          <p:nvPr/>
        </p:nvSpPr>
        <p:spPr>
          <a:xfrm>
            <a:off x="152400" y="3135868"/>
            <a:ext cx="609600" cy="369332"/>
          </a:xfrm>
          <a:prstGeom prst="rect">
            <a:avLst/>
          </a:prstGeom>
          <a:noFill/>
        </p:spPr>
        <p:txBody>
          <a:bodyPr wrap="square" rtlCol="0">
            <a:spAutoFit/>
          </a:bodyPr>
          <a:lstStyle/>
          <a:p>
            <a:r>
              <a:rPr lang="en-US"/>
              <a:t>0/0</a:t>
            </a:r>
          </a:p>
        </p:txBody>
      </p:sp>
      <p:sp>
        <p:nvSpPr>
          <p:cNvPr id="148" name="TextBox 147"/>
          <p:cNvSpPr txBox="1"/>
          <p:nvPr/>
        </p:nvSpPr>
        <p:spPr>
          <a:xfrm>
            <a:off x="1752600" y="5040868"/>
            <a:ext cx="609600" cy="369332"/>
          </a:xfrm>
          <a:prstGeom prst="rect">
            <a:avLst/>
          </a:prstGeom>
          <a:noFill/>
        </p:spPr>
        <p:txBody>
          <a:bodyPr wrap="square" rtlCol="0">
            <a:spAutoFit/>
          </a:bodyPr>
          <a:lstStyle/>
          <a:p>
            <a:r>
              <a:rPr lang="en-US"/>
              <a:t>0/0</a:t>
            </a:r>
          </a:p>
        </p:txBody>
      </p:sp>
      <p:sp>
        <p:nvSpPr>
          <p:cNvPr id="149" name="TextBox 148"/>
          <p:cNvSpPr txBox="1"/>
          <p:nvPr/>
        </p:nvSpPr>
        <p:spPr>
          <a:xfrm>
            <a:off x="3962400" y="4038600"/>
            <a:ext cx="609600" cy="369332"/>
          </a:xfrm>
          <a:prstGeom prst="rect">
            <a:avLst/>
          </a:prstGeom>
          <a:noFill/>
        </p:spPr>
        <p:txBody>
          <a:bodyPr wrap="square" rtlCol="0">
            <a:spAutoFit/>
          </a:bodyPr>
          <a:lstStyle/>
          <a:p>
            <a:r>
              <a:rPr lang="en-US"/>
              <a:t>0/0</a:t>
            </a:r>
          </a:p>
        </p:txBody>
      </p:sp>
      <p:sp>
        <p:nvSpPr>
          <p:cNvPr id="150" name="TextBox 149"/>
          <p:cNvSpPr txBox="1"/>
          <p:nvPr/>
        </p:nvSpPr>
        <p:spPr>
          <a:xfrm>
            <a:off x="1295400" y="2831068"/>
            <a:ext cx="609600" cy="369332"/>
          </a:xfrm>
          <a:prstGeom prst="rect">
            <a:avLst/>
          </a:prstGeom>
          <a:noFill/>
        </p:spPr>
        <p:txBody>
          <a:bodyPr wrap="square" rtlCol="0">
            <a:spAutoFit/>
          </a:bodyPr>
          <a:lstStyle/>
          <a:p>
            <a:r>
              <a:rPr lang="en-US"/>
              <a:t>0/1</a:t>
            </a:r>
          </a:p>
        </p:txBody>
      </p:sp>
      <p:sp>
        <p:nvSpPr>
          <p:cNvPr id="151" name="TextBox 150"/>
          <p:cNvSpPr txBox="1"/>
          <p:nvPr/>
        </p:nvSpPr>
        <p:spPr>
          <a:xfrm>
            <a:off x="1371600" y="4126468"/>
            <a:ext cx="609600" cy="369332"/>
          </a:xfrm>
          <a:prstGeom prst="rect">
            <a:avLst/>
          </a:prstGeom>
          <a:noFill/>
        </p:spPr>
        <p:txBody>
          <a:bodyPr wrap="square" rtlCol="0">
            <a:spAutoFit/>
          </a:bodyPr>
          <a:lstStyle/>
          <a:p>
            <a:r>
              <a:rPr lang="en-US"/>
              <a:t>1/1</a:t>
            </a:r>
          </a:p>
        </p:txBody>
      </p:sp>
      <p:sp>
        <p:nvSpPr>
          <p:cNvPr id="152" name="TextBox 151"/>
          <p:cNvSpPr txBox="1"/>
          <p:nvPr/>
        </p:nvSpPr>
        <p:spPr>
          <a:xfrm>
            <a:off x="2971800" y="4114800"/>
            <a:ext cx="609600" cy="369332"/>
          </a:xfrm>
          <a:prstGeom prst="rect">
            <a:avLst/>
          </a:prstGeom>
          <a:noFill/>
        </p:spPr>
        <p:txBody>
          <a:bodyPr wrap="square" rtlCol="0">
            <a:spAutoFit/>
          </a:bodyPr>
          <a:lstStyle/>
          <a:p>
            <a:r>
              <a:rPr lang="en-US"/>
              <a:t>0/1</a:t>
            </a:r>
          </a:p>
        </p:txBody>
      </p:sp>
      <p:sp>
        <p:nvSpPr>
          <p:cNvPr id="153" name="TextBox 152"/>
          <p:cNvSpPr txBox="1"/>
          <p:nvPr/>
        </p:nvSpPr>
        <p:spPr>
          <a:xfrm>
            <a:off x="2819400" y="2831068"/>
            <a:ext cx="609600" cy="369332"/>
          </a:xfrm>
          <a:prstGeom prst="rect">
            <a:avLst/>
          </a:prstGeom>
          <a:noFill/>
        </p:spPr>
        <p:txBody>
          <a:bodyPr wrap="square" rtlCol="0">
            <a:spAutoFit/>
          </a:bodyPr>
          <a:lstStyle/>
          <a:p>
            <a:r>
              <a:rPr lang="en-US"/>
              <a:t>1/1</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3">
              <a:lumMod val="60000"/>
              <a:lumOff val="40000"/>
            </a:schemeClr>
          </a:solidFill>
        </p:spPr>
        <p:txBody>
          <a:bodyPr>
            <a:normAutofit/>
          </a:bodyPr>
          <a:lstStyle/>
          <a:p>
            <a:pPr>
              <a:buNone/>
            </a:pPr>
            <a:r>
              <a:rPr lang="en-US" sz="2400" b="1"/>
              <a:t>Excitation table:</a:t>
            </a:r>
          </a:p>
          <a:p>
            <a:pPr>
              <a:buNone/>
            </a:pPr>
            <a:endParaRPr lang="en-US" sz="2400" b="1"/>
          </a:p>
        </p:txBody>
      </p:sp>
      <p:sp>
        <p:nvSpPr>
          <p:cNvPr id="4" name="Title 1"/>
          <p:cNvSpPr>
            <a:spLocks noGrp="1"/>
          </p:cNvSpPr>
          <p:nvPr>
            <p:ph type="title"/>
          </p:nvPr>
        </p:nvSpPr>
        <p:spPr>
          <a:xfrm>
            <a:off x="0" y="0"/>
            <a:ext cx="9144000" cy="914400"/>
          </a:xfrm>
          <a:blipFill>
            <a:blip r:embed="rId2">
              <a:duotone>
                <a:schemeClr val="accent3">
                  <a:shade val="45000"/>
                  <a:satMod val="135000"/>
                </a:schemeClr>
                <a:prstClr val="white"/>
              </a:duotone>
            </a:blip>
            <a:tile tx="0" ty="0" sx="100000" sy="100000" flip="none" algn="tl"/>
          </a:blipFill>
        </p:spPr>
        <p:txBody>
          <a:bodyPr>
            <a:normAutofit/>
          </a:bodyPr>
          <a:lstStyle/>
          <a:p>
            <a:r>
              <a:rPr lang="en-US" sz="4000" b="1"/>
              <a:t>Sequential Logic Circuit</a:t>
            </a:r>
          </a:p>
        </p:txBody>
      </p:sp>
      <p:graphicFrame>
        <p:nvGraphicFramePr>
          <p:cNvPr id="5" name="Table 4"/>
          <p:cNvGraphicFramePr>
            <a:graphicFrameLocks noGrp="1"/>
          </p:cNvGraphicFramePr>
          <p:nvPr/>
        </p:nvGraphicFramePr>
        <p:xfrm>
          <a:off x="228600" y="1651000"/>
          <a:ext cx="2667000" cy="185420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70840">
                <a:tc>
                  <a:txBody>
                    <a:bodyPr/>
                    <a:lstStyle/>
                    <a:p>
                      <a:pPr algn="ctr"/>
                      <a:r>
                        <a:rPr lang="en-US"/>
                        <a:t>Q(t)</a:t>
                      </a:r>
                    </a:p>
                  </a:txBody>
                  <a:tcPr/>
                </a:tc>
                <a:tc>
                  <a:txBody>
                    <a:bodyPr/>
                    <a:lstStyle/>
                    <a:p>
                      <a:pPr algn="ctr"/>
                      <a:r>
                        <a:rPr lang="en-US"/>
                        <a:t>Q(t+1)</a:t>
                      </a:r>
                    </a:p>
                  </a:txBody>
                  <a:tcPr/>
                </a:tc>
                <a:tc>
                  <a:txBody>
                    <a:bodyPr/>
                    <a:lstStyle/>
                    <a:p>
                      <a:pPr algn="ctr"/>
                      <a:r>
                        <a:rPr lang="en-US"/>
                        <a:t>S     R</a:t>
                      </a:r>
                    </a:p>
                  </a:txBody>
                  <a:tcPr/>
                </a:tc>
                <a:extLst>
                  <a:ext uri="{0D108BD9-81ED-4DB2-BD59-A6C34878D82A}">
                    <a16:rowId xmlns:a16="http://schemas.microsoft.com/office/drawing/2014/main" val="10000"/>
                  </a:ext>
                </a:extLst>
              </a:tr>
              <a:tr h="370840">
                <a:tc>
                  <a:txBody>
                    <a:bodyPr/>
                    <a:lstStyle/>
                    <a:p>
                      <a:pPr algn="ctr"/>
                      <a:r>
                        <a:rPr lang="en-US"/>
                        <a:t>0</a:t>
                      </a:r>
                    </a:p>
                  </a:txBody>
                  <a:tcPr/>
                </a:tc>
                <a:tc>
                  <a:txBody>
                    <a:bodyPr/>
                    <a:lstStyle/>
                    <a:p>
                      <a:pPr algn="ctr"/>
                      <a:r>
                        <a:rPr lang="en-US"/>
                        <a:t>0</a:t>
                      </a:r>
                    </a:p>
                  </a:txBody>
                  <a:tcPr/>
                </a:tc>
                <a:tc>
                  <a:txBody>
                    <a:bodyPr/>
                    <a:lstStyle/>
                    <a:p>
                      <a:pPr algn="ctr"/>
                      <a:r>
                        <a:rPr lang="en-US"/>
                        <a:t>0     X</a:t>
                      </a:r>
                    </a:p>
                  </a:txBody>
                  <a:tcPr/>
                </a:tc>
                <a:extLst>
                  <a:ext uri="{0D108BD9-81ED-4DB2-BD59-A6C34878D82A}">
                    <a16:rowId xmlns:a16="http://schemas.microsoft.com/office/drawing/2014/main" val="10001"/>
                  </a:ext>
                </a:extLst>
              </a:tr>
              <a:tr h="370840">
                <a:tc>
                  <a:txBody>
                    <a:bodyPr/>
                    <a:lstStyle/>
                    <a:p>
                      <a:pPr algn="ctr"/>
                      <a:r>
                        <a:rPr lang="en-US"/>
                        <a:t>0</a:t>
                      </a:r>
                    </a:p>
                  </a:txBody>
                  <a:tcPr/>
                </a:tc>
                <a:tc>
                  <a:txBody>
                    <a:bodyPr/>
                    <a:lstStyle/>
                    <a:p>
                      <a:pPr algn="ctr"/>
                      <a:r>
                        <a:rPr lang="en-US"/>
                        <a:t>1</a:t>
                      </a:r>
                    </a:p>
                  </a:txBody>
                  <a:tcPr/>
                </a:tc>
                <a:tc>
                  <a:txBody>
                    <a:bodyPr/>
                    <a:lstStyle/>
                    <a:p>
                      <a:pPr marL="342900" indent="-342900" algn="ctr">
                        <a:buAutoNum type="arabicPlain"/>
                      </a:pPr>
                      <a:r>
                        <a:rPr lang="en-US"/>
                        <a:t>0</a:t>
                      </a:r>
                    </a:p>
                  </a:txBody>
                  <a:tcPr/>
                </a:tc>
                <a:extLst>
                  <a:ext uri="{0D108BD9-81ED-4DB2-BD59-A6C34878D82A}">
                    <a16:rowId xmlns:a16="http://schemas.microsoft.com/office/drawing/2014/main" val="10002"/>
                  </a:ext>
                </a:extLst>
              </a:tr>
              <a:tr h="370840">
                <a:tc>
                  <a:txBody>
                    <a:bodyPr/>
                    <a:lstStyle/>
                    <a:p>
                      <a:pPr algn="ctr"/>
                      <a:r>
                        <a:rPr lang="en-US"/>
                        <a:t>1</a:t>
                      </a:r>
                    </a:p>
                  </a:txBody>
                  <a:tcPr/>
                </a:tc>
                <a:tc>
                  <a:txBody>
                    <a:bodyPr/>
                    <a:lstStyle/>
                    <a:p>
                      <a:pPr algn="ctr"/>
                      <a:r>
                        <a:rPr lang="en-US"/>
                        <a:t>0</a:t>
                      </a:r>
                    </a:p>
                  </a:txBody>
                  <a:tcPr/>
                </a:tc>
                <a:tc>
                  <a:txBody>
                    <a:bodyPr/>
                    <a:lstStyle/>
                    <a:p>
                      <a:pPr algn="ctr"/>
                      <a:r>
                        <a:rPr lang="en-US"/>
                        <a:t>0     1</a:t>
                      </a:r>
                    </a:p>
                  </a:txBody>
                  <a:tcPr/>
                </a:tc>
                <a:extLst>
                  <a:ext uri="{0D108BD9-81ED-4DB2-BD59-A6C34878D82A}">
                    <a16:rowId xmlns:a16="http://schemas.microsoft.com/office/drawing/2014/main" val="10003"/>
                  </a:ext>
                </a:extLst>
              </a:tr>
              <a:tr h="370840">
                <a:tc>
                  <a:txBody>
                    <a:bodyPr/>
                    <a:lstStyle/>
                    <a:p>
                      <a:pPr algn="ctr"/>
                      <a:r>
                        <a:rPr lang="en-US"/>
                        <a:t>1</a:t>
                      </a:r>
                    </a:p>
                  </a:txBody>
                  <a:tcPr/>
                </a:tc>
                <a:tc>
                  <a:txBody>
                    <a:bodyPr/>
                    <a:lstStyle/>
                    <a:p>
                      <a:pPr algn="ctr"/>
                      <a:r>
                        <a:rPr lang="en-US"/>
                        <a:t>1</a:t>
                      </a:r>
                    </a:p>
                  </a:txBody>
                  <a:tcPr/>
                </a:tc>
                <a:tc>
                  <a:txBody>
                    <a:bodyPr/>
                    <a:lstStyle/>
                    <a:p>
                      <a:pPr algn="ctr"/>
                      <a:r>
                        <a:rPr lang="en-US"/>
                        <a:t>X     0</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5562600" y="1676400"/>
          <a:ext cx="2667000" cy="185420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70840">
                <a:tc>
                  <a:txBody>
                    <a:bodyPr/>
                    <a:lstStyle/>
                    <a:p>
                      <a:pPr algn="ctr"/>
                      <a:r>
                        <a:rPr lang="en-US"/>
                        <a:t>Q(t)</a:t>
                      </a:r>
                    </a:p>
                  </a:txBody>
                  <a:tcPr/>
                </a:tc>
                <a:tc>
                  <a:txBody>
                    <a:bodyPr/>
                    <a:lstStyle/>
                    <a:p>
                      <a:pPr algn="ctr"/>
                      <a:r>
                        <a:rPr lang="en-US"/>
                        <a:t>Q(t+1)</a:t>
                      </a:r>
                    </a:p>
                  </a:txBody>
                  <a:tcPr/>
                </a:tc>
                <a:tc>
                  <a:txBody>
                    <a:bodyPr/>
                    <a:lstStyle/>
                    <a:p>
                      <a:pPr algn="ctr"/>
                      <a:r>
                        <a:rPr lang="en-US"/>
                        <a:t>J     K</a:t>
                      </a:r>
                    </a:p>
                  </a:txBody>
                  <a:tcPr/>
                </a:tc>
                <a:extLst>
                  <a:ext uri="{0D108BD9-81ED-4DB2-BD59-A6C34878D82A}">
                    <a16:rowId xmlns:a16="http://schemas.microsoft.com/office/drawing/2014/main" val="10000"/>
                  </a:ext>
                </a:extLst>
              </a:tr>
              <a:tr h="370840">
                <a:tc>
                  <a:txBody>
                    <a:bodyPr/>
                    <a:lstStyle/>
                    <a:p>
                      <a:pPr algn="ctr"/>
                      <a:r>
                        <a:rPr lang="en-US"/>
                        <a:t>0</a:t>
                      </a:r>
                    </a:p>
                  </a:txBody>
                  <a:tcPr/>
                </a:tc>
                <a:tc>
                  <a:txBody>
                    <a:bodyPr/>
                    <a:lstStyle/>
                    <a:p>
                      <a:pPr algn="ctr"/>
                      <a:r>
                        <a:rPr lang="en-US"/>
                        <a:t>0</a:t>
                      </a:r>
                    </a:p>
                  </a:txBody>
                  <a:tcPr/>
                </a:tc>
                <a:tc>
                  <a:txBody>
                    <a:bodyPr/>
                    <a:lstStyle/>
                    <a:p>
                      <a:pPr algn="ctr"/>
                      <a:r>
                        <a:rPr lang="en-US"/>
                        <a:t>0     X</a:t>
                      </a:r>
                    </a:p>
                  </a:txBody>
                  <a:tcPr/>
                </a:tc>
                <a:extLst>
                  <a:ext uri="{0D108BD9-81ED-4DB2-BD59-A6C34878D82A}">
                    <a16:rowId xmlns:a16="http://schemas.microsoft.com/office/drawing/2014/main" val="10001"/>
                  </a:ext>
                </a:extLst>
              </a:tr>
              <a:tr h="370840">
                <a:tc>
                  <a:txBody>
                    <a:bodyPr/>
                    <a:lstStyle/>
                    <a:p>
                      <a:pPr algn="ctr"/>
                      <a:r>
                        <a:rPr lang="en-US"/>
                        <a:t>0</a:t>
                      </a:r>
                    </a:p>
                  </a:txBody>
                  <a:tcPr/>
                </a:tc>
                <a:tc>
                  <a:txBody>
                    <a:bodyPr/>
                    <a:lstStyle/>
                    <a:p>
                      <a:pPr algn="ctr"/>
                      <a:r>
                        <a:rPr lang="en-US"/>
                        <a:t>1</a:t>
                      </a:r>
                    </a:p>
                  </a:txBody>
                  <a:tcPr/>
                </a:tc>
                <a:tc>
                  <a:txBody>
                    <a:bodyPr/>
                    <a:lstStyle/>
                    <a:p>
                      <a:pPr marL="342900" indent="-342900" algn="ctr">
                        <a:buAutoNum type="arabicPlain"/>
                      </a:pPr>
                      <a:r>
                        <a:rPr lang="en-US"/>
                        <a:t>X</a:t>
                      </a:r>
                    </a:p>
                  </a:txBody>
                  <a:tcPr/>
                </a:tc>
                <a:extLst>
                  <a:ext uri="{0D108BD9-81ED-4DB2-BD59-A6C34878D82A}">
                    <a16:rowId xmlns:a16="http://schemas.microsoft.com/office/drawing/2014/main" val="10002"/>
                  </a:ext>
                </a:extLst>
              </a:tr>
              <a:tr h="370840">
                <a:tc>
                  <a:txBody>
                    <a:bodyPr/>
                    <a:lstStyle/>
                    <a:p>
                      <a:pPr algn="ctr"/>
                      <a:r>
                        <a:rPr lang="en-US"/>
                        <a:t>1</a:t>
                      </a:r>
                    </a:p>
                  </a:txBody>
                  <a:tcPr/>
                </a:tc>
                <a:tc>
                  <a:txBody>
                    <a:bodyPr/>
                    <a:lstStyle/>
                    <a:p>
                      <a:pPr algn="ctr"/>
                      <a:r>
                        <a:rPr lang="en-US"/>
                        <a:t>0</a:t>
                      </a:r>
                    </a:p>
                  </a:txBody>
                  <a:tcPr/>
                </a:tc>
                <a:tc>
                  <a:txBody>
                    <a:bodyPr/>
                    <a:lstStyle/>
                    <a:p>
                      <a:pPr algn="ctr"/>
                      <a:r>
                        <a:rPr lang="en-US"/>
                        <a:t>X     1</a:t>
                      </a:r>
                    </a:p>
                  </a:txBody>
                  <a:tcPr/>
                </a:tc>
                <a:extLst>
                  <a:ext uri="{0D108BD9-81ED-4DB2-BD59-A6C34878D82A}">
                    <a16:rowId xmlns:a16="http://schemas.microsoft.com/office/drawing/2014/main" val="10003"/>
                  </a:ext>
                </a:extLst>
              </a:tr>
              <a:tr h="370840">
                <a:tc>
                  <a:txBody>
                    <a:bodyPr/>
                    <a:lstStyle/>
                    <a:p>
                      <a:pPr algn="ctr"/>
                      <a:r>
                        <a:rPr lang="en-US"/>
                        <a:t>1</a:t>
                      </a:r>
                    </a:p>
                  </a:txBody>
                  <a:tcPr/>
                </a:tc>
                <a:tc>
                  <a:txBody>
                    <a:bodyPr/>
                    <a:lstStyle/>
                    <a:p>
                      <a:pPr algn="ctr"/>
                      <a:r>
                        <a:rPr lang="en-US"/>
                        <a:t>1</a:t>
                      </a:r>
                    </a:p>
                  </a:txBody>
                  <a:tcPr/>
                </a:tc>
                <a:tc>
                  <a:txBody>
                    <a:bodyPr/>
                    <a:lstStyle/>
                    <a:p>
                      <a:pPr algn="ctr"/>
                      <a:r>
                        <a:rPr lang="en-US"/>
                        <a:t>X     0</a:t>
                      </a:r>
                    </a:p>
                  </a:txBody>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304800" y="4013200"/>
          <a:ext cx="2667000" cy="185420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70840">
                <a:tc>
                  <a:txBody>
                    <a:bodyPr/>
                    <a:lstStyle/>
                    <a:p>
                      <a:pPr algn="ctr"/>
                      <a:r>
                        <a:rPr lang="en-US"/>
                        <a:t>Q(t)</a:t>
                      </a:r>
                    </a:p>
                  </a:txBody>
                  <a:tcPr/>
                </a:tc>
                <a:tc>
                  <a:txBody>
                    <a:bodyPr/>
                    <a:lstStyle/>
                    <a:p>
                      <a:pPr algn="ctr"/>
                      <a:r>
                        <a:rPr lang="en-US"/>
                        <a:t>Q(t+1)</a:t>
                      </a:r>
                    </a:p>
                  </a:txBody>
                  <a:tcPr/>
                </a:tc>
                <a:tc>
                  <a:txBody>
                    <a:bodyPr/>
                    <a:lstStyle/>
                    <a:p>
                      <a:pPr algn="ctr"/>
                      <a:r>
                        <a:rPr lang="en-US"/>
                        <a:t>D     </a:t>
                      </a:r>
                    </a:p>
                  </a:txBody>
                  <a:tcPr/>
                </a:tc>
                <a:extLst>
                  <a:ext uri="{0D108BD9-81ED-4DB2-BD59-A6C34878D82A}">
                    <a16:rowId xmlns:a16="http://schemas.microsoft.com/office/drawing/2014/main" val="10000"/>
                  </a:ext>
                </a:extLst>
              </a:tr>
              <a:tr h="370840">
                <a:tc>
                  <a:txBody>
                    <a:bodyPr/>
                    <a:lstStyle/>
                    <a:p>
                      <a:pPr algn="ctr"/>
                      <a:r>
                        <a:rPr lang="en-US"/>
                        <a:t>0</a:t>
                      </a:r>
                    </a:p>
                  </a:txBody>
                  <a:tcPr/>
                </a:tc>
                <a:tc>
                  <a:txBody>
                    <a:bodyPr/>
                    <a:lstStyle/>
                    <a:p>
                      <a:pPr algn="ctr"/>
                      <a:r>
                        <a:rPr lang="en-US"/>
                        <a:t>0</a:t>
                      </a:r>
                    </a:p>
                  </a:txBody>
                  <a:tcPr/>
                </a:tc>
                <a:tc>
                  <a:txBody>
                    <a:bodyPr/>
                    <a:lstStyle/>
                    <a:p>
                      <a:pPr algn="ctr"/>
                      <a:r>
                        <a:rPr lang="en-US"/>
                        <a:t>0     </a:t>
                      </a:r>
                    </a:p>
                  </a:txBody>
                  <a:tcPr/>
                </a:tc>
                <a:extLst>
                  <a:ext uri="{0D108BD9-81ED-4DB2-BD59-A6C34878D82A}">
                    <a16:rowId xmlns:a16="http://schemas.microsoft.com/office/drawing/2014/main" val="10001"/>
                  </a:ext>
                </a:extLst>
              </a:tr>
              <a:tr h="370840">
                <a:tc>
                  <a:txBody>
                    <a:bodyPr/>
                    <a:lstStyle/>
                    <a:p>
                      <a:pPr algn="ctr"/>
                      <a:r>
                        <a:rPr lang="en-US"/>
                        <a:t>0</a:t>
                      </a:r>
                    </a:p>
                  </a:txBody>
                  <a:tcPr/>
                </a:tc>
                <a:tc>
                  <a:txBody>
                    <a:bodyPr/>
                    <a:lstStyle/>
                    <a:p>
                      <a:pPr algn="ctr"/>
                      <a:r>
                        <a:rPr lang="en-US"/>
                        <a:t>1</a:t>
                      </a:r>
                    </a:p>
                  </a:txBody>
                  <a:tcPr/>
                </a:tc>
                <a:tc>
                  <a:txBody>
                    <a:bodyPr/>
                    <a:lstStyle/>
                    <a:p>
                      <a:pPr marL="342900" indent="-342900" algn="ctr">
                        <a:buNone/>
                      </a:pPr>
                      <a:r>
                        <a:rPr lang="en-US"/>
                        <a:t>1</a:t>
                      </a:r>
                    </a:p>
                  </a:txBody>
                  <a:tcPr/>
                </a:tc>
                <a:extLst>
                  <a:ext uri="{0D108BD9-81ED-4DB2-BD59-A6C34878D82A}">
                    <a16:rowId xmlns:a16="http://schemas.microsoft.com/office/drawing/2014/main" val="10002"/>
                  </a:ext>
                </a:extLst>
              </a:tr>
              <a:tr h="370840">
                <a:tc>
                  <a:txBody>
                    <a:bodyPr/>
                    <a:lstStyle/>
                    <a:p>
                      <a:pPr algn="ctr"/>
                      <a:r>
                        <a:rPr lang="en-US"/>
                        <a:t>1</a:t>
                      </a:r>
                    </a:p>
                  </a:txBody>
                  <a:tcPr/>
                </a:tc>
                <a:tc>
                  <a:txBody>
                    <a:bodyPr/>
                    <a:lstStyle/>
                    <a:p>
                      <a:pPr algn="ctr"/>
                      <a:r>
                        <a:rPr lang="en-US"/>
                        <a:t>0</a:t>
                      </a:r>
                    </a:p>
                  </a:txBody>
                  <a:tcPr/>
                </a:tc>
                <a:tc>
                  <a:txBody>
                    <a:bodyPr/>
                    <a:lstStyle/>
                    <a:p>
                      <a:pPr algn="ctr"/>
                      <a:r>
                        <a:rPr lang="en-US"/>
                        <a:t>0    </a:t>
                      </a:r>
                    </a:p>
                  </a:txBody>
                  <a:tcPr/>
                </a:tc>
                <a:extLst>
                  <a:ext uri="{0D108BD9-81ED-4DB2-BD59-A6C34878D82A}">
                    <a16:rowId xmlns:a16="http://schemas.microsoft.com/office/drawing/2014/main" val="10003"/>
                  </a:ext>
                </a:extLst>
              </a:tr>
              <a:tr h="370840">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5638800" y="4114800"/>
          <a:ext cx="2667000" cy="185420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70840">
                <a:tc>
                  <a:txBody>
                    <a:bodyPr/>
                    <a:lstStyle/>
                    <a:p>
                      <a:pPr algn="ctr"/>
                      <a:r>
                        <a:rPr lang="en-US"/>
                        <a:t>Q(t)</a:t>
                      </a:r>
                    </a:p>
                  </a:txBody>
                  <a:tcPr/>
                </a:tc>
                <a:tc>
                  <a:txBody>
                    <a:bodyPr/>
                    <a:lstStyle/>
                    <a:p>
                      <a:pPr algn="ctr"/>
                      <a:r>
                        <a:rPr lang="en-US"/>
                        <a:t>Q(t+1)</a:t>
                      </a:r>
                    </a:p>
                  </a:txBody>
                  <a:tcPr/>
                </a:tc>
                <a:tc>
                  <a:txBody>
                    <a:bodyPr/>
                    <a:lstStyle/>
                    <a:p>
                      <a:pPr algn="ctr"/>
                      <a:r>
                        <a:rPr lang="en-US"/>
                        <a:t>T     </a:t>
                      </a:r>
                    </a:p>
                  </a:txBody>
                  <a:tcPr/>
                </a:tc>
                <a:extLst>
                  <a:ext uri="{0D108BD9-81ED-4DB2-BD59-A6C34878D82A}">
                    <a16:rowId xmlns:a16="http://schemas.microsoft.com/office/drawing/2014/main" val="10000"/>
                  </a:ext>
                </a:extLst>
              </a:tr>
              <a:tr h="370840">
                <a:tc>
                  <a:txBody>
                    <a:bodyPr/>
                    <a:lstStyle/>
                    <a:p>
                      <a:pPr algn="ctr"/>
                      <a:r>
                        <a:rPr lang="en-US"/>
                        <a:t>0</a:t>
                      </a:r>
                    </a:p>
                  </a:txBody>
                  <a:tcPr/>
                </a:tc>
                <a:tc>
                  <a:txBody>
                    <a:bodyPr/>
                    <a:lstStyle/>
                    <a:p>
                      <a:pPr algn="ctr"/>
                      <a:r>
                        <a:rPr lang="en-US"/>
                        <a:t>0</a:t>
                      </a:r>
                    </a:p>
                  </a:txBody>
                  <a:tcPr/>
                </a:tc>
                <a:tc>
                  <a:txBody>
                    <a:bodyPr/>
                    <a:lstStyle/>
                    <a:p>
                      <a:pPr algn="ctr"/>
                      <a:r>
                        <a:rPr lang="en-US"/>
                        <a:t>0     </a:t>
                      </a:r>
                    </a:p>
                  </a:txBody>
                  <a:tcPr/>
                </a:tc>
                <a:extLst>
                  <a:ext uri="{0D108BD9-81ED-4DB2-BD59-A6C34878D82A}">
                    <a16:rowId xmlns:a16="http://schemas.microsoft.com/office/drawing/2014/main" val="10001"/>
                  </a:ext>
                </a:extLst>
              </a:tr>
              <a:tr h="370840">
                <a:tc>
                  <a:txBody>
                    <a:bodyPr/>
                    <a:lstStyle/>
                    <a:p>
                      <a:pPr algn="ctr"/>
                      <a:r>
                        <a:rPr lang="en-US"/>
                        <a:t>0</a:t>
                      </a:r>
                    </a:p>
                  </a:txBody>
                  <a:tcPr/>
                </a:tc>
                <a:tc>
                  <a:txBody>
                    <a:bodyPr/>
                    <a:lstStyle/>
                    <a:p>
                      <a:pPr algn="ctr"/>
                      <a:r>
                        <a:rPr lang="en-US"/>
                        <a:t>1</a:t>
                      </a:r>
                    </a:p>
                  </a:txBody>
                  <a:tcPr/>
                </a:tc>
                <a:tc>
                  <a:txBody>
                    <a:bodyPr/>
                    <a:lstStyle/>
                    <a:p>
                      <a:pPr marL="342900" indent="-342900" algn="ctr">
                        <a:buNone/>
                      </a:pPr>
                      <a:r>
                        <a:rPr lang="en-US"/>
                        <a:t>1</a:t>
                      </a:r>
                    </a:p>
                  </a:txBody>
                  <a:tcPr/>
                </a:tc>
                <a:extLst>
                  <a:ext uri="{0D108BD9-81ED-4DB2-BD59-A6C34878D82A}">
                    <a16:rowId xmlns:a16="http://schemas.microsoft.com/office/drawing/2014/main" val="10002"/>
                  </a:ext>
                </a:extLst>
              </a:tr>
              <a:tr h="370840">
                <a:tc>
                  <a:txBody>
                    <a:bodyPr/>
                    <a:lstStyle/>
                    <a:p>
                      <a:pPr algn="ctr"/>
                      <a:r>
                        <a:rPr lang="en-US"/>
                        <a:t>1</a:t>
                      </a:r>
                    </a:p>
                  </a:txBody>
                  <a:tcPr/>
                </a:tc>
                <a:tc>
                  <a:txBody>
                    <a:bodyPr/>
                    <a:lstStyle/>
                    <a:p>
                      <a:pPr algn="ctr"/>
                      <a:r>
                        <a:rPr lang="en-US"/>
                        <a:t>0</a:t>
                      </a:r>
                    </a:p>
                  </a:txBody>
                  <a:tcPr/>
                </a:tc>
                <a:tc>
                  <a:txBody>
                    <a:bodyPr/>
                    <a:lstStyle/>
                    <a:p>
                      <a:pPr algn="ctr"/>
                      <a:r>
                        <a:rPr lang="en-US"/>
                        <a:t>1    </a:t>
                      </a:r>
                    </a:p>
                  </a:txBody>
                  <a:tcPr/>
                </a:tc>
                <a:extLst>
                  <a:ext uri="{0D108BD9-81ED-4DB2-BD59-A6C34878D82A}">
                    <a16:rowId xmlns:a16="http://schemas.microsoft.com/office/drawing/2014/main" val="10003"/>
                  </a:ext>
                </a:extLst>
              </a:tr>
              <a:tr h="370840">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a:buNone/>
            </a:pPr>
            <a:r>
              <a:rPr lang="en-US" sz="2400" b="1"/>
              <a:t>Counter Design:</a:t>
            </a:r>
          </a:p>
          <a:p>
            <a:pPr>
              <a:buFont typeface="Wingdings" pitchFamily="2" charset="2"/>
              <a:buChar char="Ø"/>
            </a:pPr>
            <a:r>
              <a:rPr lang="en-US" sz="2400"/>
              <a:t>A sequential circuit that goes through a prescribed sequence of state upon the application of clock pulses is called a counter.</a:t>
            </a:r>
          </a:p>
          <a:p>
            <a:pPr>
              <a:buFont typeface="Wingdings" pitchFamily="2" charset="2"/>
              <a:buChar char="Ø"/>
            </a:pPr>
            <a:r>
              <a:rPr lang="en-US" sz="2400"/>
              <a:t>A counter that follows the binary sequence is called binary counter.</a:t>
            </a:r>
          </a:p>
          <a:p>
            <a:pPr>
              <a:buFont typeface="Wingdings" pitchFamily="2" charset="2"/>
              <a:buChar char="Ø"/>
            </a:pPr>
            <a:r>
              <a:rPr lang="en-US" sz="2400"/>
              <a:t>An n-bit binary counter consists of n flip-flops and can count from 0 to 2</a:t>
            </a:r>
            <a:r>
              <a:rPr lang="en-US" sz="2400" baseline="30000"/>
              <a:t>n</a:t>
            </a:r>
            <a:r>
              <a:rPr lang="en-US" sz="2400"/>
              <a:t>-1.</a:t>
            </a:r>
          </a:p>
          <a:p>
            <a:pPr>
              <a:buNone/>
            </a:pPr>
            <a:endParaRPr lang="en-US" sz="2400"/>
          </a:p>
          <a:p>
            <a:pPr>
              <a:buFont typeface="Wingdings" pitchFamily="2" charset="2"/>
              <a:buChar char="v"/>
            </a:pPr>
            <a:r>
              <a:rPr lang="en-US" sz="2400"/>
              <a:t>Design a counter using T Flip-flop that counts the binary sequence from 000 to 111 and returns to 000 to repeat the sequence.</a:t>
            </a:r>
          </a:p>
          <a:p>
            <a:pPr>
              <a:buFont typeface="Wingdings" pitchFamily="2" charset="2"/>
              <a:buChar char="Ø"/>
            </a:pPr>
            <a:endParaRPr lang="en-US" sz="2400"/>
          </a:p>
          <a:p>
            <a:pPr>
              <a:buNone/>
            </a:pPr>
            <a:endParaRPr lang="en-US" sz="2400"/>
          </a:p>
        </p:txBody>
      </p:sp>
      <p:sp>
        <p:nvSpPr>
          <p:cNvPr id="4" name="Title 1"/>
          <p:cNvSpPr>
            <a:spLocks noGrp="1"/>
          </p:cNvSpPr>
          <p:nvPr>
            <p:ph type="title"/>
          </p:nvPr>
        </p:nvSpPr>
        <p:spPr>
          <a:xfrm>
            <a:off x="0" y="0"/>
            <a:ext cx="9144000" cy="914400"/>
          </a:xfrm>
          <a:blipFill>
            <a:blip r:embed="rId2">
              <a:duotone>
                <a:schemeClr val="accent5">
                  <a:shade val="45000"/>
                  <a:satMod val="135000"/>
                </a:schemeClr>
                <a:prstClr val="white"/>
              </a:duotone>
            </a:blip>
            <a:tile tx="0" ty="0" sx="100000" sy="100000" flip="none" algn="tl"/>
          </a:blipFill>
        </p:spPr>
        <p:txBody>
          <a:bodyPr>
            <a:normAutofit/>
          </a:bodyPr>
          <a:lstStyle/>
          <a:p>
            <a:r>
              <a:rPr lang="en-US" sz="3600" b="1"/>
              <a:t>Sequential Logic Circuit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5">
              <a:lumMod val="60000"/>
              <a:lumOff val="40000"/>
            </a:schemeClr>
          </a:solidFill>
        </p:spPr>
        <p:txBody>
          <a:bodyPr>
            <a:normAutofit/>
          </a:bodyPr>
          <a:lstStyle/>
          <a:p>
            <a:pPr>
              <a:buNone/>
            </a:pPr>
            <a:r>
              <a:rPr lang="en-US" sz="2400"/>
              <a:t>Counter Design:</a:t>
            </a:r>
          </a:p>
        </p:txBody>
      </p:sp>
      <p:sp>
        <p:nvSpPr>
          <p:cNvPr id="4" name="Title 1"/>
          <p:cNvSpPr>
            <a:spLocks noGrp="1"/>
          </p:cNvSpPr>
          <p:nvPr>
            <p:ph type="title"/>
          </p:nvPr>
        </p:nvSpPr>
        <p:spPr>
          <a:xfrm>
            <a:off x="0" y="0"/>
            <a:ext cx="9144000" cy="914400"/>
          </a:xfrm>
          <a:blipFill>
            <a:blip r:embed="rId2">
              <a:duotone>
                <a:schemeClr val="accent5">
                  <a:shade val="45000"/>
                  <a:satMod val="135000"/>
                </a:schemeClr>
                <a:prstClr val="white"/>
              </a:duotone>
            </a:blip>
            <a:tile tx="0" ty="0" sx="100000" sy="100000" flip="none" algn="tl"/>
          </a:blipFill>
        </p:spPr>
        <p:txBody>
          <a:bodyPr>
            <a:normAutofit/>
          </a:bodyPr>
          <a:lstStyle/>
          <a:p>
            <a:r>
              <a:rPr lang="en-US" sz="3600" b="1"/>
              <a:t>Sequential Logic Circuit</a:t>
            </a:r>
          </a:p>
        </p:txBody>
      </p:sp>
      <p:sp>
        <p:nvSpPr>
          <p:cNvPr id="5" name="Oval 4"/>
          <p:cNvSpPr/>
          <p:nvPr/>
        </p:nvSpPr>
        <p:spPr>
          <a:xfrm>
            <a:off x="3886200" y="914400"/>
            <a:ext cx="7620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000</a:t>
            </a:r>
          </a:p>
        </p:txBody>
      </p:sp>
      <p:sp>
        <p:nvSpPr>
          <p:cNvPr id="6" name="Oval 5"/>
          <p:cNvSpPr/>
          <p:nvPr/>
        </p:nvSpPr>
        <p:spPr>
          <a:xfrm>
            <a:off x="1905000" y="26670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010</a:t>
            </a:r>
          </a:p>
        </p:txBody>
      </p:sp>
      <p:sp>
        <p:nvSpPr>
          <p:cNvPr id="7" name="Oval 6"/>
          <p:cNvSpPr/>
          <p:nvPr/>
        </p:nvSpPr>
        <p:spPr>
          <a:xfrm>
            <a:off x="6096000" y="26670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110</a:t>
            </a:r>
          </a:p>
        </p:txBody>
      </p:sp>
      <p:sp>
        <p:nvSpPr>
          <p:cNvPr id="8" name="Oval 7"/>
          <p:cNvSpPr/>
          <p:nvPr/>
        </p:nvSpPr>
        <p:spPr>
          <a:xfrm>
            <a:off x="3886200" y="47244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100</a:t>
            </a:r>
          </a:p>
        </p:txBody>
      </p:sp>
      <p:sp>
        <p:nvSpPr>
          <p:cNvPr id="9" name="Oval 8"/>
          <p:cNvSpPr/>
          <p:nvPr/>
        </p:nvSpPr>
        <p:spPr>
          <a:xfrm>
            <a:off x="2514600" y="15240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001</a:t>
            </a:r>
          </a:p>
        </p:txBody>
      </p:sp>
      <p:sp>
        <p:nvSpPr>
          <p:cNvPr id="10" name="Oval 9"/>
          <p:cNvSpPr/>
          <p:nvPr/>
        </p:nvSpPr>
        <p:spPr>
          <a:xfrm>
            <a:off x="5486400" y="13716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111</a:t>
            </a:r>
          </a:p>
        </p:txBody>
      </p:sp>
      <p:sp>
        <p:nvSpPr>
          <p:cNvPr id="11" name="Oval 10"/>
          <p:cNvSpPr/>
          <p:nvPr/>
        </p:nvSpPr>
        <p:spPr>
          <a:xfrm>
            <a:off x="2362200" y="38862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011</a:t>
            </a:r>
          </a:p>
        </p:txBody>
      </p:sp>
      <p:sp>
        <p:nvSpPr>
          <p:cNvPr id="12" name="Oval 11"/>
          <p:cNvSpPr/>
          <p:nvPr/>
        </p:nvSpPr>
        <p:spPr>
          <a:xfrm>
            <a:off x="5410200" y="40386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101</a:t>
            </a:r>
          </a:p>
        </p:txBody>
      </p:sp>
      <p:cxnSp>
        <p:nvCxnSpPr>
          <p:cNvPr id="14" name="Straight Arrow Connector 13"/>
          <p:cNvCxnSpPr>
            <a:stCxn id="5" idx="2"/>
            <a:endCxn id="9" idx="7"/>
          </p:cNvCxnSpPr>
          <p:nvPr/>
        </p:nvCxnSpPr>
        <p:spPr>
          <a:xfrm rot="10800000" flipV="1">
            <a:off x="3165008" y="1295399"/>
            <a:ext cx="721192" cy="32903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9" idx="3"/>
            <a:endCxn id="6" idx="0"/>
          </p:cNvCxnSpPr>
          <p:nvPr/>
        </p:nvCxnSpPr>
        <p:spPr>
          <a:xfrm rot="5400000">
            <a:off x="2177280" y="2218087"/>
            <a:ext cx="557633" cy="3401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6" idx="4"/>
            <a:endCxn id="11" idx="1"/>
          </p:cNvCxnSpPr>
          <p:nvPr/>
        </p:nvCxnSpPr>
        <p:spPr>
          <a:xfrm rot="16200000" flipH="1">
            <a:off x="2062980" y="3575820"/>
            <a:ext cx="633833" cy="1877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5"/>
            <a:endCxn id="8" idx="2"/>
          </p:cNvCxnSpPr>
          <p:nvPr/>
        </p:nvCxnSpPr>
        <p:spPr>
          <a:xfrm rot="16200000" flipH="1">
            <a:off x="3151538" y="4332637"/>
            <a:ext cx="595733" cy="8735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8" idx="6"/>
            <a:endCxn id="12" idx="3"/>
          </p:cNvCxnSpPr>
          <p:nvPr/>
        </p:nvCxnSpPr>
        <p:spPr>
          <a:xfrm flipV="1">
            <a:off x="4648200" y="4623967"/>
            <a:ext cx="873592" cy="44333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2" idx="7"/>
            <a:endCxn id="7" idx="4"/>
          </p:cNvCxnSpPr>
          <p:nvPr/>
        </p:nvCxnSpPr>
        <p:spPr>
          <a:xfrm rot="5400000" flipH="1" flipV="1">
            <a:off x="5875688" y="3537721"/>
            <a:ext cx="786233" cy="4163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7" idx="0"/>
            <a:endCxn id="10" idx="5"/>
          </p:cNvCxnSpPr>
          <p:nvPr/>
        </p:nvCxnSpPr>
        <p:spPr>
          <a:xfrm rot="16200000" flipV="1">
            <a:off x="5951888" y="2141888"/>
            <a:ext cx="710033" cy="3401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0" idx="1"/>
          </p:cNvCxnSpPr>
          <p:nvPr/>
        </p:nvCxnSpPr>
        <p:spPr>
          <a:xfrm rot="16200000" flipV="1">
            <a:off x="4958580" y="832621"/>
            <a:ext cx="329033" cy="9497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a:t>Binary Numbers and Codes</a:t>
            </a:r>
            <a:endParaRPr lang="en-US" sz="2800"/>
          </a:p>
        </p:txBody>
      </p:sp>
      <p:sp>
        <p:nvSpPr>
          <p:cNvPr id="3" name="Content Placeholder 2"/>
          <p:cNvSpPr>
            <a:spLocks noGrp="1"/>
          </p:cNvSpPr>
          <p:nvPr>
            <p:ph idx="1"/>
          </p:nvPr>
        </p:nvSpPr>
        <p:spPr>
          <a:xfrm>
            <a:off x="0" y="838200"/>
            <a:ext cx="9144000" cy="2895600"/>
          </a:xfrm>
          <a:solidFill>
            <a:schemeClr val="bg1">
              <a:lumMod val="85000"/>
            </a:schemeClr>
          </a:solidFill>
        </p:spPr>
        <p:txBody>
          <a:bodyPr>
            <a:normAutofit fontScale="85000" lnSpcReduction="20000"/>
          </a:bodyPr>
          <a:lstStyle/>
          <a:p>
            <a:pPr>
              <a:buNone/>
            </a:pPr>
            <a:r>
              <a:rPr lang="en-US" sz="2800" b="1"/>
              <a:t>Hex to Decimal Conversion:</a:t>
            </a:r>
          </a:p>
          <a:p>
            <a:pPr>
              <a:buNone/>
            </a:pPr>
            <a:r>
              <a:rPr lang="en-US" sz="2400" b="1"/>
              <a:t>	(5A3.8)</a:t>
            </a:r>
            <a:r>
              <a:rPr lang="en-US" sz="2400" b="1" baseline="-25000"/>
              <a:t>16</a:t>
            </a:r>
            <a:r>
              <a:rPr lang="en-US" sz="2400" b="1"/>
              <a:t> = (?)</a:t>
            </a:r>
            <a:r>
              <a:rPr lang="en-US" sz="2400" b="1" baseline="-25000"/>
              <a:t>10</a:t>
            </a:r>
            <a:r>
              <a:rPr lang="en-US" sz="2400" b="1"/>
              <a:t> </a:t>
            </a:r>
            <a:endParaRPr lang="en-US" sz="2400"/>
          </a:p>
          <a:p>
            <a:pPr>
              <a:buNone/>
            </a:pPr>
            <a:r>
              <a:rPr lang="en-US" sz="2400" b="1"/>
              <a:t>	(5A3.8)</a:t>
            </a:r>
            <a:r>
              <a:rPr lang="en-US" sz="2400" b="1" baseline="-25000"/>
              <a:t>16</a:t>
            </a:r>
            <a:r>
              <a:rPr lang="en-US" sz="2400" b="1"/>
              <a:t> = 5X16</a:t>
            </a:r>
            <a:r>
              <a:rPr lang="en-US" sz="2400" b="1" baseline="30000"/>
              <a:t>2</a:t>
            </a:r>
            <a:r>
              <a:rPr lang="en-US" sz="2400" b="1"/>
              <a:t>+10X16</a:t>
            </a:r>
            <a:r>
              <a:rPr lang="en-US" sz="2400" b="1" baseline="30000"/>
              <a:t>1</a:t>
            </a:r>
            <a:r>
              <a:rPr lang="en-US" sz="2400" b="1"/>
              <a:t>+3X16</a:t>
            </a:r>
            <a:r>
              <a:rPr lang="en-US" sz="2400" b="1" baseline="30000"/>
              <a:t>0</a:t>
            </a:r>
            <a:r>
              <a:rPr lang="en-US" sz="2400" b="1"/>
              <a:t>+8X16</a:t>
            </a:r>
            <a:r>
              <a:rPr lang="en-US" sz="2400" b="1" baseline="30000"/>
              <a:t>-1</a:t>
            </a:r>
            <a:r>
              <a:rPr lang="en-US" sz="2400" b="1"/>
              <a:t> </a:t>
            </a:r>
            <a:endParaRPr lang="en-US" sz="2400"/>
          </a:p>
          <a:p>
            <a:pPr>
              <a:buNone/>
            </a:pPr>
            <a:r>
              <a:rPr lang="en-US" sz="2400" b="1"/>
              <a:t>		      = 5X256+160+3X1+[8/16]</a:t>
            </a:r>
            <a:endParaRPr lang="en-US" sz="2400"/>
          </a:p>
          <a:p>
            <a:pPr>
              <a:buNone/>
            </a:pPr>
            <a:r>
              <a:rPr lang="en-US" sz="2400"/>
              <a:t>		</a:t>
            </a:r>
            <a:r>
              <a:rPr lang="en-US" sz="2400" b="1"/>
              <a:t>        = 1280+160+3+[1/2]</a:t>
            </a:r>
            <a:endParaRPr lang="en-US" sz="2400"/>
          </a:p>
          <a:p>
            <a:pPr>
              <a:buNone/>
            </a:pPr>
            <a:r>
              <a:rPr lang="en-US" sz="2400" b="1"/>
              <a:t>		       = 1443.5</a:t>
            </a:r>
            <a:endParaRPr lang="en-US" sz="2400"/>
          </a:p>
          <a:p>
            <a:pPr>
              <a:buNone/>
            </a:pPr>
            <a:r>
              <a:rPr lang="en-US" sz="2400" b="1"/>
              <a:t>	Thus, (5A3.8)</a:t>
            </a:r>
            <a:r>
              <a:rPr lang="en-US" sz="2400" b="1" baseline="-25000"/>
              <a:t>16</a:t>
            </a:r>
            <a:r>
              <a:rPr lang="en-US" sz="2400" b="1"/>
              <a:t> = (1443.5)10.</a:t>
            </a:r>
          </a:p>
          <a:p>
            <a:pPr>
              <a:buNone/>
            </a:pPr>
            <a:endParaRPr lang="en-US" sz="1600" b="1"/>
          </a:p>
          <a:p>
            <a:pPr>
              <a:buNone/>
            </a:pPr>
            <a:r>
              <a:rPr lang="en-US" sz="2800" b="1"/>
              <a:t>Decimal to Hex  Conversion:</a:t>
            </a:r>
          </a:p>
          <a:p>
            <a:pPr>
              <a:buNone/>
            </a:pPr>
            <a:endParaRPr lang="en-US" sz="1600"/>
          </a:p>
        </p:txBody>
      </p:sp>
      <p:pic>
        <p:nvPicPr>
          <p:cNvPr id="1026" name="Picture 2"/>
          <p:cNvPicPr>
            <a:picLocks noChangeAspect="1" noChangeArrowheads="1"/>
          </p:cNvPicPr>
          <p:nvPr/>
        </p:nvPicPr>
        <p:blipFill>
          <a:blip r:embed="rId3">
            <a:duotone>
              <a:prstClr val="black"/>
              <a:schemeClr val="accent4">
                <a:tint val="45000"/>
                <a:satMod val="400000"/>
              </a:schemeClr>
            </a:duotone>
          </a:blip>
          <a:srcRect/>
          <a:stretch>
            <a:fillRect/>
          </a:stretch>
        </p:blipFill>
        <p:spPr bwMode="auto">
          <a:xfrm>
            <a:off x="0" y="3733799"/>
            <a:ext cx="9144000" cy="3124201"/>
          </a:xfrm>
          <a:prstGeom prst="rect">
            <a:avLst/>
          </a:prstGeom>
          <a:noFill/>
          <a:ln w="9525">
            <a:noFill/>
            <a:miter lim="800000"/>
            <a:headEnd/>
            <a:tailEnd/>
          </a:ln>
          <a:effec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a:buNone/>
            </a:pPr>
            <a:r>
              <a:rPr lang="en-US" sz="2400"/>
              <a:t>Counter design:</a:t>
            </a:r>
          </a:p>
        </p:txBody>
      </p:sp>
      <p:sp>
        <p:nvSpPr>
          <p:cNvPr id="4" name="Title 1"/>
          <p:cNvSpPr>
            <a:spLocks noGrp="1"/>
          </p:cNvSpPr>
          <p:nvPr>
            <p:ph type="title"/>
          </p:nvPr>
        </p:nvSpPr>
        <p:spPr>
          <a:xfrm>
            <a:off x="0" y="0"/>
            <a:ext cx="9144000" cy="914400"/>
          </a:xfrm>
          <a:blipFill>
            <a:blip r:embed="rId2">
              <a:duotone>
                <a:schemeClr val="accent6">
                  <a:shade val="45000"/>
                  <a:satMod val="135000"/>
                </a:schemeClr>
                <a:prstClr val="white"/>
              </a:duotone>
            </a:blip>
            <a:tile tx="0" ty="0" sx="100000" sy="100000" flip="none" algn="tl"/>
          </a:blipFill>
        </p:spPr>
        <p:txBody>
          <a:bodyPr>
            <a:normAutofit/>
          </a:bodyPr>
          <a:lstStyle/>
          <a:p>
            <a:r>
              <a:rPr lang="en-US" sz="3600" b="1"/>
              <a:t>Sequential Logic Circuit</a:t>
            </a:r>
          </a:p>
        </p:txBody>
      </p:sp>
      <p:graphicFrame>
        <p:nvGraphicFramePr>
          <p:cNvPr id="5" name="Table 4"/>
          <p:cNvGraphicFramePr>
            <a:graphicFrameLocks noGrp="1"/>
          </p:cNvGraphicFramePr>
          <p:nvPr/>
        </p:nvGraphicFramePr>
        <p:xfrm>
          <a:off x="228600" y="1524000"/>
          <a:ext cx="5334000" cy="5097780"/>
        </p:xfrm>
        <a:graphic>
          <a:graphicData uri="http://schemas.openxmlformats.org/drawingml/2006/table">
            <a:tbl>
              <a:tblPr firstRow="1" bandRow="1">
                <a:tableStyleId>{93296810-A885-4BE3-A3E7-6D5BEEA58F35}</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tblGrid>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t>Count sequence(PS)</a:t>
                      </a:r>
                    </a:p>
                    <a:p>
                      <a:pPr algn="ctr"/>
                      <a:endParaRPr lang="en-US" b="1"/>
                    </a:p>
                  </a:txBody>
                  <a:tcPr/>
                </a:tc>
                <a:tc>
                  <a:txBody>
                    <a:bodyPr/>
                    <a:lstStyle/>
                    <a:p>
                      <a:pPr algn="ctr"/>
                      <a:r>
                        <a:rPr lang="en-US" b="1"/>
                        <a:t>Next</a:t>
                      </a:r>
                      <a:r>
                        <a:rPr lang="en-US" b="1" baseline="0"/>
                        <a:t> state</a:t>
                      </a:r>
                      <a:endParaRPr lang="en-US" b="1"/>
                    </a:p>
                  </a:txBody>
                  <a:tcPr/>
                </a:tc>
                <a:extLst>
                  <a:ext uri="{0D108BD9-81ED-4DB2-BD59-A6C34878D82A}">
                    <a16:rowId xmlns:a16="http://schemas.microsoft.com/office/drawing/2014/main" val="10000"/>
                  </a:ext>
                </a:extLst>
              </a:tr>
              <a:tr h="495300">
                <a:tc>
                  <a:txBody>
                    <a:bodyPr/>
                    <a:lstStyle/>
                    <a:p>
                      <a:pPr algn="ctr"/>
                      <a:r>
                        <a:rPr lang="en-US" b="1"/>
                        <a:t>A2          A1          A0</a:t>
                      </a:r>
                    </a:p>
                  </a:txBody>
                  <a:tcPr/>
                </a:tc>
                <a:tc>
                  <a:txBody>
                    <a:bodyPr/>
                    <a:lstStyle/>
                    <a:p>
                      <a:pPr algn="ctr"/>
                      <a:r>
                        <a:rPr lang="en-US" b="1"/>
                        <a:t>A2          A1         A0</a:t>
                      </a:r>
                    </a:p>
                  </a:txBody>
                  <a:tcPr/>
                </a:tc>
                <a:extLst>
                  <a:ext uri="{0D108BD9-81ED-4DB2-BD59-A6C34878D82A}">
                    <a16:rowId xmlns:a16="http://schemas.microsoft.com/office/drawing/2014/main" val="10001"/>
                  </a:ext>
                </a:extLst>
              </a:tr>
              <a:tr h="495300">
                <a:tc>
                  <a:txBody>
                    <a:bodyPr/>
                    <a:lstStyle/>
                    <a:p>
                      <a:pPr algn="ctr"/>
                      <a:r>
                        <a:rPr lang="en-US" b="1"/>
                        <a:t>0            0             0</a:t>
                      </a:r>
                    </a:p>
                  </a:txBody>
                  <a:tcPr/>
                </a:tc>
                <a:tc>
                  <a:txBody>
                    <a:bodyPr/>
                    <a:lstStyle/>
                    <a:p>
                      <a:pPr algn="ctr"/>
                      <a:r>
                        <a:rPr lang="en-US" b="1"/>
                        <a:t>0             0            1</a:t>
                      </a:r>
                    </a:p>
                  </a:txBody>
                  <a:tcPr/>
                </a:tc>
                <a:extLst>
                  <a:ext uri="{0D108BD9-81ED-4DB2-BD59-A6C34878D82A}">
                    <a16:rowId xmlns:a16="http://schemas.microsoft.com/office/drawing/2014/main" val="10002"/>
                  </a:ext>
                </a:extLst>
              </a:tr>
              <a:tr h="495300">
                <a:tc>
                  <a:txBody>
                    <a:bodyPr/>
                    <a:lstStyle/>
                    <a:p>
                      <a:pPr algn="ctr"/>
                      <a:r>
                        <a:rPr lang="en-US" b="1"/>
                        <a:t>0            0             1</a:t>
                      </a:r>
                    </a:p>
                  </a:txBody>
                  <a:tcPr/>
                </a:tc>
                <a:tc>
                  <a:txBody>
                    <a:bodyPr/>
                    <a:lstStyle/>
                    <a:p>
                      <a:pPr algn="ctr"/>
                      <a:r>
                        <a:rPr lang="en-US" b="1"/>
                        <a:t>0             1            0</a:t>
                      </a:r>
                    </a:p>
                  </a:txBody>
                  <a:tcPr/>
                </a:tc>
                <a:extLst>
                  <a:ext uri="{0D108BD9-81ED-4DB2-BD59-A6C34878D82A}">
                    <a16:rowId xmlns:a16="http://schemas.microsoft.com/office/drawing/2014/main" val="10003"/>
                  </a:ext>
                </a:extLst>
              </a:tr>
              <a:tr h="495300">
                <a:tc>
                  <a:txBody>
                    <a:bodyPr/>
                    <a:lstStyle/>
                    <a:p>
                      <a:pPr algn="ctr"/>
                      <a:r>
                        <a:rPr lang="en-US" b="1"/>
                        <a:t>0            1             0</a:t>
                      </a:r>
                    </a:p>
                  </a:txBody>
                  <a:tcPr/>
                </a:tc>
                <a:tc>
                  <a:txBody>
                    <a:bodyPr/>
                    <a:lstStyle/>
                    <a:p>
                      <a:pPr algn="ctr"/>
                      <a:r>
                        <a:rPr lang="en-US" b="1"/>
                        <a:t>0             1            1</a:t>
                      </a:r>
                    </a:p>
                  </a:txBody>
                  <a:tcPr/>
                </a:tc>
                <a:extLst>
                  <a:ext uri="{0D108BD9-81ED-4DB2-BD59-A6C34878D82A}">
                    <a16:rowId xmlns:a16="http://schemas.microsoft.com/office/drawing/2014/main" val="10004"/>
                  </a:ext>
                </a:extLst>
              </a:tr>
              <a:tr h="495300">
                <a:tc>
                  <a:txBody>
                    <a:bodyPr/>
                    <a:lstStyle/>
                    <a:p>
                      <a:pPr algn="ctr"/>
                      <a:r>
                        <a:rPr lang="en-US" b="1"/>
                        <a:t>0            1            1</a:t>
                      </a:r>
                    </a:p>
                  </a:txBody>
                  <a:tcPr/>
                </a:tc>
                <a:tc>
                  <a:txBody>
                    <a:bodyPr/>
                    <a:lstStyle/>
                    <a:p>
                      <a:pPr algn="ctr"/>
                      <a:r>
                        <a:rPr lang="en-US" b="1"/>
                        <a:t>1             0            0</a:t>
                      </a:r>
                    </a:p>
                  </a:txBody>
                  <a:tcPr/>
                </a:tc>
                <a:extLst>
                  <a:ext uri="{0D108BD9-81ED-4DB2-BD59-A6C34878D82A}">
                    <a16:rowId xmlns:a16="http://schemas.microsoft.com/office/drawing/2014/main" val="10005"/>
                  </a:ext>
                </a:extLst>
              </a:tr>
              <a:tr h="495300">
                <a:tc>
                  <a:txBody>
                    <a:bodyPr/>
                    <a:lstStyle/>
                    <a:p>
                      <a:pPr algn="ctr"/>
                      <a:r>
                        <a:rPr lang="en-US" b="1"/>
                        <a:t>1            0            0</a:t>
                      </a:r>
                    </a:p>
                  </a:txBody>
                  <a:tcPr/>
                </a:tc>
                <a:tc>
                  <a:txBody>
                    <a:bodyPr/>
                    <a:lstStyle/>
                    <a:p>
                      <a:pPr algn="ctr"/>
                      <a:r>
                        <a:rPr lang="en-US" b="1"/>
                        <a:t>1             0            1</a:t>
                      </a:r>
                    </a:p>
                  </a:txBody>
                  <a:tcPr/>
                </a:tc>
                <a:extLst>
                  <a:ext uri="{0D108BD9-81ED-4DB2-BD59-A6C34878D82A}">
                    <a16:rowId xmlns:a16="http://schemas.microsoft.com/office/drawing/2014/main" val="10006"/>
                  </a:ext>
                </a:extLst>
              </a:tr>
              <a:tr h="495300">
                <a:tc>
                  <a:txBody>
                    <a:bodyPr/>
                    <a:lstStyle/>
                    <a:p>
                      <a:pPr algn="ctr"/>
                      <a:r>
                        <a:rPr lang="en-US" b="1"/>
                        <a:t>1            0           1</a:t>
                      </a:r>
                    </a:p>
                  </a:txBody>
                  <a:tcPr/>
                </a:tc>
                <a:tc>
                  <a:txBody>
                    <a:bodyPr/>
                    <a:lstStyle/>
                    <a:p>
                      <a:pPr algn="ctr"/>
                      <a:r>
                        <a:rPr lang="en-US" b="1"/>
                        <a:t>1             1            0</a:t>
                      </a:r>
                    </a:p>
                  </a:txBody>
                  <a:tcPr/>
                </a:tc>
                <a:extLst>
                  <a:ext uri="{0D108BD9-81ED-4DB2-BD59-A6C34878D82A}">
                    <a16:rowId xmlns:a16="http://schemas.microsoft.com/office/drawing/2014/main" val="10007"/>
                  </a:ext>
                </a:extLst>
              </a:tr>
              <a:tr h="495300">
                <a:tc>
                  <a:txBody>
                    <a:bodyPr/>
                    <a:lstStyle/>
                    <a:p>
                      <a:pPr algn="ctr"/>
                      <a:r>
                        <a:rPr lang="en-US" b="1"/>
                        <a:t>1            1           0</a:t>
                      </a:r>
                    </a:p>
                  </a:txBody>
                  <a:tcPr/>
                </a:tc>
                <a:tc>
                  <a:txBody>
                    <a:bodyPr/>
                    <a:lstStyle/>
                    <a:p>
                      <a:pPr algn="ctr"/>
                      <a:r>
                        <a:rPr lang="en-US" b="1"/>
                        <a:t>1             1            1</a:t>
                      </a:r>
                    </a:p>
                  </a:txBody>
                  <a:tcPr/>
                </a:tc>
                <a:extLst>
                  <a:ext uri="{0D108BD9-81ED-4DB2-BD59-A6C34878D82A}">
                    <a16:rowId xmlns:a16="http://schemas.microsoft.com/office/drawing/2014/main" val="10008"/>
                  </a:ext>
                </a:extLst>
              </a:tr>
              <a:tr h="495300">
                <a:tc>
                  <a:txBody>
                    <a:bodyPr/>
                    <a:lstStyle/>
                    <a:p>
                      <a:pPr algn="ctr"/>
                      <a:r>
                        <a:rPr lang="en-US" b="1"/>
                        <a:t>1            1           1</a:t>
                      </a:r>
                    </a:p>
                  </a:txBody>
                  <a:tcPr/>
                </a:tc>
                <a:tc>
                  <a:txBody>
                    <a:bodyPr/>
                    <a:lstStyle/>
                    <a:p>
                      <a:pPr algn="ctr"/>
                      <a:r>
                        <a:rPr lang="en-US" b="1"/>
                        <a:t>0             0            0</a:t>
                      </a:r>
                    </a:p>
                  </a:txBody>
                  <a:tcPr/>
                </a:tc>
                <a:extLst>
                  <a:ext uri="{0D108BD9-81ED-4DB2-BD59-A6C34878D82A}">
                    <a16:rowId xmlns:a16="http://schemas.microsoft.com/office/drawing/2014/main" val="10009"/>
                  </a:ext>
                </a:extLst>
              </a:tr>
            </a:tbl>
          </a:graphicData>
        </a:graphic>
      </p:graphicFrame>
      <p:graphicFrame>
        <p:nvGraphicFramePr>
          <p:cNvPr id="6" name="Table 5"/>
          <p:cNvGraphicFramePr>
            <a:graphicFrameLocks noGrp="1"/>
          </p:cNvGraphicFramePr>
          <p:nvPr/>
        </p:nvGraphicFramePr>
        <p:xfrm>
          <a:off x="5562600" y="1524000"/>
          <a:ext cx="2743200" cy="5067300"/>
        </p:xfrm>
        <a:graphic>
          <a:graphicData uri="http://schemas.openxmlformats.org/drawingml/2006/table">
            <a:tbl>
              <a:tblPr firstRow="1" bandRow="1">
                <a:tableStyleId>{93296810-A885-4BE3-A3E7-6D5BEEA58F35}</a:tableStyleId>
              </a:tblPr>
              <a:tblGrid>
                <a:gridCol w="2743200">
                  <a:extLst>
                    <a:ext uri="{9D8B030D-6E8A-4147-A177-3AD203B41FA5}">
                      <a16:colId xmlns:a16="http://schemas.microsoft.com/office/drawing/2014/main" val="20000"/>
                    </a:ext>
                  </a:extLst>
                </a:gridCol>
              </a:tblGrid>
              <a:tr h="609600">
                <a:tc>
                  <a:txBody>
                    <a:bodyPr/>
                    <a:lstStyle/>
                    <a:p>
                      <a:pPr algn="ctr"/>
                      <a:r>
                        <a:rPr lang="en-US" b="1"/>
                        <a:t>Flip-flop inputs</a:t>
                      </a:r>
                    </a:p>
                  </a:txBody>
                  <a:tcPr/>
                </a:tc>
                <a:extLst>
                  <a:ext uri="{0D108BD9-81ED-4DB2-BD59-A6C34878D82A}">
                    <a16:rowId xmlns:a16="http://schemas.microsoft.com/office/drawing/2014/main" val="10000"/>
                  </a:ext>
                </a:extLst>
              </a:tr>
              <a:tr h="495300">
                <a:tc>
                  <a:txBody>
                    <a:bodyPr/>
                    <a:lstStyle/>
                    <a:p>
                      <a:pPr algn="ctr"/>
                      <a:r>
                        <a:rPr lang="en-US" b="1"/>
                        <a:t>TA2          TA1          TA0</a:t>
                      </a:r>
                    </a:p>
                  </a:txBody>
                  <a:tcPr/>
                </a:tc>
                <a:extLst>
                  <a:ext uri="{0D108BD9-81ED-4DB2-BD59-A6C34878D82A}">
                    <a16:rowId xmlns:a16="http://schemas.microsoft.com/office/drawing/2014/main" val="10001"/>
                  </a:ext>
                </a:extLst>
              </a:tr>
              <a:tr h="495300">
                <a:tc>
                  <a:txBody>
                    <a:bodyPr/>
                    <a:lstStyle/>
                    <a:p>
                      <a:pPr algn="ctr"/>
                      <a:r>
                        <a:rPr lang="en-US" b="1"/>
                        <a:t>0                0              1</a:t>
                      </a:r>
                    </a:p>
                  </a:txBody>
                  <a:tcPr/>
                </a:tc>
                <a:extLst>
                  <a:ext uri="{0D108BD9-81ED-4DB2-BD59-A6C34878D82A}">
                    <a16:rowId xmlns:a16="http://schemas.microsoft.com/office/drawing/2014/main" val="10002"/>
                  </a:ext>
                </a:extLst>
              </a:tr>
              <a:tr h="495300">
                <a:tc>
                  <a:txBody>
                    <a:bodyPr/>
                    <a:lstStyle/>
                    <a:p>
                      <a:pPr algn="ctr"/>
                      <a:r>
                        <a:rPr lang="en-US" b="1"/>
                        <a:t>0                1              1</a:t>
                      </a:r>
                    </a:p>
                  </a:txBody>
                  <a:tcPr/>
                </a:tc>
                <a:extLst>
                  <a:ext uri="{0D108BD9-81ED-4DB2-BD59-A6C34878D82A}">
                    <a16:rowId xmlns:a16="http://schemas.microsoft.com/office/drawing/2014/main" val="10003"/>
                  </a:ext>
                </a:extLst>
              </a:tr>
              <a:tr h="495300">
                <a:tc>
                  <a:txBody>
                    <a:bodyPr/>
                    <a:lstStyle/>
                    <a:p>
                      <a:pPr algn="ctr"/>
                      <a:r>
                        <a:rPr lang="en-US" b="1"/>
                        <a:t>0                0              1</a:t>
                      </a:r>
                    </a:p>
                  </a:txBody>
                  <a:tcPr/>
                </a:tc>
                <a:extLst>
                  <a:ext uri="{0D108BD9-81ED-4DB2-BD59-A6C34878D82A}">
                    <a16:rowId xmlns:a16="http://schemas.microsoft.com/office/drawing/2014/main" val="10004"/>
                  </a:ext>
                </a:extLst>
              </a:tr>
              <a:tr h="495300">
                <a:tc>
                  <a:txBody>
                    <a:bodyPr/>
                    <a:lstStyle/>
                    <a:p>
                      <a:pPr algn="ctr"/>
                      <a:r>
                        <a:rPr lang="en-US" b="1"/>
                        <a:t>1                1              1</a:t>
                      </a:r>
                    </a:p>
                  </a:txBody>
                  <a:tcPr/>
                </a:tc>
                <a:extLst>
                  <a:ext uri="{0D108BD9-81ED-4DB2-BD59-A6C34878D82A}">
                    <a16:rowId xmlns:a16="http://schemas.microsoft.com/office/drawing/2014/main" val="10005"/>
                  </a:ext>
                </a:extLst>
              </a:tr>
              <a:tr h="495300">
                <a:tc>
                  <a:txBody>
                    <a:bodyPr/>
                    <a:lstStyle/>
                    <a:p>
                      <a:pPr algn="ctr"/>
                      <a:r>
                        <a:rPr lang="en-US" b="1"/>
                        <a:t>0                0              1</a:t>
                      </a:r>
                    </a:p>
                  </a:txBody>
                  <a:tcPr/>
                </a:tc>
                <a:extLst>
                  <a:ext uri="{0D108BD9-81ED-4DB2-BD59-A6C34878D82A}">
                    <a16:rowId xmlns:a16="http://schemas.microsoft.com/office/drawing/2014/main" val="10006"/>
                  </a:ext>
                </a:extLst>
              </a:tr>
              <a:tr h="495300">
                <a:tc>
                  <a:txBody>
                    <a:bodyPr/>
                    <a:lstStyle/>
                    <a:p>
                      <a:pPr algn="ctr"/>
                      <a:r>
                        <a:rPr lang="en-US" b="1"/>
                        <a:t>0                1              1</a:t>
                      </a:r>
                    </a:p>
                  </a:txBody>
                  <a:tcPr/>
                </a:tc>
                <a:extLst>
                  <a:ext uri="{0D108BD9-81ED-4DB2-BD59-A6C34878D82A}">
                    <a16:rowId xmlns:a16="http://schemas.microsoft.com/office/drawing/2014/main" val="10007"/>
                  </a:ext>
                </a:extLst>
              </a:tr>
              <a:tr h="495300">
                <a:tc>
                  <a:txBody>
                    <a:bodyPr/>
                    <a:lstStyle/>
                    <a:p>
                      <a:pPr algn="ctr"/>
                      <a:r>
                        <a:rPr lang="en-US" b="1"/>
                        <a:t>0                 0             1</a:t>
                      </a:r>
                    </a:p>
                  </a:txBody>
                  <a:tcPr/>
                </a:tc>
                <a:extLst>
                  <a:ext uri="{0D108BD9-81ED-4DB2-BD59-A6C34878D82A}">
                    <a16:rowId xmlns:a16="http://schemas.microsoft.com/office/drawing/2014/main" val="10008"/>
                  </a:ext>
                </a:extLst>
              </a:tr>
              <a:tr h="495300">
                <a:tc>
                  <a:txBody>
                    <a:bodyPr/>
                    <a:lstStyle/>
                    <a:p>
                      <a:pPr algn="ctr"/>
                      <a:r>
                        <a:rPr lang="en-US" b="1"/>
                        <a:t>1                 1             1</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4">
              <a:lumMod val="60000"/>
              <a:lumOff val="40000"/>
            </a:schemeClr>
          </a:solidFill>
        </p:spPr>
        <p:txBody>
          <a:bodyPr>
            <a:normAutofit/>
          </a:bodyPr>
          <a:lstStyle/>
          <a:p>
            <a:pPr>
              <a:buNone/>
            </a:pPr>
            <a:r>
              <a:rPr lang="en-US" sz="2400"/>
              <a:t>From K-map:</a:t>
            </a:r>
          </a:p>
          <a:p>
            <a:pPr>
              <a:buNone/>
            </a:pPr>
            <a:r>
              <a:rPr lang="en-US" sz="2400"/>
              <a:t>TA2 = A1A0.</a:t>
            </a:r>
          </a:p>
          <a:p>
            <a:pPr>
              <a:buNone/>
            </a:pPr>
            <a:r>
              <a:rPr lang="en-US" sz="2400"/>
              <a:t>TA1 = A0.</a:t>
            </a:r>
          </a:p>
          <a:p>
            <a:pPr>
              <a:buNone/>
            </a:pPr>
            <a:r>
              <a:rPr lang="en-US" sz="2400"/>
              <a:t>TA0 = 1.</a:t>
            </a:r>
          </a:p>
          <a:p>
            <a:pPr>
              <a:buNone/>
            </a:pPr>
            <a:endParaRPr lang="en-US" sz="2400"/>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3600" b="1"/>
              <a:t>Sequential Logic Circuit</a:t>
            </a:r>
          </a:p>
        </p:txBody>
      </p:sp>
      <p:pic>
        <p:nvPicPr>
          <p:cNvPr id="1026" name="Picture 2"/>
          <p:cNvPicPr>
            <a:picLocks noChangeAspect="1" noChangeArrowheads="1"/>
          </p:cNvPicPr>
          <p:nvPr/>
        </p:nvPicPr>
        <p:blipFill>
          <a:blip r:embed="rId3"/>
          <a:srcRect/>
          <a:stretch>
            <a:fillRect/>
          </a:stretch>
        </p:blipFill>
        <p:spPr bwMode="auto">
          <a:xfrm>
            <a:off x="1657350" y="3457575"/>
            <a:ext cx="1543050" cy="9620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86200" y="3429000"/>
            <a:ext cx="1600200" cy="9620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943600" y="3457575"/>
            <a:ext cx="1600200" cy="962025"/>
          </a:xfrm>
          <a:prstGeom prst="rect">
            <a:avLst/>
          </a:prstGeom>
          <a:noFill/>
          <a:ln w="9525">
            <a:noFill/>
            <a:miter lim="800000"/>
            <a:headEnd/>
            <a:tailEnd/>
          </a:ln>
          <a:effectLst/>
        </p:spPr>
      </p:pic>
      <p:cxnSp>
        <p:nvCxnSpPr>
          <p:cNvPr id="9" name="Straight Connector 8"/>
          <p:cNvCxnSpPr/>
          <p:nvPr/>
        </p:nvCxnSpPr>
        <p:spPr>
          <a:xfrm rot="10800000">
            <a:off x="1371600" y="4419600"/>
            <a:ext cx="50292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5400000">
            <a:off x="2476500" y="46863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5400000">
            <a:off x="4418806" y="49530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6515894" y="4914900"/>
            <a:ext cx="1142206" cy="79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flipH="1" flipV="1">
            <a:off x="2438400" y="3200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flipH="1" flipV="1">
            <a:off x="6857206" y="3276600"/>
            <a:ext cx="610394" cy="79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5400000">
            <a:off x="4837906" y="3238500"/>
            <a:ext cx="534194" cy="794"/>
          </a:xfrm>
          <a:prstGeom prst="line">
            <a:avLst/>
          </a:prstGeom>
        </p:spPr>
        <p:style>
          <a:lnRef idx="1">
            <a:schemeClr val="dk1"/>
          </a:lnRef>
          <a:fillRef idx="0">
            <a:schemeClr val="dk1"/>
          </a:fillRef>
          <a:effectRef idx="0">
            <a:schemeClr val="dk1"/>
          </a:effectRef>
          <a:fontRef idx="minor">
            <a:schemeClr val="tx1"/>
          </a:fontRef>
        </p:style>
      </p:cxnSp>
      <p:pic>
        <p:nvPicPr>
          <p:cNvPr id="33" name="Picture 2"/>
          <p:cNvPicPr>
            <a:picLocks noChangeAspect="1" noChangeArrowheads="1"/>
          </p:cNvPicPr>
          <p:nvPr/>
        </p:nvPicPr>
        <p:blipFill>
          <a:blip r:embed="rId4"/>
          <a:srcRect/>
          <a:stretch>
            <a:fillRect/>
          </a:stretch>
        </p:blipFill>
        <p:spPr bwMode="auto">
          <a:xfrm>
            <a:off x="5486400" y="4953000"/>
            <a:ext cx="1371600" cy="990600"/>
          </a:xfrm>
          <a:prstGeom prst="rect">
            <a:avLst/>
          </a:prstGeom>
          <a:noFill/>
          <a:ln w="9525">
            <a:noFill/>
            <a:miter lim="800000"/>
            <a:headEnd/>
            <a:tailEnd/>
          </a:ln>
          <a:effectLst/>
        </p:spPr>
      </p:pic>
      <p:sp>
        <p:nvSpPr>
          <p:cNvPr id="34" name="TextBox 33"/>
          <p:cNvSpPr txBox="1"/>
          <p:nvPr/>
        </p:nvSpPr>
        <p:spPr>
          <a:xfrm>
            <a:off x="2590800" y="5105400"/>
            <a:ext cx="381000" cy="369332"/>
          </a:xfrm>
          <a:prstGeom prst="rect">
            <a:avLst/>
          </a:prstGeom>
          <a:noFill/>
        </p:spPr>
        <p:txBody>
          <a:bodyPr wrap="square" rtlCol="0">
            <a:spAutoFit/>
          </a:bodyPr>
          <a:lstStyle/>
          <a:p>
            <a:r>
              <a:rPr lang="en-US"/>
              <a:t>1</a:t>
            </a:r>
          </a:p>
        </p:txBody>
      </p:sp>
      <p:sp>
        <p:nvSpPr>
          <p:cNvPr id="35" name="TextBox 34"/>
          <p:cNvSpPr txBox="1"/>
          <p:nvPr/>
        </p:nvSpPr>
        <p:spPr>
          <a:xfrm>
            <a:off x="0" y="4278868"/>
            <a:ext cx="1371600" cy="369332"/>
          </a:xfrm>
          <a:prstGeom prst="rect">
            <a:avLst/>
          </a:prstGeom>
          <a:noFill/>
        </p:spPr>
        <p:txBody>
          <a:bodyPr wrap="square" rtlCol="0">
            <a:spAutoFit/>
          </a:bodyPr>
          <a:lstStyle/>
          <a:p>
            <a:r>
              <a:rPr lang="en-US"/>
              <a:t>Count pulse </a:t>
            </a:r>
          </a:p>
        </p:txBody>
      </p:sp>
      <p:cxnSp>
        <p:nvCxnSpPr>
          <p:cNvPr id="37" name="Straight Connector 36"/>
          <p:cNvCxnSpPr/>
          <p:nvPr/>
        </p:nvCxnSpPr>
        <p:spPr>
          <a:xfrm>
            <a:off x="2819400" y="3200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rot="5400000">
            <a:off x="2171700" y="43815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3352800" y="55626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6553200" y="5486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Elbow Connector 45"/>
          <p:cNvCxnSpPr/>
          <p:nvPr/>
        </p:nvCxnSpPr>
        <p:spPr>
          <a:xfrm rot="16200000" flipH="1">
            <a:off x="4381500" y="3924300"/>
            <a:ext cx="2133600" cy="685800"/>
          </a:xfrm>
          <a:prstGeom prst="bentConnector3">
            <a:avLst>
              <a:gd name="adj1" fmla="val 6493"/>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2590800" y="2438400"/>
            <a:ext cx="533400" cy="369332"/>
          </a:xfrm>
          <a:prstGeom prst="rect">
            <a:avLst/>
          </a:prstGeom>
          <a:noFill/>
        </p:spPr>
        <p:txBody>
          <a:bodyPr wrap="square" rtlCol="0">
            <a:spAutoFit/>
          </a:bodyPr>
          <a:lstStyle/>
          <a:p>
            <a:r>
              <a:rPr lang="en-US"/>
              <a:t>A0</a:t>
            </a:r>
          </a:p>
        </p:txBody>
      </p:sp>
      <p:sp>
        <p:nvSpPr>
          <p:cNvPr id="49" name="TextBox 48"/>
          <p:cNvSpPr txBox="1"/>
          <p:nvPr/>
        </p:nvSpPr>
        <p:spPr>
          <a:xfrm>
            <a:off x="4876800" y="2438400"/>
            <a:ext cx="533400" cy="369332"/>
          </a:xfrm>
          <a:prstGeom prst="rect">
            <a:avLst/>
          </a:prstGeom>
          <a:noFill/>
        </p:spPr>
        <p:txBody>
          <a:bodyPr wrap="square" rtlCol="0">
            <a:spAutoFit/>
          </a:bodyPr>
          <a:lstStyle/>
          <a:p>
            <a:r>
              <a:rPr lang="en-US"/>
              <a:t>A1</a:t>
            </a:r>
          </a:p>
        </p:txBody>
      </p:sp>
      <p:sp>
        <p:nvSpPr>
          <p:cNvPr id="50" name="TextBox 49"/>
          <p:cNvSpPr txBox="1"/>
          <p:nvPr/>
        </p:nvSpPr>
        <p:spPr>
          <a:xfrm>
            <a:off x="6934200" y="2438400"/>
            <a:ext cx="533400" cy="369332"/>
          </a:xfrm>
          <a:prstGeom prst="rect">
            <a:avLst/>
          </a:prstGeom>
          <a:noFill/>
        </p:spPr>
        <p:txBody>
          <a:bodyPr wrap="square" rtlCol="0">
            <a:spAutoFit/>
          </a:bodyPr>
          <a:lstStyle/>
          <a:p>
            <a:r>
              <a:rPr lang="en-US"/>
              <a:t>A2</a:t>
            </a:r>
          </a:p>
        </p:txBody>
      </p:sp>
      <p:cxnSp>
        <p:nvCxnSpPr>
          <p:cNvPr id="52" name="Straight Connector 51"/>
          <p:cNvCxnSpPr/>
          <p:nvPr/>
        </p:nvCxnSpPr>
        <p:spPr>
          <a:xfrm rot="5400000">
            <a:off x="7124700" y="34671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5400000">
            <a:off x="7086600" y="3429000"/>
            <a:ext cx="76200" cy="7620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5400000">
            <a:off x="5029200" y="3429000"/>
            <a:ext cx="76200" cy="7620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rot="5400000">
            <a:off x="6553200" y="5410200"/>
            <a:ext cx="76200" cy="76200"/>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1828800" y="6031468"/>
            <a:ext cx="5791200" cy="461665"/>
          </a:xfrm>
          <a:prstGeom prst="rect">
            <a:avLst/>
          </a:prstGeom>
          <a:noFill/>
        </p:spPr>
        <p:txBody>
          <a:bodyPr wrap="square" rtlCol="0">
            <a:spAutoFit/>
          </a:bodyPr>
          <a:lstStyle/>
          <a:p>
            <a:r>
              <a:rPr lang="en-US" sz="2400" b="1"/>
              <a:t>Logic diagram for 3-bit binary counter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2">
              <a:lumMod val="60000"/>
              <a:lumOff val="40000"/>
            </a:schemeClr>
          </a:solidFill>
        </p:spPr>
        <p:txBody>
          <a:bodyPr>
            <a:normAutofit/>
          </a:bodyPr>
          <a:lstStyle/>
          <a:p>
            <a:pPr>
              <a:buFont typeface="Wingdings" pitchFamily="2" charset="2"/>
              <a:buChar char="v"/>
            </a:pPr>
            <a:r>
              <a:rPr lang="en-US" sz="2400"/>
              <a:t>Design a counter using D Flip-flops that counts the binary sequence from 00 to 11 and returns to 00 to repeat the sequence.</a:t>
            </a:r>
          </a:p>
          <a:p>
            <a:pPr>
              <a:buNone/>
            </a:pPr>
            <a:endParaRPr lang="en-US" sz="2400"/>
          </a:p>
          <a:p>
            <a:pPr>
              <a:buFont typeface="Wingdings" pitchFamily="2" charset="2"/>
              <a:buChar char="v"/>
            </a:pPr>
            <a:r>
              <a:rPr lang="en-US" sz="2400"/>
              <a:t>Design a counter using D Flip-flops that counts the binary sequence from 111 to 000 and returns to 111 to repeat the sequence.</a:t>
            </a:r>
          </a:p>
          <a:p>
            <a:pPr>
              <a:buNone/>
            </a:pPr>
            <a:endParaRPr lang="en-US" sz="2400"/>
          </a:p>
          <a:p>
            <a:pPr>
              <a:buFont typeface="Wingdings" pitchFamily="2" charset="2"/>
              <a:buChar char="v"/>
            </a:pPr>
            <a:r>
              <a:rPr lang="en-US" sz="2400"/>
              <a:t>Design a BCD counter  using T Flip-flops that counts the binary sequence from 0000 to 1001 and returns to 0000 to repeat the sequence.</a:t>
            </a:r>
          </a:p>
          <a:p>
            <a:pPr>
              <a:buFont typeface="Wingdings" pitchFamily="2" charset="2"/>
              <a:buChar char="v"/>
            </a:pPr>
            <a:endParaRPr lang="en-US" sz="2400"/>
          </a:p>
          <a:p>
            <a:pPr>
              <a:buFont typeface="Wingdings" pitchFamily="2" charset="2"/>
              <a:buChar char="v"/>
            </a:pPr>
            <a:endParaRPr lang="en-US" sz="2400"/>
          </a:p>
        </p:txBody>
      </p:sp>
      <p:sp>
        <p:nvSpPr>
          <p:cNvPr id="4" name="Title 1"/>
          <p:cNvSpPr>
            <a:spLocks noGrp="1"/>
          </p:cNvSpPr>
          <p:nvPr>
            <p:ph type="title"/>
          </p:nvPr>
        </p:nvSpPr>
        <p:spPr>
          <a:xfrm>
            <a:off x="0" y="0"/>
            <a:ext cx="9144000" cy="838200"/>
          </a:xfrm>
          <a:blipFill>
            <a:blip r:embed="rId2">
              <a:duotone>
                <a:schemeClr val="accent2">
                  <a:shade val="45000"/>
                  <a:satMod val="135000"/>
                </a:schemeClr>
                <a:prstClr val="white"/>
              </a:duotone>
            </a:blip>
            <a:tile tx="0" ty="0" sx="100000" sy="100000" flip="none" algn="tl"/>
          </a:blipFill>
        </p:spPr>
        <p:txBody>
          <a:bodyPr>
            <a:normAutofit/>
          </a:bodyPr>
          <a:lstStyle/>
          <a:p>
            <a:r>
              <a:rPr lang="en-US" sz="3600" b="1"/>
              <a:t>Sequential Logic Circuit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743200"/>
          </a:xfrm>
          <a:solidFill>
            <a:schemeClr val="accent6"/>
          </a:solidFill>
        </p:spPr>
        <p:txBody>
          <a:bodyPr>
            <a:normAutofit/>
          </a:bodyPr>
          <a:lstStyle/>
          <a:p>
            <a:pPr>
              <a:buNone/>
            </a:pPr>
            <a:r>
              <a:rPr lang="en-US" sz="2400" b="1"/>
              <a:t>Registers:</a:t>
            </a:r>
          </a:p>
          <a:p>
            <a:pPr>
              <a:buFont typeface="Wingdings" pitchFamily="2" charset="2"/>
              <a:buChar char="Ø"/>
            </a:pPr>
            <a:r>
              <a:rPr lang="en-US" sz="2400"/>
              <a:t>A register consists of a group of binary storage cells suitable for holding binary information.</a:t>
            </a:r>
          </a:p>
          <a:p>
            <a:pPr>
              <a:buFont typeface="Wingdings" pitchFamily="2" charset="2"/>
              <a:buChar char="Ø"/>
            </a:pPr>
            <a:r>
              <a:rPr lang="en-US" sz="2400"/>
              <a:t>An n-bit register include n flip-flops, and capable to store n-bit information.</a:t>
            </a:r>
          </a:p>
          <a:p>
            <a:pPr>
              <a:buFont typeface="Wingdings" pitchFamily="2" charset="2"/>
              <a:buChar char="Ø"/>
            </a:pPr>
            <a:r>
              <a:rPr lang="en-US" sz="2400"/>
              <a:t>A group of flip-flops constitute a register.</a:t>
            </a:r>
          </a:p>
        </p:txBody>
      </p:sp>
      <p:sp>
        <p:nvSpPr>
          <p:cNvPr id="4" name="Title 1"/>
          <p:cNvSpPr>
            <a:spLocks noGrp="1"/>
          </p:cNvSpPr>
          <p:nvPr>
            <p:ph type="title"/>
          </p:nvPr>
        </p:nvSpPr>
        <p:spPr>
          <a:xfrm>
            <a:off x="0" y="0"/>
            <a:ext cx="9144000" cy="914400"/>
          </a:xfrm>
          <a:blipFill>
            <a:blip r:embed="rId2">
              <a:duotone>
                <a:schemeClr val="accent6">
                  <a:shade val="45000"/>
                  <a:satMod val="135000"/>
                </a:schemeClr>
                <a:prstClr val="white"/>
              </a:duotone>
            </a:blip>
            <a:tile tx="0" ty="0" sx="100000" sy="100000" flip="none" algn="tl"/>
          </a:blipFill>
        </p:spPr>
        <p:txBody>
          <a:bodyPr>
            <a:normAutofit/>
          </a:bodyPr>
          <a:lstStyle/>
          <a:p>
            <a:r>
              <a:rPr lang="en-US" sz="3600" b="1"/>
              <a:t>Sequential Logic Circuit</a:t>
            </a:r>
          </a:p>
        </p:txBody>
      </p:sp>
      <p:pic>
        <p:nvPicPr>
          <p:cNvPr id="1026" name="Picture 2"/>
          <p:cNvPicPr>
            <a:picLocks noChangeAspect="1" noChangeArrowheads="1"/>
          </p:cNvPicPr>
          <p:nvPr/>
        </p:nvPicPr>
        <p:blipFill>
          <a:blip r:embed="rId3"/>
          <a:srcRect/>
          <a:stretch>
            <a:fillRect/>
          </a:stretch>
        </p:blipFill>
        <p:spPr bwMode="auto">
          <a:xfrm>
            <a:off x="838200" y="4162425"/>
            <a:ext cx="1790700" cy="1323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57500" y="4162425"/>
            <a:ext cx="1790700" cy="13239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76800" y="4162425"/>
            <a:ext cx="1790700" cy="13239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781800" y="4162425"/>
            <a:ext cx="1790700" cy="1323975"/>
          </a:xfrm>
          <a:prstGeom prst="rect">
            <a:avLst/>
          </a:prstGeom>
          <a:noFill/>
          <a:ln w="9525">
            <a:noFill/>
            <a:miter lim="800000"/>
            <a:headEnd/>
            <a:tailEnd/>
          </a:ln>
          <a:effectLst/>
        </p:spPr>
      </p:pic>
      <p:cxnSp>
        <p:nvCxnSpPr>
          <p:cNvPr id="9" name="Straight Connector 8"/>
          <p:cNvCxnSpPr/>
          <p:nvPr/>
        </p:nvCxnSpPr>
        <p:spPr>
          <a:xfrm rot="10800000">
            <a:off x="609600" y="5105400"/>
            <a:ext cx="68580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609600" y="5257800"/>
            <a:ext cx="63246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981200" y="3810000"/>
            <a:ext cx="533400" cy="369332"/>
          </a:xfrm>
          <a:prstGeom prst="rect">
            <a:avLst/>
          </a:prstGeom>
          <a:noFill/>
        </p:spPr>
        <p:txBody>
          <a:bodyPr wrap="square" rtlCol="0">
            <a:spAutoFit/>
          </a:bodyPr>
          <a:lstStyle/>
          <a:p>
            <a:r>
              <a:rPr lang="en-US"/>
              <a:t>Q1</a:t>
            </a:r>
          </a:p>
        </p:txBody>
      </p:sp>
      <p:sp>
        <p:nvSpPr>
          <p:cNvPr id="17" name="TextBox 16"/>
          <p:cNvSpPr txBox="1"/>
          <p:nvPr/>
        </p:nvSpPr>
        <p:spPr>
          <a:xfrm>
            <a:off x="4038600" y="3810000"/>
            <a:ext cx="533400" cy="369332"/>
          </a:xfrm>
          <a:prstGeom prst="rect">
            <a:avLst/>
          </a:prstGeom>
          <a:noFill/>
        </p:spPr>
        <p:txBody>
          <a:bodyPr wrap="square" rtlCol="0">
            <a:spAutoFit/>
          </a:bodyPr>
          <a:lstStyle/>
          <a:p>
            <a:r>
              <a:rPr lang="en-US"/>
              <a:t>Q2</a:t>
            </a:r>
          </a:p>
        </p:txBody>
      </p:sp>
      <p:sp>
        <p:nvSpPr>
          <p:cNvPr id="18" name="TextBox 17"/>
          <p:cNvSpPr txBox="1"/>
          <p:nvPr/>
        </p:nvSpPr>
        <p:spPr>
          <a:xfrm>
            <a:off x="6019800" y="3810000"/>
            <a:ext cx="533400" cy="369332"/>
          </a:xfrm>
          <a:prstGeom prst="rect">
            <a:avLst/>
          </a:prstGeom>
          <a:noFill/>
        </p:spPr>
        <p:txBody>
          <a:bodyPr wrap="square" rtlCol="0">
            <a:spAutoFit/>
          </a:bodyPr>
          <a:lstStyle/>
          <a:p>
            <a:r>
              <a:rPr lang="en-US"/>
              <a:t>Q3</a:t>
            </a:r>
          </a:p>
        </p:txBody>
      </p:sp>
      <p:sp>
        <p:nvSpPr>
          <p:cNvPr id="19" name="TextBox 18"/>
          <p:cNvSpPr txBox="1"/>
          <p:nvPr/>
        </p:nvSpPr>
        <p:spPr>
          <a:xfrm>
            <a:off x="7924800" y="3810000"/>
            <a:ext cx="533400" cy="369332"/>
          </a:xfrm>
          <a:prstGeom prst="rect">
            <a:avLst/>
          </a:prstGeom>
          <a:noFill/>
        </p:spPr>
        <p:txBody>
          <a:bodyPr wrap="square" rtlCol="0">
            <a:spAutoFit/>
          </a:bodyPr>
          <a:lstStyle/>
          <a:p>
            <a:r>
              <a:rPr lang="en-US"/>
              <a:t>Q4</a:t>
            </a:r>
          </a:p>
        </p:txBody>
      </p:sp>
      <p:sp>
        <p:nvSpPr>
          <p:cNvPr id="20" name="TextBox 19"/>
          <p:cNvSpPr txBox="1"/>
          <p:nvPr/>
        </p:nvSpPr>
        <p:spPr>
          <a:xfrm>
            <a:off x="1981200" y="5498068"/>
            <a:ext cx="533400" cy="369332"/>
          </a:xfrm>
          <a:prstGeom prst="rect">
            <a:avLst/>
          </a:prstGeom>
          <a:noFill/>
        </p:spPr>
        <p:txBody>
          <a:bodyPr wrap="square" rtlCol="0">
            <a:spAutoFit/>
          </a:bodyPr>
          <a:lstStyle/>
          <a:p>
            <a:r>
              <a:rPr lang="en-US"/>
              <a:t>I1</a:t>
            </a:r>
          </a:p>
        </p:txBody>
      </p:sp>
      <p:sp>
        <p:nvSpPr>
          <p:cNvPr id="21" name="TextBox 20"/>
          <p:cNvSpPr txBox="1"/>
          <p:nvPr/>
        </p:nvSpPr>
        <p:spPr>
          <a:xfrm>
            <a:off x="4038600" y="5486400"/>
            <a:ext cx="533400" cy="369332"/>
          </a:xfrm>
          <a:prstGeom prst="rect">
            <a:avLst/>
          </a:prstGeom>
          <a:noFill/>
        </p:spPr>
        <p:txBody>
          <a:bodyPr wrap="square" rtlCol="0">
            <a:spAutoFit/>
          </a:bodyPr>
          <a:lstStyle/>
          <a:p>
            <a:r>
              <a:rPr lang="en-US"/>
              <a:t>I2</a:t>
            </a:r>
          </a:p>
        </p:txBody>
      </p:sp>
      <p:sp>
        <p:nvSpPr>
          <p:cNvPr id="22" name="TextBox 21"/>
          <p:cNvSpPr txBox="1"/>
          <p:nvPr/>
        </p:nvSpPr>
        <p:spPr>
          <a:xfrm>
            <a:off x="6019800" y="5486400"/>
            <a:ext cx="533400" cy="369332"/>
          </a:xfrm>
          <a:prstGeom prst="rect">
            <a:avLst/>
          </a:prstGeom>
          <a:noFill/>
        </p:spPr>
        <p:txBody>
          <a:bodyPr wrap="square" rtlCol="0">
            <a:spAutoFit/>
          </a:bodyPr>
          <a:lstStyle/>
          <a:p>
            <a:r>
              <a:rPr lang="en-US"/>
              <a:t>I3</a:t>
            </a:r>
          </a:p>
        </p:txBody>
      </p:sp>
      <p:sp>
        <p:nvSpPr>
          <p:cNvPr id="23" name="TextBox 22"/>
          <p:cNvSpPr txBox="1"/>
          <p:nvPr/>
        </p:nvSpPr>
        <p:spPr>
          <a:xfrm>
            <a:off x="7924800" y="5486400"/>
            <a:ext cx="533400" cy="369332"/>
          </a:xfrm>
          <a:prstGeom prst="rect">
            <a:avLst/>
          </a:prstGeom>
          <a:noFill/>
        </p:spPr>
        <p:txBody>
          <a:bodyPr wrap="square" rtlCol="0">
            <a:spAutoFit/>
          </a:bodyPr>
          <a:lstStyle/>
          <a:p>
            <a:r>
              <a:rPr lang="en-US"/>
              <a:t>I4</a:t>
            </a:r>
          </a:p>
        </p:txBody>
      </p:sp>
      <p:sp>
        <p:nvSpPr>
          <p:cNvPr id="24" name="TextBox 23"/>
          <p:cNvSpPr txBox="1"/>
          <p:nvPr/>
        </p:nvSpPr>
        <p:spPr>
          <a:xfrm>
            <a:off x="0" y="4888468"/>
            <a:ext cx="533400" cy="369332"/>
          </a:xfrm>
          <a:prstGeom prst="rect">
            <a:avLst/>
          </a:prstGeom>
          <a:noFill/>
        </p:spPr>
        <p:txBody>
          <a:bodyPr wrap="square" rtlCol="0">
            <a:spAutoFit/>
          </a:bodyPr>
          <a:lstStyle/>
          <a:p>
            <a:r>
              <a:rPr lang="en-US"/>
              <a:t>CLK</a:t>
            </a:r>
          </a:p>
        </p:txBody>
      </p:sp>
      <p:sp>
        <p:nvSpPr>
          <p:cNvPr id="25" name="TextBox 24"/>
          <p:cNvSpPr txBox="1"/>
          <p:nvPr/>
        </p:nvSpPr>
        <p:spPr>
          <a:xfrm>
            <a:off x="-76200" y="5193268"/>
            <a:ext cx="685800" cy="369332"/>
          </a:xfrm>
          <a:prstGeom prst="rect">
            <a:avLst/>
          </a:prstGeom>
          <a:noFill/>
        </p:spPr>
        <p:txBody>
          <a:bodyPr wrap="square" rtlCol="0">
            <a:spAutoFit/>
          </a:bodyPr>
          <a:lstStyle/>
          <a:p>
            <a:r>
              <a:rPr lang="en-US"/>
              <a:t>Clear</a:t>
            </a:r>
          </a:p>
        </p:txBody>
      </p:sp>
      <p:cxnSp>
        <p:nvCxnSpPr>
          <p:cNvPr id="27" name="Straight Connector 26"/>
          <p:cNvCxnSpPr/>
          <p:nvPr/>
        </p:nvCxnSpPr>
        <p:spPr>
          <a:xfrm>
            <a:off x="76200" y="5256212"/>
            <a:ext cx="381000" cy="1588"/>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133600" y="6260068"/>
            <a:ext cx="4648200" cy="461665"/>
          </a:xfrm>
          <a:prstGeom prst="rect">
            <a:avLst/>
          </a:prstGeom>
          <a:noFill/>
        </p:spPr>
        <p:txBody>
          <a:bodyPr wrap="square" rtlCol="0">
            <a:spAutoFit/>
          </a:bodyPr>
          <a:lstStyle/>
          <a:p>
            <a:r>
              <a:rPr lang="en-US" sz="2400" b="1"/>
              <a:t>Diag. 4-bit register</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895600"/>
          </a:xfrm>
          <a:solidFill>
            <a:schemeClr val="accent4">
              <a:lumMod val="40000"/>
              <a:lumOff val="60000"/>
            </a:schemeClr>
          </a:solidFill>
        </p:spPr>
        <p:txBody>
          <a:bodyPr>
            <a:normAutofit/>
          </a:bodyPr>
          <a:lstStyle/>
          <a:p>
            <a:pPr>
              <a:buNone/>
            </a:pPr>
            <a:r>
              <a:rPr lang="en-US" sz="2400" b="1"/>
              <a:t>Shift register:</a:t>
            </a:r>
          </a:p>
          <a:p>
            <a:pPr>
              <a:buFont typeface="Wingdings" pitchFamily="2" charset="2"/>
              <a:buChar char="Ø"/>
            </a:pPr>
            <a:r>
              <a:rPr lang="en-US" sz="2400"/>
              <a:t>A register capable of shifting its binary information either to the right or to the left is called a shift register.</a:t>
            </a:r>
          </a:p>
          <a:p>
            <a:pPr>
              <a:buFont typeface="Wingdings" pitchFamily="2" charset="2"/>
              <a:buChar char="Ø"/>
            </a:pPr>
            <a:r>
              <a:rPr lang="en-US" sz="2400"/>
              <a:t>It consists chain of flip-flop connected in cascade with output of one flip-flop connected to input of next flip-flop.</a:t>
            </a:r>
          </a:p>
          <a:p>
            <a:pPr>
              <a:buFont typeface="Wingdings" pitchFamily="2" charset="2"/>
              <a:buChar char="Ø"/>
            </a:pPr>
            <a:r>
              <a:rPr lang="en-US" sz="2400"/>
              <a:t>All flip-flops receive a common clock pulse which causes a shift from one stage to the next.</a:t>
            </a:r>
          </a:p>
          <a:p>
            <a:pPr>
              <a:buFont typeface="Wingdings" pitchFamily="2" charset="2"/>
              <a:buChar char="Ø"/>
            </a:pPr>
            <a:endParaRPr lang="en-US" sz="2400"/>
          </a:p>
        </p:txBody>
      </p:sp>
      <p:sp>
        <p:nvSpPr>
          <p:cNvPr id="4" name="Title 1"/>
          <p:cNvSpPr>
            <a:spLocks noGrp="1"/>
          </p:cNvSpPr>
          <p:nvPr>
            <p:ph type="title"/>
          </p:nvPr>
        </p:nvSpPr>
        <p:spPr>
          <a:xfrm>
            <a:off x="0" y="0"/>
            <a:ext cx="9144000" cy="914400"/>
          </a:xfrm>
          <a:blipFill>
            <a:blip r:embed="rId2">
              <a:duotone>
                <a:schemeClr val="accent4">
                  <a:shade val="45000"/>
                  <a:satMod val="135000"/>
                </a:schemeClr>
                <a:prstClr val="white"/>
              </a:duotone>
            </a:blip>
            <a:tile tx="0" ty="0" sx="100000" sy="100000" flip="none" algn="tl"/>
          </a:blipFill>
        </p:spPr>
        <p:txBody>
          <a:bodyPr>
            <a:normAutofit/>
          </a:bodyPr>
          <a:lstStyle/>
          <a:p>
            <a:r>
              <a:rPr lang="en-US" sz="3600" b="1"/>
              <a:t>Sequential Logic Circuit</a:t>
            </a:r>
          </a:p>
        </p:txBody>
      </p:sp>
      <p:pic>
        <p:nvPicPr>
          <p:cNvPr id="1026" name="Picture 2"/>
          <p:cNvPicPr>
            <a:picLocks noChangeAspect="1" noChangeArrowheads="1"/>
          </p:cNvPicPr>
          <p:nvPr/>
        </p:nvPicPr>
        <p:blipFill>
          <a:blip r:embed="rId3"/>
          <a:srcRect/>
          <a:stretch>
            <a:fillRect/>
          </a:stretch>
        </p:blipFill>
        <p:spPr bwMode="auto">
          <a:xfrm>
            <a:off x="809625" y="4419600"/>
            <a:ext cx="1171575" cy="14287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95600" y="4438650"/>
            <a:ext cx="1171575" cy="1428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953000" y="4438650"/>
            <a:ext cx="1171575" cy="14287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829425" y="4438650"/>
            <a:ext cx="1171575" cy="1428750"/>
          </a:xfrm>
          <a:prstGeom prst="rect">
            <a:avLst/>
          </a:prstGeom>
          <a:noFill/>
          <a:ln w="9525">
            <a:noFill/>
            <a:miter lim="800000"/>
            <a:headEnd/>
            <a:tailEnd/>
          </a:ln>
          <a:effectLst/>
        </p:spPr>
      </p:pic>
      <p:cxnSp>
        <p:nvCxnSpPr>
          <p:cNvPr id="9" name="Straight Connector 8"/>
          <p:cNvCxnSpPr/>
          <p:nvPr/>
        </p:nvCxnSpPr>
        <p:spPr>
          <a:xfrm rot="10800000" flipV="1">
            <a:off x="533400" y="5867398"/>
            <a:ext cx="6324600" cy="1"/>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05000" y="48006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962400" y="48006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019800" y="4800600"/>
            <a:ext cx="990600" cy="1588"/>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0" y="4572000"/>
            <a:ext cx="838200" cy="923330"/>
          </a:xfrm>
          <a:prstGeom prst="rect">
            <a:avLst/>
          </a:prstGeom>
          <a:noFill/>
        </p:spPr>
        <p:txBody>
          <a:bodyPr wrap="square" rtlCol="0">
            <a:spAutoFit/>
          </a:bodyPr>
          <a:lstStyle/>
          <a:p>
            <a:r>
              <a:rPr lang="en-US"/>
              <a:t>   SI</a:t>
            </a:r>
          </a:p>
          <a:p>
            <a:r>
              <a:rPr lang="en-US"/>
              <a:t>Serial</a:t>
            </a:r>
          </a:p>
          <a:p>
            <a:r>
              <a:rPr lang="en-US"/>
              <a:t>input</a:t>
            </a:r>
          </a:p>
        </p:txBody>
      </p:sp>
      <p:sp>
        <p:nvSpPr>
          <p:cNvPr id="18" name="TextBox 17"/>
          <p:cNvSpPr txBox="1"/>
          <p:nvPr/>
        </p:nvSpPr>
        <p:spPr>
          <a:xfrm>
            <a:off x="8001000" y="4572000"/>
            <a:ext cx="838200" cy="923330"/>
          </a:xfrm>
          <a:prstGeom prst="rect">
            <a:avLst/>
          </a:prstGeom>
          <a:noFill/>
        </p:spPr>
        <p:txBody>
          <a:bodyPr wrap="square" rtlCol="0">
            <a:spAutoFit/>
          </a:bodyPr>
          <a:lstStyle/>
          <a:p>
            <a:r>
              <a:rPr lang="en-US"/>
              <a:t>   SO</a:t>
            </a:r>
          </a:p>
          <a:p>
            <a:r>
              <a:rPr lang="en-US"/>
              <a:t>Serial</a:t>
            </a:r>
          </a:p>
          <a:p>
            <a:r>
              <a:rPr lang="en-US"/>
              <a:t>output</a:t>
            </a:r>
          </a:p>
        </p:txBody>
      </p:sp>
      <p:sp>
        <p:nvSpPr>
          <p:cNvPr id="19" name="TextBox 18"/>
          <p:cNvSpPr txBox="1"/>
          <p:nvPr/>
        </p:nvSpPr>
        <p:spPr>
          <a:xfrm>
            <a:off x="1905000" y="6260068"/>
            <a:ext cx="4267200" cy="461665"/>
          </a:xfrm>
          <a:prstGeom prst="rect">
            <a:avLst/>
          </a:prstGeom>
          <a:noFill/>
        </p:spPr>
        <p:txBody>
          <a:bodyPr wrap="square" rtlCol="0">
            <a:spAutoFit/>
          </a:bodyPr>
          <a:lstStyle/>
          <a:p>
            <a:r>
              <a:rPr lang="en-US" sz="2400" b="1"/>
              <a:t>  Diag. Shift register</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3048000"/>
          </a:xfrm>
          <a:solidFill>
            <a:schemeClr val="accent5">
              <a:lumMod val="60000"/>
              <a:lumOff val="40000"/>
            </a:schemeClr>
          </a:solidFill>
        </p:spPr>
        <p:txBody>
          <a:bodyPr>
            <a:normAutofit/>
          </a:bodyPr>
          <a:lstStyle/>
          <a:p>
            <a:pPr>
              <a:buNone/>
            </a:pPr>
            <a:r>
              <a:rPr lang="en-US" sz="2400" b="1"/>
              <a:t>Serial Transfer:</a:t>
            </a:r>
          </a:p>
          <a:p>
            <a:pPr>
              <a:buFont typeface="Wingdings" pitchFamily="2" charset="2"/>
              <a:buChar char="Ø"/>
            </a:pPr>
            <a:r>
              <a:rPr lang="en-US" sz="2400"/>
              <a:t>A digital system is said to operate in serial mode when information is transferred and manipulated one bit at a time.</a:t>
            </a:r>
          </a:p>
          <a:p>
            <a:pPr>
              <a:buFont typeface="Wingdings" pitchFamily="2" charset="2"/>
              <a:buChar char="Ø"/>
            </a:pPr>
            <a:r>
              <a:rPr lang="en-US" sz="2400"/>
              <a:t>The content of one register is transferred to another by shifting the bits from one register to the other.</a:t>
            </a:r>
          </a:p>
          <a:p>
            <a:pPr>
              <a:buFont typeface="Wingdings" pitchFamily="2" charset="2"/>
              <a:buChar char="Ø"/>
            </a:pPr>
            <a:r>
              <a:rPr lang="en-US" sz="2400"/>
              <a:t>Information is transferred one bit at a time by shifting the bit out of the source register into destination register. </a:t>
            </a:r>
          </a:p>
        </p:txBody>
      </p:sp>
      <p:sp>
        <p:nvSpPr>
          <p:cNvPr id="4" name="Title 1"/>
          <p:cNvSpPr>
            <a:spLocks noGrp="1"/>
          </p:cNvSpPr>
          <p:nvPr>
            <p:ph type="title"/>
          </p:nvPr>
        </p:nvSpPr>
        <p:spPr>
          <a:xfrm>
            <a:off x="0" y="0"/>
            <a:ext cx="9144000" cy="838200"/>
          </a:xfrm>
          <a:blipFill>
            <a:blip r:embed="rId2">
              <a:duotone>
                <a:schemeClr val="accent5">
                  <a:shade val="45000"/>
                  <a:satMod val="135000"/>
                </a:schemeClr>
                <a:prstClr val="white"/>
              </a:duotone>
            </a:blip>
            <a:tile tx="0" ty="0" sx="100000" sy="100000" flip="none" algn="tl"/>
          </a:blipFill>
        </p:spPr>
        <p:txBody>
          <a:bodyPr>
            <a:normAutofit/>
          </a:bodyPr>
          <a:lstStyle/>
          <a:p>
            <a:r>
              <a:rPr lang="en-US" sz="3600" b="1"/>
              <a:t>Sequential Logic Circuit</a:t>
            </a:r>
          </a:p>
        </p:txBody>
      </p:sp>
      <p:sp>
        <p:nvSpPr>
          <p:cNvPr id="5" name="TextBox 4"/>
          <p:cNvSpPr txBox="1"/>
          <p:nvPr/>
        </p:nvSpPr>
        <p:spPr>
          <a:xfrm>
            <a:off x="2743200" y="4648200"/>
            <a:ext cx="1295400" cy="646331"/>
          </a:xfrm>
          <a:prstGeom prst="rect">
            <a:avLst/>
          </a:prstGeom>
          <a:noFill/>
          <a:ln w="19050">
            <a:solidFill>
              <a:schemeClr val="tx1"/>
            </a:solidFill>
          </a:ln>
        </p:spPr>
        <p:txBody>
          <a:bodyPr wrap="square" rtlCol="0">
            <a:spAutoFit/>
          </a:bodyPr>
          <a:lstStyle/>
          <a:p>
            <a:pPr algn="ctr"/>
            <a:r>
              <a:rPr lang="en-US"/>
              <a:t>Shift register A</a:t>
            </a:r>
          </a:p>
        </p:txBody>
      </p:sp>
      <p:sp>
        <p:nvSpPr>
          <p:cNvPr id="7" name="TextBox 6"/>
          <p:cNvSpPr txBox="1"/>
          <p:nvPr/>
        </p:nvSpPr>
        <p:spPr>
          <a:xfrm>
            <a:off x="5867400" y="4648200"/>
            <a:ext cx="1295400" cy="646331"/>
          </a:xfrm>
          <a:prstGeom prst="rect">
            <a:avLst/>
          </a:prstGeom>
          <a:noFill/>
          <a:ln w="19050">
            <a:solidFill>
              <a:schemeClr val="tx1"/>
            </a:solidFill>
          </a:ln>
        </p:spPr>
        <p:txBody>
          <a:bodyPr wrap="square" rtlCol="0">
            <a:spAutoFit/>
          </a:bodyPr>
          <a:lstStyle/>
          <a:p>
            <a:pPr algn="ctr"/>
            <a:r>
              <a:rPr lang="en-US"/>
              <a:t>Shift register B</a:t>
            </a:r>
          </a:p>
        </p:txBody>
      </p:sp>
      <p:pic>
        <p:nvPicPr>
          <p:cNvPr id="8" name="Picture 2"/>
          <p:cNvPicPr>
            <a:picLocks noChangeAspect="1" noChangeArrowheads="1"/>
          </p:cNvPicPr>
          <p:nvPr/>
        </p:nvPicPr>
        <p:blipFill>
          <a:blip r:embed="rId3"/>
          <a:srcRect/>
          <a:stretch>
            <a:fillRect/>
          </a:stretch>
        </p:blipFill>
        <p:spPr bwMode="auto">
          <a:xfrm>
            <a:off x="1219200" y="5562600"/>
            <a:ext cx="1371600" cy="914400"/>
          </a:xfrm>
          <a:prstGeom prst="rect">
            <a:avLst/>
          </a:prstGeom>
          <a:noFill/>
          <a:ln w="9525">
            <a:noFill/>
            <a:miter lim="800000"/>
            <a:headEnd/>
            <a:tailEnd/>
          </a:ln>
          <a:effectLst/>
        </p:spPr>
      </p:pic>
      <p:cxnSp>
        <p:nvCxnSpPr>
          <p:cNvPr id="10" name="Straight Connector 9"/>
          <p:cNvCxnSpPr>
            <a:stCxn id="5" idx="3"/>
            <a:endCxn id="7" idx="1"/>
          </p:cNvCxnSpPr>
          <p:nvPr/>
        </p:nvCxnSpPr>
        <p:spPr>
          <a:xfrm>
            <a:off x="4038600" y="4971366"/>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3"/>
          </p:cNvCxnSpPr>
          <p:nvPr/>
        </p:nvCxnSpPr>
        <p:spPr>
          <a:xfrm flipV="1">
            <a:off x="7162800" y="4953000"/>
            <a:ext cx="838200" cy="183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flipH="1" flipV="1">
            <a:off x="4495800" y="45720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10800000">
            <a:off x="2286000" y="41910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1981200" y="44958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2286000" y="48006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2209800" y="6019800"/>
            <a:ext cx="42672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5400000" flipH="1" flipV="1">
            <a:off x="2990165" y="5657164"/>
            <a:ext cx="725271"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5400000" flipH="1" flipV="1">
            <a:off x="6114364" y="5657164"/>
            <a:ext cx="725271"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762000" y="5715000"/>
            <a:ext cx="685800" cy="381000"/>
          </a:xfrm>
          <a:prstGeom prst="rect">
            <a:avLst/>
          </a:prstGeom>
          <a:noFill/>
        </p:spPr>
        <p:txBody>
          <a:bodyPr wrap="square" rtlCol="0">
            <a:spAutoFit/>
          </a:bodyPr>
          <a:lstStyle/>
          <a:p>
            <a:r>
              <a:rPr lang="en-US"/>
              <a:t>Clock</a:t>
            </a:r>
          </a:p>
        </p:txBody>
      </p:sp>
      <p:sp>
        <p:nvSpPr>
          <p:cNvPr id="36" name="TextBox 35"/>
          <p:cNvSpPr txBox="1"/>
          <p:nvPr/>
        </p:nvSpPr>
        <p:spPr>
          <a:xfrm>
            <a:off x="685800" y="6019800"/>
            <a:ext cx="914400" cy="646331"/>
          </a:xfrm>
          <a:prstGeom prst="rect">
            <a:avLst/>
          </a:prstGeom>
          <a:noFill/>
        </p:spPr>
        <p:txBody>
          <a:bodyPr wrap="square" rtlCol="0">
            <a:spAutoFit/>
          </a:bodyPr>
          <a:lstStyle/>
          <a:p>
            <a:pPr algn="ctr"/>
            <a:r>
              <a:rPr lang="en-US"/>
              <a:t>Shift</a:t>
            </a:r>
          </a:p>
          <a:p>
            <a:pPr algn="ctr"/>
            <a:r>
              <a:rPr lang="en-US"/>
              <a:t>Control</a:t>
            </a:r>
          </a:p>
        </p:txBody>
      </p:sp>
      <p:sp>
        <p:nvSpPr>
          <p:cNvPr id="37" name="TextBox 36"/>
          <p:cNvSpPr txBox="1"/>
          <p:nvPr/>
        </p:nvSpPr>
        <p:spPr>
          <a:xfrm>
            <a:off x="3429000" y="5715000"/>
            <a:ext cx="685800" cy="369332"/>
          </a:xfrm>
          <a:prstGeom prst="rect">
            <a:avLst/>
          </a:prstGeom>
          <a:noFill/>
        </p:spPr>
        <p:txBody>
          <a:bodyPr wrap="square" rtlCol="0">
            <a:spAutoFit/>
          </a:bodyPr>
          <a:lstStyle/>
          <a:p>
            <a:r>
              <a:rPr lang="en-US" err="1"/>
              <a:t>Clk</a:t>
            </a:r>
            <a:endParaRPr lang="en-US"/>
          </a:p>
        </p:txBody>
      </p:sp>
      <p:sp>
        <p:nvSpPr>
          <p:cNvPr id="38" name="TextBox 37"/>
          <p:cNvSpPr txBox="1"/>
          <p:nvPr/>
        </p:nvSpPr>
        <p:spPr>
          <a:xfrm>
            <a:off x="1676400" y="4583668"/>
            <a:ext cx="533400" cy="369332"/>
          </a:xfrm>
          <a:prstGeom prst="rect">
            <a:avLst/>
          </a:prstGeom>
          <a:noFill/>
        </p:spPr>
        <p:txBody>
          <a:bodyPr wrap="square" rtlCol="0">
            <a:spAutoFit/>
          </a:bodyPr>
          <a:lstStyle/>
          <a:p>
            <a:r>
              <a:rPr lang="en-US"/>
              <a:t>SI</a:t>
            </a:r>
          </a:p>
        </p:txBody>
      </p:sp>
      <p:sp>
        <p:nvSpPr>
          <p:cNvPr id="39" name="TextBox 38"/>
          <p:cNvSpPr txBox="1"/>
          <p:nvPr/>
        </p:nvSpPr>
        <p:spPr>
          <a:xfrm>
            <a:off x="4267200" y="4572000"/>
            <a:ext cx="533400" cy="369332"/>
          </a:xfrm>
          <a:prstGeom prst="rect">
            <a:avLst/>
          </a:prstGeom>
          <a:noFill/>
        </p:spPr>
        <p:txBody>
          <a:bodyPr wrap="square" rtlCol="0">
            <a:spAutoFit/>
          </a:bodyPr>
          <a:lstStyle/>
          <a:p>
            <a:r>
              <a:rPr lang="en-US"/>
              <a:t>SO</a:t>
            </a:r>
          </a:p>
        </p:txBody>
      </p:sp>
      <p:sp>
        <p:nvSpPr>
          <p:cNvPr id="40" name="TextBox 39"/>
          <p:cNvSpPr txBox="1"/>
          <p:nvPr/>
        </p:nvSpPr>
        <p:spPr>
          <a:xfrm>
            <a:off x="5029200" y="4572000"/>
            <a:ext cx="533400" cy="369332"/>
          </a:xfrm>
          <a:prstGeom prst="rect">
            <a:avLst/>
          </a:prstGeom>
          <a:noFill/>
        </p:spPr>
        <p:txBody>
          <a:bodyPr wrap="square" rtlCol="0">
            <a:spAutoFit/>
          </a:bodyPr>
          <a:lstStyle/>
          <a:p>
            <a:r>
              <a:rPr lang="en-US"/>
              <a:t>SI</a:t>
            </a:r>
          </a:p>
        </p:txBody>
      </p:sp>
      <p:sp>
        <p:nvSpPr>
          <p:cNvPr id="41" name="TextBox 40"/>
          <p:cNvSpPr txBox="1"/>
          <p:nvPr/>
        </p:nvSpPr>
        <p:spPr>
          <a:xfrm>
            <a:off x="7391400" y="4572000"/>
            <a:ext cx="533400" cy="369332"/>
          </a:xfrm>
          <a:prstGeom prst="rect">
            <a:avLst/>
          </a:prstGeom>
          <a:noFill/>
        </p:spPr>
        <p:txBody>
          <a:bodyPr wrap="square" rtlCol="0">
            <a:spAutoFit/>
          </a:bodyPr>
          <a:lstStyle/>
          <a:p>
            <a:r>
              <a:rPr lang="en-US"/>
              <a:t>SO</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76200" y="1137920"/>
          <a:ext cx="7543800" cy="3586478"/>
        </p:xfrm>
        <a:graphic>
          <a:graphicData uri="http://schemas.openxmlformats.org/drawingml/2006/table">
            <a:tbl>
              <a:tblPr firstRow="1" bandRow="1">
                <a:tableStyleId>{21E4AEA4-8DFA-4A89-87EB-49C32662AFE0}</a:tableStyleId>
              </a:tblPr>
              <a:tblGrid>
                <a:gridCol w="1885950">
                  <a:extLst>
                    <a:ext uri="{9D8B030D-6E8A-4147-A177-3AD203B41FA5}">
                      <a16:colId xmlns:a16="http://schemas.microsoft.com/office/drawing/2014/main" val="20000"/>
                    </a:ext>
                  </a:extLst>
                </a:gridCol>
                <a:gridCol w="1885950">
                  <a:extLst>
                    <a:ext uri="{9D8B030D-6E8A-4147-A177-3AD203B41FA5}">
                      <a16:colId xmlns:a16="http://schemas.microsoft.com/office/drawing/2014/main" val="20001"/>
                    </a:ext>
                  </a:extLst>
                </a:gridCol>
                <a:gridCol w="1885950">
                  <a:extLst>
                    <a:ext uri="{9D8B030D-6E8A-4147-A177-3AD203B41FA5}">
                      <a16:colId xmlns:a16="http://schemas.microsoft.com/office/drawing/2014/main" val="20002"/>
                    </a:ext>
                  </a:extLst>
                </a:gridCol>
                <a:gridCol w="1885950">
                  <a:extLst>
                    <a:ext uri="{9D8B030D-6E8A-4147-A177-3AD203B41FA5}">
                      <a16:colId xmlns:a16="http://schemas.microsoft.com/office/drawing/2014/main" val="20003"/>
                    </a:ext>
                  </a:extLst>
                </a:gridCol>
              </a:tblGrid>
              <a:tr h="512354">
                <a:tc>
                  <a:txBody>
                    <a:bodyPr/>
                    <a:lstStyle/>
                    <a:p>
                      <a:pPr algn="ctr"/>
                      <a:r>
                        <a:rPr lang="en-US" b="1"/>
                        <a:t>Timing pulse</a:t>
                      </a:r>
                    </a:p>
                  </a:txBody>
                  <a:tcPr/>
                </a:tc>
                <a:tc>
                  <a:txBody>
                    <a:bodyPr/>
                    <a:lstStyle/>
                    <a:p>
                      <a:pPr algn="ctr"/>
                      <a:r>
                        <a:rPr lang="en-US" b="1"/>
                        <a:t>Shift register A</a:t>
                      </a:r>
                    </a:p>
                  </a:txBody>
                  <a:tcPr/>
                </a:tc>
                <a:tc>
                  <a:txBody>
                    <a:bodyPr/>
                    <a:lstStyle/>
                    <a:p>
                      <a:pPr algn="ctr"/>
                      <a:r>
                        <a:rPr lang="en-US" b="1"/>
                        <a:t>Shift register B</a:t>
                      </a:r>
                    </a:p>
                  </a:txBody>
                  <a:tcPr/>
                </a:tc>
                <a:tc>
                  <a:txBody>
                    <a:bodyPr/>
                    <a:lstStyle/>
                    <a:p>
                      <a:pPr algn="ctr"/>
                      <a:r>
                        <a:rPr lang="en-US" b="1"/>
                        <a:t>Serial output of B</a:t>
                      </a:r>
                    </a:p>
                  </a:txBody>
                  <a:tcPr/>
                </a:tc>
                <a:extLst>
                  <a:ext uri="{0D108BD9-81ED-4DB2-BD59-A6C34878D82A}">
                    <a16:rowId xmlns:a16="http://schemas.microsoft.com/office/drawing/2014/main" val="10000"/>
                  </a:ext>
                </a:extLst>
              </a:tr>
              <a:tr h="512354">
                <a:tc>
                  <a:txBody>
                    <a:bodyPr/>
                    <a:lstStyle/>
                    <a:p>
                      <a:pPr algn="ctr"/>
                      <a:r>
                        <a:rPr lang="en-US" b="1"/>
                        <a:t>Initial value</a:t>
                      </a:r>
                    </a:p>
                  </a:txBody>
                  <a:tcPr/>
                </a:tc>
                <a:tc>
                  <a:txBody>
                    <a:bodyPr/>
                    <a:lstStyle/>
                    <a:p>
                      <a:pPr algn="ctr"/>
                      <a:r>
                        <a:rPr lang="en-US" b="1"/>
                        <a:t>1  0  0  1</a:t>
                      </a:r>
                    </a:p>
                  </a:txBody>
                  <a:tcPr/>
                </a:tc>
                <a:tc>
                  <a:txBody>
                    <a:bodyPr/>
                    <a:lstStyle/>
                    <a:p>
                      <a:pPr algn="ctr"/>
                      <a:r>
                        <a:rPr lang="en-US" b="1"/>
                        <a:t>0  1  0  1</a:t>
                      </a:r>
                    </a:p>
                  </a:txBody>
                  <a:tcPr/>
                </a:tc>
                <a:tc>
                  <a:txBody>
                    <a:bodyPr/>
                    <a:lstStyle/>
                    <a:p>
                      <a:pPr algn="ctr"/>
                      <a:r>
                        <a:rPr lang="en-US" b="1"/>
                        <a:t>1</a:t>
                      </a:r>
                    </a:p>
                  </a:txBody>
                  <a:tcPr/>
                </a:tc>
                <a:extLst>
                  <a:ext uri="{0D108BD9-81ED-4DB2-BD59-A6C34878D82A}">
                    <a16:rowId xmlns:a16="http://schemas.microsoft.com/office/drawing/2014/main" val="10001"/>
                  </a:ext>
                </a:extLst>
              </a:tr>
              <a:tr h="512354">
                <a:tc>
                  <a:txBody>
                    <a:bodyPr/>
                    <a:lstStyle/>
                    <a:p>
                      <a:pPr algn="ctr"/>
                      <a:r>
                        <a:rPr lang="en-US" b="1"/>
                        <a:t>After T1</a:t>
                      </a:r>
                    </a:p>
                  </a:txBody>
                  <a:tcPr/>
                </a:tc>
                <a:tc>
                  <a:txBody>
                    <a:bodyPr/>
                    <a:lstStyle/>
                    <a:p>
                      <a:pPr algn="ctr"/>
                      <a:r>
                        <a:rPr lang="en-US" b="1"/>
                        <a:t>1  1  0  0</a:t>
                      </a:r>
                    </a:p>
                  </a:txBody>
                  <a:tcPr/>
                </a:tc>
                <a:tc>
                  <a:txBody>
                    <a:bodyPr/>
                    <a:lstStyle/>
                    <a:p>
                      <a:pPr algn="ctr"/>
                      <a:r>
                        <a:rPr lang="en-US" b="1"/>
                        <a:t>1  0  1  0</a:t>
                      </a:r>
                    </a:p>
                  </a:txBody>
                  <a:tcPr/>
                </a:tc>
                <a:tc>
                  <a:txBody>
                    <a:bodyPr/>
                    <a:lstStyle/>
                    <a:p>
                      <a:pPr algn="ctr"/>
                      <a:r>
                        <a:rPr lang="en-US" b="1"/>
                        <a:t>0</a:t>
                      </a:r>
                    </a:p>
                  </a:txBody>
                  <a:tcPr/>
                </a:tc>
                <a:extLst>
                  <a:ext uri="{0D108BD9-81ED-4DB2-BD59-A6C34878D82A}">
                    <a16:rowId xmlns:a16="http://schemas.microsoft.com/office/drawing/2014/main" val="10002"/>
                  </a:ext>
                </a:extLst>
              </a:tr>
              <a:tr h="512354">
                <a:tc>
                  <a:txBody>
                    <a:bodyPr/>
                    <a:lstStyle/>
                    <a:p>
                      <a:pPr algn="ctr"/>
                      <a:r>
                        <a:rPr lang="en-US" b="1"/>
                        <a:t>After T2</a:t>
                      </a:r>
                    </a:p>
                  </a:txBody>
                  <a:tcPr/>
                </a:tc>
                <a:tc>
                  <a:txBody>
                    <a:bodyPr/>
                    <a:lstStyle/>
                    <a:p>
                      <a:pPr algn="ctr"/>
                      <a:r>
                        <a:rPr lang="en-US" b="1"/>
                        <a:t>0  1  1  0</a:t>
                      </a:r>
                    </a:p>
                  </a:txBody>
                  <a:tcPr/>
                </a:tc>
                <a:tc>
                  <a:txBody>
                    <a:bodyPr/>
                    <a:lstStyle/>
                    <a:p>
                      <a:pPr algn="ctr"/>
                      <a:r>
                        <a:rPr lang="en-US" b="1"/>
                        <a:t>0  1  0  1</a:t>
                      </a:r>
                    </a:p>
                  </a:txBody>
                  <a:tcPr/>
                </a:tc>
                <a:tc>
                  <a:txBody>
                    <a:bodyPr/>
                    <a:lstStyle/>
                    <a:p>
                      <a:pPr algn="ctr"/>
                      <a:r>
                        <a:rPr lang="en-US" b="1"/>
                        <a:t>1</a:t>
                      </a:r>
                    </a:p>
                  </a:txBody>
                  <a:tcPr/>
                </a:tc>
                <a:extLst>
                  <a:ext uri="{0D108BD9-81ED-4DB2-BD59-A6C34878D82A}">
                    <a16:rowId xmlns:a16="http://schemas.microsoft.com/office/drawing/2014/main" val="10003"/>
                  </a:ext>
                </a:extLst>
              </a:tr>
              <a:tr h="512354">
                <a:tc>
                  <a:txBody>
                    <a:bodyPr/>
                    <a:lstStyle/>
                    <a:p>
                      <a:pPr algn="ctr"/>
                      <a:r>
                        <a:rPr lang="en-US" b="1"/>
                        <a:t>After T3</a:t>
                      </a:r>
                    </a:p>
                  </a:txBody>
                  <a:tcPr/>
                </a:tc>
                <a:tc>
                  <a:txBody>
                    <a:bodyPr/>
                    <a:lstStyle/>
                    <a:p>
                      <a:pPr algn="ctr"/>
                      <a:r>
                        <a:rPr lang="en-US" b="1"/>
                        <a:t>0  0  1  1</a:t>
                      </a:r>
                    </a:p>
                  </a:txBody>
                  <a:tcPr/>
                </a:tc>
                <a:tc>
                  <a:txBody>
                    <a:bodyPr/>
                    <a:lstStyle/>
                    <a:p>
                      <a:pPr algn="ctr"/>
                      <a:r>
                        <a:rPr lang="en-US" b="1"/>
                        <a:t>0  0  1  0</a:t>
                      </a:r>
                    </a:p>
                  </a:txBody>
                  <a:tcPr/>
                </a:tc>
                <a:tc>
                  <a:txBody>
                    <a:bodyPr/>
                    <a:lstStyle/>
                    <a:p>
                      <a:pPr algn="ctr"/>
                      <a:r>
                        <a:rPr lang="en-US" b="1"/>
                        <a:t>0</a:t>
                      </a:r>
                    </a:p>
                  </a:txBody>
                  <a:tcPr/>
                </a:tc>
                <a:extLst>
                  <a:ext uri="{0D108BD9-81ED-4DB2-BD59-A6C34878D82A}">
                    <a16:rowId xmlns:a16="http://schemas.microsoft.com/office/drawing/2014/main" val="10004"/>
                  </a:ext>
                </a:extLst>
              </a:tr>
              <a:tr h="512354">
                <a:tc>
                  <a:txBody>
                    <a:bodyPr/>
                    <a:lstStyle/>
                    <a:p>
                      <a:pPr algn="ctr"/>
                      <a:r>
                        <a:rPr lang="en-US" b="1"/>
                        <a:t>After T4</a:t>
                      </a:r>
                    </a:p>
                  </a:txBody>
                  <a:tcPr/>
                </a:tc>
                <a:tc>
                  <a:txBody>
                    <a:bodyPr/>
                    <a:lstStyle/>
                    <a:p>
                      <a:pPr algn="ctr"/>
                      <a:r>
                        <a:rPr lang="en-US" b="1"/>
                        <a:t>1  0  0  1</a:t>
                      </a:r>
                    </a:p>
                  </a:txBody>
                  <a:tcPr/>
                </a:tc>
                <a:tc>
                  <a:txBody>
                    <a:bodyPr/>
                    <a:lstStyle/>
                    <a:p>
                      <a:pPr algn="ctr"/>
                      <a:r>
                        <a:rPr lang="en-US" b="1"/>
                        <a:t>1  0  0  1</a:t>
                      </a:r>
                    </a:p>
                  </a:txBody>
                  <a:tcPr/>
                </a:tc>
                <a:tc>
                  <a:txBody>
                    <a:bodyPr/>
                    <a:lstStyle/>
                    <a:p>
                      <a:pPr algn="ctr"/>
                      <a:r>
                        <a:rPr lang="en-US" b="1"/>
                        <a:t>1</a:t>
                      </a:r>
                    </a:p>
                  </a:txBody>
                  <a:tcPr/>
                </a:tc>
                <a:extLst>
                  <a:ext uri="{0D108BD9-81ED-4DB2-BD59-A6C34878D82A}">
                    <a16:rowId xmlns:a16="http://schemas.microsoft.com/office/drawing/2014/main" val="10005"/>
                  </a:ext>
                </a:extLst>
              </a:tr>
              <a:tr h="51235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bl>
          </a:graphicData>
        </a:graphic>
      </p:graphicFrame>
      <p:sp>
        <p:nvSpPr>
          <p:cNvPr id="4" name="Title 1"/>
          <p:cNvSpPr>
            <a:spLocks noGrp="1"/>
          </p:cNvSpPr>
          <p:nvPr>
            <p:ph type="title"/>
          </p:nvPr>
        </p:nvSpPr>
        <p:spPr>
          <a:xfrm>
            <a:off x="0" y="0"/>
            <a:ext cx="9144000" cy="762000"/>
          </a:xfrm>
          <a:blipFill>
            <a:blip r:embed="rId2">
              <a:duotone>
                <a:schemeClr val="accent2">
                  <a:shade val="45000"/>
                  <a:satMod val="135000"/>
                </a:schemeClr>
                <a:prstClr val="white"/>
              </a:duotone>
            </a:blip>
            <a:tile tx="0" ty="0" sx="100000" sy="100000" flip="none" algn="tl"/>
          </a:blipFill>
        </p:spPr>
        <p:txBody>
          <a:bodyPr>
            <a:normAutofit/>
          </a:bodyPr>
          <a:lstStyle/>
          <a:p>
            <a:r>
              <a:rPr lang="en-US" sz="3600" b="1"/>
              <a:t>Sequential Logic Circuit</a:t>
            </a:r>
          </a:p>
        </p:txBody>
      </p:sp>
      <p:cxnSp>
        <p:nvCxnSpPr>
          <p:cNvPr id="7" name="Straight Arrow Connector 6"/>
          <p:cNvCxnSpPr/>
          <p:nvPr/>
        </p:nvCxnSpPr>
        <p:spPr>
          <a:xfrm>
            <a:off x="3276600" y="1905000"/>
            <a:ext cx="10668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16200000" flipH="1">
            <a:off x="3009900" y="2019300"/>
            <a:ext cx="228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16200000" flipH="1">
            <a:off x="2781300" y="2019300"/>
            <a:ext cx="228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16200000" flipH="1">
            <a:off x="2514600" y="1981200"/>
            <a:ext cx="3048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Curved Connector 16"/>
          <p:cNvCxnSpPr/>
          <p:nvPr/>
        </p:nvCxnSpPr>
        <p:spPr>
          <a:xfrm rot="10800000">
            <a:off x="2438400" y="1676400"/>
            <a:ext cx="762000" cy="1588"/>
          </a:xfrm>
          <a:prstGeom prst="curvedConnector3">
            <a:avLst>
              <a:gd name="adj1" fmla="val 42727"/>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16200000" flipH="1">
            <a:off x="4457700" y="2019300"/>
            <a:ext cx="228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16200000" flipH="1">
            <a:off x="4648200" y="1981200"/>
            <a:ext cx="3048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rot="16200000" flipH="1">
            <a:off x="4876800" y="1981200"/>
            <a:ext cx="3048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a:bodyPr>
          <a:lstStyle/>
          <a:p>
            <a:pPr>
              <a:buNone/>
            </a:pPr>
            <a:r>
              <a:rPr lang="en-US" sz="2400"/>
              <a:t>Bidirectional shift register:</a:t>
            </a:r>
          </a:p>
          <a:p>
            <a:pPr>
              <a:buFont typeface="Wingdings" pitchFamily="2" charset="2"/>
              <a:buChar char="Ø"/>
            </a:pPr>
            <a:r>
              <a:rPr lang="en-US" sz="2400"/>
              <a:t>A register capable of shifting binary data in both directions is termed as a bidirectional shift register.</a:t>
            </a:r>
          </a:p>
        </p:txBody>
      </p:sp>
      <p:sp>
        <p:nvSpPr>
          <p:cNvPr id="4" name="Title 1"/>
          <p:cNvSpPr>
            <a:spLocks noGrp="1"/>
          </p:cNvSpPr>
          <p:nvPr>
            <p:ph type="title"/>
          </p:nvPr>
        </p:nvSpPr>
        <p:spPr>
          <a:xfrm>
            <a:off x="0" y="0"/>
            <a:ext cx="9144000" cy="838200"/>
          </a:xfrm>
          <a:blipFill>
            <a:blip r:embed="rId2">
              <a:duotone>
                <a:schemeClr val="accent3">
                  <a:shade val="45000"/>
                  <a:satMod val="135000"/>
                </a:schemeClr>
                <a:prstClr val="white"/>
              </a:duotone>
            </a:blip>
            <a:tile tx="0" ty="0" sx="100000" sy="100000" flip="none" algn="tl"/>
          </a:blipFill>
        </p:spPr>
        <p:txBody>
          <a:bodyPr>
            <a:normAutofit/>
          </a:bodyPr>
          <a:lstStyle/>
          <a:p>
            <a:r>
              <a:rPr lang="en-US" sz="3600" b="1"/>
              <a:t>Sequential Logic Circuit</a:t>
            </a:r>
          </a:p>
        </p:txBody>
      </p:sp>
      <p:graphicFrame>
        <p:nvGraphicFramePr>
          <p:cNvPr id="5" name="Table 4"/>
          <p:cNvGraphicFramePr>
            <a:graphicFrameLocks noGrp="1"/>
          </p:cNvGraphicFramePr>
          <p:nvPr/>
        </p:nvGraphicFramePr>
        <p:xfrm>
          <a:off x="76200" y="2413000"/>
          <a:ext cx="6096000" cy="212344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b="1"/>
                        <a:t>Mode                 Control</a:t>
                      </a:r>
                    </a:p>
                    <a:p>
                      <a:pPr algn="ctr"/>
                      <a:r>
                        <a:rPr lang="en-US" b="1"/>
                        <a:t>S2                         S3</a:t>
                      </a:r>
                    </a:p>
                  </a:txBody>
                  <a:tcPr/>
                </a:tc>
                <a:tc>
                  <a:txBody>
                    <a:bodyPr/>
                    <a:lstStyle/>
                    <a:p>
                      <a:pPr algn="ctr"/>
                      <a:r>
                        <a:rPr lang="en-US" b="1"/>
                        <a:t>Register operation</a:t>
                      </a:r>
                    </a:p>
                  </a:txBody>
                  <a:tcPr/>
                </a:tc>
                <a:extLst>
                  <a:ext uri="{0D108BD9-81ED-4DB2-BD59-A6C34878D82A}">
                    <a16:rowId xmlns:a16="http://schemas.microsoft.com/office/drawing/2014/main" val="10000"/>
                  </a:ext>
                </a:extLst>
              </a:tr>
              <a:tr h="370840">
                <a:tc>
                  <a:txBody>
                    <a:bodyPr/>
                    <a:lstStyle/>
                    <a:p>
                      <a:pPr algn="ctr"/>
                      <a:r>
                        <a:rPr lang="en-US" b="1"/>
                        <a:t>0                           0</a:t>
                      </a:r>
                    </a:p>
                  </a:txBody>
                  <a:tcPr/>
                </a:tc>
                <a:tc>
                  <a:txBody>
                    <a:bodyPr/>
                    <a:lstStyle/>
                    <a:p>
                      <a:pPr algn="ctr"/>
                      <a:r>
                        <a:rPr lang="en-US" b="1"/>
                        <a:t>No</a:t>
                      </a:r>
                      <a:r>
                        <a:rPr lang="en-US" b="1" baseline="0"/>
                        <a:t> Change</a:t>
                      </a:r>
                      <a:endParaRPr lang="en-US" b="1"/>
                    </a:p>
                  </a:txBody>
                  <a:tcPr/>
                </a:tc>
                <a:extLst>
                  <a:ext uri="{0D108BD9-81ED-4DB2-BD59-A6C34878D82A}">
                    <a16:rowId xmlns:a16="http://schemas.microsoft.com/office/drawing/2014/main" val="10001"/>
                  </a:ext>
                </a:extLst>
              </a:tr>
              <a:tr h="370840">
                <a:tc>
                  <a:txBody>
                    <a:bodyPr/>
                    <a:lstStyle/>
                    <a:p>
                      <a:pPr algn="ctr"/>
                      <a:r>
                        <a:rPr lang="en-US" b="1"/>
                        <a:t>0                           1</a:t>
                      </a:r>
                    </a:p>
                  </a:txBody>
                  <a:tcPr/>
                </a:tc>
                <a:tc>
                  <a:txBody>
                    <a:bodyPr/>
                    <a:lstStyle/>
                    <a:p>
                      <a:pPr algn="ctr"/>
                      <a:r>
                        <a:rPr lang="en-US" b="1"/>
                        <a:t>Shift down</a:t>
                      </a:r>
                    </a:p>
                  </a:txBody>
                  <a:tcPr/>
                </a:tc>
                <a:extLst>
                  <a:ext uri="{0D108BD9-81ED-4DB2-BD59-A6C34878D82A}">
                    <a16:rowId xmlns:a16="http://schemas.microsoft.com/office/drawing/2014/main" val="10002"/>
                  </a:ext>
                </a:extLst>
              </a:tr>
              <a:tr h="370840">
                <a:tc>
                  <a:txBody>
                    <a:bodyPr/>
                    <a:lstStyle/>
                    <a:p>
                      <a:pPr marL="342900" indent="-342900" algn="ctr">
                        <a:buAutoNum type="arabicPlain"/>
                      </a:pPr>
                      <a:r>
                        <a:rPr lang="en-US" b="1"/>
                        <a:t>                       0</a:t>
                      </a:r>
                    </a:p>
                  </a:txBody>
                  <a:tcPr/>
                </a:tc>
                <a:tc>
                  <a:txBody>
                    <a:bodyPr/>
                    <a:lstStyle/>
                    <a:p>
                      <a:pPr algn="ctr"/>
                      <a:r>
                        <a:rPr lang="en-US" b="1"/>
                        <a:t>Shift up</a:t>
                      </a:r>
                    </a:p>
                  </a:txBody>
                  <a:tcPr/>
                </a:tc>
                <a:extLst>
                  <a:ext uri="{0D108BD9-81ED-4DB2-BD59-A6C34878D82A}">
                    <a16:rowId xmlns:a16="http://schemas.microsoft.com/office/drawing/2014/main" val="10003"/>
                  </a:ext>
                </a:extLst>
              </a:tr>
              <a:tr h="370840">
                <a:tc>
                  <a:txBody>
                    <a:bodyPr/>
                    <a:lstStyle/>
                    <a:p>
                      <a:pPr algn="ctr"/>
                      <a:r>
                        <a:rPr lang="en-US" b="1"/>
                        <a:t>1                            1</a:t>
                      </a:r>
                    </a:p>
                  </a:txBody>
                  <a:tcPr/>
                </a:tc>
                <a:tc>
                  <a:txBody>
                    <a:bodyPr/>
                    <a:lstStyle/>
                    <a:p>
                      <a:pPr algn="ctr"/>
                      <a:r>
                        <a:rPr lang="en-US" b="1"/>
                        <a:t>Parallel load</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762000"/>
          </a:xfrm>
          <a:blipFill>
            <a:blip r:embed="rId2">
              <a:duotone>
                <a:schemeClr val="accent4">
                  <a:shade val="45000"/>
                  <a:satMod val="135000"/>
                </a:schemeClr>
                <a:prstClr val="white"/>
              </a:duotone>
            </a:blip>
            <a:tile tx="0" ty="0" sx="100000" sy="100000" flip="none" algn="tl"/>
          </a:blipFill>
        </p:spPr>
        <p:txBody>
          <a:bodyPr>
            <a:normAutofit/>
          </a:bodyPr>
          <a:lstStyle/>
          <a:p>
            <a:r>
              <a:rPr lang="en-US" sz="3600" b="1"/>
              <a:t>Sequential Logic Circuit</a:t>
            </a:r>
          </a:p>
        </p:txBody>
      </p:sp>
      <p:pic>
        <p:nvPicPr>
          <p:cNvPr id="1026" name="Picture 2"/>
          <p:cNvPicPr>
            <a:picLocks noGrp="1" noChangeAspect="1" noChangeArrowheads="1"/>
          </p:cNvPicPr>
          <p:nvPr>
            <p:ph idx="1"/>
          </p:nvPr>
        </p:nvPicPr>
        <p:blipFill>
          <a:blip r:embed="rId3"/>
          <a:srcRect/>
          <a:stretch>
            <a:fillRect/>
          </a:stretch>
        </p:blipFill>
        <p:spPr bwMode="auto">
          <a:xfrm>
            <a:off x="3824287" y="1219200"/>
            <a:ext cx="1495425" cy="1543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24288" y="3124200"/>
            <a:ext cx="1495425" cy="1600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824288" y="5238750"/>
            <a:ext cx="1495425" cy="1543050"/>
          </a:xfrm>
          <a:prstGeom prst="rect">
            <a:avLst/>
          </a:prstGeom>
          <a:noFill/>
          <a:ln w="9525">
            <a:noFill/>
            <a:miter lim="800000"/>
            <a:headEnd/>
            <a:tailEnd/>
          </a:ln>
          <a:effectLst/>
        </p:spPr>
      </p:pic>
      <p:sp>
        <p:nvSpPr>
          <p:cNvPr id="8" name="TextBox 7"/>
          <p:cNvSpPr txBox="1"/>
          <p:nvPr/>
        </p:nvSpPr>
        <p:spPr>
          <a:xfrm>
            <a:off x="1295400" y="2949476"/>
            <a:ext cx="1219200" cy="2308324"/>
          </a:xfrm>
          <a:prstGeom prst="rect">
            <a:avLst/>
          </a:prstGeom>
          <a:noFill/>
          <a:ln w="19050">
            <a:solidFill>
              <a:schemeClr val="tx1"/>
            </a:solidFill>
          </a:ln>
        </p:spPr>
        <p:txBody>
          <a:bodyPr wrap="square" rtlCol="0">
            <a:spAutoFit/>
          </a:bodyPr>
          <a:lstStyle/>
          <a:p>
            <a:r>
              <a:rPr lang="en-US"/>
              <a:t>S2</a:t>
            </a:r>
          </a:p>
          <a:p>
            <a:r>
              <a:rPr lang="en-US"/>
              <a:t>S1</a:t>
            </a:r>
          </a:p>
          <a:p>
            <a:endParaRPr lang="en-US"/>
          </a:p>
          <a:p>
            <a:pPr algn="ctr"/>
            <a:r>
              <a:rPr lang="en-US"/>
              <a:t>MUX</a:t>
            </a:r>
          </a:p>
          <a:p>
            <a:r>
              <a:rPr lang="en-US"/>
              <a:t>0</a:t>
            </a:r>
          </a:p>
          <a:p>
            <a:r>
              <a:rPr lang="en-US"/>
              <a:t>1</a:t>
            </a:r>
          </a:p>
          <a:p>
            <a:r>
              <a:rPr lang="en-US"/>
              <a:t>2</a:t>
            </a:r>
          </a:p>
          <a:p>
            <a:r>
              <a:rPr lang="en-US"/>
              <a:t>3</a:t>
            </a:r>
          </a:p>
        </p:txBody>
      </p:sp>
      <p:cxnSp>
        <p:nvCxnSpPr>
          <p:cNvPr id="9" name="Straight Connector 8"/>
          <p:cNvCxnSpPr/>
          <p:nvPr/>
        </p:nvCxnSpPr>
        <p:spPr>
          <a:xfrm rot="5400000" flipH="1" flipV="1">
            <a:off x="5029200" y="1371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10800000">
            <a:off x="762000" y="1219200"/>
            <a:ext cx="44196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762000" y="44958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flipH="1" flipV="1">
            <a:off x="-876300" y="2857500"/>
            <a:ext cx="32766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a:off x="2057400" y="4572000"/>
            <a:ext cx="41148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3352800" y="6704011"/>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10800000">
            <a:off x="2514600" y="35052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flipH="1" flipV="1">
            <a:off x="4800600" y="31242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a:off x="990600" y="2743200"/>
            <a:ext cx="41910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5400000">
            <a:off x="267097" y="3466703"/>
            <a:ext cx="1447800" cy="79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990600" y="41910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5400000" flipH="1" flipV="1">
            <a:off x="4991100" y="53721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10800000">
            <a:off x="3276600" y="5181600"/>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5400000">
            <a:off x="3010694" y="5448300"/>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10800000">
            <a:off x="685800" y="57150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5400000" flipH="1" flipV="1">
            <a:off x="228600" y="52578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85800" y="48006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10800000">
            <a:off x="381000" y="50292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0" y="4876800"/>
            <a:ext cx="381000" cy="381000"/>
          </a:xfrm>
          <a:prstGeom prst="rect">
            <a:avLst/>
          </a:prstGeom>
          <a:noFill/>
        </p:spPr>
        <p:txBody>
          <a:bodyPr wrap="square" rtlCol="0">
            <a:spAutoFit/>
          </a:bodyPr>
          <a:lstStyle/>
          <a:p>
            <a:r>
              <a:rPr lang="en-US"/>
              <a:t>Di</a:t>
            </a:r>
          </a:p>
        </p:txBody>
      </p:sp>
      <p:sp>
        <p:nvSpPr>
          <p:cNvPr id="53" name="TextBox 52"/>
          <p:cNvSpPr txBox="1"/>
          <p:nvPr/>
        </p:nvSpPr>
        <p:spPr>
          <a:xfrm>
            <a:off x="0" y="2983468"/>
            <a:ext cx="457200" cy="369332"/>
          </a:xfrm>
          <a:prstGeom prst="rect">
            <a:avLst/>
          </a:prstGeom>
          <a:noFill/>
        </p:spPr>
        <p:txBody>
          <a:bodyPr wrap="square" rtlCol="0">
            <a:spAutoFit/>
          </a:bodyPr>
          <a:lstStyle/>
          <a:p>
            <a:r>
              <a:rPr lang="en-US"/>
              <a:t>S1</a:t>
            </a:r>
          </a:p>
        </p:txBody>
      </p:sp>
      <p:sp>
        <p:nvSpPr>
          <p:cNvPr id="54" name="TextBox 53"/>
          <p:cNvSpPr txBox="1"/>
          <p:nvPr/>
        </p:nvSpPr>
        <p:spPr>
          <a:xfrm>
            <a:off x="0" y="3212068"/>
            <a:ext cx="457200" cy="369332"/>
          </a:xfrm>
          <a:prstGeom prst="rect">
            <a:avLst/>
          </a:prstGeom>
          <a:noFill/>
        </p:spPr>
        <p:txBody>
          <a:bodyPr wrap="square" rtlCol="0">
            <a:spAutoFit/>
          </a:bodyPr>
          <a:lstStyle/>
          <a:p>
            <a:r>
              <a:rPr lang="en-US"/>
              <a:t>S0</a:t>
            </a:r>
          </a:p>
        </p:txBody>
      </p:sp>
      <p:sp>
        <p:nvSpPr>
          <p:cNvPr id="55" name="TextBox 54"/>
          <p:cNvSpPr txBox="1"/>
          <p:nvPr/>
        </p:nvSpPr>
        <p:spPr>
          <a:xfrm>
            <a:off x="5410200" y="1371600"/>
            <a:ext cx="685800" cy="369332"/>
          </a:xfrm>
          <a:prstGeom prst="rect">
            <a:avLst/>
          </a:prstGeom>
          <a:noFill/>
        </p:spPr>
        <p:txBody>
          <a:bodyPr wrap="square" rtlCol="0">
            <a:spAutoFit/>
          </a:bodyPr>
          <a:lstStyle/>
          <a:p>
            <a:r>
              <a:rPr lang="en-US"/>
              <a:t>Q i-1</a:t>
            </a:r>
          </a:p>
        </p:txBody>
      </p:sp>
      <p:sp>
        <p:nvSpPr>
          <p:cNvPr id="56" name="TextBox 55"/>
          <p:cNvSpPr txBox="1"/>
          <p:nvPr/>
        </p:nvSpPr>
        <p:spPr>
          <a:xfrm>
            <a:off x="5410200" y="3288268"/>
            <a:ext cx="685800" cy="369332"/>
          </a:xfrm>
          <a:prstGeom prst="rect">
            <a:avLst/>
          </a:prstGeom>
          <a:noFill/>
        </p:spPr>
        <p:txBody>
          <a:bodyPr wrap="square" rtlCol="0">
            <a:spAutoFit/>
          </a:bodyPr>
          <a:lstStyle/>
          <a:p>
            <a:r>
              <a:rPr lang="en-US"/>
              <a:t>Q </a:t>
            </a:r>
            <a:r>
              <a:rPr lang="en-US" err="1"/>
              <a:t>i</a:t>
            </a:r>
            <a:endParaRPr lang="en-US"/>
          </a:p>
        </p:txBody>
      </p:sp>
      <p:sp>
        <p:nvSpPr>
          <p:cNvPr id="57" name="TextBox 56"/>
          <p:cNvSpPr txBox="1"/>
          <p:nvPr/>
        </p:nvSpPr>
        <p:spPr>
          <a:xfrm>
            <a:off x="5334000" y="5345668"/>
            <a:ext cx="685800" cy="369332"/>
          </a:xfrm>
          <a:prstGeom prst="rect">
            <a:avLst/>
          </a:prstGeom>
          <a:noFill/>
        </p:spPr>
        <p:txBody>
          <a:bodyPr wrap="square" rtlCol="0">
            <a:spAutoFit/>
          </a:bodyPr>
          <a:lstStyle/>
          <a:p>
            <a:r>
              <a:rPr lang="en-US"/>
              <a:t>Q i+1</a:t>
            </a:r>
          </a:p>
        </p:txBody>
      </p:sp>
      <p:sp>
        <p:nvSpPr>
          <p:cNvPr id="58" name="TextBox 57"/>
          <p:cNvSpPr txBox="1"/>
          <p:nvPr/>
        </p:nvSpPr>
        <p:spPr>
          <a:xfrm>
            <a:off x="2667000" y="6477000"/>
            <a:ext cx="609600" cy="381000"/>
          </a:xfrm>
          <a:prstGeom prst="rect">
            <a:avLst/>
          </a:prstGeom>
          <a:noFill/>
        </p:spPr>
        <p:txBody>
          <a:bodyPr wrap="square" rtlCol="0">
            <a:spAutoFit/>
          </a:bodyPr>
          <a:lstStyle/>
          <a:p>
            <a:r>
              <a:rPr lang="en-US" err="1"/>
              <a:t>Clk</a:t>
            </a:r>
            <a:endParaRPr lang="en-US"/>
          </a:p>
        </p:txBody>
      </p:sp>
      <p:cxnSp>
        <p:nvCxnSpPr>
          <p:cNvPr id="60" name="Straight Connector 59"/>
          <p:cNvCxnSpPr/>
          <p:nvPr/>
        </p:nvCxnSpPr>
        <p:spPr>
          <a:xfrm rot="10800000">
            <a:off x="533400" y="31242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10800000">
            <a:off x="533400" y="3352800"/>
            <a:ext cx="7620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2667000"/>
          </a:xfrm>
          <a:solidFill>
            <a:schemeClr val="tx2">
              <a:lumMod val="40000"/>
              <a:lumOff val="60000"/>
            </a:schemeClr>
          </a:solidFill>
        </p:spPr>
        <p:txBody>
          <a:bodyPr>
            <a:normAutofit/>
          </a:bodyPr>
          <a:lstStyle/>
          <a:p>
            <a:pPr>
              <a:buNone/>
            </a:pPr>
            <a:r>
              <a:rPr lang="en-US" sz="2400" b="1"/>
              <a:t>Types of shift register:</a:t>
            </a:r>
          </a:p>
          <a:p>
            <a:pPr>
              <a:buNone/>
            </a:pPr>
            <a:r>
              <a:rPr lang="en-US" sz="2400"/>
              <a:t>1. Serial in serial out shift register.</a:t>
            </a:r>
          </a:p>
          <a:p>
            <a:pPr>
              <a:buNone/>
            </a:pPr>
            <a:r>
              <a:rPr lang="en-US" sz="2400"/>
              <a:t>2. Serial in parallel out shift register.</a:t>
            </a:r>
          </a:p>
          <a:p>
            <a:pPr>
              <a:buNone/>
            </a:pPr>
            <a:r>
              <a:rPr lang="en-US" sz="2400"/>
              <a:t>3. Parallel in serial out shift register.</a:t>
            </a:r>
          </a:p>
          <a:p>
            <a:pPr>
              <a:buNone/>
            </a:pPr>
            <a:r>
              <a:rPr lang="en-US" sz="2400"/>
              <a:t>4. Parallel in parallel out shift register.</a:t>
            </a:r>
          </a:p>
          <a:p>
            <a:pPr>
              <a:buNone/>
            </a:pPr>
            <a:r>
              <a:rPr lang="en-US" sz="2400" b="1"/>
              <a:t>Serial in parallel out shift register:</a:t>
            </a:r>
          </a:p>
        </p:txBody>
      </p:sp>
      <p:sp>
        <p:nvSpPr>
          <p:cNvPr id="4" name="Title 1"/>
          <p:cNvSpPr>
            <a:spLocks noGrp="1"/>
          </p:cNvSpPr>
          <p:nvPr>
            <p:ph type="title"/>
          </p:nvPr>
        </p:nvSpPr>
        <p:spPr>
          <a:xfrm>
            <a:off x="0" y="0"/>
            <a:ext cx="9144000" cy="762000"/>
          </a:xfrm>
          <a:blipFill>
            <a:blip r:embed="rId2">
              <a:duotone>
                <a:schemeClr val="accent5">
                  <a:shade val="45000"/>
                  <a:satMod val="135000"/>
                </a:schemeClr>
                <a:prstClr val="white"/>
              </a:duotone>
            </a:blip>
            <a:tile tx="0" ty="0" sx="100000" sy="100000" flip="none" algn="tl"/>
          </a:blipFill>
        </p:spPr>
        <p:txBody>
          <a:bodyPr>
            <a:normAutofit/>
          </a:bodyPr>
          <a:lstStyle/>
          <a:p>
            <a:r>
              <a:rPr lang="en-US" sz="3600" b="1"/>
              <a:t>Sequential Logic Circuit</a:t>
            </a:r>
          </a:p>
        </p:txBody>
      </p:sp>
      <p:pic>
        <p:nvPicPr>
          <p:cNvPr id="1026" name="Picture 2"/>
          <p:cNvPicPr>
            <a:picLocks noChangeAspect="1" noChangeArrowheads="1"/>
          </p:cNvPicPr>
          <p:nvPr/>
        </p:nvPicPr>
        <p:blipFill>
          <a:blip r:embed="rId3"/>
          <a:srcRect/>
          <a:stretch>
            <a:fillRect/>
          </a:stretch>
        </p:blipFill>
        <p:spPr bwMode="auto">
          <a:xfrm>
            <a:off x="990600" y="4419600"/>
            <a:ext cx="1304925" cy="14001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95600" y="4391025"/>
            <a:ext cx="1304925" cy="14001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00600" y="4391025"/>
            <a:ext cx="1304925" cy="14001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629400" y="4391025"/>
            <a:ext cx="1304925" cy="1400175"/>
          </a:xfrm>
          <a:prstGeom prst="rect">
            <a:avLst/>
          </a:prstGeom>
          <a:noFill/>
          <a:ln w="9525">
            <a:noFill/>
            <a:miter lim="800000"/>
            <a:headEnd/>
            <a:tailEnd/>
          </a:ln>
          <a:effectLst/>
        </p:spPr>
      </p:pic>
      <p:cxnSp>
        <p:nvCxnSpPr>
          <p:cNvPr id="10" name="Straight Connector 9"/>
          <p:cNvCxnSpPr/>
          <p:nvPr/>
        </p:nvCxnSpPr>
        <p:spPr>
          <a:xfrm>
            <a:off x="2209800" y="4724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114800" y="4724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096000" y="4724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10800000">
            <a:off x="914398" y="5791200"/>
            <a:ext cx="5943602"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flipH="1" flipV="1">
            <a:off x="7695405" y="4495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flipH="1" flipV="1">
            <a:off x="5868194" y="4495006"/>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flipH="1" flipV="1">
            <a:off x="3963194" y="4495006"/>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flipH="1" flipV="1">
            <a:off x="2058194" y="4495006"/>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304800" y="4572000"/>
            <a:ext cx="685800" cy="646331"/>
          </a:xfrm>
          <a:prstGeom prst="rect">
            <a:avLst/>
          </a:prstGeom>
          <a:noFill/>
        </p:spPr>
        <p:txBody>
          <a:bodyPr wrap="square" rtlCol="0">
            <a:spAutoFit/>
          </a:bodyPr>
          <a:lstStyle/>
          <a:p>
            <a:r>
              <a:rPr lang="en-US"/>
              <a:t>Data</a:t>
            </a:r>
          </a:p>
          <a:p>
            <a:r>
              <a:rPr lang="en-US"/>
              <a:t>input</a:t>
            </a:r>
          </a:p>
        </p:txBody>
      </p:sp>
      <p:sp>
        <p:nvSpPr>
          <p:cNvPr id="27" name="TextBox 26"/>
          <p:cNvSpPr txBox="1"/>
          <p:nvPr/>
        </p:nvSpPr>
        <p:spPr>
          <a:xfrm>
            <a:off x="381000" y="5650468"/>
            <a:ext cx="533400" cy="369332"/>
          </a:xfrm>
          <a:prstGeom prst="rect">
            <a:avLst/>
          </a:prstGeom>
          <a:noFill/>
        </p:spPr>
        <p:txBody>
          <a:bodyPr wrap="square" rtlCol="0">
            <a:spAutoFit/>
          </a:bodyPr>
          <a:lstStyle/>
          <a:p>
            <a:r>
              <a:rPr lang="en-US" err="1"/>
              <a:t>Clk</a:t>
            </a:r>
            <a:endParaRPr lang="en-US"/>
          </a:p>
        </p:txBody>
      </p:sp>
      <p:sp>
        <p:nvSpPr>
          <p:cNvPr id="28" name="TextBox 27"/>
          <p:cNvSpPr txBox="1"/>
          <p:nvPr/>
        </p:nvSpPr>
        <p:spPr>
          <a:xfrm>
            <a:off x="2057400" y="3821668"/>
            <a:ext cx="533400" cy="369332"/>
          </a:xfrm>
          <a:prstGeom prst="rect">
            <a:avLst/>
          </a:prstGeom>
          <a:noFill/>
        </p:spPr>
        <p:txBody>
          <a:bodyPr wrap="square" rtlCol="0">
            <a:spAutoFit/>
          </a:bodyPr>
          <a:lstStyle/>
          <a:p>
            <a:r>
              <a:rPr lang="en-US"/>
              <a:t>QA</a:t>
            </a:r>
          </a:p>
        </p:txBody>
      </p:sp>
      <p:sp>
        <p:nvSpPr>
          <p:cNvPr id="29" name="TextBox 28"/>
          <p:cNvSpPr txBox="1"/>
          <p:nvPr/>
        </p:nvSpPr>
        <p:spPr>
          <a:xfrm>
            <a:off x="3962400" y="3810000"/>
            <a:ext cx="533400" cy="369332"/>
          </a:xfrm>
          <a:prstGeom prst="rect">
            <a:avLst/>
          </a:prstGeom>
          <a:noFill/>
        </p:spPr>
        <p:txBody>
          <a:bodyPr wrap="square" rtlCol="0">
            <a:spAutoFit/>
          </a:bodyPr>
          <a:lstStyle/>
          <a:p>
            <a:r>
              <a:rPr lang="en-US"/>
              <a:t>QB</a:t>
            </a:r>
          </a:p>
        </p:txBody>
      </p:sp>
      <p:sp>
        <p:nvSpPr>
          <p:cNvPr id="30" name="TextBox 29"/>
          <p:cNvSpPr txBox="1"/>
          <p:nvPr/>
        </p:nvSpPr>
        <p:spPr>
          <a:xfrm>
            <a:off x="5867400" y="3810000"/>
            <a:ext cx="533400" cy="369332"/>
          </a:xfrm>
          <a:prstGeom prst="rect">
            <a:avLst/>
          </a:prstGeom>
          <a:noFill/>
        </p:spPr>
        <p:txBody>
          <a:bodyPr wrap="square" rtlCol="0">
            <a:spAutoFit/>
          </a:bodyPr>
          <a:lstStyle/>
          <a:p>
            <a:r>
              <a:rPr lang="en-US"/>
              <a:t>QC</a:t>
            </a:r>
          </a:p>
        </p:txBody>
      </p:sp>
      <p:sp>
        <p:nvSpPr>
          <p:cNvPr id="31" name="TextBox 30"/>
          <p:cNvSpPr txBox="1"/>
          <p:nvPr/>
        </p:nvSpPr>
        <p:spPr>
          <a:xfrm>
            <a:off x="7696200" y="3810000"/>
            <a:ext cx="533400" cy="369332"/>
          </a:xfrm>
          <a:prstGeom prst="rect">
            <a:avLst/>
          </a:prstGeom>
          <a:noFill/>
        </p:spPr>
        <p:txBody>
          <a:bodyPr wrap="square" rtlCol="0">
            <a:spAutoFit/>
          </a:bodyPr>
          <a:lstStyle/>
          <a:p>
            <a:r>
              <a:rPr lang="en-US"/>
              <a:t>QD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tile tx="0" ty="0" sx="100000" sy="100000" flip="none" algn="tl"/>
          </a:blipFill>
        </p:spPr>
        <p:txBody>
          <a:bodyPr>
            <a:normAutofit/>
          </a:bodyPr>
          <a:lstStyle/>
          <a:p>
            <a:r>
              <a:rPr lang="en-US" sz="2800" b="1"/>
              <a:t>Binary Coded Decimal (BCD)Code</a:t>
            </a:r>
          </a:p>
        </p:txBody>
      </p:sp>
      <p:sp>
        <p:nvSpPr>
          <p:cNvPr id="3" name="Content Placeholder 2"/>
          <p:cNvSpPr>
            <a:spLocks noGrp="1"/>
          </p:cNvSpPr>
          <p:nvPr>
            <p:ph idx="1"/>
          </p:nvPr>
        </p:nvSpPr>
        <p:spPr>
          <a:xfrm>
            <a:off x="0" y="762000"/>
            <a:ext cx="9144000" cy="6096000"/>
          </a:xfrm>
          <a:blipFill>
            <a:blip r:embed="rId3"/>
            <a:tile tx="0" ty="0" sx="100000" sy="100000" flip="none" algn="tl"/>
          </a:blipFill>
        </p:spPr>
        <p:txBody>
          <a:bodyPr>
            <a:normAutofit lnSpcReduction="10000"/>
          </a:bodyPr>
          <a:lstStyle/>
          <a:p>
            <a:pPr>
              <a:buNone/>
            </a:pPr>
            <a:r>
              <a:rPr lang="en-US" sz="2400" b="1"/>
              <a:t>BCD Code:</a:t>
            </a:r>
          </a:p>
          <a:p>
            <a:pPr>
              <a:buFont typeface="Wingdings" pitchFamily="2" charset="2"/>
              <a:buChar char="Ø"/>
            </a:pPr>
            <a:r>
              <a:rPr lang="en-US" sz="2000"/>
              <a:t>Each decimal digit, 0 through 9 is represented by its four bits binary equivalent.</a:t>
            </a:r>
          </a:p>
          <a:p>
            <a:pPr>
              <a:buNone/>
            </a:pPr>
            <a:r>
              <a:rPr lang="en-US" sz="2000" err="1"/>
              <a:t>eg</a:t>
            </a:r>
            <a:r>
              <a:rPr lang="en-US" sz="2000"/>
              <a:t>. A decimal number 3059 to BCD.</a:t>
            </a:r>
          </a:p>
          <a:p>
            <a:pPr>
              <a:buNone/>
            </a:pPr>
            <a:r>
              <a:rPr lang="en-US" sz="2000"/>
              <a:t>		  3	    0	   5	   9	(Decimal)</a:t>
            </a:r>
          </a:p>
          <a:p>
            <a:pPr>
              <a:buNone/>
            </a:pPr>
            <a:endParaRPr lang="en-US" sz="2000"/>
          </a:p>
          <a:p>
            <a:pPr>
              <a:buNone/>
            </a:pPr>
            <a:r>
              <a:rPr lang="en-US" sz="2000"/>
              <a:t>		0011	0000	0101	1001	(BCD)</a:t>
            </a:r>
          </a:p>
          <a:p>
            <a:pPr>
              <a:buNone/>
            </a:pPr>
            <a:r>
              <a:rPr lang="en-US" sz="2400" b="1"/>
              <a:t>BCD to Decimal:</a:t>
            </a:r>
          </a:p>
          <a:p>
            <a:pPr>
              <a:buNone/>
            </a:pPr>
            <a:r>
              <a:rPr lang="en-US" sz="2000" b="1" err="1"/>
              <a:t>eg</a:t>
            </a:r>
            <a:r>
              <a:rPr lang="en-US" sz="2000" b="1"/>
              <a:t>. BCD (0111000110001001) to Decimal.</a:t>
            </a:r>
          </a:p>
          <a:p>
            <a:pPr>
              <a:buNone/>
            </a:pPr>
            <a:r>
              <a:rPr lang="en-US" sz="2000" b="1"/>
              <a:t>	Here, 	0111	0001	1000	1001</a:t>
            </a:r>
          </a:p>
          <a:p>
            <a:pPr>
              <a:buNone/>
            </a:pPr>
            <a:endParaRPr lang="en-US" sz="2000" b="1"/>
          </a:p>
          <a:p>
            <a:pPr>
              <a:buNone/>
            </a:pPr>
            <a:endParaRPr lang="en-US" sz="2000" b="1"/>
          </a:p>
          <a:p>
            <a:pPr>
              <a:buNone/>
            </a:pPr>
            <a:r>
              <a:rPr lang="en-US" sz="2000" b="1"/>
              <a:t>		      	   7	   1	   8	    9</a:t>
            </a:r>
          </a:p>
          <a:p>
            <a:pPr>
              <a:buNone/>
            </a:pPr>
            <a:r>
              <a:rPr lang="en-US" sz="2000" b="1" err="1"/>
              <a:t>eg</a:t>
            </a:r>
            <a:r>
              <a:rPr lang="en-US" sz="2000" b="1"/>
              <a:t>. BCD (001110110101) to Decimal.</a:t>
            </a:r>
          </a:p>
          <a:p>
            <a:pPr>
              <a:buNone/>
            </a:pPr>
            <a:r>
              <a:rPr lang="en-US" sz="2000" b="1"/>
              <a:t>	Here, 	0011		1011		0101</a:t>
            </a:r>
          </a:p>
          <a:p>
            <a:pPr>
              <a:buNone/>
            </a:pPr>
            <a:endParaRPr lang="en-US" sz="2000" b="1"/>
          </a:p>
          <a:p>
            <a:pPr>
              <a:buNone/>
            </a:pPr>
            <a:r>
              <a:rPr lang="en-US" sz="2000" b="1"/>
              <a:t>		 	    3	          Forbidden code 	    5</a:t>
            </a:r>
          </a:p>
          <a:p>
            <a:pPr>
              <a:buNone/>
            </a:pPr>
            <a:r>
              <a:rPr lang="en-US" sz="2000" b="1"/>
              <a:t>			     	     indicates error in BCD</a:t>
            </a:r>
          </a:p>
        </p:txBody>
      </p:sp>
      <p:cxnSp>
        <p:nvCxnSpPr>
          <p:cNvPr id="5" name="Straight Arrow Connector 4"/>
          <p:cNvCxnSpPr/>
          <p:nvPr/>
        </p:nvCxnSpPr>
        <p:spPr>
          <a:xfrm rot="5400000">
            <a:off x="1066006" y="2285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056606" y="22860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2894806" y="2285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809205" y="2285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Left Brace 11"/>
          <p:cNvSpPr/>
          <p:nvPr/>
        </p:nvSpPr>
        <p:spPr>
          <a:xfrm rot="16200000">
            <a:off x="2000249" y="37528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6200000">
            <a:off x="2914650" y="37528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16200000">
            <a:off x="3829050" y="37528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4781550" y="3752851"/>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rot="5400000">
            <a:off x="1981994" y="4418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896394" y="43426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3810794" y="4418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801394" y="4418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rot="16200000">
            <a:off x="5695950" y="53530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rot="16200000">
            <a:off x="3867150" y="53530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rot="16200000">
            <a:off x="2038350" y="54292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457200"/>
          </a:xfrm>
        </p:spPr>
        <p:txBody>
          <a:bodyPr>
            <a:normAutofit/>
          </a:bodyPr>
          <a:lstStyle/>
          <a:p>
            <a:pPr>
              <a:buNone/>
            </a:pPr>
            <a:r>
              <a:rPr lang="en-US" sz="2400"/>
              <a:t>Parallel in serial out shift register:</a:t>
            </a:r>
          </a:p>
        </p:txBody>
      </p:sp>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3600" b="1"/>
              <a:t>Sequential Logic Circuit</a:t>
            </a:r>
          </a:p>
        </p:txBody>
      </p:sp>
      <p:pic>
        <p:nvPicPr>
          <p:cNvPr id="1026" name="Picture 2"/>
          <p:cNvPicPr>
            <a:picLocks noChangeAspect="1" noChangeArrowheads="1"/>
          </p:cNvPicPr>
          <p:nvPr/>
        </p:nvPicPr>
        <p:blipFill>
          <a:blip r:embed="rId3"/>
          <a:srcRect/>
          <a:stretch>
            <a:fillRect/>
          </a:stretch>
        </p:blipFill>
        <p:spPr bwMode="auto">
          <a:xfrm>
            <a:off x="904875" y="4267200"/>
            <a:ext cx="1381125" cy="1524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048000" y="4267200"/>
            <a:ext cx="1381125" cy="1524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7315200" y="4267200"/>
            <a:ext cx="1381125" cy="1524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257800" y="4267200"/>
            <a:ext cx="1381125" cy="1524000"/>
          </a:xfrm>
          <a:prstGeom prst="rect">
            <a:avLst/>
          </a:prstGeom>
          <a:noFill/>
          <a:ln w="9525">
            <a:noFill/>
            <a:miter lim="800000"/>
            <a:headEnd/>
            <a:tailEnd/>
          </a:ln>
          <a:effectLst/>
        </p:spPr>
      </p:pic>
      <p:cxnSp>
        <p:nvCxnSpPr>
          <p:cNvPr id="10" name="Straight Connector 9"/>
          <p:cNvCxnSpPr/>
          <p:nvPr/>
        </p:nvCxnSpPr>
        <p:spPr>
          <a:xfrm rot="10800000">
            <a:off x="838200" y="5791200"/>
            <a:ext cx="6705600" cy="1588"/>
          </a:xfrm>
          <a:prstGeom prst="line">
            <a:avLst/>
          </a:prstGeom>
        </p:spPr>
        <p:style>
          <a:lnRef idx="1">
            <a:schemeClr val="dk1"/>
          </a:lnRef>
          <a:fillRef idx="0">
            <a:schemeClr val="dk1"/>
          </a:fillRef>
          <a:effectRef idx="0">
            <a:schemeClr val="dk1"/>
          </a:effectRef>
          <a:fontRef idx="minor">
            <a:schemeClr val="tx1"/>
          </a:fontRef>
        </p:style>
      </p:cxnSp>
      <p:pic>
        <p:nvPicPr>
          <p:cNvPr id="13" name="Picture 2"/>
          <p:cNvPicPr>
            <a:picLocks noChangeAspect="1" noChangeArrowheads="1"/>
          </p:cNvPicPr>
          <p:nvPr/>
        </p:nvPicPr>
        <p:blipFill>
          <a:blip r:embed="rId4"/>
          <a:srcRect/>
          <a:stretch>
            <a:fillRect/>
          </a:stretch>
        </p:blipFill>
        <p:spPr bwMode="auto">
          <a:xfrm rot="5400000">
            <a:off x="2095500" y="2857500"/>
            <a:ext cx="838200" cy="762000"/>
          </a:xfrm>
          <a:prstGeom prst="rect">
            <a:avLst/>
          </a:prstGeom>
          <a:noFill/>
          <a:ln w="9525">
            <a:noFill/>
            <a:miter lim="800000"/>
            <a:headEnd/>
            <a:tailEnd/>
          </a:ln>
          <a:effectLst/>
        </p:spPr>
      </p:pic>
      <p:pic>
        <p:nvPicPr>
          <p:cNvPr id="14" name="Picture 2"/>
          <p:cNvPicPr>
            <a:picLocks noChangeAspect="1" noChangeArrowheads="1"/>
          </p:cNvPicPr>
          <p:nvPr/>
        </p:nvPicPr>
        <p:blipFill>
          <a:blip r:embed="rId4"/>
          <a:srcRect/>
          <a:stretch>
            <a:fillRect/>
          </a:stretch>
        </p:blipFill>
        <p:spPr bwMode="auto">
          <a:xfrm rot="5400000">
            <a:off x="2628900" y="2857500"/>
            <a:ext cx="838200" cy="762000"/>
          </a:xfrm>
          <a:prstGeom prst="rect">
            <a:avLst/>
          </a:prstGeom>
          <a:noFill/>
          <a:ln w="9525">
            <a:noFill/>
            <a:miter lim="800000"/>
            <a:headEnd/>
            <a:tailEnd/>
          </a:ln>
          <a:effectLst/>
        </p:spPr>
      </p:pic>
      <p:pic>
        <p:nvPicPr>
          <p:cNvPr id="15" name="Picture 2"/>
          <p:cNvPicPr>
            <a:picLocks noChangeAspect="1" noChangeArrowheads="1"/>
          </p:cNvPicPr>
          <p:nvPr/>
        </p:nvPicPr>
        <p:blipFill>
          <a:blip r:embed="rId4"/>
          <a:srcRect/>
          <a:stretch>
            <a:fillRect/>
          </a:stretch>
        </p:blipFill>
        <p:spPr bwMode="auto">
          <a:xfrm rot="5400000">
            <a:off x="4229100" y="2857500"/>
            <a:ext cx="838200" cy="762000"/>
          </a:xfrm>
          <a:prstGeom prst="rect">
            <a:avLst/>
          </a:prstGeom>
          <a:noFill/>
          <a:ln w="9525">
            <a:noFill/>
            <a:miter lim="800000"/>
            <a:headEnd/>
            <a:tailEnd/>
          </a:ln>
          <a:effectLst/>
        </p:spPr>
      </p:pic>
      <p:pic>
        <p:nvPicPr>
          <p:cNvPr id="16" name="Picture 2"/>
          <p:cNvPicPr>
            <a:picLocks noChangeAspect="1" noChangeArrowheads="1"/>
          </p:cNvPicPr>
          <p:nvPr/>
        </p:nvPicPr>
        <p:blipFill>
          <a:blip r:embed="rId4"/>
          <a:srcRect/>
          <a:stretch>
            <a:fillRect/>
          </a:stretch>
        </p:blipFill>
        <p:spPr bwMode="auto">
          <a:xfrm rot="5400000">
            <a:off x="4838700" y="2857500"/>
            <a:ext cx="838200" cy="762000"/>
          </a:xfrm>
          <a:prstGeom prst="rect">
            <a:avLst/>
          </a:prstGeom>
          <a:noFill/>
          <a:ln w="9525">
            <a:noFill/>
            <a:miter lim="800000"/>
            <a:headEnd/>
            <a:tailEnd/>
          </a:ln>
          <a:effectLst/>
        </p:spPr>
      </p:pic>
      <p:pic>
        <p:nvPicPr>
          <p:cNvPr id="17" name="Picture 2"/>
          <p:cNvPicPr>
            <a:picLocks noChangeAspect="1" noChangeArrowheads="1"/>
          </p:cNvPicPr>
          <p:nvPr/>
        </p:nvPicPr>
        <p:blipFill>
          <a:blip r:embed="rId4"/>
          <a:srcRect/>
          <a:stretch>
            <a:fillRect/>
          </a:stretch>
        </p:blipFill>
        <p:spPr bwMode="auto">
          <a:xfrm rot="5400000">
            <a:off x="6362700" y="2781300"/>
            <a:ext cx="838200" cy="762000"/>
          </a:xfrm>
          <a:prstGeom prst="rect">
            <a:avLst/>
          </a:prstGeom>
          <a:noFill/>
          <a:ln w="9525">
            <a:noFill/>
            <a:miter lim="800000"/>
            <a:headEnd/>
            <a:tailEnd/>
          </a:ln>
          <a:effectLst/>
        </p:spPr>
      </p:pic>
      <p:pic>
        <p:nvPicPr>
          <p:cNvPr id="18" name="Picture 2"/>
          <p:cNvPicPr>
            <a:picLocks noChangeAspect="1" noChangeArrowheads="1"/>
          </p:cNvPicPr>
          <p:nvPr/>
        </p:nvPicPr>
        <p:blipFill>
          <a:blip r:embed="rId4"/>
          <a:srcRect/>
          <a:stretch>
            <a:fillRect/>
          </a:stretch>
        </p:blipFill>
        <p:spPr bwMode="auto">
          <a:xfrm rot="5400000">
            <a:off x="6896100" y="2781300"/>
            <a:ext cx="838200" cy="762000"/>
          </a:xfrm>
          <a:prstGeom prst="rect">
            <a:avLst/>
          </a:prstGeom>
          <a:noFill/>
          <a:ln w="9525">
            <a:noFill/>
            <a:miter lim="800000"/>
            <a:headEnd/>
            <a:tailEnd/>
          </a:ln>
          <a:effectLst/>
        </p:spPr>
      </p:pic>
      <p:pic>
        <p:nvPicPr>
          <p:cNvPr id="19" name="Picture 3"/>
          <p:cNvPicPr>
            <a:picLocks noChangeAspect="1" noChangeArrowheads="1"/>
          </p:cNvPicPr>
          <p:nvPr/>
        </p:nvPicPr>
        <p:blipFill>
          <a:blip r:embed="rId5"/>
          <a:srcRect/>
          <a:stretch>
            <a:fillRect/>
          </a:stretch>
        </p:blipFill>
        <p:spPr bwMode="auto">
          <a:xfrm rot="5400000">
            <a:off x="2438400" y="3429001"/>
            <a:ext cx="762002" cy="914401"/>
          </a:xfrm>
          <a:prstGeom prst="rect">
            <a:avLst/>
          </a:prstGeom>
          <a:noFill/>
          <a:ln w="9525">
            <a:noFill/>
            <a:miter lim="800000"/>
            <a:headEnd/>
            <a:tailEnd/>
          </a:ln>
          <a:effectLst/>
        </p:spPr>
      </p:pic>
      <p:pic>
        <p:nvPicPr>
          <p:cNvPr id="20" name="Picture 3"/>
          <p:cNvPicPr>
            <a:picLocks noChangeAspect="1" noChangeArrowheads="1"/>
          </p:cNvPicPr>
          <p:nvPr/>
        </p:nvPicPr>
        <p:blipFill>
          <a:blip r:embed="rId5"/>
          <a:srcRect/>
          <a:stretch>
            <a:fillRect/>
          </a:stretch>
        </p:blipFill>
        <p:spPr bwMode="auto">
          <a:xfrm rot="5400000">
            <a:off x="4533899" y="3467100"/>
            <a:ext cx="838201" cy="914401"/>
          </a:xfrm>
          <a:prstGeom prst="rect">
            <a:avLst/>
          </a:prstGeom>
          <a:noFill/>
          <a:ln w="9525">
            <a:noFill/>
            <a:miter lim="800000"/>
            <a:headEnd/>
            <a:tailEnd/>
          </a:ln>
          <a:effectLst/>
        </p:spPr>
      </p:pic>
      <p:pic>
        <p:nvPicPr>
          <p:cNvPr id="21" name="Picture 3"/>
          <p:cNvPicPr>
            <a:picLocks noChangeAspect="1" noChangeArrowheads="1"/>
          </p:cNvPicPr>
          <p:nvPr/>
        </p:nvPicPr>
        <p:blipFill>
          <a:blip r:embed="rId5"/>
          <a:srcRect/>
          <a:stretch>
            <a:fillRect/>
          </a:stretch>
        </p:blipFill>
        <p:spPr bwMode="auto">
          <a:xfrm rot="5400000">
            <a:off x="6705599" y="3352800"/>
            <a:ext cx="762001" cy="914401"/>
          </a:xfrm>
          <a:prstGeom prst="rect">
            <a:avLst/>
          </a:prstGeom>
          <a:noFill/>
          <a:ln w="9525">
            <a:noFill/>
            <a:miter lim="800000"/>
            <a:headEnd/>
            <a:tailEnd/>
          </a:ln>
          <a:effectLst/>
        </p:spPr>
      </p:pic>
      <p:cxnSp>
        <p:nvCxnSpPr>
          <p:cNvPr id="23" name="Straight Connector 22"/>
          <p:cNvCxnSpPr/>
          <p:nvPr/>
        </p:nvCxnSpPr>
        <p:spPr>
          <a:xfrm rot="5400000" flipH="1" flipV="1">
            <a:off x="-342106" y="3009900"/>
            <a:ext cx="26670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743200" y="41132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5400000" flipH="1" flipV="1">
            <a:off x="3010694" y="42291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flipH="1" flipV="1">
            <a:off x="1258094" y="36195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6200000" flipH="1">
            <a:off x="2019300" y="43815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057400" y="2819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5400000">
            <a:off x="2248694" y="2932905"/>
            <a:ext cx="228601" cy="1588"/>
          </a:xfrm>
          <a:prstGeom prst="line">
            <a:avLst/>
          </a:prstGeom>
        </p:spPr>
        <p:style>
          <a:lnRef idx="1">
            <a:schemeClr val="dk1"/>
          </a:lnRef>
          <a:fillRef idx="0">
            <a:schemeClr val="dk1"/>
          </a:fillRef>
          <a:effectRef idx="0">
            <a:schemeClr val="dk1"/>
          </a:effectRef>
          <a:fontRef idx="minor">
            <a:schemeClr val="tx1"/>
          </a:fontRef>
        </p:style>
      </p:cxnSp>
      <p:cxnSp>
        <p:nvCxnSpPr>
          <p:cNvPr id="39" name="Elbow Connector 38"/>
          <p:cNvCxnSpPr/>
          <p:nvPr/>
        </p:nvCxnSpPr>
        <p:spPr>
          <a:xfrm rot="16200000" flipH="1">
            <a:off x="2438400" y="3505200"/>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3" name="Elbow Connector 42"/>
          <p:cNvCxnSpPr/>
          <p:nvPr/>
        </p:nvCxnSpPr>
        <p:spPr>
          <a:xfrm rot="5400000">
            <a:off x="2819400" y="3505200"/>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5400000" flipH="1" flipV="1">
            <a:off x="2476500" y="24003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5400000" flipH="1" flipV="1">
            <a:off x="4648200" y="24384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5400000" flipH="1" flipV="1">
            <a:off x="6781800" y="23622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5400000" flipH="1" flipV="1">
            <a:off x="6706394" y="25146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10800000">
            <a:off x="838200" y="2057400"/>
            <a:ext cx="6324600" cy="1588"/>
          </a:xfrm>
          <a:prstGeom prst="line">
            <a:avLst/>
          </a:prstGeom>
        </p:spPr>
        <p:style>
          <a:lnRef idx="1">
            <a:schemeClr val="dk1"/>
          </a:lnRef>
          <a:fillRef idx="0">
            <a:schemeClr val="dk1"/>
          </a:fillRef>
          <a:effectRef idx="0">
            <a:schemeClr val="dk1"/>
          </a:effectRef>
          <a:fontRef idx="minor">
            <a:schemeClr val="tx1"/>
          </a:fontRef>
        </p:style>
      </p:cxnSp>
      <p:sp>
        <p:nvSpPr>
          <p:cNvPr id="54" name="Isosceles Triangle 53"/>
          <p:cNvSpPr/>
          <p:nvPr/>
        </p:nvSpPr>
        <p:spPr>
          <a:xfrm rot="5400000">
            <a:off x="654205" y="1952055"/>
            <a:ext cx="307248" cy="21314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Oval 54"/>
          <p:cNvSpPr/>
          <p:nvPr/>
        </p:nvSpPr>
        <p:spPr>
          <a:xfrm>
            <a:off x="533400" y="1981200"/>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7" name="Straight Connector 56"/>
          <p:cNvCxnSpPr>
            <a:stCxn id="55" idx="2"/>
          </p:cNvCxnSpPr>
          <p:nvPr/>
        </p:nvCxnSpPr>
        <p:spPr>
          <a:xfrm rot="10800000">
            <a:off x="0" y="2057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5400000" flipH="1" flipV="1">
            <a:off x="6553200" y="2667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10800000">
            <a:off x="381000" y="2362200"/>
            <a:ext cx="64770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5400000" flipH="1" flipV="1">
            <a:off x="228600" y="22098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rot="16200000" flipH="1">
            <a:off x="7086600" y="2819400"/>
            <a:ext cx="152400" cy="15240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2438400" y="3429000"/>
            <a:ext cx="152400" cy="76200"/>
          </a:xfrm>
          <a:prstGeom prst="line">
            <a:avLst/>
          </a:prstGeom>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838200" y="1371600"/>
            <a:ext cx="381000" cy="369332"/>
          </a:xfrm>
          <a:prstGeom prst="rect">
            <a:avLst/>
          </a:prstGeom>
          <a:noFill/>
        </p:spPr>
        <p:txBody>
          <a:bodyPr wrap="square" rtlCol="0">
            <a:spAutoFit/>
          </a:bodyPr>
          <a:lstStyle/>
          <a:p>
            <a:r>
              <a:rPr lang="en-US"/>
              <a:t>A</a:t>
            </a:r>
          </a:p>
        </p:txBody>
      </p:sp>
      <p:sp>
        <p:nvSpPr>
          <p:cNvPr id="74" name="TextBox 73"/>
          <p:cNvSpPr txBox="1"/>
          <p:nvPr/>
        </p:nvSpPr>
        <p:spPr>
          <a:xfrm>
            <a:off x="2971800" y="1371600"/>
            <a:ext cx="381000" cy="369332"/>
          </a:xfrm>
          <a:prstGeom prst="rect">
            <a:avLst/>
          </a:prstGeom>
          <a:noFill/>
        </p:spPr>
        <p:txBody>
          <a:bodyPr wrap="square" rtlCol="0">
            <a:spAutoFit/>
          </a:bodyPr>
          <a:lstStyle/>
          <a:p>
            <a:r>
              <a:rPr lang="en-US"/>
              <a:t>B</a:t>
            </a:r>
          </a:p>
        </p:txBody>
      </p:sp>
      <p:sp>
        <p:nvSpPr>
          <p:cNvPr id="75" name="TextBox 74"/>
          <p:cNvSpPr txBox="1"/>
          <p:nvPr/>
        </p:nvSpPr>
        <p:spPr>
          <a:xfrm>
            <a:off x="5181600" y="1371600"/>
            <a:ext cx="381000" cy="369332"/>
          </a:xfrm>
          <a:prstGeom prst="rect">
            <a:avLst/>
          </a:prstGeom>
          <a:noFill/>
        </p:spPr>
        <p:txBody>
          <a:bodyPr wrap="square" rtlCol="0">
            <a:spAutoFit/>
          </a:bodyPr>
          <a:lstStyle/>
          <a:p>
            <a:r>
              <a:rPr lang="en-US"/>
              <a:t>C</a:t>
            </a:r>
          </a:p>
        </p:txBody>
      </p:sp>
      <p:sp>
        <p:nvSpPr>
          <p:cNvPr id="76" name="TextBox 75"/>
          <p:cNvSpPr txBox="1"/>
          <p:nvPr/>
        </p:nvSpPr>
        <p:spPr>
          <a:xfrm>
            <a:off x="7239000" y="1371600"/>
            <a:ext cx="381000" cy="369332"/>
          </a:xfrm>
          <a:prstGeom prst="rect">
            <a:avLst/>
          </a:prstGeom>
          <a:noFill/>
        </p:spPr>
        <p:txBody>
          <a:bodyPr wrap="square" rtlCol="0">
            <a:spAutoFit/>
          </a:bodyPr>
          <a:lstStyle/>
          <a:p>
            <a:r>
              <a:rPr lang="en-US"/>
              <a:t>D</a:t>
            </a:r>
          </a:p>
        </p:txBody>
      </p:sp>
      <p:sp>
        <p:nvSpPr>
          <p:cNvPr id="77" name="TextBox 76"/>
          <p:cNvSpPr txBox="1"/>
          <p:nvPr/>
        </p:nvSpPr>
        <p:spPr>
          <a:xfrm>
            <a:off x="8458200" y="4431268"/>
            <a:ext cx="533400" cy="369332"/>
          </a:xfrm>
          <a:prstGeom prst="rect">
            <a:avLst/>
          </a:prstGeom>
          <a:noFill/>
        </p:spPr>
        <p:txBody>
          <a:bodyPr wrap="square" rtlCol="0">
            <a:spAutoFit/>
          </a:bodyPr>
          <a:lstStyle/>
          <a:p>
            <a:r>
              <a:rPr lang="en-US"/>
              <a:t>QD</a:t>
            </a:r>
          </a:p>
        </p:txBody>
      </p:sp>
      <p:sp>
        <p:nvSpPr>
          <p:cNvPr id="78" name="TextBox 77"/>
          <p:cNvSpPr txBox="1"/>
          <p:nvPr/>
        </p:nvSpPr>
        <p:spPr>
          <a:xfrm>
            <a:off x="6324600" y="4659868"/>
            <a:ext cx="533400" cy="369332"/>
          </a:xfrm>
          <a:prstGeom prst="rect">
            <a:avLst/>
          </a:prstGeom>
          <a:noFill/>
        </p:spPr>
        <p:txBody>
          <a:bodyPr wrap="square" rtlCol="0">
            <a:spAutoFit/>
          </a:bodyPr>
          <a:lstStyle/>
          <a:p>
            <a:r>
              <a:rPr lang="en-US"/>
              <a:t>QC</a:t>
            </a:r>
          </a:p>
        </p:txBody>
      </p:sp>
      <p:sp>
        <p:nvSpPr>
          <p:cNvPr id="79" name="TextBox 78"/>
          <p:cNvSpPr txBox="1"/>
          <p:nvPr/>
        </p:nvSpPr>
        <p:spPr>
          <a:xfrm>
            <a:off x="4038600" y="4648200"/>
            <a:ext cx="533400" cy="369332"/>
          </a:xfrm>
          <a:prstGeom prst="rect">
            <a:avLst/>
          </a:prstGeom>
          <a:noFill/>
        </p:spPr>
        <p:txBody>
          <a:bodyPr wrap="square" rtlCol="0">
            <a:spAutoFit/>
          </a:bodyPr>
          <a:lstStyle/>
          <a:p>
            <a:r>
              <a:rPr lang="en-US"/>
              <a:t>QB</a:t>
            </a:r>
          </a:p>
        </p:txBody>
      </p:sp>
      <p:sp>
        <p:nvSpPr>
          <p:cNvPr id="80" name="TextBox 79"/>
          <p:cNvSpPr txBox="1"/>
          <p:nvPr/>
        </p:nvSpPr>
        <p:spPr>
          <a:xfrm>
            <a:off x="1905000" y="4648200"/>
            <a:ext cx="533400" cy="369332"/>
          </a:xfrm>
          <a:prstGeom prst="rect">
            <a:avLst/>
          </a:prstGeom>
          <a:noFill/>
        </p:spPr>
        <p:txBody>
          <a:bodyPr wrap="square" rtlCol="0">
            <a:spAutoFit/>
          </a:bodyPr>
          <a:lstStyle/>
          <a:p>
            <a:r>
              <a:rPr lang="en-US"/>
              <a:t>QA</a:t>
            </a:r>
          </a:p>
        </p:txBody>
      </p:sp>
      <p:sp>
        <p:nvSpPr>
          <p:cNvPr id="81" name="TextBox 80"/>
          <p:cNvSpPr txBox="1"/>
          <p:nvPr/>
        </p:nvSpPr>
        <p:spPr>
          <a:xfrm>
            <a:off x="304800" y="5574268"/>
            <a:ext cx="533400" cy="369332"/>
          </a:xfrm>
          <a:prstGeom prst="rect">
            <a:avLst/>
          </a:prstGeom>
          <a:noFill/>
        </p:spPr>
        <p:txBody>
          <a:bodyPr wrap="square" rtlCol="0">
            <a:spAutoFit/>
          </a:bodyPr>
          <a:lstStyle/>
          <a:p>
            <a:r>
              <a:rPr lang="en-US" err="1"/>
              <a:t>Clk</a:t>
            </a:r>
            <a:endParaRPr lang="en-US"/>
          </a:p>
        </p:txBody>
      </p:sp>
      <p:sp>
        <p:nvSpPr>
          <p:cNvPr id="82" name="TextBox 81"/>
          <p:cNvSpPr txBox="1"/>
          <p:nvPr/>
        </p:nvSpPr>
        <p:spPr>
          <a:xfrm>
            <a:off x="0" y="1371600"/>
            <a:ext cx="762000" cy="646331"/>
          </a:xfrm>
          <a:prstGeom prst="rect">
            <a:avLst/>
          </a:prstGeom>
          <a:noFill/>
        </p:spPr>
        <p:txBody>
          <a:bodyPr wrap="square" rtlCol="0">
            <a:spAutoFit/>
          </a:bodyPr>
          <a:lstStyle/>
          <a:p>
            <a:r>
              <a:rPr lang="en-US"/>
              <a:t>Shift</a:t>
            </a:r>
          </a:p>
          <a:p>
            <a:r>
              <a:rPr lang="en-US"/>
              <a:t>Load</a:t>
            </a:r>
          </a:p>
        </p:txBody>
      </p:sp>
      <p:cxnSp>
        <p:nvCxnSpPr>
          <p:cNvPr id="84" name="Straight Connector 83"/>
          <p:cNvCxnSpPr/>
          <p:nvPr/>
        </p:nvCxnSpPr>
        <p:spPr>
          <a:xfrm>
            <a:off x="76200" y="16764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8382000" y="4876800"/>
            <a:ext cx="762000" cy="923330"/>
          </a:xfrm>
          <a:prstGeom prst="rect">
            <a:avLst/>
          </a:prstGeom>
          <a:noFill/>
        </p:spPr>
        <p:txBody>
          <a:bodyPr wrap="square" rtlCol="0">
            <a:spAutoFit/>
          </a:bodyPr>
          <a:lstStyle/>
          <a:p>
            <a:r>
              <a:rPr lang="en-US"/>
              <a:t>Serial</a:t>
            </a:r>
          </a:p>
          <a:p>
            <a:r>
              <a:rPr lang="en-US"/>
              <a:t>Data</a:t>
            </a:r>
          </a:p>
          <a:p>
            <a:r>
              <a:rPr lang="en-US"/>
              <a:t>out</a:t>
            </a:r>
          </a:p>
        </p:txBody>
      </p:sp>
      <p:cxnSp>
        <p:nvCxnSpPr>
          <p:cNvPr id="89" name="Straight Connector 88"/>
          <p:cNvCxnSpPr/>
          <p:nvPr/>
        </p:nvCxnSpPr>
        <p:spPr>
          <a:xfrm>
            <a:off x="2590800" y="36576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2286000" y="2971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rot="5400000" flipH="1" flipV="1">
            <a:off x="2247900" y="27051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rot="5400000" flipH="1" flipV="1">
            <a:off x="2401094" y="25527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a:off x="2819400" y="2971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58" name="Elbow Connector 57"/>
          <p:cNvCxnSpPr/>
          <p:nvPr/>
        </p:nvCxnSpPr>
        <p:spPr>
          <a:xfrm rot="16200000" flipH="1">
            <a:off x="4572000" y="3505200"/>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9" name="Elbow Connector 58"/>
          <p:cNvCxnSpPr/>
          <p:nvPr/>
        </p:nvCxnSpPr>
        <p:spPr>
          <a:xfrm rot="16200000" flipH="1">
            <a:off x="6705600" y="3429001"/>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0" name="Elbow Connector 59"/>
          <p:cNvCxnSpPr/>
          <p:nvPr/>
        </p:nvCxnSpPr>
        <p:spPr>
          <a:xfrm rot="5400000">
            <a:off x="4953000" y="3505200"/>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1" name="Elbow Connector 60"/>
          <p:cNvCxnSpPr/>
          <p:nvPr/>
        </p:nvCxnSpPr>
        <p:spPr>
          <a:xfrm rot="5400000">
            <a:off x="7086600" y="3429000"/>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rot="5400000" flipH="1" flipV="1">
            <a:off x="3391694" y="3618706"/>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4191000" y="2819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rot="5400000" flipH="1" flipV="1">
            <a:off x="5601494" y="3618706"/>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6400800" y="2819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5400000">
            <a:off x="4382294" y="2932907"/>
            <a:ext cx="228601"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5400000">
            <a:off x="6590505" y="2932907"/>
            <a:ext cx="228601"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rot="5400000" flipH="1" flipV="1">
            <a:off x="4609306" y="2551906"/>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rot="5400000" flipH="1" flipV="1">
            <a:off x="4382294" y="2704306"/>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87" name="Elbow Connector 86"/>
          <p:cNvCxnSpPr/>
          <p:nvPr/>
        </p:nvCxnSpPr>
        <p:spPr>
          <a:xfrm>
            <a:off x="4953000" y="4191000"/>
            <a:ext cx="4572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3" name="Elbow Connector 92"/>
          <p:cNvCxnSpPr/>
          <p:nvPr/>
        </p:nvCxnSpPr>
        <p:spPr>
          <a:xfrm rot="16200000" flipH="1">
            <a:off x="7086600" y="4038600"/>
            <a:ext cx="304800" cy="3048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a:off x="4572000" y="34290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5105400" y="34290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a:off x="6705600" y="3352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a:off x="4876800" y="4114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4191000" y="43434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6324600" y="43434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6629400" y="28956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5029200" y="2971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4419600" y="2971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rot="16200000" flipH="1">
            <a:off x="7010400" y="3962400"/>
            <a:ext cx="152400" cy="1524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33400"/>
          </a:xfrm>
          <a:solidFill>
            <a:schemeClr val="accent1">
              <a:lumMod val="40000"/>
              <a:lumOff val="60000"/>
            </a:schemeClr>
          </a:solidFill>
        </p:spPr>
        <p:txBody>
          <a:bodyPr>
            <a:normAutofit/>
          </a:bodyPr>
          <a:lstStyle/>
          <a:p>
            <a:pPr>
              <a:buNone/>
            </a:pPr>
            <a:r>
              <a:rPr lang="en-US" sz="2400"/>
              <a:t>Parallel in parallel out shift register:</a:t>
            </a:r>
          </a:p>
          <a:p>
            <a:pPr>
              <a:buNone/>
            </a:pPr>
            <a:endParaRPr lang="en-US" sz="2400"/>
          </a:p>
        </p:txBody>
      </p:sp>
      <p:sp>
        <p:nvSpPr>
          <p:cNvPr id="4" name="Title 1"/>
          <p:cNvSpPr>
            <a:spLocks noGrp="1"/>
          </p:cNvSpPr>
          <p:nvPr>
            <p:ph type="title"/>
          </p:nvPr>
        </p:nvSpPr>
        <p:spPr>
          <a:xfrm>
            <a:off x="0" y="0"/>
            <a:ext cx="9144000" cy="838200"/>
          </a:xfrm>
          <a:blipFill>
            <a:blip r:embed="rId2">
              <a:duotone>
                <a:schemeClr val="accent1">
                  <a:shade val="45000"/>
                  <a:satMod val="135000"/>
                </a:schemeClr>
                <a:prstClr val="white"/>
              </a:duotone>
            </a:blip>
            <a:tile tx="0" ty="0" sx="100000" sy="100000" flip="none" algn="tl"/>
          </a:blipFill>
        </p:spPr>
        <p:txBody>
          <a:bodyPr>
            <a:normAutofit/>
          </a:bodyPr>
          <a:lstStyle/>
          <a:p>
            <a:r>
              <a:rPr lang="en-US" sz="3600" b="1"/>
              <a:t>Sequential Logic Circuit</a:t>
            </a:r>
          </a:p>
        </p:txBody>
      </p:sp>
      <p:pic>
        <p:nvPicPr>
          <p:cNvPr id="1026" name="Picture 2"/>
          <p:cNvPicPr>
            <a:picLocks noChangeAspect="1" noChangeArrowheads="1"/>
          </p:cNvPicPr>
          <p:nvPr/>
        </p:nvPicPr>
        <p:blipFill>
          <a:blip r:embed="rId3"/>
          <a:srcRect/>
          <a:stretch>
            <a:fillRect/>
          </a:stretch>
        </p:blipFill>
        <p:spPr bwMode="auto">
          <a:xfrm>
            <a:off x="685800" y="2457450"/>
            <a:ext cx="1524000" cy="21145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19400" y="2457450"/>
            <a:ext cx="1524000" cy="21145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00600" y="2457450"/>
            <a:ext cx="1524000" cy="2114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705600" y="2457450"/>
            <a:ext cx="1524000" cy="2114550"/>
          </a:xfrm>
          <a:prstGeom prst="rect">
            <a:avLst/>
          </a:prstGeom>
          <a:noFill/>
          <a:ln w="9525">
            <a:noFill/>
            <a:miter lim="800000"/>
            <a:headEnd/>
            <a:tailEnd/>
          </a:ln>
          <a:effectLst/>
        </p:spPr>
      </p:pic>
      <p:cxnSp>
        <p:nvCxnSpPr>
          <p:cNvPr id="14" name="Straight Connector 13"/>
          <p:cNvCxnSpPr/>
          <p:nvPr/>
        </p:nvCxnSpPr>
        <p:spPr>
          <a:xfrm rot="10800000">
            <a:off x="381000" y="4189411"/>
            <a:ext cx="6553200" cy="1588"/>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685800" y="2057400"/>
            <a:ext cx="381000" cy="369332"/>
          </a:xfrm>
          <a:prstGeom prst="rect">
            <a:avLst/>
          </a:prstGeom>
          <a:noFill/>
        </p:spPr>
        <p:txBody>
          <a:bodyPr wrap="square" rtlCol="0">
            <a:spAutoFit/>
          </a:bodyPr>
          <a:lstStyle/>
          <a:p>
            <a:r>
              <a:rPr lang="en-US"/>
              <a:t>A</a:t>
            </a:r>
          </a:p>
        </p:txBody>
      </p:sp>
      <p:sp>
        <p:nvSpPr>
          <p:cNvPr id="16" name="TextBox 15"/>
          <p:cNvSpPr txBox="1"/>
          <p:nvPr/>
        </p:nvSpPr>
        <p:spPr>
          <a:xfrm>
            <a:off x="2819400" y="2057400"/>
            <a:ext cx="381000" cy="369332"/>
          </a:xfrm>
          <a:prstGeom prst="rect">
            <a:avLst/>
          </a:prstGeom>
          <a:noFill/>
        </p:spPr>
        <p:txBody>
          <a:bodyPr wrap="square" rtlCol="0">
            <a:spAutoFit/>
          </a:bodyPr>
          <a:lstStyle/>
          <a:p>
            <a:r>
              <a:rPr lang="en-US"/>
              <a:t>B</a:t>
            </a:r>
          </a:p>
        </p:txBody>
      </p:sp>
      <p:sp>
        <p:nvSpPr>
          <p:cNvPr id="17" name="TextBox 16"/>
          <p:cNvSpPr txBox="1"/>
          <p:nvPr/>
        </p:nvSpPr>
        <p:spPr>
          <a:xfrm>
            <a:off x="4800600" y="2057400"/>
            <a:ext cx="381000" cy="369332"/>
          </a:xfrm>
          <a:prstGeom prst="rect">
            <a:avLst/>
          </a:prstGeom>
          <a:noFill/>
        </p:spPr>
        <p:txBody>
          <a:bodyPr wrap="square" rtlCol="0">
            <a:spAutoFit/>
          </a:bodyPr>
          <a:lstStyle/>
          <a:p>
            <a:r>
              <a:rPr lang="en-US"/>
              <a:t>C</a:t>
            </a:r>
          </a:p>
        </p:txBody>
      </p:sp>
      <p:sp>
        <p:nvSpPr>
          <p:cNvPr id="18" name="TextBox 17"/>
          <p:cNvSpPr txBox="1"/>
          <p:nvPr/>
        </p:nvSpPr>
        <p:spPr>
          <a:xfrm>
            <a:off x="6705600" y="2057400"/>
            <a:ext cx="381000" cy="369332"/>
          </a:xfrm>
          <a:prstGeom prst="rect">
            <a:avLst/>
          </a:prstGeom>
          <a:noFill/>
        </p:spPr>
        <p:txBody>
          <a:bodyPr wrap="square" rtlCol="0">
            <a:spAutoFit/>
          </a:bodyPr>
          <a:lstStyle/>
          <a:p>
            <a:r>
              <a:rPr lang="en-US"/>
              <a:t>D</a:t>
            </a:r>
          </a:p>
        </p:txBody>
      </p:sp>
      <p:sp>
        <p:nvSpPr>
          <p:cNvPr id="19" name="TextBox 18"/>
          <p:cNvSpPr txBox="1"/>
          <p:nvPr/>
        </p:nvSpPr>
        <p:spPr>
          <a:xfrm>
            <a:off x="-76200" y="3974068"/>
            <a:ext cx="533400" cy="369332"/>
          </a:xfrm>
          <a:prstGeom prst="rect">
            <a:avLst/>
          </a:prstGeom>
          <a:noFill/>
        </p:spPr>
        <p:txBody>
          <a:bodyPr wrap="square" rtlCol="0">
            <a:spAutoFit/>
          </a:bodyPr>
          <a:lstStyle/>
          <a:p>
            <a:r>
              <a:rPr lang="en-US" err="1"/>
              <a:t>Clk</a:t>
            </a:r>
            <a:endParaRPr lang="en-US"/>
          </a:p>
        </p:txBody>
      </p:sp>
      <p:sp>
        <p:nvSpPr>
          <p:cNvPr id="20" name="TextBox 19"/>
          <p:cNvSpPr txBox="1"/>
          <p:nvPr/>
        </p:nvSpPr>
        <p:spPr>
          <a:xfrm>
            <a:off x="1752600" y="4583668"/>
            <a:ext cx="533400" cy="369332"/>
          </a:xfrm>
          <a:prstGeom prst="rect">
            <a:avLst/>
          </a:prstGeom>
          <a:noFill/>
        </p:spPr>
        <p:txBody>
          <a:bodyPr wrap="square" rtlCol="0">
            <a:spAutoFit/>
          </a:bodyPr>
          <a:lstStyle/>
          <a:p>
            <a:r>
              <a:rPr lang="en-US"/>
              <a:t>QA</a:t>
            </a:r>
          </a:p>
        </p:txBody>
      </p:sp>
      <p:sp>
        <p:nvSpPr>
          <p:cNvPr id="21" name="TextBox 20"/>
          <p:cNvSpPr txBox="1"/>
          <p:nvPr/>
        </p:nvSpPr>
        <p:spPr>
          <a:xfrm>
            <a:off x="3886200" y="4572000"/>
            <a:ext cx="533400" cy="369332"/>
          </a:xfrm>
          <a:prstGeom prst="rect">
            <a:avLst/>
          </a:prstGeom>
          <a:noFill/>
        </p:spPr>
        <p:txBody>
          <a:bodyPr wrap="square" rtlCol="0">
            <a:spAutoFit/>
          </a:bodyPr>
          <a:lstStyle/>
          <a:p>
            <a:r>
              <a:rPr lang="en-US"/>
              <a:t>QB</a:t>
            </a:r>
          </a:p>
        </p:txBody>
      </p:sp>
      <p:sp>
        <p:nvSpPr>
          <p:cNvPr id="22" name="TextBox 21"/>
          <p:cNvSpPr txBox="1"/>
          <p:nvPr/>
        </p:nvSpPr>
        <p:spPr>
          <a:xfrm>
            <a:off x="5867400" y="4572000"/>
            <a:ext cx="533400" cy="369332"/>
          </a:xfrm>
          <a:prstGeom prst="rect">
            <a:avLst/>
          </a:prstGeom>
          <a:noFill/>
        </p:spPr>
        <p:txBody>
          <a:bodyPr wrap="square" rtlCol="0">
            <a:spAutoFit/>
          </a:bodyPr>
          <a:lstStyle/>
          <a:p>
            <a:r>
              <a:rPr lang="en-US"/>
              <a:t>QC</a:t>
            </a:r>
          </a:p>
        </p:txBody>
      </p:sp>
      <p:sp>
        <p:nvSpPr>
          <p:cNvPr id="23" name="TextBox 22"/>
          <p:cNvSpPr txBox="1"/>
          <p:nvPr/>
        </p:nvSpPr>
        <p:spPr>
          <a:xfrm>
            <a:off x="7772400" y="4572000"/>
            <a:ext cx="533400" cy="369332"/>
          </a:xfrm>
          <a:prstGeom prst="rect">
            <a:avLst/>
          </a:prstGeom>
          <a:noFill/>
        </p:spPr>
        <p:txBody>
          <a:bodyPr wrap="square" rtlCol="0">
            <a:spAutoFit/>
          </a:bodyPr>
          <a:lstStyle/>
          <a:p>
            <a:r>
              <a:rPr lang="en-US"/>
              <a:t>QD</a:t>
            </a:r>
          </a:p>
        </p:txBody>
      </p:sp>
      <p:sp>
        <p:nvSpPr>
          <p:cNvPr id="24" name="Right Brace 23"/>
          <p:cNvSpPr/>
          <p:nvPr/>
        </p:nvSpPr>
        <p:spPr>
          <a:xfrm rot="16200000">
            <a:off x="3562350" y="-1238250"/>
            <a:ext cx="647700" cy="6400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Right Brace 24"/>
          <p:cNvSpPr/>
          <p:nvPr/>
        </p:nvSpPr>
        <p:spPr>
          <a:xfrm rot="5400000">
            <a:off x="4648200" y="1752599"/>
            <a:ext cx="685800" cy="6477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3733800" y="5410200"/>
            <a:ext cx="2590800" cy="381000"/>
          </a:xfrm>
          <a:prstGeom prst="rect">
            <a:avLst/>
          </a:prstGeom>
          <a:noFill/>
        </p:spPr>
        <p:txBody>
          <a:bodyPr wrap="square" rtlCol="0">
            <a:spAutoFit/>
          </a:bodyPr>
          <a:lstStyle/>
          <a:p>
            <a:r>
              <a:rPr lang="en-US"/>
              <a:t> Parallel data outputs </a:t>
            </a:r>
          </a:p>
        </p:txBody>
      </p:sp>
      <p:sp>
        <p:nvSpPr>
          <p:cNvPr id="27" name="TextBox 26"/>
          <p:cNvSpPr txBox="1"/>
          <p:nvPr/>
        </p:nvSpPr>
        <p:spPr>
          <a:xfrm>
            <a:off x="2667000" y="1295400"/>
            <a:ext cx="2590800" cy="381000"/>
          </a:xfrm>
          <a:prstGeom prst="rect">
            <a:avLst/>
          </a:prstGeom>
          <a:noFill/>
        </p:spPr>
        <p:txBody>
          <a:bodyPr wrap="square" rtlCol="0">
            <a:spAutoFit/>
          </a:bodyPr>
          <a:lstStyle/>
          <a:p>
            <a:r>
              <a:rPr lang="en-US"/>
              <a:t> Parallel data inputs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duotone>
                <a:schemeClr val="accent6">
                  <a:shade val="45000"/>
                  <a:satMod val="135000"/>
                </a:schemeClr>
                <a:prstClr val="white"/>
              </a:duotone>
            </a:blip>
            <a:tile tx="0" ty="0" sx="100000" sy="100000" flip="none" algn="tl"/>
          </a:blipFill>
        </p:spPr>
        <p:txBody>
          <a:bodyPr>
            <a:normAutofit/>
          </a:bodyPr>
          <a:lstStyle/>
          <a:p>
            <a:r>
              <a:rPr lang="en-US" sz="3600" b="1"/>
              <a:t>Processor Logic Design</a:t>
            </a:r>
          </a:p>
        </p:txBody>
      </p:sp>
      <p:sp>
        <p:nvSpPr>
          <p:cNvPr id="3" name="Content Placeholder 2"/>
          <p:cNvSpPr>
            <a:spLocks noGrp="1"/>
          </p:cNvSpPr>
          <p:nvPr>
            <p:ph idx="1"/>
          </p:nvPr>
        </p:nvSpPr>
        <p:spPr>
          <a:xfrm>
            <a:off x="0" y="762000"/>
            <a:ext cx="9144000" cy="6096000"/>
          </a:xfrm>
          <a:solidFill>
            <a:schemeClr val="accent6"/>
          </a:solidFill>
        </p:spPr>
        <p:txBody>
          <a:bodyPr>
            <a:normAutofit/>
          </a:bodyPr>
          <a:lstStyle/>
          <a:p>
            <a:pPr>
              <a:buNone/>
            </a:pPr>
            <a:r>
              <a:rPr lang="en-US" sz="2400" b="1"/>
              <a:t>Processor unit:</a:t>
            </a:r>
          </a:p>
          <a:p>
            <a:pPr>
              <a:buFont typeface="Wingdings" pitchFamily="2" charset="2"/>
              <a:buChar char="Ø"/>
            </a:pPr>
            <a:r>
              <a:rPr lang="en-US" sz="2400"/>
              <a:t>It implements the operation in the system.</a:t>
            </a:r>
          </a:p>
          <a:p>
            <a:pPr>
              <a:buFont typeface="Wingdings" pitchFamily="2" charset="2"/>
              <a:buChar char="Ø"/>
            </a:pPr>
            <a:r>
              <a:rPr lang="en-US" sz="2400"/>
              <a:t>It comprised of a number of registers and digital functions that implement arithmetic, logic, shift and transfer micro-operations.</a:t>
            </a:r>
          </a:p>
          <a:p>
            <a:pPr>
              <a:buFont typeface="Wingdings" pitchFamily="2" charset="2"/>
              <a:buChar char="Ø"/>
            </a:pPr>
            <a:r>
              <a:rPr lang="en-US" sz="2400"/>
              <a:t>Processor unit on combining with a control unit used to supervise the sequence of micro-operation that is also termed as CPU.</a:t>
            </a:r>
          </a:p>
          <a:p>
            <a:pPr>
              <a:buNone/>
            </a:pPr>
            <a:endParaRPr lang="en-US" sz="2400"/>
          </a:p>
          <a:p>
            <a:pPr>
              <a:buNone/>
            </a:pPr>
            <a:r>
              <a:rPr lang="en-US" sz="2400" b="1"/>
              <a:t>Accumulator Register:</a:t>
            </a:r>
          </a:p>
          <a:p>
            <a:pPr>
              <a:buNone/>
            </a:pPr>
            <a:r>
              <a:rPr lang="en-US" sz="2400"/>
              <a:t>A processor unit that separate one register from all others is termed as an accumulator register, abbreviated as AC or A register.</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838200"/>
          </a:xfrm>
          <a:blipFill>
            <a:blip r:embed="rId2">
              <a:duotone>
                <a:schemeClr val="accent3">
                  <a:shade val="45000"/>
                  <a:satMod val="135000"/>
                </a:schemeClr>
                <a:prstClr val="white"/>
              </a:duotone>
            </a:blip>
            <a:tile tx="0" ty="0" sx="100000" sy="100000" flip="none" algn="tl"/>
          </a:blipFill>
        </p:spPr>
        <p:txBody>
          <a:bodyPr>
            <a:normAutofit/>
          </a:bodyPr>
          <a:lstStyle/>
          <a:p>
            <a:r>
              <a:rPr lang="en-US" sz="3600" b="1"/>
              <a:t>Processor Logic Design</a:t>
            </a:r>
          </a:p>
        </p:txBody>
      </p:sp>
      <p:sp>
        <p:nvSpPr>
          <p:cNvPr id="5" name="TextBox 4"/>
          <p:cNvSpPr txBox="1"/>
          <p:nvPr/>
        </p:nvSpPr>
        <p:spPr>
          <a:xfrm>
            <a:off x="3276600" y="2353270"/>
            <a:ext cx="2133600" cy="923330"/>
          </a:xfrm>
          <a:prstGeom prst="rect">
            <a:avLst/>
          </a:prstGeom>
          <a:noFill/>
          <a:ln w="19050">
            <a:solidFill>
              <a:schemeClr val="tx1"/>
            </a:solidFill>
          </a:ln>
        </p:spPr>
        <p:txBody>
          <a:bodyPr wrap="square" rtlCol="0">
            <a:spAutoFit/>
          </a:bodyPr>
          <a:lstStyle/>
          <a:p>
            <a:pPr algn="ctr"/>
            <a:r>
              <a:rPr lang="en-US"/>
              <a:t>Processor registers</a:t>
            </a:r>
          </a:p>
          <a:p>
            <a:pPr algn="ctr"/>
            <a:r>
              <a:rPr lang="en-US"/>
              <a:t>Or</a:t>
            </a:r>
          </a:p>
          <a:p>
            <a:pPr algn="ctr"/>
            <a:r>
              <a:rPr lang="en-US"/>
              <a:t>Memory unit</a:t>
            </a:r>
          </a:p>
        </p:txBody>
      </p:sp>
      <p:sp>
        <p:nvSpPr>
          <p:cNvPr id="7" name="Content Placeholder 6"/>
          <p:cNvSpPr>
            <a:spLocks noGrp="1"/>
          </p:cNvSpPr>
          <p:nvPr>
            <p:ph idx="1"/>
          </p:nvPr>
        </p:nvSpPr>
        <p:spPr>
          <a:xfrm>
            <a:off x="0" y="838200"/>
            <a:ext cx="9144000" cy="6019800"/>
          </a:xfrm>
          <a:solidFill>
            <a:schemeClr val="accent3">
              <a:lumMod val="75000"/>
            </a:schemeClr>
          </a:solidFill>
        </p:spPr>
        <p:txBody>
          <a:bodyPr>
            <a:normAutofit/>
          </a:bodyPr>
          <a:lstStyle/>
          <a:p>
            <a:pPr>
              <a:buNone/>
            </a:pPr>
            <a:r>
              <a:rPr lang="en-US" sz="2400" b="1"/>
              <a:t>Accumulator Register:</a:t>
            </a:r>
          </a:p>
        </p:txBody>
      </p:sp>
      <p:sp>
        <p:nvSpPr>
          <p:cNvPr id="8" name="TextBox 7"/>
          <p:cNvSpPr txBox="1"/>
          <p:nvPr/>
        </p:nvSpPr>
        <p:spPr>
          <a:xfrm>
            <a:off x="3276600" y="4050268"/>
            <a:ext cx="2133600" cy="369332"/>
          </a:xfrm>
          <a:prstGeom prst="rect">
            <a:avLst/>
          </a:prstGeom>
          <a:noFill/>
          <a:ln w="19050">
            <a:solidFill>
              <a:schemeClr val="tx1"/>
            </a:solidFill>
          </a:ln>
        </p:spPr>
        <p:txBody>
          <a:bodyPr wrap="square" rtlCol="0">
            <a:spAutoFit/>
          </a:bodyPr>
          <a:lstStyle/>
          <a:p>
            <a:pPr algn="ctr"/>
            <a:r>
              <a:rPr lang="en-US"/>
              <a:t>ALU</a:t>
            </a:r>
          </a:p>
        </p:txBody>
      </p:sp>
      <p:sp>
        <p:nvSpPr>
          <p:cNvPr id="6" name="TextBox 5"/>
          <p:cNvSpPr txBox="1"/>
          <p:nvPr/>
        </p:nvSpPr>
        <p:spPr>
          <a:xfrm>
            <a:off x="3276600" y="5117068"/>
            <a:ext cx="2133600" cy="646331"/>
          </a:xfrm>
          <a:prstGeom prst="rect">
            <a:avLst/>
          </a:prstGeom>
          <a:noFill/>
          <a:ln w="19050">
            <a:solidFill>
              <a:schemeClr val="tx1"/>
            </a:solidFill>
          </a:ln>
        </p:spPr>
        <p:txBody>
          <a:bodyPr wrap="square" rtlCol="0">
            <a:spAutoFit/>
          </a:bodyPr>
          <a:lstStyle/>
          <a:p>
            <a:pPr algn="ctr"/>
            <a:r>
              <a:rPr lang="en-US"/>
              <a:t>Accumulator</a:t>
            </a:r>
          </a:p>
          <a:p>
            <a:pPr algn="ctr"/>
            <a:r>
              <a:rPr lang="en-US"/>
              <a:t>Register(A)</a:t>
            </a:r>
          </a:p>
        </p:txBody>
      </p:sp>
      <p:cxnSp>
        <p:nvCxnSpPr>
          <p:cNvPr id="10" name="Straight Arrow Connector 9"/>
          <p:cNvCxnSpPr>
            <a:endCxn id="5" idx="0"/>
          </p:cNvCxnSpPr>
          <p:nvPr/>
        </p:nvCxnSpPr>
        <p:spPr>
          <a:xfrm rot="5400000">
            <a:off x="4043065" y="2052935"/>
            <a:ext cx="60067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4495800" y="36576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3390106" y="3848100"/>
            <a:ext cx="3817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2"/>
            <a:endCxn id="6" idx="0"/>
          </p:cNvCxnSpPr>
          <p:nvPr/>
        </p:nvCxnSpPr>
        <p:spPr>
          <a:xfrm rot="5400000">
            <a:off x="3994666" y="4768334"/>
            <a:ext cx="69746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6" idx="2"/>
          </p:cNvCxnSpPr>
          <p:nvPr/>
        </p:nvCxnSpPr>
        <p:spPr>
          <a:xfrm rot="5400000">
            <a:off x="3986600" y="6120199"/>
            <a:ext cx="713601"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2514600" y="2819400"/>
            <a:ext cx="7620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10800000">
            <a:off x="2667000" y="60960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5400000" flipH="1" flipV="1">
            <a:off x="1447800" y="48768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667000" y="36576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810000" y="1371600"/>
            <a:ext cx="1143000" cy="381000"/>
          </a:xfrm>
          <a:prstGeom prst="rect">
            <a:avLst/>
          </a:prstGeom>
          <a:noFill/>
        </p:spPr>
        <p:txBody>
          <a:bodyPr wrap="square" rtlCol="0">
            <a:spAutoFit/>
          </a:bodyPr>
          <a:lstStyle/>
          <a:p>
            <a:r>
              <a:rPr lang="en-US"/>
              <a:t>Input data</a:t>
            </a:r>
          </a:p>
        </p:txBody>
      </p:sp>
      <p:sp>
        <p:nvSpPr>
          <p:cNvPr id="36" name="TextBox 35"/>
          <p:cNvSpPr txBox="1"/>
          <p:nvPr/>
        </p:nvSpPr>
        <p:spPr>
          <a:xfrm>
            <a:off x="3657600" y="6477000"/>
            <a:ext cx="1447800" cy="369332"/>
          </a:xfrm>
          <a:prstGeom prst="rect">
            <a:avLst/>
          </a:prstGeom>
          <a:noFill/>
        </p:spPr>
        <p:txBody>
          <a:bodyPr wrap="square" rtlCol="0">
            <a:spAutoFit/>
          </a:bodyPr>
          <a:lstStyle/>
          <a:p>
            <a:r>
              <a:rPr lang="en-US"/>
              <a:t>output data</a:t>
            </a:r>
          </a:p>
        </p:txBody>
      </p:sp>
      <p:sp>
        <p:nvSpPr>
          <p:cNvPr id="37" name="TextBox 36"/>
          <p:cNvSpPr txBox="1"/>
          <p:nvPr/>
        </p:nvSpPr>
        <p:spPr>
          <a:xfrm>
            <a:off x="1371600" y="2590800"/>
            <a:ext cx="1143000" cy="646331"/>
          </a:xfrm>
          <a:prstGeom prst="rect">
            <a:avLst/>
          </a:prstGeom>
          <a:noFill/>
        </p:spPr>
        <p:txBody>
          <a:bodyPr wrap="square" rtlCol="0">
            <a:spAutoFit/>
          </a:bodyPr>
          <a:lstStyle/>
          <a:p>
            <a:r>
              <a:rPr lang="en-US"/>
              <a:t>Select</a:t>
            </a:r>
          </a:p>
          <a:p>
            <a:r>
              <a:rPr lang="en-US"/>
              <a:t>B source</a:t>
            </a:r>
          </a:p>
        </p:txBody>
      </p:sp>
      <p:sp>
        <p:nvSpPr>
          <p:cNvPr id="38" name="TextBox 37"/>
          <p:cNvSpPr txBox="1"/>
          <p:nvPr/>
        </p:nvSpPr>
        <p:spPr>
          <a:xfrm>
            <a:off x="3657600" y="3593068"/>
            <a:ext cx="457200" cy="369332"/>
          </a:xfrm>
          <a:prstGeom prst="rect">
            <a:avLst/>
          </a:prstGeom>
          <a:noFill/>
        </p:spPr>
        <p:txBody>
          <a:bodyPr wrap="square" rtlCol="0">
            <a:spAutoFit/>
          </a:bodyPr>
          <a:lstStyle/>
          <a:p>
            <a:r>
              <a:rPr lang="en-US"/>
              <a:t>A</a:t>
            </a:r>
          </a:p>
        </p:txBody>
      </p:sp>
      <p:sp>
        <p:nvSpPr>
          <p:cNvPr id="39" name="TextBox 38"/>
          <p:cNvSpPr txBox="1"/>
          <p:nvPr/>
        </p:nvSpPr>
        <p:spPr>
          <a:xfrm>
            <a:off x="4953000" y="3593068"/>
            <a:ext cx="457200" cy="369332"/>
          </a:xfrm>
          <a:prstGeom prst="rect">
            <a:avLst/>
          </a:prstGeom>
          <a:noFill/>
        </p:spPr>
        <p:txBody>
          <a:bodyPr wrap="square" rtlCol="0">
            <a:spAutoFit/>
          </a:bodyPr>
          <a:lstStyle/>
          <a:p>
            <a:r>
              <a:rPr lang="en-US"/>
              <a:t>B</a:t>
            </a:r>
          </a:p>
        </p:txBody>
      </p:sp>
      <p:sp>
        <p:nvSpPr>
          <p:cNvPr id="40" name="TextBox 39"/>
          <p:cNvSpPr txBox="1"/>
          <p:nvPr/>
        </p:nvSpPr>
        <p:spPr>
          <a:xfrm>
            <a:off x="5257800" y="6172200"/>
            <a:ext cx="3886200" cy="646331"/>
          </a:xfrm>
          <a:prstGeom prst="rect">
            <a:avLst/>
          </a:prstGeom>
          <a:noFill/>
        </p:spPr>
        <p:txBody>
          <a:bodyPr wrap="square" rtlCol="0">
            <a:spAutoFit/>
          </a:bodyPr>
          <a:lstStyle/>
          <a:p>
            <a:r>
              <a:rPr lang="en-US" b="1"/>
              <a:t>Diag. processor unit with an   accumulator register</a:t>
            </a:r>
          </a:p>
        </p:txBody>
      </p:sp>
      <p:sp>
        <p:nvSpPr>
          <p:cNvPr id="22" name="TextBox 21"/>
          <p:cNvSpPr txBox="1"/>
          <p:nvPr/>
        </p:nvSpPr>
        <p:spPr>
          <a:xfrm>
            <a:off x="3276600" y="2362200"/>
            <a:ext cx="2286000" cy="923330"/>
          </a:xfrm>
          <a:prstGeom prst="rect">
            <a:avLst/>
          </a:prstGeom>
          <a:noFill/>
          <a:ln w="19050">
            <a:solidFill>
              <a:schemeClr val="tx1"/>
            </a:solidFill>
          </a:ln>
        </p:spPr>
        <p:txBody>
          <a:bodyPr wrap="square" rtlCol="0">
            <a:spAutoFit/>
          </a:bodyPr>
          <a:lstStyle/>
          <a:p>
            <a:pPr algn="ctr"/>
            <a:r>
              <a:rPr lang="en-US"/>
              <a:t>Processor registers</a:t>
            </a:r>
          </a:p>
          <a:p>
            <a:pPr algn="ctr"/>
            <a:r>
              <a:rPr lang="en-US"/>
              <a:t>Or</a:t>
            </a:r>
          </a:p>
          <a:p>
            <a:pPr algn="ctr"/>
            <a:r>
              <a:rPr lang="en-US"/>
              <a:t>Memory unit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endParaRPr lang="en-US"/>
          </a:p>
        </p:txBody>
      </p:sp>
      <p:sp>
        <p:nvSpPr>
          <p:cNvPr id="3" name="Content Placeholder 2"/>
          <p:cNvSpPr>
            <a:spLocks noGrp="1"/>
          </p:cNvSpPr>
          <p:nvPr>
            <p:ph idx="1"/>
          </p:nvPr>
        </p:nvSpPr>
        <p:spPr>
          <a:xfrm>
            <a:off x="0" y="838200"/>
            <a:ext cx="9144000" cy="6019800"/>
          </a:xfrm>
          <a:solidFill>
            <a:schemeClr val="accent1">
              <a:lumMod val="60000"/>
              <a:lumOff val="40000"/>
            </a:schemeClr>
          </a:solidFill>
        </p:spPr>
        <p:txBody>
          <a:bodyPr>
            <a:normAutofit/>
          </a:bodyPr>
          <a:lstStyle/>
          <a:p>
            <a:pPr>
              <a:buNone/>
            </a:pPr>
            <a:r>
              <a:rPr lang="en-US" sz="2400"/>
              <a:t>	T1: A	0			Clear A</a:t>
            </a:r>
          </a:p>
          <a:p>
            <a:pPr>
              <a:buNone/>
            </a:pPr>
            <a:r>
              <a:rPr lang="en-US" sz="2400"/>
              <a:t>	T2: A	A+R1			Transfer R1 to A</a:t>
            </a:r>
          </a:p>
          <a:p>
            <a:pPr>
              <a:buNone/>
            </a:pPr>
            <a:r>
              <a:rPr lang="en-US" sz="2400"/>
              <a:t>	T3: A 	A+R2			Add R2 to A.</a:t>
            </a:r>
          </a:p>
        </p:txBody>
      </p:sp>
      <p:sp>
        <p:nvSpPr>
          <p:cNvPr id="4" name="Title 1"/>
          <p:cNvSpPr txBox="1">
            <a:spLocks/>
          </p:cNvSpPr>
          <p:nvPr/>
        </p:nvSpPr>
        <p:spPr>
          <a:xfrm>
            <a:off x="0" y="0"/>
            <a:ext cx="9144000" cy="8382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Processor Logic Design</a:t>
            </a:r>
          </a:p>
        </p:txBody>
      </p:sp>
      <p:cxnSp>
        <p:nvCxnSpPr>
          <p:cNvPr id="6" name="Straight Arrow Connector 5"/>
          <p:cNvCxnSpPr/>
          <p:nvPr/>
        </p:nvCxnSpPr>
        <p:spPr>
          <a:xfrm rot="10800000">
            <a:off x="1143001" y="10668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rot="10800000">
            <a:off x="1143001" y="1522411"/>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10800000">
            <a:off x="1143001" y="19050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a:solidFill>
            <a:schemeClr val="accent2">
              <a:lumMod val="60000"/>
              <a:lumOff val="40000"/>
            </a:schemeClr>
          </a:solidFill>
        </p:spPr>
        <p:txBody>
          <a:bodyPr>
            <a:normAutofit/>
          </a:bodyPr>
          <a:lstStyle/>
          <a:p>
            <a:pPr>
              <a:buNone/>
            </a:pPr>
            <a:r>
              <a:rPr lang="en-US" sz="2400"/>
              <a:t>Arithmetic Logic Unit(ALU):</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r>
              <a:rPr lang="en-US" sz="2400"/>
              <a:t>S2 distinguishes between arithmetic logic operations.</a:t>
            </a:r>
          </a:p>
          <a:p>
            <a:pPr>
              <a:buNone/>
            </a:pPr>
            <a:r>
              <a:rPr lang="en-US" sz="2400"/>
              <a:t>S1, So specify particular arithmetic or logic operation.</a:t>
            </a:r>
          </a:p>
          <a:p>
            <a:pPr>
              <a:buNone/>
            </a:pPr>
            <a:endParaRPr lang="en-US" sz="2400"/>
          </a:p>
          <a:p>
            <a:pPr>
              <a:buNone/>
            </a:pPr>
            <a:endParaRPr lang="en-US" sz="2400"/>
          </a:p>
        </p:txBody>
      </p:sp>
      <p:sp>
        <p:nvSpPr>
          <p:cNvPr id="4" name="Title 1"/>
          <p:cNvSpPr txBox="1">
            <a:spLocks noGrp="1"/>
          </p:cNvSpPr>
          <p:nvPr>
            <p:ph type="title"/>
          </p:nvPr>
        </p:nvSpPr>
        <p:spPr>
          <a:xfrm>
            <a:off x="0" y="0"/>
            <a:ext cx="9144000" cy="7620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Processor Logic Design</a:t>
            </a:r>
          </a:p>
        </p:txBody>
      </p:sp>
      <p:sp>
        <p:nvSpPr>
          <p:cNvPr id="5" name="TextBox 4"/>
          <p:cNvSpPr txBox="1"/>
          <p:nvPr/>
        </p:nvSpPr>
        <p:spPr>
          <a:xfrm>
            <a:off x="2743200" y="2616875"/>
            <a:ext cx="3276600" cy="2031325"/>
          </a:xfrm>
          <a:prstGeom prst="rect">
            <a:avLst/>
          </a:prstGeom>
          <a:noFill/>
          <a:ln w="19050">
            <a:solidFill>
              <a:schemeClr val="tx1"/>
            </a:solidFill>
          </a:ln>
        </p:spPr>
        <p:txBody>
          <a:bodyPr wrap="square" rtlCol="0">
            <a:spAutoFit/>
          </a:bodyPr>
          <a:lstStyle/>
          <a:p>
            <a:pPr algn="ctr"/>
            <a:r>
              <a:rPr lang="en-US" b="1"/>
              <a:t>A4 A3 A2 A1	B4 B3 B2 B1</a:t>
            </a:r>
          </a:p>
          <a:p>
            <a:pPr algn="ctr"/>
            <a:endParaRPr lang="en-US" b="1"/>
          </a:p>
          <a:p>
            <a:pPr algn="ctr"/>
            <a:endParaRPr lang="en-US" b="1"/>
          </a:p>
          <a:p>
            <a:pPr algn="ctr"/>
            <a:r>
              <a:rPr lang="en-US" b="1"/>
              <a:t>ALU</a:t>
            </a:r>
          </a:p>
          <a:p>
            <a:pPr algn="ctr"/>
            <a:endParaRPr lang="en-US" b="1"/>
          </a:p>
          <a:p>
            <a:pPr algn="ctr"/>
            <a:endParaRPr lang="en-US" b="1"/>
          </a:p>
          <a:p>
            <a:pPr algn="ctr"/>
            <a:r>
              <a:rPr lang="en-US" b="1"/>
              <a:t>O4 O3 O2 O1</a:t>
            </a:r>
          </a:p>
        </p:txBody>
      </p:sp>
      <p:cxnSp>
        <p:nvCxnSpPr>
          <p:cNvPr id="7" name="Straight Arrow Connector 6"/>
          <p:cNvCxnSpPr/>
          <p:nvPr/>
        </p:nvCxnSpPr>
        <p:spPr>
          <a:xfrm rot="5400000">
            <a:off x="3544094" y="22479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5400000">
            <a:off x="3237705"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5400000">
            <a:off x="2934494"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2629694"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5400000">
            <a:off x="4456906"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4761706"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a:off x="5066506"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5371306"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10800000" flipV="1">
            <a:off x="6019800" y="3047206"/>
            <a:ext cx="6873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rot="10800000" flipV="1">
            <a:off x="6019800" y="3428206"/>
            <a:ext cx="6873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rot="10800000" flipV="1">
            <a:off x="6019800" y="3809206"/>
            <a:ext cx="6873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rot="10800000" flipV="1">
            <a:off x="6019800" y="4190206"/>
            <a:ext cx="6873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a:off x="4572397" y="4876403"/>
            <a:ext cx="457995" cy="1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4267597" y="4876403"/>
            <a:ext cx="457995" cy="1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a:off x="3962797" y="4876403"/>
            <a:ext cx="457995" cy="1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3657997" y="4876403"/>
            <a:ext cx="457995" cy="1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10800000" flipV="1">
            <a:off x="2057401" y="3656805"/>
            <a:ext cx="6873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Left Brace 26"/>
          <p:cNvSpPr/>
          <p:nvPr/>
        </p:nvSpPr>
        <p:spPr>
          <a:xfrm rot="5400000">
            <a:off x="3181350" y="1085850"/>
            <a:ext cx="457200" cy="11811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Left Brace 27"/>
          <p:cNvSpPr/>
          <p:nvPr/>
        </p:nvSpPr>
        <p:spPr>
          <a:xfrm rot="5400000">
            <a:off x="5048250" y="1085850"/>
            <a:ext cx="457200" cy="11811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Left Brace 28"/>
          <p:cNvSpPr/>
          <p:nvPr/>
        </p:nvSpPr>
        <p:spPr>
          <a:xfrm rot="16200000">
            <a:off x="4133850" y="4667251"/>
            <a:ext cx="457200" cy="11811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p:cNvSpPr txBox="1"/>
          <p:nvPr/>
        </p:nvSpPr>
        <p:spPr>
          <a:xfrm>
            <a:off x="3276600" y="1143000"/>
            <a:ext cx="381000" cy="369332"/>
          </a:xfrm>
          <a:prstGeom prst="rect">
            <a:avLst/>
          </a:prstGeom>
          <a:noFill/>
        </p:spPr>
        <p:txBody>
          <a:bodyPr wrap="square" rtlCol="0">
            <a:spAutoFit/>
          </a:bodyPr>
          <a:lstStyle/>
          <a:p>
            <a:r>
              <a:rPr lang="en-US"/>
              <a:t>A</a:t>
            </a:r>
          </a:p>
        </p:txBody>
      </p:sp>
      <p:sp>
        <p:nvSpPr>
          <p:cNvPr id="31" name="TextBox 30"/>
          <p:cNvSpPr txBox="1"/>
          <p:nvPr/>
        </p:nvSpPr>
        <p:spPr>
          <a:xfrm>
            <a:off x="5105400" y="1143000"/>
            <a:ext cx="381000" cy="369332"/>
          </a:xfrm>
          <a:prstGeom prst="rect">
            <a:avLst/>
          </a:prstGeom>
          <a:noFill/>
        </p:spPr>
        <p:txBody>
          <a:bodyPr wrap="square" rtlCol="0">
            <a:spAutoFit/>
          </a:bodyPr>
          <a:lstStyle/>
          <a:p>
            <a:r>
              <a:rPr lang="en-US"/>
              <a:t>B</a:t>
            </a:r>
          </a:p>
        </p:txBody>
      </p:sp>
      <p:sp>
        <p:nvSpPr>
          <p:cNvPr id="32" name="TextBox 31"/>
          <p:cNvSpPr txBox="1"/>
          <p:nvPr/>
        </p:nvSpPr>
        <p:spPr>
          <a:xfrm>
            <a:off x="6705600" y="2895600"/>
            <a:ext cx="1828800" cy="369332"/>
          </a:xfrm>
          <a:prstGeom prst="rect">
            <a:avLst/>
          </a:prstGeom>
          <a:noFill/>
        </p:spPr>
        <p:txBody>
          <a:bodyPr wrap="square" rtlCol="0">
            <a:spAutoFit/>
          </a:bodyPr>
          <a:lstStyle/>
          <a:p>
            <a:r>
              <a:rPr lang="en-US"/>
              <a:t>S2(Mode select)</a:t>
            </a:r>
          </a:p>
        </p:txBody>
      </p:sp>
      <p:sp>
        <p:nvSpPr>
          <p:cNvPr id="33" name="TextBox 32"/>
          <p:cNvSpPr txBox="1"/>
          <p:nvPr/>
        </p:nvSpPr>
        <p:spPr>
          <a:xfrm>
            <a:off x="6705600" y="3288268"/>
            <a:ext cx="1828800" cy="646331"/>
          </a:xfrm>
          <a:prstGeom prst="rect">
            <a:avLst/>
          </a:prstGeom>
          <a:noFill/>
        </p:spPr>
        <p:txBody>
          <a:bodyPr wrap="square" rtlCol="0">
            <a:spAutoFit/>
          </a:bodyPr>
          <a:lstStyle/>
          <a:p>
            <a:r>
              <a:rPr lang="en-US"/>
              <a:t>S1</a:t>
            </a:r>
          </a:p>
          <a:p>
            <a:r>
              <a:rPr lang="en-US"/>
              <a:t>s0</a:t>
            </a:r>
          </a:p>
        </p:txBody>
      </p:sp>
      <p:sp>
        <p:nvSpPr>
          <p:cNvPr id="34" name="TextBox 33"/>
          <p:cNvSpPr txBox="1"/>
          <p:nvPr/>
        </p:nvSpPr>
        <p:spPr>
          <a:xfrm>
            <a:off x="6705600" y="3974068"/>
            <a:ext cx="1828800" cy="369332"/>
          </a:xfrm>
          <a:prstGeom prst="rect">
            <a:avLst/>
          </a:prstGeom>
          <a:noFill/>
        </p:spPr>
        <p:txBody>
          <a:bodyPr wrap="square" rtlCol="0">
            <a:spAutoFit/>
          </a:bodyPr>
          <a:lstStyle/>
          <a:p>
            <a:r>
              <a:rPr lang="en-US" err="1"/>
              <a:t>Cin</a:t>
            </a:r>
            <a:r>
              <a:rPr lang="en-US"/>
              <a:t>(input carry)</a:t>
            </a:r>
          </a:p>
        </p:txBody>
      </p:sp>
      <p:sp>
        <p:nvSpPr>
          <p:cNvPr id="35" name="TextBox 34"/>
          <p:cNvSpPr txBox="1"/>
          <p:nvPr/>
        </p:nvSpPr>
        <p:spPr>
          <a:xfrm>
            <a:off x="4191000" y="5421868"/>
            <a:ext cx="381000" cy="369332"/>
          </a:xfrm>
          <a:prstGeom prst="rect">
            <a:avLst/>
          </a:prstGeom>
          <a:noFill/>
        </p:spPr>
        <p:txBody>
          <a:bodyPr wrap="square" rtlCol="0">
            <a:spAutoFit/>
          </a:bodyPr>
          <a:lstStyle/>
          <a:p>
            <a:r>
              <a:rPr lang="en-US"/>
              <a:t>O</a:t>
            </a:r>
          </a:p>
        </p:txBody>
      </p:sp>
      <p:sp>
        <p:nvSpPr>
          <p:cNvPr id="36" name="TextBox 35"/>
          <p:cNvSpPr txBox="1"/>
          <p:nvPr/>
        </p:nvSpPr>
        <p:spPr>
          <a:xfrm>
            <a:off x="457200" y="3429000"/>
            <a:ext cx="1600200" cy="646331"/>
          </a:xfrm>
          <a:prstGeom prst="rect">
            <a:avLst/>
          </a:prstGeom>
          <a:noFill/>
        </p:spPr>
        <p:txBody>
          <a:bodyPr wrap="square" rtlCol="0">
            <a:spAutoFit/>
          </a:bodyPr>
          <a:lstStyle/>
          <a:p>
            <a:pPr algn="ctr"/>
            <a:r>
              <a:rPr lang="en-US" err="1"/>
              <a:t>Cout</a:t>
            </a:r>
            <a:endParaRPr lang="en-US"/>
          </a:p>
          <a:p>
            <a:pPr algn="ctr"/>
            <a:r>
              <a:rPr lang="en-US"/>
              <a:t>(Output carry)</a:t>
            </a:r>
          </a:p>
        </p:txBody>
      </p:sp>
      <p:sp>
        <p:nvSpPr>
          <p:cNvPr id="37" name="Right Brace 36"/>
          <p:cNvSpPr/>
          <p:nvPr/>
        </p:nvSpPr>
        <p:spPr>
          <a:xfrm>
            <a:off x="6934200" y="3276600"/>
            <a:ext cx="228600" cy="6096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Box 37"/>
          <p:cNvSpPr txBox="1"/>
          <p:nvPr/>
        </p:nvSpPr>
        <p:spPr>
          <a:xfrm>
            <a:off x="7162800" y="3429000"/>
            <a:ext cx="1752600" cy="369332"/>
          </a:xfrm>
          <a:prstGeom prst="rect">
            <a:avLst/>
          </a:prstGeom>
          <a:noFill/>
        </p:spPr>
        <p:txBody>
          <a:bodyPr wrap="square" rtlCol="0">
            <a:spAutoFit/>
          </a:bodyPr>
          <a:lstStyle/>
          <a:p>
            <a:r>
              <a:rPr lang="en-US"/>
              <a:t>(Function select)</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4">
              <a:lumMod val="60000"/>
              <a:lumOff val="40000"/>
            </a:schemeClr>
          </a:solidFill>
        </p:spPr>
        <p:txBody>
          <a:bodyPr>
            <a:normAutofit/>
          </a:bodyPr>
          <a:lstStyle/>
          <a:p>
            <a:pPr>
              <a:buNone/>
            </a:pPr>
            <a:r>
              <a:rPr lang="en-US" sz="2400"/>
              <a:t>Arithmetic Circuit Design:</a:t>
            </a:r>
          </a:p>
          <a:p>
            <a:pPr>
              <a:buNone/>
            </a:pPr>
            <a:endParaRPr lang="en-US" sz="2400"/>
          </a:p>
          <a:p>
            <a:pPr>
              <a:buNone/>
            </a:pPr>
            <a:endParaRPr lang="en-US" sz="2400"/>
          </a:p>
        </p:txBody>
      </p:sp>
      <p:sp>
        <p:nvSpPr>
          <p:cNvPr id="4" name="Title 1"/>
          <p:cNvSpPr txBox="1">
            <a:spLocks noGrp="1"/>
          </p:cNvSpPr>
          <p:nvPr>
            <p:ph type="title"/>
          </p:nvPr>
        </p:nvSpPr>
        <p:spPr>
          <a:xfrm>
            <a:off x="0" y="0"/>
            <a:ext cx="9144000" cy="7620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Processor Logic Design</a:t>
            </a:r>
          </a:p>
        </p:txBody>
      </p:sp>
      <p:sp>
        <p:nvSpPr>
          <p:cNvPr id="5" name="TextBox 4"/>
          <p:cNvSpPr txBox="1"/>
          <p:nvPr/>
        </p:nvSpPr>
        <p:spPr>
          <a:xfrm>
            <a:off x="685800" y="1916668"/>
            <a:ext cx="1600200" cy="369332"/>
          </a:xfrm>
          <a:prstGeom prst="rect">
            <a:avLst/>
          </a:prstGeom>
          <a:noFill/>
          <a:ln w="19050">
            <a:solidFill>
              <a:schemeClr val="tx1"/>
            </a:solidFill>
          </a:ln>
        </p:spPr>
        <p:txBody>
          <a:bodyPr wrap="square" rtlCol="0">
            <a:spAutoFit/>
          </a:bodyPr>
          <a:lstStyle/>
          <a:p>
            <a:r>
              <a:rPr lang="en-US"/>
              <a:t>Parallel adder</a:t>
            </a:r>
          </a:p>
        </p:txBody>
      </p:sp>
      <p:cxnSp>
        <p:nvCxnSpPr>
          <p:cNvPr id="7" name="Straight Arrow Connector 6"/>
          <p:cNvCxnSpPr/>
          <p:nvPr/>
        </p:nvCxnSpPr>
        <p:spPr>
          <a:xfrm rot="5400000">
            <a:off x="1714500" y="17145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5400000">
            <a:off x="877094" y="17137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10800000" flipV="1">
            <a:off x="2286001" y="2132805"/>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10800000" flipV="1">
            <a:off x="228600" y="2133600"/>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1258094" y="24757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914400" y="1219200"/>
            <a:ext cx="381000" cy="369332"/>
          </a:xfrm>
          <a:prstGeom prst="rect">
            <a:avLst/>
          </a:prstGeom>
          <a:noFill/>
        </p:spPr>
        <p:txBody>
          <a:bodyPr wrap="square" rtlCol="0">
            <a:spAutoFit/>
          </a:bodyPr>
          <a:lstStyle/>
          <a:p>
            <a:r>
              <a:rPr lang="en-US"/>
              <a:t>A</a:t>
            </a:r>
          </a:p>
        </p:txBody>
      </p:sp>
      <p:sp>
        <p:nvSpPr>
          <p:cNvPr id="14" name="TextBox 13"/>
          <p:cNvSpPr txBox="1"/>
          <p:nvPr/>
        </p:nvSpPr>
        <p:spPr>
          <a:xfrm>
            <a:off x="1752600" y="1219200"/>
            <a:ext cx="381000" cy="369332"/>
          </a:xfrm>
          <a:prstGeom prst="rect">
            <a:avLst/>
          </a:prstGeom>
          <a:noFill/>
        </p:spPr>
        <p:txBody>
          <a:bodyPr wrap="square" rtlCol="0">
            <a:spAutoFit/>
          </a:bodyPr>
          <a:lstStyle/>
          <a:p>
            <a:r>
              <a:rPr lang="en-US"/>
              <a:t>B</a:t>
            </a:r>
          </a:p>
        </p:txBody>
      </p:sp>
      <p:sp>
        <p:nvSpPr>
          <p:cNvPr id="15" name="TextBox 14"/>
          <p:cNvSpPr txBox="1"/>
          <p:nvPr/>
        </p:nvSpPr>
        <p:spPr>
          <a:xfrm>
            <a:off x="2743200" y="1992868"/>
            <a:ext cx="914400" cy="369332"/>
          </a:xfrm>
          <a:prstGeom prst="rect">
            <a:avLst/>
          </a:prstGeom>
          <a:noFill/>
        </p:spPr>
        <p:txBody>
          <a:bodyPr wrap="square" rtlCol="0">
            <a:spAutoFit/>
          </a:bodyPr>
          <a:lstStyle/>
          <a:p>
            <a:r>
              <a:rPr lang="en-US" err="1"/>
              <a:t>Cin</a:t>
            </a:r>
            <a:r>
              <a:rPr lang="en-US"/>
              <a:t> = 0</a:t>
            </a:r>
          </a:p>
        </p:txBody>
      </p:sp>
      <p:sp>
        <p:nvSpPr>
          <p:cNvPr id="16" name="TextBox 15"/>
          <p:cNvSpPr txBox="1"/>
          <p:nvPr/>
        </p:nvSpPr>
        <p:spPr>
          <a:xfrm>
            <a:off x="-76200" y="2133600"/>
            <a:ext cx="685800" cy="369332"/>
          </a:xfrm>
          <a:prstGeom prst="rect">
            <a:avLst/>
          </a:prstGeom>
          <a:noFill/>
        </p:spPr>
        <p:txBody>
          <a:bodyPr wrap="square" rtlCol="0">
            <a:spAutoFit/>
          </a:bodyPr>
          <a:lstStyle/>
          <a:p>
            <a:r>
              <a:rPr lang="en-US" err="1"/>
              <a:t>Cout</a:t>
            </a:r>
            <a:r>
              <a:rPr lang="en-US"/>
              <a:t> </a:t>
            </a:r>
          </a:p>
        </p:txBody>
      </p:sp>
      <p:sp>
        <p:nvSpPr>
          <p:cNvPr id="17" name="TextBox 16"/>
          <p:cNvSpPr txBox="1"/>
          <p:nvPr/>
        </p:nvSpPr>
        <p:spPr>
          <a:xfrm>
            <a:off x="838200" y="2678668"/>
            <a:ext cx="1295400" cy="646331"/>
          </a:xfrm>
          <a:prstGeom prst="rect">
            <a:avLst/>
          </a:prstGeom>
          <a:noFill/>
        </p:spPr>
        <p:txBody>
          <a:bodyPr wrap="square" rtlCol="0">
            <a:spAutoFit/>
          </a:bodyPr>
          <a:lstStyle/>
          <a:p>
            <a:r>
              <a:rPr lang="en-US"/>
              <a:t>0 = A+B</a:t>
            </a:r>
          </a:p>
          <a:p>
            <a:r>
              <a:rPr lang="en-US"/>
              <a:t>(a) Addition</a:t>
            </a:r>
          </a:p>
        </p:txBody>
      </p:sp>
      <p:sp>
        <p:nvSpPr>
          <p:cNvPr id="18" name="TextBox 17"/>
          <p:cNvSpPr txBox="1"/>
          <p:nvPr/>
        </p:nvSpPr>
        <p:spPr>
          <a:xfrm>
            <a:off x="5562600" y="1905000"/>
            <a:ext cx="1600200" cy="369332"/>
          </a:xfrm>
          <a:prstGeom prst="rect">
            <a:avLst/>
          </a:prstGeom>
          <a:noFill/>
          <a:ln w="19050">
            <a:solidFill>
              <a:schemeClr val="tx1"/>
            </a:solidFill>
          </a:ln>
        </p:spPr>
        <p:txBody>
          <a:bodyPr wrap="square" rtlCol="0">
            <a:spAutoFit/>
          </a:bodyPr>
          <a:lstStyle/>
          <a:p>
            <a:r>
              <a:rPr lang="en-US"/>
              <a:t>Parallel adder</a:t>
            </a:r>
          </a:p>
        </p:txBody>
      </p:sp>
      <p:cxnSp>
        <p:nvCxnSpPr>
          <p:cNvPr id="19" name="Straight Arrow Connector 18"/>
          <p:cNvCxnSpPr/>
          <p:nvPr/>
        </p:nvCxnSpPr>
        <p:spPr>
          <a:xfrm rot="5400000">
            <a:off x="6590506" y="17137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a:off x="5753894" y="17137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5400000">
            <a:off x="6133306" y="24757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10800000" flipV="1">
            <a:off x="7162800" y="2133600"/>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10800000" flipV="1">
            <a:off x="5105400" y="2133600"/>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791200" y="1219200"/>
            <a:ext cx="381000" cy="369332"/>
          </a:xfrm>
          <a:prstGeom prst="rect">
            <a:avLst/>
          </a:prstGeom>
          <a:noFill/>
        </p:spPr>
        <p:txBody>
          <a:bodyPr wrap="square" rtlCol="0">
            <a:spAutoFit/>
          </a:bodyPr>
          <a:lstStyle/>
          <a:p>
            <a:r>
              <a:rPr lang="en-US"/>
              <a:t>A</a:t>
            </a:r>
          </a:p>
        </p:txBody>
      </p:sp>
      <p:sp>
        <p:nvSpPr>
          <p:cNvPr id="25" name="TextBox 24"/>
          <p:cNvSpPr txBox="1"/>
          <p:nvPr/>
        </p:nvSpPr>
        <p:spPr>
          <a:xfrm>
            <a:off x="6629400" y="1219200"/>
            <a:ext cx="381000" cy="369332"/>
          </a:xfrm>
          <a:prstGeom prst="rect">
            <a:avLst/>
          </a:prstGeom>
          <a:noFill/>
        </p:spPr>
        <p:txBody>
          <a:bodyPr wrap="square" rtlCol="0">
            <a:spAutoFit/>
          </a:bodyPr>
          <a:lstStyle/>
          <a:p>
            <a:r>
              <a:rPr lang="en-US"/>
              <a:t>B</a:t>
            </a:r>
          </a:p>
        </p:txBody>
      </p:sp>
      <p:sp>
        <p:nvSpPr>
          <p:cNvPr id="26" name="TextBox 25"/>
          <p:cNvSpPr txBox="1"/>
          <p:nvPr/>
        </p:nvSpPr>
        <p:spPr>
          <a:xfrm>
            <a:off x="7772400" y="1981200"/>
            <a:ext cx="914400" cy="369332"/>
          </a:xfrm>
          <a:prstGeom prst="rect">
            <a:avLst/>
          </a:prstGeom>
          <a:noFill/>
        </p:spPr>
        <p:txBody>
          <a:bodyPr wrap="square" rtlCol="0">
            <a:spAutoFit/>
          </a:bodyPr>
          <a:lstStyle/>
          <a:p>
            <a:r>
              <a:rPr lang="en-US" err="1"/>
              <a:t>Cin</a:t>
            </a:r>
            <a:r>
              <a:rPr lang="en-US"/>
              <a:t> = 1</a:t>
            </a:r>
          </a:p>
        </p:txBody>
      </p:sp>
      <p:sp>
        <p:nvSpPr>
          <p:cNvPr id="27" name="TextBox 26"/>
          <p:cNvSpPr txBox="1"/>
          <p:nvPr/>
        </p:nvSpPr>
        <p:spPr>
          <a:xfrm>
            <a:off x="4343400" y="1905000"/>
            <a:ext cx="762000" cy="369332"/>
          </a:xfrm>
          <a:prstGeom prst="rect">
            <a:avLst/>
          </a:prstGeom>
          <a:noFill/>
        </p:spPr>
        <p:txBody>
          <a:bodyPr wrap="square" rtlCol="0">
            <a:spAutoFit/>
          </a:bodyPr>
          <a:lstStyle/>
          <a:p>
            <a:r>
              <a:rPr lang="en-US" err="1"/>
              <a:t>Cout</a:t>
            </a:r>
            <a:r>
              <a:rPr lang="en-US"/>
              <a:t> </a:t>
            </a:r>
          </a:p>
        </p:txBody>
      </p:sp>
      <p:sp>
        <p:nvSpPr>
          <p:cNvPr id="28" name="TextBox 27"/>
          <p:cNvSpPr txBox="1"/>
          <p:nvPr/>
        </p:nvSpPr>
        <p:spPr>
          <a:xfrm>
            <a:off x="5715000" y="2667000"/>
            <a:ext cx="2438400" cy="646331"/>
          </a:xfrm>
          <a:prstGeom prst="rect">
            <a:avLst/>
          </a:prstGeom>
          <a:noFill/>
        </p:spPr>
        <p:txBody>
          <a:bodyPr wrap="square" rtlCol="0">
            <a:spAutoFit/>
          </a:bodyPr>
          <a:lstStyle/>
          <a:p>
            <a:r>
              <a:rPr lang="en-US"/>
              <a:t>0 = A+B+1</a:t>
            </a:r>
          </a:p>
          <a:p>
            <a:r>
              <a:rPr lang="en-US"/>
              <a:t>(b) Addition with carry</a:t>
            </a:r>
          </a:p>
        </p:txBody>
      </p:sp>
      <p:sp>
        <p:nvSpPr>
          <p:cNvPr id="29" name="TextBox 28"/>
          <p:cNvSpPr txBox="1"/>
          <p:nvPr/>
        </p:nvSpPr>
        <p:spPr>
          <a:xfrm>
            <a:off x="838200" y="5040868"/>
            <a:ext cx="1600200" cy="369332"/>
          </a:xfrm>
          <a:prstGeom prst="rect">
            <a:avLst/>
          </a:prstGeom>
          <a:noFill/>
          <a:ln w="19050">
            <a:solidFill>
              <a:schemeClr val="tx1"/>
            </a:solidFill>
          </a:ln>
        </p:spPr>
        <p:txBody>
          <a:bodyPr wrap="square" rtlCol="0">
            <a:spAutoFit/>
          </a:bodyPr>
          <a:lstStyle/>
          <a:p>
            <a:r>
              <a:rPr lang="en-US"/>
              <a:t>Parallel adder</a:t>
            </a:r>
          </a:p>
        </p:txBody>
      </p:sp>
      <p:cxnSp>
        <p:nvCxnSpPr>
          <p:cNvPr id="30" name="Straight Arrow Connector 29"/>
          <p:cNvCxnSpPr/>
          <p:nvPr/>
        </p:nvCxnSpPr>
        <p:spPr>
          <a:xfrm rot="5400000">
            <a:off x="953294" y="4837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rot="5400000">
            <a:off x="1942306" y="4837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rot="5400000">
            <a:off x="1410494" y="5599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10800000" flipV="1">
            <a:off x="2436812" y="5257006"/>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10800000" flipV="1">
            <a:off x="379412" y="5257006"/>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990600" y="4355068"/>
            <a:ext cx="381000" cy="369332"/>
          </a:xfrm>
          <a:prstGeom prst="rect">
            <a:avLst/>
          </a:prstGeom>
          <a:noFill/>
        </p:spPr>
        <p:txBody>
          <a:bodyPr wrap="square" rtlCol="0">
            <a:spAutoFit/>
          </a:bodyPr>
          <a:lstStyle/>
          <a:p>
            <a:r>
              <a:rPr lang="en-US"/>
              <a:t>A</a:t>
            </a:r>
          </a:p>
        </p:txBody>
      </p:sp>
      <p:sp>
        <p:nvSpPr>
          <p:cNvPr id="36" name="TextBox 35"/>
          <p:cNvSpPr txBox="1"/>
          <p:nvPr/>
        </p:nvSpPr>
        <p:spPr>
          <a:xfrm>
            <a:off x="1981200" y="4355068"/>
            <a:ext cx="381000" cy="369332"/>
          </a:xfrm>
          <a:prstGeom prst="rect">
            <a:avLst/>
          </a:prstGeom>
          <a:noFill/>
        </p:spPr>
        <p:txBody>
          <a:bodyPr wrap="square" rtlCol="0">
            <a:spAutoFit/>
          </a:bodyPr>
          <a:lstStyle/>
          <a:p>
            <a:r>
              <a:rPr lang="en-US"/>
              <a:t>B</a:t>
            </a:r>
          </a:p>
        </p:txBody>
      </p:sp>
      <p:sp>
        <p:nvSpPr>
          <p:cNvPr id="37" name="TextBox 36"/>
          <p:cNvSpPr txBox="1"/>
          <p:nvPr/>
        </p:nvSpPr>
        <p:spPr>
          <a:xfrm>
            <a:off x="1219200" y="5906869"/>
            <a:ext cx="2667000" cy="646331"/>
          </a:xfrm>
          <a:prstGeom prst="rect">
            <a:avLst/>
          </a:prstGeom>
          <a:noFill/>
        </p:spPr>
        <p:txBody>
          <a:bodyPr wrap="square" rtlCol="0">
            <a:spAutoFit/>
          </a:bodyPr>
          <a:lstStyle/>
          <a:p>
            <a:r>
              <a:rPr lang="en-US"/>
              <a:t>0 = A+ B</a:t>
            </a:r>
          </a:p>
          <a:p>
            <a:r>
              <a:rPr lang="en-US"/>
              <a:t>(c) A plus 1’s complement</a:t>
            </a:r>
          </a:p>
        </p:txBody>
      </p:sp>
      <p:sp>
        <p:nvSpPr>
          <p:cNvPr id="38" name="TextBox 37"/>
          <p:cNvSpPr txBox="1"/>
          <p:nvPr/>
        </p:nvSpPr>
        <p:spPr>
          <a:xfrm>
            <a:off x="2895600" y="5040868"/>
            <a:ext cx="914400" cy="369332"/>
          </a:xfrm>
          <a:prstGeom prst="rect">
            <a:avLst/>
          </a:prstGeom>
          <a:noFill/>
        </p:spPr>
        <p:txBody>
          <a:bodyPr wrap="square" rtlCol="0">
            <a:spAutoFit/>
          </a:bodyPr>
          <a:lstStyle/>
          <a:p>
            <a:r>
              <a:rPr lang="en-US" err="1"/>
              <a:t>Cin</a:t>
            </a:r>
            <a:r>
              <a:rPr lang="en-US"/>
              <a:t> = 0</a:t>
            </a:r>
          </a:p>
        </p:txBody>
      </p:sp>
      <p:sp>
        <p:nvSpPr>
          <p:cNvPr id="39" name="TextBox 38"/>
          <p:cNvSpPr txBox="1"/>
          <p:nvPr/>
        </p:nvSpPr>
        <p:spPr>
          <a:xfrm>
            <a:off x="0" y="5257800"/>
            <a:ext cx="685800" cy="369332"/>
          </a:xfrm>
          <a:prstGeom prst="rect">
            <a:avLst/>
          </a:prstGeom>
          <a:noFill/>
        </p:spPr>
        <p:txBody>
          <a:bodyPr wrap="square" rtlCol="0">
            <a:spAutoFit/>
          </a:bodyPr>
          <a:lstStyle/>
          <a:p>
            <a:r>
              <a:rPr lang="en-US" err="1"/>
              <a:t>Cout</a:t>
            </a:r>
            <a:r>
              <a:rPr lang="en-US"/>
              <a:t> </a:t>
            </a:r>
          </a:p>
        </p:txBody>
      </p:sp>
      <p:cxnSp>
        <p:nvCxnSpPr>
          <p:cNvPr id="41" name="Straight Connector 40"/>
          <p:cNvCxnSpPr/>
          <p:nvPr/>
        </p:nvCxnSpPr>
        <p:spPr>
          <a:xfrm>
            <a:off x="1905000" y="59420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5638800" y="5029200"/>
            <a:ext cx="1600200" cy="369332"/>
          </a:xfrm>
          <a:prstGeom prst="rect">
            <a:avLst/>
          </a:prstGeom>
          <a:noFill/>
          <a:ln w="19050">
            <a:solidFill>
              <a:schemeClr val="tx1"/>
            </a:solidFill>
          </a:ln>
        </p:spPr>
        <p:txBody>
          <a:bodyPr wrap="square" rtlCol="0">
            <a:spAutoFit/>
          </a:bodyPr>
          <a:lstStyle/>
          <a:p>
            <a:r>
              <a:rPr lang="en-US"/>
              <a:t>Parallel adder</a:t>
            </a:r>
          </a:p>
        </p:txBody>
      </p:sp>
      <p:cxnSp>
        <p:nvCxnSpPr>
          <p:cNvPr id="43" name="Straight Arrow Connector 42"/>
          <p:cNvCxnSpPr/>
          <p:nvPr/>
        </p:nvCxnSpPr>
        <p:spPr>
          <a:xfrm rot="5400000">
            <a:off x="5752306" y="4837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rot="5400000">
            <a:off x="6744494" y="4837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rot="5400000">
            <a:off x="6209506" y="5599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0800000" flipV="1">
            <a:off x="7237412" y="5257005"/>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rot="10800000" flipV="1">
            <a:off x="5180012" y="5257800"/>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057400" y="43418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5791200" y="4343400"/>
            <a:ext cx="381000" cy="369332"/>
          </a:xfrm>
          <a:prstGeom prst="rect">
            <a:avLst/>
          </a:prstGeom>
          <a:noFill/>
        </p:spPr>
        <p:txBody>
          <a:bodyPr wrap="square" rtlCol="0">
            <a:spAutoFit/>
          </a:bodyPr>
          <a:lstStyle/>
          <a:p>
            <a:r>
              <a:rPr lang="en-US"/>
              <a:t>A</a:t>
            </a:r>
          </a:p>
        </p:txBody>
      </p:sp>
      <p:sp>
        <p:nvSpPr>
          <p:cNvPr id="50" name="TextBox 49"/>
          <p:cNvSpPr txBox="1"/>
          <p:nvPr/>
        </p:nvSpPr>
        <p:spPr>
          <a:xfrm>
            <a:off x="6781800" y="4343400"/>
            <a:ext cx="381000" cy="369332"/>
          </a:xfrm>
          <a:prstGeom prst="rect">
            <a:avLst/>
          </a:prstGeom>
          <a:noFill/>
        </p:spPr>
        <p:txBody>
          <a:bodyPr wrap="square" rtlCol="0">
            <a:spAutoFit/>
          </a:bodyPr>
          <a:lstStyle/>
          <a:p>
            <a:r>
              <a:rPr lang="en-US"/>
              <a:t>B</a:t>
            </a:r>
          </a:p>
        </p:txBody>
      </p:sp>
      <p:cxnSp>
        <p:nvCxnSpPr>
          <p:cNvPr id="51" name="Straight Connector 50"/>
          <p:cNvCxnSpPr/>
          <p:nvPr/>
        </p:nvCxnSpPr>
        <p:spPr>
          <a:xfrm>
            <a:off x="6858000" y="43434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7696200" y="5029200"/>
            <a:ext cx="914400" cy="369332"/>
          </a:xfrm>
          <a:prstGeom prst="rect">
            <a:avLst/>
          </a:prstGeom>
          <a:noFill/>
        </p:spPr>
        <p:txBody>
          <a:bodyPr wrap="square" rtlCol="0">
            <a:spAutoFit/>
          </a:bodyPr>
          <a:lstStyle/>
          <a:p>
            <a:r>
              <a:rPr lang="en-US" err="1"/>
              <a:t>Cin</a:t>
            </a:r>
            <a:r>
              <a:rPr lang="en-US"/>
              <a:t> = 1</a:t>
            </a:r>
          </a:p>
        </p:txBody>
      </p:sp>
      <p:sp>
        <p:nvSpPr>
          <p:cNvPr id="53" name="TextBox 52"/>
          <p:cNvSpPr txBox="1"/>
          <p:nvPr/>
        </p:nvSpPr>
        <p:spPr>
          <a:xfrm>
            <a:off x="4572000" y="5257800"/>
            <a:ext cx="685800" cy="369332"/>
          </a:xfrm>
          <a:prstGeom prst="rect">
            <a:avLst/>
          </a:prstGeom>
          <a:noFill/>
        </p:spPr>
        <p:txBody>
          <a:bodyPr wrap="square" rtlCol="0">
            <a:spAutoFit/>
          </a:bodyPr>
          <a:lstStyle/>
          <a:p>
            <a:r>
              <a:rPr lang="en-US" err="1"/>
              <a:t>Cout</a:t>
            </a:r>
            <a:r>
              <a:rPr lang="en-US"/>
              <a:t> </a:t>
            </a:r>
          </a:p>
        </p:txBody>
      </p:sp>
      <p:sp>
        <p:nvSpPr>
          <p:cNvPr id="54" name="TextBox 53"/>
          <p:cNvSpPr txBox="1"/>
          <p:nvPr/>
        </p:nvSpPr>
        <p:spPr>
          <a:xfrm>
            <a:off x="5867400" y="5867400"/>
            <a:ext cx="2057400" cy="646331"/>
          </a:xfrm>
          <a:prstGeom prst="rect">
            <a:avLst/>
          </a:prstGeom>
          <a:noFill/>
        </p:spPr>
        <p:txBody>
          <a:bodyPr wrap="square" rtlCol="0">
            <a:spAutoFit/>
          </a:bodyPr>
          <a:lstStyle/>
          <a:p>
            <a:r>
              <a:rPr lang="en-US"/>
              <a:t>0 = A+ B +1</a:t>
            </a:r>
          </a:p>
          <a:p>
            <a:r>
              <a:rPr lang="en-US"/>
              <a:t>(c) Subtraction</a:t>
            </a:r>
          </a:p>
        </p:txBody>
      </p:sp>
      <p:cxnSp>
        <p:nvCxnSpPr>
          <p:cNvPr id="55" name="Straight Connector 54"/>
          <p:cNvCxnSpPr/>
          <p:nvPr/>
        </p:nvCxnSpPr>
        <p:spPr>
          <a:xfrm>
            <a:off x="6553200" y="58658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2">
              <a:lumMod val="60000"/>
              <a:lumOff val="40000"/>
            </a:schemeClr>
          </a:solidFill>
        </p:spPr>
        <p:txBody>
          <a:bodyPr>
            <a:normAutofit/>
          </a:bodyPr>
          <a:lstStyle/>
          <a:p>
            <a:pPr>
              <a:buNone/>
            </a:pPr>
            <a:r>
              <a:rPr lang="en-US" sz="2400"/>
              <a:t>Arithmetic circuit design:</a:t>
            </a:r>
          </a:p>
        </p:txBody>
      </p:sp>
      <p:sp>
        <p:nvSpPr>
          <p:cNvPr id="4" name="Title 1"/>
          <p:cNvSpPr txBox="1">
            <a:spLocks noGrp="1"/>
          </p:cNvSpPr>
          <p:nvPr>
            <p:ph type="title"/>
          </p:nvPr>
        </p:nvSpPr>
        <p:spPr>
          <a:xfrm>
            <a:off x="0" y="0"/>
            <a:ext cx="9144000" cy="8382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Processor Logic Design</a:t>
            </a:r>
          </a:p>
        </p:txBody>
      </p:sp>
      <p:sp>
        <p:nvSpPr>
          <p:cNvPr id="5" name="TextBox 4"/>
          <p:cNvSpPr txBox="1"/>
          <p:nvPr/>
        </p:nvSpPr>
        <p:spPr>
          <a:xfrm>
            <a:off x="1447800" y="2373868"/>
            <a:ext cx="1600200" cy="369332"/>
          </a:xfrm>
          <a:prstGeom prst="rect">
            <a:avLst/>
          </a:prstGeom>
          <a:noFill/>
          <a:ln w="19050">
            <a:solidFill>
              <a:schemeClr val="tx1"/>
            </a:solidFill>
          </a:ln>
        </p:spPr>
        <p:txBody>
          <a:bodyPr wrap="square" rtlCol="0">
            <a:spAutoFit/>
          </a:bodyPr>
          <a:lstStyle/>
          <a:p>
            <a:r>
              <a:rPr lang="en-US"/>
              <a:t>Parallel adder</a:t>
            </a:r>
          </a:p>
        </p:txBody>
      </p:sp>
      <p:cxnSp>
        <p:nvCxnSpPr>
          <p:cNvPr id="7" name="Straight Arrow Connector 6"/>
          <p:cNvCxnSpPr/>
          <p:nvPr/>
        </p:nvCxnSpPr>
        <p:spPr>
          <a:xfrm rot="5400000">
            <a:off x="1485105" y="2095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5400000">
            <a:off x="2475706" y="2095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1942306" y="3009106"/>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10800000">
            <a:off x="3048001" y="25908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10800000">
            <a:off x="1066800" y="2589211"/>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00200" y="1535668"/>
            <a:ext cx="381000" cy="369332"/>
          </a:xfrm>
          <a:prstGeom prst="rect">
            <a:avLst/>
          </a:prstGeom>
          <a:noFill/>
        </p:spPr>
        <p:txBody>
          <a:bodyPr wrap="square" rtlCol="0">
            <a:spAutoFit/>
          </a:bodyPr>
          <a:lstStyle/>
          <a:p>
            <a:r>
              <a:rPr lang="en-US"/>
              <a:t>A</a:t>
            </a:r>
          </a:p>
        </p:txBody>
      </p:sp>
      <p:sp>
        <p:nvSpPr>
          <p:cNvPr id="17" name="TextBox 16"/>
          <p:cNvSpPr txBox="1"/>
          <p:nvPr/>
        </p:nvSpPr>
        <p:spPr>
          <a:xfrm>
            <a:off x="2590800" y="1524000"/>
            <a:ext cx="381000" cy="369332"/>
          </a:xfrm>
          <a:prstGeom prst="rect">
            <a:avLst/>
          </a:prstGeom>
          <a:noFill/>
        </p:spPr>
        <p:txBody>
          <a:bodyPr wrap="square" rtlCol="0">
            <a:spAutoFit/>
          </a:bodyPr>
          <a:lstStyle/>
          <a:p>
            <a:r>
              <a:rPr lang="en-US"/>
              <a:t>0</a:t>
            </a:r>
          </a:p>
        </p:txBody>
      </p:sp>
      <p:sp>
        <p:nvSpPr>
          <p:cNvPr id="18" name="TextBox 17"/>
          <p:cNvSpPr txBox="1"/>
          <p:nvPr/>
        </p:nvSpPr>
        <p:spPr>
          <a:xfrm>
            <a:off x="1447800" y="3276600"/>
            <a:ext cx="1524000" cy="646331"/>
          </a:xfrm>
          <a:prstGeom prst="rect">
            <a:avLst/>
          </a:prstGeom>
          <a:noFill/>
        </p:spPr>
        <p:txBody>
          <a:bodyPr wrap="square" rtlCol="0">
            <a:spAutoFit/>
          </a:bodyPr>
          <a:lstStyle/>
          <a:p>
            <a:r>
              <a:rPr lang="en-US"/>
              <a:t>        O = A</a:t>
            </a:r>
          </a:p>
          <a:p>
            <a:r>
              <a:rPr lang="en-US"/>
              <a:t>(e) Transfer A</a:t>
            </a:r>
          </a:p>
        </p:txBody>
      </p:sp>
      <p:sp>
        <p:nvSpPr>
          <p:cNvPr id="19" name="TextBox 18"/>
          <p:cNvSpPr txBox="1"/>
          <p:nvPr/>
        </p:nvSpPr>
        <p:spPr>
          <a:xfrm>
            <a:off x="3429000" y="2450068"/>
            <a:ext cx="914400" cy="369332"/>
          </a:xfrm>
          <a:prstGeom prst="rect">
            <a:avLst/>
          </a:prstGeom>
          <a:noFill/>
        </p:spPr>
        <p:txBody>
          <a:bodyPr wrap="square" rtlCol="0">
            <a:spAutoFit/>
          </a:bodyPr>
          <a:lstStyle/>
          <a:p>
            <a:r>
              <a:rPr lang="en-US" err="1"/>
              <a:t>Cin</a:t>
            </a:r>
            <a:r>
              <a:rPr lang="en-US"/>
              <a:t> = 0</a:t>
            </a:r>
          </a:p>
        </p:txBody>
      </p:sp>
      <p:sp>
        <p:nvSpPr>
          <p:cNvPr id="20" name="TextBox 19"/>
          <p:cNvSpPr txBox="1"/>
          <p:nvPr/>
        </p:nvSpPr>
        <p:spPr>
          <a:xfrm>
            <a:off x="381000" y="2450068"/>
            <a:ext cx="685800" cy="369332"/>
          </a:xfrm>
          <a:prstGeom prst="rect">
            <a:avLst/>
          </a:prstGeom>
          <a:noFill/>
        </p:spPr>
        <p:txBody>
          <a:bodyPr wrap="square" rtlCol="0">
            <a:spAutoFit/>
          </a:bodyPr>
          <a:lstStyle/>
          <a:p>
            <a:r>
              <a:rPr lang="en-US" err="1"/>
              <a:t>Cout</a:t>
            </a:r>
            <a:r>
              <a:rPr lang="en-US"/>
              <a:t> </a:t>
            </a:r>
          </a:p>
        </p:txBody>
      </p:sp>
      <p:sp>
        <p:nvSpPr>
          <p:cNvPr id="21" name="TextBox 20"/>
          <p:cNvSpPr txBox="1"/>
          <p:nvPr/>
        </p:nvSpPr>
        <p:spPr>
          <a:xfrm>
            <a:off x="5867400" y="2362200"/>
            <a:ext cx="1600200" cy="369332"/>
          </a:xfrm>
          <a:prstGeom prst="rect">
            <a:avLst/>
          </a:prstGeom>
          <a:noFill/>
          <a:ln w="19050">
            <a:solidFill>
              <a:schemeClr val="tx1"/>
            </a:solidFill>
          </a:ln>
        </p:spPr>
        <p:txBody>
          <a:bodyPr wrap="square" rtlCol="0">
            <a:spAutoFit/>
          </a:bodyPr>
          <a:lstStyle/>
          <a:p>
            <a:r>
              <a:rPr lang="en-US"/>
              <a:t>Parallel adder</a:t>
            </a:r>
          </a:p>
        </p:txBody>
      </p:sp>
      <p:cxnSp>
        <p:nvCxnSpPr>
          <p:cNvPr id="22" name="Straight Arrow Connector 21"/>
          <p:cNvCxnSpPr/>
          <p:nvPr/>
        </p:nvCxnSpPr>
        <p:spPr>
          <a:xfrm rot="5400000">
            <a:off x="5904706" y="2095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6895306" y="2095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a:off x="6361906" y="3009106"/>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10800000">
            <a:off x="7467600" y="25908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7848600" y="2438400"/>
            <a:ext cx="914400" cy="369332"/>
          </a:xfrm>
          <a:prstGeom prst="rect">
            <a:avLst/>
          </a:prstGeom>
          <a:noFill/>
        </p:spPr>
        <p:txBody>
          <a:bodyPr wrap="square" rtlCol="0">
            <a:spAutoFit/>
          </a:bodyPr>
          <a:lstStyle/>
          <a:p>
            <a:r>
              <a:rPr lang="en-US" err="1"/>
              <a:t>Cin</a:t>
            </a:r>
            <a:r>
              <a:rPr lang="en-US"/>
              <a:t> = 1</a:t>
            </a:r>
          </a:p>
        </p:txBody>
      </p:sp>
      <p:sp>
        <p:nvSpPr>
          <p:cNvPr id="27" name="TextBox 26"/>
          <p:cNvSpPr txBox="1"/>
          <p:nvPr/>
        </p:nvSpPr>
        <p:spPr>
          <a:xfrm>
            <a:off x="4800600" y="2450068"/>
            <a:ext cx="685800" cy="369332"/>
          </a:xfrm>
          <a:prstGeom prst="rect">
            <a:avLst/>
          </a:prstGeom>
          <a:noFill/>
        </p:spPr>
        <p:txBody>
          <a:bodyPr wrap="square" rtlCol="0">
            <a:spAutoFit/>
          </a:bodyPr>
          <a:lstStyle/>
          <a:p>
            <a:r>
              <a:rPr lang="en-US" err="1"/>
              <a:t>Cout</a:t>
            </a:r>
            <a:r>
              <a:rPr lang="en-US"/>
              <a:t> </a:t>
            </a:r>
          </a:p>
        </p:txBody>
      </p:sp>
      <p:cxnSp>
        <p:nvCxnSpPr>
          <p:cNvPr id="28" name="Straight Arrow Connector 27"/>
          <p:cNvCxnSpPr/>
          <p:nvPr/>
        </p:nvCxnSpPr>
        <p:spPr>
          <a:xfrm rot="10800000">
            <a:off x="5486400" y="25908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6019800" y="1524000"/>
            <a:ext cx="381000" cy="369332"/>
          </a:xfrm>
          <a:prstGeom prst="rect">
            <a:avLst/>
          </a:prstGeom>
          <a:noFill/>
        </p:spPr>
        <p:txBody>
          <a:bodyPr wrap="square" rtlCol="0">
            <a:spAutoFit/>
          </a:bodyPr>
          <a:lstStyle/>
          <a:p>
            <a:r>
              <a:rPr lang="en-US"/>
              <a:t>A</a:t>
            </a:r>
          </a:p>
        </p:txBody>
      </p:sp>
      <p:sp>
        <p:nvSpPr>
          <p:cNvPr id="30" name="TextBox 29"/>
          <p:cNvSpPr txBox="1"/>
          <p:nvPr/>
        </p:nvSpPr>
        <p:spPr>
          <a:xfrm>
            <a:off x="7010400" y="1524000"/>
            <a:ext cx="381000" cy="369332"/>
          </a:xfrm>
          <a:prstGeom prst="rect">
            <a:avLst/>
          </a:prstGeom>
          <a:noFill/>
        </p:spPr>
        <p:txBody>
          <a:bodyPr wrap="square" rtlCol="0">
            <a:spAutoFit/>
          </a:bodyPr>
          <a:lstStyle/>
          <a:p>
            <a:r>
              <a:rPr lang="en-US"/>
              <a:t>0</a:t>
            </a:r>
          </a:p>
        </p:txBody>
      </p:sp>
      <p:sp>
        <p:nvSpPr>
          <p:cNvPr id="31" name="TextBox 30"/>
          <p:cNvSpPr txBox="1"/>
          <p:nvPr/>
        </p:nvSpPr>
        <p:spPr>
          <a:xfrm>
            <a:off x="5867400" y="3276600"/>
            <a:ext cx="1752600" cy="646331"/>
          </a:xfrm>
          <a:prstGeom prst="rect">
            <a:avLst/>
          </a:prstGeom>
          <a:noFill/>
        </p:spPr>
        <p:txBody>
          <a:bodyPr wrap="square" rtlCol="0">
            <a:spAutoFit/>
          </a:bodyPr>
          <a:lstStyle/>
          <a:p>
            <a:r>
              <a:rPr lang="en-US"/>
              <a:t>      O = A +1</a:t>
            </a:r>
          </a:p>
          <a:p>
            <a:r>
              <a:rPr lang="en-US"/>
              <a:t>(f) Increment A</a:t>
            </a:r>
          </a:p>
        </p:txBody>
      </p:sp>
      <p:sp>
        <p:nvSpPr>
          <p:cNvPr id="32" name="TextBox 31"/>
          <p:cNvSpPr txBox="1"/>
          <p:nvPr/>
        </p:nvSpPr>
        <p:spPr>
          <a:xfrm>
            <a:off x="1447800" y="5029200"/>
            <a:ext cx="1600200" cy="369332"/>
          </a:xfrm>
          <a:prstGeom prst="rect">
            <a:avLst/>
          </a:prstGeom>
          <a:noFill/>
          <a:ln w="19050">
            <a:solidFill>
              <a:schemeClr val="tx1"/>
            </a:solidFill>
          </a:ln>
        </p:spPr>
        <p:txBody>
          <a:bodyPr wrap="square" rtlCol="0">
            <a:spAutoFit/>
          </a:bodyPr>
          <a:lstStyle/>
          <a:p>
            <a:r>
              <a:rPr lang="en-US"/>
              <a:t>Parallel adder</a:t>
            </a:r>
          </a:p>
        </p:txBody>
      </p:sp>
      <p:cxnSp>
        <p:nvCxnSpPr>
          <p:cNvPr id="33" name="Straight Arrow Connector 32"/>
          <p:cNvCxnSpPr/>
          <p:nvPr/>
        </p:nvCxnSpPr>
        <p:spPr>
          <a:xfrm rot="5400000">
            <a:off x="1485900" y="4762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5400000">
            <a:off x="2475706" y="4762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rot="5400000">
            <a:off x="1943100" y="56769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429000" y="5029200"/>
            <a:ext cx="914400" cy="369332"/>
          </a:xfrm>
          <a:prstGeom prst="rect">
            <a:avLst/>
          </a:prstGeom>
          <a:noFill/>
        </p:spPr>
        <p:txBody>
          <a:bodyPr wrap="square" rtlCol="0">
            <a:spAutoFit/>
          </a:bodyPr>
          <a:lstStyle/>
          <a:p>
            <a:r>
              <a:rPr lang="en-US" err="1"/>
              <a:t>Cin</a:t>
            </a:r>
            <a:r>
              <a:rPr lang="en-US"/>
              <a:t> = 0</a:t>
            </a:r>
          </a:p>
        </p:txBody>
      </p:sp>
      <p:cxnSp>
        <p:nvCxnSpPr>
          <p:cNvPr id="37" name="Straight Arrow Connector 36"/>
          <p:cNvCxnSpPr/>
          <p:nvPr/>
        </p:nvCxnSpPr>
        <p:spPr>
          <a:xfrm rot="10800000">
            <a:off x="3048001" y="5256212"/>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rot="10800000">
            <a:off x="1066801" y="5256212"/>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381000" y="5040868"/>
            <a:ext cx="685800" cy="369332"/>
          </a:xfrm>
          <a:prstGeom prst="rect">
            <a:avLst/>
          </a:prstGeom>
          <a:noFill/>
        </p:spPr>
        <p:txBody>
          <a:bodyPr wrap="square" rtlCol="0">
            <a:spAutoFit/>
          </a:bodyPr>
          <a:lstStyle/>
          <a:p>
            <a:r>
              <a:rPr lang="en-US" err="1"/>
              <a:t>Cout</a:t>
            </a:r>
            <a:r>
              <a:rPr lang="en-US"/>
              <a:t> </a:t>
            </a:r>
          </a:p>
        </p:txBody>
      </p:sp>
      <p:sp>
        <p:nvSpPr>
          <p:cNvPr id="40" name="TextBox 39"/>
          <p:cNvSpPr txBox="1"/>
          <p:nvPr/>
        </p:nvSpPr>
        <p:spPr>
          <a:xfrm>
            <a:off x="1600200" y="4126468"/>
            <a:ext cx="381000" cy="369332"/>
          </a:xfrm>
          <a:prstGeom prst="rect">
            <a:avLst/>
          </a:prstGeom>
          <a:noFill/>
        </p:spPr>
        <p:txBody>
          <a:bodyPr wrap="square" rtlCol="0">
            <a:spAutoFit/>
          </a:bodyPr>
          <a:lstStyle/>
          <a:p>
            <a:r>
              <a:rPr lang="en-US"/>
              <a:t>A</a:t>
            </a:r>
          </a:p>
        </p:txBody>
      </p:sp>
      <p:sp>
        <p:nvSpPr>
          <p:cNvPr id="41" name="TextBox 40"/>
          <p:cNvSpPr txBox="1"/>
          <p:nvPr/>
        </p:nvSpPr>
        <p:spPr>
          <a:xfrm>
            <a:off x="2362200" y="4191000"/>
            <a:ext cx="990600" cy="369332"/>
          </a:xfrm>
          <a:prstGeom prst="rect">
            <a:avLst/>
          </a:prstGeom>
          <a:noFill/>
        </p:spPr>
        <p:txBody>
          <a:bodyPr wrap="square" rtlCol="0">
            <a:spAutoFit/>
          </a:bodyPr>
          <a:lstStyle/>
          <a:p>
            <a:r>
              <a:rPr lang="en-US"/>
              <a:t>All 1’s</a:t>
            </a:r>
          </a:p>
        </p:txBody>
      </p:sp>
      <p:sp>
        <p:nvSpPr>
          <p:cNvPr id="42" name="TextBox 41"/>
          <p:cNvSpPr txBox="1"/>
          <p:nvPr/>
        </p:nvSpPr>
        <p:spPr>
          <a:xfrm>
            <a:off x="1524000" y="5983069"/>
            <a:ext cx="1752600" cy="646331"/>
          </a:xfrm>
          <a:prstGeom prst="rect">
            <a:avLst/>
          </a:prstGeom>
          <a:noFill/>
        </p:spPr>
        <p:txBody>
          <a:bodyPr wrap="square" rtlCol="0">
            <a:spAutoFit/>
          </a:bodyPr>
          <a:lstStyle/>
          <a:p>
            <a:r>
              <a:rPr lang="en-US"/>
              <a:t>      O = A -1</a:t>
            </a:r>
          </a:p>
          <a:p>
            <a:r>
              <a:rPr lang="en-US"/>
              <a:t>(g) Decrement A</a:t>
            </a:r>
          </a:p>
        </p:txBody>
      </p:sp>
      <p:sp>
        <p:nvSpPr>
          <p:cNvPr id="43" name="TextBox 42"/>
          <p:cNvSpPr txBox="1"/>
          <p:nvPr/>
        </p:nvSpPr>
        <p:spPr>
          <a:xfrm>
            <a:off x="6019800" y="5029200"/>
            <a:ext cx="1600200" cy="369332"/>
          </a:xfrm>
          <a:prstGeom prst="rect">
            <a:avLst/>
          </a:prstGeom>
          <a:noFill/>
          <a:ln w="19050">
            <a:solidFill>
              <a:schemeClr val="tx1"/>
            </a:solidFill>
          </a:ln>
        </p:spPr>
        <p:txBody>
          <a:bodyPr wrap="square" rtlCol="0">
            <a:spAutoFit/>
          </a:bodyPr>
          <a:lstStyle/>
          <a:p>
            <a:r>
              <a:rPr lang="en-US"/>
              <a:t>Parallel adder</a:t>
            </a:r>
          </a:p>
        </p:txBody>
      </p:sp>
      <p:cxnSp>
        <p:nvCxnSpPr>
          <p:cNvPr id="44" name="Straight Arrow Connector 43"/>
          <p:cNvCxnSpPr/>
          <p:nvPr/>
        </p:nvCxnSpPr>
        <p:spPr>
          <a:xfrm rot="5400000">
            <a:off x="6057900" y="4761706"/>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rot="5400000">
            <a:off x="7047706" y="4762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5400000">
            <a:off x="6514306" y="5676106"/>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rot="10800000">
            <a:off x="7620000" y="5256211"/>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rot="10800000">
            <a:off x="5638800" y="52578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4953000" y="5040868"/>
            <a:ext cx="685800" cy="369332"/>
          </a:xfrm>
          <a:prstGeom prst="rect">
            <a:avLst/>
          </a:prstGeom>
          <a:noFill/>
        </p:spPr>
        <p:txBody>
          <a:bodyPr wrap="square" rtlCol="0">
            <a:spAutoFit/>
          </a:bodyPr>
          <a:lstStyle/>
          <a:p>
            <a:r>
              <a:rPr lang="en-US" err="1"/>
              <a:t>Cout</a:t>
            </a:r>
            <a:r>
              <a:rPr lang="en-US"/>
              <a:t> </a:t>
            </a:r>
          </a:p>
        </p:txBody>
      </p:sp>
      <p:sp>
        <p:nvSpPr>
          <p:cNvPr id="50" name="TextBox 49"/>
          <p:cNvSpPr txBox="1"/>
          <p:nvPr/>
        </p:nvSpPr>
        <p:spPr>
          <a:xfrm>
            <a:off x="8001000" y="5040868"/>
            <a:ext cx="914400" cy="369332"/>
          </a:xfrm>
          <a:prstGeom prst="rect">
            <a:avLst/>
          </a:prstGeom>
          <a:noFill/>
        </p:spPr>
        <p:txBody>
          <a:bodyPr wrap="square" rtlCol="0">
            <a:spAutoFit/>
          </a:bodyPr>
          <a:lstStyle/>
          <a:p>
            <a:r>
              <a:rPr lang="en-US" err="1"/>
              <a:t>Cin</a:t>
            </a:r>
            <a:r>
              <a:rPr lang="en-US"/>
              <a:t> = 1</a:t>
            </a:r>
          </a:p>
        </p:txBody>
      </p:sp>
      <p:sp>
        <p:nvSpPr>
          <p:cNvPr id="51" name="TextBox 50"/>
          <p:cNvSpPr txBox="1"/>
          <p:nvPr/>
        </p:nvSpPr>
        <p:spPr>
          <a:xfrm>
            <a:off x="6172200" y="4202668"/>
            <a:ext cx="381000" cy="369332"/>
          </a:xfrm>
          <a:prstGeom prst="rect">
            <a:avLst/>
          </a:prstGeom>
          <a:noFill/>
        </p:spPr>
        <p:txBody>
          <a:bodyPr wrap="square" rtlCol="0">
            <a:spAutoFit/>
          </a:bodyPr>
          <a:lstStyle/>
          <a:p>
            <a:r>
              <a:rPr lang="en-US"/>
              <a:t>A</a:t>
            </a:r>
          </a:p>
        </p:txBody>
      </p:sp>
      <p:sp>
        <p:nvSpPr>
          <p:cNvPr id="52" name="TextBox 51"/>
          <p:cNvSpPr txBox="1"/>
          <p:nvPr/>
        </p:nvSpPr>
        <p:spPr>
          <a:xfrm>
            <a:off x="6934200" y="4191000"/>
            <a:ext cx="990600" cy="369332"/>
          </a:xfrm>
          <a:prstGeom prst="rect">
            <a:avLst/>
          </a:prstGeom>
          <a:noFill/>
        </p:spPr>
        <p:txBody>
          <a:bodyPr wrap="square" rtlCol="0">
            <a:spAutoFit/>
          </a:bodyPr>
          <a:lstStyle/>
          <a:p>
            <a:r>
              <a:rPr lang="en-US"/>
              <a:t>All 1’s</a:t>
            </a:r>
          </a:p>
        </p:txBody>
      </p:sp>
      <p:sp>
        <p:nvSpPr>
          <p:cNvPr id="53" name="TextBox 52"/>
          <p:cNvSpPr txBox="1"/>
          <p:nvPr/>
        </p:nvSpPr>
        <p:spPr>
          <a:xfrm>
            <a:off x="5943600" y="5983069"/>
            <a:ext cx="1752600" cy="646331"/>
          </a:xfrm>
          <a:prstGeom prst="rect">
            <a:avLst/>
          </a:prstGeom>
          <a:noFill/>
        </p:spPr>
        <p:txBody>
          <a:bodyPr wrap="square" rtlCol="0">
            <a:spAutoFit/>
          </a:bodyPr>
          <a:lstStyle/>
          <a:p>
            <a:r>
              <a:rPr lang="en-US"/>
              <a:t>      O = A </a:t>
            </a:r>
          </a:p>
          <a:p>
            <a:r>
              <a:rPr lang="en-US"/>
              <a:t>(h) Transfer A</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5">
              <a:lumMod val="60000"/>
              <a:lumOff val="40000"/>
            </a:schemeClr>
          </a:solidFill>
        </p:spPr>
        <p:txBody>
          <a:bodyPr>
            <a:normAutofit/>
          </a:bodyPr>
          <a:lstStyle/>
          <a:p>
            <a:pPr>
              <a:buNone/>
            </a:pPr>
            <a:r>
              <a:rPr lang="en-US" sz="2400"/>
              <a:t>Arithmetic circuit design:</a:t>
            </a:r>
          </a:p>
          <a:p>
            <a:pPr>
              <a:buNone/>
            </a:pPr>
            <a:endParaRPr lang="en-US" sz="2400"/>
          </a:p>
        </p:txBody>
      </p:sp>
      <p:sp>
        <p:nvSpPr>
          <p:cNvPr id="4" name="Title 1"/>
          <p:cNvSpPr txBox="1">
            <a:spLocks noGrp="1"/>
          </p:cNvSpPr>
          <p:nvPr>
            <p:ph type="title"/>
          </p:nvPr>
        </p:nvSpPr>
        <p:spPr>
          <a:xfrm>
            <a:off x="0" y="0"/>
            <a:ext cx="9144000" cy="7620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Processor Logic Design</a:t>
            </a:r>
          </a:p>
        </p:txBody>
      </p:sp>
      <p:sp>
        <p:nvSpPr>
          <p:cNvPr id="5" name="TextBox 4"/>
          <p:cNvSpPr txBox="1"/>
          <p:nvPr/>
        </p:nvSpPr>
        <p:spPr>
          <a:xfrm>
            <a:off x="6324600" y="2332672"/>
            <a:ext cx="1066800" cy="1477328"/>
          </a:xfrm>
          <a:prstGeom prst="rect">
            <a:avLst/>
          </a:prstGeom>
          <a:noFill/>
          <a:ln w="19050">
            <a:solidFill>
              <a:schemeClr val="tx1"/>
            </a:solidFill>
          </a:ln>
        </p:spPr>
        <p:txBody>
          <a:bodyPr wrap="square" rtlCol="0">
            <a:spAutoFit/>
          </a:bodyPr>
          <a:lstStyle/>
          <a:p>
            <a:r>
              <a:rPr lang="en-US"/>
              <a:t>X1</a:t>
            </a:r>
          </a:p>
          <a:p>
            <a:endParaRPr lang="en-US"/>
          </a:p>
          <a:p>
            <a:pPr algn="ctr"/>
            <a:r>
              <a:rPr lang="en-US"/>
              <a:t>FA</a:t>
            </a:r>
          </a:p>
          <a:p>
            <a:pPr algn="ctr"/>
            <a:endParaRPr lang="en-US"/>
          </a:p>
          <a:p>
            <a:r>
              <a:rPr lang="en-US"/>
              <a:t>Y1</a:t>
            </a:r>
          </a:p>
        </p:txBody>
      </p:sp>
      <p:sp>
        <p:nvSpPr>
          <p:cNvPr id="6" name="TextBox 5"/>
          <p:cNvSpPr txBox="1"/>
          <p:nvPr/>
        </p:nvSpPr>
        <p:spPr>
          <a:xfrm>
            <a:off x="6324600" y="4618672"/>
            <a:ext cx="1066800" cy="1477328"/>
          </a:xfrm>
          <a:prstGeom prst="rect">
            <a:avLst/>
          </a:prstGeom>
          <a:noFill/>
          <a:ln w="19050">
            <a:solidFill>
              <a:schemeClr val="tx1"/>
            </a:solidFill>
          </a:ln>
        </p:spPr>
        <p:txBody>
          <a:bodyPr wrap="square" rtlCol="0">
            <a:spAutoFit/>
          </a:bodyPr>
          <a:lstStyle/>
          <a:p>
            <a:r>
              <a:rPr lang="en-US"/>
              <a:t>X2</a:t>
            </a:r>
          </a:p>
          <a:p>
            <a:endParaRPr lang="en-US"/>
          </a:p>
          <a:p>
            <a:pPr algn="ctr"/>
            <a:r>
              <a:rPr lang="en-US"/>
              <a:t>FA</a:t>
            </a:r>
          </a:p>
          <a:p>
            <a:pPr algn="ctr"/>
            <a:endParaRPr lang="en-US"/>
          </a:p>
          <a:p>
            <a:r>
              <a:rPr lang="en-US"/>
              <a:t>Y2</a:t>
            </a:r>
          </a:p>
        </p:txBody>
      </p:sp>
      <p:cxnSp>
        <p:nvCxnSpPr>
          <p:cNvPr id="8" name="Straight Arrow Connector 7"/>
          <p:cNvCxnSpPr>
            <a:endCxn id="5" idx="0"/>
          </p:cNvCxnSpPr>
          <p:nvPr/>
        </p:nvCxnSpPr>
        <p:spPr>
          <a:xfrm rot="5400000">
            <a:off x="6415564" y="1890236"/>
            <a:ext cx="88487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33400" y="1447800"/>
            <a:ext cx="63246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33400" y="2514600"/>
            <a:ext cx="5791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533400" y="1828800"/>
            <a:ext cx="14478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33400" y="22098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381795" y="4191000"/>
            <a:ext cx="4724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a:off x="-647700" y="4381500"/>
            <a:ext cx="4343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p:cNvCxnSpPr>
            <a:stCxn id="5" idx="2"/>
            <a:endCxn id="6" idx="0"/>
          </p:cNvCxnSpPr>
          <p:nvPr/>
        </p:nvCxnSpPr>
        <p:spPr>
          <a:xfrm rot="5400000">
            <a:off x="6453664" y="4214336"/>
            <a:ext cx="80867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7391400" y="3048000"/>
            <a:ext cx="609600" cy="233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6" idx="2"/>
          </p:cNvCxnSpPr>
          <p:nvPr/>
        </p:nvCxnSpPr>
        <p:spPr>
          <a:xfrm rot="5400000">
            <a:off x="6553200" y="64008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6" idx="3"/>
          </p:cNvCxnSpPr>
          <p:nvPr/>
        </p:nvCxnSpPr>
        <p:spPr>
          <a:xfrm flipV="1">
            <a:off x="7391400" y="5334000"/>
            <a:ext cx="533400" cy="233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0" y="1295400"/>
            <a:ext cx="533400" cy="369332"/>
          </a:xfrm>
          <a:prstGeom prst="rect">
            <a:avLst/>
          </a:prstGeom>
          <a:noFill/>
        </p:spPr>
        <p:txBody>
          <a:bodyPr wrap="square" rtlCol="0">
            <a:spAutoFit/>
          </a:bodyPr>
          <a:lstStyle/>
          <a:p>
            <a:r>
              <a:rPr lang="en-US" err="1"/>
              <a:t>Cin</a:t>
            </a:r>
            <a:endParaRPr lang="en-US"/>
          </a:p>
        </p:txBody>
      </p:sp>
      <p:sp>
        <p:nvSpPr>
          <p:cNvPr id="44" name="TextBox 43"/>
          <p:cNvSpPr txBox="1"/>
          <p:nvPr/>
        </p:nvSpPr>
        <p:spPr>
          <a:xfrm>
            <a:off x="0" y="1611868"/>
            <a:ext cx="533400" cy="369332"/>
          </a:xfrm>
          <a:prstGeom prst="rect">
            <a:avLst/>
          </a:prstGeom>
          <a:noFill/>
        </p:spPr>
        <p:txBody>
          <a:bodyPr wrap="square" rtlCol="0">
            <a:spAutoFit/>
          </a:bodyPr>
          <a:lstStyle/>
          <a:p>
            <a:r>
              <a:rPr lang="en-US"/>
              <a:t>S1</a:t>
            </a:r>
          </a:p>
        </p:txBody>
      </p:sp>
      <p:sp>
        <p:nvSpPr>
          <p:cNvPr id="45" name="TextBox 44"/>
          <p:cNvSpPr txBox="1"/>
          <p:nvPr/>
        </p:nvSpPr>
        <p:spPr>
          <a:xfrm>
            <a:off x="0" y="1992868"/>
            <a:ext cx="533400" cy="369332"/>
          </a:xfrm>
          <a:prstGeom prst="rect">
            <a:avLst/>
          </a:prstGeom>
          <a:noFill/>
        </p:spPr>
        <p:txBody>
          <a:bodyPr wrap="square" rtlCol="0">
            <a:spAutoFit/>
          </a:bodyPr>
          <a:lstStyle/>
          <a:p>
            <a:r>
              <a:rPr lang="en-US"/>
              <a:t>S0</a:t>
            </a:r>
          </a:p>
        </p:txBody>
      </p:sp>
      <p:sp>
        <p:nvSpPr>
          <p:cNvPr id="46" name="TextBox 45"/>
          <p:cNvSpPr txBox="1"/>
          <p:nvPr/>
        </p:nvSpPr>
        <p:spPr>
          <a:xfrm>
            <a:off x="0" y="2297668"/>
            <a:ext cx="533400" cy="369332"/>
          </a:xfrm>
          <a:prstGeom prst="rect">
            <a:avLst/>
          </a:prstGeom>
          <a:noFill/>
        </p:spPr>
        <p:txBody>
          <a:bodyPr wrap="square" rtlCol="0">
            <a:spAutoFit/>
          </a:bodyPr>
          <a:lstStyle/>
          <a:p>
            <a:r>
              <a:rPr lang="en-US"/>
              <a:t>A1</a:t>
            </a:r>
          </a:p>
        </p:txBody>
      </p:sp>
      <p:sp>
        <p:nvSpPr>
          <p:cNvPr id="47" name="TextBox 46"/>
          <p:cNvSpPr txBox="1"/>
          <p:nvPr/>
        </p:nvSpPr>
        <p:spPr>
          <a:xfrm>
            <a:off x="8001000" y="2819400"/>
            <a:ext cx="533400" cy="369332"/>
          </a:xfrm>
          <a:prstGeom prst="rect">
            <a:avLst/>
          </a:prstGeom>
          <a:noFill/>
        </p:spPr>
        <p:txBody>
          <a:bodyPr wrap="square" rtlCol="0">
            <a:spAutoFit/>
          </a:bodyPr>
          <a:lstStyle/>
          <a:p>
            <a:r>
              <a:rPr lang="en-US"/>
              <a:t>O1</a:t>
            </a:r>
          </a:p>
        </p:txBody>
      </p:sp>
      <p:sp>
        <p:nvSpPr>
          <p:cNvPr id="48" name="TextBox 47"/>
          <p:cNvSpPr txBox="1"/>
          <p:nvPr/>
        </p:nvSpPr>
        <p:spPr>
          <a:xfrm>
            <a:off x="8001000" y="5193268"/>
            <a:ext cx="533400" cy="369332"/>
          </a:xfrm>
          <a:prstGeom prst="rect">
            <a:avLst/>
          </a:prstGeom>
          <a:noFill/>
        </p:spPr>
        <p:txBody>
          <a:bodyPr wrap="square" rtlCol="0">
            <a:spAutoFit/>
          </a:bodyPr>
          <a:lstStyle/>
          <a:p>
            <a:r>
              <a:rPr lang="en-US"/>
              <a:t>O2</a:t>
            </a:r>
          </a:p>
        </p:txBody>
      </p:sp>
      <p:pic>
        <p:nvPicPr>
          <p:cNvPr id="49" name="Picture 2"/>
          <p:cNvPicPr>
            <a:picLocks noChangeAspect="1" noChangeArrowheads="1"/>
          </p:cNvPicPr>
          <p:nvPr/>
        </p:nvPicPr>
        <p:blipFill>
          <a:blip r:embed="rId3"/>
          <a:srcRect/>
          <a:stretch>
            <a:fillRect/>
          </a:stretch>
        </p:blipFill>
        <p:spPr bwMode="auto">
          <a:xfrm>
            <a:off x="4438103" y="2839853"/>
            <a:ext cx="838200" cy="762000"/>
          </a:xfrm>
          <a:prstGeom prst="rect">
            <a:avLst/>
          </a:prstGeom>
          <a:noFill/>
          <a:ln w="9525">
            <a:noFill/>
            <a:miter lim="800000"/>
            <a:headEnd/>
            <a:tailEnd/>
          </a:ln>
          <a:effectLst/>
        </p:spPr>
      </p:pic>
      <p:pic>
        <p:nvPicPr>
          <p:cNvPr id="50" name="Picture 2"/>
          <p:cNvPicPr>
            <a:picLocks noChangeAspect="1" noChangeArrowheads="1"/>
          </p:cNvPicPr>
          <p:nvPr/>
        </p:nvPicPr>
        <p:blipFill>
          <a:blip r:embed="rId3"/>
          <a:srcRect/>
          <a:stretch>
            <a:fillRect/>
          </a:stretch>
        </p:blipFill>
        <p:spPr bwMode="auto">
          <a:xfrm>
            <a:off x="4438104" y="3408546"/>
            <a:ext cx="838200" cy="762000"/>
          </a:xfrm>
          <a:prstGeom prst="rect">
            <a:avLst/>
          </a:prstGeom>
          <a:noFill/>
          <a:ln w="9525">
            <a:noFill/>
            <a:miter lim="800000"/>
            <a:headEnd/>
            <a:tailEnd/>
          </a:ln>
          <a:effectLst/>
        </p:spPr>
      </p:pic>
      <p:pic>
        <p:nvPicPr>
          <p:cNvPr id="51" name="Picture 3"/>
          <p:cNvPicPr>
            <a:picLocks noChangeAspect="1" noChangeArrowheads="1"/>
          </p:cNvPicPr>
          <p:nvPr/>
        </p:nvPicPr>
        <p:blipFill>
          <a:blip r:embed="rId4"/>
          <a:srcRect/>
          <a:stretch>
            <a:fillRect/>
          </a:stretch>
        </p:blipFill>
        <p:spPr bwMode="auto">
          <a:xfrm>
            <a:off x="5181601" y="3047999"/>
            <a:ext cx="838200" cy="914401"/>
          </a:xfrm>
          <a:prstGeom prst="rect">
            <a:avLst/>
          </a:prstGeom>
          <a:noFill/>
          <a:ln w="9525">
            <a:noFill/>
            <a:miter lim="800000"/>
            <a:headEnd/>
            <a:tailEnd/>
          </a:ln>
          <a:effectLst/>
        </p:spPr>
      </p:pic>
      <p:cxnSp>
        <p:nvCxnSpPr>
          <p:cNvPr id="53" name="Elbow Connector 52"/>
          <p:cNvCxnSpPr/>
          <p:nvPr/>
        </p:nvCxnSpPr>
        <p:spPr>
          <a:xfrm>
            <a:off x="5791200" y="3505200"/>
            <a:ext cx="5334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5" name="Elbow Connector 54"/>
          <p:cNvCxnSpPr/>
          <p:nvPr/>
        </p:nvCxnSpPr>
        <p:spPr>
          <a:xfrm>
            <a:off x="5029200" y="3200400"/>
            <a:ext cx="3810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7" name="Elbow Connector 56"/>
          <p:cNvCxnSpPr/>
          <p:nvPr/>
        </p:nvCxnSpPr>
        <p:spPr>
          <a:xfrm rot="10800000" flipV="1">
            <a:off x="5105400" y="3581400"/>
            <a:ext cx="3810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rot="10800000">
            <a:off x="533400" y="3124200"/>
            <a:ext cx="4114800"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10800000">
            <a:off x="1524000" y="3351211"/>
            <a:ext cx="3124200" cy="1588"/>
          </a:xfrm>
          <a:prstGeom prst="line">
            <a:avLst/>
          </a:prstGeom>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0" y="2907268"/>
            <a:ext cx="533400" cy="369332"/>
          </a:xfrm>
          <a:prstGeom prst="rect">
            <a:avLst/>
          </a:prstGeom>
          <a:noFill/>
        </p:spPr>
        <p:txBody>
          <a:bodyPr wrap="square" rtlCol="0">
            <a:spAutoFit/>
          </a:bodyPr>
          <a:lstStyle/>
          <a:p>
            <a:r>
              <a:rPr lang="en-US"/>
              <a:t>B1</a:t>
            </a:r>
          </a:p>
        </p:txBody>
      </p:sp>
      <p:cxnSp>
        <p:nvCxnSpPr>
          <p:cNvPr id="68" name="Straight Connector 67"/>
          <p:cNvCxnSpPr/>
          <p:nvPr/>
        </p:nvCxnSpPr>
        <p:spPr>
          <a:xfrm rot="5400000">
            <a:off x="419894" y="3390900"/>
            <a:ext cx="532606" cy="794"/>
          </a:xfrm>
          <a:prstGeom prst="line">
            <a:avLst/>
          </a:prstGeom>
        </p:spPr>
        <p:style>
          <a:lnRef idx="1">
            <a:schemeClr val="dk1"/>
          </a:lnRef>
          <a:fillRef idx="0">
            <a:schemeClr val="dk1"/>
          </a:fillRef>
          <a:effectRef idx="0">
            <a:schemeClr val="dk1"/>
          </a:effectRef>
          <a:fontRef idx="minor">
            <a:schemeClr val="tx1"/>
          </a:fontRef>
        </p:style>
      </p:cxnSp>
      <p:sp>
        <p:nvSpPr>
          <p:cNvPr id="69" name="Isosceles Triangle 68"/>
          <p:cNvSpPr/>
          <p:nvPr/>
        </p:nvSpPr>
        <p:spPr>
          <a:xfrm rot="5400000">
            <a:off x="806605" y="3549805"/>
            <a:ext cx="307248" cy="21314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1" name="Straight Connector 70"/>
          <p:cNvCxnSpPr>
            <a:endCxn id="72" idx="6"/>
          </p:cNvCxnSpPr>
          <p:nvPr/>
        </p:nvCxnSpPr>
        <p:spPr>
          <a:xfrm rot="10800000">
            <a:off x="1143000" y="3657600"/>
            <a:ext cx="3505200" cy="1588"/>
          </a:xfrm>
          <a:prstGeom prst="line">
            <a:avLst/>
          </a:prstGeom>
        </p:spPr>
        <p:style>
          <a:lnRef idx="1">
            <a:schemeClr val="dk1"/>
          </a:lnRef>
          <a:fillRef idx="0">
            <a:schemeClr val="dk1"/>
          </a:fillRef>
          <a:effectRef idx="0">
            <a:schemeClr val="dk1"/>
          </a:effectRef>
          <a:fontRef idx="minor">
            <a:schemeClr val="tx1"/>
          </a:fontRef>
        </p:style>
      </p:cxnSp>
      <p:sp>
        <p:nvSpPr>
          <p:cNvPr id="72" name="Oval 71"/>
          <p:cNvSpPr/>
          <p:nvPr/>
        </p:nvSpPr>
        <p:spPr>
          <a:xfrm>
            <a:off x="1066800" y="35814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6" name="Straight Connector 75"/>
          <p:cNvCxnSpPr>
            <a:stCxn id="69" idx="3"/>
          </p:cNvCxnSpPr>
          <p:nvPr/>
        </p:nvCxnSpPr>
        <p:spPr>
          <a:xfrm rot="10800000" flipV="1">
            <a:off x="685801" y="3656376"/>
            <a:ext cx="167859" cy="1224"/>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rot="10800000">
            <a:off x="1981200" y="3886200"/>
            <a:ext cx="2667000" cy="158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533400" y="4800600"/>
            <a:ext cx="5791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0" y="4572000"/>
            <a:ext cx="533400" cy="369332"/>
          </a:xfrm>
          <a:prstGeom prst="rect">
            <a:avLst/>
          </a:prstGeom>
          <a:noFill/>
        </p:spPr>
        <p:txBody>
          <a:bodyPr wrap="square" rtlCol="0">
            <a:spAutoFit/>
          </a:bodyPr>
          <a:lstStyle/>
          <a:p>
            <a:r>
              <a:rPr lang="en-US"/>
              <a:t>A2</a:t>
            </a:r>
          </a:p>
        </p:txBody>
      </p:sp>
      <p:pic>
        <p:nvPicPr>
          <p:cNvPr id="85" name="Picture 3"/>
          <p:cNvPicPr>
            <a:picLocks noChangeAspect="1" noChangeArrowheads="1"/>
          </p:cNvPicPr>
          <p:nvPr/>
        </p:nvPicPr>
        <p:blipFill>
          <a:blip r:embed="rId4"/>
          <a:srcRect/>
          <a:stretch>
            <a:fillRect/>
          </a:stretch>
        </p:blipFill>
        <p:spPr bwMode="auto">
          <a:xfrm>
            <a:off x="5181600" y="5257800"/>
            <a:ext cx="838200" cy="914401"/>
          </a:xfrm>
          <a:prstGeom prst="rect">
            <a:avLst/>
          </a:prstGeom>
          <a:noFill/>
          <a:ln w="9525">
            <a:noFill/>
            <a:miter lim="800000"/>
            <a:headEnd/>
            <a:tailEnd/>
          </a:ln>
          <a:effectLst/>
        </p:spPr>
      </p:pic>
      <p:pic>
        <p:nvPicPr>
          <p:cNvPr id="86" name="Picture 2"/>
          <p:cNvPicPr>
            <a:picLocks noChangeAspect="1" noChangeArrowheads="1"/>
          </p:cNvPicPr>
          <p:nvPr/>
        </p:nvPicPr>
        <p:blipFill>
          <a:blip r:embed="rId3"/>
          <a:srcRect/>
          <a:stretch>
            <a:fillRect/>
          </a:stretch>
        </p:blipFill>
        <p:spPr bwMode="auto">
          <a:xfrm>
            <a:off x="4419600" y="5029200"/>
            <a:ext cx="838200" cy="762000"/>
          </a:xfrm>
          <a:prstGeom prst="rect">
            <a:avLst/>
          </a:prstGeom>
          <a:noFill/>
          <a:ln w="9525">
            <a:noFill/>
            <a:miter lim="800000"/>
            <a:headEnd/>
            <a:tailEnd/>
          </a:ln>
          <a:effectLst/>
        </p:spPr>
      </p:pic>
      <p:pic>
        <p:nvPicPr>
          <p:cNvPr id="87" name="Picture 2"/>
          <p:cNvPicPr>
            <a:picLocks noChangeAspect="1" noChangeArrowheads="1"/>
          </p:cNvPicPr>
          <p:nvPr/>
        </p:nvPicPr>
        <p:blipFill>
          <a:blip r:embed="rId3"/>
          <a:srcRect/>
          <a:stretch>
            <a:fillRect/>
          </a:stretch>
        </p:blipFill>
        <p:spPr bwMode="auto">
          <a:xfrm>
            <a:off x="4419600" y="5638800"/>
            <a:ext cx="838200" cy="762000"/>
          </a:xfrm>
          <a:prstGeom prst="rect">
            <a:avLst/>
          </a:prstGeom>
          <a:noFill/>
          <a:ln w="9525">
            <a:noFill/>
            <a:miter lim="800000"/>
            <a:headEnd/>
            <a:tailEnd/>
          </a:ln>
          <a:effectLst/>
        </p:spPr>
      </p:pic>
      <p:cxnSp>
        <p:nvCxnSpPr>
          <p:cNvPr id="89" name="Elbow Connector 88"/>
          <p:cNvCxnSpPr/>
          <p:nvPr/>
        </p:nvCxnSpPr>
        <p:spPr>
          <a:xfrm>
            <a:off x="5029200" y="5410200"/>
            <a:ext cx="3810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1" name="Elbow Connector 90"/>
          <p:cNvCxnSpPr/>
          <p:nvPr/>
        </p:nvCxnSpPr>
        <p:spPr>
          <a:xfrm rot="10800000" flipV="1">
            <a:off x="5029200" y="5867400"/>
            <a:ext cx="3810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rot="10800000">
            <a:off x="533400" y="5332411"/>
            <a:ext cx="4114800" cy="1588"/>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rot="10800000">
            <a:off x="1524000" y="5484811"/>
            <a:ext cx="3124200" cy="1588"/>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rot="10800000">
            <a:off x="1981201" y="6094411"/>
            <a:ext cx="2667000" cy="1588"/>
          </a:xfrm>
          <a:prstGeom prst="line">
            <a:avLst/>
          </a:prstGeom>
        </p:spPr>
        <p:style>
          <a:lnRef idx="1">
            <a:schemeClr val="dk1"/>
          </a:lnRef>
          <a:fillRef idx="0">
            <a:schemeClr val="dk1"/>
          </a:fillRef>
          <a:effectRef idx="0">
            <a:schemeClr val="dk1"/>
          </a:effectRef>
          <a:fontRef idx="minor">
            <a:schemeClr val="tx1"/>
          </a:fontRef>
        </p:style>
      </p:cxnSp>
      <p:cxnSp>
        <p:nvCxnSpPr>
          <p:cNvPr id="96" name="Elbow Connector 95"/>
          <p:cNvCxnSpPr/>
          <p:nvPr/>
        </p:nvCxnSpPr>
        <p:spPr>
          <a:xfrm>
            <a:off x="5791200" y="5715000"/>
            <a:ext cx="5334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97" name="TextBox 96"/>
          <p:cNvSpPr txBox="1"/>
          <p:nvPr/>
        </p:nvSpPr>
        <p:spPr>
          <a:xfrm>
            <a:off x="0" y="5117068"/>
            <a:ext cx="533400" cy="369332"/>
          </a:xfrm>
          <a:prstGeom prst="rect">
            <a:avLst/>
          </a:prstGeom>
          <a:noFill/>
        </p:spPr>
        <p:txBody>
          <a:bodyPr wrap="square" rtlCol="0">
            <a:spAutoFit/>
          </a:bodyPr>
          <a:lstStyle/>
          <a:p>
            <a:r>
              <a:rPr lang="en-US"/>
              <a:t>B2</a:t>
            </a:r>
          </a:p>
        </p:txBody>
      </p:sp>
      <p:cxnSp>
        <p:nvCxnSpPr>
          <p:cNvPr id="98" name="Straight Connector 97"/>
          <p:cNvCxnSpPr/>
          <p:nvPr/>
        </p:nvCxnSpPr>
        <p:spPr>
          <a:xfrm rot="5400000">
            <a:off x="419894" y="5600700"/>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rot="10800000" flipV="1">
            <a:off x="685800" y="5866176"/>
            <a:ext cx="167859" cy="1224"/>
          </a:xfrm>
          <a:prstGeom prst="line">
            <a:avLst/>
          </a:prstGeom>
        </p:spPr>
        <p:style>
          <a:lnRef idx="1">
            <a:schemeClr val="dk1"/>
          </a:lnRef>
          <a:fillRef idx="0">
            <a:schemeClr val="dk1"/>
          </a:fillRef>
          <a:effectRef idx="0">
            <a:schemeClr val="dk1"/>
          </a:effectRef>
          <a:fontRef idx="minor">
            <a:schemeClr val="tx1"/>
          </a:fontRef>
        </p:style>
      </p:cxnSp>
      <p:sp>
        <p:nvSpPr>
          <p:cNvPr id="100" name="Isosceles Triangle 99"/>
          <p:cNvSpPr/>
          <p:nvPr/>
        </p:nvSpPr>
        <p:spPr>
          <a:xfrm rot="5400000">
            <a:off x="791147" y="5835805"/>
            <a:ext cx="307248" cy="21314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1" name="Straight Connector 100"/>
          <p:cNvCxnSpPr/>
          <p:nvPr/>
        </p:nvCxnSpPr>
        <p:spPr>
          <a:xfrm rot="10800000">
            <a:off x="1143001" y="5942011"/>
            <a:ext cx="3505200" cy="1588"/>
          </a:xfrm>
          <a:prstGeom prst="line">
            <a:avLst/>
          </a:prstGeom>
        </p:spPr>
        <p:style>
          <a:lnRef idx="1">
            <a:schemeClr val="dk1"/>
          </a:lnRef>
          <a:fillRef idx="0">
            <a:schemeClr val="dk1"/>
          </a:fillRef>
          <a:effectRef idx="0">
            <a:schemeClr val="dk1"/>
          </a:effectRef>
          <a:fontRef idx="minor">
            <a:schemeClr val="tx1"/>
          </a:fontRef>
        </p:style>
      </p:cxnSp>
      <p:sp>
        <p:nvSpPr>
          <p:cNvPr id="102" name="Oval 101"/>
          <p:cNvSpPr/>
          <p:nvPr/>
        </p:nvSpPr>
        <p:spPr>
          <a:xfrm>
            <a:off x="1066800" y="58674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p:spPr>
        <p:txBody>
          <a:bodyPr>
            <a:normAutofit/>
          </a:bodyPr>
          <a:lstStyle/>
          <a:p>
            <a:pPr>
              <a:buNone/>
            </a:pPr>
            <a:r>
              <a:rPr lang="en-US" sz="2400"/>
              <a:t>Arithmetic circuit design:</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Font typeface="Wingdings" pitchFamily="2" charset="2"/>
              <a:buChar char="q"/>
            </a:pPr>
            <a:r>
              <a:rPr lang="en-US" sz="2400"/>
              <a:t>Design an adder/</a:t>
            </a:r>
            <a:r>
              <a:rPr lang="en-US" sz="2400" err="1"/>
              <a:t>subtractor</a:t>
            </a:r>
            <a:r>
              <a:rPr lang="en-US" sz="2400"/>
              <a:t> circuit with one selection variable S and two inputs A and B. For S = 0, the circuit need to perform addition i.e. (A+B) AND FOR S = 1, the circuit must perform subtraction (A –B) by taking 2’s complement of B.</a:t>
            </a:r>
          </a:p>
          <a:p>
            <a:pPr>
              <a:buNone/>
            </a:pPr>
            <a:endParaRPr lang="en-US" sz="2400"/>
          </a:p>
          <a:p>
            <a:pPr>
              <a:buNone/>
            </a:pPr>
            <a:endParaRPr lang="en-US" sz="2400"/>
          </a:p>
        </p:txBody>
      </p:sp>
      <p:sp>
        <p:nvSpPr>
          <p:cNvPr id="4" name="Title 1"/>
          <p:cNvSpPr txBox="1">
            <a:spLocks noGrp="1"/>
          </p:cNvSpPr>
          <p:nvPr>
            <p:ph type="title"/>
          </p:nvPr>
        </p:nvSpPr>
        <p:spPr>
          <a:xfrm>
            <a:off x="0" y="0"/>
            <a:ext cx="9144000" cy="7620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Processor Logic Design</a:t>
            </a:r>
          </a:p>
        </p:txBody>
      </p:sp>
      <p:graphicFrame>
        <p:nvGraphicFramePr>
          <p:cNvPr id="6" name="Table 5"/>
          <p:cNvGraphicFramePr>
            <a:graphicFrameLocks noGrp="1"/>
          </p:cNvGraphicFramePr>
          <p:nvPr/>
        </p:nvGraphicFramePr>
        <p:xfrm>
          <a:off x="228600" y="1397000"/>
          <a:ext cx="2514600" cy="2489200"/>
        </p:xfrm>
        <a:graphic>
          <a:graphicData uri="http://schemas.openxmlformats.org/drawingml/2006/table">
            <a:tbl>
              <a:tblPr firstRow="1" bandRow="1">
                <a:tableStyleId>{21E4AEA4-8DFA-4A89-87EB-49C32662AFE0}</a:tableStyleId>
              </a:tblPr>
              <a:tblGrid>
                <a:gridCol w="1447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497840">
                <a:tc>
                  <a:txBody>
                    <a:bodyPr/>
                    <a:lstStyle/>
                    <a:p>
                      <a:pPr algn="ctr"/>
                      <a:r>
                        <a:rPr lang="en-US"/>
                        <a:t>S1  S0</a:t>
                      </a:r>
                    </a:p>
                  </a:txBody>
                  <a:tcPr/>
                </a:tc>
                <a:tc>
                  <a:txBody>
                    <a:bodyPr/>
                    <a:lstStyle/>
                    <a:p>
                      <a:pPr algn="ctr"/>
                      <a:r>
                        <a:rPr lang="en-US"/>
                        <a:t>Yi</a:t>
                      </a:r>
                    </a:p>
                  </a:txBody>
                  <a:tcPr/>
                </a:tc>
                <a:extLst>
                  <a:ext uri="{0D108BD9-81ED-4DB2-BD59-A6C34878D82A}">
                    <a16:rowId xmlns:a16="http://schemas.microsoft.com/office/drawing/2014/main" val="10000"/>
                  </a:ext>
                </a:extLst>
              </a:tr>
              <a:tr h="497840">
                <a:tc>
                  <a:txBody>
                    <a:bodyPr/>
                    <a:lstStyle/>
                    <a:p>
                      <a:pPr algn="ctr"/>
                      <a:r>
                        <a:rPr lang="en-US"/>
                        <a:t>0  0</a:t>
                      </a:r>
                    </a:p>
                  </a:txBody>
                  <a:tcPr/>
                </a:tc>
                <a:tc>
                  <a:txBody>
                    <a:bodyPr/>
                    <a:lstStyle/>
                    <a:p>
                      <a:pPr algn="ctr"/>
                      <a:r>
                        <a:rPr lang="en-US"/>
                        <a:t>0</a:t>
                      </a:r>
                    </a:p>
                  </a:txBody>
                  <a:tcPr/>
                </a:tc>
                <a:extLst>
                  <a:ext uri="{0D108BD9-81ED-4DB2-BD59-A6C34878D82A}">
                    <a16:rowId xmlns:a16="http://schemas.microsoft.com/office/drawing/2014/main" val="10001"/>
                  </a:ext>
                </a:extLst>
              </a:tr>
              <a:tr h="497840">
                <a:tc>
                  <a:txBody>
                    <a:bodyPr/>
                    <a:lstStyle/>
                    <a:p>
                      <a:pPr algn="ctr"/>
                      <a:r>
                        <a:rPr lang="en-US"/>
                        <a:t>0 </a:t>
                      </a:r>
                      <a:r>
                        <a:rPr lang="en-US" baseline="0"/>
                        <a:t> </a:t>
                      </a:r>
                      <a:r>
                        <a:rPr lang="en-US"/>
                        <a:t>1</a:t>
                      </a:r>
                    </a:p>
                  </a:txBody>
                  <a:tcPr/>
                </a:tc>
                <a:tc>
                  <a:txBody>
                    <a:bodyPr/>
                    <a:lstStyle/>
                    <a:p>
                      <a:pPr algn="ctr"/>
                      <a:r>
                        <a:rPr lang="en-US"/>
                        <a:t>Bi</a:t>
                      </a:r>
                    </a:p>
                  </a:txBody>
                  <a:tcPr/>
                </a:tc>
                <a:extLst>
                  <a:ext uri="{0D108BD9-81ED-4DB2-BD59-A6C34878D82A}">
                    <a16:rowId xmlns:a16="http://schemas.microsoft.com/office/drawing/2014/main" val="10002"/>
                  </a:ext>
                </a:extLst>
              </a:tr>
              <a:tr h="497840">
                <a:tc>
                  <a:txBody>
                    <a:bodyPr/>
                    <a:lstStyle/>
                    <a:p>
                      <a:pPr algn="ctr"/>
                      <a:r>
                        <a:rPr lang="en-US"/>
                        <a:t>1  0</a:t>
                      </a:r>
                    </a:p>
                  </a:txBody>
                  <a:tcPr/>
                </a:tc>
                <a:tc>
                  <a:txBody>
                    <a:bodyPr/>
                    <a:lstStyle/>
                    <a:p>
                      <a:pPr algn="ctr"/>
                      <a:r>
                        <a:rPr lang="en-US"/>
                        <a:t>Bi</a:t>
                      </a:r>
                    </a:p>
                  </a:txBody>
                  <a:tcPr/>
                </a:tc>
                <a:extLst>
                  <a:ext uri="{0D108BD9-81ED-4DB2-BD59-A6C34878D82A}">
                    <a16:rowId xmlns:a16="http://schemas.microsoft.com/office/drawing/2014/main" val="10003"/>
                  </a:ext>
                </a:extLst>
              </a:tr>
              <a:tr h="497840">
                <a:tc>
                  <a:txBody>
                    <a:bodyPr/>
                    <a:lstStyle/>
                    <a:p>
                      <a:pPr algn="ctr"/>
                      <a:r>
                        <a:rPr lang="en-US"/>
                        <a:t>1  1</a:t>
                      </a:r>
                    </a:p>
                  </a:txBody>
                  <a:tcPr/>
                </a:tc>
                <a:tc>
                  <a:txBody>
                    <a:bodyPr/>
                    <a:lstStyle/>
                    <a:p>
                      <a:pPr algn="ctr"/>
                      <a:r>
                        <a:rPr lang="en-US"/>
                        <a:t>1</a:t>
                      </a:r>
                    </a:p>
                  </a:txBody>
                  <a:tcPr/>
                </a:tc>
                <a:extLst>
                  <a:ext uri="{0D108BD9-81ED-4DB2-BD59-A6C34878D82A}">
                    <a16:rowId xmlns:a16="http://schemas.microsoft.com/office/drawing/2014/main" val="10004"/>
                  </a:ext>
                </a:extLst>
              </a:tr>
            </a:tbl>
          </a:graphicData>
        </a:graphic>
      </p:graphicFrame>
      <p:cxnSp>
        <p:nvCxnSpPr>
          <p:cNvPr id="8" name="Straight Connector 7"/>
          <p:cNvCxnSpPr/>
          <p:nvPr/>
        </p:nvCxnSpPr>
        <p:spPr>
          <a:xfrm>
            <a:off x="2133600" y="2895600"/>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9" name="Picture 3"/>
          <p:cNvPicPr>
            <a:picLocks noChangeAspect="1" noChangeArrowheads="1"/>
          </p:cNvPicPr>
          <p:nvPr/>
        </p:nvPicPr>
        <p:blipFill>
          <a:blip r:embed="rId3"/>
          <a:srcRect/>
          <a:stretch>
            <a:fillRect/>
          </a:stretch>
        </p:blipFill>
        <p:spPr bwMode="auto">
          <a:xfrm>
            <a:off x="6400800" y="1752601"/>
            <a:ext cx="838200" cy="990600"/>
          </a:xfrm>
          <a:prstGeom prst="rect">
            <a:avLst/>
          </a:prstGeom>
          <a:noFill/>
          <a:ln w="9525">
            <a:noFill/>
            <a:miter lim="800000"/>
            <a:headEnd/>
            <a:tailEnd/>
          </a:ln>
          <a:effectLst/>
        </p:spPr>
      </p:pic>
      <p:pic>
        <p:nvPicPr>
          <p:cNvPr id="10" name="Picture 2"/>
          <p:cNvPicPr>
            <a:picLocks noChangeAspect="1" noChangeArrowheads="1"/>
          </p:cNvPicPr>
          <p:nvPr/>
        </p:nvPicPr>
        <p:blipFill>
          <a:blip r:embed="rId4"/>
          <a:srcRect/>
          <a:stretch>
            <a:fillRect/>
          </a:stretch>
        </p:blipFill>
        <p:spPr bwMode="auto">
          <a:xfrm>
            <a:off x="5257800" y="1524000"/>
            <a:ext cx="838200" cy="762000"/>
          </a:xfrm>
          <a:prstGeom prst="rect">
            <a:avLst/>
          </a:prstGeom>
          <a:noFill/>
          <a:ln w="9525">
            <a:noFill/>
            <a:miter lim="800000"/>
            <a:headEnd/>
            <a:tailEnd/>
          </a:ln>
          <a:effectLst/>
        </p:spPr>
      </p:pic>
      <p:pic>
        <p:nvPicPr>
          <p:cNvPr id="11" name="Picture 2"/>
          <p:cNvPicPr>
            <a:picLocks noChangeAspect="1" noChangeArrowheads="1"/>
          </p:cNvPicPr>
          <p:nvPr/>
        </p:nvPicPr>
        <p:blipFill>
          <a:blip r:embed="rId4"/>
          <a:srcRect/>
          <a:stretch>
            <a:fillRect/>
          </a:stretch>
        </p:blipFill>
        <p:spPr bwMode="auto">
          <a:xfrm>
            <a:off x="5334000" y="2209800"/>
            <a:ext cx="838200" cy="762000"/>
          </a:xfrm>
          <a:prstGeom prst="rect">
            <a:avLst/>
          </a:prstGeom>
          <a:noFill/>
          <a:ln w="9525">
            <a:noFill/>
            <a:miter lim="800000"/>
            <a:headEnd/>
            <a:tailEnd/>
          </a:ln>
          <a:effectLst/>
        </p:spPr>
      </p:pic>
      <p:cxnSp>
        <p:nvCxnSpPr>
          <p:cNvPr id="13" name="Elbow Connector 12"/>
          <p:cNvCxnSpPr/>
          <p:nvPr/>
        </p:nvCxnSpPr>
        <p:spPr>
          <a:xfrm>
            <a:off x="5867400" y="1905000"/>
            <a:ext cx="7620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5" name="Elbow Connector 14"/>
          <p:cNvCxnSpPr/>
          <p:nvPr/>
        </p:nvCxnSpPr>
        <p:spPr>
          <a:xfrm rot="10800000" flipV="1">
            <a:off x="5943600" y="2362200"/>
            <a:ext cx="7620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10800000">
            <a:off x="3733800" y="1828800"/>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3696494" y="2171700"/>
            <a:ext cx="685006" cy="794"/>
          </a:xfrm>
          <a:prstGeom prst="line">
            <a:avLst/>
          </a:prstGeom>
        </p:spPr>
        <p:style>
          <a:lnRef idx="1">
            <a:schemeClr val="dk1"/>
          </a:lnRef>
          <a:fillRef idx="0">
            <a:schemeClr val="dk1"/>
          </a:fillRef>
          <a:effectRef idx="0">
            <a:schemeClr val="dk1"/>
          </a:effectRef>
          <a:fontRef idx="minor">
            <a:schemeClr val="tx1"/>
          </a:fontRef>
        </p:style>
      </p:cxnSp>
      <p:sp>
        <p:nvSpPr>
          <p:cNvPr id="23" name="Isosceles Triangle 22"/>
          <p:cNvSpPr/>
          <p:nvPr/>
        </p:nvSpPr>
        <p:spPr>
          <a:xfrm rot="5400000">
            <a:off x="4311805" y="2409254"/>
            <a:ext cx="307248" cy="21314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p:nvPr/>
        </p:nvCxnSpPr>
        <p:spPr>
          <a:xfrm rot="10800000">
            <a:off x="4648200" y="25146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4572000" y="24384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Connector 27"/>
          <p:cNvCxnSpPr>
            <a:endCxn id="23" idx="3"/>
          </p:cNvCxnSpPr>
          <p:nvPr/>
        </p:nvCxnSpPr>
        <p:spPr>
          <a:xfrm>
            <a:off x="4038600" y="2514600"/>
            <a:ext cx="320259" cy="1225"/>
          </a:xfrm>
          <a:prstGeom prst="line">
            <a:avLst/>
          </a:prstGeom>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3276600" y="1676400"/>
            <a:ext cx="457200" cy="381000"/>
          </a:xfrm>
          <a:prstGeom prst="rect">
            <a:avLst/>
          </a:prstGeom>
          <a:noFill/>
        </p:spPr>
        <p:txBody>
          <a:bodyPr wrap="square" rtlCol="0">
            <a:spAutoFit/>
          </a:bodyPr>
          <a:lstStyle/>
          <a:p>
            <a:r>
              <a:rPr lang="en-US"/>
              <a:t>Bi</a:t>
            </a:r>
          </a:p>
        </p:txBody>
      </p:sp>
      <p:sp>
        <p:nvSpPr>
          <p:cNvPr id="30" name="TextBox 29"/>
          <p:cNvSpPr txBox="1"/>
          <p:nvPr/>
        </p:nvSpPr>
        <p:spPr>
          <a:xfrm>
            <a:off x="5029200" y="1828800"/>
            <a:ext cx="457200" cy="381000"/>
          </a:xfrm>
          <a:prstGeom prst="rect">
            <a:avLst/>
          </a:prstGeom>
          <a:noFill/>
        </p:spPr>
        <p:txBody>
          <a:bodyPr wrap="square" rtlCol="0">
            <a:spAutoFit/>
          </a:bodyPr>
          <a:lstStyle/>
          <a:p>
            <a:r>
              <a:rPr lang="en-US"/>
              <a:t>S0</a:t>
            </a:r>
          </a:p>
        </p:txBody>
      </p:sp>
      <p:sp>
        <p:nvSpPr>
          <p:cNvPr id="31" name="TextBox 30"/>
          <p:cNvSpPr txBox="1"/>
          <p:nvPr/>
        </p:nvSpPr>
        <p:spPr>
          <a:xfrm>
            <a:off x="5029200" y="2514600"/>
            <a:ext cx="457200" cy="381000"/>
          </a:xfrm>
          <a:prstGeom prst="rect">
            <a:avLst/>
          </a:prstGeom>
          <a:noFill/>
        </p:spPr>
        <p:txBody>
          <a:bodyPr wrap="square" rtlCol="0">
            <a:spAutoFit/>
          </a:bodyPr>
          <a:lstStyle/>
          <a:p>
            <a:r>
              <a:rPr lang="en-US"/>
              <a:t>S1</a:t>
            </a:r>
          </a:p>
        </p:txBody>
      </p:sp>
      <p:sp>
        <p:nvSpPr>
          <p:cNvPr id="32" name="TextBox 31"/>
          <p:cNvSpPr txBox="1"/>
          <p:nvPr/>
        </p:nvSpPr>
        <p:spPr>
          <a:xfrm>
            <a:off x="7086600" y="2057400"/>
            <a:ext cx="457200" cy="381000"/>
          </a:xfrm>
          <a:prstGeom prst="rect">
            <a:avLst/>
          </a:prstGeom>
          <a:noFill/>
        </p:spPr>
        <p:txBody>
          <a:bodyPr wrap="square" rtlCol="0">
            <a:spAutoFit/>
          </a:bodyPr>
          <a:lstStyle/>
          <a:p>
            <a:r>
              <a:rPr lang="en-US"/>
              <a:t>Yi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1"/>
          </a:solidFill>
        </p:spPr>
        <p:txBody>
          <a:bodyPr/>
          <a:lstStyle/>
          <a:p>
            <a:r>
              <a:rPr lang="en-US"/>
              <a:t>2421 BCD code</a:t>
            </a:r>
          </a:p>
        </p:txBody>
      </p:sp>
      <p:pic>
        <p:nvPicPr>
          <p:cNvPr id="1026" name="Picture 2"/>
          <p:cNvPicPr>
            <a:picLocks noGrp="1" noChangeAspect="1" noChangeArrowheads="1"/>
          </p:cNvPicPr>
          <p:nvPr>
            <p:ph idx="1"/>
          </p:nvPr>
        </p:nvPicPr>
        <p:blipFill>
          <a:blip r:embed="rId2"/>
          <a:srcRect/>
          <a:stretch>
            <a:fillRect/>
          </a:stretch>
        </p:blipFill>
        <p:spPr bwMode="auto">
          <a:xfrm>
            <a:off x="0" y="838200"/>
            <a:ext cx="9143999" cy="6019799"/>
          </a:xfrm>
          <a:prstGeom prst="rect">
            <a:avLst/>
          </a:prstGeom>
          <a:noFill/>
          <a:ln w="9525">
            <a:noFill/>
            <a:miter lim="800000"/>
            <a:headEnd/>
            <a:tailEnd/>
          </a:ln>
          <a:effec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bg1">
              <a:lumMod val="85000"/>
            </a:schemeClr>
          </a:solidFill>
        </p:spPr>
        <p:txBody>
          <a:bodyPr>
            <a:normAutofit/>
          </a:bodyPr>
          <a:lstStyle/>
          <a:p>
            <a:pPr>
              <a:buNone/>
            </a:pPr>
            <a:r>
              <a:rPr lang="en-US" sz="2400"/>
              <a:t>Design:</a:t>
            </a:r>
          </a:p>
        </p:txBody>
      </p:sp>
      <p:sp>
        <p:nvSpPr>
          <p:cNvPr id="4" name="Title 1"/>
          <p:cNvSpPr txBox="1">
            <a:spLocks noGrp="1"/>
          </p:cNvSpPr>
          <p:nvPr>
            <p:ph type="title"/>
          </p:nvPr>
        </p:nvSpPr>
        <p:spPr>
          <a:xfrm>
            <a:off x="0" y="0"/>
            <a:ext cx="9144000" cy="762000"/>
          </a:xfrm>
          <a:prstGeom prst="rect">
            <a:avLst/>
          </a:prstGeom>
          <a:blipFill>
            <a:blip r:embed="rId2">
              <a:duotone>
                <a:schemeClr val="bg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Processor Logic Design</a:t>
            </a:r>
          </a:p>
        </p:txBody>
      </p:sp>
      <p:sp>
        <p:nvSpPr>
          <p:cNvPr id="5" name="TextBox 4"/>
          <p:cNvSpPr txBox="1"/>
          <p:nvPr/>
        </p:nvSpPr>
        <p:spPr>
          <a:xfrm>
            <a:off x="6324600" y="1752600"/>
            <a:ext cx="1066800" cy="1477328"/>
          </a:xfrm>
          <a:prstGeom prst="rect">
            <a:avLst/>
          </a:prstGeom>
          <a:noFill/>
          <a:ln w="19050">
            <a:solidFill>
              <a:schemeClr val="tx1"/>
            </a:solidFill>
          </a:ln>
        </p:spPr>
        <p:txBody>
          <a:bodyPr wrap="square" rtlCol="0">
            <a:spAutoFit/>
          </a:bodyPr>
          <a:lstStyle/>
          <a:p>
            <a:r>
              <a:rPr lang="en-US"/>
              <a:t>X1</a:t>
            </a:r>
          </a:p>
          <a:p>
            <a:endParaRPr lang="en-US"/>
          </a:p>
          <a:p>
            <a:pPr algn="ctr"/>
            <a:r>
              <a:rPr lang="en-US"/>
              <a:t>FA</a:t>
            </a:r>
          </a:p>
          <a:p>
            <a:pPr algn="ctr"/>
            <a:endParaRPr lang="en-US"/>
          </a:p>
          <a:p>
            <a:r>
              <a:rPr lang="en-US"/>
              <a:t>Y1</a:t>
            </a:r>
          </a:p>
        </p:txBody>
      </p:sp>
      <p:sp>
        <p:nvSpPr>
          <p:cNvPr id="6" name="TextBox 5"/>
          <p:cNvSpPr txBox="1"/>
          <p:nvPr/>
        </p:nvSpPr>
        <p:spPr>
          <a:xfrm>
            <a:off x="6324600" y="3733800"/>
            <a:ext cx="1066800" cy="1477328"/>
          </a:xfrm>
          <a:prstGeom prst="rect">
            <a:avLst/>
          </a:prstGeom>
          <a:noFill/>
          <a:ln w="19050">
            <a:solidFill>
              <a:schemeClr val="tx1"/>
            </a:solidFill>
          </a:ln>
        </p:spPr>
        <p:txBody>
          <a:bodyPr wrap="square" rtlCol="0">
            <a:spAutoFit/>
          </a:bodyPr>
          <a:lstStyle/>
          <a:p>
            <a:r>
              <a:rPr lang="en-US"/>
              <a:t>X2</a:t>
            </a:r>
          </a:p>
          <a:p>
            <a:endParaRPr lang="en-US"/>
          </a:p>
          <a:p>
            <a:pPr algn="ctr"/>
            <a:r>
              <a:rPr lang="en-US"/>
              <a:t>FA</a:t>
            </a:r>
          </a:p>
          <a:p>
            <a:pPr algn="ctr"/>
            <a:endParaRPr lang="en-US"/>
          </a:p>
          <a:p>
            <a:r>
              <a:rPr lang="en-US"/>
              <a:t>Y2</a:t>
            </a:r>
          </a:p>
        </p:txBody>
      </p:sp>
      <p:cxnSp>
        <p:nvCxnSpPr>
          <p:cNvPr id="8" name="Straight Arrow Connector 7"/>
          <p:cNvCxnSpPr>
            <a:endCxn id="5" idx="0"/>
          </p:cNvCxnSpPr>
          <p:nvPr/>
        </p:nvCxnSpPr>
        <p:spPr>
          <a:xfrm rot="5400000">
            <a:off x="6705600" y="16002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10800000">
            <a:off x="685800" y="1447800"/>
            <a:ext cx="61722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85800" y="1905000"/>
            <a:ext cx="5638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2"/>
            <a:endCxn id="6" idx="0"/>
          </p:cNvCxnSpPr>
          <p:nvPr/>
        </p:nvCxnSpPr>
        <p:spPr>
          <a:xfrm rot="5400000">
            <a:off x="6606064" y="3481864"/>
            <a:ext cx="50387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04800" y="1219200"/>
            <a:ext cx="381000" cy="381000"/>
          </a:xfrm>
          <a:prstGeom prst="rect">
            <a:avLst/>
          </a:prstGeom>
          <a:noFill/>
        </p:spPr>
        <p:txBody>
          <a:bodyPr wrap="square" rtlCol="0">
            <a:spAutoFit/>
          </a:bodyPr>
          <a:lstStyle/>
          <a:p>
            <a:r>
              <a:rPr lang="en-US"/>
              <a:t>S</a:t>
            </a:r>
          </a:p>
        </p:txBody>
      </p:sp>
      <p:sp>
        <p:nvSpPr>
          <p:cNvPr id="22" name="TextBox 21"/>
          <p:cNvSpPr txBox="1"/>
          <p:nvPr/>
        </p:nvSpPr>
        <p:spPr>
          <a:xfrm>
            <a:off x="228600" y="1752600"/>
            <a:ext cx="457200" cy="381000"/>
          </a:xfrm>
          <a:prstGeom prst="rect">
            <a:avLst/>
          </a:prstGeom>
          <a:noFill/>
        </p:spPr>
        <p:txBody>
          <a:bodyPr wrap="square" rtlCol="0">
            <a:spAutoFit/>
          </a:bodyPr>
          <a:lstStyle/>
          <a:p>
            <a:r>
              <a:rPr lang="en-US"/>
              <a:t>A1</a:t>
            </a:r>
          </a:p>
        </p:txBody>
      </p:sp>
      <p:pic>
        <p:nvPicPr>
          <p:cNvPr id="23" name="Picture 2"/>
          <p:cNvPicPr>
            <a:picLocks noChangeAspect="1" noChangeArrowheads="1"/>
          </p:cNvPicPr>
          <p:nvPr/>
        </p:nvPicPr>
        <p:blipFill>
          <a:blip r:embed="rId3"/>
          <a:srcRect/>
          <a:stretch>
            <a:fillRect/>
          </a:stretch>
        </p:blipFill>
        <p:spPr bwMode="auto">
          <a:xfrm>
            <a:off x="3705223" y="2514600"/>
            <a:ext cx="1781177" cy="1066800"/>
          </a:xfrm>
          <a:prstGeom prst="rect">
            <a:avLst/>
          </a:prstGeom>
          <a:noFill/>
          <a:ln w="9525">
            <a:noFill/>
            <a:miter lim="800000"/>
            <a:headEnd/>
            <a:tailEnd/>
          </a:ln>
          <a:effectLst/>
        </p:spPr>
      </p:pic>
      <p:cxnSp>
        <p:nvCxnSpPr>
          <p:cNvPr id="25" name="Straight Connector 24"/>
          <p:cNvCxnSpPr/>
          <p:nvPr/>
        </p:nvCxnSpPr>
        <p:spPr>
          <a:xfrm>
            <a:off x="5029200" y="30480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a:off x="2209800" y="2895600"/>
            <a:ext cx="19812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0800000">
            <a:off x="838200" y="3200400"/>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a:off x="-265906" y="3924300"/>
            <a:ext cx="4952206" cy="794"/>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28600" y="2971800"/>
            <a:ext cx="457200" cy="381000"/>
          </a:xfrm>
          <a:prstGeom prst="rect">
            <a:avLst/>
          </a:prstGeom>
          <a:noFill/>
        </p:spPr>
        <p:txBody>
          <a:bodyPr wrap="square" rtlCol="0">
            <a:spAutoFit/>
          </a:bodyPr>
          <a:lstStyle/>
          <a:p>
            <a:r>
              <a:rPr lang="en-US"/>
              <a:t>B1</a:t>
            </a:r>
          </a:p>
        </p:txBody>
      </p:sp>
      <p:cxnSp>
        <p:nvCxnSpPr>
          <p:cNvPr id="34" name="Straight Arrow Connector 33"/>
          <p:cNvCxnSpPr/>
          <p:nvPr/>
        </p:nvCxnSpPr>
        <p:spPr>
          <a:xfrm>
            <a:off x="685800" y="3886200"/>
            <a:ext cx="5638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228600" y="3733800"/>
            <a:ext cx="457200" cy="381000"/>
          </a:xfrm>
          <a:prstGeom prst="rect">
            <a:avLst/>
          </a:prstGeom>
          <a:noFill/>
        </p:spPr>
        <p:txBody>
          <a:bodyPr wrap="square" rtlCol="0">
            <a:spAutoFit/>
          </a:bodyPr>
          <a:lstStyle/>
          <a:p>
            <a:r>
              <a:rPr lang="en-US"/>
              <a:t>A2</a:t>
            </a:r>
          </a:p>
        </p:txBody>
      </p:sp>
      <p:pic>
        <p:nvPicPr>
          <p:cNvPr id="37" name="Picture 2"/>
          <p:cNvPicPr>
            <a:picLocks noChangeAspect="1" noChangeArrowheads="1"/>
          </p:cNvPicPr>
          <p:nvPr/>
        </p:nvPicPr>
        <p:blipFill>
          <a:blip r:embed="rId3"/>
          <a:srcRect/>
          <a:stretch>
            <a:fillRect/>
          </a:stretch>
        </p:blipFill>
        <p:spPr bwMode="auto">
          <a:xfrm>
            <a:off x="3733800" y="4419600"/>
            <a:ext cx="1781177" cy="1066800"/>
          </a:xfrm>
          <a:prstGeom prst="rect">
            <a:avLst/>
          </a:prstGeom>
          <a:noFill/>
          <a:ln w="9525">
            <a:noFill/>
            <a:miter lim="800000"/>
            <a:headEnd/>
            <a:tailEnd/>
          </a:ln>
          <a:effectLst/>
        </p:spPr>
      </p:pic>
      <p:cxnSp>
        <p:nvCxnSpPr>
          <p:cNvPr id="38" name="Straight Connector 37"/>
          <p:cNvCxnSpPr/>
          <p:nvPr/>
        </p:nvCxnSpPr>
        <p:spPr>
          <a:xfrm>
            <a:off x="5029200" y="4951412"/>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rot="10800000">
            <a:off x="2209800" y="4799011"/>
            <a:ext cx="19812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10800000">
            <a:off x="838200" y="5103811"/>
            <a:ext cx="3352800" cy="1588"/>
          </a:xfrm>
          <a:prstGeom prst="line">
            <a:avLst/>
          </a:prstGeom>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228600" y="4876800"/>
            <a:ext cx="457200" cy="381000"/>
          </a:xfrm>
          <a:prstGeom prst="rect">
            <a:avLst/>
          </a:prstGeom>
          <a:noFill/>
        </p:spPr>
        <p:txBody>
          <a:bodyPr wrap="square" rtlCol="0">
            <a:spAutoFit/>
          </a:bodyPr>
          <a:lstStyle/>
          <a:p>
            <a:r>
              <a:rPr lang="en-US"/>
              <a:t>B2</a:t>
            </a:r>
          </a:p>
        </p:txBody>
      </p:sp>
      <p:cxnSp>
        <p:nvCxnSpPr>
          <p:cNvPr id="51" name="Straight Arrow Connector 50"/>
          <p:cNvCxnSpPr/>
          <p:nvPr/>
        </p:nvCxnSpPr>
        <p:spPr>
          <a:xfrm>
            <a:off x="7391400" y="2514600"/>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7391400" y="4494212"/>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rot="5400000">
            <a:off x="6606858" y="5462270"/>
            <a:ext cx="50387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6858000" y="1219200"/>
            <a:ext cx="457200" cy="369332"/>
          </a:xfrm>
          <a:prstGeom prst="rect">
            <a:avLst/>
          </a:prstGeom>
          <a:noFill/>
        </p:spPr>
        <p:txBody>
          <a:bodyPr wrap="square" rtlCol="0">
            <a:spAutoFit/>
          </a:bodyPr>
          <a:lstStyle/>
          <a:p>
            <a:r>
              <a:rPr lang="en-US"/>
              <a:t>C1</a:t>
            </a:r>
          </a:p>
        </p:txBody>
      </p:sp>
      <p:sp>
        <p:nvSpPr>
          <p:cNvPr id="55" name="TextBox 54"/>
          <p:cNvSpPr txBox="1"/>
          <p:nvPr/>
        </p:nvSpPr>
        <p:spPr>
          <a:xfrm>
            <a:off x="7924800" y="2373868"/>
            <a:ext cx="457200" cy="369332"/>
          </a:xfrm>
          <a:prstGeom prst="rect">
            <a:avLst/>
          </a:prstGeom>
          <a:noFill/>
        </p:spPr>
        <p:txBody>
          <a:bodyPr wrap="square" rtlCol="0">
            <a:spAutoFit/>
          </a:bodyPr>
          <a:lstStyle/>
          <a:p>
            <a:r>
              <a:rPr lang="en-US"/>
              <a:t>O1</a:t>
            </a:r>
          </a:p>
        </p:txBody>
      </p:sp>
      <p:sp>
        <p:nvSpPr>
          <p:cNvPr id="56" name="TextBox 55"/>
          <p:cNvSpPr txBox="1"/>
          <p:nvPr/>
        </p:nvSpPr>
        <p:spPr>
          <a:xfrm>
            <a:off x="7924800" y="4343400"/>
            <a:ext cx="457200" cy="369332"/>
          </a:xfrm>
          <a:prstGeom prst="rect">
            <a:avLst/>
          </a:prstGeom>
          <a:noFill/>
        </p:spPr>
        <p:txBody>
          <a:bodyPr wrap="square" rtlCol="0">
            <a:spAutoFit/>
          </a:bodyPr>
          <a:lstStyle/>
          <a:p>
            <a:r>
              <a:rPr lang="en-US"/>
              <a:t>O2</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324600"/>
          </a:xfrm>
          <a:solidFill>
            <a:schemeClr val="accent1"/>
          </a:solidFill>
        </p:spPr>
        <p:txBody>
          <a:bodyPr>
            <a:normAutofit/>
          </a:bodyPr>
          <a:lstStyle/>
          <a:p>
            <a:pPr>
              <a:buNone/>
            </a:pPr>
            <a:r>
              <a:rPr lang="en-US" sz="2400"/>
              <a:t>Logic Circuit Design:</a:t>
            </a:r>
          </a:p>
          <a:p>
            <a:pPr>
              <a:buFont typeface="Wingdings" pitchFamily="2" charset="2"/>
              <a:buChar char="v"/>
            </a:pPr>
            <a:r>
              <a:rPr lang="en-US" sz="1800"/>
              <a:t>Design a sequential logic circuit that could perform eight different logical gate operation. Use the concept of function table, multiplexer, different gates to obtained the desired result.</a:t>
            </a:r>
          </a:p>
        </p:txBody>
      </p:sp>
      <p:sp>
        <p:nvSpPr>
          <p:cNvPr id="4" name="Title 1"/>
          <p:cNvSpPr txBox="1">
            <a:spLocks noGrp="1"/>
          </p:cNvSpPr>
          <p:nvPr>
            <p:ph type="title"/>
          </p:nvPr>
        </p:nvSpPr>
        <p:spPr>
          <a:xfrm>
            <a:off x="0" y="0"/>
            <a:ext cx="9144000" cy="5334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Processor Logic Design</a:t>
            </a:r>
          </a:p>
        </p:txBody>
      </p:sp>
      <p:sp>
        <p:nvSpPr>
          <p:cNvPr id="5" name="TextBox 4"/>
          <p:cNvSpPr txBox="1"/>
          <p:nvPr/>
        </p:nvSpPr>
        <p:spPr>
          <a:xfrm>
            <a:off x="6477000" y="1905000"/>
            <a:ext cx="1600200" cy="4247317"/>
          </a:xfrm>
          <a:prstGeom prst="rect">
            <a:avLst/>
          </a:prstGeom>
          <a:noFill/>
          <a:ln w="19050">
            <a:solidFill>
              <a:schemeClr val="tx1"/>
            </a:solidFill>
          </a:ln>
        </p:spPr>
        <p:txBody>
          <a:bodyPr wrap="square" rtlCol="0">
            <a:spAutoFit/>
          </a:bodyPr>
          <a:lstStyle/>
          <a:p>
            <a:r>
              <a:rPr lang="en-US"/>
              <a:t>0</a:t>
            </a:r>
          </a:p>
          <a:p>
            <a:endParaRPr lang="en-US"/>
          </a:p>
          <a:p>
            <a:r>
              <a:rPr lang="en-US"/>
              <a:t>1</a:t>
            </a:r>
          </a:p>
          <a:p>
            <a:endParaRPr lang="en-US"/>
          </a:p>
          <a:p>
            <a:r>
              <a:rPr lang="en-US"/>
              <a:t>2</a:t>
            </a:r>
          </a:p>
          <a:p>
            <a:endParaRPr lang="en-US"/>
          </a:p>
          <a:p>
            <a:r>
              <a:rPr lang="en-US"/>
              <a:t>3 </a:t>
            </a:r>
          </a:p>
          <a:p>
            <a:r>
              <a:rPr lang="en-US"/>
              <a:t>         MUX</a:t>
            </a:r>
          </a:p>
          <a:p>
            <a:r>
              <a:rPr lang="en-US"/>
              <a:t>4</a:t>
            </a:r>
          </a:p>
          <a:p>
            <a:endParaRPr lang="en-US"/>
          </a:p>
          <a:p>
            <a:r>
              <a:rPr lang="en-US"/>
              <a:t>5</a:t>
            </a:r>
          </a:p>
          <a:p>
            <a:endParaRPr lang="en-US"/>
          </a:p>
          <a:p>
            <a:r>
              <a:rPr lang="en-US"/>
              <a:t>6</a:t>
            </a:r>
          </a:p>
          <a:p>
            <a:endParaRPr lang="en-US"/>
          </a:p>
          <a:p>
            <a:r>
              <a:rPr lang="en-US"/>
              <a:t>7</a:t>
            </a:r>
          </a:p>
        </p:txBody>
      </p:sp>
      <p:sp>
        <p:nvSpPr>
          <p:cNvPr id="6" name="Isosceles Triangle 5"/>
          <p:cNvSpPr/>
          <p:nvPr/>
        </p:nvSpPr>
        <p:spPr>
          <a:xfrm rot="5400000">
            <a:off x="3314699" y="1943101"/>
            <a:ext cx="304802" cy="2286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Connector 8"/>
          <p:cNvCxnSpPr/>
          <p:nvPr/>
        </p:nvCxnSpPr>
        <p:spPr>
          <a:xfrm rot="10800000">
            <a:off x="3581400" y="2057400"/>
            <a:ext cx="2895602" cy="1588"/>
          </a:xfrm>
          <a:prstGeom prst="line">
            <a:avLst/>
          </a:prstGeom>
        </p:spPr>
        <p:style>
          <a:lnRef idx="1">
            <a:schemeClr val="dk1"/>
          </a:lnRef>
          <a:fillRef idx="0">
            <a:schemeClr val="dk1"/>
          </a:fillRef>
          <a:effectRef idx="0">
            <a:schemeClr val="dk1"/>
          </a:effectRef>
          <a:fontRef idx="minor">
            <a:schemeClr val="tx1"/>
          </a:fontRef>
        </p:style>
      </p:cxnSp>
      <p:sp>
        <p:nvSpPr>
          <p:cNvPr id="14" name="Isosceles Triangle 13"/>
          <p:cNvSpPr/>
          <p:nvPr/>
        </p:nvSpPr>
        <p:spPr>
          <a:xfrm rot="5400000">
            <a:off x="3314700" y="2476500"/>
            <a:ext cx="304800" cy="3810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p:cNvSpPr/>
          <p:nvPr/>
        </p:nvSpPr>
        <p:spPr>
          <a:xfrm>
            <a:off x="3657600" y="25908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6" name="Straight Connector 15"/>
          <p:cNvCxnSpPr/>
          <p:nvPr/>
        </p:nvCxnSpPr>
        <p:spPr>
          <a:xfrm rot="10800000">
            <a:off x="3733800" y="2665411"/>
            <a:ext cx="2743202" cy="1588"/>
          </a:xfrm>
          <a:prstGeom prst="line">
            <a:avLst/>
          </a:prstGeom>
        </p:spPr>
        <p:style>
          <a:lnRef idx="1">
            <a:schemeClr val="dk1"/>
          </a:lnRef>
          <a:fillRef idx="0">
            <a:schemeClr val="dk1"/>
          </a:fillRef>
          <a:effectRef idx="0">
            <a:schemeClr val="dk1"/>
          </a:effectRef>
          <a:fontRef idx="minor">
            <a:schemeClr val="tx1"/>
          </a:fontRef>
        </p:style>
      </p:cxnSp>
      <p:pic>
        <p:nvPicPr>
          <p:cNvPr id="18" name="Picture 2"/>
          <p:cNvPicPr>
            <a:picLocks noChangeAspect="1" noChangeArrowheads="1"/>
          </p:cNvPicPr>
          <p:nvPr/>
        </p:nvPicPr>
        <p:blipFill>
          <a:blip r:embed="rId3"/>
          <a:srcRect/>
          <a:stretch>
            <a:fillRect/>
          </a:stretch>
        </p:blipFill>
        <p:spPr bwMode="auto">
          <a:xfrm>
            <a:off x="2743201" y="4953000"/>
            <a:ext cx="1295400" cy="762000"/>
          </a:xfrm>
          <a:prstGeom prst="rect">
            <a:avLst/>
          </a:prstGeom>
          <a:noFill/>
          <a:ln w="9525">
            <a:noFill/>
            <a:miter lim="800000"/>
            <a:headEnd/>
            <a:tailEnd/>
          </a:ln>
          <a:effectLst/>
        </p:spPr>
      </p:pic>
      <p:cxnSp>
        <p:nvCxnSpPr>
          <p:cNvPr id="19" name="Straight Connector 18"/>
          <p:cNvCxnSpPr/>
          <p:nvPr/>
        </p:nvCxnSpPr>
        <p:spPr>
          <a:xfrm rot="10800000">
            <a:off x="3733798" y="3200400"/>
            <a:ext cx="2743202"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3733800" y="3732211"/>
            <a:ext cx="2743202"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0800000" flipV="1">
            <a:off x="3581400" y="4267198"/>
            <a:ext cx="2895602" cy="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10800000">
            <a:off x="3733800" y="4799011"/>
            <a:ext cx="2743202"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0800000">
            <a:off x="3733800" y="5332411"/>
            <a:ext cx="2743202"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10800000">
            <a:off x="3733800" y="5867400"/>
            <a:ext cx="2743202" cy="1588"/>
          </a:xfrm>
          <a:prstGeom prst="line">
            <a:avLst/>
          </a:prstGeom>
        </p:spPr>
        <p:style>
          <a:lnRef idx="1">
            <a:schemeClr val="dk1"/>
          </a:lnRef>
          <a:fillRef idx="0">
            <a:schemeClr val="dk1"/>
          </a:fillRef>
          <a:effectRef idx="0">
            <a:schemeClr val="dk1"/>
          </a:effectRef>
          <a:fontRef idx="minor">
            <a:schemeClr val="tx1"/>
          </a:fontRef>
        </p:style>
      </p:cxnSp>
      <p:pic>
        <p:nvPicPr>
          <p:cNvPr id="25" name="Picture 2"/>
          <p:cNvPicPr>
            <a:picLocks noChangeAspect="1" noChangeArrowheads="1"/>
          </p:cNvPicPr>
          <p:nvPr/>
        </p:nvPicPr>
        <p:blipFill>
          <a:blip r:embed="rId4"/>
          <a:srcRect/>
          <a:stretch>
            <a:fillRect/>
          </a:stretch>
        </p:blipFill>
        <p:spPr bwMode="auto">
          <a:xfrm>
            <a:off x="3048000" y="2895600"/>
            <a:ext cx="838200" cy="609600"/>
          </a:xfrm>
          <a:prstGeom prst="rect">
            <a:avLst/>
          </a:prstGeom>
          <a:noFill/>
          <a:ln w="9525">
            <a:noFill/>
            <a:miter lim="800000"/>
            <a:headEnd/>
            <a:tailEnd/>
          </a:ln>
          <a:effectLst/>
        </p:spPr>
      </p:pic>
      <p:cxnSp>
        <p:nvCxnSpPr>
          <p:cNvPr id="27" name="Straight Connector 26"/>
          <p:cNvCxnSpPr/>
          <p:nvPr/>
        </p:nvCxnSpPr>
        <p:spPr>
          <a:xfrm>
            <a:off x="3657600" y="3200400"/>
            <a:ext cx="304800" cy="1588"/>
          </a:xfrm>
          <a:prstGeom prst="line">
            <a:avLst/>
          </a:prstGeom>
        </p:spPr>
        <p:style>
          <a:lnRef idx="1">
            <a:schemeClr val="dk1"/>
          </a:lnRef>
          <a:fillRef idx="0">
            <a:schemeClr val="dk1"/>
          </a:fillRef>
          <a:effectRef idx="0">
            <a:schemeClr val="dk1"/>
          </a:effectRef>
          <a:fontRef idx="minor">
            <a:schemeClr val="tx1"/>
          </a:fontRef>
        </p:style>
      </p:cxnSp>
      <p:pic>
        <p:nvPicPr>
          <p:cNvPr id="28" name="Picture 3"/>
          <p:cNvPicPr>
            <a:picLocks noChangeAspect="1" noChangeArrowheads="1"/>
          </p:cNvPicPr>
          <p:nvPr/>
        </p:nvPicPr>
        <p:blipFill>
          <a:blip r:embed="rId5"/>
          <a:srcRect/>
          <a:stretch>
            <a:fillRect/>
          </a:stretch>
        </p:blipFill>
        <p:spPr bwMode="auto">
          <a:xfrm>
            <a:off x="2971801" y="3886200"/>
            <a:ext cx="838200" cy="762000"/>
          </a:xfrm>
          <a:prstGeom prst="rect">
            <a:avLst/>
          </a:prstGeom>
          <a:noFill/>
          <a:ln w="9525">
            <a:noFill/>
            <a:miter lim="800000"/>
            <a:headEnd/>
            <a:tailEnd/>
          </a:ln>
          <a:effectLst/>
        </p:spPr>
      </p:pic>
      <p:cxnSp>
        <p:nvCxnSpPr>
          <p:cNvPr id="29" name="Straight Connector 28"/>
          <p:cNvCxnSpPr/>
          <p:nvPr/>
        </p:nvCxnSpPr>
        <p:spPr>
          <a:xfrm>
            <a:off x="3657600" y="4265612"/>
            <a:ext cx="304800" cy="1588"/>
          </a:xfrm>
          <a:prstGeom prst="line">
            <a:avLst/>
          </a:prstGeom>
        </p:spPr>
        <p:style>
          <a:lnRef idx="1">
            <a:schemeClr val="dk1"/>
          </a:lnRef>
          <a:fillRef idx="0">
            <a:schemeClr val="dk1"/>
          </a:fillRef>
          <a:effectRef idx="0">
            <a:schemeClr val="dk1"/>
          </a:effectRef>
          <a:fontRef idx="minor">
            <a:schemeClr val="tx1"/>
          </a:fontRef>
        </p:style>
      </p:cxnSp>
      <p:pic>
        <p:nvPicPr>
          <p:cNvPr id="30" name="Picture 2"/>
          <p:cNvPicPr>
            <a:picLocks noChangeAspect="1" noChangeArrowheads="1"/>
          </p:cNvPicPr>
          <p:nvPr/>
        </p:nvPicPr>
        <p:blipFill>
          <a:blip r:embed="rId6"/>
          <a:srcRect/>
          <a:stretch>
            <a:fillRect/>
          </a:stretch>
        </p:blipFill>
        <p:spPr bwMode="auto">
          <a:xfrm>
            <a:off x="3124200" y="3505200"/>
            <a:ext cx="685800" cy="609600"/>
          </a:xfrm>
          <a:prstGeom prst="rect">
            <a:avLst/>
          </a:prstGeom>
          <a:noFill/>
          <a:ln w="9525">
            <a:noFill/>
            <a:miter lim="800000"/>
            <a:headEnd/>
            <a:tailEnd/>
          </a:ln>
          <a:effectLst/>
        </p:spPr>
      </p:pic>
      <p:pic>
        <p:nvPicPr>
          <p:cNvPr id="31" name="Picture 2"/>
          <p:cNvPicPr>
            <a:picLocks noChangeAspect="1" noChangeArrowheads="1"/>
          </p:cNvPicPr>
          <p:nvPr/>
        </p:nvPicPr>
        <p:blipFill>
          <a:blip r:embed="rId7"/>
          <a:srcRect/>
          <a:stretch>
            <a:fillRect/>
          </a:stretch>
        </p:blipFill>
        <p:spPr bwMode="auto">
          <a:xfrm>
            <a:off x="3048000" y="4495800"/>
            <a:ext cx="685800" cy="685800"/>
          </a:xfrm>
          <a:prstGeom prst="rect">
            <a:avLst/>
          </a:prstGeom>
          <a:noFill/>
          <a:ln w="9525">
            <a:noFill/>
            <a:miter lim="800000"/>
            <a:headEnd/>
            <a:tailEnd/>
          </a:ln>
          <a:effectLst/>
        </p:spPr>
      </p:pic>
      <p:pic>
        <p:nvPicPr>
          <p:cNvPr id="35" name="Picture 2"/>
          <p:cNvPicPr>
            <a:picLocks noChangeAspect="1" noChangeArrowheads="1"/>
          </p:cNvPicPr>
          <p:nvPr/>
        </p:nvPicPr>
        <p:blipFill>
          <a:blip r:embed="rId3"/>
          <a:srcRect/>
          <a:stretch>
            <a:fillRect/>
          </a:stretch>
        </p:blipFill>
        <p:spPr bwMode="auto">
          <a:xfrm>
            <a:off x="2743200" y="5486400"/>
            <a:ext cx="1295400" cy="762000"/>
          </a:xfrm>
          <a:prstGeom prst="rect">
            <a:avLst/>
          </a:prstGeom>
          <a:noFill/>
          <a:ln w="9525">
            <a:noFill/>
            <a:miter lim="800000"/>
            <a:headEnd/>
            <a:tailEnd/>
          </a:ln>
          <a:effectLst/>
        </p:spPr>
      </p:pic>
      <p:sp>
        <p:nvSpPr>
          <p:cNvPr id="36" name="Oval 35"/>
          <p:cNvSpPr/>
          <p:nvPr/>
        </p:nvSpPr>
        <p:spPr>
          <a:xfrm>
            <a:off x="3657600" y="57912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7" name="Straight Connector 36"/>
          <p:cNvCxnSpPr/>
          <p:nvPr/>
        </p:nvCxnSpPr>
        <p:spPr>
          <a:xfrm>
            <a:off x="3810000" y="5865812"/>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8077200" y="39624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rot="5400000" flipH="1" flipV="1">
            <a:off x="6592094" y="6286500"/>
            <a:ext cx="227806"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rot="5400000" flipH="1" flipV="1">
            <a:off x="7010797" y="6324203"/>
            <a:ext cx="3048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5400000" flipH="1" flipV="1">
            <a:off x="7544594" y="6324600"/>
            <a:ext cx="304006"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524000" y="2055812"/>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1524000" y="3275012"/>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5400000">
            <a:off x="115094" y="3924300"/>
            <a:ext cx="3733006" cy="79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10800000">
            <a:off x="1981200" y="57912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endCxn id="14" idx="3"/>
          </p:cNvCxnSpPr>
          <p:nvPr/>
        </p:nvCxnSpPr>
        <p:spPr>
          <a:xfrm>
            <a:off x="1981200" y="26670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1258094" y="4610100"/>
            <a:ext cx="2666206" cy="794"/>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rot="10800000">
            <a:off x="2590800" y="59436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10800000">
            <a:off x="2590800" y="54102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10800000">
            <a:off x="2590800" y="48006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rot="10800000">
            <a:off x="2590802" y="4343400"/>
            <a:ext cx="685799"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10800000">
            <a:off x="2590801" y="3733800"/>
            <a:ext cx="685799" cy="158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rot="16200000" flipH="1">
            <a:off x="3657600" y="4648200"/>
            <a:ext cx="152400" cy="15240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rot="10800000">
            <a:off x="1981200" y="5256212"/>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10800000">
            <a:off x="1981201" y="46482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10800000">
            <a:off x="1981202" y="4191000"/>
            <a:ext cx="1295399" cy="158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rot="10800000">
            <a:off x="1981201" y="3581400"/>
            <a:ext cx="1295399" cy="158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rot="10800000">
            <a:off x="1981201" y="3124200"/>
            <a:ext cx="1295399" cy="1588"/>
          </a:xfrm>
          <a:prstGeom prst="line">
            <a:avLst/>
          </a:prstGeom>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1066800" y="1828800"/>
            <a:ext cx="457200" cy="381000"/>
          </a:xfrm>
          <a:prstGeom prst="rect">
            <a:avLst/>
          </a:prstGeom>
          <a:noFill/>
        </p:spPr>
        <p:txBody>
          <a:bodyPr wrap="square" rtlCol="0">
            <a:spAutoFit/>
          </a:bodyPr>
          <a:lstStyle/>
          <a:p>
            <a:r>
              <a:rPr lang="en-US"/>
              <a:t>Ai</a:t>
            </a:r>
          </a:p>
        </p:txBody>
      </p:sp>
      <p:sp>
        <p:nvSpPr>
          <p:cNvPr id="80" name="TextBox 79"/>
          <p:cNvSpPr txBox="1"/>
          <p:nvPr/>
        </p:nvSpPr>
        <p:spPr>
          <a:xfrm>
            <a:off x="1066800" y="3048000"/>
            <a:ext cx="457200" cy="381000"/>
          </a:xfrm>
          <a:prstGeom prst="rect">
            <a:avLst/>
          </a:prstGeom>
          <a:noFill/>
        </p:spPr>
        <p:txBody>
          <a:bodyPr wrap="square" rtlCol="0">
            <a:spAutoFit/>
          </a:bodyPr>
          <a:lstStyle/>
          <a:p>
            <a:r>
              <a:rPr lang="en-US"/>
              <a:t>Bi</a:t>
            </a:r>
          </a:p>
        </p:txBody>
      </p:sp>
      <p:sp>
        <p:nvSpPr>
          <p:cNvPr id="81" name="TextBox 80"/>
          <p:cNvSpPr txBox="1"/>
          <p:nvPr/>
        </p:nvSpPr>
        <p:spPr>
          <a:xfrm>
            <a:off x="8534400" y="3733800"/>
            <a:ext cx="457200" cy="381000"/>
          </a:xfrm>
          <a:prstGeom prst="rect">
            <a:avLst/>
          </a:prstGeom>
          <a:noFill/>
        </p:spPr>
        <p:txBody>
          <a:bodyPr wrap="square" rtlCol="0">
            <a:spAutoFit/>
          </a:bodyPr>
          <a:lstStyle/>
          <a:p>
            <a:r>
              <a:rPr lang="en-US" err="1"/>
              <a:t>Oi</a:t>
            </a:r>
            <a:endParaRPr lang="en-US"/>
          </a:p>
        </p:txBody>
      </p:sp>
      <p:sp>
        <p:nvSpPr>
          <p:cNvPr id="82" name="TextBox 81"/>
          <p:cNvSpPr txBox="1"/>
          <p:nvPr/>
        </p:nvSpPr>
        <p:spPr>
          <a:xfrm>
            <a:off x="6477000" y="6477000"/>
            <a:ext cx="1600200" cy="381000"/>
          </a:xfrm>
          <a:prstGeom prst="rect">
            <a:avLst/>
          </a:prstGeom>
          <a:noFill/>
        </p:spPr>
        <p:txBody>
          <a:bodyPr wrap="square" rtlCol="0">
            <a:spAutoFit/>
          </a:bodyPr>
          <a:lstStyle/>
          <a:p>
            <a:r>
              <a:rPr lang="en-US"/>
              <a:t>S2     S1       S0</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3">
              <a:lumMod val="75000"/>
            </a:schemeClr>
          </a:solidFill>
        </p:spPr>
        <p:txBody>
          <a:bodyPr>
            <a:normAutofit/>
          </a:bodyPr>
          <a:lstStyle/>
          <a:p>
            <a:pPr>
              <a:buNone/>
            </a:pPr>
            <a:r>
              <a:rPr lang="en-US" sz="2400" b="1"/>
              <a:t>Logic Design:</a:t>
            </a:r>
          </a:p>
          <a:p>
            <a:pPr>
              <a:buNone/>
            </a:pPr>
            <a:endParaRPr lang="en-US" sz="2400"/>
          </a:p>
          <a:p>
            <a:pPr>
              <a:buNone/>
            </a:pPr>
            <a:endParaRPr lang="en-US" sz="2400"/>
          </a:p>
        </p:txBody>
      </p:sp>
      <p:sp>
        <p:nvSpPr>
          <p:cNvPr id="4" name="Title 1"/>
          <p:cNvSpPr txBox="1">
            <a:spLocks noGrp="1"/>
          </p:cNvSpPr>
          <p:nvPr>
            <p:ph type="title"/>
          </p:nvPr>
        </p:nvSpPr>
        <p:spPr>
          <a:xfrm>
            <a:off x="0" y="0"/>
            <a:ext cx="9144000" cy="7620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Processor Logic Design</a:t>
            </a:r>
          </a:p>
        </p:txBody>
      </p:sp>
      <p:graphicFrame>
        <p:nvGraphicFramePr>
          <p:cNvPr id="5" name="Table 4"/>
          <p:cNvGraphicFramePr>
            <a:graphicFrameLocks noGrp="1"/>
          </p:cNvGraphicFramePr>
          <p:nvPr/>
        </p:nvGraphicFramePr>
        <p:xfrm>
          <a:off x="76200" y="1397000"/>
          <a:ext cx="4572000" cy="5079996"/>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564444">
                <a:tc>
                  <a:txBody>
                    <a:bodyPr/>
                    <a:lstStyle/>
                    <a:p>
                      <a:pPr algn="ctr"/>
                      <a:r>
                        <a:rPr lang="en-US"/>
                        <a:t>S2 S1 S0</a:t>
                      </a:r>
                    </a:p>
                  </a:txBody>
                  <a:tcPr/>
                </a:tc>
                <a:tc>
                  <a:txBody>
                    <a:bodyPr/>
                    <a:lstStyle/>
                    <a:p>
                      <a:pPr algn="ctr"/>
                      <a:r>
                        <a:rPr lang="en-US"/>
                        <a:t>Output</a:t>
                      </a:r>
                    </a:p>
                  </a:txBody>
                  <a:tcPr/>
                </a:tc>
                <a:tc>
                  <a:txBody>
                    <a:bodyPr/>
                    <a:lstStyle/>
                    <a:p>
                      <a:pPr algn="ctr"/>
                      <a:r>
                        <a:rPr lang="en-US"/>
                        <a:t>Operation</a:t>
                      </a:r>
                    </a:p>
                  </a:txBody>
                  <a:tcPr/>
                </a:tc>
                <a:extLst>
                  <a:ext uri="{0D108BD9-81ED-4DB2-BD59-A6C34878D82A}">
                    <a16:rowId xmlns:a16="http://schemas.microsoft.com/office/drawing/2014/main" val="10000"/>
                  </a:ext>
                </a:extLst>
              </a:tr>
              <a:tr h="564444">
                <a:tc>
                  <a:txBody>
                    <a:bodyPr/>
                    <a:lstStyle/>
                    <a:p>
                      <a:pPr algn="ctr"/>
                      <a:r>
                        <a:rPr lang="en-US"/>
                        <a:t>0  0  0</a:t>
                      </a:r>
                    </a:p>
                  </a:txBody>
                  <a:tcPr/>
                </a:tc>
                <a:tc>
                  <a:txBody>
                    <a:bodyPr/>
                    <a:lstStyle/>
                    <a:p>
                      <a:pPr algn="ctr"/>
                      <a:r>
                        <a:rPr lang="en-US" err="1"/>
                        <a:t>Oi</a:t>
                      </a:r>
                      <a:r>
                        <a:rPr lang="en-US"/>
                        <a:t> = Ai</a:t>
                      </a:r>
                    </a:p>
                  </a:txBody>
                  <a:tcPr/>
                </a:tc>
                <a:tc>
                  <a:txBody>
                    <a:bodyPr/>
                    <a:lstStyle/>
                    <a:p>
                      <a:pPr algn="ctr"/>
                      <a:r>
                        <a:rPr lang="en-US"/>
                        <a:t>Buffer</a:t>
                      </a:r>
                    </a:p>
                  </a:txBody>
                  <a:tcPr/>
                </a:tc>
                <a:extLst>
                  <a:ext uri="{0D108BD9-81ED-4DB2-BD59-A6C34878D82A}">
                    <a16:rowId xmlns:a16="http://schemas.microsoft.com/office/drawing/2014/main" val="10001"/>
                  </a:ext>
                </a:extLst>
              </a:tr>
              <a:tr h="564444">
                <a:tc>
                  <a:txBody>
                    <a:bodyPr/>
                    <a:lstStyle/>
                    <a:p>
                      <a:pPr algn="ctr"/>
                      <a:r>
                        <a:rPr lang="en-US"/>
                        <a:t>0  0  1</a:t>
                      </a:r>
                    </a:p>
                  </a:txBody>
                  <a:tcPr/>
                </a:tc>
                <a:tc>
                  <a:txBody>
                    <a:bodyPr/>
                    <a:lstStyle/>
                    <a:p>
                      <a:pPr algn="ctr"/>
                      <a:r>
                        <a:rPr lang="en-US" err="1"/>
                        <a:t>Oi</a:t>
                      </a:r>
                      <a:r>
                        <a:rPr lang="en-US"/>
                        <a:t> = Ai</a:t>
                      </a:r>
                    </a:p>
                  </a:txBody>
                  <a:tcPr/>
                </a:tc>
                <a:tc>
                  <a:txBody>
                    <a:bodyPr/>
                    <a:lstStyle/>
                    <a:p>
                      <a:pPr algn="ctr"/>
                      <a:r>
                        <a:rPr lang="en-US"/>
                        <a:t>NOT</a:t>
                      </a:r>
                    </a:p>
                  </a:txBody>
                  <a:tcPr/>
                </a:tc>
                <a:extLst>
                  <a:ext uri="{0D108BD9-81ED-4DB2-BD59-A6C34878D82A}">
                    <a16:rowId xmlns:a16="http://schemas.microsoft.com/office/drawing/2014/main" val="10002"/>
                  </a:ext>
                </a:extLst>
              </a:tr>
              <a:tr h="564444">
                <a:tc>
                  <a:txBody>
                    <a:bodyPr/>
                    <a:lstStyle/>
                    <a:p>
                      <a:pPr algn="ctr"/>
                      <a:r>
                        <a:rPr lang="en-US"/>
                        <a:t>0  1  0</a:t>
                      </a:r>
                    </a:p>
                  </a:txBody>
                  <a:tcPr/>
                </a:tc>
                <a:tc>
                  <a:txBody>
                    <a:bodyPr/>
                    <a:lstStyle/>
                    <a:p>
                      <a:pPr algn="ctr"/>
                      <a:r>
                        <a:rPr lang="en-US" err="1"/>
                        <a:t>Oi</a:t>
                      </a:r>
                      <a:r>
                        <a:rPr lang="en-US"/>
                        <a:t> = Ai Bi</a:t>
                      </a:r>
                    </a:p>
                  </a:txBody>
                  <a:tcPr/>
                </a:tc>
                <a:tc>
                  <a:txBody>
                    <a:bodyPr/>
                    <a:lstStyle/>
                    <a:p>
                      <a:pPr algn="ctr"/>
                      <a:r>
                        <a:rPr lang="en-US"/>
                        <a:t>AND</a:t>
                      </a:r>
                    </a:p>
                  </a:txBody>
                  <a:tcPr/>
                </a:tc>
                <a:extLst>
                  <a:ext uri="{0D108BD9-81ED-4DB2-BD59-A6C34878D82A}">
                    <a16:rowId xmlns:a16="http://schemas.microsoft.com/office/drawing/2014/main" val="10003"/>
                  </a:ext>
                </a:extLst>
              </a:tr>
              <a:tr h="564444">
                <a:tc>
                  <a:txBody>
                    <a:bodyPr/>
                    <a:lstStyle/>
                    <a:p>
                      <a:pPr algn="ctr"/>
                      <a:r>
                        <a:rPr lang="en-US"/>
                        <a:t>0  1  1</a:t>
                      </a:r>
                    </a:p>
                  </a:txBody>
                  <a:tcPr/>
                </a:tc>
                <a:tc>
                  <a:txBody>
                    <a:bodyPr/>
                    <a:lstStyle/>
                    <a:p>
                      <a:pPr algn="ctr"/>
                      <a:r>
                        <a:rPr lang="en-US" err="1"/>
                        <a:t>Oi</a:t>
                      </a:r>
                      <a:r>
                        <a:rPr lang="en-US"/>
                        <a:t> = Ai Bi</a:t>
                      </a:r>
                    </a:p>
                  </a:txBody>
                  <a:tcPr/>
                </a:tc>
                <a:tc>
                  <a:txBody>
                    <a:bodyPr/>
                    <a:lstStyle/>
                    <a:p>
                      <a:pPr algn="ctr"/>
                      <a:r>
                        <a:rPr lang="en-US"/>
                        <a:t>NAND</a:t>
                      </a:r>
                    </a:p>
                  </a:txBody>
                  <a:tcPr/>
                </a:tc>
                <a:extLst>
                  <a:ext uri="{0D108BD9-81ED-4DB2-BD59-A6C34878D82A}">
                    <a16:rowId xmlns:a16="http://schemas.microsoft.com/office/drawing/2014/main" val="10004"/>
                  </a:ext>
                </a:extLst>
              </a:tr>
              <a:tr h="564444">
                <a:tc>
                  <a:txBody>
                    <a:bodyPr/>
                    <a:lstStyle/>
                    <a:p>
                      <a:pPr algn="ctr"/>
                      <a:r>
                        <a:rPr lang="en-US"/>
                        <a:t>1  0  0</a:t>
                      </a:r>
                    </a:p>
                  </a:txBody>
                  <a:tcPr/>
                </a:tc>
                <a:tc>
                  <a:txBody>
                    <a:bodyPr/>
                    <a:lstStyle/>
                    <a:p>
                      <a:pPr algn="ctr"/>
                      <a:r>
                        <a:rPr lang="en-US" err="1"/>
                        <a:t>Oi</a:t>
                      </a:r>
                      <a:r>
                        <a:rPr lang="en-US"/>
                        <a:t> = Ai + Bi</a:t>
                      </a:r>
                    </a:p>
                  </a:txBody>
                  <a:tcPr/>
                </a:tc>
                <a:tc>
                  <a:txBody>
                    <a:bodyPr/>
                    <a:lstStyle/>
                    <a:p>
                      <a:pPr algn="ctr"/>
                      <a:r>
                        <a:rPr lang="en-US"/>
                        <a:t>OR</a:t>
                      </a:r>
                    </a:p>
                  </a:txBody>
                  <a:tcPr/>
                </a:tc>
                <a:extLst>
                  <a:ext uri="{0D108BD9-81ED-4DB2-BD59-A6C34878D82A}">
                    <a16:rowId xmlns:a16="http://schemas.microsoft.com/office/drawing/2014/main" val="10005"/>
                  </a:ext>
                </a:extLst>
              </a:tr>
              <a:tr h="564444">
                <a:tc>
                  <a:txBody>
                    <a:bodyPr/>
                    <a:lstStyle/>
                    <a:p>
                      <a:pPr algn="ctr"/>
                      <a:r>
                        <a:rPr lang="en-US"/>
                        <a:t>1  0  1</a:t>
                      </a:r>
                    </a:p>
                  </a:txBody>
                  <a:tcPr/>
                </a:tc>
                <a:tc>
                  <a:txBody>
                    <a:bodyPr/>
                    <a:lstStyle/>
                    <a:p>
                      <a:pPr algn="ctr"/>
                      <a:r>
                        <a:rPr lang="en-US" err="1"/>
                        <a:t>Oi</a:t>
                      </a:r>
                      <a:r>
                        <a:rPr lang="en-US"/>
                        <a:t> = Ai + Bi</a:t>
                      </a:r>
                    </a:p>
                  </a:txBody>
                  <a:tcPr/>
                </a:tc>
                <a:tc>
                  <a:txBody>
                    <a:bodyPr/>
                    <a:lstStyle/>
                    <a:p>
                      <a:pPr algn="ctr"/>
                      <a:r>
                        <a:rPr lang="en-US"/>
                        <a:t>NOR</a:t>
                      </a:r>
                    </a:p>
                  </a:txBody>
                  <a:tcPr/>
                </a:tc>
                <a:extLst>
                  <a:ext uri="{0D108BD9-81ED-4DB2-BD59-A6C34878D82A}">
                    <a16:rowId xmlns:a16="http://schemas.microsoft.com/office/drawing/2014/main" val="10006"/>
                  </a:ext>
                </a:extLst>
              </a:tr>
              <a:tr h="564444">
                <a:tc>
                  <a:txBody>
                    <a:bodyPr/>
                    <a:lstStyle/>
                    <a:p>
                      <a:pPr algn="ctr"/>
                      <a:r>
                        <a:rPr lang="en-US"/>
                        <a:t>1  1  0</a:t>
                      </a:r>
                    </a:p>
                  </a:txBody>
                  <a:tcPr/>
                </a:tc>
                <a:tc>
                  <a:txBody>
                    <a:bodyPr/>
                    <a:lstStyle/>
                    <a:p>
                      <a:pPr algn="ctr"/>
                      <a:r>
                        <a:rPr lang="en-US" err="1"/>
                        <a:t>Oi</a:t>
                      </a:r>
                      <a:r>
                        <a:rPr lang="en-US"/>
                        <a:t> = Ai       Bi</a:t>
                      </a:r>
                    </a:p>
                  </a:txBody>
                  <a:tcPr/>
                </a:tc>
                <a:tc>
                  <a:txBody>
                    <a:bodyPr/>
                    <a:lstStyle/>
                    <a:p>
                      <a:pPr algn="ctr"/>
                      <a:r>
                        <a:rPr lang="en-US"/>
                        <a:t>EX-OR</a:t>
                      </a:r>
                    </a:p>
                  </a:txBody>
                  <a:tcPr/>
                </a:tc>
                <a:extLst>
                  <a:ext uri="{0D108BD9-81ED-4DB2-BD59-A6C34878D82A}">
                    <a16:rowId xmlns:a16="http://schemas.microsoft.com/office/drawing/2014/main" val="10007"/>
                  </a:ext>
                </a:extLst>
              </a:tr>
              <a:tr h="564444">
                <a:tc>
                  <a:txBody>
                    <a:bodyPr/>
                    <a:lstStyle/>
                    <a:p>
                      <a:pPr algn="ctr"/>
                      <a:r>
                        <a:rPr lang="en-US"/>
                        <a:t>1  1  1</a:t>
                      </a:r>
                    </a:p>
                  </a:txBody>
                  <a:tcPr/>
                </a:tc>
                <a:tc>
                  <a:txBody>
                    <a:bodyPr/>
                    <a:lstStyle/>
                    <a:p>
                      <a:pPr algn="ctr"/>
                      <a:r>
                        <a:rPr lang="en-US" err="1"/>
                        <a:t>Oi</a:t>
                      </a:r>
                      <a:r>
                        <a:rPr lang="en-US"/>
                        <a:t> = Ai       Bi    </a:t>
                      </a:r>
                    </a:p>
                  </a:txBody>
                  <a:tcPr/>
                </a:tc>
                <a:tc>
                  <a:txBody>
                    <a:bodyPr/>
                    <a:lstStyle/>
                    <a:p>
                      <a:pPr algn="ctr"/>
                      <a:r>
                        <a:rPr lang="en-US"/>
                        <a:t>EX-NOR</a:t>
                      </a:r>
                    </a:p>
                  </a:txBody>
                  <a:tcPr/>
                </a:tc>
                <a:extLst>
                  <a:ext uri="{0D108BD9-81ED-4DB2-BD59-A6C34878D82A}">
                    <a16:rowId xmlns:a16="http://schemas.microsoft.com/office/drawing/2014/main" val="10008"/>
                  </a:ext>
                </a:extLst>
              </a:tr>
            </a:tbl>
          </a:graphicData>
        </a:graphic>
      </p:graphicFrame>
      <p:sp>
        <p:nvSpPr>
          <p:cNvPr id="6" name="Oval 5"/>
          <p:cNvSpPr/>
          <p:nvPr/>
        </p:nvSpPr>
        <p:spPr>
          <a:xfrm>
            <a:off x="2438400" y="5410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p>
        </p:txBody>
      </p:sp>
      <p:sp>
        <p:nvSpPr>
          <p:cNvPr id="10" name="Oval 9"/>
          <p:cNvSpPr/>
          <p:nvPr/>
        </p:nvSpPr>
        <p:spPr>
          <a:xfrm>
            <a:off x="2438400" y="5943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p>
        </p:txBody>
      </p:sp>
      <p:cxnSp>
        <p:nvCxnSpPr>
          <p:cNvPr id="8" name="Straight Connector 7"/>
          <p:cNvCxnSpPr/>
          <p:nvPr/>
        </p:nvCxnSpPr>
        <p:spPr>
          <a:xfrm>
            <a:off x="2438400" y="25146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3622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286000" y="4724400"/>
            <a:ext cx="609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4000"/>
              <a:t>Counter</a:t>
            </a:r>
          </a:p>
        </p:txBody>
      </p:sp>
      <p:sp>
        <p:nvSpPr>
          <p:cNvPr id="3" name="Content Placeholder 2"/>
          <p:cNvSpPr>
            <a:spLocks noGrp="1"/>
          </p:cNvSpPr>
          <p:nvPr>
            <p:ph idx="1"/>
          </p:nvPr>
        </p:nvSpPr>
        <p:spPr>
          <a:xfrm>
            <a:off x="0" y="838200"/>
            <a:ext cx="9144000" cy="6019800"/>
          </a:xfrm>
          <a:solidFill>
            <a:schemeClr val="accent6">
              <a:lumMod val="60000"/>
              <a:lumOff val="40000"/>
            </a:schemeClr>
          </a:solidFill>
        </p:spPr>
        <p:txBody>
          <a:bodyPr>
            <a:normAutofit/>
          </a:bodyPr>
          <a:lstStyle/>
          <a:p>
            <a:pPr>
              <a:buNone/>
            </a:pPr>
            <a:r>
              <a:rPr lang="en-US" sz="2400" b="1"/>
              <a:t>Classification of counter:</a:t>
            </a:r>
          </a:p>
          <a:p>
            <a:pPr>
              <a:buNone/>
            </a:pPr>
            <a:endParaRPr lang="en-US" sz="2400"/>
          </a:p>
        </p:txBody>
      </p:sp>
      <p:graphicFrame>
        <p:nvGraphicFramePr>
          <p:cNvPr id="4" name="Table 3"/>
          <p:cNvGraphicFramePr>
            <a:graphicFrameLocks noGrp="1"/>
          </p:cNvGraphicFramePr>
          <p:nvPr/>
        </p:nvGraphicFramePr>
        <p:xfrm>
          <a:off x="0" y="1397000"/>
          <a:ext cx="9067800" cy="5405725"/>
        </p:xfrm>
        <a:graphic>
          <a:graphicData uri="http://schemas.openxmlformats.org/drawingml/2006/table">
            <a:tbl>
              <a:tblPr firstRow="1" bandRow="1">
                <a:tableStyleId>{93296810-A885-4BE3-A3E7-6D5BEEA58F35}</a:tableStyleId>
              </a:tblPr>
              <a:tblGrid>
                <a:gridCol w="4533900">
                  <a:extLst>
                    <a:ext uri="{9D8B030D-6E8A-4147-A177-3AD203B41FA5}">
                      <a16:colId xmlns:a16="http://schemas.microsoft.com/office/drawing/2014/main" val="20000"/>
                    </a:ext>
                  </a:extLst>
                </a:gridCol>
                <a:gridCol w="4533900">
                  <a:extLst>
                    <a:ext uri="{9D8B030D-6E8A-4147-A177-3AD203B41FA5}">
                      <a16:colId xmlns:a16="http://schemas.microsoft.com/office/drawing/2014/main" val="20001"/>
                    </a:ext>
                  </a:extLst>
                </a:gridCol>
              </a:tblGrid>
              <a:tr h="559405">
                <a:tc>
                  <a:txBody>
                    <a:bodyPr/>
                    <a:lstStyle/>
                    <a:p>
                      <a:pPr algn="ctr">
                        <a:buFont typeface="Wingdings" pitchFamily="2" charset="2"/>
                        <a:buNone/>
                      </a:pPr>
                      <a:r>
                        <a:rPr lang="en-US" sz="2400" b="1"/>
                        <a:t>Synchronous</a:t>
                      </a:r>
                    </a:p>
                  </a:txBody>
                  <a:tcPr/>
                </a:tc>
                <a:tc>
                  <a:txBody>
                    <a:bodyPr/>
                    <a:lstStyle/>
                    <a:p>
                      <a:pPr algn="ctr">
                        <a:buFont typeface="Wingdings" pitchFamily="2" charset="2"/>
                        <a:buNone/>
                      </a:pPr>
                      <a:r>
                        <a:rPr lang="en-US" sz="2400" b="1"/>
                        <a:t>Asynchronous (Ripple)</a:t>
                      </a:r>
                    </a:p>
                  </a:txBody>
                  <a:tcPr/>
                </a:tc>
                <a:extLst>
                  <a:ext uri="{0D108BD9-81ED-4DB2-BD59-A6C34878D82A}">
                    <a16:rowId xmlns:a16="http://schemas.microsoft.com/office/drawing/2014/main" val="10000"/>
                  </a:ext>
                </a:extLst>
              </a:tr>
              <a:tr h="4139595">
                <a:tc>
                  <a:txBody>
                    <a:bodyPr/>
                    <a:lstStyle/>
                    <a:p>
                      <a:pPr algn="l">
                        <a:buFont typeface="Wingdings" pitchFamily="2" charset="2"/>
                        <a:buChar char="Ø"/>
                      </a:pPr>
                      <a:r>
                        <a:rPr lang="en-US" sz="2400"/>
                        <a:t> The common clock pulse triggers all the flip-  flop simultaneously.</a:t>
                      </a:r>
                    </a:p>
                    <a:p>
                      <a:pPr algn="l">
                        <a:buFont typeface="Wingdings" pitchFamily="2" charset="2"/>
                        <a:buChar char="Ø"/>
                      </a:pPr>
                      <a:endParaRPr lang="en-US" sz="2400"/>
                    </a:p>
                    <a:p>
                      <a:pPr algn="l">
                        <a:buFont typeface="Wingdings" pitchFamily="2" charset="2"/>
                        <a:buChar char="Ø"/>
                      </a:pPr>
                      <a:r>
                        <a:rPr lang="en-US" sz="2400"/>
                        <a:t>Comparatively fast, as propagation delay involved is less.</a:t>
                      </a:r>
                    </a:p>
                    <a:p>
                      <a:pPr algn="l">
                        <a:buFont typeface="Wingdings" pitchFamily="2" charset="2"/>
                        <a:buChar char="Ø"/>
                      </a:pPr>
                      <a:endParaRPr lang="en-US" sz="2400"/>
                    </a:p>
                    <a:p>
                      <a:pPr algn="l">
                        <a:buFont typeface="Wingdings" pitchFamily="2" charset="2"/>
                        <a:buChar char="Ø"/>
                      </a:pPr>
                      <a:r>
                        <a:rPr lang="en-US" sz="2400"/>
                        <a:t>Event occurs at same time.</a:t>
                      </a:r>
                    </a:p>
                    <a:p>
                      <a:pPr algn="l">
                        <a:buFont typeface="Wingdings" pitchFamily="2" charset="2"/>
                        <a:buChar char="Ø"/>
                      </a:pPr>
                      <a:endParaRPr lang="en-US" sz="2400"/>
                    </a:p>
                    <a:p>
                      <a:pPr algn="l">
                        <a:buFont typeface="Wingdings" pitchFamily="2" charset="2"/>
                        <a:buChar char="Ø"/>
                      </a:pPr>
                      <a:r>
                        <a:rPr lang="en-US" sz="2400"/>
                        <a:t>Flip-flop within a counter made to change state at exactly same time.</a:t>
                      </a:r>
                    </a:p>
                    <a:p>
                      <a:pPr algn="l">
                        <a:buFont typeface="Wingdings" pitchFamily="2" charset="2"/>
                        <a:buChar char="Ø"/>
                      </a:pPr>
                      <a:endParaRPr lang="en-US" sz="2400"/>
                    </a:p>
                  </a:txBody>
                  <a:tcPr/>
                </a:tc>
                <a:tc>
                  <a:txBody>
                    <a:bodyPr/>
                    <a:lstStyle/>
                    <a:p>
                      <a:pPr algn="l">
                        <a:buFont typeface="Wingdings" pitchFamily="2" charset="2"/>
                        <a:buChar char="Ø"/>
                      </a:pPr>
                      <a:r>
                        <a:rPr lang="en-US" sz="2400"/>
                        <a:t>The first flip-flop is clocked by external clock pulse and then each successive flip-flop is clocked by output of previous flip-flop.</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2400"/>
                        <a:t> Comparatively slow, as propagation delay involved is large.</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endParaRPr lang="en-US" sz="2400"/>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2400"/>
                        <a:t>Event do not occurs at same time.</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2400"/>
                        <a:t>Flip-flop within a counter not made to change state at exactly same time.</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240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990600"/>
          </a:xfrm>
          <a:solidFill>
            <a:schemeClr val="accent1">
              <a:lumMod val="60000"/>
              <a:lumOff val="40000"/>
            </a:schemeClr>
          </a:solidFill>
        </p:spPr>
        <p:txBody>
          <a:bodyPr>
            <a:normAutofit/>
          </a:bodyPr>
          <a:lstStyle/>
          <a:p>
            <a:pPr>
              <a:buNone/>
            </a:pPr>
            <a:r>
              <a:rPr lang="en-US" sz="2400"/>
              <a:t>Ripple Counter:</a:t>
            </a:r>
          </a:p>
          <a:p>
            <a:pPr>
              <a:buNone/>
            </a:pPr>
            <a:r>
              <a:rPr lang="en-US" sz="2400"/>
              <a:t>a) Binary Ripple Counter:</a:t>
            </a:r>
          </a:p>
        </p:txBody>
      </p:sp>
      <p:sp>
        <p:nvSpPr>
          <p:cNvPr id="4" name="Title 1"/>
          <p:cNvSpPr>
            <a:spLocks noGrp="1"/>
          </p:cNvSpPr>
          <p:nvPr>
            <p:ph type="title"/>
          </p:nvPr>
        </p:nvSpPr>
        <p:spPr>
          <a:xfrm>
            <a:off x="0" y="0"/>
            <a:ext cx="9144000" cy="838200"/>
          </a:xfrm>
          <a:blipFill>
            <a:blip r:embed="rId2">
              <a:duotone>
                <a:schemeClr val="accent1">
                  <a:shade val="45000"/>
                  <a:satMod val="135000"/>
                </a:schemeClr>
                <a:prstClr val="white"/>
              </a:duotone>
            </a:blip>
            <a:tile tx="0" ty="0" sx="100000" sy="100000" flip="none" algn="tl"/>
          </a:blipFill>
        </p:spPr>
        <p:txBody>
          <a:bodyPr>
            <a:normAutofit/>
          </a:bodyPr>
          <a:lstStyle/>
          <a:p>
            <a:r>
              <a:rPr lang="en-US" sz="4000"/>
              <a:t>Counter</a:t>
            </a:r>
          </a:p>
        </p:txBody>
      </p:sp>
      <p:pic>
        <p:nvPicPr>
          <p:cNvPr id="1026" name="Picture 2"/>
          <p:cNvPicPr>
            <a:picLocks noChangeAspect="1" noChangeArrowheads="1"/>
          </p:cNvPicPr>
          <p:nvPr/>
        </p:nvPicPr>
        <p:blipFill>
          <a:blip r:embed="rId3"/>
          <a:srcRect/>
          <a:stretch>
            <a:fillRect/>
          </a:stretch>
        </p:blipFill>
        <p:spPr bwMode="auto">
          <a:xfrm>
            <a:off x="685801" y="2743200"/>
            <a:ext cx="1371600" cy="14287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543175" y="2686050"/>
            <a:ext cx="1419225" cy="150495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4295775" y="2667000"/>
            <a:ext cx="1419225" cy="1524000"/>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6124575" y="2667000"/>
            <a:ext cx="1419225" cy="1524000"/>
          </a:xfrm>
          <a:prstGeom prst="rect">
            <a:avLst/>
          </a:prstGeom>
          <a:noFill/>
          <a:ln w="9525">
            <a:noFill/>
            <a:miter lim="800000"/>
            <a:headEnd/>
            <a:tailEnd/>
          </a:ln>
          <a:effectLst/>
        </p:spPr>
      </p:pic>
      <p:sp>
        <p:nvSpPr>
          <p:cNvPr id="9" name="TextBox 8"/>
          <p:cNvSpPr txBox="1"/>
          <p:nvPr/>
        </p:nvSpPr>
        <p:spPr>
          <a:xfrm>
            <a:off x="76200" y="3276600"/>
            <a:ext cx="609600" cy="369332"/>
          </a:xfrm>
          <a:prstGeom prst="rect">
            <a:avLst/>
          </a:prstGeom>
          <a:noFill/>
        </p:spPr>
        <p:txBody>
          <a:bodyPr wrap="square" rtlCol="0">
            <a:spAutoFit/>
          </a:bodyPr>
          <a:lstStyle/>
          <a:p>
            <a:r>
              <a:rPr lang="en-US" err="1"/>
              <a:t>Clk</a:t>
            </a:r>
            <a:endParaRPr lang="en-US"/>
          </a:p>
        </p:txBody>
      </p:sp>
      <p:cxnSp>
        <p:nvCxnSpPr>
          <p:cNvPr id="11" name="Straight Connector 10"/>
          <p:cNvCxnSpPr/>
          <p:nvPr/>
        </p:nvCxnSpPr>
        <p:spPr>
          <a:xfrm rot="5400000">
            <a:off x="1600994" y="31242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1981201" y="3505198"/>
            <a:ext cx="685800" cy="1"/>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828800" y="2362200"/>
            <a:ext cx="457200" cy="369332"/>
          </a:xfrm>
          <a:prstGeom prst="rect">
            <a:avLst/>
          </a:prstGeom>
          <a:noFill/>
        </p:spPr>
        <p:txBody>
          <a:bodyPr wrap="square" rtlCol="0">
            <a:spAutoFit/>
          </a:bodyPr>
          <a:lstStyle/>
          <a:p>
            <a:r>
              <a:rPr lang="en-US"/>
              <a:t>A1</a:t>
            </a:r>
          </a:p>
        </p:txBody>
      </p:sp>
      <p:cxnSp>
        <p:nvCxnSpPr>
          <p:cNvPr id="17" name="Straight Connector 16"/>
          <p:cNvCxnSpPr/>
          <p:nvPr/>
        </p:nvCxnSpPr>
        <p:spPr>
          <a:xfrm rot="5400000">
            <a:off x="3505994" y="3123406"/>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a:off x="5257006" y="3123406"/>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a:off x="7315200" y="2895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3886200" y="3505200"/>
            <a:ext cx="685800" cy="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0800000">
            <a:off x="5638800" y="3505200"/>
            <a:ext cx="685800" cy="1"/>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3733800" y="2362200"/>
            <a:ext cx="457200" cy="369332"/>
          </a:xfrm>
          <a:prstGeom prst="rect">
            <a:avLst/>
          </a:prstGeom>
          <a:noFill/>
        </p:spPr>
        <p:txBody>
          <a:bodyPr wrap="square" rtlCol="0">
            <a:spAutoFit/>
          </a:bodyPr>
          <a:lstStyle/>
          <a:p>
            <a:r>
              <a:rPr lang="en-US"/>
              <a:t>A2</a:t>
            </a:r>
          </a:p>
        </p:txBody>
      </p:sp>
      <p:sp>
        <p:nvSpPr>
          <p:cNvPr id="23" name="TextBox 22"/>
          <p:cNvSpPr txBox="1"/>
          <p:nvPr/>
        </p:nvSpPr>
        <p:spPr>
          <a:xfrm>
            <a:off x="5486400" y="2362200"/>
            <a:ext cx="457200" cy="369332"/>
          </a:xfrm>
          <a:prstGeom prst="rect">
            <a:avLst/>
          </a:prstGeom>
          <a:noFill/>
        </p:spPr>
        <p:txBody>
          <a:bodyPr wrap="square" rtlCol="0">
            <a:spAutoFit/>
          </a:bodyPr>
          <a:lstStyle/>
          <a:p>
            <a:r>
              <a:rPr lang="en-US"/>
              <a:t>A3</a:t>
            </a:r>
          </a:p>
        </p:txBody>
      </p:sp>
      <p:sp>
        <p:nvSpPr>
          <p:cNvPr id="24" name="TextBox 23"/>
          <p:cNvSpPr txBox="1"/>
          <p:nvPr/>
        </p:nvSpPr>
        <p:spPr>
          <a:xfrm>
            <a:off x="7315200" y="2362200"/>
            <a:ext cx="457200" cy="369332"/>
          </a:xfrm>
          <a:prstGeom prst="rect">
            <a:avLst/>
          </a:prstGeom>
          <a:noFill/>
        </p:spPr>
        <p:txBody>
          <a:bodyPr wrap="square" rtlCol="0">
            <a:spAutoFit/>
          </a:bodyPr>
          <a:lstStyle/>
          <a:p>
            <a:r>
              <a:rPr lang="en-US"/>
              <a:t>A4</a:t>
            </a:r>
          </a:p>
        </p:txBody>
      </p:sp>
      <p:cxnSp>
        <p:nvCxnSpPr>
          <p:cNvPr id="26" name="Straight Arrow Connector 25"/>
          <p:cNvCxnSpPr/>
          <p:nvPr/>
        </p:nvCxnSpPr>
        <p:spPr>
          <a:xfrm>
            <a:off x="7391400" y="3048000"/>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7467600" y="3135868"/>
            <a:ext cx="1447800" cy="369332"/>
          </a:xfrm>
          <a:prstGeom prst="rect">
            <a:avLst/>
          </a:prstGeom>
          <a:noFill/>
        </p:spPr>
        <p:txBody>
          <a:bodyPr wrap="square" rtlCol="0">
            <a:spAutoFit/>
          </a:bodyPr>
          <a:lstStyle/>
          <a:p>
            <a:r>
              <a:rPr lang="en-US"/>
              <a:t>To next stage</a:t>
            </a:r>
          </a:p>
        </p:txBody>
      </p:sp>
      <p:sp>
        <p:nvSpPr>
          <p:cNvPr id="29" name="TextBox 28"/>
          <p:cNvSpPr txBox="1"/>
          <p:nvPr/>
        </p:nvSpPr>
        <p:spPr>
          <a:xfrm>
            <a:off x="2438400" y="4736068"/>
            <a:ext cx="4800600" cy="461665"/>
          </a:xfrm>
          <a:prstGeom prst="rect">
            <a:avLst/>
          </a:prstGeom>
          <a:noFill/>
        </p:spPr>
        <p:txBody>
          <a:bodyPr wrap="square" rtlCol="0">
            <a:spAutoFit/>
          </a:bodyPr>
          <a:lstStyle/>
          <a:p>
            <a:r>
              <a:rPr lang="en-US" sz="2400" b="1"/>
              <a:t>A 4-bit binary ripple counter</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0" y="533400"/>
          <a:ext cx="9144002" cy="5212080"/>
        </p:xfrm>
        <a:graphic>
          <a:graphicData uri="http://schemas.openxmlformats.org/drawingml/2006/table">
            <a:tbl>
              <a:tblPr firstRow="1" bandRow="1">
                <a:tableStyleId>{21E4AEA4-8DFA-4A89-87EB-49C32662AFE0}</a:tableStyleId>
              </a:tblPr>
              <a:tblGrid>
                <a:gridCol w="1752600">
                  <a:extLst>
                    <a:ext uri="{9D8B030D-6E8A-4147-A177-3AD203B41FA5}">
                      <a16:colId xmlns:a16="http://schemas.microsoft.com/office/drawing/2014/main" val="20000"/>
                    </a:ext>
                  </a:extLst>
                </a:gridCol>
                <a:gridCol w="7391402">
                  <a:extLst>
                    <a:ext uri="{9D8B030D-6E8A-4147-A177-3AD203B41FA5}">
                      <a16:colId xmlns:a16="http://schemas.microsoft.com/office/drawing/2014/main" val="20001"/>
                    </a:ext>
                  </a:extLst>
                </a:gridCol>
              </a:tblGrid>
              <a:tr h="347579">
                <a:tc>
                  <a:txBody>
                    <a:bodyPr/>
                    <a:lstStyle/>
                    <a:p>
                      <a:r>
                        <a:rPr lang="en-US"/>
                        <a:t>Count sequence</a:t>
                      </a:r>
                    </a:p>
                  </a:txBody>
                  <a:tcPr/>
                </a:tc>
                <a:tc>
                  <a:txBody>
                    <a:bodyPr/>
                    <a:lstStyle/>
                    <a:p>
                      <a:r>
                        <a:rPr lang="en-US"/>
                        <a:t>Condition for complementing flip-flop</a:t>
                      </a:r>
                    </a:p>
                  </a:txBody>
                  <a:tcPr/>
                </a:tc>
                <a:extLst>
                  <a:ext uri="{0D108BD9-81ED-4DB2-BD59-A6C34878D82A}">
                    <a16:rowId xmlns:a16="http://schemas.microsoft.com/office/drawing/2014/main" val="10000"/>
                  </a:ext>
                </a:extLst>
              </a:tr>
              <a:tr h="4257842">
                <a:tc>
                  <a:txBody>
                    <a:bodyPr/>
                    <a:lstStyle/>
                    <a:p>
                      <a:r>
                        <a:rPr lang="en-US"/>
                        <a:t>A4 A3 A2 A1</a:t>
                      </a:r>
                    </a:p>
                    <a:p>
                      <a:r>
                        <a:rPr lang="en-US"/>
                        <a:t>0    0   0    0 </a:t>
                      </a:r>
                    </a:p>
                    <a:p>
                      <a:r>
                        <a:rPr lang="en-US"/>
                        <a:t>0    0   0    1</a:t>
                      </a:r>
                    </a:p>
                    <a:p>
                      <a:r>
                        <a:rPr lang="en-US"/>
                        <a:t>0    0   1    0</a:t>
                      </a:r>
                    </a:p>
                    <a:p>
                      <a:r>
                        <a:rPr lang="en-US"/>
                        <a:t>0    0   1    1</a:t>
                      </a:r>
                    </a:p>
                    <a:p>
                      <a:endParaRPr lang="en-US"/>
                    </a:p>
                    <a:p>
                      <a:endParaRPr lang="en-US"/>
                    </a:p>
                    <a:p>
                      <a:r>
                        <a:rPr lang="en-US"/>
                        <a:t>0    1   0    0</a:t>
                      </a:r>
                    </a:p>
                    <a:p>
                      <a:r>
                        <a:rPr lang="en-US"/>
                        <a:t>0    1   0    1</a:t>
                      </a:r>
                    </a:p>
                    <a:p>
                      <a:r>
                        <a:rPr lang="en-US"/>
                        <a:t>0    1   1    0</a:t>
                      </a:r>
                    </a:p>
                    <a:p>
                      <a:r>
                        <a:rPr lang="en-US"/>
                        <a:t>0    1   1    1</a:t>
                      </a:r>
                    </a:p>
                    <a:p>
                      <a:endParaRPr lang="en-US"/>
                    </a:p>
                    <a:p>
                      <a:endParaRPr lang="en-US"/>
                    </a:p>
                    <a:p>
                      <a:endParaRPr lang="en-US"/>
                    </a:p>
                    <a:p>
                      <a:r>
                        <a:rPr lang="en-US"/>
                        <a:t>1    0    0    0  </a:t>
                      </a:r>
                    </a:p>
                  </a:txBody>
                  <a:tcPr/>
                </a:tc>
                <a:tc>
                  <a:txBody>
                    <a:bodyPr/>
                    <a:lstStyle/>
                    <a:p>
                      <a:endParaRPr lang="en-US"/>
                    </a:p>
                    <a:p>
                      <a:r>
                        <a:rPr lang="en-US"/>
                        <a:t>Complement A1.</a:t>
                      </a:r>
                    </a:p>
                    <a:p>
                      <a:r>
                        <a:rPr lang="en-US"/>
                        <a:t>Complement A1, A1 will go from 1 to 0 and complement A2.</a:t>
                      </a:r>
                    </a:p>
                    <a:p>
                      <a:r>
                        <a:rPr lang="en-US"/>
                        <a:t>Complement A1.</a:t>
                      </a:r>
                    </a:p>
                    <a:p>
                      <a:pPr marL="0" marR="0" indent="0" algn="l" defTabSz="914400" rtl="0" eaLnBrk="1" fontAlgn="auto" latinLnBrk="0" hangingPunct="1">
                        <a:lnSpc>
                          <a:spcPct val="100000"/>
                        </a:lnSpc>
                        <a:spcBef>
                          <a:spcPts val="0"/>
                        </a:spcBef>
                        <a:spcAft>
                          <a:spcPts val="0"/>
                        </a:spcAft>
                        <a:buClrTx/>
                        <a:buSzTx/>
                        <a:buFontTx/>
                        <a:buNone/>
                        <a:tabLst/>
                        <a:defRPr/>
                      </a:pPr>
                      <a:r>
                        <a:rPr lang="en-US"/>
                        <a:t>Complement A1,</a:t>
                      </a:r>
                      <a:r>
                        <a:rPr lang="en-US" baseline="0"/>
                        <a:t> </a:t>
                      </a:r>
                      <a:r>
                        <a:rPr lang="en-US"/>
                        <a:t>A1 will go from 1 to 0 and complement A2.</a:t>
                      </a:r>
                    </a:p>
                    <a:p>
                      <a:pPr marL="0" marR="0" indent="0" algn="l" defTabSz="914400" rtl="0" eaLnBrk="1" fontAlgn="auto" latinLnBrk="0" hangingPunct="1">
                        <a:lnSpc>
                          <a:spcPct val="100000"/>
                        </a:lnSpc>
                        <a:spcBef>
                          <a:spcPts val="0"/>
                        </a:spcBef>
                        <a:spcAft>
                          <a:spcPts val="0"/>
                        </a:spcAft>
                        <a:buClrTx/>
                        <a:buSzTx/>
                        <a:buFontTx/>
                        <a:buNone/>
                        <a:tabLst/>
                        <a:defRPr/>
                      </a:pPr>
                      <a:r>
                        <a:rPr lang="en-US"/>
                        <a:t>                               A2 will go from 1 to 0 and complement A3.</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Complement A1.</a:t>
                      </a:r>
                    </a:p>
                    <a:p>
                      <a:pPr marL="0" marR="0" indent="0" algn="l" defTabSz="914400" rtl="0" eaLnBrk="1" fontAlgn="auto" latinLnBrk="0" hangingPunct="1">
                        <a:lnSpc>
                          <a:spcPct val="100000"/>
                        </a:lnSpc>
                        <a:spcBef>
                          <a:spcPts val="0"/>
                        </a:spcBef>
                        <a:spcAft>
                          <a:spcPts val="0"/>
                        </a:spcAft>
                        <a:buClrTx/>
                        <a:buSzTx/>
                        <a:buFontTx/>
                        <a:buNone/>
                        <a:tabLst/>
                        <a:defRPr/>
                      </a:pPr>
                      <a:r>
                        <a:rPr lang="en-US"/>
                        <a:t>Complement A1,</a:t>
                      </a:r>
                      <a:r>
                        <a:rPr lang="en-US" baseline="0"/>
                        <a:t> </a:t>
                      </a:r>
                      <a:r>
                        <a:rPr lang="en-US"/>
                        <a:t>A1 will go from 1 to 0 and complement A2.</a:t>
                      </a:r>
                    </a:p>
                    <a:p>
                      <a:pPr marL="0" marR="0" indent="0" algn="l" defTabSz="914400" rtl="0" eaLnBrk="1" fontAlgn="auto" latinLnBrk="0" hangingPunct="1">
                        <a:lnSpc>
                          <a:spcPct val="100000"/>
                        </a:lnSpc>
                        <a:spcBef>
                          <a:spcPts val="0"/>
                        </a:spcBef>
                        <a:spcAft>
                          <a:spcPts val="0"/>
                        </a:spcAft>
                        <a:buClrTx/>
                        <a:buSzTx/>
                        <a:buFontTx/>
                        <a:buNone/>
                        <a:tabLst/>
                        <a:defRPr/>
                      </a:pPr>
                      <a:r>
                        <a:rPr lang="en-US"/>
                        <a:t>Complement A1.</a:t>
                      </a:r>
                    </a:p>
                    <a:p>
                      <a:pPr marL="0" marR="0" indent="0" algn="l" defTabSz="914400" rtl="0" eaLnBrk="1" fontAlgn="auto" latinLnBrk="0" hangingPunct="1">
                        <a:lnSpc>
                          <a:spcPct val="100000"/>
                        </a:lnSpc>
                        <a:spcBef>
                          <a:spcPts val="0"/>
                        </a:spcBef>
                        <a:spcAft>
                          <a:spcPts val="0"/>
                        </a:spcAft>
                        <a:buClrTx/>
                        <a:buSzTx/>
                        <a:buFontTx/>
                        <a:buNone/>
                        <a:tabLst/>
                        <a:defRPr/>
                      </a:pPr>
                      <a:r>
                        <a:rPr lang="en-US"/>
                        <a:t>Complement A1. ,</a:t>
                      </a:r>
                      <a:r>
                        <a:rPr lang="en-US" baseline="0"/>
                        <a:t> </a:t>
                      </a:r>
                      <a:r>
                        <a:rPr lang="en-US"/>
                        <a:t>A1 will go from 1 to 0 and complement A2.</a:t>
                      </a:r>
                    </a:p>
                    <a:p>
                      <a:pPr marL="0" marR="0" indent="0" algn="l" defTabSz="914400" rtl="0" eaLnBrk="1" fontAlgn="auto" latinLnBrk="0" hangingPunct="1">
                        <a:lnSpc>
                          <a:spcPct val="100000"/>
                        </a:lnSpc>
                        <a:spcBef>
                          <a:spcPts val="0"/>
                        </a:spcBef>
                        <a:spcAft>
                          <a:spcPts val="0"/>
                        </a:spcAft>
                        <a:buClrTx/>
                        <a:buSzTx/>
                        <a:buFontTx/>
                        <a:buNone/>
                        <a:tabLst/>
                        <a:defRPr/>
                      </a:pPr>
                      <a:r>
                        <a:rPr lang="en-US"/>
                        <a:t>                                 A2 will go from 1 to 0 and complement A3.</a:t>
                      </a:r>
                    </a:p>
                    <a:p>
                      <a:pPr marL="0" marR="0" indent="0" algn="l" defTabSz="914400" rtl="0" eaLnBrk="1" fontAlgn="auto" latinLnBrk="0" hangingPunct="1">
                        <a:lnSpc>
                          <a:spcPct val="100000"/>
                        </a:lnSpc>
                        <a:spcBef>
                          <a:spcPts val="0"/>
                        </a:spcBef>
                        <a:spcAft>
                          <a:spcPts val="0"/>
                        </a:spcAft>
                        <a:buClrTx/>
                        <a:buSzTx/>
                        <a:buFontTx/>
                        <a:buNone/>
                        <a:tabLst/>
                        <a:defRPr/>
                      </a:pPr>
                      <a:r>
                        <a:rPr lang="en-US"/>
                        <a:t>                                 A3 will go from 1 to 0 and complement A4.</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And so on.</a:t>
                      </a:r>
                    </a:p>
                    <a:p>
                      <a:endParaRPr lang="en-US"/>
                    </a:p>
                  </a:txBody>
                  <a:tcPr/>
                </a:tc>
                <a:extLst>
                  <a:ext uri="{0D108BD9-81ED-4DB2-BD59-A6C34878D82A}">
                    <a16:rowId xmlns:a16="http://schemas.microsoft.com/office/drawing/2014/main" val="10001"/>
                  </a:ext>
                </a:extLst>
              </a:tr>
              <a:tr h="347579">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sp>
        <p:nvSpPr>
          <p:cNvPr id="4" name="Title 1"/>
          <p:cNvSpPr>
            <a:spLocks noGrp="1"/>
          </p:cNvSpPr>
          <p:nvPr>
            <p:ph type="title"/>
          </p:nvPr>
        </p:nvSpPr>
        <p:spPr>
          <a:xfrm>
            <a:off x="0" y="0"/>
            <a:ext cx="9144000" cy="533400"/>
          </a:xfrm>
          <a:blipFill>
            <a:blip r:embed="rId2">
              <a:duotone>
                <a:schemeClr val="accent2">
                  <a:shade val="45000"/>
                  <a:satMod val="135000"/>
                </a:schemeClr>
                <a:prstClr val="white"/>
              </a:duotone>
            </a:blip>
            <a:tile tx="0" ty="0" sx="100000" sy="100000" flip="none" algn="tl"/>
          </a:blipFill>
        </p:spPr>
        <p:txBody>
          <a:bodyPr>
            <a:normAutofit fontScale="90000"/>
          </a:bodyPr>
          <a:lstStyle/>
          <a:p>
            <a:r>
              <a:rPr lang="en-US" sz="4000"/>
              <a:t>Counter</a:t>
            </a:r>
          </a:p>
        </p:txBody>
      </p:sp>
      <p:cxnSp>
        <p:nvCxnSpPr>
          <p:cNvPr id="7" name="Straight Arrow Connector 6"/>
          <p:cNvCxnSpPr/>
          <p:nvPr/>
        </p:nvCxnSpPr>
        <p:spPr>
          <a:xfrm rot="5400000">
            <a:off x="953294" y="2475706"/>
            <a:ext cx="227806"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Curved Connector 15"/>
          <p:cNvCxnSpPr/>
          <p:nvPr/>
        </p:nvCxnSpPr>
        <p:spPr>
          <a:xfrm rot="16200000" flipV="1">
            <a:off x="900532" y="2679280"/>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cxnSp>
        <p:nvCxnSpPr>
          <p:cNvPr id="17" name="Curved Connector 16"/>
          <p:cNvCxnSpPr/>
          <p:nvPr/>
        </p:nvCxnSpPr>
        <p:spPr>
          <a:xfrm rot="16200000" flipV="1">
            <a:off x="671932" y="2680868"/>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cxnSp>
        <p:nvCxnSpPr>
          <p:cNvPr id="18" name="Curved Connector 17"/>
          <p:cNvCxnSpPr/>
          <p:nvPr/>
        </p:nvCxnSpPr>
        <p:spPr>
          <a:xfrm rot="16200000" flipV="1">
            <a:off x="1002880" y="4433468"/>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cxnSp>
        <p:nvCxnSpPr>
          <p:cNvPr id="19" name="Curved Connector 18"/>
          <p:cNvCxnSpPr/>
          <p:nvPr/>
        </p:nvCxnSpPr>
        <p:spPr>
          <a:xfrm rot="16200000" flipV="1">
            <a:off x="671932" y="4433468"/>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cxnSp>
        <p:nvCxnSpPr>
          <p:cNvPr id="20" name="Curved Connector 19"/>
          <p:cNvCxnSpPr/>
          <p:nvPr/>
        </p:nvCxnSpPr>
        <p:spPr>
          <a:xfrm rot="16200000" flipV="1">
            <a:off x="317080" y="4433468"/>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endParaRPr lang="en-US"/>
          </a:p>
        </p:txBody>
      </p:sp>
      <p:sp>
        <p:nvSpPr>
          <p:cNvPr id="3" name="Content Placeholder 2"/>
          <p:cNvSpPr>
            <a:spLocks noGrp="1"/>
          </p:cNvSpPr>
          <p:nvPr>
            <p:ph idx="1"/>
          </p:nvPr>
        </p:nvSpPr>
        <p:spPr>
          <a:xfrm>
            <a:off x="0" y="762000"/>
            <a:ext cx="9144000" cy="6096000"/>
          </a:xfrm>
          <a:solidFill>
            <a:schemeClr val="accent2">
              <a:lumMod val="60000"/>
              <a:lumOff val="40000"/>
            </a:schemeClr>
          </a:solidFill>
        </p:spPr>
        <p:txBody>
          <a:bodyPr>
            <a:normAutofit/>
          </a:bodyPr>
          <a:lstStyle/>
          <a:p>
            <a:pPr>
              <a:buNone/>
            </a:pPr>
            <a:r>
              <a:rPr lang="en-US" sz="2400"/>
              <a:t>BCD Ripple Counter:</a:t>
            </a:r>
          </a:p>
        </p:txBody>
      </p:sp>
      <p:sp>
        <p:nvSpPr>
          <p:cNvPr id="4" name="Title 1"/>
          <p:cNvSpPr txBox="1">
            <a:spLocks/>
          </p:cNvSpPr>
          <p:nvPr/>
        </p:nvSpPr>
        <p:spPr>
          <a:xfrm>
            <a:off x="0" y="0"/>
            <a:ext cx="9144000" cy="7620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tx1"/>
                </a:solidFill>
                <a:effectLst/>
                <a:uLnTx/>
                <a:uFillTx/>
                <a:latin typeface="+mj-lt"/>
                <a:ea typeface="+mj-ea"/>
                <a:cs typeface="+mj-cs"/>
              </a:rPr>
              <a:t>Counter</a:t>
            </a:r>
          </a:p>
        </p:txBody>
      </p:sp>
      <p:pic>
        <p:nvPicPr>
          <p:cNvPr id="5" name="Picture 2"/>
          <p:cNvPicPr>
            <a:picLocks noChangeAspect="1" noChangeArrowheads="1"/>
          </p:cNvPicPr>
          <p:nvPr/>
        </p:nvPicPr>
        <p:blipFill>
          <a:blip r:embed="rId3"/>
          <a:srcRect/>
          <a:stretch>
            <a:fillRect/>
          </a:stretch>
        </p:blipFill>
        <p:spPr bwMode="auto">
          <a:xfrm>
            <a:off x="457200" y="2381250"/>
            <a:ext cx="1371600" cy="142875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419600" y="2457450"/>
            <a:ext cx="1371600" cy="1504950"/>
          </a:xfrm>
          <a:prstGeom prst="rect">
            <a:avLst/>
          </a:prstGeom>
          <a:noFill/>
          <a:ln w="9525">
            <a:noFill/>
            <a:miter lim="800000"/>
            <a:headEnd/>
            <a:tailEnd/>
          </a:ln>
          <a:effectLst/>
        </p:spPr>
      </p:pic>
      <p:sp>
        <p:nvSpPr>
          <p:cNvPr id="9" name="TextBox 8"/>
          <p:cNvSpPr txBox="1"/>
          <p:nvPr/>
        </p:nvSpPr>
        <p:spPr>
          <a:xfrm>
            <a:off x="0" y="2971800"/>
            <a:ext cx="609600" cy="369332"/>
          </a:xfrm>
          <a:prstGeom prst="rect">
            <a:avLst/>
          </a:prstGeom>
          <a:noFill/>
        </p:spPr>
        <p:txBody>
          <a:bodyPr wrap="square" rtlCol="0">
            <a:spAutoFit/>
          </a:bodyPr>
          <a:lstStyle/>
          <a:p>
            <a:r>
              <a:rPr lang="en-US" err="1"/>
              <a:t>Clk</a:t>
            </a:r>
            <a:endParaRPr lang="en-US"/>
          </a:p>
        </p:txBody>
      </p:sp>
      <p:pic>
        <p:nvPicPr>
          <p:cNvPr id="1026" name="Picture 2"/>
          <p:cNvPicPr>
            <a:picLocks noChangeAspect="1" noChangeArrowheads="1"/>
          </p:cNvPicPr>
          <p:nvPr/>
        </p:nvPicPr>
        <p:blipFill>
          <a:blip r:embed="rId4"/>
          <a:srcRect/>
          <a:stretch>
            <a:fillRect/>
          </a:stretch>
        </p:blipFill>
        <p:spPr bwMode="auto">
          <a:xfrm>
            <a:off x="2514600" y="2438400"/>
            <a:ext cx="1285875" cy="14287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6819900" y="2438400"/>
            <a:ext cx="1257300" cy="1447800"/>
          </a:xfrm>
          <a:prstGeom prst="rect">
            <a:avLst/>
          </a:prstGeom>
          <a:noFill/>
          <a:ln w="9525">
            <a:noFill/>
            <a:miter lim="800000"/>
            <a:headEnd/>
            <a:tailEnd/>
          </a:ln>
          <a:effectLst/>
        </p:spPr>
      </p:pic>
      <p:pic>
        <p:nvPicPr>
          <p:cNvPr id="12" name="Picture 2"/>
          <p:cNvPicPr>
            <a:picLocks noChangeAspect="1" noChangeArrowheads="1"/>
          </p:cNvPicPr>
          <p:nvPr/>
        </p:nvPicPr>
        <p:blipFill>
          <a:blip r:embed="rId6"/>
          <a:srcRect/>
          <a:stretch>
            <a:fillRect/>
          </a:stretch>
        </p:blipFill>
        <p:spPr bwMode="auto">
          <a:xfrm>
            <a:off x="6172200" y="2514600"/>
            <a:ext cx="838200" cy="609600"/>
          </a:xfrm>
          <a:prstGeom prst="rect">
            <a:avLst/>
          </a:prstGeom>
          <a:noFill/>
          <a:ln w="9525">
            <a:noFill/>
            <a:miter lim="800000"/>
            <a:headEnd/>
            <a:tailEnd/>
          </a:ln>
          <a:effectLst/>
        </p:spPr>
      </p:pic>
      <p:cxnSp>
        <p:nvCxnSpPr>
          <p:cNvPr id="14" name="Straight Connector 13"/>
          <p:cNvCxnSpPr/>
          <p:nvPr/>
        </p:nvCxnSpPr>
        <p:spPr>
          <a:xfrm>
            <a:off x="6781800" y="28178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5400000" flipH="1" flipV="1">
            <a:off x="191294" y="3695700"/>
            <a:ext cx="3123406" cy="79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1752600" y="5181600"/>
            <a:ext cx="5029200" cy="762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16200000" flipH="1">
            <a:off x="5791200" y="4190999"/>
            <a:ext cx="1981199" cy="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rot="10800000">
            <a:off x="2209800" y="28194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rot="5400000">
            <a:off x="1181100" y="3848100"/>
            <a:ext cx="2057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2209800" y="4800600"/>
            <a:ext cx="6096000" cy="7620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848600" y="3579812"/>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5400000">
            <a:off x="7696200" y="41910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10800000">
            <a:off x="1752600" y="32004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5400000" flipH="1" flipV="1">
            <a:off x="2553891" y="3314303"/>
            <a:ext cx="2361406"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3733800" y="44958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5400000" flipH="1" flipV="1">
            <a:off x="5409406" y="3733800"/>
            <a:ext cx="1524794" cy="79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10800000" flipV="1">
            <a:off x="6172200" y="2895600"/>
            <a:ext cx="228600" cy="7620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5400000" flipH="1" flipV="1">
            <a:off x="5371306" y="24765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10800000">
            <a:off x="5715000" y="27432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5400000" flipH="1" flipV="1">
            <a:off x="7733506" y="24765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rot="10800000">
            <a:off x="3733800" y="32766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1524000" y="1752600"/>
            <a:ext cx="609600" cy="369332"/>
          </a:xfrm>
          <a:prstGeom prst="rect">
            <a:avLst/>
          </a:prstGeom>
          <a:noFill/>
        </p:spPr>
        <p:txBody>
          <a:bodyPr wrap="square" rtlCol="0">
            <a:spAutoFit/>
          </a:bodyPr>
          <a:lstStyle/>
          <a:p>
            <a:r>
              <a:rPr lang="en-US"/>
              <a:t>Q1</a:t>
            </a:r>
          </a:p>
        </p:txBody>
      </p:sp>
      <p:sp>
        <p:nvSpPr>
          <p:cNvPr id="75" name="TextBox 74"/>
          <p:cNvSpPr txBox="1"/>
          <p:nvPr/>
        </p:nvSpPr>
        <p:spPr>
          <a:xfrm>
            <a:off x="3505200" y="1752600"/>
            <a:ext cx="609600" cy="369332"/>
          </a:xfrm>
          <a:prstGeom prst="rect">
            <a:avLst/>
          </a:prstGeom>
          <a:noFill/>
        </p:spPr>
        <p:txBody>
          <a:bodyPr wrap="square" rtlCol="0">
            <a:spAutoFit/>
          </a:bodyPr>
          <a:lstStyle/>
          <a:p>
            <a:r>
              <a:rPr lang="en-US"/>
              <a:t>Q2</a:t>
            </a:r>
          </a:p>
        </p:txBody>
      </p:sp>
      <p:sp>
        <p:nvSpPr>
          <p:cNvPr id="76" name="TextBox 75"/>
          <p:cNvSpPr txBox="1"/>
          <p:nvPr/>
        </p:nvSpPr>
        <p:spPr>
          <a:xfrm>
            <a:off x="5486400" y="1752600"/>
            <a:ext cx="609600" cy="369332"/>
          </a:xfrm>
          <a:prstGeom prst="rect">
            <a:avLst/>
          </a:prstGeom>
          <a:noFill/>
        </p:spPr>
        <p:txBody>
          <a:bodyPr wrap="square" rtlCol="0">
            <a:spAutoFit/>
          </a:bodyPr>
          <a:lstStyle/>
          <a:p>
            <a:r>
              <a:rPr lang="en-US"/>
              <a:t>Q4</a:t>
            </a:r>
          </a:p>
        </p:txBody>
      </p:sp>
      <p:sp>
        <p:nvSpPr>
          <p:cNvPr id="77" name="TextBox 76"/>
          <p:cNvSpPr txBox="1"/>
          <p:nvPr/>
        </p:nvSpPr>
        <p:spPr>
          <a:xfrm>
            <a:off x="7848600" y="1752600"/>
            <a:ext cx="609600" cy="369332"/>
          </a:xfrm>
          <a:prstGeom prst="rect">
            <a:avLst/>
          </a:prstGeom>
          <a:noFill/>
        </p:spPr>
        <p:txBody>
          <a:bodyPr wrap="square" rtlCol="0">
            <a:spAutoFit/>
          </a:bodyPr>
          <a:lstStyle/>
          <a:p>
            <a:r>
              <a:rPr lang="en-US"/>
              <a:t>Q8</a:t>
            </a:r>
          </a:p>
        </p:txBody>
      </p:sp>
      <p:sp>
        <p:nvSpPr>
          <p:cNvPr id="78" name="TextBox 77"/>
          <p:cNvSpPr txBox="1"/>
          <p:nvPr/>
        </p:nvSpPr>
        <p:spPr>
          <a:xfrm>
            <a:off x="1905000" y="5955268"/>
            <a:ext cx="5943600" cy="461665"/>
          </a:xfrm>
          <a:prstGeom prst="rect">
            <a:avLst/>
          </a:prstGeom>
          <a:noFill/>
        </p:spPr>
        <p:txBody>
          <a:bodyPr wrap="square" rtlCol="0">
            <a:spAutoFit/>
          </a:bodyPr>
          <a:lstStyle/>
          <a:p>
            <a:r>
              <a:rPr lang="en-US" sz="2400" b="1"/>
              <a:t>Diag. BCD Ripple Counter</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6"/>
          </a:solidFill>
        </p:spPr>
        <p:txBody>
          <a:bodyPr>
            <a:normAutofit/>
          </a:bodyPr>
          <a:lstStyle/>
          <a:p>
            <a:pPr>
              <a:buNone/>
            </a:pPr>
            <a:r>
              <a:rPr lang="en-US" sz="2400"/>
              <a:t>Condition for each flip-flop state transition are as accordingly:</a:t>
            </a:r>
          </a:p>
          <a:p>
            <a:pPr marL="457200" indent="-457200">
              <a:buAutoNum type="arabicPeriod"/>
            </a:pPr>
            <a:r>
              <a:rPr lang="en-US" sz="2400"/>
              <a:t>On negative edge of every count pulse,Q1 is complemented.</a:t>
            </a:r>
          </a:p>
          <a:p>
            <a:pPr marL="457200" indent="-457200">
              <a:buAutoNum type="arabicPeriod"/>
            </a:pPr>
            <a:r>
              <a:rPr lang="en-US" sz="2400"/>
              <a:t>When Q8 = 0 and Q1 goes from 1 to 0 then Q2 is complemented. Similarly when Q8 = 1 and Q1 goes from 1 to 0 then Q2 becomes cleared.</a:t>
            </a:r>
          </a:p>
          <a:p>
            <a:pPr marL="457200" indent="-457200">
              <a:buAutoNum type="arabicPeriod"/>
            </a:pPr>
            <a:r>
              <a:rPr lang="en-US" sz="2400"/>
              <a:t>When Q2 goes from 1 to 0 then Q4 is complemented.</a:t>
            </a:r>
          </a:p>
          <a:p>
            <a:pPr marL="457200" indent="-457200">
              <a:buAutoNum type="arabicPeriod"/>
            </a:pPr>
            <a:r>
              <a:rPr lang="en-US" sz="2400"/>
              <a:t>When Q4Q2 = 11 and Q1 goes from 1 to 0 then Q8 is complemented. Similarly, when if either Q4 or Q2 is 0 and Q1 goes from 1 to 0 then Q8 becomes cleared.  </a:t>
            </a:r>
          </a:p>
        </p:txBody>
      </p:sp>
      <p:sp>
        <p:nvSpPr>
          <p:cNvPr id="4" name="Title 1"/>
          <p:cNvSpPr>
            <a:spLocks noGrp="1"/>
          </p:cNvSpPr>
          <p:nvPr>
            <p:ph type="title"/>
          </p:nvPr>
        </p:nvSpPr>
        <p:spPr>
          <a:xfrm>
            <a:off x="0" y="0"/>
            <a:ext cx="9144000" cy="762000"/>
          </a:xfrm>
          <a:blipFill>
            <a:blip r:embed="rId2">
              <a:duotone>
                <a:schemeClr val="accent6">
                  <a:shade val="45000"/>
                  <a:satMod val="135000"/>
                </a:schemeClr>
                <a:prstClr val="white"/>
              </a:duotone>
            </a:blip>
            <a:tile tx="0" ty="0" sx="100000" sy="100000" flip="none" algn="tl"/>
          </a:blipFill>
        </p:spPr>
        <p:txBody>
          <a:bodyPr>
            <a:normAutofit/>
          </a:bodyPr>
          <a:lstStyle/>
          <a:p>
            <a:r>
              <a:rPr lang="en-US" sz="4000"/>
              <a:t>Counter</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
          </a:xfrm>
          <a:solidFill>
            <a:schemeClr val="tx2">
              <a:lumMod val="40000"/>
              <a:lumOff val="60000"/>
            </a:schemeClr>
          </a:solidFill>
        </p:spPr>
        <p:txBody>
          <a:bodyPr>
            <a:normAutofit/>
          </a:bodyPr>
          <a:lstStyle/>
          <a:p>
            <a:pPr>
              <a:buNone/>
            </a:pPr>
            <a:r>
              <a:rPr lang="en-US" sz="2400"/>
              <a:t>A 4-bit synchronous counter:</a:t>
            </a:r>
          </a:p>
          <a:p>
            <a:pPr>
              <a:buNone/>
            </a:pPr>
            <a:endParaRPr lang="en-US" sz="2400"/>
          </a:p>
        </p:txBody>
      </p:sp>
      <p:sp>
        <p:nvSpPr>
          <p:cNvPr id="4" name="Title 1"/>
          <p:cNvSpPr>
            <a:spLocks noGrp="1"/>
          </p:cNvSpPr>
          <p:nvPr>
            <p:ph type="title"/>
          </p:nvPr>
        </p:nvSpPr>
        <p:spPr>
          <a:xfrm>
            <a:off x="0" y="0"/>
            <a:ext cx="9144000" cy="762000"/>
          </a:xfrm>
          <a:blipFill>
            <a:blip r:embed="rId2">
              <a:duotone>
                <a:schemeClr val="accent5">
                  <a:shade val="45000"/>
                  <a:satMod val="135000"/>
                </a:schemeClr>
                <a:prstClr val="white"/>
              </a:duotone>
            </a:blip>
            <a:tile tx="0" ty="0" sx="100000" sy="100000" flip="none" algn="tl"/>
          </a:blipFill>
        </p:spPr>
        <p:txBody>
          <a:bodyPr>
            <a:normAutofit/>
          </a:bodyPr>
          <a:lstStyle/>
          <a:p>
            <a:r>
              <a:rPr lang="en-US" sz="4000"/>
              <a:t>Counter</a:t>
            </a:r>
          </a:p>
        </p:txBody>
      </p:sp>
      <p:pic>
        <p:nvPicPr>
          <p:cNvPr id="1026" name="Picture 2" descr="C:\Users\Lenovo\Desktop\New Doc 2019-01-26 12.15.21_4.jpg"/>
          <p:cNvPicPr>
            <a:picLocks noChangeAspect="1" noChangeArrowheads="1"/>
          </p:cNvPicPr>
          <p:nvPr/>
        </p:nvPicPr>
        <p:blipFill>
          <a:blip r:embed="rId3"/>
          <a:srcRect/>
          <a:stretch>
            <a:fillRect/>
          </a:stretch>
        </p:blipFill>
        <p:spPr bwMode="auto">
          <a:xfrm>
            <a:off x="0" y="1371600"/>
            <a:ext cx="9144000" cy="5486400"/>
          </a:xfrm>
          <a:prstGeom prst="rect">
            <a:avLst/>
          </a:prstGeom>
          <a:noFill/>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Desktop\New Doc 2019-01-26 12.15.21_5.jpg"/>
          <p:cNvPicPr>
            <a:picLocks noGrp="1" noChangeAspect="1" noChangeArrowheads="1"/>
          </p:cNvPicPr>
          <p:nvPr>
            <p:ph idx="1"/>
          </p:nvPr>
        </p:nvPicPr>
        <p:blipFill>
          <a:blip r:embed="rId2"/>
          <a:srcRect/>
          <a:stretch>
            <a:fillRect/>
          </a:stretch>
        </p:blipFill>
        <p:spPr bwMode="auto">
          <a:xfrm>
            <a:off x="0" y="838200"/>
            <a:ext cx="9144000" cy="6019800"/>
          </a:xfrm>
          <a:prstGeom prst="rect">
            <a:avLst/>
          </a:prstGeom>
          <a:noFill/>
        </p:spPr>
      </p:pic>
      <p:sp>
        <p:nvSpPr>
          <p:cNvPr id="6" name="Title 1"/>
          <p:cNvSpPr>
            <a:spLocks noGrp="1"/>
          </p:cNvSpPr>
          <p:nvPr>
            <p:ph type="title"/>
          </p:nvPr>
        </p:nvSpPr>
        <p:spPr>
          <a:xfrm>
            <a:off x="0" y="0"/>
            <a:ext cx="9144000" cy="838200"/>
          </a:xfrm>
          <a:blipFill>
            <a:blip r:embed="rId3">
              <a:duotone>
                <a:schemeClr val="bg2">
                  <a:shade val="45000"/>
                  <a:satMod val="135000"/>
                </a:schemeClr>
                <a:prstClr val="white"/>
              </a:duotone>
            </a:blip>
            <a:tile tx="0" ty="0" sx="100000" sy="100000" flip="none" algn="tl"/>
          </a:blipFill>
        </p:spPr>
        <p:txBody>
          <a:bodyPr>
            <a:normAutofit/>
          </a:bodyPr>
          <a:lstStyle/>
          <a:p>
            <a:r>
              <a:rPr lang="en-US" sz="4000"/>
              <a:t>Counter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0" y="838200"/>
            <a:ext cx="9143999" cy="6019799"/>
          </a:xfrm>
          <a:prstGeom prst="rect">
            <a:avLst/>
          </a:prstGeom>
          <a:noFill/>
          <a:ln w="9525">
            <a:noFill/>
            <a:miter lim="800000"/>
            <a:headEnd/>
            <a:tailEnd/>
          </a:ln>
          <a:effectLst/>
        </p:spPr>
      </p:pic>
      <p:sp>
        <p:nvSpPr>
          <p:cNvPr id="5" name="Title 1"/>
          <p:cNvSpPr>
            <a:spLocks noGrp="1"/>
          </p:cNvSpPr>
          <p:nvPr>
            <p:ph type="title"/>
          </p:nvPr>
        </p:nvSpPr>
        <p:spPr>
          <a:xfrm>
            <a:off x="0" y="0"/>
            <a:ext cx="9144000" cy="838200"/>
          </a:xfrm>
          <a:solidFill>
            <a:schemeClr val="accent1"/>
          </a:solidFill>
        </p:spPr>
        <p:txBody>
          <a:bodyPr/>
          <a:lstStyle/>
          <a:p>
            <a:r>
              <a:rPr lang="en-US"/>
              <a:t> BCD code</a:t>
            </a:r>
          </a:p>
        </p:txBody>
      </p:sp>
      <p:sp>
        <p:nvSpPr>
          <p:cNvPr id="4" name="TextBox 3"/>
          <p:cNvSpPr txBox="1"/>
          <p:nvPr/>
        </p:nvSpPr>
        <p:spPr>
          <a:xfrm>
            <a:off x="3962400" y="3733800"/>
            <a:ext cx="304800" cy="646331"/>
          </a:xfrm>
          <a:prstGeom prst="rect">
            <a:avLst/>
          </a:prstGeom>
          <a:noFill/>
        </p:spPr>
        <p:txBody>
          <a:bodyPr wrap="square" rtlCol="0">
            <a:spAutoFit/>
          </a:bodyPr>
          <a:lstStyle/>
          <a:p>
            <a:r>
              <a:rPr lang="en-US" sz="3600">
                <a:solidFill>
                  <a:schemeClr val="bg1"/>
                </a:solidFill>
              </a:rPr>
              <a:t>0</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enovo\Desktop\New Doc 2019-01-26 12.15.21_3.jpg"/>
          <p:cNvPicPr>
            <a:picLocks noGrp="1" noChangeAspect="1" noChangeArrowheads="1"/>
          </p:cNvPicPr>
          <p:nvPr>
            <p:ph idx="1"/>
          </p:nvPr>
        </p:nvPicPr>
        <p:blipFill>
          <a:blip r:embed="rId2"/>
          <a:srcRect/>
          <a:stretch>
            <a:fillRect/>
          </a:stretch>
        </p:blipFill>
        <p:spPr bwMode="auto">
          <a:xfrm>
            <a:off x="0" y="762000"/>
            <a:ext cx="9144000" cy="6096000"/>
          </a:xfrm>
          <a:prstGeom prst="rect">
            <a:avLst/>
          </a:prstGeom>
          <a:noFill/>
        </p:spPr>
      </p:pic>
      <p:sp>
        <p:nvSpPr>
          <p:cNvPr id="6" name="Title 1"/>
          <p:cNvSpPr>
            <a:spLocks noGrp="1"/>
          </p:cNvSpPr>
          <p:nvPr>
            <p:ph type="title"/>
          </p:nvPr>
        </p:nvSpPr>
        <p:spPr>
          <a:xfrm>
            <a:off x="0" y="0"/>
            <a:ext cx="9144000" cy="762000"/>
          </a:xfrm>
          <a:blipFill>
            <a:blip r:embed="rId3">
              <a:duotone>
                <a:schemeClr val="bg2">
                  <a:shade val="45000"/>
                  <a:satMod val="135000"/>
                </a:schemeClr>
                <a:prstClr val="white"/>
              </a:duotone>
            </a:blip>
            <a:tile tx="0" ty="0" sx="100000" sy="100000" flip="none" algn="tl"/>
          </a:blipFill>
        </p:spPr>
        <p:txBody>
          <a:bodyPr>
            <a:normAutofit/>
          </a:bodyPr>
          <a:lstStyle/>
          <a:p>
            <a:r>
              <a:rPr lang="en-US" sz="4000"/>
              <a:t>Counter</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enovo\Desktop\New Doc 2019-01-26 12.15.21_2.jpg"/>
          <p:cNvPicPr>
            <a:picLocks noGrp="1" noChangeAspect="1" noChangeArrowheads="1"/>
          </p:cNvPicPr>
          <p:nvPr>
            <p:ph idx="1"/>
          </p:nvPr>
        </p:nvPicPr>
        <p:blipFill>
          <a:blip r:embed="rId2"/>
          <a:srcRect/>
          <a:stretch>
            <a:fillRect/>
          </a:stretch>
        </p:blipFill>
        <p:spPr bwMode="auto">
          <a:xfrm>
            <a:off x="0" y="762000"/>
            <a:ext cx="9144000" cy="6096000"/>
          </a:xfrm>
          <a:prstGeom prst="rect">
            <a:avLst/>
          </a:prstGeom>
          <a:noFill/>
        </p:spPr>
      </p:pic>
      <p:sp>
        <p:nvSpPr>
          <p:cNvPr id="6" name="Title 1"/>
          <p:cNvSpPr>
            <a:spLocks noGrp="1"/>
          </p:cNvSpPr>
          <p:nvPr>
            <p:ph type="title"/>
          </p:nvPr>
        </p:nvSpPr>
        <p:spPr>
          <a:xfrm>
            <a:off x="0" y="0"/>
            <a:ext cx="9144000" cy="762000"/>
          </a:xfrm>
          <a:blipFill>
            <a:blip r:embed="rId3">
              <a:duotone>
                <a:schemeClr val="bg2">
                  <a:shade val="45000"/>
                  <a:satMod val="135000"/>
                </a:schemeClr>
                <a:prstClr val="white"/>
              </a:duotone>
            </a:blip>
            <a:tile tx="0" ty="0" sx="100000" sy="100000" flip="none" algn="tl"/>
          </a:blipFill>
        </p:spPr>
        <p:txBody>
          <a:bodyPr>
            <a:normAutofit/>
          </a:bodyPr>
          <a:lstStyle/>
          <a:p>
            <a:r>
              <a:rPr lang="en-US" sz="4000"/>
              <a:t>Counter</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Lenovo\Desktop\New Doc 2019-01-26 12.15.21_1.jpg"/>
          <p:cNvPicPr>
            <a:picLocks noGrp="1" noChangeAspect="1" noChangeArrowheads="1"/>
          </p:cNvPicPr>
          <p:nvPr>
            <p:ph idx="1"/>
          </p:nvPr>
        </p:nvPicPr>
        <p:blipFill>
          <a:blip r:embed="rId2"/>
          <a:srcRect/>
          <a:stretch>
            <a:fillRect/>
          </a:stretch>
        </p:blipFill>
        <p:spPr bwMode="auto">
          <a:xfrm>
            <a:off x="0" y="762000"/>
            <a:ext cx="9143999" cy="6096000"/>
          </a:xfrm>
          <a:prstGeom prst="rect">
            <a:avLst/>
          </a:prstGeom>
          <a:noFill/>
        </p:spPr>
      </p:pic>
      <p:sp>
        <p:nvSpPr>
          <p:cNvPr id="5" name="Title 1"/>
          <p:cNvSpPr>
            <a:spLocks noGrp="1"/>
          </p:cNvSpPr>
          <p:nvPr>
            <p:ph type="title"/>
          </p:nvPr>
        </p:nvSpPr>
        <p:spPr>
          <a:xfrm>
            <a:off x="0" y="0"/>
            <a:ext cx="9144000" cy="762000"/>
          </a:xfrm>
          <a:blipFill>
            <a:blip r:embed="rId3">
              <a:duotone>
                <a:schemeClr val="bg2">
                  <a:shade val="45000"/>
                  <a:satMod val="135000"/>
                </a:schemeClr>
                <a:prstClr val="white"/>
              </a:duotone>
            </a:blip>
            <a:tile tx="0" ty="0" sx="100000" sy="100000" flip="none" algn="tl"/>
          </a:blipFill>
        </p:spPr>
        <p:txBody>
          <a:bodyPr>
            <a:normAutofit/>
          </a:bodyPr>
          <a:lstStyle/>
          <a:p>
            <a:r>
              <a:rPr lang="en-US" sz="4000"/>
              <a:t>Counter</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blipFill>
            <a:blip r:embed="rId2"/>
            <a:tile tx="0" ty="0" sx="100000" sy="100000" flip="none" algn="tl"/>
          </a:blipFill>
        </p:spPr>
        <p:txBody>
          <a:bodyPr/>
          <a:lstStyle/>
          <a:p>
            <a:pPr>
              <a:buNone/>
            </a:pPr>
            <a:r>
              <a:rPr lang="en-US"/>
              <a:t>Counter Application:</a:t>
            </a:r>
          </a:p>
          <a:p>
            <a:pPr>
              <a:buFont typeface="Wingdings" pitchFamily="2" charset="2"/>
              <a:buChar char="Ø"/>
            </a:pPr>
            <a:r>
              <a:rPr lang="en-US"/>
              <a:t>Digital clock</a:t>
            </a:r>
          </a:p>
          <a:p>
            <a:pPr>
              <a:buFont typeface="Wingdings" pitchFamily="2" charset="2"/>
              <a:buChar char="Ø"/>
            </a:pPr>
            <a:r>
              <a:rPr lang="en-US"/>
              <a:t>Auto parking control</a:t>
            </a:r>
          </a:p>
          <a:p>
            <a:pPr>
              <a:buFont typeface="Wingdings" pitchFamily="2" charset="2"/>
              <a:buChar char="Ø"/>
            </a:pPr>
            <a:r>
              <a:rPr lang="en-US"/>
              <a:t>Parallel to serial data conversion</a:t>
            </a:r>
          </a:p>
          <a:p>
            <a:pPr>
              <a:buFont typeface="Wingdings" pitchFamily="2" charset="2"/>
              <a:buChar char="Ø"/>
            </a:pPr>
            <a:r>
              <a:rPr lang="en-US"/>
              <a:t>Frequency counter</a:t>
            </a:r>
          </a:p>
        </p:txBody>
      </p:sp>
      <p:sp>
        <p:nvSpPr>
          <p:cNvPr id="5" name="Title 1"/>
          <p:cNvSpPr>
            <a:spLocks noGrp="1"/>
          </p:cNvSpPr>
          <p:nvPr>
            <p:ph type="title"/>
          </p:nvPr>
        </p:nvSpPr>
        <p:spPr>
          <a:xfrm>
            <a:off x="0" y="0"/>
            <a:ext cx="9144000" cy="838200"/>
          </a:xfrm>
          <a:blipFill>
            <a:blip r:embed="rId3">
              <a:duotone>
                <a:schemeClr val="bg2">
                  <a:shade val="45000"/>
                  <a:satMod val="135000"/>
                </a:schemeClr>
                <a:prstClr val="white"/>
              </a:duotone>
            </a:blip>
            <a:tile tx="0" ty="0" sx="100000" sy="100000" flip="none" algn="tl"/>
          </a:blipFill>
        </p:spPr>
        <p:txBody>
          <a:bodyPr>
            <a:normAutofit/>
          </a:bodyPr>
          <a:lstStyle/>
          <a:p>
            <a:r>
              <a:rPr lang="en-US" sz="4000"/>
              <a:t>Counter Application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blipFill>
            <a:blip r:embed="rId2"/>
            <a:tile tx="0" ty="0" sx="100000" sy="100000" flip="none" algn="tl"/>
          </a:blipFill>
        </p:spPr>
        <p:txBody>
          <a:bodyPr>
            <a:normAutofit/>
          </a:bodyPr>
          <a:lstStyle/>
          <a:p>
            <a:r>
              <a:rPr lang="en-US" sz="2800"/>
              <a:t>Error Detection Codes</a:t>
            </a:r>
          </a:p>
        </p:txBody>
      </p:sp>
      <p:sp>
        <p:nvSpPr>
          <p:cNvPr id="3" name="Content Placeholder 2"/>
          <p:cNvSpPr>
            <a:spLocks noGrp="1"/>
          </p:cNvSpPr>
          <p:nvPr>
            <p:ph idx="1"/>
          </p:nvPr>
        </p:nvSpPr>
        <p:spPr>
          <a:xfrm>
            <a:off x="0" y="609600"/>
            <a:ext cx="9144000" cy="6248400"/>
          </a:xfrm>
          <a:blipFill>
            <a:blip r:embed="rId3"/>
            <a:tile tx="0" ty="0" sx="100000" sy="100000" flip="none" algn="tl"/>
          </a:blipFill>
        </p:spPr>
        <p:txBody>
          <a:bodyPr>
            <a:normAutofit/>
          </a:bodyPr>
          <a:lstStyle/>
          <a:p>
            <a:pPr>
              <a:buFont typeface="Wingdings" pitchFamily="2" charset="2"/>
              <a:buChar char="q"/>
            </a:pPr>
            <a:r>
              <a:rPr lang="en-US" sz="2400"/>
              <a:t>An error detection code </a:t>
            </a:r>
          </a:p>
          <a:p>
            <a:pPr>
              <a:buNone/>
            </a:pPr>
            <a:r>
              <a:rPr lang="en-US" sz="2400"/>
              <a:t>	used to detect errors </a:t>
            </a:r>
          </a:p>
          <a:p>
            <a:pPr>
              <a:buNone/>
            </a:pPr>
            <a:r>
              <a:rPr lang="en-US" sz="2400"/>
              <a:t>	during transmission.</a:t>
            </a:r>
          </a:p>
          <a:p>
            <a:pPr>
              <a:buFont typeface="Wingdings" pitchFamily="2" charset="2"/>
              <a:buChar char="q"/>
            </a:pPr>
            <a:r>
              <a:rPr lang="en-US" sz="2400"/>
              <a:t>The detected error can’t </a:t>
            </a:r>
          </a:p>
          <a:p>
            <a:pPr>
              <a:buNone/>
            </a:pPr>
            <a:r>
              <a:rPr lang="en-US" sz="2400"/>
              <a:t>	be corrected but it’s </a:t>
            </a:r>
          </a:p>
          <a:p>
            <a:pPr>
              <a:buNone/>
            </a:pPr>
            <a:r>
              <a:rPr lang="en-US" sz="2400"/>
              <a:t>	presence is indicated.</a:t>
            </a:r>
          </a:p>
          <a:p>
            <a:pPr>
              <a:buFont typeface="Wingdings" pitchFamily="2" charset="2"/>
              <a:buChar char="q"/>
            </a:pPr>
            <a:r>
              <a:rPr lang="en-US" sz="2400"/>
              <a:t>A parity bit is an extra </a:t>
            </a:r>
          </a:p>
          <a:p>
            <a:pPr>
              <a:buNone/>
            </a:pPr>
            <a:r>
              <a:rPr lang="en-US" sz="2400"/>
              <a:t>	bit included with message </a:t>
            </a:r>
          </a:p>
          <a:p>
            <a:pPr>
              <a:buNone/>
            </a:pPr>
            <a:r>
              <a:rPr lang="en-US" sz="2400"/>
              <a:t>	to make total number </a:t>
            </a:r>
          </a:p>
          <a:p>
            <a:pPr>
              <a:buNone/>
            </a:pPr>
            <a:r>
              <a:rPr lang="en-US" sz="2400"/>
              <a:t>	of 1’s either odd or even.</a:t>
            </a:r>
          </a:p>
          <a:p>
            <a:pPr>
              <a:buNone/>
            </a:pPr>
            <a:endParaRPr lang="en-US" sz="1600"/>
          </a:p>
        </p:txBody>
      </p:sp>
      <p:graphicFrame>
        <p:nvGraphicFramePr>
          <p:cNvPr id="4" name="Table 3"/>
          <p:cNvGraphicFramePr>
            <a:graphicFrameLocks noGrp="1"/>
          </p:cNvGraphicFramePr>
          <p:nvPr/>
        </p:nvGraphicFramePr>
        <p:xfrm>
          <a:off x="3810000" y="609600"/>
          <a:ext cx="5334000" cy="621792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322729">
                <a:tc>
                  <a:txBody>
                    <a:bodyPr/>
                    <a:lstStyle/>
                    <a:p>
                      <a:pPr algn="ctr"/>
                      <a:r>
                        <a:rPr lang="en-US"/>
                        <a:t>Message</a:t>
                      </a:r>
                    </a:p>
                  </a:txBody>
                  <a:tcPr/>
                </a:tc>
                <a:tc>
                  <a:txBody>
                    <a:bodyPr/>
                    <a:lstStyle/>
                    <a:p>
                      <a:pPr algn="ctr"/>
                      <a:r>
                        <a:rPr lang="en-US"/>
                        <a:t>P(Odd)</a:t>
                      </a:r>
                    </a:p>
                  </a:txBody>
                  <a:tcPr/>
                </a:tc>
                <a:tc>
                  <a:txBody>
                    <a:bodyPr/>
                    <a:lstStyle/>
                    <a:p>
                      <a:pPr algn="ctr"/>
                      <a:r>
                        <a:rPr lang="en-US"/>
                        <a:t>Message</a:t>
                      </a:r>
                    </a:p>
                  </a:txBody>
                  <a:tcPr/>
                </a:tc>
                <a:tc>
                  <a:txBody>
                    <a:bodyPr/>
                    <a:lstStyle/>
                    <a:p>
                      <a:pPr algn="ctr"/>
                      <a:r>
                        <a:rPr lang="en-US"/>
                        <a:t>P(Even)</a:t>
                      </a:r>
                    </a:p>
                  </a:txBody>
                  <a:tcPr/>
                </a:tc>
                <a:extLst>
                  <a:ext uri="{0D108BD9-81ED-4DB2-BD59-A6C34878D82A}">
                    <a16:rowId xmlns:a16="http://schemas.microsoft.com/office/drawing/2014/main" val="10000"/>
                  </a:ext>
                </a:extLst>
              </a:tr>
              <a:tr h="243840">
                <a:tc>
                  <a:txBody>
                    <a:bodyPr/>
                    <a:lstStyle/>
                    <a:p>
                      <a:pPr algn="ctr"/>
                      <a:r>
                        <a:rPr lang="en-US" b="1"/>
                        <a:t>0000</a:t>
                      </a:r>
                    </a:p>
                  </a:txBody>
                  <a:tcPr/>
                </a:tc>
                <a:tc>
                  <a:txBody>
                    <a:bodyPr/>
                    <a:lstStyle/>
                    <a:p>
                      <a:pPr algn="ctr"/>
                      <a:r>
                        <a:rPr lang="en-US" b="1"/>
                        <a:t>1</a:t>
                      </a:r>
                    </a:p>
                  </a:txBody>
                  <a:tcPr/>
                </a:tc>
                <a:tc>
                  <a:txBody>
                    <a:bodyPr/>
                    <a:lstStyle/>
                    <a:p>
                      <a:pPr algn="ctr"/>
                      <a:r>
                        <a:rPr lang="en-US" b="1"/>
                        <a:t>0000</a:t>
                      </a:r>
                    </a:p>
                  </a:txBody>
                  <a:tcPr/>
                </a:tc>
                <a:tc>
                  <a:txBody>
                    <a:bodyPr/>
                    <a:lstStyle/>
                    <a:p>
                      <a:pPr algn="ctr"/>
                      <a:r>
                        <a:rPr lang="en-US" b="1"/>
                        <a:t>0</a:t>
                      </a:r>
                    </a:p>
                  </a:txBody>
                  <a:tcPr/>
                </a:tc>
                <a:extLst>
                  <a:ext uri="{0D108BD9-81ED-4DB2-BD59-A6C34878D82A}">
                    <a16:rowId xmlns:a16="http://schemas.microsoft.com/office/drawing/2014/main" val="10001"/>
                  </a:ext>
                </a:extLst>
              </a:tr>
              <a:tr h="322729">
                <a:tc>
                  <a:txBody>
                    <a:bodyPr/>
                    <a:lstStyle/>
                    <a:p>
                      <a:pPr algn="ctr"/>
                      <a:r>
                        <a:rPr lang="en-US" b="1"/>
                        <a:t>0001</a:t>
                      </a:r>
                    </a:p>
                  </a:txBody>
                  <a:tcPr/>
                </a:tc>
                <a:tc>
                  <a:txBody>
                    <a:bodyPr/>
                    <a:lstStyle/>
                    <a:p>
                      <a:pPr algn="ctr"/>
                      <a:r>
                        <a:rPr lang="en-US" b="1"/>
                        <a:t>0</a:t>
                      </a:r>
                    </a:p>
                  </a:txBody>
                  <a:tcPr/>
                </a:tc>
                <a:tc>
                  <a:txBody>
                    <a:bodyPr/>
                    <a:lstStyle/>
                    <a:p>
                      <a:pPr algn="ctr"/>
                      <a:r>
                        <a:rPr lang="en-US" b="1"/>
                        <a:t>0001</a:t>
                      </a:r>
                    </a:p>
                  </a:txBody>
                  <a:tcPr/>
                </a:tc>
                <a:tc>
                  <a:txBody>
                    <a:bodyPr/>
                    <a:lstStyle/>
                    <a:p>
                      <a:pPr algn="ctr"/>
                      <a:r>
                        <a:rPr lang="en-US" b="1"/>
                        <a:t>1</a:t>
                      </a:r>
                    </a:p>
                  </a:txBody>
                  <a:tcPr/>
                </a:tc>
                <a:extLst>
                  <a:ext uri="{0D108BD9-81ED-4DB2-BD59-A6C34878D82A}">
                    <a16:rowId xmlns:a16="http://schemas.microsoft.com/office/drawing/2014/main" val="10002"/>
                  </a:ext>
                </a:extLst>
              </a:tr>
              <a:tr h="322729">
                <a:tc>
                  <a:txBody>
                    <a:bodyPr/>
                    <a:lstStyle/>
                    <a:p>
                      <a:pPr algn="ctr"/>
                      <a:r>
                        <a:rPr lang="en-US" b="1"/>
                        <a:t>0010</a:t>
                      </a:r>
                    </a:p>
                  </a:txBody>
                  <a:tcPr/>
                </a:tc>
                <a:tc>
                  <a:txBody>
                    <a:bodyPr/>
                    <a:lstStyle/>
                    <a:p>
                      <a:pPr algn="ctr"/>
                      <a:r>
                        <a:rPr lang="en-US" b="1"/>
                        <a:t>0</a:t>
                      </a:r>
                    </a:p>
                  </a:txBody>
                  <a:tcPr/>
                </a:tc>
                <a:tc>
                  <a:txBody>
                    <a:bodyPr/>
                    <a:lstStyle/>
                    <a:p>
                      <a:pPr algn="ctr"/>
                      <a:r>
                        <a:rPr lang="en-US" b="1"/>
                        <a:t>0010</a:t>
                      </a:r>
                    </a:p>
                  </a:txBody>
                  <a:tcPr/>
                </a:tc>
                <a:tc>
                  <a:txBody>
                    <a:bodyPr/>
                    <a:lstStyle/>
                    <a:p>
                      <a:pPr algn="ctr"/>
                      <a:r>
                        <a:rPr lang="en-US" b="1"/>
                        <a:t>1</a:t>
                      </a:r>
                    </a:p>
                  </a:txBody>
                  <a:tcPr/>
                </a:tc>
                <a:extLst>
                  <a:ext uri="{0D108BD9-81ED-4DB2-BD59-A6C34878D82A}">
                    <a16:rowId xmlns:a16="http://schemas.microsoft.com/office/drawing/2014/main" val="10003"/>
                  </a:ext>
                </a:extLst>
              </a:tr>
              <a:tr h="322729">
                <a:tc>
                  <a:txBody>
                    <a:bodyPr/>
                    <a:lstStyle/>
                    <a:p>
                      <a:pPr algn="ctr"/>
                      <a:r>
                        <a:rPr lang="en-US" b="1"/>
                        <a:t>0011</a:t>
                      </a:r>
                    </a:p>
                  </a:txBody>
                  <a:tcPr/>
                </a:tc>
                <a:tc>
                  <a:txBody>
                    <a:bodyPr/>
                    <a:lstStyle/>
                    <a:p>
                      <a:pPr algn="ctr"/>
                      <a:r>
                        <a:rPr lang="en-US" b="1"/>
                        <a:t>1</a:t>
                      </a:r>
                    </a:p>
                  </a:txBody>
                  <a:tcPr/>
                </a:tc>
                <a:tc>
                  <a:txBody>
                    <a:bodyPr/>
                    <a:lstStyle/>
                    <a:p>
                      <a:pPr algn="ctr"/>
                      <a:r>
                        <a:rPr lang="en-US" b="1"/>
                        <a:t>0011</a:t>
                      </a:r>
                    </a:p>
                  </a:txBody>
                  <a:tcPr/>
                </a:tc>
                <a:tc>
                  <a:txBody>
                    <a:bodyPr/>
                    <a:lstStyle/>
                    <a:p>
                      <a:pPr algn="ctr"/>
                      <a:r>
                        <a:rPr lang="en-US" b="1"/>
                        <a:t>0</a:t>
                      </a:r>
                    </a:p>
                  </a:txBody>
                  <a:tcPr/>
                </a:tc>
                <a:extLst>
                  <a:ext uri="{0D108BD9-81ED-4DB2-BD59-A6C34878D82A}">
                    <a16:rowId xmlns:a16="http://schemas.microsoft.com/office/drawing/2014/main" val="10004"/>
                  </a:ext>
                </a:extLst>
              </a:tr>
              <a:tr h="322729">
                <a:tc>
                  <a:txBody>
                    <a:bodyPr/>
                    <a:lstStyle/>
                    <a:p>
                      <a:pPr algn="ctr"/>
                      <a:r>
                        <a:rPr lang="en-US" b="1"/>
                        <a:t>0100</a:t>
                      </a:r>
                    </a:p>
                  </a:txBody>
                  <a:tcPr/>
                </a:tc>
                <a:tc>
                  <a:txBody>
                    <a:bodyPr/>
                    <a:lstStyle/>
                    <a:p>
                      <a:pPr algn="ctr"/>
                      <a:r>
                        <a:rPr lang="en-US" b="1"/>
                        <a:t>0</a:t>
                      </a:r>
                    </a:p>
                  </a:txBody>
                  <a:tcPr/>
                </a:tc>
                <a:tc>
                  <a:txBody>
                    <a:bodyPr/>
                    <a:lstStyle/>
                    <a:p>
                      <a:pPr algn="ctr"/>
                      <a:r>
                        <a:rPr lang="en-US" b="1"/>
                        <a:t>0100</a:t>
                      </a:r>
                    </a:p>
                  </a:txBody>
                  <a:tcPr/>
                </a:tc>
                <a:tc>
                  <a:txBody>
                    <a:bodyPr/>
                    <a:lstStyle/>
                    <a:p>
                      <a:pPr algn="ctr"/>
                      <a:r>
                        <a:rPr lang="en-US" b="1"/>
                        <a:t>1</a:t>
                      </a:r>
                    </a:p>
                  </a:txBody>
                  <a:tcPr/>
                </a:tc>
                <a:extLst>
                  <a:ext uri="{0D108BD9-81ED-4DB2-BD59-A6C34878D82A}">
                    <a16:rowId xmlns:a16="http://schemas.microsoft.com/office/drawing/2014/main" val="10005"/>
                  </a:ext>
                </a:extLst>
              </a:tr>
              <a:tr h="322729">
                <a:tc>
                  <a:txBody>
                    <a:bodyPr/>
                    <a:lstStyle/>
                    <a:p>
                      <a:pPr algn="ctr"/>
                      <a:r>
                        <a:rPr lang="en-US" b="1"/>
                        <a:t>0101</a:t>
                      </a:r>
                    </a:p>
                  </a:txBody>
                  <a:tcPr/>
                </a:tc>
                <a:tc>
                  <a:txBody>
                    <a:bodyPr/>
                    <a:lstStyle/>
                    <a:p>
                      <a:pPr algn="ctr"/>
                      <a:r>
                        <a:rPr lang="en-US" b="1"/>
                        <a:t>1</a:t>
                      </a:r>
                    </a:p>
                  </a:txBody>
                  <a:tcPr/>
                </a:tc>
                <a:tc>
                  <a:txBody>
                    <a:bodyPr/>
                    <a:lstStyle/>
                    <a:p>
                      <a:pPr algn="ctr"/>
                      <a:r>
                        <a:rPr lang="en-US" b="1"/>
                        <a:t>0101</a:t>
                      </a:r>
                    </a:p>
                  </a:txBody>
                  <a:tcPr/>
                </a:tc>
                <a:tc>
                  <a:txBody>
                    <a:bodyPr/>
                    <a:lstStyle/>
                    <a:p>
                      <a:pPr algn="ctr"/>
                      <a:r>
                        <a:rPr lang="en-US" b="1"/>
                        <a:t>0</a:t>
                      </a:r>
                    </a:p>
                  </a:txBody>
                  <a:tcPr/>
                </a:tc>
                <a:extLst>
                  <a:ext uri="{0D108BD9-81ED-4DB2-BD59-A6C34878D82A}">
                    <a16:rowId xmlns:a16="http://schemas.microsoft.com/office/drawing/2014/main" val="10006"/>
                  </a:ext>
                </a:extLst>
              </a:tr>
              <a:tr h="322729">
                <a:tc>
                  <a:txBody>
                    <a:bodyPr/>
                    <a:lstStyle/>
                    <a:p>
                      <a:pPr algn="ctr"/>
                      <a:r>
                        <a:rPr lang="en-US" b="1"/>
                        <a:t>0110</a:t>
                      </a:r>
                    </a:p>
                  </a:txBody>
                  <a:tcPr/>
                </a:tc>
                <a:tc>
                  <a:txBody>
                    <a:bodyPr/>
                    <a:lstStyle/>
                    <a:p>
                      <a:pPr algn="ctr"/>
                      <a:r>
                        <a:rPr lang="en-US" b="1"/>
                        <a:t>1</a:t>
                      </a:r>
                    </a:p>
                  </a:txBody>
                  <a:tcPr/>
                </a:tc>
                <a:tc>
                  <a:txBody>
                    <a:bodyPr/>
                    <a:lstStyle/>
                    <a:p>
                      <a:pPr algn="ctr"/>
                      <a:r>
                        <a:rPr lang="en-US" b="1"/>
                        <a:t>0110</a:t>
                      </a:r>
                    </a:p>
                  </a:txBody>
                  <a:tcPr/>
                </a:tc>
                <a:tc>
                  <a:txBody>
                    <a:bodyPr/>
                    <a:lstStyle/>
                    <a:p>
                      <a:pPr algn="ctr"/>
                      <a:r>
                        <a:rPr lang="en-US" b="1"/>
                        <a:t>0</a:t>
                      </a:r>
                    </a:p>
                  </a:txBody>
                  <a:tcPr/>
                </a:tc>
                <a:extLst>
                  <a:ext uri="{0D108BD9-81ED-4DB2-BD59-A6C34878D82A}">
                    <a16:rowId xmlns:a16="http://schemas.microsoft.com/office/drawing/2014/main" val="10007"/>
                  </a:ext>
                </a:extLst>
              </a:tr>
              <a:tr h="322729">
                <a:tc>
                  <a:txBody>
                    <a:bodyPr/>
                    <a:lstStyle/>
                    <a:p>
                      <a:pPr algn="ctr"/>
                      <a:r>
                        <a:rPr lang="en-US" b="1"/>
                        <a:t>0111</a:t>
                      </a:r>
                    </a:p>
                  </a:txBody>
                  <a:tcPr/>
                </a:tc>
                <a:tc>
                  <a:txBody>
                    <a:bodyPr/>
                    <a:lstStyle/>
                    <a:p>
                      <a:pPr algn="ctr"/>
                      <a:r>
                        <a:rPr lang="en-US" b="1"/>
                        <a:t>0</a:t>
                      </a:r>
                    </a:p>
                  </a:txBody>
                  <a:tcPr/>
                </a:tc>
                <a:tc>
                  <a:txBody>
                    <a:bodyPr/>
                    <a:lstStyle/>
                    <a:p>
                      <a:pPr algn="ctr"/>
                      <a:r>
                        <a:rPr lang="en-US" b="1"/>
                        <a:t>0111</a:t>
                      </a:r>
                    </a:p>
                  </a:txBody>
                  <a:tcPr/>
                </a:tc>
                <a:tc>
                  <a:txBody>
                    <a:bodyPr/>
                    <a:lstStyle/>
                    <a:p>
                      <a:pPr algn="ctr"/>
                      <a:r>
                        <a:rPr lang="en-US" b="1"/>
                        <a:t>1</a:t>
                      </a:r>
                    </a:p>
                  </a:txBody>
                  <a:tcPr/>
                </a:tc>
                <a:extLst>
                  <a:ext uri="{0D108BD9-81ED-4DB2-BD59-A6C34878D82A}">
                    <a16:rowId xmlns:a16="http://schemas.microsoft.com/office/drawing/2014/main" val="10008"/>
                  </a:ext>
                </a:extLst>
              </a:tr>
              <a:tr h="322729">
                <a:tc>
                  <a:txBody>
                    <a:bodyPr/>
                    <a:lstStyle/>
                    <a:p>
                      <a:pPr algn="ctr"/>
                      <a:r>
                        <a:rPr lang="en-US" b="1"/>
                        <a:t>1000</a:t>
                      </a:r>
                    </a:p>
                  </a:txBody>
                  <a:tcPr/>
                </a:tc>
                <a:tc>
                  <a:txBody>
                    <a:bodyPr/>
                    <a:lstStyle/>
                    <a:p>
                      <a:pPr algn="ctr"/>
                      <a:r>
                        <a:rPr lang="en-US" b="1"/>
                        <a:t>0</a:t>
                      </a:r>
                    </a:p>
                  </a:txBody>
                  <a:tcPr/>
                </a:tc>
                <a:tc>
                  <a:txBody>
                    <a:bodyPr/>
                    <a:lstStyle/>
                    <a:p>
                      <a:pPr algn="ctr"/>
                      <a:r>
                        <a:rPr lang="en-US" b="1"/>
                        <a:t>1000</a:t>
                      </a:r>
                    </a:p>
                  </a:txBody>
                  <a:tcPr/>
                </a:tc>
                <a:tc>
                  <a:txBody>
                    <a:bodyPr/>
                    <a:lstStyle/>
                    <a:p>
                      <a:pPr algn="ctr"/>
                      <a:r>
                        <a:rPr lang="en-US" b="1"/>
                        <a:t>1</a:t>
                      </a:r>
                    </a:p>
                  </a:txBody>
                  <a:tcPr/>
                </a:tc>
                <a:extLst>
                  <a:ext uri="{0D108BD9-81ED-4DB2-BD59-A6C34878D82A}">
                    <a16:rowId xmlns:a16="http://schemas.microsoft.com/office/drawing/2014/main" val="10009"/>
                  </a:ext>
                </a:extLst>
              </a:tr>
              <a:tr h="322729">
                <a:tc>
                  <a:txBody>
                    <a:bodyPr/>
                    <a:lstStyle/>
                    <a:p>
                      <a:pPr algn="ctr"/>
                      <a:r>
                        <a:rPr lang="en-US" b="1"/>
                        <a:t>1001</a:t>
                      </a:r>
                    </a:p>
                  </a:txBody>
                  <a:tcPr/>
                </a:tc>
                <a:tc>
                  <a:txBody>
                    <a:bodyPr/>
                    <a:lstStyle/>
                    <a:p>
                      <a:pPr algn="ctr"/>
                      <a:r>
                        <a:rPr lang="en-US" b="1"/>
                        <a:t>1</a:t>
                      </a:r>
                    </a:p>
                  </a:txBody>
                  <a:tcPr/>
                </a:tc>
                <a:tc>
                  <a:txBody>
                    <a:bodyPr/>
                    <a:lstStyle/>
                    <a:p>
                      <a:pPr algn="ctr"/>
                      <a:r>
                        <a:rPr lang="en-US" b="1"/>
                        <a:t>1001</a:t>
                      </a:r>
                    </a:p>
                  </a:txBody>
                  <a:tcPr/>
                </a:tc>
                <a:tc>
                  <a:txBody>
                    <a:bodyPr/>
                    <a:lstStyle/>
                    <a:p>
                      <a:pPr algn="ctr"/>
                      <a:r>
                        <a:rPr lang="en-US" b="1"/>
                        <a:t>0</a:t>
                      </a:r>
                    </a:p>
                  </a:txBody>
                  <a:tcPr/>
                </a:tc>
                <a:extLst>
                  <a:ext uri="{0D108BD9-81ED-4DB2-BD59-A6C34878D82A}">
                    <a16:rowId xmlns:a16="http://schemas.microsoft.com/office/drawing/2014/main" val="10010"/>
                  </a:ext>
                </a:extLst>
              </a:tr>
              <a:tr h="322729">
                <a:tc>
                  <a:txBody>
                    <a:bodyPr/>
                    <a:lstStyle/>
                    <a:p>
                      <a:pPr algn="ctr"/>
                      <a:r>
                        <a:rPr lang="en-US" b="1"/>
                        <a:t>1010</a:t>
                      </a:r>
                    </a:p>
                  </a:txBody>
                  <a:tcPr/>
                </a:tc>
                <a:tc>
                  <a:txBody>
                    <a:bodyPr/>
                    <a:lstStyle/>
                    <a:p>
                      <a:pPr algn="ctr"/>
                      <a:r>
                        <a:rPr lang="en-US" b="1"/>
                        <a:t>1</a:t>
                      </a:r>
                    </a:p>
                  </a:txBody>
                  <a:tcPr/>
                </a:tc>
                <a:tc>
                  <a:txBody>
                    <a:bodyPr/>
                    <a:lstStyle/>
                    <a:p>
                      <a:pPr algn="ctr"/>
                      <a:r>
                        <a:rPr lang="en-US" b="1"/>
                        <a:t>1010</a:t>
                      </a:r>
                    </a:p>
                  </a:txBody>
                  <a:tcPr/>
                </a:tc>
                <a:tc>
                  <a:txBody>
                    <a:bodyPr/>
                    <a:lstStyle/>
                    <a:p>
                      <a:pPr algn="ctr"/>
                      <a:r>
                        <a:rPr lang="en-US" b="1"/>
                        <a:t>0</a:t>
                      </a:r>
                    </a:p>
                  </a:txBody>
                  <a:tcPr/>
                </a:tc>
                <a:extLst>
                  <a:ext uri="{0D108BD9-81ED-4DB2-BD59-A6C34878D82A}">
                    <a16:rowId xmlns:a16="http://schemas.microsoft.com/office/drawing/2014/main" val="10011"/>
                  </a:ext>
                </a:extLst>
              </a:tr>
              <a:tr h="322729">
                <a:tc>
                  <a:txBody>
                    <a:bodyPr/>
                    <a:lstStyle/>
                    <a:p>
                      <a:pPr algn="ctr"/>
                      <a:r>
                        <a:rPr lang="en-US" b="1"/>
                        <a:t>1011</a:t>
                      </a:r>
                    </a:p>
                  </a:txBody>
                  <a:tcPr/>
                </a:tc>
                <a:tc>
                  <a:txBody>
                    <a:bodyPr/>
                    <a:lstStyle/>
                    <a:p>
                      <a:pPr algn="ctr"/>
                      <a:r>
                        <a:rPr lang="en-US" b="1"/>
                        <a:t>0</a:t>
                      </a:r>
                    </a:p>
                  </a:txBody>
                  <a:tcPr/>
                </a:tc>
                <a:tc>
                  <a:txBody>
                    <a:bodyPr/>
                    <a:lstStyle/>
                    <a:p>
                      <a:pPr algn="ctr"/>
                      <a:r>
                        <a:rPr lang="en-US" b="1"/>
                        <a:t>1011</a:t>
                      </a:r>
                    </a:p>
                  </a:txBody>
                  <a:tcPr/>
                </a:tc>
                <a:tc>
                  <a:txBody>
                    <a:bodyPr/>
                    <a:lstStyle/>
                    <a:p>
                      <a:pPr algn="ctr"/>
                      <a:r>
                        <a:rPr lang="en-US" b="1"/>
                        <a:t>1</a:t>
                      </a:r>
                    </a:p>
                  </a:txBody>
                  <a:tcPr/>
                </a:tc>
                <a:extLst>
                  <a:ext uri="{0D108BD9-81ED-4DB2-BD59-A6C34878D82A}">
                    <a16:rowId xmlns:a16="http://schemas.microsoft.com/office/drawing/2014/main" val="10012"/>
                  </a:ext>
                </a:extLst>
              </a:tr>
              <a:tr h="322729">
                <a:tc>
                  <a:txBody>
                    <a:bodyPr/>
                    <a:lstStyle/>
                    <a:p>
                      <a:pPr algn="ctr"/>
                      <a:r>
                        <a:rPr lang="en-US" b="1"/>
                        <a:t>1100</a:t>
                      </a:r>
                    </a:p>
                  </a:txBody>
                  <a:tcPr/>
                </a:tc>
                <a:tc>
                  <a:txBody>
                    <a:bodyPr/>
                    <a:lstStyle/>
                    <a:p>
                      <a:pPr algn="ctr"/>
                      <a:r>
                        <a:rPr lang="en-US" b="1"/>
                        <a:t>1</a:t>
                      </a:r>
                    </a:p>
                  </a:txBody>
                  <a:tcPr/>
                </a:tc>
                <a:tc>
                  <a:txBody>
                    <a:bodyPr/>
                    <a:lstStyle/>
                    <a:p>
                      <a:pPr algn="ctr"/>
                      <a:r>
                        <a:rPr lang="en-US" b="1"/>
                        <a:t>1100</a:t>
                      </a:r>
                    </a:p>
                  </a:txBody>
                  <a:tcPr/>
                </a:tc>
                <a:tc>
                  <a:txBody>
                    <a:bodyPr/>
                    <a:lstStyle/>
                    <a:p>
                      <a:pPr algn="ctr"/>
                      <a:r>
                        <a:rPr lang="en-US" b="1"/>
                        <a:t>0</a:t>
                      </a:r>
                    </a:p>
                  </a:txBody>
                  <a:tcPr/>
                </a:tc>
                <a:extLst>
                  <a:ext uri="{0D108BD9-81ED-4DB2-BD59-A6C34878D82A}">
                    <a16:rowId xmlns:a16="http://schemas.microsoft.com/office/drawing/2014/main" val="10013"/>
                  </a:ext>
                </a:extLst>
              </a:tr>
              <a:tr h="322729">
                <a:tc>
                  <a:txBody>
                    <a:bodyPr/>
                    <a:lstStyle/>
                    <a:p>
                      <a:pPr algn="ctr"/>
                      <a:r>
                        <a:rPr lang="en-US" b="1"/>
                        <a:t>1101</a:t>
                      </a:r>
                    </a:p>
                  </a:txBody>
                  <a:tcPr/>
                </a:tc>
                <a:tc>
                  <a:txBody>
                    <a:bodyPr/>
                    <a:lstStyle/>
                    <a:p>
                      <a:pPr algn="ctr"/>
                      <a:r>
                        <a:rPr lang="en-US" b="1"/>
                        <a:t>0</a:t>
                      </a:r>
                    </a:p>
                  </a:txBody>
                  <a:tcPr/>
                </a:tc>
                <a:tc>
                  <a:txBody>
                    <a:bodyPr/>
                    <a:lstStyle/>
                    <a:p>
                      <a:pPr algn="ctr"/>
                      <a:r>
                        <a:rPr lang="en-US" b="1"/>
                        <a:t>1101</a:t>
                      </a:r>
                    </a:p>
                  </a:txBody>
                  <a:tcPr/>
                </a:tc>
                <a:tc>
                  <a:txBody>
                    <a:bodyPr/>
                    <a:lstStyle/>
                    <a:p>
                      <a:pPr algn="ctr"/>
                      <a:r>
                        <a:rPr lang="en-US" b="1"/>
                        <a:t>1</a:t>
                      </a:r>
                    </a:p>
                  </a:txBody>
                  <a:tcPr/>
                </a:tc>
                <a:extLst>
                  <a:ext uri="{0D108BD9-81ED-4DB2-BD59-A6C34878D82A}">
                    <a16:rowId xmlns:a16="http://schemas.microsoft.com/office/drawing/2014/main" val="10014"/>
                  </a:ext>
                </a:extLst>
              </a:tr>
              <a:tr h="322729">
                <a:tc>
                  <a:txBody>
                    <a:bodyPr/>
                    <a:lstStyle/>
                    <a:p>
                      <a:pPr algn="ctr"/>
                      <a:r>
                        <a:rPr lang="en-US" b="1"/>
                        <a:t>1110</a:t>
                      </a:r>
                    </a:p>
                  </a:txBody>
                  <a:tcPr/>
                </a:tc>
                <a:tc>
                  <a:txBody>
                    <a:bodyPr/>
                    <a:lstStyle/>
                    <a:p>
                      <a:pPr algn="ctr"/>
                      <a:r>
                        <a:rPr lang="en-US" b="1"/>
                        <a:t>0</a:t>
                      </a:r>
                    </a:p>
                  </a:txBody>
                  <a:tcPr/>
                </a:tc>
                <a:tc>
                  <a:txBody>
                    <a:bodyPr/>
                    <a:lstStyle/>
                    <a:p>
                      <a:pPr algn="ctr"/>
                      <a:r>
                        <a:rPr lang="en-US" b="1"/>
                        <a:t>1110</a:t>
                      </a:r>
                    </a:p>
                  </a:txBody>
                  <a:tcPr/>
                </a:tc>
                <a:tc>
                  <a:txBody>
                    <a:bodyPr/>
                    <a:lstStyle/>
                    <a:p>
                      <a:pPr algn="ctr"/>
                      <a:r>
                        <a:rPr lang="en-US" b="1"/>
                        <a:t>1</a:t>
                      </a:r>
                    </a:p>
                  </a:txBody>
                  <a:tcPr/>
                </a:tc>
                <a:extLst>
                  <a:ext uri="{0D108BD9-81ED-4DB2-BD59-A6C34878D82A}">
                    <a16:rowId xmlns:a16="http://schemas.microsoft.com/office/drawing/2014/main" val="10015"/>
                  </a:ext>
                </a:extLst>
              </a:tr>
              <a:tr h="322729">
                <a:tc>
                  <a:txBody>
                    <a:bodyPr/>
                    <a:lstStyle/>
                    <a:p>
                      <a:pPr algn="ctr"/>
                      <a:r>
                        <a:rPr lang="en-US" b="1"/>
                        <a:t>1111</a:t>
                      </a:r>
                    </a:p>
                  </a:txBody>
                  <a:tcPr/>
                </a:tc>
                <a:tc>
                  <a:txBody>
                    <a:bodyPr/>
                    <a:lstStyle/>
                    <a:p>
                      <a:pPr algn="ctr"/>
                      <a:r>
                        <a:rPr lang="en-US" b="1"/>
                        <a:t>1</a:t>
                      </a:r>
                    </a:p>
                  </a:txBody>
                  <a:tcPr/>
                </a:tc>
                <a:tc>
                  <a:txBody>
                    <a:bodyPr/>
                    <a:lstStyle/>
                    <a:p>
                      <a:pPr algn="ctr"/>
                      <a:r>
                        <a:rPr lang="en-US" b="1"/>
                        <a:t>1111</a:t>
                      </a:r>
                    </a:p>
                  </a:txBody>
                  <a:tcPr/>
                </a:tc>
                <a:tc>
                  <a:txBody>
                    <a:bodyPr/>
                    <a:lstStyle/>
                    <a:p>
                      <a:pPr algn="ctr"/>
                      <a:r>
                        <a:rPr lang="en-US" b="1"/>
                        <a:t>0</a:t>
                      </a:r>
                    </a:p>
                  </a:txBody>
                  <a:tcPr/>
                </a:tc>
                <a:extLst>
                  <a:ext uri="{0D108BD9-81ED-4DB2-BD59-A6C34878D82A}">
                    <a16:rowId xmlns:a16="http://schemas.microsoft.com/office/drawing/2014/main" val="1001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blipFill>
            <a:blip r:embed="rId2"/>
            <a:tile tx="0" ty="0" sx="100000" sy="100000" flip="none" algn="tl"/>
          </a:blipFill>
        </p:spPr>
        <p:txBody>
          <a:bodyPr>
            <a:normAutofit/>
          </a:bodyPr>
          <a:lstStyle/>
          <a:p>
            <a:r>
              <a:rPr lang="en-US" sz="2400" b="1"/>
              <a:t>Reflected Code(Gray-Code)</a:t>
            </a:r>
          </a:p>
        </p:txBody>
      </p:sp>
      <p:sp>
        <p:nvSpPr>
          <p:cNvPr id="3" name="Content Placeholder 2"/>
          <p:cNvSpPr>
            <a:spLocks noGrp="1"/>
          </p:cNvSpPr>
          <p:nvPr>
            <p:ph idx="1"/>
          </p:nvPr>
        </p:nvSpPr>
        <p:spPr>
          <a:xfrm>
            <a:off x="0" y="609600"/>
            <a:ext cx="9144000" cy="6248400"/>
          </a:xfrm>
          <a:solidFill>
            <a:schemeClr val="tx2">
              <a:lumMod val="20000"/>
              <a:lumOff val="80000"/>
            </a:schemeClr>
          </a:solidFill>
        </p:spPr>
        <p:txBody>
          <a:bodyPr>
            <a:normAutofit/>
          </a:bodyPr>
          <a:lstStyle/>
          <a:p>
            <a:pPr>
              <a:buNone/>
            </a:pPr>
            <a:r>
              <a:rPr lang="en-US" sz="2400" b="1"/>
              <a:t>Gray Code</a:t>
            </a:r>
          </a:p>
          <a:p>
            <a:pPr>
              <a:buNone/>
            </a:pPr>
            <a:endParaRPr lang="en-US" sz="2400" b="1"/>
          </a:p>
          <a:p>
            <a:pPr>
              <a:buFont typeface="Wingdings" pitchFamily="2" charset="2"/>
              <a:buChar char="Ø"/>
            </a:pPr>
            <a:r>
              <a:rPr lang="en-US" sz="2400"/>
              <a:t>It becomes convenient to use </a:t>
            </a:r>
          </a:p>
          <a:p>
            <a:pPr>
              <a:buNone/>
            </a:pPr>
            <a:r>
              <a:rPr lang="en-US" sz="2400"/>
              <a:t>	reflected code to represent </a:t>
            </a:r>
          </a:p>
          <a:p>
            <a:pPr>
              <a:buNone/>
            </a:pPr>
            <a:r>
              <a:rPr lang="en-US" sz="2400"/>
              <a:t>	the digital data converted </a:t>
            </a:r>
          </a:p>
          <a:p>
            <a:pPr>
              <a:buNone/>
            </a:pPr>
            <a:r>
              <a:rPr lang="en-US" sz="2400"/>
              <a:t>	from analog data.</a:t>
            </a:r>
          </a:p>
          <a:p>
            <a:pPr>
              <a:buNone/>
            </a:pPr>
            <a:endParaRPr lang="en-US" sz="2400"/>
          </a:p>
          <a:p>
            <a:pPr>
              <a:buFont typeface="Wingdings" pitchFamily="2" charset="2"/>
              <a:buChar char="Ø"/>
            </a:pPr>
            <a:r>
              <a:rPr lang="en-US" sz="2400"/>
              <a:t>The reflected code changes </a:t>
            </a:r>
          </a:p>
          <a:p>
            <a:pPr>
              <a:buNone/>
            </a:pPr>
            <a:r>
              <a:rPr lang="en-US" sz="2400"/>
              <a:t>	by one bit as it proceeds </a:t>
            </a:r>
          </a:p>
          <a:p>
            <a:pPr>
              <a:buNone/>
            </a:pPr>
            <a:r>
              <a:rPr lang="en-US" sz="2400"/>
              <a:t>	from one number to the next.</a:t>
            </a:r>
          </a:p>
          <a:p>
            <a:pPr>
              <a:buFont typeface="Wingdings" pitchFamily="2" charset="2"/>
              <a:buChar char="Ø"/>
            </a:pPr>
            <a:r>
              <a:rPr lang="en-US" sz="2400"/>
              <a:t>A typical application , Analog </a:t>
            </a:r>
          </a:p>
          <a:p>
            <a:pPr>
              <a:buNone/>
            </a:pPr>
            <a:r>
              <a:rPr lang="en-US" sz="2400"/>
              <a:t>	data represented by Continues </a:t>
            </a:r>
          </a:p>
          <a:p>
            <a:pPr>
              <a:buNone/>
            </a:pPr>
            <a:r>
              <a:rPr lang="en-US" sz="2400"/>
              <a:t>	change of shaft Position.</a:t>
            </a:r>
          </a:p>
        </p:txBody>
      </p:sp>
      <p:graphicFrame>
        <p:nvGraphicFramePr>
          <p:cNvPr id="6" name="Table 5"/>
          <p:cNvGraphicFramePr>
            <a:graphicFrameLocks noGrp="1"/>
          </p:cNvGraphicFramePr>
          <p:nvPr/>
        </p:nvGraphicFramePr>
        <p:xfrm>
          <a:off x="4343400" y="609600"/>
          <a:ext cx="4724400" cy="6217920"/>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356795">
                <a:tc>
                  <a:txBody>
                    <a:bodyPr/>
                    <a:lstStyle/>
                    <a:p>
                      <a:pPr algn="ctr"/>
                      <a:r>
                        <a:rPr lang="en-US"/>
                        <a:t>Decimal</a:t>
                      </a:r>
                    </a:p>
                  </a:txBody>
                  <a:tcPr/>
                </a:tc>
                <a:tc>
                  <a:txBody>
                    <a:bodyPr/>
                    <a:lstStyle/>
                    <a:p>
                      <a:pPr algn="ctr"/>
                      <a:r>
                        <a:rPr lang="en-US"/>
                        <a:t>Binary Code</a:t>
                      </a:r>
                    </a:p>
                  </a:txBody>
                  <a:tcPr/>
                </a:tc>
                <a:tc>
                  <a:txBody>
                    <a:bodyPr/>
                    <a:lstStyle/>
                    <a:p>
                      <a:pPr algn="ctr"/>
                      <a:r>
                        <a:rPr lang="en-US"/>
                        <a:t>Gray Code</a:t>
                      </a:r>
                    </a:p>
                  </a:txBody>
                  <a:tcPr/>
                </a:tc>
                <a:extLst>
                  <a:ext uri="{0D108BD9-81ED-4DB2-BD59-A6C34878D82A}">
                    <a16:rowId xmlns:a16="http://schemas.microsoft.com/office/drawing/2014/main" val="10000"/>
                  </a:ext>
                </a:extLst>
              </a:tr>
              <a:tr h="356795">
                <a:tc>
                  <a:txBody>
                    <a:bodyPr/>
                    <a:lstStyle/>
                    <a:p>
                      <a:pPr algn="ctr"/>
                      <a:r>
                        <a:rPr lang="en-US" b="1"/>
                        <a:t>0</a:t>
                      </a:r>
                    </a:p>
                  </a:txBody>
                  <a:tcPr/>
                </a:tc>
                <a:tc>
                  <a:txBody>
                    <a:bodyPr/>
                    <a:lstStyle/>
                    <a:p>
                      <a:pPr algn="ctr"/>
                      <a:r>
                        <a:rPr lang="en-US" b="1"/>
                        <a:t>0000</a:t>
                      </a:r>
                    </a:p>
                  </a:txBody>
                  <a:tcPr/>
                </a:tc>
                <a:tc>
                  <a:txBody>
                    <a:bodyPr/>
                    <a:lstStyle/>
                    <a:p>
                      <a:pPr algn="ctr"/>
                      <a:r>
                        <a:rPr lang="en-US" b="1"/>
                        <a:t>0000</a:t>
                      </a:r>
                    </a:p>
                  </a:txBody>
                  <a:tcPr/>
                </a:tc>
                <a:extLst>
                  <a:ext uri="{0D108BD9-81ED-4DB2-BD59-A6C34878D82A}">
                    <a16:rowId xmlns:a16="http://schemas.microsoft.com/office/drawing/2014/main" val="10001"/>
                  </a:ext>
                </a:extLst>
              </a:tr>
              <a:tr h="356795">
                <a:tc>
                  <a:txBody>
                    <a:bodyPr/>
                    <a:lstStyle/>
                    <a:p>
                      <a:pPr algn="ctr"/>
                      <a:r>
                        <a:rPr lang="en-US" b="1"/>
                        <a:t>1</a:t>
                      </a:r>
                    </a:p>
                  </a:txBody>
                  <a:tcPr/>
                </a:tc>
                <a:tc>
                  <a:txBody>
                    <a:bodyPr/>
                    <a:lstStyle/>
                    <a:p>
                      <a:pPr algn="ctr"/>
                      <a:r>
                        <a:rPr lang="en-US" b="1"/>
                        <a:t>0001</a:t>
                      </a:r>
                    </a:p>
                  </a:txBody>
                  <a:tcPr/>
                </a:tc>
                <a:tc>
                  <a:txBody>
                    <a:bodyPr/>
                    <a:lstStyle/>
                    <a:p>
                      <a:pPr algn="ctr"/>
                      <a:r>
                        <a:rPr lang="en-US" b="1"/>
                        <a:t>0001</a:t>
                      </a:r>
                    </a:p>
                  </a:txBody>
                  <a:tcPr/>
                </a:tc>
                <a:extLst>
                  <a:ext uri="{0D108BD9-81ED-4DB2-BD59-A6C34878D82A}">
                    <a16:rowId xmlns:a16="http://schemas.microsoft.com/office/drawing/2014/main" val="10002"/>
                  </a:ext>
                </a:extLst>
              </a:tr>
              <a:tr h="356795">
                <a:tc>
                  <a:txBody>
                    <a:bodyPr/>
                    <a:lstStyle/>
                    <a:p>
                      <a:pPr algn="ctr"/>
                      <a:r>
                        <a:rPr lang="en-US" b="1"/>
                        <a:t>2</a:t>
                      </a:r>
                    </a:p>
                  </a:txBody>
                  <a:tcPr/>
                </a:tc>
                <a:tc>
                  <a:txBody>
                    <a:bodyPr/>
                    <a:lstStyle/>
                    <a:p>
                      <a:pPr algn="ctr"/>
                      <a:r>
                        <a:rPr lang="en-US" b="1"/>
                        <a:t>0010</a:t>
                      </a:r>
                    </a:p>
                  </a:txBody>
                  <a:tcPr/>
                </a:tc>
                <a:tc>
                  <a:txBody>
                    <a:bodyPr/>
                    <a:lstStyle/>
                    <a:p>
                      <a:pPr algn="ctr"/>
                      <a:r>
                        <a:rPr lang="en-US" b="1"/>
                        <a:t>0011</a:t>
                      </a:r>
                    </a:p>
                  </a:txBody>
                  <a:tcPr/>
                </a:tc>
                <a:extLst>
                  <a:ext uri="{0D108BD9-81ED-4DB2-BD59-A6C34878D82A}">
                    <a16:rowId xmlns:a16="http://schemas.microsoft.com/office/drawing/2014/main" val="10003"/>
                  </a:ext>
                </a:extLst>
              </a:tr>
              <a:tr h="356795">
                <a:tc>
                  <a:txBody>
                    <a:bodyPr/>
                    <a:lstStyle/>
                    <a:p>
                      <a:pPr algn="ctr"/>
                      <a:r>
                        <a:rPr lang="en-US" b="1"/>
                        <a:t>3</a:t>
                      </a:r>
                    </a:p>
                  </a:txBody>
                  <a:tcPr/>
                </a:tc>
                <a:tc>
                  <a:txBody>
                    <a:bodyPr/>
                    <a:lstStyle/>
                    <a:p>
                      <a:pPr algn="ctr"/>
                      <a:r>
                        <a:rPr lang="en-US" b="1"/>
                        <a:t>0011</a:t>
                      </a:r>
                    </a:p>
                  </a:txBody>
                  <a:tcPr/>
                </a:tc>
                <a:tc>
                  <a:txBody>
                    <a:bodyPr/>
                    <a:lstStyle/>
                    <a:p>
                      <a:pPr algn="ctr"/>
                      <a:r>
                        <a:rPr lang="en-US" b="1"/>
                        <a:t>0010</a:t>
                      </a:r>
                    </a:p>
                  </a:txBody>
                  <a:tcPr/>
                </a:tc>
                <a:extLst>
                  <a:ext uri="{0D108BD9-81ED-4DB2-BD59-A6C34878D82A}">
                    <a16:rowId xmlns:a16="http://schemas.microsoft.com/office/drawing/2014/main" val="10004"/>
                  </a:ext>
                </a:extLst>
              </a:tr>
              <a:tr h="356795">
                <a:tc>
                  <a:txBody>
                    <a:bodyPr/>
                    <a:lstStyle/>
                    <a:p>
                      <a:pPr algn="ctr"/>
                      <a:r>
                        <a:rPr lang="en-US" b="1"/>
                        <a:t>4</a:t>
                      </a:r>
                    </a:p>
                  </a:txBody>
                  <a:tcPr/>
                </a:tc>
                <a:tc>
                  <a:txBody>
                    <a:bodyPr/>
                    <a:lstStyle/>
                    <a:p>
                      <a:pPr algn="ctr"/>
                      <a:r>
                        <a:rPr lang="en-US" b="1"/>
                        <a:t>0100</a:t>
                      </a:r>
                    </a:p>
                  </a:txBody>
                  <a:tcPr/>
                </a:tc>
                <a:tc>
                  <a:txBody>
                    <a:bodyPr/>
                    <a:lstStyle/>
                    <a:p>
                      <a:pPr algn="ctr"/>
                      <a:r>
                        <a:rPr lang="en-US" b="1"/>
                        <a:t>0110</a:t>
                      </a:r>
                    </a:p>
                  </a:txBody>
                  <a:tcPr/>
                </a:tc>
                <a:extLst>
                  <a:ext uri="{0D108BD9-81ED-4DB2-BD59-A6C34878D82A}">
                    <a16:rowId xmlns:a16="http://schemas.microsoft.com/office/drawing/2014/main" val="10005"/>
                  </a:ext>
                </a:extLst>
              </a:tr>
              <a:tr h="356795">
                <a:tc>
                  <a:txBody>
                    <a:bodyPr/>
                    <a:lstStyle/>
                    <a:p>
                      <a:pPr algn="ctr"/>
                      <a:r>
                        <a:rPr lang="en-US" b="1"/>
                        <a:t>5</a:t>
                      </a:r>
                    </a:p>
                  </a:txBody>
                  <a:tcPr/>
                </a:tc>
                <a:tc>
                  <a:txBody>
                    <a:bodyPr/>
                    <a:lstStyle/>
                    <a:p>
                      <a:pPr algn="ctr"/>
                      <a:r>
                        <a:rPr lang="en-US" b="1"/>
                        <a:t>0101</a:t>
                      </a:r>
                    </a:p>
                  </a:txBody>
                  <a:tcPr/>
                </a:tc>
                <a:tc>
                  <a:txBody>
                    <a:bodyPr/>
                    <a:lstStyle/>
                    <a:p>
                      <a:pPr algn="ctr"/>
                      <a:r>
                        <a:rPr lang="en-US" b="1"/>
                        <a:t>0111</a:t>
                      </a:r>
                    </a:p>
                  </a:txBody>
                  <a:tcPr/>
                </a:tc>
                <a:extLst>
                  <a:ext uri="{0D108BD9-81ED-4DB2-BD59-A6C34878D82A}">
                    <a16:rowId xmlns:a16="http://schemas.microsoft.com/office/drawing/2014/main" val="10006"/>
                  </a:ext>
                </a:extLst>
              </a:tr>
              <a:tr h="356795">
                <a:tc>
                  <a:txBody>
                    <a:bodyPr/>
                    <a:lstStyle/>
                    <a:p>
                      <a:pPr algn="ctr"/>
                      <a:r>
                        <a:rPr lang="en-US" b="1"/>
                        <a:t>6</a:t>
                      </a:r>
                    </a:p>
                  </a:txBody>
                  <a:tcPr/>
                </a:tc>
                <a:tc>
                  <a:txBody>
                    <a:bodyPr/>
                    <a:lstStyle/>
                    <a:p>
                      <a:pPr algn="ctr"/>
                      <a:r>
                        <a:rPr lang="en-US" b="1"/>
                        <a:t>0110</a:t>
                      </a:r>
                    </a:p>
                  </a:txBody>
                  <a:tcPr/>
                </a:tc>
                <a:tc>
                  <a:txBody>
                    <a:bodyPr/>
                    <a:lstStyle/>
                    <a:p>
                      <a:pPr algn="ctr"/>
                      <a:r>
                        <a:rPr lang="en-US" b="1"/>
                        <a:t>0101</a:t>
                      </a:r>
                    </a:p>
                  </a:txBody>
                  <a:tcPr/>
                </a:tc>
                <a:extLst>
                  <a:ext uri="{0D108BD9-81ED-4DB2-BD59-A6C34878D82A}">
                    <a16:rowId xmlns:a16="http://schemas.microsoft.com/office/drawing/2014/main" val="10007"/>
                  </a:ext>
                </a:extLst>
              </a:tr>
              <a:tr h="356795">
                <a:tc>
                  <a:txBody>
                    <a:bodyPr/>
                    <a:lstStyle/>
                    <a:p>
                      <a:pPr algn="ctr"/>
                      <a:r>
                        <a:rPr lang="en-US" b="1"/>
                        <a:t>7</a:t>
                      </a:r>
                    </a:p>
                  </a:txBody>
                  <a:tcPr/>
                </a:tc>
                <a:tc>
                  <a:txBody>
                    <a:bodyPr/>
                    <a:lstStyle/>
                    <a:p>
                      <a:pPr algn="ctr"/>
                      <a:r>
                        <a:rPr lang="en-US" b="1"/>
                        <a:t>0111</a:t>
                      </a:r>
                    </a:p>
                  </a:txBody>
                  <a:tcPr/>
                </a:tc>
                <a:tc>
                  <a:txBody>
                    <a:bodyPr/>
                    <a:lstStyle/>
                    <a:p>
                      <a:pPr algn="ctr"/>
                      <a:r>
                        <a:rPr lang="en-US" b="1"/>
                        <a:t>0100</a:t>
                      </a:r>
                    </a:p>
                  </a:txBody>
                  <a:tcPr/>
                </a:tc>
                <a:extLst>
                  <a:ext uri="{0D108BD9-81ED-4DB2-BD59-A6C34878D82A}">
                    <a16:rowId xmlns:a16="http://schemas.microsoft.com/office/drawing/2014/main" val="10008"/>
                  </a:ext>
                </a:extLst>
              </a:tr>
              <a:tr h="356795">
                <a:tc>
                  <a:txBody>
                    <a:bodyPr/>
                    <a:lstStyle/>
                    <a:p>
                      <a:pPr algn="ctr"/>
                      <a:r>
                        <a:rPr lang="en-US" b="1"/>
                        <a:t>8</a:t>
                      </a:r>
                    </a:p>
                  </a:txBody>
                  <a:tcPr/>
                </a:tc>
                <a:tc>
                  <a:txBody>
                    <a:bodyPr/>
                    <a:lstStyle/>
                    <a:p>
                      <a:pPr algn="ctr"/>
                      <a:r>
                        <a:rPr lang="en-US" b="1"/>
                        <a:t>1000</a:t>
                      </a:r>
                    </a:p>
                  </a:txBody>
                  <a:tcPr/>
                </a:tc>
                <a:tc>
                  <a:txBody>
                    <a:bodyPr/>
                    <a:lstStyle/>
                    <a:p>
                      <a:pPr algn="ctr"/>
                      <a:r>
                        <a:rPr lang="en-US" b="1"/>
                        <a:t>1100</a:t>
                      </a:r>
                    </a:p>
                  </a:txBody>
                  <a:tcPr/>
                </a:tc>
                <a:extLst>
                  <a:ext uri="{0D108BD9-81ED-4DB2-BD59-A6C34878D82A}">
                    <a16:rowId xmlns:a16="http://schemas.microsoft.com/office/drawing/2014/main" val="10009"/>
                  </a:ext>
                </a:extLst>
              </a:tr>
              <a:tr h="356795">
                <a:tc>
                  <a:txBody>
                    <a:bodyPr/>
                    <a:lstStyle/>
                    <a:p>
                      <a:pPr algn="ctr"/>
                      <a:r>
                        <a:rPr lang="en-US" b="1"/>
                        <a:t>9</a:t>
                      </a:r>
                    </a:p>
                  </a:txBody>
                  <a:tcPr/>
                </a:tc>
                <a:tc>
                  <a:txBody>
                    <a:bodyPr/>
                    <a:lstStyle/>
                    <a:p>
                      <a:pPr algn="ctr"/>
                      <a:r>
                        <a:rPr lang="en-US" b="1"/>
                        <a:t>1001</a:t>
                      </a:r>
                    </a:p>
                  </a:txBody>
                  <a:tcPr/>
                </a:tc>
                <a:tc>
                  <a:txBody>
                    <a:bodyPr/>
                    <a:lstStyle/>
                    <a:p>
                      <a:pPr algn="ctr"/>
                      <a:r>
                        <a:rPr lang="en-US" b="1"/>
                        <a:t>1101</a:t>
                      </a:r>
                    </a:p>
                  </a:txBody>
                  <a:tcPr/>
                </a:tc>
                <a:extLst>
                  <a:ext uri="{0D108BD9-81ED-4DB2-BD59-A6C34878D82A}">
                    <a16:rowId xmlns:a16="http://schemas.microsoft.com/office/drawing/2014/main" val="10010"/>
                  </a:ext>
                </a:extLst>
              </a:tr>
              <a:tr h="356795">
                <a:tc>
                  <a:txBody>
                    <a:bodyPr/>
                    <a:lstStyle/>
                    <a:p>
                      <a:pPr algn="ctr"/>
                      <a:r>
                        <a:rPr lang="en-US" b="1"/>
                        <a:t>10</a:t>
                      </a:r>
                    </a:p>
                  </a:txBody>
                  <a:tcPr/>
                </a:tc>
                <a:tc>
                  <a:txBody>
                    <a:bodyPr/>
                    <a:lstStyle/>
                    <a:p>
                      <a:pPr algn="ctr"/>
                      <a:r>
                        <a:rPr lang="en-US" b="1"/>
                        <a:t>1010</a:t>
                      </a:r>
                    </a:p>
                  </a:txBody>
                  <a:tcPr/>
                </a:tc>
                <a:tc>
                  <a:txBody>
                    <a:bodyPr/>
                    <a:lstStyle/>
                    <a:p>
                      <a:pPr algn="ctr"/>
                      <a:r>
                        <a:rPr lang="en-US" b="1"/>
                        <a:t>1111</a:t>
                      </a:r>
                    </a:p>
                  </a:txBody>
                  <a:tcPr/>
                </a:tc>
                <a:extLst>
                  <a:ext uri="{0D108BD9-81ED-4DB2-BD59-A6C34878D82A}">
                    <a16:rowId xmlns:a16="http://schemas.microsoft.com/office/drawing/2014/main" val="10011"/>
                  </a:ext>
                </a:extLst>
              </a:tr>
              <a:tr h="356795">
                <a:tc>
                  <a:txBody>
                    <a:bodyPr/>
                    <a:lstStyle/>
                    <a:p>
                      <a:pPr algn="ctr"/>
                      <a:r>
                        <a:rPr lang="en-US" b="1"/>
                        <a:t>11</a:t>
                      </a:r>
                    </a:p>
                  </a:txBody>
                  <a:tcPr/>
                </a:tc>
                <a:tc>
                  <a:txBody>
                    <a:bodyPr/>
                    <a:lstStyle/>
                    <a:p>
                      <a:pPr algn="ctr"/>
                      <a:r>
                        <a:rPr lang="en-US" b="1"/>
                        <a:t>1011</a:t>
                      </a:r>
                    </a:p>
                  </a:txBody>
                  <a:tcPr/>
                </a:tc>
                <a:tc>
                  <a:txBody>
                    <a:bodyPr/>
                    <a:lstStyle/>
                    <a:p>
                      <a:pPr algn="ctr"/>
                      <a:r>
                        <a:rPr lang="en-US" b="1"/>
                        <a:t>1110</a:t>
                      </a:r>
                    </a:p>
                  </a:txBody>
                  <a:tcPr/>
                </a:tc>
                <a:extLst>
                  <a:ext uri="{0D108BD9-81ED-4DB2-BD59-A6C34878D82A}">
                    <a16:rowId xmlns:a16="http://schemas.microsoft.com/office/drawing/2014/main" val="10012"/>
                  </a:ext>
                </a:extLst>
              </a:tr>
              <a:tr h="356795">
                <a:tc>
                  <a:txBody>
                    <a:bodyPr/>
                    <a:lstStyle/>
                    <a:p>
                      <a:pPr algn="ctr"/>
                      <a:r>
                        <a:rPr lang="en-US" b="1"/>
                        <a:t>12</a:t>
                      </a:r>
                    </a:p>
                  </a:txBody>
                  <a:tcPr/>
                </a:tc>
                <a:tc>
                  <a:txBody>
                    <a:bodyPr/>
                    <a:lstStyle/>
                    <a:p>
                      <a:pPr algn="ctr"/>
                      <a:r>
                        <a:rPr lang="en-US" b="1"/>
                        <a:t>1100</a:t>
                      </a:r>
                    </a:p>
                  </a:txBody>
                  <a:tcPr/>
                </a:tc>
                <a:tc>
                  <a:txBody>
                    <a:bodyPr/>
                    <a:lstStyle/>
                    <a:p>
                      <a:pPr algn="ctr"/>
                      <a:r>
                        <a:rPr lang="en-US" b="1"/>
                        <a:t>1010</a:t>
                      </a:r>
                    </a:p>
                  </a:txBody>
                  <a:tcPr/>
                </a:tc>
                <a:extLst>
                  <a:ext uri="{0D108BD9-81ED-4DB2-BD59-A6C34878D82A}">
                    <a16:rowId xmlns:a16="http://schemas.microsoft.com/office/drawing/2014/main" val="10013"/>
                  </a:ext>
                </a:extLst>
              </a:tr>
              <a:tr h="356795">
                <a:tc>
                  <a:txBody>
                    <a:bodyPr/>
                    <a:lstStyle/>
                    <a:p>
                      <a:pPr algn="ctr"/>
                      <a:r>
                        <a:rPr lang="en-US" b="1"/>
                        <a:t>13</a:t>
                      </a:r>
                    </a:p>
                  </a:txBody>
                  <a:tcPr/>
                </a:tc>
                <a:tc>
                  <a:txBody>
                    <a:bodyPr/>
                    <a:lstStyle/>
                    <a:p>
                      <a:pPr algn="ctr"/>
                      <a:r>
                        <a:rPr lang="en-US" b="1"/>
                        <a:t>1101</a:t>
                      </a:r>
                    </a:p>
                  </a:txBody>
                  <a:tcPr/>
                </a:tc>
                <a:tc>
                  <a:txBody>
                    <a:bodyPr/>
                    <a:lstStyle/>
                    <a:p>
                      <a:pPr algn="ctr"/>
                      <a:r>
                        <a:rPr lang="en-US" b="1"/>
                        <a:t>1011</a:t>
                      </a:r>
                    </a:p>
                  </a:txBody>
                  <a:tcPr/>
                </a:tc>
                <a:extLst>
                  <a:ext uri="{0D108BD9-81ED-4DB2-BD59-A6C34878D82A}">
                    <a16:rowId xmlns:a16="http://schemas.microsoft.com/office/drawing/2014/main" val="10014"/>
                  </a:ext>
                </a:extLst>
              </a:tr>
              <a:tr h="356795">
                <a:tc>
                  <a:txBody>
                    <a:bodyPr/>
                    <a:lstStyle/>
                    <a:p>
                      <a:pPr algn="ctr"/>
                      <a:r>
                        <a:rPr lang="en-US" b="1"/>
                        <a:t>14</a:t>
                      </a:r>
                    </a:p>
                  </a:txBody>
                  <a:tcPr/>
                </a:tc>
                <a:tc>
                  <a:txBody>
                    <a:bodyPr/>
                    <a:lstStyle/>
                    <a:p>
                      <a:pPr algn="ctr"/>
                      <a:r>
                        <a:rPr lang="en-US" b="1"/>
                        <a:t>1110</a:t>
                      </a:r>
                    </a:p>
                  </a:txBody>
                  <a:tcPr/>
                </a:tc>
                <a:tc>
                  <a:txBody>
                    <a:bodyPr/>
                    <a:lstStyle/>
                    <a:p>
                      <a:pPr algn="ctr"/>
                      <a:r>
                        <a:rPr lang="en-US" b="1"/>
                        <a:t>1001</a:t>
                      </a:r>
                    </a:p>
                  </a:txBody>
                  <a:tcPr/>
                </a:tc>
                <a:extLst>
                  <a:ext uri="{0D108BD9-81ED-4DB2-BD59-A6C34878D82A}">
                    <a16:rowId xmlns:a16="http://schemas.microsoft.com/office/drawing/2014/main" val="10015"/>
                  </a:ext>
                </a:extLst>
              </a:tr>
              <a:tr h="356795">
                <a:tc>
                  <a:txBody>
                    <a:bodyPr/>
                    <a:lstStyle/>
                    <a:p>
                      <a:pPr algn="ctr"/>
                      <a:r>
                        <a:rPr lang="en-US" b="1"/>
                        <a:t>15</a:t>
                      </a:r>
                    </a:p>
                  </a:txBody>
                  <a:tcPr/>
                </a:tc>
                <a:tc>
                  <a:txBody>
                    <a:bodyPr/>
                    <a:lstStyle/>
                    <a:p>
                      <a:pPr algn="ctr"/>
                      <a:r>
                        <a:rPr lang="en-US" b="1"/>
                        <a:t>1111</a:t>
                      </a:r>
                    </a:p>
                  </a:txBody>
                  <a:tcPr/>
                </a:tc>
                <a:tc>
                  <a:txBody>
                    <a:bodyPr/>
                    <a:lstStyle/>
                    <a:p>
                      <a:pPr algn="ctr"/>
                      <a:r>
                        <a:rPr lang="en-US" b="1"/>
                        <a:t>1000</a:t>
                      </a:r>
                    </a:p>
                  </a:txBody>
                  <a:tcPr/>
                </a:tc>
                <a:extLst>
                  <a:ext uri="{0D108BD9-81ED-4DB2-BD59-A6C34878D82A}">
                    <a16:rowId xmlns:a16="http://schemas.microsoft.com/office/drawing/2014/main" val="1001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tile tx="0" ty="0" sx="100000" sy="100000" flip="none" algn="tl"/>
          </a:blipFill>
        </p:spPr>
        <p:txBody>
          <a:bodyPr>
            <a:normAutofit/>
          </a:bodyPr>
          <a:lstStyle/>
          <a:p>
            <a:r>
              <a:rPr lang="en-US" sz="2800" b="1"/>
              <a:t>Alphanumeric Codes</a:t>
            </a:r>
          </a:p>
        </p:txBody>
      </p:sp>
      <p:sp>
        <p:nvSpPr>
          <p:cNvPr id="3" name="Content Placeholder 2"/>
          <p:cNvSpPr>
            <a:spLocks noGrp="1"/>
          </p:cNvSpPr>
          <p:nvPr>
            <p:ph idx="1"/>
          </p:nvPr>
        </p:nvSpPr>
        <p:spPr>
          <a:xfrm>
            <a:off x="0" y="762000"/>
            <a:ext cx="9144000" cy="6096000"/>
          </a:xfrm>
          <a:blipFill>
            <a:blip r:embed="rId3"/>
            <a:tile tx="0" ty="0" sx="100000" sy="100000" flip="none" algn="tl"/>
          </a:blipFill>
        </p:spPr>
        <p:txBody>
          <a:bodyPr>
            <a:normAutofit/>
          </a:bodyPr>
          <a:lstStyle/>
          <a:p>
            <a:pPr>
              <a:buNone/>
            </a:pPr>
            <a:r>
              <a:rPr lang="en-US" sz="2400" b="1"/>
              <a:t>Alphanumeric Codes</a:t>
            </a:r>
          </a:p>
          <a:p>
            <a:pPr>
              <a:buFont typeface="Wingdings" pitchFamily="2" charset="2"/>
              <a:buChar char="Ø"/>
            </a:pPr>
            <a:r>
              <a:rPr lang="en-US" sz="2400"/>
              <a:t>Used to represents all of various characters (</a:t>
            </a:r>
            <a:r>
              <a:rPr lang="en-US" sz="2400" err="1"/>
              <a:t>eg</a:t>
            </a:r>
            <a:r>
              <a:rPr lang="en-US" sz="2400"/>
              <a:t>. Letter of alphabet, punctuation marks, and other special characters as well as numbers) and function that found on computer keyboard.</a:t>
            </a:r>
          </a:p>
          <a:p>
            <a:pPr>
              <a:buNone/>
            </a:pPr>
            <a:endParaRPr lang="en-US" sz="1600"/>
          </a:p>
          <a:p>
            <a:pPr>
              <a:buNone/>
            </a:pPr>
            <a:r>
              <a:rPr lang="en-US" sz="2400" b="1"/>
              <a:t>A complete alphanumeric code includes:</a:t>
            </a:r>
          </a:p>
          <a:p>
            <a:pPr>
              <a:buFont typeface="Wingdings" pitchFamily="2" charset="2"/>
              <a:buChar char="q"/>
            </a:pPr>
            <a:r>
              <a:rPr lang="en-US" sz="2400"/>
              <a:t>26 lowercase letters.</a:t>
            </a:r>
          </a:p>
          <a:p>
            <a:pPr>
              <a:buFont typeface="Wingdings" pitchFamily="2" charset="2"/>
              <a:buChar char="q"/>
            </a:pPr>
            <a:r>
              <a:rPr lang="en-US" sz="2400"/>
              <a:t>26 uppercase letters.</a:t>
            </a:r>
          </a:p>
          <a:p>
            <a:pPr>
              <a:buFont typeface="Wingdings" pitchFamily="2" charset="2"/>
              <a:buChar char="q"/>
            </a:pPr>
            <a:r>
              <a:rPr lang="en-US" sz="2400"/>
              <a:t>10 numeric digits.</a:t>
            </a:r>
          </a:p>
          <a:p>
            <a:pPr>
              <a:buFont typeface="Wingdings" pitchFamily="2" charset="2"/>
              <a:buChar char="q"/>
            </a:pPr>
            <a:r>
              <a:rPr lang="en-US" sz="2400"/>
              <a:t>7 punctuation marks.</a:t>
            </a:r>
          </a:p>
          <a:p>
            <a:pPr>
              <a:buFont typeface="Wingdings" pitchFamily="2" charset="2"/>
              <a:buChar char="q"/>
            </a:pPr>
            <a:r>
              <a:rPr lang="en-US" sz="2400"/>
              <a:t>20 to 40 other characters such as +, /, %, *, &amp; and so on.</a:t>
            </a:r>
          </a:p>
          <a:p>
            <a:pPr>
              <a:buNone/>
            </a:pP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762000"/>
          </a:xfrm>
          <a:solidFill>
            <a:schemeClr val="accent3">
              <a:lumMod val="75000"/>
            </a:schemeClr>
          </a:solidFill>
        </p:spPr>
        <p:txBody>
          <a:bodyPr>
            <a:normAutofit/>
          </a:bodyPr>
          <a:lstStyle/>
          <a:p>
            <a:r>
              <a:rPr lang="en-US" sz="3600" b="1"/>
              <a:t>Logic circuit</a:t>
            </a:r>
          </a:p>
        </p:txBody>
      </p:sp>
      <p:sp>
        <p:nvSpPr>
          <p:cNvPr id="5" name="Content Placeholder 2"/>
          <p:cNvSpPr>
            <a:spLocks noGrp="1"/>
          </p:cNvSpPr>
          <p:nvPr>
            <p:ph idx="1"/>
          </p:nvPr>
        </p:nvSpPr>
        <p:spPr>
          <a:xfrm>
            <a:off x="0" y="762000"/>
            <a:ext cx="9144000" cy="6096000"/>
          </a:xfrm>
          <a:solidFill>
            <a:schemeClr val="accent3"/>
          </a:solidFill>
        </p:spPr>
        <p:txBody>
          <a:bodyPr>
            <a:normAutofit/>
          </a:bodyPr>
          <a:lstStyle/>
          <a:p>
            <a:pPr>
              <a:buNone/>
            </a:pPr>
            <a:r>
              <a:rPr lang="en-US" sz="2400" b="1"/>
              <a:t>					</a:t>
            </a:r>
            <a:r>
              <a:rPr lang="en-US" sz="2800" b="1"/>
              <a:t>Introduction </a:t>
            </a:r>
          </a:p>
          <a:p>
            <a:pPr>
              <a:buNone/>
            </a:pPr>
            <a:r>
              <a:rPr lang="en-US" sz="2800" b="1"/>
              <a:t>Books:</a:t>
            </a:r>
          </a:p>
          <a:p>
            <a:pPr marL="457200" indent="-457200">
              <a:buAutoNum type="arabicPeriod"/>
            </a:pPr>
            <a:r>
              <a:rPr lang="en-US" sz="2800"/>
              <a:t>A text book of “Logic Circuit and Modern Digital Techniques”.</a:t>
            </a:r>
          </a:p>
          <a:p>
            <a:pPr marL="457200" indent="-457200">
              <a:buNone/>
            </a:pPr>
            <a:r>
              <a:rPr lang="en-US" sz="2800"/>
              <a:t>				by </a:t>
            </a:r>
            <a:r>
              <a:rPr lang="en-US" sz="2800" b="1" err="1"/>
              <a:t>Ganesh</a:t>
            </a:r>
            <a:r>
              <a:rPr lang="en-US" sz="2800" b="1"/>
              <a:t> </a:t>
            </a:r>
            <a:r>
              <a:rPr lang="en-US" sz="2800" b="1" err="1"/>
              <a:t>Adhikari</a:t>
            </a:r>
            <a:r>
              <a:rPr lang="en-US" sz="2800" b="1"/>
              <a:t>.</a:t>
            </a:r>
          </a:p>
          <a:p>
            <a:pPr marL="457200" indent="-457200">
              <a:buNone/>
            </a:pPr>
            <a:endParaRPr lang="en-US" sz="2800" b="1"/>
          </a:p>
          <a:p>
            <a:pPr marL="457200" indent="-457200">
              <a:buAutoNum type="arabicPeriod" startAt="2"/>
            </a:pPr>
            <a:r>
              <a:rPr lang="en-US" sz="2800"/>
              <a:t>“Digital Logic and Computer Design”.</a:t>
            </a:r>
          </a:p>
          <a:p>
            <a:pPr marL="457200" indent="-457200">
              <a:buNone/>
            </a:pPr>
            <a:r>
              <a:rPr lang="en-US" sz="2800"/>
              <a:t>				by </a:t>
            </a:r>
            <a:r>
              <a:rPr lang="en-US" sz="2800" b="1" err="1"/>
              <a:t>M.Mano</a:t>
            </a:r>
            <a:r>
              <a:rPr lang="en-US" sz="2800" b="1"/>
              <a:t>.</a:t>
            </a:r>
          </a:p>
          <a:p>
            <a:pPr marL="457200" indent="-457200">
              <a:buNone/>
            </a:pPr>
            <a:endParaRPr lang="en-US" sz="2800" b="1"/>
          </a:p>
          <a:p>
            <a:pPr marL="457200" indent="-457200">
              <a:buNone/>
            </a:pPr>
            <a:r>
              <a:rPr lang="en-US" sz="2800"/>
              <a:t>3.	“Computer System Architecture”.</a:t>
            </a:r>
          </a:p>
          <a:p>
            <a:pPr marL="457200" indent="-457200">
              <a:buNone/>
            </a:pPr>
            <a:r>
              <a:rPr lang="en-US" sz="2800"/>
              <a:t>				by </a:t>
            </a:r>
            <a:r>
              <a:rPr lang="en-US" sz="2800" b="1" err="1"/>
              <a:t>M.Mano</a:t>
            </a:r>
            <a:r>
              <a:rPr lang="en-US" sz="2800" b="1"/>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blipFill>
            <a:blip r:embed="rId2"/>
            <a:tile tx="0" ty="0" sx="100000" sy="100000" flip="none" algn="tl"/>
          </a:blipFill>
        </p:spPr>
        <p:txBody>
          <a:bodyPr>
            <a:normAutofit/>
          </a:bodyPr>
          <a:lstStyle/>
          <a:p>
            <a:pPr>
              <a:buNone/>
            </a:pPr>
            <a:r>
              <a:rPr lang="en-US" sz="2400" b="1"/>
              <a:t>ASCII Code</a:t>
            </a:r>
          </a:p>
          <a:p>
            <a:pPr>
              <a:buFont typeface="Wingdings" pitchFamily="2" charset="2"/>
              <a:buChar char="Ø"/>
            </a:pPr>
            <a:r>
              <a:rPr lang="en-US" sz="2400"/>
              <a:t>Most widely used alphanumeric code is the “American Standard Code for Information Interchange (ASCII) Code.</a:t>
            </a:r>
          </a:p>
          <a:p>
            <a:pPr>
              <a:buFont typeface="Wingdings" pitchFamily="2" charset="2"/>
              <a:buChar char="Ø"/>
            </a:pPr>
            <a:r>
              <a:rPr lang="en-US" sz="2400"/>
              <a:t>It is a seven bit code and so it has 2</a:t>
            </a:r>
            <a:r>
              <a:rPr lang="en-US" sz="2400" baseline="30000"/>
              <a:t>7 </a:t>
            </a:r>
            <a:r>
              <a:rPr lang="en-US" sz="2400"/>
              <a:t>= 128 possible code groups.</a:t>
            </a:r>
          </a:p>
          <a:p>
            <a:pPr>
              <a:buFont typeface="Wingdings" pitchFamily="2" charset="2"/>
              <a:buChar char="Ø"/>
            </a:pPr>
            <a:r>
              <a:rPr lang="en-US" sz="2400"/>
              <a:t>Used for transfer  of alphanumeric information between a computer and external devices such as printer or another computer.</a:t>
            </a:r>
          </a:p>
          <a:p>
            <a:pPr>
              <a:buNone/>
            </a:pPr>
            <a:endParaRPr lang="en-US" sz="2400"/>
          </a:p>
          <a:p>
            <a:pPr>
              <a:buFont typeface="Wingdings" pitchFamily="2" charset="2"/>
              <a:buChar char="q"/>
            </a:pPr>
            <a:r>
              <a:rPr lang="en-US" sz="2400"/>
              <a:t>What actual bit strings would a computer transmit to send message “GOOD” using ASCII with even parity?</a:t>
            </a:r>
          </a:p>
        </p:txBody>
      </p:sp>
      <p:sp>
        <p:nvSpPr>
          <p:cNvPr id="4" name="Title 1"/>
          <p:cNvSpPr>
            <a:spLocks noGrp="1"/>
          </p:cNvSpPr>
          <p:nvPr>
            <p:ph type="title"/>
          </p:nvPr>
        </p:nvSpPr>
        <p:spPr>
          <a:xfrm>
            <a:off x="0" y="0"/>
            <a:ext cx="9144000" cy="914400"/>
          </a:xfrm>
          <a:blipFill>
            <a:blip r:embed="rId3"/>
            <a:tile tx="0" ty="0" sx="100000" sy="100000" flip="none" algn="tl"/>
          </a:blipFill>
        </p:spPr>
        <p:txBody>
          <a:bodyPr>
            <a:normAutofit/>
          </a:bodyPr>
          <a:lstStyle/>
          <a:p>
            <a:r>
              <a:rPr lang="en-US" sz="2800" b="1"/>
              <a:t>Alphanumeric Codes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a:t>Digital Arithmetic Operation</a:t>
            </a:r>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fontScale="92500" lnSpcReduction="10000"/>
          </a:bodyPr>
          <a:lstStyle/>
          <a:p>
            <a:pPr>
              <a:buNone/>
            </a:pPr>
            <a:r>
              <a:rPr lang="en-US" sz="2400" b="1"/>
              <a:t>Binary Addition</a:t>
            </a:r>
          </a:p>
          <a:p>
            <a:pPr>
              <a:buFont typeface="Wingdings" pitchFamily="2" charset="2"/>
              <a:buChar char="Ø"/>
            </a:pPr>
            <a:r>
              <a:rPr lang="en-US" sz="2400" b="1"/>
              <a:t>0+0 = 0</a:t>
            </a:r>
          </a:p>
          <a:p>
            <a:pPr>
              <a:buFont typeface="Wingdings" pitchFamily="2" charset="2"/>
              <a:buChar char="Ø"/>
            </a:pPr>
            <a:r>
              <a:rPr lang="en-US" sz="2400" b="1"/>
              <a:t>0+1 = 1</a:t>
            </a:r>
          </a:p>
          <a:p>
            <a:pPr>
              <a:buFont typeface="Wingdings" pitchFamily="2" charset="2"/>
              <a:buChar char="Ø"/>
            </a:pPr>
            <a:r>
              <a:rPr lang="en-US" sz="2400" b="1"/>
              <a:t>1+1  = 10 = 0 + carry of 1 into next position.</a:t>
            </a:r>
          </a:p>
          <a:p>
            <a:pPr>
              <a:buFont typeface="Wingdings" pitchFamily="2" charset="2"/>
              <a:buChar char="Ø"/>
            </a:pPr>
            <a:r>
              <a:rPr lang="en-US" sz="2400" b="1"/>
              <a:t>1+1+1 = 11 = 1+ carry of 1 into next position.</a:t>
            </a:r>
          </a:p>
          <a:p>
            <a:pPr>
              <a:buFont typeface="Wingdings" pitchFamily="2" charset="2"/>
              <a:buChar char="Ø"/>
            </a:pPr>
            <a:endParaRPr lang="en-US" sz="2400" b="1"/>
          </a:p>
          <a:p>
            <a:pPr>
              <a:buNone/>
            </a:pPr>
            <a:r>
              <a:rPr lang="en-US" sz="2400" b="1"/>
              <a:t>	</a:t>
            </a:r>
            <a:r>
              <a:rPr lang="en-US" sz="2400" b="1" err="1"/>
              <a:t>eg</a:t>
            </a:r>
            <a:r>
              <a:rPr lang="en-US" sz="2400" b="1"/>
              <a:t>. 1100+1101</a:t>
            </a:r>
          </a:p>
          <a:p>
            <a:pPr>
              <a:buNone/>
            </a:pPr>
            <a:r>
              <a:rPr lang="en-US" sz="2400" b="1"/>
              <a:t>		1100</a:t>
            </a:r>
          </a:p>
          <a:p>
            <a:pPr>
              <a:buNone/>
            </a:pPr>
            <a:r>
              <a:rPr lang="en-US" sz="2400" b="1"/>
              <a:t>	       +1101</a:t>
            </a:r>
          </a:p>
          <a:p>
            <a:pPr>
              <a:buNone/>
            </a:pPr>
            <a:r>
              <a:rPr lang="en-US" sz="2400" b="1"/>
              <a:t>	      -----------------</a:t>
            </a:r>
          </a:p>
          <a:p>
            <a:pPr>
              <a:buNone/>
            </a:pPr>
            <a:r>
              <a:rPr lang="en-US" sz="2400" b="1"/>
              <a:t>	       11001</a:t>
            </a:r>
          </a:p>
          <a:p>
            <a:pPr>
              <a:buNone/>
            </a:pPr>
            <a:r>
              <a:rPr lang="en-US" sz="2400" b="1"/>
              <a:t>	</a:t>
            </a:r>
          </a:p>
          <a:p>
            <a:pPr>
              <a:buNone/>
            </a:pPr>
            <a:r>
              <a:rPr lang="en-US" sz="2400" b="1"/>
              <a:t>	</a:t>
            </a:r>
            <a:r>
              <a:rPr lang="en-US" sz="2400" b="1" err="1"/>
              <a:t>eg</a:t>
            </a:r>
            <a:r>
              <a:rPr lang="en-US" sz="2400" b="1"/>
              <a:t>. 101.01</a:t>
            </a:r>
          </a:p>
          <a:p>
            <a:pPr>
              <a:buNone/>
            </a:pPr>
            <a:r>
              <a:rPr lang="en-US" sz="2400" b="1"/>
              <a:t>	    +100.10</a:t>
            </a:r>
          </a:p>
          <a:p>
            <a:pPr>
              <a:buNone/>
            </a:pPr>
            <a:r>
              <a:rPr lang="en-US" sz="2400" b="1"/>
              <a:t>	------------------</a:t>
            </a:r>
          </a:p>
          <a:p>
            <a:pPr>
              <a:buNone/>
            </a:pPr>
            <a:r>
              <a:rPr lang="en-US" sz="2400" b="1"/>
              <a:t>	    1001.11</a:t>
            </a:r>
          </a:p>
          <a:p>
            <a:pPr>
              <a:buNone/>
            </a:pPr>
            <a:endParaRPr lang="en-US" sz="16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a:t>Digital Arithmetic Operation</a:t>
            </a:r>
            <a:endParaRPr lang="en-US" sz="280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a:t>	</a:t>
            </a:r>
            <a:r>
              <a:rPr lang="en-US" sz="2400" b="1"/>
              <a:t>1’s Complement Form:</a:t>
            </a:r>
          </a:p>
          <a:p>
            <a:pPr>
              <a:buFont typeface="Wingdings" pitchFamily="2" charset="2"/>
              <a:buChar char="Ø"/>
            </a:pPr>
            <a:r>
              <a:rPr lang="en-US" sz="2000" b="1"/>
              <a:t>1’s Complement obtained  by changing each 0 to a 1 and each 1 to a 0.</a:t>
            </a:r>
          </a:p>
          <a:p>
            <a:pPr>
              <a:buNone/>
            </a:pPr>
            <a:endParaRPr lang="en-US" sz="2000" b="1"/>
          </a:p>
          <a:p>
            <a:pPr>
              <a:buNone/>
            </a:pPr>
            <a:r>
              <a:rPr lang="en-US" sz="2000" b="1"/>
              <a:t>	</a:t>
            </a:r>
            <a:r>
              <a:rPr lang="en-US" sz="2000" b="1" err="1"/>
              <a:t>eg</a:t>
            </a:r>
            <a:r>
              <a:rPr lang="en-US" sz="2000" b="1"/>
              <a:t>. 1  0  1  0  1  0  1	Original binary number.</a:t>
            </a:r>
          </a:p>
          <a:p>
            <a:pPr>
              <a:buNone/>
            </a:pPr>
            <a:endParaRPr lang="en-US" sz="2000" b="1"/>
          </a:p>
          <a:p>
            <a:pPr>
              <a:buNone/>
            </a:pPr>
            <a:r>
              <a:rPr lang="en-US" sz="2000" b="1"/>
              <a:t>	       0  1  0  1  0  1  0	1’s Complement number.</a:t>
            </a:r>
          </a:p>
          <a:p>
            <a:pPr>
              <a:buNone/>
            </a:pPr>
            <a:endParaRPr lang="en-US" sz="1600" b="1"/>
          </a:p>
          <a:p>
            <a:pPr>
              <a:buNone/>
            </a:pPr>
            <a:r>
              <a:rPr lang="en-US" sz="2400" b="1"/>
              <a:t>2’s Complement Form:</a:t>
            </a:r>
          </a:p>
          <a:p>
            <a:pPr>
              <a:buFont typeface="Wingdings" pitchFamily="2" charset="2"/>
              <a:buChar char="Ø"/>
            </a:pPr>
            <a:r>
              <a:rPr lang="en-US" sz="2000" b="1"/>
              <a:t> 2’s Complement obtained by adding 1 to least significant bit position to 1’s complement number.</a:t>
            </a:r>
          </a:p>
          <a:p>
            <a:pPr>
              <a:buNone/>
            </a:pPr>
            <a:endParaRPr lang="en-US" sz="2000" b="1"/>
          </a:p>
          <a:p>
            <a:pPr>
              <a:buNone/>
            </a:pPr>
            <a:r>
              <a:rPr lang="en-US" sz="2000" b="1"/>
              <a:t>	</a:t>
            </a:r>
            <a:r>
              <a:rPr lang="en-US" sz="2000" b="1" err="1"/>
              <a:t>eg</a:t>
            </a:r>
            <a:r>
              <a:rPr lang="en-US" sz="2000" b="1"/>
              <a:t>. 	101101		Original binary number.</a:t>
            </a:r>
          </a:p>
          <a:p>
            <a:pPr>
              <a:buNone/>
            </a:pPr>
            <a:r>
              <a:rPr lang="en-US" sz="2000" b="1"/>
              <a:t>		010010		1’s Complement.</a:t>
            </a:r>
          </a:p>
          <a:p>
            <a:pPr>
              <a:buNone/>
            </a:pPr>
            <a:r>
              <a:rPr lang="en-US" sz="2000" b="1"/>
              <a:t>	        +            1		Add 1.</a:t>
            </a:r>
          </a:p>
          <a:p>
            <a:pPr>
              <a:buNone/>
            </a:pPr>
            <a:r>
              <a:rPr lang="en-US" sz="2000" b="1"/>
              <a:t>	---------------------------</a:t>
            </a:r>
          </a:p>
          <a:p>
            <a:pPr>
              <a:buNone/>
            </a:pPr>
            <a:r>
              <a:rPr lang="en-US" sz="2000" b="1"/>
              <a:t>		010011		2’s complement of original binary number.</a:t>
            </a:r>
          </a:p>
          <a:p>
            <a:pPr>
              <a:buFont typeface="Wingdings" pitchFamily="2" charset="2"/>
              <a:buChar char="Ø"/>
            </a:pPr>
            <a:endParaRPr lang="en-US" sz="1600"/>
          </a:p>
        </p:txBody>
      </p:sp>
      <p:cxnSp>
        <p:nvCxnSpPr>
          <p:cNvPr id="5" name="Straight Arrow Connector 4"/>
          <p:cNvCxnSpPr/>
          <p:nvPr/>
        </p:nvCxnSpPr>
        <p:spPr>
          <a:xfrm rot="5400000">
            <a:off x="6865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rot="5400000">
            <a:off x="9913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rot="5400000">
            <a:off x="12199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5400000">
            <a:off x="14485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5400000">
            <a:off x="16771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19819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5400000">
            <a:off x="22105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a:t>Digital Arithmetic Operation</a:t>
            </a:r>
            <a:endParaRPr lang="en-US" sz="2800"/>
          </a:p>
        </p:txBody>
      </p:sp>
      <p:sp>
        <p:nvSpPr>
          <p:cNvPr id="3" name="Content Placeholder 2"/>
          <p:cNvSpPr>
            <a:spLocks noGrp="1"/>
          </p:cNvSpPr>
          <p:nvPr>
            <p:ph idx="1"/>
          </p:nvPr>
        </p:nvSpPr>
        <p:spPr>
          <a:xfrm>
            <a:off x="0" y="838200"/>
            <a:ext cx="9144000" cy="6019800"/>
          </a:xfrm>
        </p:spPr>
        <p:txBody>
          <a:bodyPr>
            <a:normAutofit fontScale="92500" lnSpcReduction="10000"/>
          </a:bodyPr>
          <a:lstStyle/>
          <a:p>
            <a:pPr>
              <a:buNone/>
            </a:pPr>
            <a:r>
              <a:rPr lang="en-US" sz="2000" b="1"/>
              <a:t>Signed number representation using 2’S Complement </a:t>
            </a:r>
          </a:p>
          <a:p>
            <a:pPr>
              <a:buNone/>
            </a:pPr>
            <a:r>
              <a:rPr lang="en-US" sz="2000" b="1"/>
              <a:t>Rule1</a:t>
            </a:r>
          </a:p>
          <a:p>
            <a:pPr>
              <a:buNone/>
            </a:pPr>
            <a:r>
              <a:rPr lang="en-US" sz="2000"/>
              <a:t>For positive number, the magnitude is represented in its true binary form, and a sign bit 0 attached in front of MSB.</a:t>
            </a:r>
          </a:p>
          <a:p>
            <a:pPr>
              <a:buNone/>
            </a:pPr>
            <a:endParaRPr lang="en-US" sz="2000"/>
          </a:p>
          <a:p>
            <a:pPr>
              <a:buNone/>
            </a:pPr>
            <a:r>
              <a:rPr lang="en-US" sz="2000"/>
              <a:t>	</a:t>
            </a:r>
            <a:r>
              <a:rPr lang="en-US" sz="2000" err="1"/>
              <a:t>eg</a:t>
            </a:r>
            <a:r>
              <a:rPr lang="en-US" sz="2000"/>
              <a:t>.						</a:t>
            </a:r>
            <a:r>
              <a:rPr lang="en-US" sz="2000" b="1"/>
              <a:t>=  + (25)</a:t>
            </a:r>
            <a:r>
              <a:rPr lang="en-US" sz="2000" b="1" baseline="-25000"/>
              <a:t>10</a:t>
            </a:r>
          </a:p>
          <a:p>
            <a:pPr>
              <a:buNone/>
            </a:pPr>
            <a:endParaRPr lang="en-US" sz="2000" baseline="-25000"/>
          </a:p>
          <a:p>
            <a:pPr>
              <a:buNone/>
            </a:pPr>
            <a:endParaRPr lang="en-US" sz="2000" baseline="-25000"/>
          </a:p>
          <a:p>
            <a:pPr>
              <a:buNone/>
            </a:pPr>
            <a:endParaRPr lang="en-US" sz="2000" baseline="-25000"/>
          </a:p>
          <a:p>
            <a:pPr>
              <a:buNone/>
            </a:pPr>
            <a:r>
              <a:rPr lang="en-US" sz="2000" baseline="-25000"/>
              <a:t>		</a:t>
            </a:r>
            <a:r>
              <a:rPr lang="en-US" sz="2000"/>
              <a:t>     Sign bit (+)	True binary number</a:t>
            </a:r>
          </a:p>
          <a:p>
            <a:pPr>
              <a:buNone/>
            </a:pPr>
            <a:r>
              <a:rPr lang="en-US" sz="2000"/>
              <a:t> 	</a:t>
            </a:r>
          </a:p>
          <a:p>
            <a:pPr>
              <a:buNone/>
            </a:pPr>
            <a:r>
              <a:rPr lang="en-US" sz="2000" b="1"/>
              <a:t>Rule 2</a:t>
            </a:r>
          </a:p>
          <a:p>
            <a:pPr>
              <a:buNone/>
            </a:pPr>
            <a:r>
              <a:rPr lang="en-US" sz="2000"/>
              <a:t>For negative number, the magnitude must represent in 2’s complement form and a sign bit 1 must attach in front of MSB.</a:t>
            </a:r>
          </a:p>
          <a:p>
            <a:pPr>
              <a:buNone/>
            </a:pPr>
            <a:endParaRPr lang="en-US" sz="2000" b="1"/>
          </a:p>
          <a:p>
            <a:pPr>
              <a:buNone/>
            </a:pPr>
            <a:r>
              <a:rPr lang="en-US" sz="2000" b="1"/>
              <a:t>							      = -  (25)</a:t>
            </a:r>
            <a:r>
              <a:rPr lang="en-US" sz="2000" b="1" baseline="-25000"/>
              <a:t>10 </a:t>
            </a:r>
            <a:endParaRPr lang="en-US" sz="2000" b="1"/>
          </a:p>
          <a:p>
            <a:pPr>
              <a:buNone/>
            </a:pPr>
            <a:endParaRPr lang="en-US" sz="2000"/>
          </a:p>
          <a:p>
            <a:pPr>
              <a:buNone/>
            </a:pPr>
            <a:endParaRPr lang="en-US" sz="2000"/>
          </a:p>
          <a:p>
            <a:pPr>
              <a:buNone/>
            </a:pPr>
            <a:r>
              <a:rPr lang="en-US" sz="2000"/>
              <a:t>		            Sign bit (-)                  2’s Complement	 </a:t>
            </a:r>
          </a:p>
        </p:txBody>
      </p:sp>
      <p:graphicFrame>
        <p:nvGraphicFramePr>
          <p:cNvPr id="4" name="Table 3"/>
          <p:cNvGraphicFramePr>
            <a:graphicFrameLocks noGrp="1"/>
          </p:cNvGraphicFramePr>
          <p:nvPr/>
        </p:nvGraphicFramePr>
        <p:xfrm>
          <a:off x="1371600" y="2362200"/>
          <a:ext cx="3962400" cy="370840"/>
        </p:xfrm>
        <a:graphic>
          <a:graphicData uri="http://schemas.openxmlformats.org/drawingml/2006/table">
            <a:tbl>
              <a:tblPr firstRow="1" bandRow="1">
                <a:tableStyleId>{21E4AEA4-8DFA-4A89-87EB-49C32662AFE0}</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6040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tblGrid>
              <a:tr h="370840">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extLst>
                  <a:ext uri="{0D108BD9-81ED-4DB2-BD59-A6C34878D82A}">
                    <a16:rowId xmlns:a16="http://schemas.microsoft.com/office/drawing/2014/main" val="10000"/>
                  </a:ext>
                </a:extLst>
              </a:tr>
            </a:tbl>
          </a:graphicData>
        </a:graphic>
      </p:graphicFrame>
      <p:cxnSp>
        <p:nvCxnSpPr>
          <p:cNvPr id="6" name="Straight Arrow Connector 5"/>
          <p:cNvCxnSpPr/>
          <p:nvPr/>
        </p:nvCxnSpPr>
        <p:spPr>
          <a:xfrm rot="5400000" flipH="1" flipV="1">
            <a:off x="1486694" y="30091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Left Brace 6"/>
          <p:cNvSpPr/>
          <p:nvPr/>
        </p:nvSpPr>
        <p:spPr>
          <a:xfrm rot="16200000">
            <a:off x="3429000" y="1447801"/>
            <a:ext cx="533400" cy="32766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8" name="Table 7"/>
          <p:cNvGraphicFramePr>
            <a:graphicFrameLocks noGrp="1"/>
          </p:cNvGraphicFramePr>
          <p:nvPr/>
        </p:nvGraphicFramePr>
        <p:xfrm>
          <a:off x="1676400" y="5191760"/>
          <a:ext cx="3962400" cy="370840"/>
        </p:xfrm>
        <a:graphic>
          <a:graphicData uri="http://schemas.openxmlformats.org/drawingml/2006/table">
            <a:tbl>
              <a:tblPr firstRow="1" bandRow="1">
                <a:tableStyleId>{21E4AEA4-8DFA-4A89-87EB-49C32662AFE0}</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6040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tblGrid>
              <a:tr h="370840">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0"/>
                  </a:ext>
                </a:extLst>
              </a:tr>
            </a:tbl>
          </a:graphicData>
        </a:graphic>
      </p:graphicFrame>
      <p:cxnSp>
        <p:nvCxnSpPr>
          <p:cNvPr id="10" name="Straight Arrow Connector 9"/>
          <p:cNvCxnSpPr/>
          <p:nvPr/>
        </p:nvCxnSpPr>
        <p:spPr>
          <a:xfrm rot="5400000" flipH="1" flipV="1">
            <a:off x="1789906" y="5828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Left Brace 10"/>
          <p:cNvSpPr/>
          <p:nvPr/>
        </p:nvSpPr>
        <p:spPr>
          <a:xfrm rot="16200000">
            <a:off x="3733800" y="4267200"/>
            <a:ext cx="533400" cy="32766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a:t>Digital Arithmetic Operation</a:t>
            </a:r>
            <a:endParaRPr lang="en-US" sz="280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Font typeface="Wingdings" pitchFamily="2" charset="2"/>
              <a:buChar char="v"/>
            </a:pPr>
            <a:r>
              <a:rPr lang="en-US" sz="2400"/>
              <a:t>Illustrate signed number as a signed binary number in 2’s complement form.</a:t>
            </a:r>
          </a:p>
          <a:p>
            <a:pPr>
              <a:buNone/>
            </a:pPr>
            <a:r>
              <a:rPr lang="en-US" sz="2400"/>
              <a:t>	+ (8) 	   - (8)		+ (15)		- (15)		- (12)</a:t>
            </a:r>
          </a:p>
          <a:p>
            <a:pPr>
              <a:buNone/>
            </a:pPr>
            <a:endParaRPr lang="en-US" sz="2400"/>
          </a:p>
          <a:p>
            <a:pPr>
              <a:buNone/>
            </a:pPr>
            <a:r>
              <a:rPr lang="en-US" sz="2400"/>
              <a:t>Addition in 2’s complement system</a:t>
            </a:r>
          </a:p>
          <a:p>
            <a:pPr>
              <a:buNone/>
            </a:pPr>
            <a:r>
              <a:rPr lang="en-US" sz="2400" err="1"/>
              <a:t>i</a:t>
            </a:r>
            <a:r>
              <a:rPr lang="en-US" sz="2400"/>
              <a:t>) (+9) + (6)	ii) (+9) + (-6)		iii) (-9) + (+6)		iv) (+9) + (-9)</a:t>
            </a:r>
          </a:p>
          <a:p>
            <a:pPr>
              <a:buNone/>
            </a:pPr>
            <a:endParaRPr lang="en-US" sz="1800"/>
          </a:p>
          <a:p>
            <a:pPr>
              <a:buNone/>
            </a:pPr>
            <a:r>
              <a:rPr lang="en-US" sz="2400"/>
              <a:t>iii) (-9) + (+6)						(-9)	10111</a:t>
            </a:r>
          </a:p>
          <a:p>
            <a:pPr>
              <a:buNone/>
            </a:pPr>
            <a:r>
              <a:rPr lang="en-US" sz="2400"/>
              <a:t>	+(9) = 01001					(+6)	00110</a:t>
            </a:r>
          </a:p>
          <a:p>
            <a:pPr>
              <a:buNone/>
            </a:pPr>
            <a:r>
              <a:rPr lang="en-US" sz="2400"/>
              <a:t>		  10110		 1’s complement			------------</a:t>
            </a:r>
          </a:p>
          <a:p>
            <a:pPr>
              <a:buNone/>
            </a:pPr>
            <a:r>
              <a:rPr lang="en-US" sz="2400"/>
              <a:t>	       +          1		(Add 1)				(-3)       11101</a:t>
            </a:r>
          </a:p>
          <a:p>
            <a:pPr>
              <a:buNone/>
            </a:pPr>
            <a:r>
              <a:rPr lang="en-US" sz="2400"/>
              <a:t>	-------------------</a:t>
            </a:r>
          </a:p>
          <a:p>
            <a:pPr>
              <a:buNone/>
            </a:pPr>
            <a:r>
              <a:rPr lang="en-US" sz="2400"/>
              <a:t>	-(9)=  10111	(2’s complement of -9)</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6">
              <a:lumMod val="60000"/>
              <a:lumOff val="40000"/>
            </a:schemeClr>
          </a:solidFill>
        </p:spPr>
        <p:txBody>
          <a:bodyPr>
            <a:normAutofit/>
          </a:bodyPr>
          <a:lstStyle/>
          <a:p>
            <a:pPr>
              <a:buNone/>
            </a:pPr>
            <a:r>
              <a:rPr lang="en-US" sz="2800"/>
              <a:t>iv) (+9) + (-9) </a:t>
            </a:r>
          </a:p>
          <a:p>
            <a:pPr>
              <a:buNone/>
            </a:pPr>
            <a:r>
              <a:rPr lang="en-US" sz="2800"/>
              <a:t>	(+9) =	01001</a:t>
            </a:r>
          </a:p>
          <a:p>
            <a:pPr>
              <a:buNone/>
            </a:pPr>
            <a:r>
              <a:rPr lang="en-US" sz="2800"/>
              <a:t>	(-9) =	10111</a:t>
            </a:r>
          </a:p>
          <a:p>
            <a:pPr>
              <a:buNone/>
            </a:pPr>
            <a:r>
              <a:rPr lang="en-US" sz="2800"/>
              <a:t>	  0   =      1(00000)</a:t>
            </a:r>
          </a:p>
          <a:p>
            <a:pPr>
              <a:buNone/>
            </a:pPr>
            <a:endParaRPr lang="en-US" sz="2800"/>
          </a:p>
          <a:p>
            <a:pPr>
              <a:buNone/>
            </a:pPr>
            <a:r>
              <a:rPr lang="en-US" sz="2800"/>
              <a:t>	        Disregarded</a:t>
            </a:r>
          </a:p>
          <a:p>
            <a:pPr>
              <a:buNone/>
            </a:pPr>
            <a:r>
              <a:rPr lang="en-US" sz="2800" b="1"/>
              <a:t>Binary subtraction</a:t>
            </a:r>
          </a:p>
          <a:p>
            <a:pPr>
              <a:buNone/>
            </a:pPr>
            <a:r>
              <a:rPr lang="en-US" sz="2800" b="1"/>
              <a:t>								1001</a:t>
            </a:r>
          </a:p>
          <a:p>
            <a:pPr>
              <a:buNone/>
            </a:pPr>
            <a:r>
              <a:rPr lang="en-US" sz="2800" b="1"/>
              <a:t>							         - 0110</a:t>
            </a:r>
          </a:p>
          <a:p>
            <a:pPr>
              <a:buNone/>
            </a:pPr>
            <a:r>
              <a:rPr lang="en-US" sz="2800"/>
              <a:t>								0011</a:t>
            </a:r>
          </a:p>
          <a:p>
            <a:pPr>
              <a:buNone/>
            </a:pPr>
            <a:r>
              <a:rPr lang="en-US" sz="2800"/>
              <a:t>			</a:t>
            </a:r>
          </a:p>
        </p:txBody>
      </p:sp>
      <p:sp>
        <p:nvSpPr>
          <p:cNvPr id="4"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a:t>Digital Arithmetic Operation</a:t>
            </a:r>
            <a:endParaRPr lang="en-US" sz="2800"/>
          </a:p>
        </p:txBody>
      </p:sp>
      <p:cxnSp>
        <p:nvCxnSpPr>
          <p:cNvPr id="6" name="Straight Connector 5"/>
          <p:cNvCxnSpPr/>
          <p:nvPr/>
        </p:nvCxnSpPr>
        <p:spPr>
          <a:xfrm>
            <a:off x="1600200" y="25146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57200" y="25146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flipH="1" flipV="1">
            <a:off x="1448594" y="3275806"/>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2" name="Table 11"/>
          <p:cNvGraphicFramePr>
            <a:graphicFrameLocks noGrp="1"/>
          </p:cNvGraphicFramePr>
          <p:nvPr/>
        </p:nvGraphicFramePr>
        <p:xfrm>
          <a:off x="533400" y="4495800"/>
          <a:ext cx="2209800" cy="2286000"/>
        </p:xfrm>
        <a:graphic>
          <a:graphicData uri="http://schemas.openxmlformats.org/drawingml/2006/table">
            <a:tbl>
              <a:tblPr firstRow="1" bandRow="1">
                <a:tableStyleId>{21E4AEA4-8DFA-4A89-87EB-49C32662AFE0}</a:tableStyleId>
              </a:tblPr>
              <a:tblGrid>
                <a:gridCol w="822960">
                  <a:extLst>
                    <a:ext uri="{9D8B030D-6E8A-4147-A177-3AD203B41FA5}">
                      <a16:colId xmlns:a16="http://schemas.microsoft.com/office/drawing/2014/main" val="20000"/>
                    </a:ext>
                  </a:extLst>
                </a:gridCol>
                <a:gridCol w="658368">
                  <a:extLst>
                    <a:ext uri="{9D8B030D-6E8A-4147-A177-3AD203B41FA5}">
                      <a16:colId xmlns:a16="http://schemas.microsoft.com/office/drawing/2014/main" val="20001"/>
                    </a:ext>
                  </a:extLst>
                </a:gridCol>
                <a:gridCol w="728472">
                  <a:extLst>
                    <a:ext uri="{9D8B030D-6E8A-4147-A177-3AD203B41FA5}">
                      <a16:colId xmlns:a16="http://schemas.microsoft.com/office/drawing/2014/main" val="20002"/>
                    </a:ext>
                  </a:extLst>
                </a:gridCol>
              </a:tblGrid>
              <a:tr h="411480">
                <a:tc>
                  <a:txBody>
                    <a:bodyPr/>
                    <a:lstStyle/>
                    <a:p>
                      <a:pPr algn="ctr"/>
                      <a:r>
                        <a:rPr lang="en-US" sz="2400"/>
                        <a:t>A B</a:t>
                      </a:r>
                    </a:p>
                  </a:txBody>
                  <a:tcPr/>
                </a:tc>
                <a:tc>
                  <a:txBody>
                    <a:bodyPr/>
                    <a:lstStyle/>
                    <a:p>
                      <a:pPr algn="ctr"/>
                      <a:r>
                        <a:rPr lang="en-US" sz="2400"/>
                        <a:t>BR</a:t>
                      </a:r>
                    </a:p>
                  </a:txBody>
                  <a:tcPr/>
                </a:tc>
                <a:tc>
                  <a:txBody>
                    <a:bodyPr/>
                    <a:lstStyle/>
                    <a:p>
                      <a:pPr algn="ctr"/>
                      <a:r>
                        <a:rPr lang="en-US" sz="2400"/>
                        <a:t>D</a:t>
                      </a:r>
                    </a:p>
                  </a:txBody>
                  <a:tcPr/>
                </a:tc>
                <a:extLst>
                  <a:ext uri="{0D108BD9-81ED-4DB2-BD59-A6C34878D82A}">
                    <a16:rowId xmlns:a16="http://schemas.microsoft.com/office/drawing/2014/main" val="10000"/>
                  </a:ext>
                </a:extLst>
              </a:tr>
              <a:tr h="411480">
                <a:tc>
                  <a:txBody>
                    <a:bodyPr/>
                    <a:lstStyle/>
                    <a:p>
                      <a:pPr algn="ctr"/>
                      <a:r>
                        <a:rPr lang="en-US" sz="2400"/>
                        <a:t>0 0</a:t>
                      </a:r>
                    </a:p>
                  </a:txBody>
                  <a:tcPr/>
                </a:tc>
                <a:tc>
                  <a:txBody>
                    <a:bodyPr/>
                    <a:lstStyle/>
                    <a:p>
                      <a:pPr algn="ctr"/>
                      <a:r>
                        <a:rPr lang="en-US" sz="2400"/>
                        <a:t>0</a:t>
                      </a:r>
                    </a:p>
                  </a:txBody>
                  <a:tcPr/>
                </a:tc>
                <a:tc>
                  <a:txBody>
                    <a:bodyPr/>
                    <a:lstStyle/>
                    <a:p>
                      <a:pPr algn="ctr"/>
                      <a:r>
                        <a:rPr lang="en-US" sz="2400"/>
                        <a:t>0</a:t>
                      </a:r>
                    </a:p>
                  </a:txBody>
                  <a:tcPr/>
                </a:tc>
                <a:extLst>
                  <a:ext uri="{0D108BD9-81ED-4DB2-BD59-A6C34878D82A}">
                    <a16:rowId xmlns:a16="http://schemas.microsoft.com/office/drawing/2014/main" val="10001"/>
                  </a:ext>
                </a:extLst>
              </a:tr>
              <a:tr h="411480">
                <a:tc>
                  <a:txBody>
                    <a:bodyPr/>
                    <a:lstStyle/>
                    <a:p>
                      <a:pPr algn="ctr"/>
                      <a:r>
                        <a:rPr lang="en-US" sz="2400"/>
                        <a:t>0 1</a:t>
                      </a:r>
                    </a:p>
                  </a:txBody>
                  <a:tcPr/>
                </a:tc>
                <a:tc>
                  <a:txBody>
                    <a:bodyPr/>
                    <a:lstStyle/>
                    <a:p>
                      <a:pPr algn="ctr"/>
                      <a:r>
                        <a:rPr lang="en-US" sz="2400"/>
                        <a:t>1</a:t>
                      </a:r>
                    </a:p>
                  </a:txBody>
                  <a:tcPr/>
                </a:tc>
                <a:tc>
                  <a:txBody>
                    <a:bodyPr/>
                    <a:lstStyle/>
                    <a:p>
                      <a:pPr algn="ctr"/>
                      <a:r>
                        <a:rPr lang="en-US" sz="2400"/>
                        <a:t>1</a:t>
                      </a:r>
                    </a:p>
                  </a:txBody>
                  <a:tcPr/>
                </a:tc>
                <a:extLst>
                  <a:ext uri="{0D108BD9-81ED-4DB2-BD59-A6C34878D82A}">
                    <a16:rowId xmlns:a16="http://schemas.microsoft.com/office/drawing/2014/main" val="10002"/>
                  </a:ext>
                </a:extLst>
              </a:tr>
              <a:tr h="411480">
                <a:tc>
                  <a:txBody>
                    <a:bodyPr/>
                    <a:lstStyle/>
                    <a:p>
                      <a:pPr algn="ctr"/>
                      <a:r>
                        <a:rPr lang="en-US" sz="2400"/>
                        <a:t>1 0</a:t>
                      </a:r>
                    </a:p>
                  </a:txBody>
                  <a:tcPr/>
                </a:tc>
                <a:tc>
                  <a:txBody>
                    <a:bodyPr/>
                    <a:lstStyle/>
                    <a:p>
                      <a:pPr algn="ctr"/>
                      <a:r>
                        <a:rPr lang="en-US" sz="2400"/>
                        <a:t>0</a:t>
                      </a:r>
                    </a:p>
                  </a:txBody>
                  <a:tcPr/>
                </a:tc>
                <a:tc>
                  <a:txBody>
                    <a:bodyPr/>
                    <a:lstStyle/>
                    <a:p>
                      <a:pPr algn="ctr"/>
                      <a:r>
                        <a:rPr lang="en-US" sz="2400"/>
                        <a:t>1</a:t>
                      </a:r>
                    </a:p>
                  </a:txBody>
                  <a:tcPr/>
                </a:tc>
                <a:extLst>
                  <a:ext uri="{0D108BD9-81ED-4DB2-BD59-A6C34878D82A}">
                    <a16:rowId xmlns:a16="http://schemas.microsoft.com/office/drawing/2014/main" val="10003"/>
                  </a:ext>
                </a:extLst>
              </a:tr>
              <a:tr h="411480">
                <a:tc>
                  <a:txBody>
                    <a:bodyPr/>
                    <a:lstStyle/>
                    <a:p>
                      <a:pPr algn="ctr"/>
                      <a:r>
                        <a:rPr lang="en-US" sz="2400"/>
                        <a:t>1 1</a:t>
                      </a:r>
                    </a:p>
                  </a:txBody>
                  <a:tcPr/>
                </a:tc>
                <a:tc>
                  <a:txBody>
                    <a:bodyPr/>
                    <a:lstStyle/>
                    <a:p>
                      <a:pPr algn="ctr"/>
                      <a:r>
                        <a:rPr lang="en-US" sz="2400"/>
                        <a:t>0</a:t>
                      </a:r>
                    </a:p>
                  </a:txBody>
                  <a:tcPr/>
                </a:tc>
                <a:tc>
                  <a:txBody>
                    <a:bodyPr/>
                    <a:lstStyle/>
                    <a:p>
                      <a:pPr algn="ctr"/>
                      <a:r>
                        <a:rPr lang="en-US" sz="2400"/>
                        <a:t>0</a:t>
                      </a:r>
                    </a:p>
                  </a:txBody>
                  <a:tcPr/>
                </a:tc>
                <a:extLst>
                  <a:ext uri="{0D108BD9-81ED-4DB2-BD59-A6C34878D82A}">
                    <a16:rowId xmlns:a16="http://schemas.microsoft.com/office/drawing/2014/main" val="10004"/>
                  </a:ext>
                </a:extLst>
              </a:tr>
            </a:tbl>
          </a:graphicData>
        </a:graphic>
      </p:graphicFrame>
      <p:cxnSp>
        <p:nvCxnSpPr>
          <p:cNvPr id="14" name="Straight Connector 13"/>
          <p:cNvCxnSpPr/>
          <p:nvPr/>
        </p:nvCxnSpPr>
        <p:spPr>
          <a:xfrm>
            <a:off x="6172200" y="5486400"/>
            <a:ext cx="1295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6">
              <a:lumMod val="60000"/>
              <a:lumOff val="40000"/>
            </a:schemeClr>
          </a:solidFill>
        </p:spPr>
        <p:txBody>
          <a:bodyPr>
            <a:normAutofit/>
          </a:bodyPr>
          <a:lstStyle/>
          <a:p>
            <a:pPr>
              <a:buNone/>
            </a:pPr>
            <a:r>
              <a:rPr lang="en-US" sz="2400" b="1"/>
              <a:t>Subtraction in 2’s complement</a:t>
            </a:r>
          </a:p>
          <a:p>
            <a:pPr>
              <a:buNone/>
            </a:pPr>
            <a:r>
              <a:rPr lang="en-US" sz="2400"/>
              <a:t>Step1: Negate the subtrahend.</a:t>
            </a:r>
          </a:p>
          <a:p>
            <a:pPr>
              <a:buNone/>
            </a:pPr>
            <a:r>
              <a:rPr lang="en-US" sz="2400"/>
              <a:t>Step2: Add this to the minuend.</a:t>
            </a:r>
          </a:p>
          <a:p>
            <a:pPr>
              <a:buNone/>
            </a:pPr>
            <a:r>
              <a:rPr lang="en-US" sz="2400"/>
              <a:t>	</a:t>
            </a:r>
            <a:r>
              <a:rPr lang="en-US" sz="2400" err="1"/>
              <a:t>eg</a:t>
            </a:r>
            <a:r>
              <a:rPr lang="en-US" sz="2400"/>
              <a:t>. Let minuend = 8 and subtrahend = 5.</a:t>
            </a:r>
          </a:p>
          <a:p>
            <a:pPr>
              <a:buNone/>
            </a:pPr>
            <a:r>
              <a:rPr lang="en-US" sz="2400"/>
              <a:t>		</a:t>
            </a:r>
          </a:p>
          <a:p>
            <a:pPr>
              <a:buNone/>
            </a:pPr>
            <a:r>
              <a:rPr lang="en-US" sz="2400"/>
              <a:t>Binary Multiplication</a:t>
            </a:r>
          </a:p>
          <a:p>
            <a:pPr>
              <a:buNone/>
            </a:pPr>
            <a:r>
              <a:rPr lang="en-US" sz="2400"/>
              <a:t>	0x1 = 0				101</a:t>
            </a:r>
          </a:p>
          <a:p>
            <a:pPr>
              <a:buNone/>
            </a:pPr>
            <a:r>
              <a:rPr lang="en-US" sz="2400"/>
              <a:t>	1x1 = 1			           x 101</a:t>
            </a:r>
          </a:p>
          <a:p>
            <a:pPr>
              <a:buNone/>
            </a:pPr>
            <a:r>
              <a:rPr lang="en-US" sz="2400"/>
              <a:t>	</a:t>
            </a:r>
            <a:r>
              <a:rPr lang="en-US" sz="2400" err="1"/>
              <a:t>eg</a:t>
            </a:r>
            <a:r>
              <a:rPr lang="en-US" sz="2400"/>
              <a:t>. 101 x 101		              101</a:t>
            </a:r>
          </a:p>
          <a:p>
            <a:pPr>
              <a:buNone/>
            </a:pPr>
            <a:r>
              <a:rPr lang="en-US" sz="2400"/>
              <a:t>					            000</a:t>
            </a:r>
          </a:p>
          <a:p>
            <a:pPr>
              <a:buNone/>
            </a:pPr>
            <a:r>
              <a:rPr lang="en-US" sz="2400"/>
              <a:t>					          101</a:t>
            </a:r>
          </a:p>
          <a:p>
            <a:pPr>
              <a:buNone/>
            </a:pPr>
            <a:r>
              <a:rPr lang="en-US" sz="2400"/>
              <a:t>					         11001</a:t>
            </a:r>
          </a:p>
          <a:p>
            <a:pPr>
              <a:buNone/>
            </a:pPr>
            <a:r>
              <a:rPr lang="en-US" sz="2400"/>
              <a:t>  </a:t>
            </a:r>
          </a:p>
        </p:txBody>
      </p:sp>
      <p:sp>
        <p:nvSpPr>
          <p:cNvPr id="4" name="Title 1"/>
          <p:cNvSpPr>
            <a:spLocks noGrp="1"/>
          </p:cNvSpPr>
          <p:nvPr>
            <p:ph type="title"/>
          </p:nvPr>
        </p:nvSpPr>
        <p:spPr>
          <a:xfrm>
            <a:off x="0" y="0"/>
            <a:ext cx="9144000" cy="990600"/>
          </a:xfrm>
          <a:solidFill>
            <a:schemeClr val="accent6">
              <a:lumMod val="75000"/>
            </a:schemeClr>
          </a:solidFill>
        </p:spPr>
        <p:txBody>
          <a:bodyPr>
            <a:normAutofit/>
          </a:bodyPr>
          <a:lstStyle/>
          <a:p>
            <a:r>
              <a:rPr lang="en-US" sz="2800" b="1"/>
              <a:t>Digital Arithmetic Operation</a:t>
            </a:r>
            <a:endParaRPr lang="en-US" sz="2800"/>
          </a:p>
        </p:txBody>
      </p:sp>
      <p:cxnSp>
        <p:nvCxnSpPr>
          <p:cNvPr id="6" name="Straight Connector 5"/>
          <p:cNvCxnSpPr/>
          <p:nvPr/>
        </p:nvCxnSpPr>
        <p:spPr>
          <a:xfrm>
            <a:off x="3581400" y="44958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505200" y="5791200"/>
            <a:ext cx="19812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6"/>
          </a:solidFill>
        </p:spPr>
        <p:txBody>
          <a:bodyPr>
            <a:normAutofit/>
          </a:bodyPr>
          <a:lstStyle/>
          <a:p>
            <a:pPr>
              <a:buNone/>
            </a:pPr>
            <a:r>
              <a:rPr lang="en-US" sz="2400" b="1"/>
              <a:t>Binary Division</a:t>
            </a:r>
          </a:p>
          <a:p>
            <a:pPr>
              <a:buNone/>
            </a:pPr>
            <a:r>
              <a:rPr lang="en-US" sz="2400"/>
              <a:t>0 /1 = 0</a:t>
            </a:r>
          </a:p>
          <a:p>
            <a:pPr>
              <a:buNone/>
            </a:pPr>
            <a:r>
              <a:rPr lang="en-US" sz="2400"/>
              <a:t>1/1 = 1	         101</a:t>
            </a:r>
          </a:p>
          <a:p>
            <a:pPr>
              <a:buNone/>
            </a:pPr>
            <a:r>
              <a:rPr lang="en-US" sz="2400"/>
              <a:t>		101) 11001</a:t>
            </a:r>
          </a:p>
          <a:p>
            <a:pPr>
              <a:buNone/>
            </a:pPr>
            <a:r>
              <a:rPr lang="en-US" sz="2400"/>
              <a:t>		         101</a:t>
            </a:r>
          </a:p>
          <a:p>
            <a:pPr>
              <a:buNone/>
            </a:pPr>
            <a:r>
              <a:rPr lang="en-US" sz="2400"/>
              <a:t>		             10</a:t>
            </a:r>
          </a:p>
          <a:p>
            <a:pPr>
              <a:buNone/>
            </a:pPr>
            <a:r>
              <a:rPr lang="en-US" sz="2400"/>
              <a:t>			101</a:t>
            </a:r>
          </a:p>
          <a:p>
            <a:pPr>
              <a:buNone/>
            </a:pPr>
            <a:r>
              <a:rPr lang="en-US" sz="2400"/>
              <a:t>			101</a:t>
            </a:r>
          </a:p>
          <a:p>
            <a:pPr>
              <a:buNone/>
            </a:pPr>
            <a:r>
              <a:rPr lang="en-US" sz="2400"/>
              <a:t>			000</a:t>
            </a:r>
          </a:p>
        </p:txBody>
      </p:sp>
      <p:sp>
        <p:nvSpPr>
          <p:cNvPr id="4" name="Title 1"/>
          <p:cNvSpPr>
            <a:spLocks noGrp="1"/>
          </p:cNvSpPr>
          <p:nvPr>
            <p:ph type="title"/>
          </p:nvPr>
        </p:nvSpPr>
        <p:spPr>
          <a:xfrm>
            <a:off x="0" y="0"/>
            <a:ext cx="9144000" cy="990600"/>
          </a:xfrm>
          <a:solidFill>
            <a:schemeClr val="accent6">
              <a:lumMod val="75000"/>
            </a:schemeClr>
          </a:solidFill>
        </p:spPr>
        <p:txBody>
          <a:bodyPr>
            <a:normAutofit/>
          </a:bodyPr>
          <a:lstStyle/>
          <a:p>
            <a:r>
              <a:rPr lang="en-US" sz="2800" b="1"/>
              <a:t>Digital Arithmetic Operation</a:t>
            </a:r>
            <a:endParaRPr lang="en-US" sz="2800"/>
          </a:p>
        </p:txBody>
      </p:sp>
      <p:cxnSp>
        <p:nvCxnSpPr>
          <p:cNvPr id="6" name="Straight Connector 5"/>
          <p:cNvCxnSpPr/>
          <p:nvPr/>
        </p:nvCxnSpPr>
        <p:spPr>
          <a:xfrm>
            <a:off x="1524000" y="22860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447800" y="31242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447800" y="35814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447800" y="4495800"/>
            <a:ext cx="1371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4">
              <a:lumMod val="60000"/>
              <a:lumOff val="40000"/>
            </a:schemeClr>
          </a:solidFill>
        </p:spPr>
        <p:txBody>
          <a:bodyPr>
            <a:normAutofit/>
          </a:bodyPr>
          <a:lstStyle/>
          <a:p>
            <a:pPr>
              <a:buNone/>
            </a:pPr>
            <a:r>
              <a:rPr lang="en-US" sz="2400"/>
              <a:t>	</a:t>
            </a:r>
            <a:r>
              <a:rPr lang="en-US" sz="2400" b="1"/>
              <a:t>BCD Addition</a:t>
            </a:r>
          </a:p>
          <a:p>
            <a:pPr>
              <a:buNone/>
            </a:pPr>
            <a:r>
              <a:rPr lang="en-US" sz="2400"/>
              <a:t>Each decimal digit represent it by a four bit code ranging from 0000 to 1001.</a:t>
            </a:r>
          </a:p>
          <a:p>
            <a:pPr marL="514350" indent="-514350">
              <a:buAutoNum type="romanLcParenR"/>
            </a:pPr>
            <a:r>
              <a:rPr lang="en-US" sz="2400" b="1"/>
              <a:t>Sum (&lt; or =) to 9:</a:t>
            </a:r>
          </a:p>
          <a:p>
            <a:pPr marL="514350" indent="-514350">
              <a:buNone/>
            </a:pPr>
            <a:r>
              <a:rPr lang="en-US" sz="2400"/>
              <a:t>	</a:t>
            </a:r>
            <a:r>
              <a:rPr lang="en-US" sz="2400" err="1"/>
              <a:t>eg</a:t>
            </a:r>
            <a:r>
              <a:rPr lang="en-US" sz="2400"/>
              <a:t>. 5 (0101)+4 (0100) 		5	0101	BCD for 5.</a:t>
            </a:r>
          </a:p>
          <a:p>
            <a:pPr marL="514350" indent="-514350">
              <a:buNone/>
            </a:pPr>
            <a:r>
              <a:rPr lang="en-US" sz="2400"/>
              <a:t>					           +4	0100	 BCD for 4.</a:t>
            </a:r>
          </a:p>
          <a:p>
            <a:pPr marL="514350" indent="-514350">
              <a:buNone/>
            </a:pPr>
            <a:r>
              <a:rPr lang="en-US" sz="2400"/>
              <a:t>						9	1001</a:t>
            </a:r>
          </a:p>
          <a:p>
            <a:pPr marL="514350" indent="-514350">
              <a:buNone/>
            </a:pPr>
            <a:r>
              <a:rPr lang="en-US" sz="2400"/>
              <a:t>ii)	Sum [41(0100 0001) + 14(0001 0100)]</a:t>
            </a:r>
          </a:p>
          <a:p>
            <a:pPr marL="514350" indent="-514350">
              <a:buNone/>
            </a:pPr>
            <a:r>
              <a:rPr lang="en-US" sz="2400"/>
              <a:t>	41		0100	0001	 BCD for 41.</a:t>
            </a:r>
          </a:p>
          <a:p>
            <a:pPr marL="514350" indent="-514350">
              <a:buNone/>
            </a:pPr>
            <a:r>
              <a:rPr lang="en-US" sz="2400"/>
              <a:t>     +14		0001	0100	 BCD for 14.</a:t>
            </a:r>
          </a:p>
          <a:p>
            <a:pPr marL="514350" indent="-514350">
              <a:buNone/>
            </a:pPr>
            <a:r>
              <a:rPr lang="en-US" sz="2400"/>
              <a:t>	55		0101	0101	 BCD for 55.</a:t>
            </a:r>
          </a:p>
          <a:p>
            <a:pPr marL="514350" indent="-514350">
              <a:buNone/>
            </a:pPr>
            <a:endParaRPr lang="en-US" sz="2400"/>
          </a:p>
        </p:txBody>
      </p:sp>
      <p:sp>
        <p:nvSpPr>
          <p:cNvPr id="4" name="Title 1"/>
          <p:cNvSpPr>
            <a:spLocks noGrp="1"/>
          </p:cNvSpPr>
          <p:nvPr>
            <p:ph type="title"/>
          </p:nvPr>
        </p:nvSpPr>
        <p:spPr>
          <a:xfrm>
            <a:off x="0" y="0"/>
            <a:ext cx="9144000" cy="914400"/>
          </a:xfrm>
          <a:solidFill>
            <a:srgbClr val="7030A0"/>
          </a:solidFill>
        </p:spPr>
        <p:txBody>
          <a:bodyPr>
            <a:normAutofit/>
          </a:bodyPr>
          <a:lstStyle/>
          <a:p>
            <a:r>
              <a:rPr lang="en-US" sz="2800" b="1"/>
              <a:t>Digital Arithmetic Operation</a:t>
            </a:r>
            <a:endParaRPr lang="en-US" sz="2800"/>
          </a:p>
        </p:txBody>
      </p:sp>
      <p:cxnSp>
        <p:nvCxnSpPr>
          <p:cNvPr id="6" name="Straight Connector 5"/>
          <p:cNvCxnSpPr/>
          <p:nvPr/>
        </p:nvCxnSpPr>
        <p:spPr>
          <a:xfrm>
            <a:off x="4267200" y="3505200"/>
            <a:ext cx="22860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04800" y="5257800"/>
            <a:ext cx="3276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6">
              <a:lumMod val="40000"/>
              <a:lumOff val="60000"/>
            </a:schemeClr>
          </a:solidFill>
        </p:spPr>
        <p:txBody>
          <a:bodyPr>
            <a:normAutofit/>
          </a:bodyPr>
          <a:lstStyle/>
          <a:p>
            <a:pPr>
              <a:buNone/>
            </a:pPr>
            <a:r>
              <a:rPr lang="en-US" sz="2400"/>
              <a:t>	ii) </a:t>
            </a:r>
            <a:r>
              <a:rPr lang="en-US" sz="2400" b="1"/>
              <a:t>Sum &gt; 9:</a:t>
            </a:r>
          </a:p>
          <a:p>
            <a:pPr>
              <a:buNone/>
            </a:pPr>
            <a:r>
              <a:rPr lang="en-US" sz="2400"/>
              <a:t>	The sum must required to corrected by addition of six (0110), in doing so the sum get converted it into valid BCD sum. </a:t>
            </a:r>
          </a:p>
          <a:p>
            <a:pPr>
              <a:buNone/>
            </a:pPr>
            <a:r>
              <a:rPr lang="en-US" sz="2400"/>
              <a:t>	</a:t>
            </a:r>
            <a:r>
              <a:rPr lang="en-US" sz="2400" err="1"/>
              <a:t>eg</a:t>
            </a:r>
            <a:r>
              <a:rPr lang="en-US" sz="2400"/>
              <a:t>. 	9	1001</a:t>
            </a:r>
          </a:p>
          <a:p>
            <a:pPr>
              <a:buNone/>
            </a:pPr>
            <a:r>
              <a:rPr lang="en-US" sz="2400"/>
              <a:t>		6	0110</a:t>
            </a:r>
          </a:p>
          <a:p>
            <a:pPr>
              <a:buNone/>
            </a:pPr>
            <a:r>
              <a:rPr lang="en-US" sz="2400"/>
              <a:t>		15	1111		Invalid BCD sum.</a:t>
            </a:r>
          </a:p>
          <a:p>
            <a:pPr>
              <a:buNone/>
            </a:pPr>
            <a:r>
              <a:rPr lang="en-US" sz="2400"/>
              <a:t>		Add six to convert it into valid sum.</a:t>
            </a:r>
          </a:p>
          <a:p>
            <a:pPr>
              <a:buNone/>
            </a:pPr>
            <a:r>
              <a:rPr lang="en-US" sz="2400"/>
              <a:t>			1111</a:t>
            </a:r>
          </a:p>
          <a:p>
            <a:pPr>
              <a:buNone/>
            </a:pPr>
            <a:r>
              <a:rPr lang="en-US" sz="2400"/>
              <a:t>		            +0110</a:t>
            </a:r>
          </a:p>
          <a:p>
            <a:pPr>
              <a:buNone/>
            </a:pPr>
            <a:r>
              <a:rPr lang="en-US" sz="2400"/>
              <a:t>		0001	0101		Valid BCD sum.</a:t>
            </a:r>
          </a:p>
          <a:p>
            <a:pPr>
              <a:buNone/>
            </a:pPr>
            <a:endParaRPr lang="en-US" sz="2400"/>
          </a:p>
        </p:txBody>
      </p:sp>
      <p:sp>
        <p:nvSpPr>
          <p:cNvPr id="4"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a:t>Digital Arithmetic Operation</a:t>
            </a:r>
            <a:endParaRPr lang="en-US" sz="2800"/>
          </a:p>
        </p:txBody>
      </p:sp>
      <p:cxnSp>
        <p:nvCxnSpPr>
          <p:cNvPr id="6" name="Straight Connector 5"/>
          <p:cNvCxnSpPr/>
          <p:nvPr/>
        </p:nvCxnSpPr>
        <p:spPr>
          <a:xfrm>
            <a:off x="762000" y="3048000"/>
            <a:ext cx="1981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533400" y="4800600"/>
            <a:ext cx="22098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bg2">
              <a:lumMod val="75000"/>
            </a:schemeClr>
          </a:solidFill>
        </p:spPr>
        <p:txBody>
          <a:bodyPr>
            <a:normAutofit/>
          </a:bodyPr>
          <a:lstStyle/>
          <a:p>
            <a:pPr>
              <a:buNone/>
            </a:pPr>
            <a:r>
              <a:rPr lang="en-US" sz="2400" b="1"/>
              <a:t>Course Contents:</a:t>
            </a:r>
          </a:p>
          <a:p>
            <a:pPr marL="457200" indent="-457200">
              <a:buAutoNum type="arabicPeriod"/>
            </a:pPr>
            <a:r>
              <a:rPr lang="en-US" sz="2400"/>
              <a:t>Introduction.</a:t>
            </a:r>
          </a:p>
          <a:p>
            <a:pPr marL="457200" indent="-457200">
              <a:buAutoNum type="arabicPeriod"/>
            </a:pPr>
            <a:r>
              <a:rPr lang="en-US" sz="2400"/>
              <a:t>Number system and codes.</a:t>
            </a:r>
          </a:p>
          <a:p>
            <a:pPr marL="457200" indent="-457200">
              <a:buAutoNum type="arabicPeriod"/>
            </a:pPr>
            <a:r>
              <a:rPr lang="en-US" sz="2400"/>
              <a:t>Boolean Algebra and Logic Gates.</a:t>
            </a:r>
          </a:p>
          <a:p>
            <a:pPr marL="457200" indent="-457200">
              <a:buAutoNum type="arabicPeriod"/>
            </a:pPr>
            <a:r>
              <a:rPr lang="en-US" sz="2400"/>
              <a:t>Simplification of Boolean Function.</a:t>
            </a:r>
          </a:p>
          <a:p>
            <a:pPr marL="457200" indent="-457200">
              <a:buAutoNum type="arabicPeriod"/>
            </a:pPr>
            <a:r>
              <a:rPr lang="en-US" sz="2400"/>
              <a:t>Combinational logic.</a:t>
            </a:r>
          </a:p>
          <a:p>
            <a:pPr marL="457200" indent="-457200">
              <a:buAutoNum type="arabicPeriod"/>
            </a:pPr>
            <a:r>
              <a:rPr lang="en-US" sz="2400"/>
              <a:t>MSI and LSI components in combinational logic design.</a:t>
            </a:r>
          </a:p>
          <a:p>
            <a:pPr marL="457200" indent="-457200">
              <a:buAutoNum type="arabicPeriod"/>
            </a:pPr>
            <a:r>
              <a:rPr lang="en-US" sz="2400"/>
              <a:t>Sequential logic.</a:t>
            </a:r>
          </a:p>
          <a:p>
            <a:pPr marL="457200" indent="-457200">
              <a:buAutoNum type="arabicPeriod"/>
            </a:pPr>
            <a:r>
              <a:rPr lang="en-US" sz="2400"/>
              <a:t>Register, Counter and Memory unit.</a:t>
            </a:r>
          </a:p>
          <a:p>
            <a:pPr marL="457200" indent="-457200">
              <a:buAutoNum type="arabicPeriod"/>
            </a:pPr>
            <a:r>
              <a:rPr lang="en-US" sz="2400"/>
              <a:t>Arithmetic Logic Units.</a:t>
            </a:r>
          </a:p>
          <a:p>
            <a:pPr marL="457200" indent="-457200">
              <a:buAutoNum type="arabicPeriod"/>
            </a:pPr>
            <a:endParaRPr lang="en-US" sz="2400"/>
          </a:p>
          <a:p>
            <a:pPr marL="457200" indent="-457200">
              <a:buAutoNum type="arabicPeriod"/>
            </a:pPr>
            <a:endParaRPr lang="en-US" sz="2400"/>
          </a:p>
        </p:txBody>
      </p:sp>
      <p:sp>
        <p:nvSpPr>
          <p:cNvPr id="4"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3600" b="1"/>
              <a:t>Logic circuit</a:t>
            </a:r>
          </a:p>
        </p:txBody>
      </p:sp>
    </p:spTree>
  </p:cSld>
  <p:clrMapOvr>
    <a:masterClrMapping/>
  </p:clrMapOvr>
  <p:transition>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blipFill>
            <a:blip r:embed="rId2"/>
            <a:tile tx="0" ty="0" sx="100000" sy="100000" flip="none" algn="tl"/>
          </a:blipFill>
        </p:spPr>
        <p:txBody>
          <a:bodyPr>
            <a:normAutofit/>
          </a:bodyPr>
          <a:lstStyle/>
          <a:p>
            <a:pPr>
              <a:buNone/>
            </a:pPr>
            <a:r>
              <a:rPr lang="en-US" sz="2400" b="1"/>
              <a:t>BCD addition of (36 + 54)</a:t>
            </a:r>
          </a:p>
          <a:p>
            <a:pPr>
              <a:buNone/>
            </a:pPr>
            <a:r>
              <a:rPr lang="en-US" sz="2400"/>
              <a:t>	36	0011	0110</a:t>
            </a:r>
          </a:p>
          <a:p>
            <a:pPr>
              <a:buNone/>
            </a:pPr>
            <a:r>
              <a:rPr lang="en-US" sz="2400"/>
              <a:t>	54	0101	0100</a:t>
            </a:r>
          </a:p>
          <a:p>
            <a:pPr>
              <a:buNone/>
            </a:pPr>
            <a:r>
              <a:rPr lang="en-US" sz="2400"/>
              <a:t>	90	1000	1010		Invalid sum.</a:t>
            </a:r>
          </a:p>
          <a:p>
            <a:pPr>
              <a:buNone/>
            </a:pPr>
            <a:r>
              <a:rPr lang="en-US" sz="2400"/>
              <a:t>		        1	0110		Add 6.</a:t>
            </a:r>
          </a:p>
          <a:p>
            <a:pPr>
              <a:buNone/>
            </a:pPr>
            <a:r>
              <a:rPr lang="en-US" sz="2400"/>
              <a:t>		1001	0000		Valid BCD sum.		</a:t>
            </a:r>
          </a:p>
          <a:p>
            <a:pPr>
              <a:buNone/>
            </a:pPr>
            <a:endParaRPr lang="en-US" sz="2400"/>
          </a:p>
        </p:txBody>
      </p:sp>
      <p:sp>
        <p:nvSpPr>
          <p:cNvPr id="4" name="Title 1"/>
          <p:cNvSpPr>
            <a:spLocks noGrp="1"/>
          </p:cNvSpPr>
          <p:nvPr>
            <p:ph type="title"/>
          </p:nvPr>
        </p:nvSpPr>
        <p:spPr>
          <a:xfrm>
            <a:off x="0" y="0"/>
            <a:ext cx="9144000" cy="990600"/>
          </a:xfrm>
          <a:blipFill>
            <a:blip r:embed="rId3"/>
            <a:tile tx="0" ty="0" sx="100000" sy="100000" flip="none" algn="tl"/>
          </a:blipFill>
        </p:spPr>
        <p:txBody>
          <a:bodyPr>
            <a:normAutofit/>
          </a:bodyPr>
          <a:lstStyle/>
          <a:p>
            <a:r>
              <a:rPr lang="en-US" sz="2800" b="1"/>
              <a:t>Digital Arithmetic Operation</a:t>
            </a:r>
            <a:endParaRPr lang="en-US" sz="2800"/>
          </a:p>
        </p:txBody>
      </p:sp>
      <p:cxnSp>
        <p:nvCxnSpPr>
          <p:cNvPr id="6" name="Straight Connector 5"/>
          <p:cNvCxnSpPr/>
          <p:nvPr/>
        </p:nvCxnSpPr>
        <p:spPr>
          <a:xfrm>
            <a:off x="228600" y="2360612"/>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52400" y="3198812"/>
            <a:ext cx="25908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a:solidFill>
            <a:schemeClr val="accent3">
              <a:lumMod val="75000"/>
            </a:schemeClr>
          </a:solidFill>
        </p:spPr>
        <p:txBody>
          <a:bodyPr>
            <a:normAutofit/>
          </a:bodyPr>
          <a:lstStyle/>
          <a:p>
            <a:pPr>
              <a:buNone/>
            </a:pPr>
            <a:r>
              <a:rPr lang="en-US" sz="2400" b="1"/>
              <a:t>Hexadecimal Addition</a:t>
            </a:r>
          </a:p>
          <a:p>
            <a:pPr>
              <a:buFont typeface="Wingdings" pitchFamily="2" charset="2"/>
              <a:buChar char="Ø"/>
            </a:pPr>
            <a:r>
              <a:rPr lang="en-US" sz="2000" b="1"/>
              <a:t>Insert decimal </a:t>
            </a:r>
          </a:p>
          <a:p>
            <a:pPr>
              <a:buNone/>
            </a:pPr>
            <a:r>
              <a:rPr lang="en-US" sz="2000" b="1"/>
              <a:t>	equivalent for digit &gt;9.</a:t>
            </a:r>
          </a:p>
          <a:p>
            <a:pPr>
              <a:buFont typeface="Wingdings" pitchFamily="2" charset="2"/>
              <a:buChar char="Ø"/>
            </a:pPr>
            <a:r>
              <a:rPr lang="en-US" sz="2000" b="1"/>
              <a:t>For sum ≤ 15, then </a:t>
            </a:r>
          </a:p>
          <a:p>
            <a:pPr>
              <a:buNone/>
            </a:pPr>
            <a:r>
              <a:rPr lang="en-US" sz="2000" b="1"/>
              <a:t>	directly represent as </a:t>
            </a:r>
          </a:p>
          <a:p>
            <a:pPr>
              <a:buNone/>
            </a:pPr>
            <a:r>
              <a:rPr lang="en-US" sz="2000" b="1"/>
              <a:t>	hex digit.</a:t>
            </a:r>
          </a:p>
          <a:p>
            <a:pPr>
              <a:buFont typeface="Wingdings" pitchFamily="2" charset="2"/>
              <a:buChar char="Ø"/>
            </a:pPr>
            <a:r>
              <a:rPr lang="en-US" sz="2000" b="1"/>
              <a:t>For sum ≥ 16, then </a:t>
            </a:r>
          </a:p>
          <a:p>
            <a:pPr>
              <a:buNone/>
            </a:pPr>
            <a:r>
              <a:rPr lang="en-US" sz="2000" b="1"/>
              <a:t>	Subtract 16 and carry</a:t>
            </a:r>
          </a:p>
          <a:p>
            <a:pPr>
              <a:buNone/>
            </a:pPr>
            <a:r>
              <a:rPr lang="en-US" sz="2000" b="1"/>
              <a:t>	 a 1 to next digit </a:t>
            </a:r>
          </a:p>
          <a:p>
            <a:pPr>
              <a:buNone/>
            </a:pPr>
            <a:r>
              <a:rPr lang="en-US" sz="2000" b="1"/>
              <a:t>	position.</a:t>
            </a:r>
          </a:p>
          <a:p>
            <a:pPr>
              <a:buNone/>
            </a:pPr>
            <a:endParaRPr lang="en-US" sz="2000" b="1"/>
          </a:p>
          <a:p>
            <a:pPr>
              <a:buNone/>
            </a:pPr>
            <a:endParaRPr lang="en-US" sz="2400" b="1"/>
          </a:p>
          <a:p>
            <a:pPr>
              <a:buNone/>
            </a:pPr>
            <a:endParaRPr lang="en-US" sz="2400"/>
          </a:p>
        </p:txBody>
      </p:sp>
      <p:sp>
        <p:nvSpPr>
          <p:cNvPr id="5" name="Title 1"/>
          <p:cNvSpPr>
            <a:spLocks noGrp="1"/>
          </p:cNvSpPr>
          <p:nvPr>
            <p:ph type="title"/>
          </p:nvPr>
        </p:nvSpPr>
        <p:spPr>
          <a:xfrm>
            <a:off x="0" y="0"/>
            <a:ext cx="9144000" cy="762000"/>
          </a:xfrm>
          <a:solidFill>
            <a:schemeClr val="accent3">
              <a:lumMod val="50000"/>
            </a:schemeClr>
          </a:solidFill>
        </p:spPr>
        <p:txBody>
          <a:bodyPr>
            <a:normAutofit/>
          </a:bodyPr>
          <a:lstStyle/>
          <a:p>
            <a:r>
              <a:rPr lang="en-US" sz="2800" b="1"/>
              <a:t>Digital Arithmetic Operation</a:t>
            </a:r>
            <a:endParaRPr lang="en-US" sz="2800"/>
          </a:p>
        </p:txBody>
      </p:sp>
      <p:graphicFrame>
        <p:nvGraphicFramePr>
          <p:cNvPr id="6" name="Table 5"/>
          <p:cNvGraphicFramePr>
            <a:graphicFrameLocks noGrp="1"/>
          </p:cNvGraphicFramePr>
          <p:nvPr/>
        </p:nvGraphicFramePr>
        <p:xfrm>
          <a:off x="3048000" y="685800"/>
          <a:ext cx="6096000" cy="6217920"/>
        </p:xfrm>
        <a:graphic>
          <a:graphicData uri="http://schemas.openxmlformats.org/drawingml/2006/table">
            <a:tbl>
              <a:tblPr firstRow="1" bandRow="1">
                <a:tableStyleId>{F5AB1C69-6EDB-4FF4-983F-18BD219EF322}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45141">
                <a:tc>
                  <a:txBody>
                    <a:bodyPr/>
                    <a:lstStyle/>
                    <a:p>
                      <a:r>
                        <a:rPr lang="en-US"/>
                        <a:t>Decimal</a:t>
                      </a:r>
                    </a:p>
                  </a:txBody>
                  <a:tcPr/>
                </a:tc>
                <a:tc>
                  <a:txBody>
                    <a:bodyPr/>
                    <a:lstStyle/>
                    <a:p>
                      <a:r>
                        <a:rPr lang="en-US" err="1"/>
                        <a:t>Hexadec</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Decimal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err="1"/>
                        <a:t>Hexadec</a:t>
                      </a:r>
                      <a:endParaRPr lang="en-US"/>
                    </a:p>
                  </a:txBody>
                  <a:tcPr/>
                </a:tc>
                <a:tc>
                  <a:txBody>
                    <a:bodyPr/>
                    <a:lstStyle/>
                    <a:p>
                      <a:r>
                        <a:rPr lang="en-US"/>
                        <a:t>Decimal</a:t>
                      </a:r>
                    </a:p>
                  </a:txBody>
                  <a:tcPr/>
                </a:tc>
                <a:tc>
                  <a:txBody>
                    <a:bodyPr/>
                    <a:lstStyle/>
                    <a:p>
                      <a:r>
                        <a:rPr lang="en-US" err="1"/>
                        <a:t>Hexadec</a:t>
                      </a:r>
                      <a:endParaRPr lang="en-US"/>
                    </a:p>
                  </a:txBody>
                  <a:tcPr/>
                </a:tc>
                <a:extLst>
                  <a:ext uri="{0D108BD9-81ED-4DB2-BD59-A6C34878D82A}">
                    <a16:rowId xmlns:a16="http://schemas.microsoft.com/office/drawing/2014/main" val="10000"/>
                  </a:ext>
                </a:extLst>
              </a:tr>
              <a:tr h="345141">
                <a:tc>
                  <a:txBody>
                    <a:bodyPr/>
                    <a:lstStyle/>
                    <a:p>
                      <a:pPr algn="ctr"/>
                      <a:r>
                        <a:rPr lang="en-US" b="1"/>
                        <a:t>0</a:t>
                      </a:r>
                    </a:p>
                  </a:txBody>
                  <a:tcPr/>
                </a:tc>
                <a:tc>
                  <a:txBody>
                    <a:bodyPr/>
                    <a:lstStyle/>
                    <a:p>
                      <a:pPr algn="ctr"/>
                      <a:r>
                        <a:rPr lang="en-US" b="1"/>
                        <a:t>0</a:t>
                      </a:r>
                    </a:p>
                  </a:txBody>
                  <a:tcPr/>
                </a:tc>
                <a:tc>
                  <a:txBody>
                    <a:bodyPr/>
                    <a:lstStyle/>
                    <a:p>
                      <a:pPr algn="ctr"/>
                      <a:r>
                        <a:rPr lang="en-US" b="1"/>
                        <a:t>16</a:t>
                      </a:r>
                    </a:p>
                  </a:txBody>
                  <a:tcPr/>
                </a:tc>
                <a:tc>
                  <a:txBody>
                    <a:bodyPr/>
                    <a:lstStyle/>
                    <a:p>
                      <a:pPr algn="ctr"/>
                      <a:r>
                        <a:rPr lang="en-US" b="1"/>
                        <a:t>10</a:t>
                      </a:r>
                    </a:p>
                  </a:txBody>
                  <a:tcPr/>
                </a:tc>
                <a:tc>
                  <a:txBody>
                    <a:bodyPr/>
                    <a:lstStyle/>
                    <a:p>
                      <a:pPr algn="ctr"/>
                      <a:r>
                        <a:rPr lang="en-US" b="1"/>
                        <a:t>32</a:t>
                      </a:r>
                    </a:p>
                  </a:txBody>
                  <a:tcPr/>
                </a:tc>
                <a:tc>
                  <a:txBody>
                    <a:bodyPr/>
                    <a:lstStyle/>
                    <a:p>
                      <a:pPr algn="ctr"/>
                      <a:r>
                        <a:rPr lang="en-US" b="1"/>
                        <a:t>20</a:t>
                      </a:r>
                    </a:p>
                  </a:txBody>
                  <a:tcPr/>
                </a:tc>
                <a:extLst>
                  <a:ext uri="{0D108BD9-81ED-4DB2-BD59-A6C34878D82A}">
                    <a16:rowId xmlns:a16="http://schemas.microsoft.com/office/drawing/2014/main" val="10001"/>
                  </a:ext>
                </a:extLst>
              </a:tr>
              <a:tr h="345141">
                <a:tc>
                  <a:txBody>
                    <a:bodyPr/>
                    <a:lstStyle/>
                    <a:p>
                      <a:pPr algn="ctr"/>
                      <a:r>
                        <a:rPr lang="en-US" b="1"/>
                        <a:t>1</a:t>
                      </a:r>
                    </a:p>
                  </a:txBody>
                  <a:tcPr/>
                </a:tc>
                <a:tc>
                  <a:txBody>
                    <a:bodyPr/>
                    <a:lstStyle/>
                    <a:p>
                      <a:pPr algn="ctr"/>
                      <a:r>
                        <a:rPr lang="en-US" b="1"/>
                        <a:t>1</a:t>
                      </a:r>
                    </a:p>
                  </a:txBody>
                  <a:tcPr/>
                </a:tc>
                <a:tc>
                  <a:txBody>
                    <a:bodyPr/>
                    <a:lstStyle/>
                    <a:p>
                      <a:pPr algn="ctr"/>
                      <a:r>
                        <a:rPr lang="en-US" b="1"/>
                        <a:t>17</a:t>
                      </a:r>
                    </a:p>
                  </a:txBody>
                  <a:tcPr/>
                </a:tc>
                <a:tc>
                  <a:txBody>
                    <a:bodyPr/>
                    <a:lstStyle/>
                    <a:p>
                      <a:pPr algn="ctr"/>
                      <a:r>
                        <a:rPr lang="en-US" b="1"/>
                        <a:t>11</a:t>
                      </a:r>
                    </a:p>
                  </a:txBody>
                  <a:tcPr/>
                </a:tc>
                <a:tc>
                  <a:txBody>
                    <a:bodyPr/>
                    <a:lstStyle/>
                    <a:p>
                      <a:pPr algn="ctr"/>
                      <a:r>
                        <a:rPr lang="en-US" b="1"/>
                        <a:t>33</a:t>
                      </a:r>
                    </a:p>
                  </a:txBody>
                  <a:tcPr/>
                </a:tc>
                <a:tc>
                  <a:txBody>
                    <a:bodyPr/>
                    <a:lstStyle/>
                    <a:p>
                      <a:pPr algn="ctr"/>
                      <a:r>
                        <a:rPr lang="en-US" b="1"/>
                        <a:t>21</a:t>
                      </a:r>
                    </a:p>
                  </a:txBody>
                  <a:tcPr/>
                </a:tc>
                <a:extLst>
                  <a:ext uri="{0D108BD9-81ED-4DB2-BD59-A6C34878D82A}">
                    <a16:rowId xmlns:a16="http://schemas.microsoft.com/office/drawing/2014/main" val="10002"/>
                  </a:ext>
                </a:extLst>
              </a:tr>
              <a:tr h="345141">
                <a:tc>
                  <a:txBody>
                    <a:bodyPr/>
                    <a:lstStyle/>
                    <a:p>
                      <a:pPr algn="ctr"/>
                      <a:r>
                        <a:rPr lang="en-US" b="1"/>
                        <a:t>2</a:t>
                      </a:r>
                    </a:p>
                  </a:txBody>
                  <a:tcPr/>
                </a:tc>
                <a:tc>
                  <a:txBody>
                    <a:bodyPr/>
                    <a:lstStyle/>
                    <a:p>
                      <a:pPr algn="ctr"/>
                      <a:r>
                        <a:rPr lang="en-US" b="1"/>
                        <a:t>2</a:t>
                      </a:r>
                    </a:p>
                  </a:txBody>
                  <a:tcPr/>
                </a:tc>
                <a:tc>
                  <a:txBody>
                    <a:bodyPr/>
                    <a:lstStyle/>
                    <a:p>
                      <a:pPr algn="ctr"/>
                      <a:r>
                        <a:rPr lang="en-US" b="1"/>
                        <a:t>18</a:t>
                      </a:r>
                    </a:p>
                  </a:txBody>
                  <a:tcPr/>
                </a:tc>
                <a:tc>
                  <a:txBody>
                    <a:bodyPr/>
                    <a:lstStyle/>
                    <a:p>
                      <a:pPr algn="ctr"/>
                      <a:r>
                        <a:rPr lang="en-US" b="1"/>
                        <a:t>12</a:t>
                      </a:r>
                    </a:p>
                  </a:txBody>
                  <a:tcPr/>
                </a:tc>
                <a:tc>
                  <a:txBody>
                    <a:bodyPr/>
                    <a:lstStyle/>
                    <a:p>
                      <a:pPr algn="ctr"/>
                      <a:r>
                        <a:rPr lang="en-US" b="1"/>
                        <a:t>34</a:t>
                      </a:r>
                    </a:p>
                  </a:txBody>
                  <a:tcPr/>
                </a:tc>
                <a:tc>
                  <a:txBody>
                    <a:bodyPr/>
                    <a:lstStyle/>
                    <a:p>
                      <a:pPr algn="ctr"/>
                      <a:r>
                        <a:rPr lang="en-US" b="1"/>
                        <a:t>22</a:t>
                      </a:r>
                    </a:p>
                  </a:txBody>
                  <a:tcPr/>
                </a:tc>
                <a:extLst>
                  <a:ext uri="{0D108BD9-81ED-4DB2-BD59-A6C34878D82A}">
                    <a16:rowId xmlns:a16="http://schemas.microsoft.com/office/drawing/2014/main" val="10003"/>
                  </a:ext>
                </a:extLst>
              </a:tr>
              <a:tr h="345141">
                <a:tc>
                  <a:txBody>
                    <a:bodyPr/>
                    <a:lstStyle/>
                    <a:p>
                      <a:pPr algn="ctr"/>
                      <a:r>
                        <a:rPr lang="en-US" b="1"/>
                        <a:t>3</a:t>
                      </a:r>
                    </a:p>
                  </a:txBody>
                  <a:tcPr/>
                </a:tc>
                <a:tc>
                  <a:txBody>
                    <a:bodyPr/>
                    <a:lstStyle/>
                    <a:p>
                      <a:pPr algn="ctr"/>
                      <a:r>
                        <a:rPr lang="en-US" b="1"/>
                        <a:t>3</a:t>
                      </a:r>
                    </a:p>
                  </a:txBody>
                  <a:tcPr/>
                </a:tc>
                <a:tc>
                  <a:txBody>
                    <a:bodyPr/>
                    <a:lstStyle/>
                    <a:p>
                      <a:pPr algn="ctr"/>
                      <a:r>
                        <a:rPr lang="en-US" b="1"/>
                        <a:t>19</a:t>
                      </a:r>
                    </a:p>
                  </a:txBody>
                  <a:tcPr/>
                </a:tc>
                <a:tc>
                  <a:txBody>
                    <a:bodyPr/>
                    <a:lstStyle/>
                    <a:p>
                      <a:pPr algn="ctr"/>
                      <a:r>
                        <a:rPr lang="en-US" b="1"/>
                        <a:t>13</a:t>
                      </a:r>
                    </a:p>
                  </a:txBody>
                  <a:tcPr/>
                </a:tc>
                <a:tc>
                  <a:txBody>
                    <a:bodyPr/>
                    <a:lstStyle/>
                    <a:p>
                      <a:pPr algn="ctr"/>
                      <a:r>
                        <a:rPr lang="en-US" b="1"/>
                        <a:t>35</a:t>
                      </a:r>
                    </a:p>
                  </a:txBody>
                  <a:tcPr/>
                </a:tc>
                <a:tc>
                  <a:txBody>
                    <a:bodyPr/>
                    <a:lstStyle/>
                    <a:p>
                      <a:pPr algn="ctr"/>
                      <a:r>
                        <a:rPr lang="en-US" b="1"/>
                        <a:t>23</a:t>
                      </a:r>
                    </a:p>
                  </a:txBody>
                  <a:tcPr/>
                </a:tc>
                <a:extLst>
                  <a:ext uri="{0D108BD9-81ED-4DB2-BD59-A6C34878D82A}">
                    <a16:rowId xmlns:a16="http://schemas.microsoft.com/office/drawing/2014/main" val="10004"/>
                  </a:ext>
                </a:extLst>
              </a:tr>
              <a:tr h="345141">
                <a:tc>
                  <a:txBody>
                    <a:bodyPr/>
                    <a:lstStyle/>
                    <a:p>
                      <a:pPr algn="ctr"/>
                      <a:r>
                        <a:rPr lang="en-US" b="1"/>
                        <a:t>4</a:t>
                      </a:r>
                    </a:p>
                  </a:txBody>
                  <a:tcPr/>
                </a:tc>
                <a:tc>
                  <a:txBody>
                    <a:bodyPr/>
                    <a:lstStyle/>
                    <a:p>
                      <a:pPr algn="ctr"/>
                      <a:r>
                        <a:rPr lang="en-US" b="1"/>
                        <a:t>4</a:t>
                      </a:r>
                    </a:p>
                  </a:txBody>
                  <a:tcPr/>
                </a:tc>
                <a:tc>
                  <a:txBody>
                    <a:bodyPr/>
                    <a:lstStyle/>
                    <a:p>
                      <a:pPr algn="ctr"/>
                      <a:r>
                        <a:rPr lang="en-US" b="1"/>
                        <a:t>20</a:t>
                      </a:r>
                    </a:p>
                  </a:txBody>
                  <a:tcPr/>
                </a:tc>
                <a:tc>
                  <a:txBody>
                    <a:bodyPr/>
                    <a:lstStyle/>
                    <a:p>
                      <a:pPr algn="ctr"/>
                      <a:r>
                        <a:rPr lang="en-US" b="1"/>
                        <a:t>14</a:t>
                      </a:r>
                    </a:p>
                  </a:txBody>
                  <a:tcPr/>
                </a:tc>
                <a:tc>
                  <a:txBody>
                    <a:bodyPr/>
                    <a:lstStyle/>
                    <a:p>
                      <a:pPr algn="ctr"/>
                      <a:r>
                        <a:rPr lang="en-US" b="1"/>
                        <a:t>36</a:t>
                      </a:r>
                    </a:p>
                  </a:txBody>
                  <a:tcPr/>
                </a:tc>
                <a:tc>
                  <a:txBody>
                    <a:bodyPr/>
                    <a:lstStyle/>
                    <a:p>
                      <a:pPr algn="ctr"/>
                      <a:r>
                        <a:rPr lang="en-US" b="1"/>
                        <a:t>24</a:t>
                      </a:r>
                    </a:p>
                  </a:txBody>
                  <a:tcPr/>
                </a:tc>
                <a:extLst>
                  <a:ext uri="{0D108BD9-81ED-4DB2-BD59-A6C34878D82A}">
                    <a16:rowId xmlns:a16="http://schemas.microsoft.com/office/drawing/2014/main" val="10005"/>
                  </a:ext>
                </a:extLst>
              </a:tr>
              <a:tr h="345141">
                <a:tc>
                  <a:txBody>
                    <a:bodyPr/>
                    <a:lstStyle/>
                    <a:p>
                      <a:pPr algn="ctr"/>
                      <a:r>
                        <a:rPr lang="en-US" b="1"/>
                        <a:t>5</a:t>
                      </a:r>
                    </a:p>
                  </a:txBody>
                  <a:tcPr/>
                </a:tc>
                <a:tc>
                  <a:txBody>
                    <a:bodyPr/>
                    <a:lstStyle/>
                    <a:p>
                      <a:pPr algn="ctr"/>
                      <a:r>
                        <a:rPr lang="en-US" b="1"/>
                        <a:t>5</a:t>
                      </a:r>
                    </a:p>
                  </a:txBody>
                  <a:tcPr/>
                </a:tc>
                <a:tc>
                  <a:txBody>
                    <a:bodyPr/>
                    <a:lstStyle/>
                    <a:p>
                      <a:pPr algn="ctr"/>
                      <a:r>
                        <a:rPr lang="en-US" b="1"/>
                        <a:t>21</a:t>
                      </a:r>
                    </a:p>
                  </a:txBody>
                  <a:tcPr/>
                </a:tc>
                <a:tc>
                  <a:txBody>
                    <a:bodyPr/>
                    <a:lstStyle/>
                    <a:p>
                      <a:pPr algn="ctr"/>
                      <a:r>
                        <a:rPr lang="en-US" b="1"/>
                        <a:t>15</a:t>
                      </a:r>
                    </a:p>
                  </a:txBody>
                  <a:tcPr/>
                </a:tc>
                <a:tc>
                  <a:txBody>
                    <a:bodyPr/>
                    <a:lstStyle/>
                    <a:p>
                      <a:pPr algn="ctr"/>
                      <a:r>
                        <a:rPr lang="en-US" b="1"/>
                        <a:t>37</a:t>
                      </a:r>
                    </a:p>
                  </a:txBody>
                  <a:tcPr/>
                </a:tc>
                <a:tc>
                  <a:txBody>
                    <a:bodyPr/>
                    <a:lstStyle/>
                    <a:p>
                      <a:pPr algn="ctr"/>
                      <a:r>
                        <a:rPr lang="en-US" b="1"/>
                        <a:t>25</a:t>
                      </a:r>
                    </a:p>
                  </a:txBody>
                  <a:tcPr/>
                </a:tc>
                <a:extLst>
                  <a:ext uri="{0D108BD9-81ED-4DB2-BD59-A6C34878D82A}">
                    <a16:rowId xmlns:a16="http://schemas.microsoft.com/office/drawing/2014/main" val="10006"/>
                  </a:ext>
                </a:extLst>
              </a:tr>
              <a:tr h="345141">
                <a:tc>
                  <a:txBody>
                    <a:bodyPr/>
                    <a:lstStyle/>
                    <a:p>
                      <a:pPr algn="ctr"/>
                      <a:r>
                        <a:rPr lang="en-US" b="1"/>
                        <a:t>6</a:t>
                      </a:r>
                    </a:p>
                  </a:txBody>
                  <a:tcPr/>
                </a:tc>
                <a:tc>
                  <a:txBody>
                    <a:bodyPr/>
                    <a:lstStyle/>
                    <a:p>
                      <a:pPr algn="ctr"/>
                      <a:r>
                        <a:rPr lang="en-US" b="1"/>
                        <a:t>6</a:t>
                      </a:r>
                    </a:p>
                  </a:txBody>
                  <a:tcPr/>
                </a:tc>
                <a:tc>
                  <a:txBody>
                    <a:bodyPr/>
                    <a:lstStyle/>
                    <a:p>
                      <a:pPr algn="ctr"/>
                      <a:r>
                        <a:rPr lang="en-US" b="1"/>
                        <a:t>22</a:t>
                      </a:r>
                    </a:p>
                  </a:txBody>
                  <a:tcPr/>
                </a:tc>
                <a:tc>
                  <a:txBody>
                    <a:bodyPr/>
                    <a:lstStyle/>
                    <a:p>
                      <a:pPr algn="ctr"/>
                      <a:r>
                        <a:rPr lang="en-US" b="1"/>
                        <a:t>16</a:t>
                      </a:r>
                    </a:p>
                  </a:txBody>
                  <a:tcPr/>
                </a:tc>
                <a:tc>
                  <a:txBody>
                    <a:bodyPr/>
                    <a:lstStyle/>
                    <a:p>
                      <a:pPr algn="ctr"/>
                      <a:r>
                        <a:rPr lang="en-US" b="1"/>
                        <a:t>38</a:t>
                      </a:r>
                    </a:p>
                  </a:txBody>
                  <a:tcPr/>
                </a:tc>
                <a:tc>
                  <a:txBody>
                    <a:bodyPr/>
                    <a:lstStyle/>
                    <a:p>
                      <a:pPr algn="ctr"/>
                      <a:r>
                        <a:rPr lang="en-US" b="1"/>
                        <a:t>26</a:t>
                      </a:r>
                    </a:p>
                  </a:txBody>
                  <a:tcPr/>
                </a:tc>
                <a:extLst>
                  <a:ext uri="{0D108BD9-81ED-4DB2-BD59-A6C34878D82A}">
                    <a16:rowId xmlns:a16="http://schemas.microsoft.com/office/drawing/2014/main" val="10007"/>
                  </a:ext>
                </a:extLst>
              </a:tr>
              <a:tr h="345141">
                <a:tc>
                  <a:txBody>
                    <a:bodyPr/>
                    <a:lstStyle/>
                    <a:p>
                      <a:pPr algn="ctr"/>
                      <a:r>
                        <a:rPr lang="en-US" b="1"/>
                        <a:t>7</a:t>
                      </a:r>
                    </a:p>
                  </a:txBody>
                  <a:tcPr/>
                </a:tc>
                <a:tc>
                  <a:txBody>
                    <a:bodyPr/>
                    <a:lstStyle/>
                    <a:p>
                      <a:pPr algn="ctr"/>
                      <a:r>
                        <a:rPr lang="en-US" b="1"/>
                        <a:t>7</a:t>
                      </a:r>
                    </a:p>
                  </a:txBody>
                  <a:tcPr/>
                </a:tc>
                <a:tc>
                  <a:txBody>
                    <a:bodyPr/>
                    <a:lstStyle/>
                    <a:p>
                      <a:pPr algn="ctr"/>
                      <a:r>
                        <a:rPr lang="en-US" b="1"/>
                        <a:t>23</a:t>
                      </a:r>
                    </a:p>
                  </a:txBody>
                  <a:tcPr/>
                </a:tc>
                <a:tc>
                  <a:txBody>
                    <a:bodyPr/>
                    <a:lstStyle/>
                    <a:p>
                      <a:pPr algn="ctr"/>
                      <a:r>
                        <a:rPr lang="en-US" b="1"/>
                        <a:t>17</a:t>
                      </a:r>
                    </a:p>
                  </a:txBody>
                  <a:tcPr/>
                </a:tc>
                <a:tc>
                  <a:txBody>
                    <a:bodyPr/>
                    <a:lstStyle/>
                    <a:p>
                      <a:pPr algn="ctr"/>
                      <a:r>
                        <a:rPr lang="en-US" b="1"/>
                        <a:t>39</a:t>
                      </a:r>
                    </a:p>
                  </a:txBody>
                  <a:tcPr/>
                </a:tc>
                <a:tc>
                  <a:txBody>
                    <a:bodyPr/>
                    <a:lstStyle/>
                    <a:p>
                      <a:pPr algn="ctr"/>
                      <a:r>
                        <a:rPr lang="en-US" b="1"/>
                        <a:t>27</a:t>
                      </a:r>
                    </a:p>
                  </a:txBody>
                  <a:tcPr/>
                </a:tc>
                <a:extLst>
                  <a:ext uri="{0D108BD9-81ED-4DB2-BD59-A6C34878D82A}">
                    <a16:rowId xmlns:a16="http://schemas.microsoft.com/office/drawing/2014/main" val="10008"/>
                  </a:ext>
                </a:extLst>
              </a:tr>
              <a:tr h="345141">
                <a:tc>
                  <a:txBody>
                    <a:bodyPr/>
                    <a:lstStyle/>
                    <a:p>
                      <a:pPr algn="ctr"/>
                      <a:r>
                        <a:rPr lang="en-US" b="1"/>
                        <a:t>8</a:t>
                      </a:r>
                    </a:p>
                  </a:txBody>
                  <a:tcPr/>
                </a:tc>
                <a:tc>
                  <a:txBody>
                    <a:bodyPr/>
                    <a:lstStyle/>
                    <a:p>
                      <a:pPr algn="ctr"/>
                      <a:r>
                        <a:rPr lang="en-US" b="1"/>
                        <a:t>8</a:t>
                      </a:r>
                    </a:p>
                  </a:txBody>
                  <a:tcPr/>
                </a:tc>
                <a:tc>
                  <a:txBody>
                    <a:bodyPr/>
                    <a:lstStyle/>
                    <a:p>
                      <a:pPr algn="ctr"/>
                      <a:r>
                        <a:rPr lang="en-US" b="1"/>
                        <a:t>24</a:t>
                      </a:r>
                    </a:p>
                  </a:txBody>
                  <a:tcPr/>
                </a:tc>
                <a:tc>
                  <a:txBody>
                    <a:bodyPr/>
                    <a:lstStyle/>
                    <a:p>
                      <a:pPr algn="ctr"/>
                      <a:r>
                        <a:rPr lang="en-US" b="1"/>
                        <a:t>18</a:t>
                      </a:r>
                    </a:p>
                  </a:txBody>
                  <a:tcPr/>
                </a:tc>
                <a:tc>
                  <a:txBody>
                    <a:bodyPr/>
                    <a:lstStyle/>
                    <a:p>
                      <a:pPr algn="ctr"/>
                      <a:r>
                        <a:rPr lang="en-US" b="1"/>
                        <a:t>40</a:t>
                      </a:r>
                    </a:p>
                  </a:txBody>
                  <a:tcPr/>
                </a:tc>
                <a:tc>
                  <a:txBody>
                    <a:bodyPr/>
                    <a:lstStyle/>
                    <a:p>
                      <a:pPr algn="ctr"/>
                      <a:r>
                        <a:rPr lang="en-US" b="1"/>
                        <a:t>28</a:t>
                      </a:r>
                    </a:p>
                  </a:txBody>
                  <a:tcPr/>
                </a:tc>
                <a:extLst>
                  <a:ext uri="{0D108BD9-81ED-4DB2-BD59-A6C34878D82A}">
                    <a16:rowId xmlns:a16="http://schemas.microsoft.com/office/drawing/2014/main" val="10009"/>
                  </a:ext>
                </a:extLst>
              </a:tr>
              <a:tr h="345141">
                <a:tc>
                  <a:txBody>
                    <a:bodyPr/>
                    <a:lstStyle/>
                    <a:p>
                      <a:pPr algn="ctr"/>
                      <a:r>
                        <a:rPr lang="en-US" b="1"/>
                        <a:t>9</a:t>
                      </a:r>
                    </a:p>
                  </a:txBody>
                  <a:tcPr/>
                </a:tc>
                <a:tc>
                  <a:txBody>
                    <a:bodyPr/>
                    <a:lstStyle/>
                    <a:p>
                      <a:pPr algn="ctr"/>
                      <a:r>
                        <a:rPr lang="en-US" b="1"/>
                        <a:t>9</a:t>
                      </a:r>
                    </a:p>
                  </a:txBody>
                  <a:tcPr/>
                </a:tc>
                <a:tc>
                  <a:txBody>
                    <a:bodyPr/>
                    <a:lstStyle/>
                    <a:p>
                      <a:pPr algn="ctr"/>
                      <a:r>
                        <a:rPr lang="en-US" b="1"/>
                        <a:t>25</a:t>
                      </a:r>
                    </a:p>
                  </a:txBody>
                  <a:tcPr/>
                </a:tc>
                <a:tc>
                  <a:txBody>
                    <a:bodyPr/>
                    <a:lstStyle/>
                    <a:p>
                      <a:pPr algn="ctr"/>
                      <a:r>
                        <a:rPr lang="en-US" b="1"/>
                        <a:t>19</a:t>
                      </a:r>
                    </a:p>
                  </a:txBody>
                  <a:tcPr/>
                </a:tc>
                <a:tc>
                  <a:txBody>
                    <a:bodyPr/>
                    <a:lstStyle/>
                    <a:p>
                      <a:pPr algn="ctr"/>
                      <a:r>
                        <a:rPr lang="en-US" b="1"/>
                        <a:t>41</a:t>
                      </a:r>
                    </a:p>
                  </a:txBody>
                  <a:tcPr/>
                </a:tc>
                <a:tc>
                  <a:txBody>
                    <a:bodyPr/>
                    <a:lstStyle/>
                    <a:p>
                      <a:pPr algn="ctr"/>
                      <a:r>
                        <a:rPr lang="en-US" b="1"/>
                        <a:t>29</a:t>
                      </a:r>
                    </a:p>
                  </a:txBody>
                  <a:tcPr/>
                </a:tc>
                <a:extLst>
                  <a:ext uri="{0D108BD9-81ED-4DB2-BD59-A6C34878D82A}">
                    <a16:rowId xmlns:a16="http://schemas.microsoft.com/office/drawing/2014/main" val="10010"/>
                  </a:ext>
                </a:extLst>
              </a:tr>
              <a:tr h="345141">
                <a:tc>
                  <a:txBody>
                    <a:bodyPr/>
                    <a:lstStyle/>
                    <a:p>
                      <a:pPr algn="ctr"/>
                      <a:r>
                        <a:rPr lang="en-US" b="1"/>
                        <a:t>10</a:t>
                      </a:r>
                    </a:p>
                  </a:txBody>
                  <a:tcPr/>
                </a:tc>
                <a:tc>
                  <a:txBody>
                    <a:bodyPr/>
                    <a:lstStyle/>
                    <a:p>
                      <a:pPr algn="ctr"/>
                      <a:r>
                        <a:rPr lang="en-US" b="1"/>
                        <a:t>A</a:t>
                      </a:r>
                    </a:p>
                  </a:txBody>
                  <a:tcPr/>
                </a:tc>
                <a:tc>
                  <a:txBody>
                    <a:bodyPr/>
                    <a:lstStyle/>
                    <a:p>
                      <a:pPr algn="ctr"/>
                      <a:r>
                        <a:rPr lang="en-US" b="1"/>
                        <a:t>26</a:t>
                      </a:r>
                    </a:p>
                  </a:txBody>
                  <a:tcPr/>
                </a:tc>
                <a:tc>
                  <a:txBody>
                    <a:bodyPr/>
                    <a:lstStyle/>
                    <a:p>
                      <a:pPr algn="ctr"/>
                      <a:r>
                        <a:rPr lang="en-US" b="1"/>
                        <a:t>1A</a:t>
                      </a:r>
                    </a:p>
                  </a:txBody>
                  <a:tcPr/>
                </a:tc>
                <a:tc>
                  <a:txBody>
                    <a:bodyPr/>
                    <a:lstStyle/>
                    <a:p>
                      <a:pPr algn="ctr"/>
                      <a:r>
                        <a:rPr lang="en-US" b="1"/>
                        <a:t>42</a:t>
                      </a:r>
                    </a:p>
                  </a:txBody>
                  <a:tcPr/>
                </a:tc>
                <a:tc>
                  <a:txBody>
                    <a:bodyPr/>
                    <a:lstStyle/>
                    <a:p>
                      <a:pPr algn="ctr"/>
                      <a:r>
                        <a:rPr lang="en-US" b="1"/>
                        <a:t>2A</a:t>
                      </a:r>
                    </a:p>
                  </a:txBody>
                  <a:tcPr/>
                </a:tc>
                <a:extLst>
                  <a:ext uri="{0D108BD9-81ED-4DB2-BD59-A6C34878D82A}">
                    <a16:rowId xmlns:a16="http://schemas.microsoft.com/office/drawing/2014/main" val="10011"/>
                  </a:ext>
                </a:extLst>
              </a:tr>
              <a:tr h="345141">
                <a:tc>
                  <a:txBody>
                    <a:bodyPr/>
                    <a:lstStyle/>
                    <a:p>
                      <a:pPr algn="ctr"/>
                      <a:r>
                        <a:rPr lang="en-US" b="1"/>
                        <a:t>11</a:t>
                      </a:r>
                    </a:p>
                  </a:txBody>
                  <a:tcPr/>
                </a:tc>
                <a:tc>
                  <a:txBody>
                    <a:bodyPr/>
                    <a:lstStyle/>
                    <a:p>
                      <a:pPr algn="ctr"/>
                      <a:r>
                        <a:rPr lang="en-US" b="1"/>
                        <a:t>B</a:t>
                      </a:r>
                    </a:p>
                  </a:txBody>
                  <a:tcPr/>
                </a:tc>
                <a:tc>
                  <a:txBody>
                    <a:bodyPr/>
                    <a:lstStyle/>
                    <a:p>
                      <a:pPr algn="ctr"/>
                      <a:r>
                        <a:rPr lang="en-US" b="1"/>
                        <a:t>27</a:t>
                      </a:r>
                    </a:p>
                  </a:txBody>
                  <a:tcPr/>
                </a:tc>
                <a:tc>
                  <a:txBody>
                    <a:bodyPr/>
                    <a:lstStyle/>
                    <a:p>
                      <a:pPr algn="ctr"/>
                      <a:r>
                        <a:rPr lang="en-US" b="1"/>
                        <a:t>1B</a:t>
                      </a:r>
                    </a:p>
                  </a:txBody>
                  <a:tcPr/>
                </a:tc>
                <a:tc>
                  <a:txBody>
                    <a:bodyPr/>
                    <a:lstStyle/>
                    <a:p>
                      <a:pPr algn="ctr"/>
                      <a:r>
                        <a:rPr lang="en-US" b="1"/>
                        <a:t>43</a:t>
                      </a:r>
                    </a:p>
                  </a:txBody>
                  <a:tcPr/>
                </a:tc>
                <a:tc>
                  <a:txBody>
                    <a:bodyPr/>
                    <a:lstStyle/>
                    <a:p>
                      <a:pPr algn="ctr"/>
                      <a:r>
                        <a:rPr lang="en-US" b="1"/>
                        <a:t>2B</a:t>
                      </a:r>
                    </a:p>
                  </a:txBody>
                  <a:tcPr/>
                </a:tc>
                <a:extLst>
                  <a:ext uri="{0D108BD9-81ED-4DB2-BD59-A6C34878D82A}">
                    <a16:rowId xmlns:a16="http://schemas.microsoft.com/office/drawing/2014/main" val="10012"/>
                  </a:ext>
                </a:extLst>
              </a:tr>
              <a:tr h="345141">
                <a:tc>
                  <a:txBody>
                    <a:bodyPr/>
                    <a:lstStyle/>
                    <a:p>
                      <a:pPr algn="ctr"/>
                      <a:r>
                        <a:rPr lang="en-US" b="1"/>
                        <a:t>12</a:t>
                      </a:r>
                    </a:p>
                  </a:txBody>
                  <a:tcPr/>
                </a:tc>
                <a:tc>
                  <a:txBody>
                    <a:bodyPr/>
                    <a:lstStyle/>
                    <a:p>
                      <a:pPr algn="ctr"/>
                      <a:r>
                        <a:rPr lang="en-US" b="1"/>
                        <a:t>C</a:t>
                      </a:r>
                    </a:p>
                  </a:txBody>
                  <a:tcPr/>
                </a:tc>
                <a:tc>
                  <a:txBody>
                    <a:bodyPr/>
                    <a:lstStyle/>
                    <a:p>
                      <a:pPr algn="ctr"/>
                      <a:r>
                        <a:rPr lang="en-US" b="1"/>
                        <a:t>28</a:t>
                      </a:r>
                    </a:p>
                  </a:txBody>
                  <a:tcPr/>
                </a:tc>
                <a:tc>
                  <a:txBody>
                    <a:bodyPr/>
                    <a:lstStyle/>
                    <a:p>
                      <a:pPr algn="ctr"/>
                      <a:r>
                        <a:rPr lang="en-US" b="1"/>
                        <a:t>1C</a:t>
                      </a:r>
                    </a:p>
                  </a:txBody>
                  <a:tcPr/>
                </a:tc>
                <a:tc>
                  <a:txBody>
                    <a:bodyPr/>
                    <a:lstStyle/>
                    <a:p>
                      <a:pPr algn="ctr"/>
                      <a:r>
                        <a:rPr lang="en-US" b="1"/>
                        <a:t>44</a:t>
                      </a:r>
                    </a:p>
                  </a:txBody>
                  <a:tcPr/>
                </a:tc>
                <a:tc>
                  <a:txBody>
                    <a:bodyPr/>
                    <a:lstStyle/>
                    <a:p>
                      <a:pPr algn="ctr"/>
                      <a:r>
                        <a:rPr lang="en-US" b="1"/>
                        <a:t>2C</a:t>
                      </a:r>
                    </a:p>
                  </a:txBody>
                  <a:tcPr/>
                </a:tc>
                <a:extLst>
                  <a:ext uri="{0D108BD9-81ED-4DB2-BD59-A6C34878D82A}">
                    <a16:rowId xmlns:a16="http://schemas.microsoft.com/office/drawing/2014/main" val="10013"/>
                  </a:ext>
                </a:extLst>
              </a:tr>
              <a:tr h="345141">
                <a:tc>
                  <a:txBody>
                    <a:bodyPr/>
                    <a:lstStyle/>
                    <a:p>
                      <a:pPr algn="ctr"/>
                      <a:r>
                        <a:rPr lang="en-US" b="1"/>
                        <a:t>13</a:t>
                      </a:r>
                    </a:p>
                  </a:txBody>
                  <a:tcPr/>
                </a:tc>
                <a:tc>
                  <a:txBody>
                    <a:bodyPr/>
                    <a:lstStyle/>
                    <a:p>
                      <a:pPr algn="ctr"/>
                      <a:r>
                        <a:rPr lang="en-US" b="1"/>
                        <a:t>D</a:t>
                      </a:r>
                    </a:p>
                  </a:txBody>
                  <a:tcPr/>
                </a:tc>
                <a:tc>
                  <a:txBody>
                    <a:bodyPr/>
                    <a:lstStyle/>
                    <a:p>
                      <a:pPr algn="ctr"/>
                      <a:r>
                        <a:rPr lang="en-US" b="1"/>
                        <a:t>29</a:t>
                      </a:r>
                    </a:p>
                  </a:txBody>
                  <a:tcPr/>
                </a:tc>
                <a:tc>
                  <a:txBody>
                    <a:bodyPr/>
                    <a:lstStyle/>
                    <a:p>
                      <a:pPr algn="ctr"/>
                      <a:r>
                        <a:rPr lang="en-US" b="1"/>
                        <a:t>1D</a:t>
                      </a:r>
                    </a:p>
                  </a:txBody>
                  <a:tcPr/>
                </a:tc>
                <a:tc>
                  <a:txBody>
                    <a:bodyPr/>
                    <a:lstStyle/>
                    <a:p>
                      <a:pPr algn="ctr"/>
                      <a:r>
                        <a:rPr lang="en-US" b="1"/>
                        <a:t>45</a:t>
                      </a:r>
                    </a:p>
                  </a:txBody>
                  <a:tcPr/>
                </a:tc>
                <a:tc>
                  <a:txBody>
                    <a:bodyPr/>
                    <a:lstStyle/>
                    <a:p>
                      <a:pPr algn="ctr"/>
                      <a:r>
                        <a:rPr lang="en-US" b="1"/>
                        <a:t>2D</a:t>
                      </a:r>
                    </a:p>
                  </a:txBody>
                  <a:tcPr/>
                </a:tc>
                <a:extLst>
                  <a:ext uri="{0D108BD9-81ED-4DB2-BD59-A6C34878D82A}">
                    <a16:rowId xmlns:a16="http://schemas.microsoft.com/office/drawing/2014/main" val="10014"/>
                  </a:ext>
                </a:extLst>
              </a:tr>
              <a:tr h="345141">
                <a:tc>
                  <a:txBody>
                    <a:bodyPr/>
                    <a:lstStyle/>
                    <a:p>
                      <a:pPr algn="ctr"/>
                      <a:r>
                        <a:rPr lang="en-US" b="1"/>
                        <a:t>14</a:t>
                      </a:r>
                    </a:p>
                  </a:txBody>
                  <a:tcPr/>
                </a:tc>
                <a:tc>
                  <a:txBody>
                    <a:bodyPr/>
                    <a:lstStyle/>
                    <a:p>
                      <a:pPr algn="ctr"/>
                      <a:r>
                        <a:rPr lang="en-US" b="1"/>
                        <a:t>E</a:t>
                      </a:r>
                    </a:p>
                  </a:txBody>
                  <a:tcPr/>
                </a:tc>
                <a:tc>
                  <a:txBody>
                    <a:bodyPr/>
                    <a:lstStyle/>
                    <a:p>
                      <a:pPr algn="ctr"/>
                      <a:r>
                        <a:rPr lang="en-US" b="1"/>
                        <a:t>30</a:t>
                      </a:r>
                    </a:p>
                  </a:txBody>
                  <a:tcPr/>
                </a:tc>
                <a:tc>
                  <a:txBody>
                    <a:bodyPr/>
                    <a:lstStyle/>
                    <a:p>
                      <a:pPr algn="ctr"/>
                      <a:r>
                        <a:rPr lang="en-US" b="1"/>
                        <a:t>1E</a:t>
                      </a:r>
                    </a:p>
                  </a:txBody>
                  <a:tcPr/>
                </a:tc>
                <a:tc>
                  <a:txBody>
                    <a:bodyPr/>
                    <a:lstStyle/>
                    <a:p>
                      <a:pPr algn="ctr"/>
                      <a:r>
                        <a:rPr lang="en-US" b="1"/>
                        <a:t>46</a:t>
                      </a:r>
                    </a:p>
                  </a:txBody>
                  <a:tcPr/>
                </a:tc>
                <a:tc>
                  <a:txBody>
                    <a:bodyPr/>
                    <a:lstStyle/>
                    <a:p>
                      <a:pPr algn="ctr"/>
                      <a:r>
                        <a:rPr lang="en-US" b="1"/>
                        <a:t>2E</a:t>
                      </a:r>
                    </a:p>
                  </a:txBody>
                  <a:tcPr/>
                </a:tc>
                <a:extLst>
                  <a:ext uri="{0D108BD9-81ED-4DB2-BD59-A6C34878D82A}">
                    <a16:rowId xmlns:a16="http://schemas.microsoft.com/office/drawing/2014/main" val="10015"/>
                  </a:ext>
                </a:extLst>
              </a:tr>
              <a:tr h="345141">
                <a:tc>
                  <a:txBody>
                    <a:bodyPr/>
                    <a:lstStyle/>
                    <a:p>
                      <a:pPr algn="ctr"/>
                      <a:r>
                        <a:rPr lang="en-US" b="1"/>
                        <a:t>15</a:t>
                      </a:r>
                    </a:p>
                  </a:txBody>
                  <a:tcPr/>
                </a:tc>
                <a:tc>
                  <a:txBody>
                    <a:bodyPr/>
                    <a:lstStyle/>
                    <a:p>
                      <a:pPr algn="ctr"/>
                      <a:r>
                        <a:rPr lang="en-US" b="1"/>
                        <a:t>F</a:t>
                      </a:r>
                    </a:p>
                  </a:txBody>
                  <a:tcPr/>
                </a:tc>
                <a:tc>
                  <a:txBody>
                    <a:bodyPr/>
                    <a:lstStyle/>
                    <a:p>
                      <a:pPr algn="ctr"/>
                      <a:r>
                        <a:rPr lang="en-US" b="1"/>
                        <a:t>31</a:t>
                      </a:r>
                    </a:p>
                  </a:txBody>
                  <a:tcPr/>
                </a:tc>
                <a:tc>
                  <a:txBody>
                    <a:bodyPr/>
                    <a:lstStyle/>
                    <a:p>
                      <a:pPr algn="ctr"/>
                      <a:r>
                        <a:rPr lang="en-US" b="1"/>
                        <a:t>1F</a:t>
                      </a:r>
                    </a:p>
                  </a:txBody>
                  <a:tcPr/>
                </a:tc>
                <a:tc>
                  <a:txBody>
                    <a:bodyPr/>
                    <a:lstStyle/>
                    <a:p>
                      <a:pPr algn="ctr"/>
                      <a:r>
                        <a:rPr lang="en-US" b="1"/>
                        <a:t>47</a:t>
                      </a:r>
                    </a:p>
                  </a:txBody>
                  <a:tcPr/>
                </a:tc>
                <a:tc>
                  <a:txBody>
                    <a:bodyPr/>
                    <a:lstStyle/>
                    <a:p>
                      <a:pPr algn="ctr"/>
                      <a:r>
                        <a:rPr lang="en-US" b="1"/>
                        <a:t>2F</a:t>
                      </a:r>
                    </a:p>
                  </a:txBody>
                  <a:tcPr/>
                </a:tc>
                <a:extLst>
                  <a:ext uri="{0D108BD9-81ED-4DB2-BD59-A6C34878D82A}">
                    <a16:rowId xmlns:a16="http://schemas.microsoft.com/office/drawing/2014/main" val="1001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2">
              <a:lumMod val="60000"/>
              <a:lumOff val="40000"/>
            </a:schemeClr>
          </a:solidFill>
        </p:spPr>
        <p:txBody>
          <a:bodyPr>
            <a:normAutofit lnSpcReduction="10000"/>
          </a:bodyPr>
          <a:lstStyle/>
          <a:p>
            <a:pPr>
              <a:buNone/>
            </a:pPr>
            <a:r>
              <a:rPr lang="en-US" sz="2400" b="1"/>
              <a:t>Hex addition of (58+36)</a:t>
            </a:r>
            <a:r>
              <a:rPr lang="en-US" sz="2400"/>
              <a:t>		58</a:t>
            </a:r>
          </a:p>
          <a:p>
            <a:pPr>
              <a:buNone/>
            </a:pPr>
            <a:r>
              <a:rPr lang="en-US" sz="2400"/>
              <a:t>						36</a:t>
            </a:r>
          </a:p>
          <a:p>
            <a:pPr>
              <a:buNone/>
            </a:pPr>
            <a:r>
              <a:rPr lang="en-US" sz="2400"/>
              <a:t>						8E</a:t>
            </a:r>
          </a:p>
          <a:p>
            <a:pPr>
              <a:buNone/>
            </a:pPr>
            <a:endParaRPr lang="en-US" sz="2400"/>
          </a:p>
          <a:p>
            <a:pPr>
              <a:buNone/>
            </a:pPr>
            <a:r>
              <a:rPr lang="en-US" sz="2400" b="1"/>
              <a:t>Hex addition of (5AE+31E)</a:t>
            </a:r>
            <a:r>
              <a:rPr lang="en-US" sz="2400"/>
              <a:t>		5AE</a:t>
            </a:r>
          </a:p>
          <a:p>
            <a:pPr>
              <a:buNone/>
            </a:pPr>
            <a:r>
              <a:rPr lang="en-US" sz="2400"/>
              <a:t>						31E</a:t>
            </a:r>
          </a:p>
          <a:p>
            <a:pPr>
              <a:buNone/>
            </a:pPr>
            <a:r>
              <a:rPr lang="en-US" sz="2400"/>
              <a:t>						8CC</a:t>
            </a:r>
          </a:p>
          <a:p>
            <a:pPr>
              <a:buNone/>
            </a:pPr>
            <a:r>
              <a:rPr lang="en-US" sz="2400" b="1"/>
              <a:t>Hex subtraction</a:t>
            </a:r>
          </a:p>
          <a:p>
            <a:pPr>
              <a:buFont typeface="Wingdings" pitchFamily="2" charset="2"/>
              <a:buChar char="v"/>
            </a:pPr>
            <a:r>
              <a:rPr lang="en-US" sz="2400"/>
              <a:t>Take 2’s complement of hex subtrahend.</a:t>
            </a:r>
          </a:p>
          <a:p>
            <a:pPr>
              <a:buFont typeface="Wingdings" pitchFamily="2" charset="2"/>
              <a:buChar char="v"/>
            </a:pPr>
            <a:r>
              <a:rPr lang="en-US" sz="2400"/>
              <a:t>Add it to minuend.</a:t>
            </a:r>
          </a:p>
          <a:p>
            <a:pPr>
              <a:buFont typeface="Wingdings" pitchFamily="2" charset="2"/>
              <a:buChar char="v"/>
            </a:pPr>
            <a:r>
              <a:rPr lang="en-US" sz="2400"/>
              <a:t>Any carry out of MSD position will be disregarded.</a:t>
            </a:r>
          </a:p>
          <a:p>
            <a:pPr>
              <a:buNone/>
            </a:pPr>
            <a:endParaRPr lang="en-US" sz="2400"/>
          </a:p>
          <a:p>
            <a:pPr>
              <a:buNone/>
            </a:pPr>
            <a:r>
              <a:rPr lang="en-US" sz="2400"/>
              <a:t>						</a:t>
            </a:r>
          </a:p>
          <a:p>
            <a:pPr>
              <a:buNone/>
            </a:pPr>
            <a:r>
              <a:rPr lang="en-US" sz="2400"/>
              <a:t>						</a:t>
            </a:r>
          </a:p>
          <a:p>
            <a:pPr>
              <a:buNone/>
            </a:pPr>
            <a:endParaRPr lang="en-US" sz="2400"/>
          </a:p>
          <a:p>
            <a:pPr>
              <a:buNone/>
            </a:pPr>
            <a:endParaRPr lang="en-US" sz="2400"/>
          </a:p>
        </p:txBody>
      </p:sp>
      <p:sp>
        <p:nvSpPr>
          <p:cNvPr id="4" name="Title 1"/>
          <p:cNvSpPr>
            <a:spLocks noGrp="1"/>
          </p:cNvSpPr>
          <p:nvPr>
            <p:ph type="title"/>
          </p:nvPr>
        </p:nvSpPr>
        <p:spPr>
          <a:xfrm>
            <a:off x="0" y="0"/>
            <a:ext cx="9144000" cy="990600"/>
          </a:xfrm>
          <a:solidFill>
            <a:schemeClr val="accent2"/>
          </a:solidFill>
        </p:spPr>
        <p:txBody>
          <a:bodyPr>
            <a:normAutofit/>
          </a:bodyPr>
          <a:lstStyle/>
          <a:p>
            <a:r>
              <a:rPr lang="en-US" sz="2800" b="1"/>
              <a:t>Digital Arithmetic Operation</a:t>
            </a:r>
            <a:endParaRPr lang="en-US" sz="2800"/>
          </a:p>
        </p:txBody>
      </p:sp>
      <p:cxnSp>
        <p:nvCxnSpPr>
          <p:cNvPr id="6" name="Straight Connector 5"/>
          <p:cNvCxnSpPr/>
          <p:nvPr/>
        </p:nvCxnSpPr>
        <p:spPr>
          <a:xfrm>
            <a:off x="4267200" y="17526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4267200" y="3427412"/>
            <a:ext cx="12192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6">
              <a:lumMod val="60000"/>
              <a:lumOff val="40000"/>
            </a:schemeClr>
          </a:solidFill>
        </p:spPr>
        <p:txBody>
          <a:bodyPr>
            <a:normAutofit/>
          </a:bodyPr>
          <a:lstStyle/>
          <a:p>
            <a:pPr>
              <a:buNone/>
            </a:pPr>
            <a:r>
              <a:rPr lang="en-US" sz="2400" b="1"/>
              <a:t>Subtract 3C2 from 781.</a:t>
            </a:r>
          </a:p>
          <a:p>
            <a:pPr>
              <a:buNone/>
            </a:pPr>
            <a:r>
              <a:rPr lang="en-US" sz="2400"/>
              <a:t>Convert subtrahend (3C2) to its 2’s complement.</a:t>
            </a:r>
          </a:p>
          <a:p>
            <a:pPr>
              <a:buNone/>
            </a:pPr>
            <a:r>
              <a:rPr lang="en-US" sz="2400"/>
              <a:t>			3C2</a:t>
            </a:r>
          </a:p>
          <a:p>
            <a:pPr>
              <a:buNone/>
            </a:pPr>
            <a:r>
              <a:rPr lang="en-US" sz="2400"/>
              <a:t>		0011	1100	0010			F	</a:t>
            </a:r>
            <a:r>
              <a:rPr lang="en-US" sz="2400" err="1"/>
              <a:t>F</a:t>
            </a:r>
            <a:r>
              <a:rPr lang="en-US" sz="2400"/>
              <a:t>	</a:t>
            </a:r>
            <a:r>
              <a:rPr lang="en-US" sz="2400" err="1"/>
              <a:t>F</a:t>
            </a:r>
            <a:endParaRPr lang="en-US" sz="2400"/>
          </a:p>
          <a:p>
            <a:pPr>
              <a:buNone/>
            </a:pPr>
            <a:r>
              <a:rPr lang="en-US" sz="2400"/>
              <a:t>		1100	0011	1110		         -   3	C	2</a:t>
            </a:r>
          </a:p>
          <a:p>
            <a:pPr>
              <a:buNone/>
            </a:pPr>
            <a:r>
              <a:rPr lang="en-US" sz="2400"/>
              <a:t>							C	3	D</a:t>
            </a:r>
          </a:p>
          <a:p>
            <a:pPr>
              <a:buNone/>
            </a:pPr>
            <a:r>
              <a:rPr lang="en-US" sz="2400"/>
              <a:t>		   	 C 3 E					          + 1</a:t>
            </a:r>
          </a:p>
          <a:p>
            <a:pPr>
              <a:buNone/>
            </a:pPr>
            <a:r>
              <a:rPr lang="en-US" sz="2400"/>
              <a:t>	Add it to minuend (781).			C	3	E</a:t>
            </a:r>
          </a:p>
          <a:p>
            <a:pPr>
              <a:buNone/>
            </a:pPr>
            <a:r>
              <a:rPr lang="en-US" sz="2400"/>
              <a:t>			7 8 1</a:t>
            </a:r>
          </a:p>
          <a:p>
            <a:pPr>
              <a:buNone/>
            </a:pPr>
            <a:r>
              <a:rPr lang="en-US" sz="2400"/>
              <a:t>		         +  C 3 E</a:t>
            </a:r>
          </a:p>
          <a:p>
            <a:pPr>
              <a:buNone/>
            </a:pPr>
            <a:r>
              <a:rPr lang="en-US" sz="2400"/>
              <a:t>		          1 3 B F</a:t>
            </a:r>
          </a:p>
          <a:p>
            <a:pPr>
              <a:buNone/>
            </a:pPr>
            <a:r>
              <a:rPr lang="en-US" sz="2400"/>
              <a:t>			   Disregard carry.</a:t>
            </a:r>
          </a:p>
          <a:p>
            <a:pPr>
              <a:buNone/>
            </a:pPr>
            <a:r>
              <a:rPr lang="en-US" sz="2400"/>
              <a:t>			</a:t>
            </a:r>
          </a:p>
        </p:txBody>
      </p:sp>
      <p:sp>
        <p:nvSpPr>
          <p:cNvPr id="4" name="Title 1"/>
          <p:cNvSpPr>
            <a:spLocks noGrp="1"/>
          </p:cNvSpPr>
          <p:nvPr>
            <p:ph type="title"/>
          </p:nvPr>
        </p:nvSpPr>
        <p:spPr>
          <a:xfrm>
            <a:off x="0" y="0"/>
            <a:ext cx="9144000" cy="914400"/>
          </a:xfrm>
          <a:solidFill>
            <a:schemeClr val="accent6">
              <a:lumMod val="75000"/>
            </a:schemeClr>
          </a:solidFill>
        </p:spPr>
        <p:txBody>
          <a:bodyPr>
            <a:normAutofit/>
          </a:bodyPr>
          <a:lstStyle/>
          <a:p>
            <a:r>
              <a:rPr lang="en-US" sz="2800" b="1"/>
              <a:t>Digital Arithmetic Operation</a:t>
            </a:r>
            <a:endParaRPr lang="en-US" sz="2800"/>
          </a:p>
        </p:txBody>
      </p:sp>
      <p:cxnSp>
        <p:nvCxnSpPr>
          <p:cNvPr id="6" name="Straight Arrow Connector 5"/>
          <p:cNvCxnSpPr/>
          <p:nvPr/>
        </p:nvCxnSpPr>
        <p:spPr>
          <a:xfrm>
            <a:off x="1296194" y="3201194"/>
            <a:ext cx="532606" cy="45640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5400000">
            <a:off x="2056606" y="33520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2629297" y="3161903"/>
            <a:ext cx="533400" cy="4579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143000" y="5334000"/>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rot="5400000" flipH="1" flipV="1">
            <a:off x="1638697" y="58289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1752600" y="5943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257800" y="3124200"/>
            <a:ext cx="25146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257800" y="3960812"/>
            <a:ext cx="2514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838200"/>
          </a:xfrm>
          <a:solidFill>
            <a:srgbClr val="FF0000"/>
          </a:solidFill>
        </p:spPr>
        <p:txBody>
          <a:bodyPr>
            <a:normAutofit/>
          </a:bodyPr>
          <a:lstStyle/>
          <a:p>
            <a:r>
              <a:rPr lang="en-US" sz="2800" b="1"/>
              <a:t>Logic gates and Boolean Algebra </a:t>
            </a:r>
            <a:endParaRPr lang="en-US" sz="2800"/>
          </a:p>
        </p:txBody>
      </p:sp>
      <p:sp>
        <p:nvSpPr>
          <p:cNvPr id="6" name="Content Placeholder 5"/>
          <p:cNvSpPr>
            <a:spLocks noGrp="1"/>
          </p:cNvSpPr>
          <p:nvPr>
            <p:ph idx="1"/>
          </p:nvPr>
        </p:nvSpPr>
        <p:spPr>
          <a:xfrm>
            <a:off x="0" y="838201"/>
            <a:ext cx="9144000" cy="1523999"/>
          </a:xfrm>
          <a:solidFill>
            <a:schemeClr val="accent6"/>
          </a:solidFill>
        </p:spPr>
        <p:txBody>
          <a:bodyPr>
            <a:normAutofit/>
          </a:bodyPr>
          <a:lstStyle/>
          <a:p>
            <a:pPr>
              <a:buFont typeface="Wingdings" pitchFamily="2" charset="2"/>
              <a:buChar char="Ø"/>
            </a:pPr>
            <a:r>
              <a:rPr lang="en-US" sz="2400"/>
              <a:t>Logic gates constructed by using switches, relays, transistors, diode or </a:t>
            </a:r>
            <a:r>
              <a:rPr lang="en-US" sz="2400" err="1"/>
              <a:t>Ics</a:t>
            </a:r>
            <a:r>
              <a:rPr lang="en-US" sz="2400"/>
              <a:t>.</a:t>
            </a:r>
          </a:p>
          <a:p>
            <a:pPr>
              <a:buFont typeface="Wingdings" pitchFamily="2" charset="2"/>
              <a:buChar char="Ø"/>
            </a:pPr>
            <a:r>
              <a:rPr lang="en-US" sz="2400"/>
              <a:t>Logic gates are building blocks for any digital circuit.</a:t>
            </a:r>
          </a:p>
        </p:txBody>
      </p:sp>
      <p:pic>
        <p:nvPicPr>
          <p:cNvPr id="7" name="Picture 6"/>
          <p:cNvPicPr/>
          <p:nvPr/>
        </p:nvPicPr>
        <p:blipFill>
          <a:blip r:embed="rId2">
            <a:duotone>
              <a:prstClr val="black"/>
              <a:schemeClr val="accent6">
                <a:tint val="45000"/>
                <a:satMod val="400000"/>
              </a:schemeClr>
            </a:duotone>
          </a:blip>
          <a:srcRect/>
          <a:stretch>
            <a:fillRect/>
          </a:stretch>
        </p:blipFill>
        <p:spPr bwMode="auto">
          <a:xfrm>
            <a:off x="609600" y="2362200"/>
            <a:ext cx="2286000" cy="1676400"/>
          </a:xfrm>
          <a:prstGeom prst="rect">
            <a:avLst/>
          </a:prstGeom>
          <a:noFill/>
          <a:ln w="9525">
            <a:noFill/>
            <a:miter lim="800000"/>
            <a:headEnd/>
            <a:tailEnd/>
          </a:ln>
        </p:spPr>
      </p:pic>
      <p:sp>
        <p:nvSpPr>
          <p:cNvPr id="8" name="Oval 7"/>
          <p:cNvSpPr/>
          <p:nvPr/>
        </p:nvSpPr>
        <p:spPr>
          <a:xfrm flipH="1">
            <a:off x="1066800" y="2971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flipH="1">
            <a:off x="1066800" y="3352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flipH="1">
            <a:off x="2362200" y="3124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685800" y="2819400"/>
            <a:ext cx="381000" cy="461665"/>
          </a:xfrm>
          <a:prstGeom prst="rect">
            <a:avLst/>
          </a:prstGeom>
          <a:noFill/>
        </p:spPr>
        <p:txBody>
          <a:bodyPr wrap="square" rtlCol="0">
            <a:spAutoFit/>
          </a:bodyPr>
          <a:lstStyle/>
          <a:p>
            <a:r>
              <a:rPr lang="en-US" sz="2400"/>
              <a:t>A</a:t>
            </a:r>
          </a:p>
        </p:txBody>
      </p:sp>
      <p:sp>
        <p:nvSpPr>
          <p:cNvPr id="12" name="TextBox 11"/>
          <p:cNvSpPr txBox="1"/>
          <p:nvPr/>
        </p:nvSpPr>
        <p:spPr>
          <a:xfrm>
            <a:off x="685800" y="3276600"/>
            <a:ext cx="381000" cy="461665"/>
          </a:xfrm>
          <a:prstGeom prst="rect">
            <a:avLst/>
          </a:prstGeom>
          <a:noFill/>
        </p:spPr>
        <p:txBody>
          <a:bodyPr wrap="square" rtlCol="0">
            <a:spAutoFit/>
          </a:bodyPr>
          <a:lstStyle/>
          <a:p>
            <a:r>
              <a:rPr lang="en-US" sz="2400"/>
              <a:t>B</a:t>
            </a:r>
          </a:p>
        </p:txBody>
      </p:sp>
      <p:sp>
        <p:nvSpPr>
          <p:cNvPr id="13" name="TextBox 12"/>
          <p:cNvSpPr txBox="1"/>
          <p:nvPr/>
        </p:nvSpPr>
        <p:spPr>
          <a:xfrm>
            <a:off x="2590800" y="3048000"/>
            <a:ext cx="381000" cy="461665"/>
          </a:xfrm>
          <a:prstGeom prst="rect">
            <a:avLst/>
          </a:prstGeom>
          <a:noFill/>
        </p:spPr>
        <p:txBody>
          <a:bodyPr wrap="square" rtlCol="0">
            <a:spAutoFit/>
          </a:bodyPr>
          <a:lstStyle/>
          <a:p>
            <a:r>
              <a:rPr lang="en-US" sz="2400"/>
              <a:t>Y</a:t>
            </a:r>
          </a:p>
        </p:txBody>
      </p:sp>
      <p:graphicFrame>
        <p:nvGraphicFramePr>
          <p:cNvPr id="14" name="Table 13"/>
          <p:cNvGraphicFramePr>
            <a:graphicFrameLocks noGrp="1"/>
          </p:cNvGraphicFramePr>
          <p:nvPr/>
        </p:nvGraphicFramePr>
        <p:xfrm>
          <a:off x="4876800" y="2362200"/>
          <a:ext cx="2362200" cy="1981200"/>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sz="2000" b="1"/>
                        <a:t>AB</a:t>
                      </a:r>
                    </a:p>
                  </a:txBody>
                  <a:tcPr/>
                </a:tc>
                <a:tc>
                  <a:txBody>
                    <a:bodyPr/>
                    <a:lstStyle/>
                    <a:p>
                      <a:pPr algn="ctr"/>
                      <a:r>
                        <a:rPr lang="en-US" sz="2000" b="1"/>
                        <a:t>Y=AB</a:t>
                      </a:r>
                    </a:p>
                  </a:txBody>
                  <a:tcPr/>
                </a:tc>
                <a:extLst>
                  <a:ext uri="{0D108BD9-81ED-4DB2-BD59-A6C34878D82A}">
                    <a16:rowId xmlns:a16="http://schemas.microsoft.com/office/drawing/2014/main" val="10000"/>
                  </a:ext>
                </a:extLst>
              </a:tr>
              <a:tr h="370840">
                <a:tc>
                  <a:txBody>
                    <a:bodyPr/>
                    <a:lstStyle/>
                    <a:p>
                      <a:pPr algn="ctr"/>
                      <a:r>
                        <a:rPr lang="en-US" sz="2000" b="1"/>
                        <a:t>00</a:t>
                      </a:r>
                    </a:p>
                  </a:txBody>
                  <a:tcPr/>
                </a:tc>
                <a:tc>
                  <a:txBody>
                    <a:bodyPr/>
                    <a:lstStyle/>
                    <a:p>
                      <a:pPr algn="ctr"/>
                      <a:r>
                        <a:rPr lang="en-US" sz="2000" b="1"/>
                        <a:t>0</a:t>
                      </a:r>
                    </a:p>
                  </a:txBody>
                  <a:tcPr/>
                </a:tc>
                <a:extLst>
                  <a:ext uri="{0D108BD9-81ED-4DB2-BD59-A6C34878D82A}">
                    <a16:rowId xmlns:a16="http://schemas.microsoft.com/office/drawing/2014/main" val="10001"/>
                  </a:ext>
                </a:extLst>
              </a:tr>
              <a:tr h="370840">
                <a:tc>
                  <a:txBody>
                    <a:bodyPr/>
                    <a:lstStyle/>
                    <a:p>
                      <a:pPr algn="ctr"/>
                      <a:r>
                        <a:rPr lang="en-US" sz="2000" b="1"/>
                        <a:t>01</a:t>
                      </a:r>
                    </a:p>
                  </a:txBody>
                  <a:tcPr/>
                </a:tc>
                <a:tc>
                  <a:txBody>
                    <a:bodyPr/>
                    <a:lstStyle/>
                    <a:p>
                      <a:pPr algn="ctr"/>
                      <a:r>
                        <a:rPr lang="en-US" sz="2000" b="1"/>
                        <a:t>0</a:t>
                      </a:r>
                    </a:p>
                  </a:txBody>
                  <a:tcPr/>
                </a:tc>
                <a:extLst>
                  <a:ext uri="{0D108BD9-81ED-4DB2-BD59-A6C34878D82A}">
                    <a16:rowId xmlns:a16="http://schemas.microsoft.com/office/drawing/2014/main" val="10002"/>
                  </a:ext>
                </a:extLst>
              </a:tr>
              <a:tr h="370840">
                <a:tc>
                  <a:txBody>
                    <a:bodyPr/>
                    <a:lstStyle/>
                    <a:p>
                      <a:pPr algn="ctr"/>
                      <a:r>
                        <a:rPr lang="en-US" sz="2000" b="1"/>
                        <a:t>10</a:t>
                      </a:r>
                    </a:p>
                  </a:txBody>
                  <a:tcPr/>
                </a:tc>
                <a:tc>
                  <a:txBody>
                    <a:bodyPr/>
                    <a:lstStyle/>
                    <a:p>
                      <a:pPr algn="ctr"/>
                      <a:r>
                        <a:rPr lang="en-US" sz="2000" b="1"/>
                        <a:t>0</a:t>
                      </a:r>
                    </a:p>
                  </a:txBody>
                  <a:tcPr/>
                </a:tc>
                <a:extLst>
                  <a:ext uri="{0D108BD9-81ED-4DB2-BD59-A6C34878D82A}">
                    <a16:rowId xmlns:a16="http://schemas.microsoft.com/office/drawing/2014/main" val="10003"/>
                  </a:ext>
                </a:extLst>
              </a:tr>
              <a:tr h="370840">
                <a:tc>
                  <a:txBody>
                    <a:bodyPr/>
                    <a:lstStyle/>
                    <a:p>
                      <a:pPr algn="ctr"/>
                      <a:r>
                        <a:rPr lang="en-US" sz="2000" b="1"/>
                        <a:t>11</a:t>
                      </a:r>
                    </a:p>
                  </a:txBody>
                  <a:tcPr/>
                </a:tc>
                <a:tc>
                  <a:txBody>
                    <a:bodyPr/>
                    <a:lstStyle/>
                    <a:p>
                      <a:pPr algn="ctr"/>
                      <a:r>
                        <a:rPr lang="en-US" sz="2000" b="1"/>
                        <a:t>1</a:t>
                      </a:r>
                    </a:p>
                  </a:txBody>
                  <a:tcPr/>
                </a:tc>
                <a:extLst>
                  <a:ext uri="{0D108BD9-81ED-4DB2-BD59-A6C34878D82A}">
                    <a16:rowId xmlns:a16="http://schemas.microsoft.com/office/drawing/2014/main" val="10004"/>
                  </a:ext>
                </a:extLst>
              </a:tr>
            </a:tbl>
          </a:graphicData>
        </a:graphic>
      </p:graphicFrame>
      <p:sp>
        <p:nvSpPr>
          <p:cNvPr id="15" name="TextBox 14"/>
          <p:cNvSpPr txBox="1"/>
          <p:nvPr/>
        </p:nvSpPr>
        <p:spPr>
          <a:xfrm>
            <a:off x="0" y="4267200"/>
            <a:ext cx="9144000" cy="2585323"/>
          </a:xfrm>
          <a:prstGeom prst="rect">
            <a:avLst/>
          </a:prstGeom>
          <a:solidFill>
            <a:schemeClr val="accent6"/>
          </a:solidFill>
        </p:spPr>
        <p:txBody>
          <a:bodyPr wrap="square" rtlCol="0">
            <a:spAutoFit/>
          </a:bodyPr>
          <a:lstStyle/>
          <a:p>
            <a:r>
              <a:rPr lang="en-US" sz="2400"/>
              <a:t>AND gate</a:t>
            </a:r>
          </a:p>
          <a:p>
            <a:pPr>
              <a:buFont typeface="Wingdings" pitchFamily="2" charset="2"/>
              <a:buChar char="Ø"/>
            </a:pPr>
            <a:r>
              <a:rPr lang="en-US" sz="2400"/>
              <a:t>The symbol for AND gate and their corresponding truth table is    	shown above.</a:t>
            </a:r>
          </a:p>
          <a:p>
            <a:pPr>
              <a:buFont typeface="Wingdings" pitchFamily="2" charset="2"/>
              <a:buChar char="Ø"/>
            </a:pPr>
            <a:r>
              <a:rPr lang="en-US" sz="2400"/>
              <a:t>Sometimes it is called all or nothing gate.</a:t>
            </a:r>
          </a:p>
          <a:p>
            <a:pPr>
              <a:buFont typeface="Wingdings" pitchFamily="2" charset="2"/>
              <a:buChar char="Ø"/>
            </a:pPr>
            <a:r>
              <a:rPr lang="en-US" sz="2400"/>
              <a:t>Output becomes high, if all inputs are at high.</a:t>
            </a:r>
          </a:p>
          <a:p>
            <a:pPr>
              <a:buFont typeface="Wingdings" pitchFamily="2" charset="2"/>
              <a:buChar char="Ø"/>
            </a:pPr>
            <a:r>
              <a:rPr lang="en-US" sz="2400"/>
              <a:t>Output becomes low, if any one input is at low. </a:t>
            </a:r>
          </a:p>
          <a:p>
            <a:endParaRPr lang="en-US"/>
          </a:p>
        </p:txBody>
      </p:sp>
    </p:spTree>
  </p:cSld>
  <p:clrMapOvr>
    <a:masterClrMapping/>
  </p:clrMapOvr>
  <p:transition>
    <p:wedg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90600"/>
          </a:xfrm>
          <a:solidFill>
            <a:schemeClr val="accent5"/>
          </a:solidFill>
        </p:spPr>
        <p:txBody>
          <a:bodyPr>
            <a:normAutofit/>
          </a:bodyPr>
          <a:lstStyle/>
          <a:p>
            <a:r>
              <a:rPr lang="en-US" sz="2800" b="1"/>
              <a:t>Logic gates and Boolean Algebra </a:t>
            </a:r>
            <a:endParaRPr lang="en-US" sz="2800"/>
          </a:p>
        </p:txBody>
      </p:sp>
      <p:pic>
        <p:nvPicPr>
          <p:cNvPr id="5" name="Picture 2"/>
          <p:cNvPicPr>
            <a:picLocks noGrp="1" noChangeAspect="1" noChangeArrowheads="1"/>
          </p:cNvPicPr>
          <p:nvPr>
            <p:ph idx="1"/>
          </p:nvPr>
        </p:nvPicPr>
        <p:blipFill>
          <a:blip r:embed="rId2">
            <a:duotone>
              <a:prstClr val="black"/>
              <a:schemeClr val="accent1">
                <a:tint val="45000"/>
                <a:satMod val="400000"/>
              </a:schemeClr>
            </a:duotone>
          </a:blip>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ransition>
    <p:wedg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362200"/>
          </a:xfrm>
          <a:solidFill>
            <a:schemeClr val="accent3">
              <a:lumMod val="60000"/>
              <a:lumOff val="40000"/>
            </a:schemeClr>
          </a:solidFill>
        </p:spPr>
        <p:txBody>
          <a:bodyPr>
            <a:normAutofit/>
          </a:bodyPr>
          <a:lstStyle/>
          <a:p>
            <a:pPr>
              <a:buNone/>
            </a:pPr>
            <a:r>
              <a:rPr lang="en-US" sz="2400" b="1"/>
              <a:t>OR Gates:</a:t>
            </a:r>
          </a:p>
          <a:p>
            <a:pPr>
              <a:buNone/>
            </a:pPr>
            <a:r>
              <a:rPr lang="en-US" sz="2400"/>
              <a:t>The logic symbol for OR gate and their corresponding truth table is shown in diagram.</a:t>
            </a:r>
          </a:p>
          <a:p>
            <a:pPr>
              <a:buNone/>
            </a:pPr>
            <a:r>
              <a:rPr lang="en-US" sz="2400"/>
              <a:t>The output becomes high, if at least any one input is at high.</a:t>
            </a:r>
          </a:p>
          <a:p>
            <a:pPr>
              <a:buNone/>
            </a:pPr>
            <a:r>
              <a:rPr lang="en-US" sz="2400"/>
              <a:t>The output becomes low, if all input becomes at low.</a:t>
            </a:r>
          </a:p>
        </p:txBody>
      </p:sp>
      <p:sp>
        <p:nvSpPr>
          <p:cNvPr id="4" name="Title 1"/>
          <p:cNvSpPr>
            <a:spLocks noGrp="1"/>
          </p:cNvSpPr>
          <p:nvPr>
            <p:ph type="title"/>
          </p:nvPr>
        </p:nvSpPr>
        <p:spPr>
          <a:xfrm>
            <a:off x="0" y="0"/>
            <a:ext cx="9144000" cy="914400"/>
          </a:xfrm>
          <a:solidFill>
            <a:srgbClr val="92D050"/>
          </a:solidFill>
        </p:spPr>
        <p:txBody>
          <a:bodyPr>
            <a:normAutofit/>
          </a:bodyPr>
          <a:lstStyle/>
          <a:p>
            <a:r>
              <a:rPr lang="en-US" sz="2800" b="1"/>
              <a:t>Logic gates and Boolean Algebra </a:t>
            </a:r>
            <a:endParaRPr lang="en-US" sz="2800"/>
          </a:p>
        </p:txBody>
      </p:sp>
      <p:pic>
        <p:nvPicPr>
          <p:cNvPr id="1026" name="Picture 2"/>
          <p:cNvPicPr>
            <a:picLocks noChangeAspect="1" noChangeArrowheads="1"/>
          </p:cNvPicPr>
          <p:nvPr/>
        </p:nvPicPr>
        <p:blipFill>
          <a:blip r:embed="rId2">
            <a:duotone>
              <a:prstClr val="black"/>
              <a:schemeClr val="accent3">
                <a:tint val="45000"/>
                <a:satMod val="400000"/>
              </a:schemeClr>
            </a:duotone>
          </a:blip>
          <a:srcRect/>
          <a:stretch>
            <a:fillRect/>
          </a:stretch>
        </p:blipFill>
        <p:spPr bwMode="auto">
          <a:xfrm>
            <a:off x="609600" y="3276600"/>
            <a:ext cx="2514600" cy="1752600"/>
          </a:xfrm>
          <a:prstGeom prst="rect">
            <a:avLst/>
          </a:prstGeom>
          <a:noFill/>
          <a:ln w="9525">
            <a:noFill/>
            <a:miter lim="800000"/>
            <a:headEnd/>
            <a:tailEnd/>
          </a:ln>
          <a:effectLst/>
        </p:spPr>
      </p:pic>
      <p:sp>
        <p:nvSpPr>
          <p:cNvPr id="6" name="Oval 5"/>
          <p:cNvSpPr/>
          <p:nvPr/>
        </p:nvSpPr>
        <p:spPr>
          <a:xfrm flipH="1" flipV="1">
            <a:off x="1143000" y="3886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flipH="1" flipV="1">
            <a:off x="11430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flipH="1" flipV="1">
            <a:off x="2514600" y="4114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4648200" y="3276600"/>
          <a:ext cx="2667000" cy="3581400"/>
        </p:xfrm>
        <a:graphic>
          <a:graphicData uri="http://schemas.openxmlformats.org/drawingml/2006/table">
            <a:tbl>
              <a:tblPr firstRow="1" bandRow="1">
                <a:tableStyleId>{F5AB1C69-6EDB-4FF4-983F-18BD219EF322}</a:tableStyleId>
              </a:tblPr>
              <a:tblGrid>
                <a:gridCol w="1616364">
                  <a:extLst>
                    <a:ext uri="{9D8B030D-6E8A-4147-A177-3AD203B41FA5}">
                      <a16:colId xmlns:a16="http://schemas.microsoft.com/office/drawing/2014/main" val="20000"/>
                    </a:ext>
                  </a:extLst>
                </a:gridCol>
                <a:gridCol w="1050636">
                  <a:extLst>
                    <a:ext uri="{9D8B030D-6E8A-4147-A177-3AD203B41FA5}">
                      <a16:colId xmlns:a16="http://schemas.microsoft.com/office/drawing/2014/main" val="20001"/>
                    </a:ext>
                  </a:extLst>
                </a:gridCol>
              </a:tblGrid>
              <a:tr h="716280">
                <a:tc>
                  <a:txBody>
                    <a:bodyPr/>
                    <a:lstStyle/>
                    <a:p>
                      <a:pPr algn="ctr"/>
                      <a:r>
                        <a:rPr lang="en-US" sz="2400"/>
                        <a:t>AB</a:t>
                      </a:r>
                    </a:p>
                  </a:txBody>
                  <a:tcPr/>
                </a:tc>
                <a:tc>
                  <a:txBody>
                    <a:bodyPr/>
                    <a:lstStyle/>
                    <a:p>
                      <a:pPr algn="ctr"/>
                      <a:r>
                        <a:rPr lang="en-US" sz="2400"/>
                        <a:t>Y=A+B</a:t>
                      </a:r>
                    </a:p>
                  </a:txBody>
                  <a:tcPr/>
                </a:tc>
                <a:extLst>
                  <a:ext uri="{0D108BD9-81ED-4DB2-BD59-A6C34878D82A}">
                    <a16:rowId xmlns:a16="http://schemas.microsoft.com/office/drawing/2014/main" val="10000"/>
                  </a:ext>
                </a:extLst>
              </a:tr>
              <a:tr h="716280">
                <a:tc>
                  <a:txBody>
                    <a:bodyPr/>
                    <a:lstStyle/>
                    <a:p>
                      <a:pPr algn="ctr"/>
                      <a:r>
                        <a:rPr lang="en-US" sz="2400"/>
                        <a:t>00</a:t>
                      </a:r>
                    </a:p>
                  </a:txBody>
                  <a:tcPr/>
                </a:tc>
                <a:tc>
                  <a:txBody>
                    <a:bodyPr/>
                    <a:lstStyle/>
                    <a:p>
                      <a:pPr algn="ctr"/>
                      <a:r>
                        <a:rPr lang="en-US" sz="2400"/>
                        <a:t>0</a:t>
                      </a:r>
                    </a:p>
                  </a:txBody>
                  <a:tcPr/>
                </a:tc>
                <a:extLst>
                  <a:ext uri="{0D108BD9-81ED-4DB2-BD59-A6C34878D82A}">
                    <a16:rowId xmlns:a16="http://schemas.microsoft.com/office/drawing/2014/main" val="10001"/>
                  </a:ext>
                </a:extLst>
              </a:tr>
              <a:tr h="716280">
                <a:tc>
                  <a:txBody>
                    <a:bodyPr/>
                    <a:lstStyle/>
                    <a:p>
                      <a:pPr algn="ctr"/>
                      <a:r>
                        <a:rPr lang="en-US" sz="2400"/>
                        <a:t>01</a:t>
                      </a:r>
                    </a:p>
                  </a:txBody>
                  <a:tcPr/>
                </a:tc>
                <a:tc>
                  <a:txBody>
                    <a:bodyPr/>
                    <a:lstStyle/>
                    <a:p>
                      <a:pPr algn="ctr"/>
                      <a:r>
                        <a:rPr lang="en-US" sz="2400"/>
                        <a:t>1</a:t>
                      </a:r>
                    </a:p>
                  </a:txBody>
                  <a:tcPr/>
                </a:tc>
                <a:extLst>
                  <a:ext uri="{0D108BD9-81ED-4DB2-BD59-A6C34878D82A}">
                    <a16:rowId xmlns:a16="http://schemas.microsoft.com/office/drawing/2014/main" val="10002"/>
                  </a:ext>
                </a:extLst>
              </a:tr>
              <a:tr h="716280">
                <a:tc>
                  <a:txBody>
                    <a:bodyPr/>
                    <a:lstStyle/>
                    <a:p>
                      <a:pPr algn="ctr"/>
                      <a:r>
                        <a:rPr lang="en-US" sz="2400"/>
                        <a:t>10</a:t>
                      </a:r>
                    </a:p>
                  </a:txBody>
                  <a:tcPr/>
                </a:tc>
                <a:tc>
                  <a:txBody>
                    <a:bodyPr/>
                    <a:lstStyle/>
                    <a:p>
                      <a:pPr algn="ctr"/>
                      <a:r>
                        <a:rPr lang="en-US" sz="2400"/>
                        <a:t>1</a:t>
                      </a:r>
                    </a:p>
                  </a:txBody>
                  <a:tcPr/>
                </a:tc>
                <a:extLst>
                  <a:ext uri="{0D108BD9-81ED-4DB2-BD59-A6C34878D82A}">
                    <a16:rowId xmlns:a16="http://schemas.microsoft.com/office/drawing/2014/main" val="10003"/>
                  </a:ext>
                </a:extLst>
              </a:tr>
              <a:tr h="716280">
                <a:tc>
                  <a:txBody>
                    <a:bodyPr/>
                    <a:lstStyle/>
                    <a:p>
                      <a:pPr algn="ctr"/>
                      <a:r>
                        <a:rPr lang="en-US" sz="2400"/>
                        <a:t>11</a:t>
                      </a:r>
                    </a:p>
                  </a:txBody>
                  <a:tcPr/>
                </a:tc>
                <a:tc>
                  <a:txBody>
                    <a:bodyPr/>
                    <a:lstStyle/>
                    <a:p>
                      <a:pPr algn="ctr"/>
                      <a:r>
                        <a:rPr lang="en-US" sz="2400"/>
                        <a:t>1</a:t>
                      </a:r>
                    </a:p>
                  </a:txBody>
                  <a:tcPr/>
                </a:tc>
                <a:extLst>
                  <a:ext uri="{0D108BD9-81ED-4DB2-BD59-A6C34878D82A}">
                    <a16:rowId xmlns:a16="http://schemas.microsoft.com/office/drawing/2014/main" val="10004"/>
                  </a:ext>
                </a:extLst>
              </a:tr>
            </a:tbl>
          </a:graphicData>
        </a:graphic>
      </p:graphicFrame>
      <p:sp>
        <p:nvSpPr>
          <p:cNvPr id="12" name="TextBox 11"/>
          <p:cNvSpPr txBox="1"/>
          <p:nvPr/>
        </p:nvSpPr>
        <p:spPr>
          <a:xfrm>
            <a:off x="685800" y="3733800"/>
            <a:ext cx="457200" cy="461665"/>
          </a:xfrm>
          <a:prstGeom prst="rect">
            <a:avLst/>
          </a:prstGeom>
          <a:noFill/>
        </p:spPr>
        <p:txBody>
          <a:bodyPr wrap="square" rtlCol="0">
            <a:spAutoFit/>
          </a:bodyPr>
          <a:lstStyle/>
          <a:p>
            <a:r>
              <a:rPr lang="en-US" sz="2400"/>
              <a:t>A</a:t>
            </a:r>
          </a:p>
        </p:txBody>
      </p:sp>
      <p:sp>
        <p:nvSpPr>
          <p:cNvPr id="13" name="TextBox 12"/>
          <p:cNvSpPr txBox="1"/>
          <p:nvPr/>
        </p:nvSpPr>
        <p:spPr>
          <a:xfrm>
            <a:off x="685800" y="4186535"/>
            <a:ext cx="457200" cy="461665"/>
          </a:xfrm>
          <a:prstGeom prst="rect">
            <a:avLst/>
          </a:prstGeom>
          <a:noFill/>
        </p:spPr>
        <p:txBody>
          <a:bodyPr wrap="square" rtlCol="0">
            <a:spAutoFit/>
          </a:bodyPr>
          <a:lstStyle/>
          <a:p>
            <a:r>
              <a:rPr lang="en-US" sz="2400"/>
              <a:t>B</a:t>
            </a:r>
          </a:p>
        </p:txBody>
      </p:sp>
      <p:sp>
        <p:nvSpPr>
          <p:cNvPr id="14" name="TextBox 13"/>
          <p:cNvSpPr txBox="1"/>
          <p:nvPr/>
        </p:nvSpPr>
        <p:spPr>
          <a:xfrm>
            <a:off x="2667000" y="3957935"/>
            <a:ext cx="457200" cy="461665"/>
          </a:xfrm>
          <a:prstGeom prst="rect">
            <a:avLst/>
          </a:prstGeom>
          <a:noFill/>
        </p:spPr>
        <p:txBody>
          <a:bodyPr wrap="square" rtlCol="0">
            <a:spAutoFit/>
          </a:bodyPr>
          <a:lstStyle/>
          <a:p>
            <a:r>
              <a:rPr lang="en-US" sz="2400"/>
              <a:t>Y</a:t>
            </a:r>
          </a:p>
        </p:txBody>
      </p:sp>
    </p:spTree>
  </p:cSld>
  <p:clrMapOvr>
    <a:masterClrMapping/>
  </p:clrMapOvr>
  <p:transition>
    <p:wedg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solidFill>
            <a:schemeClr val="accent2">
              <a:lumMod val="60000"/>
              <a:lumOff val="40000"/>
            </a:schemeClr>
          </a:solidFill>
        </p:spPr>
        <p:txBody>
          <a:bodyPr>
            <a:normAutofit/>
          </a:bodyPr>
          <a:lstStyle/>
          <a:p>
            <a:r>
              <a:rPr lang="en-US" sz="2800" b="1"/>
              <a:t>Logic gates and Boolean Algebra </a:t>
            </a:r>
            <a:endParaRPr lang="en-US" sz="2800"/>
          </a:p>
        </p:txBody>
      </p:sp>
      <p:pic>
        <p:nvPicPr>
          <p:cNvPr id="5" name="Picture 3"/>
          <p:cNvPicPr>
            <a:picLocks noGrp="1" noChangeAspect="1" noChangeArrowheads="1"/>
          </p:cNvPicPr>
          <p:nvPr>
            <p:ph idx="1"/>
          </p:nvPr>
        </p:nvPicPr>
        <p:blipFill>
          <a:blip r:embed="rId2">
            <a:duotone>
              <a:prstClr val="black"/>
              <a:schemeClr val="accent2">
                <a:tint val="45000"/>
                <a:satMod val="400000"/>
              </a:schemeClr>
            </a:duotone>
          </a:blip>
          <a:srcRect/>
          <a:stretch>
            <a:fillRect/>
          </a:stretch>
        </p:blipFill>
        <p:spPr bwMode="auto">
          <a:xfrm>
            <a:off x="0" y="914400"/>
            <a:ext cx="9144000" cy="5943600"/>
          </a:xfrm>
          <a:prstGeom prst="rect">
            <a:avLst/>
          </a:prstGeom>
          <a:noFill/>
          <a:ln w="9525">
            <a:noFill/>
            <a:miter lim="800000"/>
            <a:headEnd/>
            <a:tailEnd/>
          </a:ln>
          <a:effectLst/>
        </p:spPr>
      </p:pic>
      <p:sp>
        <p:nvSpPr>
          <p:cNvPr id="6" name="TextBox 5"/>
          <p:cNvSpPr txBox="1"/>
          <p:nvPr/>
        </p:nvSpPr>
        <p:spPr>
          <a:xfrm>
            <a:off x="7010400" y="1676400"/>
            <a:ext cx="685800" cy="523220"/>
          </a:xfrm>
          <a:prstGeom prst="rect">
            <a:avLst/>
          </a:prstGeom>
          <a:noFill/>
        </p:spPr>
        <p:txBody>
          <a:bodyPr wrap="square" rtlCol="0">
            <a:spAutoFit/>
          </a:bodyPr>
          <a:lstStyle/>
          <a:p>
            <a:r>
              <a:rPr lang="en-US" sz="2800"/>
              <a:t>Y</a:t>
            </a:r>
          </a:p>
        </p:txBody>
      </p:sp>
    </p:spTree>
  </p:cSld>
  <p:clrMapOvr>
    <a:masterClrMapping/>
  </p:clrMapOvr>
  <p:transition>
    <p:wedg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90600"/>
          </a:xfrm>
          <a:solidFill>
            <a:schemeClr val="accent4">
              <a:lumMod val="60000"/>
              <a:lumOff val="40000"/>
            </a:schemeClr>
          </a:solidFill>
        </p:spPr>
        <p:txBody>
          <a:bodyPr>
            <a:normAutofit/>
          </a:bodyPr>
          <a:lstStyle/>
          <a:p>
            <a:r>
              <a:rPr lang="en-US" sz="2800" b="1"/>
              <a:t>Logic gates and Boolean Algebra </a:t>
            </a:r>
            <a:endParaRPr lang="en-US" sz="2800"/>
          </a:p>
        </p:txBody>
      </p:sp>
      <p:pic>
        <p:nvPicPr>
          <p:cNvPr id="1026" name="Picture 2"/>
          <p:cNvPicPr>
            <a:picLocks noGrp="1" noChangeAspect="1" noChangeArrowheads="1"/>
          </p:cNvPicPr>
          <p:nvPr>
            <p:ph idx="1"/>
          </p:nvPr>
        </p:nvPicPr>
        <p:blipFill>
          <a:blip r:embed="rId2">
            <a:duotone>
              <a:prstClr val="black"/>
              <a:schemeClr val="accent4">
                <a:tint val="45000"/>
                <a:satMod val="400000"/>
              </a:schemeClr>
            </a:duotone>
          </a:blip>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ransition>
    <p:wedg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3505200"/>
          </a:xfrm>
          <a:solidFill>
            <a:schemeClr val="accent6">
              <a:lumMod val="60000"/>
              <a:lumOff val="40000"/>
            </a:schemeClr>
          </a:solidFill>
        </p:spPr>
        <p:txBody>
          <a:bodyPr>
            <a:normAutofit/>
          </a:bodyPr>
          <a:lstStyle/>
          <a:p>
            <a:pPr>
              <a:buNone/>
            </a:pPr>
            <a:r>
              <a:rPr lang="en-US" sz="2400"/>
              <a:t>NOT Gate Operation:</a:t>
            </a:r>
          </a:p>
          <a:p>
            <a:pPr>
              <a:buNone/>
            </a:pPr>
            <a:r>
              <a:rPr lang="en-US" sz="2400"/>
              <a:t>The basic symbol and truth table for NOT gate is as shown in diagram.</a:t>
            </a:r>
          </a:p>
          <a:p>
            <a:pPr>
              <a:buNone/>
            </a:pPr>
            <a:r>
              <a:rPr lang="en-US" sz="2400"/>
              <a:t>A NOT Gate i.e. also called inverter has one input and one output.</a:t>
            </a:r>
          </a:p>
        </p:txBody>
      </p:sp>
      <p:sp>
        <p:nvSpPr>
          <p:cNvPr id="4" name="Title 1"/>
          <p:cNvSpPr>
            <a:spLocks noGrp="1"/>
          </p:cNvSpPr>
          <p:nvPr>
            <p:ph type="title"/>
          </p:nvPr>
        </p:nvSpPr>
        <p:spPr>
          <a:xfrm>
            <a:off x="0" y="0"/>
            <a:ext cx="9144000" cy="914400"/>
          </a:xfrm>
          <a:solidFill>
            <a:schemeClr val="accent6"/>
          </a:solidFill>
        </p:spPr>
        <p:txBody>
          <a:bodyPr>
            <a:normAutofit/>
          </a:bodyPr>
          <a:lstStyle/>
          <a:p>
            <a:r>
              <a:rPr lang="en-US" sz="2800" b="1"/>
              <a:t>Logic gates and Boolean Algebra </a:t>
            </a:r>
            <a:endParaRPr lang="en-US" sz="2800"/>
          </a:p>
        </p:txBody>
      </p:sp>
      <p:sp>
        <p:nvSpPr>
          <p:cNvPr id="5" name="Isosceles Triangle 4"/>
          <p:cNvSpPr/>
          <p:nvPr/>
        </p:nvSpPr>
        <p:spPr>
          <a:xfrm rot="5400000">
            <a:off x="1600200" y="2819400"/>
            <a:ext cx="1295400" cy="8382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2667000" y="3124200"/>
            <a:ext cx="2286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Straight Connector 7"/>
          <p:cNvCxnSpPr>
            <a:endCxn id="5" idx="3"/>
          </p:cNvCxnSpPr>
          <p:nvPr/>
        </p:nvCxnSpPr>
        <p:spPr>
          <a:xfrm flipV="1">
            <a:off x="762000" y="3238500"/>
            <a:ext cx="1066800" cy="381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6" idx="6"/>
          </p:cNvCxnSpPr>
          <p:nvPr/>
        </p:nvCxnSpPr>
        <p:spPr>
          <a:xfrm>
            <a:off x="2895600" y="32766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304800" y="3135868"/>
            <a:ext cx="457200" cy="369332"/>
          </a:xfrm>
          <a:prstGeom prst="rect">
            <a:avLst/>
          </a:prstGeom>
          <a:noFill/>
        </p:spPr>
        <p:txBody>
          <a:bodyPr wrap="square" rtlCol="0">
            <a:spAutoFit/>
          </a:bodyPr>
          <a:lstStyle/>
          <a:p>
            <a:r>
              <a:rPr lang="en-US"/>
              <a:t>A</a:t>
            </a:r>
          </a:p>
        </p:txBody>
      </p:sp>
      <p:sp>
        <p:nvSpPr>
          <p:cNvPr id="17" name="TextBox 16"/>
          <p:cNvSpPr txBox="1"/>
          <p:nvPr/>
        </p:nvSpPr>
        <p:spPr>
          <a:xfrm>
            <a:off x="3581400" y="3124200"/>
            <a:ext cx="762000" cy="400110"/>
          </a:xfrm>
          <a:prstGeom prst="rect">
            <a:avLst/>
          </a:prstGeom>
          <a:noFill/>
        </p:spPr>
        <p:txBody>
          <a:bodyPr wrap="square" rtlCol="0">
            <a:spAutoFit/>
          </a:bodyPr>
          <a:lstStyle/>
          <a:p>
            <a:r>
              <a:rPr lang="en-US" sz="2000"/>
              <a:t>Y =  A</a:t>
            </a:r>
          </a:p>
        </p:txBody>
      </p:sp>
      <p:cxnSp>
        <p:nvCxnSpPr>
          <p:cNvPr id="19" name="Straight Connector 18"/>
          <p:cNvCxnSpPr/>
          <p:nvPr/>
        </p:nvCxnSpPr>
        <p:spPr>
          <a:xfrm>
            <a:off x="4038600" y="3122612"/>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1" name="Table 20"/>
          <p:cNvGraphicFramePr>
            <a:graphicFrameLocks noGrp="1"/>
          </p:cNvGraphicFramePr>
          <p:nvPr/>
        </p:nvGraphicFramePr>
        <p:xfrm>
          <a:off x="5791200" y="2621280"/>
          <a:ext cx="1828800" cy="1417320"/>
        </p:xfrm>
        <a:graphic>
          <a:graphicData uri="http://schemas.openxmlformats.org/drawingml/2006/table">
            <a:tbl>
              <a:tblPr firstRow="1" bandRow="1">
                <a:tableStyleId>{21E4AEA4-8DFA-4A89-87EB-49C32662AFE0}</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72440">
                <a:tc>
                  <a:txBody>
                    <a:bodyPr/>
                    <a:lstStyle/>
                    <a:p>
                      <a:pPr algn="ctr"/>
                      <a:r>
                        <a:rPr lang="en-US"/>
                        <a:t>A</a:t>
                      </a:r>
                    </a:p>
                  </a:txBody>
                  <a:tcPr/>
                </a:tc>
                <a:tc>
                  <a:txBody>
                    <a:bodyPr/>
                    <a:lstStyle/>
                    <a:p>
                      <a:pPr algn="ctr"/>
                      <a:r>
                        <a:rPr lang="en-US"/>
                        <a:t>Y</a:t>
                      </a:r>
                    </a:p>
                  </a:txBody>
                  <a:tcPr/>
                </a:tc>
                <a:extLst>
                  <a:ext uri="{0D108BD9-81ED-4DB2-BD59-A6C34878D82A}">
                    <a16:rowId xmlns:a16="http://schemas.microsoft.com/office/drawing/2014/main" val="10000"/>
                  </a:ext>
                </a:extLst>
              </a:tr>
              <a:tr h="472440">
                <a:tc>
                  <a:txBody>
                    <a:bodyPr/>
                    <a:lstStyle/>
                    <a:p>
                      <a:pPr algn="ctr"/>
                      <a:r>
                        <a:rPr lang="en-US"/>
                        <a:t>0</a:t>
                      </a:r>
                    </a:p>
                  </a:txBody>
                  <a:tcPr/>
                </a:tc>
                <a:tc>
                  <a:txBody>
                    <a:bodyPr/>
                    <a:lstStyle/>
                    <a:p>
                      <a:pPr algn="ctr"/>
                      <a:r>
                        <a:rPr lang="en-US"/>
                        <a:t>1</a:t>
                      </a:r>
                    </a:p>
                  </a:txBody>
                  <a:tcPr/>
                </a:tc>
                <a:extLst>
                  <a:ext uri="{0D108BD9-81ED-4DB2-BD59-A6C34878D82A}">
                    <a16:rowId xmlns:a16="http://schemas.microsoft.com/office/drawing/2014/main" val="10001"/>
                  </a:ext>
                </a:extLst>
              </a:tr>
              <a:tr h="472440">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10002"/>
                  </a:ext>
                </a:extLst>
              </a:tr>
            </a:tbl>
          </a:graphicData>
        </a:graphic>
      </p:graphicFrame>
      <p:pic>
        <p:nvPicPr>
          <p:cNvPr id="1026" name="Picture 2"/>
          <p:cNvPicPr>
            <a:picLocks noChangeAspect="1" noChangeArrowheads="1"/>
          </p:cNvPicPr>
          <p:nvPr/>
        </p:nvPicPr>
        <p:blipFill>
          <a:blip r:embed="rId2">
            <a:duotone>
              <a:prstClr val="black"/>
              <a:schemeClr val="accent6">
                <a:tint val="45000"/>
                <a:satMod val="400000"/>
              </a:schemeClr>
            </a:duotone>
          </a:blip>
          <a:srcRect/>
          <a:stretch>
            <a:fillRect/>
          </a:stretch>
        </p:blipFill>
        <p:spPr bwMode="auto">
          <a:xfrm>
            <a:off x="0" y="4419600"/>
            <a:ext cx="4495800" cy="2438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duotone>
              <a:prstClr val="black"/>
              <a:schemeClr val="accent6">
                <a:tint val="45000"/>
                <a:satMod val="400000"/>
              </a:schemeClr>
            </a:duotone>
          </a:blip>
          <a:srcRect/>
          <a:stretch>
            <a:fillRect/>
          </a:stretch>
        </p:blipFill>
        <p:spPr bwMode="auto">
          <a:xfrm>
            <a:off x="4495800" y="4419600"/>
            <a:ext cx="4648200" cy="2438400"/>
          </a:xfrm>
          <a:prstGeom prst="rect">
            <a:avLst/>
          </a:prstGeom>
          <a:noFill/>
          <a:ln w="9525">
            <a:noFill/>
            <a:miter lim="800000"/>
            <a:headEnd/>
            <a:tailEnd/>
          </a:ln>
          <a:effectLst/>
        </p:spPr>
      </p:pic>
      <p:sp>
        <p:nvSpPr>
          <p:cNvPr id="14" name="TextBox 13"/>
          <p:cNvSpPr txBox="1"/>
          <p:nvPr/>
        </p:nvSpPr>
        <p:spPr>
          <a:xfrm>
            <a:off x="4724400" y="5715000"/>
            <a:ext cx="457200" cy="381000"/>
          </a:xfrm>
          <a:prstGeom prst="rect">
            <a:avLst/>
          </a:prstGeom>
          <a:noFill/>
        </p:spPr>
        <p:txBody>
          <a:bodyPr wrap="square" rtlCol="0">
            <a:spAutoFit/>
          </a:bodyPr>
          <a:lstStyle/>
          <a:p>
            <a:r>
              <a:rPr lang="en-US"/>
              <a:t>A</a:t>
            </a:r>
          </a:p>
        </p:txBody>
      </p:sp>
      <p:sp>
        <p:nvSpPr>
          <p:cNvPr id="18" name="TextBox 17"/>
          <p:cNvSpPr txBox="1"/>
          <p:nvPr/>
        </p:nvSpPr>
        <p:spPr>
          <a:xfrm>
            <a:off x="7315200" y="4419600"/>
            <a:ext cx="685800" cy="369332"/>
          </a:xfrm>
          <a:prstGeom prst="rect">
            <a:avLst/>
          </a:prstGeom>
          <a:noFill/>
        </p:spPr>
        <p:txBody>
          <a:bodyPr wrap="square" rtlCol="0">
            <a:spAutoFit/>
          </a:bodyPr>
          <a:lstStyle/>
          <a:p>
            <a:r>
              <a:rPr lang="en-US"/>
              <a:t>+5V</a:t>
            </a:r>
          </a:p>
        </p:txBody>
      </p:sp>
      <p:sp>
        <p:nvSpPr>
          <p:cNvPr id="20" name="TextBox 19"/>
          <p:cNvSpPr txBox="1"/>
          <p:nvPr/>
        </p:nvSpPr>
        <p:spPr>
          <a:xfrm>
            <a:off x="6705600" y="5105400"/>
            <a:ext cx="457200" cy="381000"/>
          </a:xfrm>
          <a:prstGeom prst="rect">
            <a:avLst/>
          </a:prstGeom>
          <a:noFill/>
        </p:spPr>
        <p:txBody>
          <a:bodyPr wrap="square" rtlCol="0">
            <a:spAutoFit/>
          </a:bodyPr>
          <a:lstStyle/>
          <a:p>
            <a:r>
              <a:rPr lang="en-US"/>
              <a:t>RC</a:t>
            </a:r>
          </a:p>
        </p:txBody>
      </p:sp>
      <p:sp>
        <p:nvSpPr>
          <p:cNvPr id="22" name="TextBox 21"/>
          <p:cNvSpPr txBox="1"/>
          <p:nvPr/>
        </p:nvSpPr>
        <p:spPr>
          <a:xfrm>
            <a:off x="8153400" y="5334000"/>
            <a:ext cx="685800" cy="381000"/>
          </a:xfrm>
          <a:prstGeom prst="rect">
            <a:avLst/>
          </a:prstGeom>
          <a:noFill/>
        </p:spPr>
        <p:txBody>
          <a:bodyPr wrap="square" rtlCol="0">
            <a:spAutoFit/>
          </a:bodyPr>
          <a:lstStyle/>
          <a:p>
            <a:r>
              <a:rPr lang="en-US" err="1"/>
              <a:t>Vout</a:t>
            </a:r>
            <a:endParaRPr lang="en-US"/>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solidFill>
            <a:schemeClr val="accent3"/>
          </a:solidFill>
        </p:spPr>
        <p:txBody>
          <a:bodyPr>
            <a:normAutofit/>
          </a:bodyPr>
          <a:lstStyle/>
          <a:p>
            <a:r>
              <a:rPr lang="en-US" sz="3200" b="1"/>
              <a:t>Logic circuit</a:t>
            </a:r>
          </a:p>
        </p:txBody>
      </p:sp>
      <p:pic>
        <p:nvPicPr>
          <p:cNvPr id="1026" name="Picture 2"/>
          <p:cNvPicPr>
            <a:picLocks noGrp="1" noChangeAspect="1" noChangeArrowheads="1"/>
          </p:cNvPicPr>
          <p:nvPr>
            <p:ph idx="1"/>
          </p:nvPr>
        </p:nvPicPr>
        <p:blipFill>
          <a:blip r:embed="rId2"/>
          <a:srcRect/>
          <a:stretch>
            <a:fillRect/>
          </a:stretch>
        </p:blipFill>
        <p:spPr bwMode="auto">
          <a:xfrm>
            <a:off x="5257800" y="1981200"/>
            <a:ext cx="3886200" cy="2819400"/>
          </a:xfrm>
          <a:prstGeom prst="rect">
            <a:avLst/>
          </a:prstGeom>
          <a:noFill/>
          <a:ln w="9525">
            <a:noFill/>
            <a:miter lim="800000"/>
            <a:headEnd/>
            <a:tailEnd/>
          </a:ln>
          <a:effectLst/>
        </p:spPr>
      </p:pic>
      <p:sp>
        <p:nvSpPr>
          <p:cNvPr id="7" name="Rectangle 6"/>
          <p:cNvSpPr/>
          <p:nvPr/>
        </p:nvSpPr>
        <p:spPr>
          <a:xfrm>
            <a:off x="0" y="917912"/>
            <a:ext cx="9144000" cy="6832640"/>
          </a:xfrm>
          <a:prstGeom prst="rect">
            <a:avLst/>
          </a:prstGeom>
        </p:spPr>
        <p:txBody>
          <a:bodyPr wrap="square">
            <a:spAutoFit/>
          </a:bodyPr>
          <a:lstStyle/>
          <a:p>
            <a:r>
              <a:rPr lang="en-US" sz="2400" b="1"/>
              <a:t>Analog representations</a:t>
            </a:r>
          </a:p>
          <a:p>
            <a:pPr>
              <a:buFont typeface="Wingdings" pitchFamily="2" charset="2"/>
              <a:buChar char="Ø"/>
            </a:pPr>
            <a:r>
              <a:rPr lang="en-US" sz="2400"/>
              <a:t>Quantity vary over a continuous range of values and any value within limited range  implies meaning.</a:t>
            </a:r>
          </a:p>
          <a:p>
            <a:pPr>
              <a:buFont typeface="Wingdings" pitchFamily="2" charset="2"/>
              <a:buChar char="Ø"/>
            </a:pPr>
            <a:endParaRPr lang="en-US" sz="2400"/>
          </a:p>
          <a:p>
            <a:r>
              <a:rPr lang="en-US" sz="2400"/>
              <a:t>	Analog = Continuous</a:t>
            </a:r>
          </a:p>
          <a:p>
            <a:r>
              <a:rPr lang="en-US" sz="2400" err="1"/>
              <a:t>eg</a:t>
            </a:r>
            <a:r>
              <a:rPr lang="en-US" sz="2400"/>
              <a:t>.</a:t>
            </a:r>
          </a:p>
          <a:p>
            <a:pPr>
              <a:buFont typeface="Wingdings" pitchFamily="2" charset="2"/>
              <a:buChar char="q"/>
            </a:pPr>
            <a:r>
              <a:rPr lang="en-US" sz="2400"/>
              <a:t>       Automobile Speedometer.</a:t>
            </a:r>
          </a:p>
          <a:p>
            <a:pPr>
              <a:buFont typeface="Wingdings" pitchFamily="2" charset="2"/>
              <a:buChar char="q"/>
            </a:pPr>
            <a:r>
              <a:rPr lang="en-US" sz="2400"/>
              <a:t>       Audio-microphone.</a:t>
            </a:r>
          </a:p>
          <a:p>
            <a:pPr>
              <a:buFont typeface="Wingdings" pitchFamily="2" charset="2"/>
              <a:buChar char="q"/>
            </a:pPr>
            <a:r>
              <a:rPr lang="en-US" sz="2400"/>
              <a:t>       Deflection type </a:t>
            </a:r>
            <a:r>
              <a:rPr lang="en-US" sz="2400" err="1"/>
              <a:t>Multimeter</a:t>
            </a:r>
            <a:r>
              <a:rPr lang="en-US" sz="2400"/>
              <a:t>.</a:t>
            </a:r>
          </a:p>
          <a:p>
            <a:pPr>
              <a:buFont typeface="Wingdings" pitchFamily="2" charset="2"/>
              <a:buChar char="q"/>
            </a:pPr>
            <a:r>
              <a:rPr lang="en-US" sz="2400"/>
              <a:t>       Sine wave of Oscilloscope etc.</a:t>
            </a:r>
          </a:p>
          <a:p>
            <a:pPr>
              <a:buFont typeface="Wingdings" pitchFamily="2" charset="2"/>
              <a:buChar char="q"/>
            </a:pPr>
            <a:endParaRPr lang="en-US"/>
          </a:p>
          <a:p>
            <a:pPr>
              <a:buFont typeface="Wingdings" pitchFamily="2" charset="2"/>
              <a:buChar char="q"/>
            </a:pPr>
            <a:endParaRPr lang="en-US"/>
          </a:p>
          <a:p>
            <a:pPr>
              <a:buFont typeface="Wingdings" pitchFamily="2" charset="2"/>
              <a:buChar char="q"/>
            </a:pPr>
            <a:endParaRPr lang="en-US"/>
          </a:p>
          <a:p>
            <a:pPr>
              <a:buFont typeface="Wingdings" pitchFamily="2" charset="2"/>
              <a:buChar char="q"/>
            </a:pPr>
            <a:endParaRPr lang="en-US"/>
          </a:p>
          <a:p>
            <a:pPr>
              <a:buFont typeface="Wingdings" pitchFamily="2" charset="2"/>
              <a:buChar char="q"/>
            </a:pPr>
            <a:endParaRPr lang="en-US"/>
          </a:p>
          <a:p>
            <a:pPr>
              <a:buFont typeface="Wingdings" pitchFamily="2" charset="2"/>
              <a:buChar char="q"/>
            </a:pPr>
            <a:endParaRPr lang="en-US"/>
          </a:p>
          <a:p>
            <a:pPr>
              <a:buFont typeface="Wingdings" pitchFamily="2" charset="2"/>
              <a:buChar char="q"/>
            </a:pPr>
            <a:endParaRPr lang="en-US"/>
          </a:p>
          <a:p>
            <a:pPr>
              <a:buFont typeface="Wingdings" pitchFamily="2" charset="2"/>
              <a:buChar char="q"/>
            </a:pPr>
            <a:endParaRPr lang="en-US"/>
          </a:p>
          <a:p>
            <a:pPr>
              <a:buFont typeface="Wingdings" pitchFamily="2" charset="2"/>
              <a:buChar char="q"/>
            </a:pPr>
            <a:endParaRPr lang="en-US"/>
          </a:p>
          <a:p>
            <a:pPr>
              <a:buFont typeface="Wingdings" pitchFamily="2" charset="2"/>
              <a:buChar char="q"/>
            </a:pPr>
            <a:endParaRPr lang="en-US"/>
          </a:p>
          <a:p>
            <a:pPr>
              <a:buFont typeface="Wingdings" pitchFamily="2" charset="2"/>
              <a:buChar char="q"/>
            </a:pPr>
            <a:endParaRPr lang="en-US"/>
          </a:p>
        </p:txBody>
      </p:sp>
    </p:spTree>
  </p:cSld>
  <p:clrMapOvr>
    <a:masterClrMapping/>
  </p:clrMapOvr>
  <p:transition>
    <p:wedg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2057400"/>
          </a:xfrm>
          <a:solidFill>
            <a:schemeClr val="accent6"/>
          </a:solidFill>
        </p:spPr>
        <p:txBody>
          <a:bodyPr>
            <a:normAutofit/>
          </a:bodyPr>
          <a:lstStyle/>
          <a:p>
            <a:pPr>
              <a:buNone/>
            </a:pPr>
            <a:r>
              <a:rPr lang="en-US" sz="2400"/>
              <a:t>NOR Gate:</a:t>
            </a:r>
          </a:p>
          <a:p>
            <a:pPr>
              <a:buFont typeface="Wingdings" pitchFamily="2" charset="2"/>
              <a:buChar char="Ø"/>
            </a:pPr>
            <a:r>
              <a:rPr lang="en-US" sz="2400"/>
              <a:t>The NOR gate and it’s corresponding truth table is as shown in diagram.</a:t>
            </a:r>
          </a:p>
          <a:p>
            <a:pPr>
              <a:buFont typeface="Wingdings" pitchFamily="2" charset="2"/>
              <a:buChar char="Ø"/>
            </a:pPr>
            <a:r>
              <a:rPr lang="en-US" sz="2400"/>
              <a:t>The small circle at the tip represents inversion operation.</a:t>
            </a:r>
          </a:p>
          <a:p>
            <a:pPr>
              <a:buNone/>
            </a:pPr>
            <a:endParaRPr lang="en-US" sz="2400"/>
          </a:p>
        </p:txBody>
      </p:sp>
      <p:sp>
        <p:nvSpPr>
          <p:cNvPr id="4" name="Title 1"/>
          <p:cNvSpPr>
            <a:spLocks noGrp="1"/>
          </p:cNvSpPr>
          <p:nvPr>
            <p:ph type="title"/>
          </p:nvPr>
        </p:nvSpPr>
        <p:spPr>
          <a:xfrm>
            <a:off x="0" y="0"/>
            <a:ext cx="9144000" cy="990600"/>
          </a:xfrm>
          <a:solidFill>
            <a:schemeClr val="accent2">
              <a:lumMod val="60000"/>
              <a:lumOff val="40000"/>
            </a:schemeClr>
          </a:solidFill>
        </p:spPr>
        <p:txBody>
          <a:bodyPr>
            <a:normAutofit/>
          </a:bodyPr>
          <a:lstStyle/>
          <a:p>
            <a:r>
              <a:rPr lang="en-US" sz="2800" b="1"/>
              <a:t>Logic gates and Boolean Algebra </a:t>
            </a:r>
            <a:endParaRPr lang="en-US" sz="2800"/>
          </a:p>
        </p:txBody>
      </p:sp>
      <p:pic>
        <p:nvPicPr>
          <p:cNvPr id="1026" name="Picture 2"/>
          <p:cNvPicPr>
            <a:picLocks noChangeAspect="1" noChangeArrowheads="1"/>
          </p:cNvPicPr>
          <p:nvPr/>
        </p:nvPicPr>
        <p:blipFill>
          <a:blip r:embed="rId2">
            <a:duotone>
              <a:prstClr val="black"/>
              <a:schemeClr val="accent6">
                <a:tint val="45000"/>
                <a:satMod val="400000"/>
              </a:schemeClr>
            </a:duotone>
          </a:blip>
          <a:srcRect/>
          <a:stretch>
            <a:fillRect/>
          </a:stretch>
        </p:blipFill>
        <p:spPr bwMode="auto">
          <a:xfrm>
            <a:off x="990600" y="3048001"/>
            <a:ext cx="2133600" cy="2057400"/>
          </a:xfrm>
          <a:prstGeom prst="rect">
            <a:avLst/>
          </a:prstGeom>
          <a:noFill/>
          <a:ln w="9525">
            <a:noFill/>
            <a:miter lim="800000"/>
            <a:headEnd/>
            <a:tailEnd/>
          </a:ln>
          <a:effectLst/>
        </p:spPr>
      </p:pic>
      <p:cxnSp>
        <p:nvCxnSpPr>
          <p:cNvPr id="7" name="Straight Connector 6"/>
          <p:cNvCxnSpPr/>
          <p:nvPr/>
        </p:nvCxnSpPr>
        <p:spPr>
          <a:xfrm>
            <a:off x="838200" y="3884612"/>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38200" y="4343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endCxn id="1026" idx="3"/>
          </p:cNvCxnSpPr>
          <p:nvPr/>
        </p:nvCxnSpPr>
        <p:spPr>
          <a:xfrm flipV="1">
            <a:off x="2590800" y="4076701"/>
            <a:ext cx="533400" cy="38102"/>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1000" y="3745468"/>
            <a:ext cx="381000" cy="369332"/>
          </a:xfrm>
          <a:prstGeom prst="rect">
            <a:avLst/>
          </a:prstGeom>
          <a:noFill/>
          <a:ln>
            <a:noFill/>
          </a:ln>
        </p:spPr>
        <p:txBody>
          <a:bodyPr wrap="square" rtlCol="0">
            <a:spAutoFit/>
          </a:bodyPr>
          <a:lstStyle/>
          <a:p>
            <a:r>
              <a:rPr lang="en-US"/>
              <a:t>A</a:t>
            </a:r>
          </a:p>
        </p:txBody>
      </p:sp>
      <p:sp>
        <p:nvSpPr>
          <p:cNvPr id="16" name="Oval 15"/>
          <p:cNvSpPr/>
          <p:nvPr/>
        </p:nvSpPr>
        <p:spPr>
          <a:xfrm>
            <a:off x="762000" y="3886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762000" y="4343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p:cNvSpPr txBox="1"/>
          <p:nvPr/>
        </p:nvSpPr>
        <p:spPr>
          <a:xfrm>
            <a:off x="381000" y="4202668"/>
            <a:ext cx="381000" cy="369332"/>
          </a:xfrm>
          <a:prstGeom prst="rect">
            <a:avLst/>
          </a:prstGeom>
          <a:noFill/>
          <a:ln>
            <a:noFill/>
          </a:ln>
        </p:spPr>
        <p:txBody>
          <a:bodyPr wrap="square" rtlCol="0">
            <a:spAutoFit/>
          </a:bodyPr>
          <a:lstStyle/>
          <a:p>
            <a:r>
              <a:rPr lang="en-US"/>
              <a:t>B</a:t>
            </a:r>
          </a:p>
        </p:txBody>
      </p:sp>
      <p:sp>
        <p:nvSpPr>
          <p:cNvPr id="19" name="TextBox 18"/>
          <p:cNvSpPr txBox="1"/>
          <p:nvPr/>
        </p:nvSpPr>
        <p:spPr>
          <a:xfrm>
            <a:off x="3124200" y="3897868"/>
            <a:ext cx="1066800" cy="369332"/>
          </a:xfrm>
          <a:prstGeom prst="rect">
            <a:avLst/>
          </a:prstGeom>
          <a:noFill/>
          <a:ln>
            <a:noFill/>
          </a:ln>
        </p:spPr>
        <p:txBody>
          <a:bodyPr wrap="square" rtlCol="0">
            <a:spAutoFit/>
          </a:bodyPr>
          <a:lstStyle/>
          <a:p>
            <a:r>
              <a:rPr lang="en-US"/>
              <a:t>Y = (A+B)</a:t>
            </a:r>
          </a:p>
        </p:txBody>
      </p:sp>
      <p:cxnSp>
        <p:nvCxnSpPr>
          <p:cNvPr id="21" name="Straight Connector 20"/>
          <p:cNvCxnSpPr/>
          <p:nvPr/>
        </p:nvCxnSpPr>
        <p:spPr>
          <a:xfrm rot="5400000" flipH="1" flipV="1">
            <a:off x="3766066" y="3701534"/>
            <a:ext cx="11668" cy="3810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nvGraphicFramePr>
        <p:xfrm>
          <a:off x="5638800" y="3175000"/>
          <a:ext cx="2895600" cy="2387600"/>
        </p:xfrm>
        <a:graphic>
          <a:graphicData uri="http://schemas.openxmlformats.org/drawingml/2006/table">
            <a:tbl>
              <a:tblPr firstRow="1" bandRow="1">
                <a:tableStyleId>{93296810-A885-4BE3-A3E7-6D5BEEA58F35}</a:tableStyleId>
              </a:tblPr>
              <a:tblGrid>
                <a:gridCol w="17145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477520">
                <a:tc>
                  <a:txBody>
                    <a:bodyPr/>
                    <a:lstStyle/>
                    <a:p>
                      <a:pPr algn="ctr"/>
                      <a:r>
                        <a:rPr lang="en-US" b="1"/>
                        <a:t>AB</a:t>
                      </a:r>
                    </a:p>
                  </a:txBody>
                  <a:tcPr/>
                </a:tc>
                <a:tc>
                  <a:txBody>
                    <a:bodyPr/>
                    <a:lstStyle/>
                    <a:p>
                      <a:pPr algn="ctr"/>
                      <a:r>
                        <a:rPr lang="en-US" b="1"/>
                        <a:t>Y</a:t>
                      </a:r>
                    </a:p>
                  </a:txBody>
                  <a:tcPr/>
                </a:tc>
                <a:extLst>
                  <a:ext uri="{0D108BD9-81ED-4DB2-BD59-A6C34878D82A}">
                    <a16:rowId xmlns:a16="http://schemas.microsoft.com/office/drawing/2014/main" val="10000"/>
                  </a:ext>
                </a:extLst>
              </a:tr>
              <a:tr h="477520">
                <a:tc>
                  <a:txBody>
                    <a:bodyPr/>
                    <a:lstStyle/>
                    <a:p>
                      <a:pPr algn="ctr"/>
                      <a:r>
                        <a:rPr lang="en-US" b="1"/>
                        <a:t>00</a:t>
                      </a:r>
                    </a:p>
                  </a:txBody>
                  <a:tcPr/>
                </a:tc>
                <a:tc>
                  <a:txBody>
                    <a:bodyPr/>
                    <a:lstStyle/>
                    <a:p>
                      <a:pPr algn="ctr"/>
                      <a:r>
                        <a:rPr lang="en-US" b="1"/>
                        <a:t>1</a:t>
                      </a:r>
                    </a:p>
                  </a:txBody>
                  <a:tcPr/>
                </a:tc>
                <a:extLst>
                  <a:ext uri="{0D108BD9-81ED-4DB2-BD59-A6C34878D82A}">
                    <a16:rowId xmlns:a16="http://schemas.microsoft.com/office/drawing/2014/main" val="10001"/>
                  </a:ext>
                </a:extLst>
              </a:tr>
              <a:tr h="477520">
                <a:tc>
                  <a:txBody>
                    <a:bodyPr/>
                    <a:lstStyle/>
                    <a:p>
                      <a:pPr algn="ctr"/>
                      <a:r>
                        <a:rPr lang="en-US" b="1"/>
                        <a:t>01</a:t>
                      </a:r>
                    </a:p>
                  </a:txBody>
                  <a:tcPr/>
                </a:tc>
                <a:tc>
                  <a:txBody>
                    <a:bodyPr/>
                    <a:lstStyle/>
                    <a:p>
                      <a:pPr algn="ctr"/>
                      <a:r>
                        <a:rPr lang="en-US" b="1"/>
                        <a:t>0</a:t>
                      </a:r>
                    </a:p>
                  </a:txBody>
                  <a:tcPr/>
                </a:tc>
                <a:extLst>
                  <a:ext uri="{0D108BD9-81ED-4DB2-BD59-A6C34878D82A}">
                    <a16:rowId xmlns:a16="http://schemas.microsoft.com/office/drawing/2014/main" val="10002"/>
                  </a:ext>
                </a:extLst>
              </a:tr>
              <a:tr h="477520">
                <a:tc>
                  <a:txBody>
                    <a:bodyPr/>
                    <a:lstStyle/>
                    <a:p>
                      <a:pPr algn="ctr"/>
                      <a:r>
                        <a:rPr lang="en-US" b="1"/>
                        <a:t>10</a:t>
                      </a:r>
                    </a:p>
                  </a:txBody>
                  <a:tcPr/>
                </a:tc>
                <a:tc>
                  <a:txBody>
                    <a:bodyPr/>
                    <a:lstStyle/>
                    <a:p>
                      <a:pPr algn="ctr"/>
                      <a:r>
                        <a:rPr lang="en-US" b="1"/>
                        <a:t>0</a:t>
                      </a:r>
                    </a:p>
                  </a:txBody>
                  <a:tcPr/>
                </a:tc>
                <a:extLst>
                  <a:ext uri="{0D108BD9-81ED-4DB2-BD59-A6C34878D82A}">
                    <a16:rowId xmlns:a16="http://schemas.microsoft.com/office/drawing/2014/main" val="10003"/>
                  </a:ext>
                </a:extLst>
              </a:tr>
              <a:tr h="477520">
                <a:tc>
                  <a:txBody>
                    <a:bodyPr/>
                    <a:lstStyle/>
                    <a:p>
                      <a:pPr algn="ctr"/>
                      <a:r>
                        <a:rPr lang="en-US" b="1"/>
                        <a:t>11</a:t>
                      </a:r>
                    </a:p>
                  </a:txBody>
                  <a:tcPr/>
                </a:tc>
                <a:tc>
                  <a:txBody>
                    <a:bodyPr/>
                    <a:lstStyle/>
                    <a:p>
                      <a:pPr algn="ctr"/>
                      <a:r>
                        <a:rPr lang="en-US" b="1"/>
                        <a:t>0</a:t>
                      </a:r>
                    </a:p>
                  </a:txBody>
                  <a:tcPr/>
                </a:tc>
                <a:extLst>
                  <a:ext uri="{0D108BD9-81ED-4DB2-BD59-A6C34878D82A}">
                    <a16:rowId xmlns:a16="http://schemas.microsoft.com/office/drawing/2014/main" val="10004"/>
                  </a:ext>
                </a:extLst>
              </a:tr>
            </a:tbl>
          </a:graphicData>
        </a:graphic>
      </p:graphicFrame>
      <p:sp>
        <p:nvSpPr>
          <p:cNvPr id="20" name="TextBox 19"/>
          <p:cNvSpPr txBox="1"/>
          <p:nvPr/>
        </p:nvSpPr>
        <p:spPr>
          <a:xfrm>
            <a:off x="0" y="5943600"/>
            <a:ext cx="9144000" cy="1384995"/>
          </a:xfrm>
          <a:prstGeom prst="rect">
            <a:avLst/>
          </a:prstGeom>
          <a:solidFill>
            <a:schemeClr val="accent6"/>
          </a:solidFill>
        </p:spPr>
        <p:txBody>
          <a:bodyPr wrap="square" rtlCol="0">
            <a:spAutoFit/>
          </a:bodyPr>
          <a:lstStyle/>
          <a:p>
            <a:r>
              <a:rPr lang="en-US" sz="2400"/>
              <a:t>The NOR Gate equivalent circuit can be realized via several means  as shown in diagram.</a:t>
            </a:r>
          </a:p>
          <a:p>
            <a:endParaRPr lang="en-US"/>
          </a:p>
          <a:p>
            <a:endParaRPr lang="en-US"/>
          </a:p>
        </p:txBody>
      </p:sp>
    </p:spTree>
  </p:cSld>
  <p:clrMapOvr>
    <a:masterClrMapping/>
  </p:clrMapOvr>
  <p:transition>
    <p:wedg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a:t>Logic gates and Boolean Algebra </a:t>
            </a:r>
            <a:endParaRPr lang="en-US" sz="2800"/>
          </a:p>
        </p:txBody>
      </p:sp>
      <p:pic>
        <p:nvPicPr>
          <p:cNvPr id="2050" name="Picture 2"/>
          <p:cNvPicPr>
            <a:picLocks noGrp="1" noChangeAspect="1" noChangeArrowheads="1"/>
          </p:cNvPicPr>
          <p:nvPr>
            <p:ph idx="1"/>
          </p:nvPr>
        </p:nvPicPr>
        <p:blipFill>
          <a:blip r:embed="rId3">
            <a:duotone>
              <a:prstClr val="black"/>
              <a:schemeClr val="tx2">
                <a:tint val="45000"/>
                <a:satMod val="400000"/>
              </a:schemeClr>
            </a:duotone>
          </a:blip>
          <a:srcRect/>
          <a:stretch>
            <a:fillRect/>
          </a:stretch>
        </p:blipFill>
        <p:spPr bwMode="auto">
          <a:xfrm>
            <a:off x="0" y="914400"/>
            <a:ext cx="9143999" cy="5943600"/>
          </a:xfrm>
          <a:prstGeom prst="rect">
            <a:avLst/>
          </a:prstGeom>
          <a:noFill/>
          <a:ln w="9525">
            <a:noFill/>
            <a:miter lim="800000"/>
            <a:headEnd/>
            <a:tailEnd/>
          </a:ln>
          <a:effectLst/>
        </p:spPr>
      </p:pic>
      <p:sp>
        <p:nvSpPr>
          <p:cNvPr id="6" name="TextBox 5"/>
          <p:cNvSpPr txBox="1"/>
          <p:nvPr/>
        </p:nvSpPr>
        <p:spPr>
          <a:xfrm>
            <a:off x="609600" y="1447800"/>
            <a:ext cx="609600" cy="369332"/>
          </a:xfrm>
          <a:prstGeom prst="rect">
            <a:avLst/>
          </a:prstGeom>
          <a:noFill/>
          <a:ln>
            <a:noFill/>
          </a:ln>
        </p:spPr>
        <p:txBody>
          <a:bodyPr wrap="square" rtlCol="0">
            <a:spAutoFit/>
          </a:bodyPr>
          <a:lstStyle/>
          <a:p>
            <a:r>
              <a:rPr lang="en-US"/>
              <a:t>+5V</a:t>
            </a:r>
          </a:p>
        </p:txBody>
      </p:sp>
      <p:sp>
        <p:nvSpPr>
          <p:cNvPr id="7" name="TextBox 6"/>
          <p:cNvSpPr txBox="1"/>
          <p:nvPr/>
        </p:nvSpPr>
        <p:spPr>
          <a:xfrm>
            <a:off x="990600" y="2145268"/>
            <a:ext cx="457200" cy="369332"/>
          </a:xfrm>
          <a:prstGeom prst="rect">
            <a:avLst/>
          </a:prstGeom>
          <a:noFill/>
          <a:ln>
            <a:noFill/>
          </a:ln>
        </p:spPr>
        <p:txBody>
          <a:bodyPr wrap="square" rtlCol="0">
            <a:spAutoFit/>
          </a:bodyPr>
          <a:lstStyle/>
          <a:p>
            <a:r>
              <a:rPr lang="en-US"/>
              <a:t>R</a:t>
            </a:r>
          </a:p>
        </p:txBody>
      </p:sp>
      <p:sp>
        <p:nvSpPr>
          <p:cNvPr id="8" name="TextBox 7"/>
          <p:cNvSpPr txBox="1"/>
          <p:nvPr/>
        </p:nvSpPr>
        <p:spPr>
          <a:xfrm>
            <a:off x="3276600" y="2983468"/>
            <a:ext cx="609600" cy="369332"/>
          </a:xfrm>
          <a:prstGeom prst="rect">
            <a:avLst/>
          </a:prstGeom>
          <a:noFill/>
          <a:ln>
            <a:noFill/>
          </a:ln>
        </p:spPr>
        <p:txBody>
          <a:bodyPr wrap="square" rtlCol="0">
            <a:spAutoFit/>
          </a:bodyPr>
          <a:lstStyle/>
          <a:p>
            <a:r>
              <a:rPr lang="en-US"/>
              <a:t>Vo</a:t>
            </a:r>
          </a:p>
        </p:txBody>
      </p:sp>
      <p:sp>
        <p:nvSpPr>
          <p:cNvPr id="9" name="TextBox 8"/>
          <p:cNvSpPr txBox="1"/>
          <p:nvPr/>
        </p:nvSpPr>
        <p:spPr>
          <a:xfrm>
            <a:off x="6553200" y="1524000"/>
            <a:ext cx="609600" cy="369332"/>
          </a:xfrm>
          <a:prstGeom prst="rect">
            <a:avLst/>
          </a:prstGeom>
          <a:noFill/>
          <a:ln>
            <a:noFill/>
          </a:ln>
        </p:spPr>
        <p:txBody>
          <a:bodyPr wrap="square" rtlCol="0">
            <a:spAutoFit/>
          </a:bodyPr>
          <a:lstStyle/>
          <a:p>
            <a:r>
              <a:rPr lang="en-US"/>
              <a:t>+5V</a:t>
            </a:r>
          </a:p>
        </p:txBody>
      </p:sp>
      <p:sp>
        <p:nvSpPr>
          <p:cNvPr id="10" name="TextBox 9"/>
          <p:cNvSpPr txBox="1"/>
          <p:nvPr/>
        </p:nvSpPr>
        <p:spPr>
          <a:xfrm>
            <a:off x="6172200" y="2526268"/>
            <a:ext cx="609600" cy="369332"/>
          </a:xfrm>
          <a:prstGeom prst="rect">
            <a:avLst/>
          </a:prstGeom>
          <a:noFill/>
          <a:ln>
            <a:noFill/>
          </a:ln>
        </p:spPr>
        <p:txBody>
          <a:bodyPr wrap="square" rtlCol="0">
            <a:spAutoFit/>
          </a:bodyPr>
          <a:lstStyle/>
          <a:p>
            <a:r>
              <a:rPr lang="en-US" err="1"/>
              <a:t>Rc</a:t>
            </a:r>
            <a:endParaRPr lang="en-US"/>
          </a:p>
        </p:txBody>
      </p:sp>
      <p:sp>
        <p:nvSpPr>
          <p:cNvPr id="11" name="TextBox 10"/>
          <p:cNvSpPr txBox="1"/>
          <p:nvPr/>
        </p:nvSpPr>
        <p:spPr>
          <a:xfrm>
            <a:off x="4038600" y="4050268"/>
            <a:ext cx="381000" cy="369332"/>
          </a:xfrm>
          <a:prstGeom prst="rect">
            <a:avLst/>
          </a:prstGeom>
          <a:noFill/>
          <a:ln>
            <a:noFill/>
          </a:ln>
        </p:spPr>
        <p:txBody>
          <a:bodyPr wrap="square" rtlCol="0">
            <a:spAutoFit/>
          </a:bodyPr>
          <a:lstStyle/>
          <a:p>
            <a:r>
              <a:rPr lang="en-US"/>
              <a:t>A</a:t>
            </a:r>
          </a:p>
        </p:txBody>
      </p:sp>
      <p:sp>
        <p:nvSpPr>
          <p:cNvPr id="12" name="TextBox 11"/>
          <p:cNvSpPr txBox="1"/>
          <p:nvPr/>
        </p:nvSpPr>
        <p:spPr>
          <a:xfrm>
            <a:off x="6324600" y="4038600"/>
            <a:ext cx="381000" cy="369332"/>
          </a:xfrm>
          <a:prstGeom prst="rect">
            <a:avLst/>
          </a:prstGeom>
          <a:noFill/>
          <a:ln>
            <a:noFill/>
          </a:ln>
        </p:spPr>
        <p:txBody>
          <a:bodyPr wrap="square" rtlCol="0">
            <a:spAutoFit/>
          </a:bodyPr>
          <a:lstStyle/>
          <a:p>
            <a:r>
              <a:rPr lang="en-US"/>
              <a:t>B</a:t>
            </a:r>
          </a:p>
        </p:txBody>
      </p:sp>
    </p:spTree>
  </p:cSld>
  <p:clrMapOvr>
    <a:masterClrMapping/>
  </p:clrMapOvr>
  <p:transition>
    <p:wedg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2667000"/>
          </a:xfrm>
          <a:solidFill>
            <a:schemeClr val="accent6"/>
          </a:solidFill>
        </p:spPr>
        <p:txBody>
          <a:bodyPr>
            <a:normAutofit/>
          </a:bodyPr>
          <a:lstStyle/>
          <a:p>
            <a:pPr>
              <a:buNone/>
            </a:pPr>
            <a:r>
              <a:rPr lang="en-US" sz="2400"/>
              <a:t>NAND Gate:</a:t>
            </a:r>
          </a:p>
          <a:p>
            <a:pPr>
              <a:buFont typeface="Wingdings" pitchFamily="2" charset="2"/>
              <a:buChar char="Ø"/>
            </a:pPr>
            <a:r>
              <a:rPr lang="en-US" sz="2400"/>
              <a:t>The NAND Gate and it’s corresponding truth table is as shown in diagram.</a:t>
            </a:r>
          </a:p>
          <a:p>
            <a:pPr>
              <a:buFont typeface="Wingdings" pitchFamily="2" charset="2"/>
              <a:buChar char="Ø"/>
            </a:pPr>
            <a:r>
              <a:rPr lang="en-US" sz="2400"/>
              <a:t>The  small circle at the tip of the gate represents inversion operation.</a:t>
            </a:r>
          </a:p>
          <a:p>
            <a:pPr>
              <a:buFont typeface="Wingdings" pitchFamily="2" charset="2"/>
              <a:buChar char="Ø"/>
            </a:pPr>
            <a:r>
              <a:rPr lang="en-US" sz="2400"/>
              <a:t>The NAND gate equivalent circuit can be realized via several means as shown in diagram.  </a:t>
            </a:r>
          </a:p>
        </p:txBody>
      </p:sp>
      <p:sp>
        <p:nvSpPr>
          <p:cNvPr id="4" name="Title 1"/>
          <p:cNvSpPr>
            <a:spLocks noGrp="1"/>
          </p:cNvSpPr>
          <p:nvPr>
            <p:ph type="title"/>
          </p:nvPr>
        </p:nvSpPr>
        <p:spPr>
          <a:xfrm>
            <a:off x="0" y="0"/>
            <a:ext cx="9144000" cy="990600"/>
          </a:xfrm>
          <a:solidFill>
            <a:schemeClr val="accent2">
              <a:lumMod val="60000"/>
              <a:lumOff val="40000"/>
            </a:schemeClr>
          </a:solidFill>
        </p:spPr>
        <p:txBody>
          <a:bodyPr>
            <a:normAutofit/>
          </a:bodyPr>
          <a:lstStyle/>
          <a:p>
            <a:r>
              <a:rPr lang="en-US" sz="2800" b="1"/>
              <a:t>Logic gates and Boolean Algebra </a:t>
            </a:r>
            <a:endParaRPr lang="en-US" sz="2800"/>
          </a:p>
        </p:txBody>
      </p:sp>
      <p:pic>
        <p:nvPicPr>
          <p:cNvPr id="1026" name="Picture 2"/>
          <p:cNvPicPr>
            <a:picLocks noChangeAspect="1" noChangeArrowheads="1"/>
          </p:cNvPicPr>
          <p:nvPr/>
        </p:nvPicPr>
        <p:blipFill>
          <a:blip r:embed="rId2">
            <a:duotone>
              <a:prstClr val="black"/>
              <a:schemeClr val="accent6">
                <a:tint val="45000"/>
                <a:satMod val="400000"/>
              </a:schemeClr>
            </a:duotone>
          </a:blip>
          <a:srcRect/>
          <a:stretch>
            <a:fillRect/>
          </a:stretch>
        </p:blipFill>
        <p:spPr bwMode="auto">
          <a:xfrm>
            <a:off x="914400" y="3657600"/>
            <a:ext cx="2667000" cy="3200400"/>
          </a:xfrm>
          <a:prstGeom prst="rect">
            <a:avLst/>
          </a:prstGeom>
          <a:noFill/>
          <a:ln w="9525">
            <a:noFill/>
            <a:miter lim="800000"/>
            <a:headEnd/>
            <a:tailEnd/>
          </a:ln>
          <a:effectLst/>
        </p:spPr>
      </p:pic>
      <p:sp>
        <p:nvSpPr>
          <p:cNvPr id="10" name="TextBox 9"/>
          <p:cNvSpPr txBox="1"/>
          <p:nvPr/>
        </p:nvSpPr>
        <p:spPr>
          <a:xfrm>
            <a:off x="914400" y="4724400"/>
            <a:ext cx="457200" cy="381000"/>
          </a:xfrm>
          <a:prstGeom prst="rect">
            <a:avLst/>
          </a:prstGeom>
          <a:noFill/>
        </p:spPr>
        <p:txBody>
          <a:bodyPr wrap="square" rtlCol="0">
            <a:spAutoFit/>
          </a:bodyPr>
          <a:lstStyle/>
          <a:p>
            <a:r>
              <a:rPr lang="en-US"/>
              <a:t>A</a:t>
            </a:r>
          </a:p>
        </p:txBody>
      </p:sp>
      <p:sp>
        <p:nvSpPr>
          <p:cNvPr id="11" name="TextBox 10"/>
          <p:cNvSpPr txBox="1"/>
          <p:nvPr/>
        </p:nvSpPr>
        <p:spPr>
          <a:xfrm>
            <a:off x="914400" y="5486400"/>
            <a:ext cx="457200" cy="381000"/>
          </a:xfrm>
          <a:prstGeom prst="rect">
            <a:avLst/>
          </a:prstGeom>
          <a:noFill/>
        </p:spPr>
        <p:txBody>
          <a:bodyPr wrap="square" rtlCol="0">
            <a:spAutoFit/>
          </a:bodyPr>
          <a:lstStyle/>
          <a:p>
            <a:r>
              <a:rPr lang="en-US"/>
              <a:t>B</a:t>
            </a:r>
          </a:p>
        </p:txBody>
      </p:sp>
      <p:sp>
        <p:nvSpPr>
          <p:cNvPr id="12" name="TextBox 11"/>
          <p:cNvSpPr txBox="1"/>
          <p:nvPr/>
        </p:nvSpPr>
        <p:spPr>
          <a:xfrm>
            <a:off x="3200400" y="5105400"/>
            <a:ext cx="990600" cy="381000"/>
          </a:xfrm>
          <a:prstGeom prst="rect">
            <a:avLst/>
          </a:prstGeom>
          <a:noFill/>
        </p:spPr>
        <p:txBody>
          <a:bodyPr wrap="square" rtlCol="0">
            <a:spAutoFit/>
          </a:bodyPr>
          <a:lstStyle/>
          <a:p>
            <a:r>
              <a:rPr lang="en-US"/>
              <a:t>y =  (AB)</a:t>
            </a:r>
          </a:p>
        </p:txBody>
      </p:sp>
      <p:cxnSp>
        <p:nvCxnSpPr>
          <p:cNvPr id="14" name="Straight Connector 13"/>
          <p:cNvCxnSpPr/>
          <p:nvPr/>
        </p:nvCxnSpPr>
        <p:spPr>
          <a:xfrm>
            <a:off x="3657600" y="5103812"/>
            <a:ext cx="3810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Table 8"/>
          <p:cNvGraphicFramePr>
            <a:graphicFrameLocks noGrp="1"/>
          </p:cNvGraphicFramePr>
          <p:nvPr/>
        </p:nvGraphicFramePr>
        <p:xfrm>
          <a:off x="5334000" y="3733800"/>
          <a:ext cx="3200400" cy="3124201"/>
        </p:xfrm>
        <a:graphic>
          <a:graphicData uri="http://schemas.openxmlformats.org/drawingml/2006/table">
            <a:tbl>
              <a:tblPr firstRow="1" bandRow="1">
                <a:tableStyleId>{21E4AEA4-8DFA-4A89-87EB-49C32662AFE0}</a:tableStyleId>
              </a:tblPr>
              <a:tblGrid>
                <a:gridCol w="2133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26557">
                <a:tc>
                  <a:txBody>
                    <a:bodyPr/>
                    <a:lstStyle/>
                    <a:p>
                      <a:pPr algn="ctr"/>
                      <a:r>
                        <a:rPr lang="en-US" b="1"/>
                        <a:t>AB</a:t>
                      </a:r>
                    </a:p>
                  </a:txBody>
                  <a:tcPr/>
                </a:tc>
                <a:tc>
                  <a:txBody>
                    <a:bodyPr/>
                    <a:lstStyle/>
                    <a:p>
                      <a:pPr algn="ctr"/>
                      <a:r>
                        <a:rPr lang="en-US" b="1"/>
                        <a:t>Y</a:t>
                      </a:r>
                    </a:p>
                  </a:txBody>
                  <a:tcPr/>
                </a:tc>
                <a:extLst>
                  <a:ext uri="{0D108BD9-81ED-4DB2-BD59-A6C34878D82A}">
                    <a16:rowId xmlns:a16="http://schemas.microsoft.com/office/drawing/2014/main" val="10000"/>
                  </a:ext>
                </a:extLst>
              </a:tr>
              <a:tr h="626557">
                <a:tc>
                  <a:txBody>
                    <a:bodyPr/>
                    <a:lstStyle/>
                    <a:p>
                      <a:pPr algn="ctr"/>
                      <a:r>
                        <a:rPr lang="en-US" b="1"/>
                        <a:t>00</a:t>
                      </a:r>
                    </a:p>
                  </a:txBody>
                  <a:tcPr/>
                </a:tc>
                <a:tc>
                  <a:txBody>
                    <a:bodyPr/>
                    <a:lstStyle/>
                    <a:p>
                      <a:pPr algn="ctr"/>
                      <a:r>
                        <a:rPr lang="en-US" b="1"/>
                        <a:t>1</a:t>
                      </a:r>
                    </a:p>
                  </a:txBody>
                  <a:tcPr/>
                </a:tc>
                <a:extLst>
                  <a:ext uri="{0D108BD9-81ED-4DB2-BD59-A6C34878D82A}">
                    <a16:rowId xmlns:a16="http://schemas.microsoft.com/office/drawing/2014/main" val="10001"/>
                  </a:ext>
                </a:extLst>
              </a:tr>
              <a:tr h="626557">
                <a:tc>
                  <a:txBody>
                    <a:bodyPr/>
                    <a:lstStyle/>
                    <a:p>
                      <a:pPr algn="ctr"/>
                      <a:r>
                        <a:rPr lang="en-US" b="1"/>
                        <a:t>01</a:t>
                      </a:r>
                    </a:p>
                  </a:txBody>
                  <a:tcPr/>
                </a:tc>
                <a:tc>
                  <a:txBody>
                    <a:bodyPr/>
                    <a:lstStyle/>
                    <a:p>
                      <a:pPr algn="ctr"/>
                      <a:r>
                        <a:rPr lang="en-US" b="1"/>
                        <a:t>1</a:t>
                      </a:r>
                    </a:p>
                  </a:txBody>
                  <a:tcPr/>
                </a:tc>
                <a:extLst>
                  <a:ext uri="{0D108BD9-81ED-4DB2-BD59-A6C34878D82A}">
                    <a16:rowId xmlns:a16="http://schemas.microsoft.com/office/drawing/2014/main" val="10002"/>
                  </a:ext>
                </a:extLst>
              </a:tr>
              <a:tr h="626557">
                <a:tc>
                  <a:txBody>
                    <a:bodyPr/>
                    <a:lstStyle/>
                    <a:p>
                      <a:pPr algn="ctr"/>
                      <a:r>
                        <a:rPr lang="en-US" b="1"/>
                        <a:t>10</a:t>
                      </a:r>
                    </a:p>
                  </a:txBody>
                  <a:tcPr/>
                </a:tc>
                <a:tc>
                  <a:txBody>
                    <a:bodyPr/>
                    <a:lstStyle/>
                    <a:p>
                      <a:pPr algn="ctr"/>
                      <a:r>
                        <a:rPr lang="en-US" b="1"/>
                        <a:t>1</a:t>
                      </a:r>
                    </a:p>
                  </a:txBody>
                  <a:tcPr/>
                </a:tc>
                <a:extLst>
                  <a:ext uri="{0D108BD9-81ED-4DB2-BD59-A6C34878D82A}">
                    <a16:rowId xmlns:a16="http://schemas.microsoft.com/office/drawing/2014/main" val="10003"/>
                  </a:ext>
                </a:extLst>
              </a:tr>
              <a:tr h="617973">
                <a:tc>
                  <a:txBody>
                    <a:bodyPr/>
                    <a:lstStyle/>
                    <a:p>
                      <a:pPr algn="ctr"/>
                      <a:r>
                        <a:rPr lang="en-US" b="1"/>
                        <a:t>11</a:t>
                      </a:r>
                    </a:p>
                  </a:txBody>
                  <a:tcPr/>
                </a:tc>
                <a:tc>
                  <a:txBody>
                    <a:bodyPr/>
                    <a:lstStyle/>
                    <a:p>
                      <a:pPr algn="ctr"/>
                      <a:r>
                        <a:rPr lang="en-US" b="1"/>
                        <a:t>0</a:t>
                      </a:r>
                    </a:p>
                  </a:txBody>
                  <a:tcPr/>
                </a:tc>
                <a:extLst>
                  <a:ext uri="{0D108BD9-81ED-4DB2-BD59-A6C34878D82A}">
                    <a16:rowId xmlns:a16="http://schemas.microsoft.com/office/drawing/2014/main" val="10004"/>
                  </a:ext>
                </a:extLst>
              </a:tr>
            </a:tbl>
          </a:graphicData>
        </a:graphic>
      </p:graphicFrame>
    </p:spTree>
  </p:cSld>
  <p:clrMapOvr>
    <a:masterClrMapping/>
  </p:clrMapOvr>
  <p:transition>
    <p:wedg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800" b="1"/>
              <a:t>Logic gates and Boolean Algebra </a:t>
            </a:r>
            <a:endParaRPr lang="en-US" sz="2800"/>
          </a:p>
        </p:txBody>
      </p:sp>
      <p:pic>
        <p:nvPicPr>
          <p:cNvPr id="1026" name="Picture 2"/>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990600"/>
            <a:ext cx="9143999" cy="5867400"/>
          </a:xfrm>
          <a:prstGeom prst="rect">
            <a:avLst/>
          </a:prstGeom>
          <a:noFill/>
          <a:ln w="9525">
            <a:noFill/>
            <a:miter lim="800000"/>
            <a:headEnd/>
            <a:tailEnd/>
          </a:ln>
          <a:effectLst/>
        </p:spPr>
      </p:pic>
      <p:sp>
        <p:nvSpPr>
          <p:cNvPr id="6" name="TextBox 5"/>
          <p:cNvSpPr txBox="1"/>
          <p:nvPr/>
        </p:nvSpPr>
        <p:spPr>
          <a:xfrm>
            <a:off x="1676400" y="1295400"/>
            <a:ext cx="609600" cy="381000"/>
          </a:xfrm>
          <a:prstGeom prst="rect">
            <a:avLst/>
          </a:prstGeom>
          <a:noFill/>
          <a:ln>
            <a:noFill/>
          </a:ln>
        </p:spPr>
        <p:txBody>
          <a:bodyPr wrap="square" rtlCol="0">
            <a:spAutoFit/>
          </a:bodyPr>
          <a:lstStyle/>
          <a:p>
            <a:r>
              <a:rPr lang="en-US"/>
              <a:t>+5V</a:t>
            </a:r>
          </a:p>
        </p:txBody>
      </p:sp>
      <p:sp>
        <p:nvSpPr>
          <p:cNvPr id="7" name="TextBox 6"/>
          <p:cNvSpPr txBox="1"/>
          <p:nvPr/>
        </p:nvSpPr>
        <p:spPr>
          <a:xfrm>
            <a:off x="381000" y="2895600"/>
            <a:ext cx="609600" cy="381000"/>
          </a:xfrm>
          <a:prstGeom prst="rect">
            <a:avLst/>
          </a:prstGeom>
          <a:noFill/>
          <a:ln>
            <a:noFill/>
          </a:ln>
        </p:spPr>
        <p:txBody>
          <a:bodyPr wrap="square" rtlCol="0">
            <a:spAutoFit/>
          </a:bodyPr>
          <a:lstStyle/>
          <a:p>
            <a:r>
              <a:rPr lang="en-US"/>
              <a:t>Vin</a:t>
            </a:r>
          </a:p>
        </p:txBody>
      </p:sp>
      <p:sp>
        <p:nvSpPr>
          <p:cNvPr id="8" name="TextBox 7"/>
          <p:cNvSpPr txBox="1"/>
          <p:nvPr/>
        </p:nvSpPr>
        <p:spPr>
          <a:xfrm>
            <a:off x="2895600" y="2971800"/>
            <a:ext cx="609600" cy="381000"/>
          </a:xfrm>
          <a:prstGeom prst="rect">
            <a:avLst/>
          </a:prstGeom>
          <a:noFill/>
          <a:ln>
            <a:noFill/>
          </a:ln>
        </p:spPr>
        <p:txBody>
          <a:bodyPr wrap="square" rtlCol="0">
            <a:spAutoFit/>
          </a:bodyPr>
          <a:lstStyle/>
          <a:p>
            <a:r>
              <a:rPr lang="en-US"/>
              <a:t>Vo</a:t>
            </a:r>
          </a:p>
        </p:txBody>
      </p:sp>
      <p:sp>
        <p:nvSpPr>
          <p:cNvPr id="9" name="TextBox 8"/>
          <p:cNvSpPr txBox="1"/>
          <p:nvPr/>
        </p:nvSpPr>
        <p:spPr>
          <a:xfrm>
            <a:off x="1219200" y="3505200"/>
            <a:ext cx="533400" cy="369332"/>
          </a:xfrm>
          <a:prstGeom prst="rect">
            <a:avLst/>
          </a:prstGeom>
          <a:noFill/>
          <a:ln>
            <a:noFill/>
          </a:ln>
        </p:spPr>
        <p:txBody>
          <a:bodyPr wrap="square" rtlCol="0">
            <a:spAutoFit/>
          </a:bodyPr>
          <a:lstStyle/>
          <a:p>
            <a:r>
              <a:rPr lang="en-US"/>
              <a:t>S1</a:t>
            </a:r>
          </a:p>
        </p:txBody>
      </p:sp>
      <p:sp>
        <p:nvSpPr>
          <p:cNvPr id="10" name="TextBox 9"/>
          <p:cNvSpPr txBox="1"/>
          <p:nvPr/>
        </p:nvSpPr>
        <p:spPr>
          <a:xfrm>
            <a:off x="1219200" y="4507468"/>
            <a:ext cx="533400" cy="369332"/>
          </a:xfrm>
          <a:prstGeom prst="rect">
            <a:avLst/>
          </a:prstGeom>
          <a:noFill/>
          <a:ln>
            <a:noFill/>
          </a:ln>
        </p:spPr>
        <p:txBody>
          <a:bodyPr wrap="square" rtlCol="0">
            <a:spAutoFit/>
          </a:bodyPr>
          <a:lstStyle/>
          <a:p>
            <a:r>
              <a:rPr lang="en-US"/>
              <a:t>S2</a:t>
            </a:r>
          </a:p>
        </p:txBody>
      </p:sp>
      <p:sp>
        <p:nvSpPr>
          <p:cNvPr id="11" name="TextBox 10"/>
          <p:cNvSpPr txBox="1"/>
          <p:nvPr/>
        </p:nvSpPr>
        <p:spPr>
          <a:xfrm>
            <a:off x="6400800" y="1143000"/>
            <a:ext cx="609600" cy="381000"/>
          </a:xfrm>
          <a:prstGeom prst="rect">
            <a:avLst/>
          </a:prstGeom>
          <a:noFill/>
          <a:ln>
            <a:noFill/>
          </a:ln>
        </p:spPr>
        <p:txBody>
          <a:bodyPr wrap="square" rtlCol="0">
            <a:spAutoFit/>
          </a:bodyPr>
          <a:lstStyle/>
          <a:p>
            <a:r>
              <a:rPr lang="en-US"/>
              <a:t>+5V</a:t>
            </a:r>
          </a:p>
        </p:txBody>
      </p:sp>
      <p:sp>
        <p:nvSpPr>
          <p:cNvPr id="12" name="TextBox 11"/>
          <p:cNvSpPr txBox="1"/>
          <p:nvPr/>
        </p:nvSpPr>
        <p:spPr>
          <a:xfrm>
            <a:off x="5943600" y="2057400"/>
            <a:ext cx="533400" cy="381000"/>
          </a:xfrm>
          <a:prstGeom prst="rect">
            <a:avLst/>
          </a:prstGeom>
          <a:noFill/>
          <a:ln>
            <a:noFill/>
          </a:ln>
        </p:spPr>
        <p:txBody>
          <a:bodyPr wrap="square" rtlCol="0">
            <a:spAutoFit/>
          </a:bodyPr>
          <a:lstStyle/>
          <a:p>
            <a:r>
              <a:rPr lang="en-US"/>
              <a:t>RC</a:t>
            </a:r>
          </a:p>
        </p:txBody>
      </p:sp>
      <p:sp>
        <p:nvSpPr>
          <p:cNvPr id="13" name="TextBox 12"/>
          <p:cNvSpPr txBox="1"/>
          <p:nvPr/>
        </p:nvSpPr>
        <p:spPr>
          <a:xfrm>
            <a:off x="5334000" y="3886200"/>
            <a:ext cx="533400" cy="381000"/>
          </a:xfrm>
          <a:prstGeom prst="rect">
            <a:avLst/>
          </a:prstGeom>
          <a:noFill/>
          <a:ln>
            <a:noFill/>
          </a:ln>
        </p:spPr>
        <p:txBody>
          <a:bodyPr wrap="square" rtlCol="0">
            <a:spAutoFit/>
          </a:bodyPr>
          <a:lstStyle/>
          <a:p>
            <a:r>
              <a:rPr lang="en-US"/>
              <a:t>RB</a:t>
            </a:r>
          </a:p>
        </p:txBody>
      </p:sp>
      <p:sp>
        <p:nvSpPr>
          <p:cNvPr id="14" name="TextBox 13"/>
          <p:cNvSpPr txBox="1"/>
          <p:nvPr/>
        </p:nvSpPr>
        <p:spPr>
          <a:xfrm>
            <a:off x="5257800" y="4876800"/>
            <a:ext cx="533400" cy="381000"/>
          </a:xfrm>
          <a:prstGeom prst="rect">
            <a:avLst/>
          </a:prstGeom>
          <a:noFill/>
          <a:ln>
            <a:noFill/>
          </a:ln>
        </p:spPr>
        <p:txBody>
          <a:bodyPr wrap="square" rtlCol="0">
            <a:spAutoFit/>
          </a:bodyPr>
          <a:lstStyle/>
          <a:p>
            <a:r>
              <a:rPr lang="en-US"/>
              <a:t>RB</a:t>
            </a:r>
          </a:p>
        </p:txBody>
      </p:sp>
      <p:sp>
        <p:nvSpPr>
          <p:cNvPr id="15" name="TextBox 14"/>
          <p:cNvSpPr txBox="1"/>
          <p:nvPr/>
        </p:nvSpPr>
        <p:spPr>
          <a:xfrm>
            <a:off x="4572000" y="3581400"/>
            <a:ext cx="457200" cy="381000"/>
          </a:xfrm>
          <a:prstGeom prst="rect">
            <a:avLst/>
          </a:prstGeom>
          <a:noFill/>
          <a:ln>
            <a:noFill/>
          </a:ln>
        </p:spPr>
        <p:txBody>
          <a:bodyPr wrap="square" rtlCol="0">
            <a:spAutoFit/>
          </a:bodyPr>
          <a:lstStyle/>
          <a:p>
            <a:r>
              <a:rPr lang="en-US"/>
              <a:t>A</a:t>
            </a:r>
          </a:p>
        </p:txBody>
      </p:sp>
      <p:sp>
        <p:nvSpPr>
          <p:cNvPr id="16" name="TextBox 15"/>
          <p:cNvSpPr txBox="1"/>
          <p:nvPr/>
        </p:nvSpPr>
        <p:spPr>
          <a:xfrm>
            <a:off x="4572000" y="4572000"/>
            <a:ext cx="457200" cy="381000"/>
          </a:xfrm>
          <a:prstGeom prst="rect">
            <a:avLst/>
          </a:prstGeom>
          <a:noFill/>
          <a:ln>
            <a:noFill/>
          </a:ln>
        </p:spPr>
        <p:txBody>
          <a:bodyPr wrap="square" rtlCol="0">
            <a:spAutoFit/>
          </a:bodyPr>
          <a:lstStyle/>
          <a:p>
            <a:r>
              <a:rPr lang="en-US"/>
              <a:t>B</a:t>
            </a:r>
          </a:p>
        </p:txBody>
      </p:sp>
      <p:sp>
        <p:nvSpPr>
          <p:cNvPr id="17" name="TextBox 16"/>
          <p:cNvSpPr txBox="1"/>
          <p:nvPr/>
        </p:nvSpPr>
        <p:spPr>
          <a:xfrm>
            <a:off x="7620000" y="2971800"/>
            <a:ext cx="457200" cy="381000"/>
          </a:xfrm>
          <a:prstGeom prst="rect">
            <a:avLst/>
          </a:prstGeom>
          <a:noFill/>
          <a:ln>
            <a:noFill/>
          </a:ln>
        </p:spPr>
        <p:txBody>
          <a:bodyPr wrap="square" rtlCol="0">
            <a:spAutoFit/>
          </a:bodyPr>
          <a:lstStyle/>
          <a:p>
            <a:r>
              <a:rPr lang="en-US"/>
              <a:t>Vo</a:t>
            </a:r>
          </a:p>
        </p:txBody>
      </p:sp>
    </p:spTree>
  </p:cSld>
  <p:clrMapOvr>
    <a:masterClrMapping/>
  </p:clrMapOvr>
  <p:transition>
    <p:wedg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90600"/>
          </a:xfrm>
          <a:blipFill>
            <a:blip r:embed="rId2">
              <a:duotone>
                <a:prstClr val="black"/>
                <a:schemeClr val="accent2">
                  <a:tint val="45000"/>
                  <a:satMod val="400000"/>
                </a:schemeClr>
              </a:duotone>
            </a:blip>
            <a:tile tx="0" ty="0" sx="100000" sy="100000" flip="none" algn="tl"/>
          </a:blipFill>
        </p:spPr>
        <p:txBody>
          <a:bodyPr>
            <a:normAutofit/>
          </a:bodyPr>
          <a:lstStyle/>
          <a:p>
            <a:r>
              <a:rPr lang="en-US" sz="2800" b="1"/>
              <a:t>Logic gates and Boolean Algebra </a:t>
            </a:r>
            <a:endParaRPr lang="en-US" sz="2800"/>
          </a:p>
        </p:txBody>
      </p:sp>
      <p:sp>
        <p:nvSpPr>
          <p:cNvPr id="6" name="Content Placeholder 5"/>
          <p:cNvSpPr>
            <a:spLocks noGrp="1"/>
          </p:cNvSpPr>
          <p:nvPr>
            <p:ph idx="1"/>
          </p:nvPr>
        </p:nvSpPr>
        <p:spPr>
          <a:xfrm>
            <a:off x="0" y="990601"/>
            <a:ext cx="9144000" cy="2743199"/>
          </a:xfrm>
          <a:solidFill>
            <a:schemeClr val="accent2">
              <a:lumMod val="60000"/>
              <a:lumOff val="40000"/>
            </a:schemeClr>
          </a:solidFill>
        </p:spPr>
        <p:txBody>
          <a:bodyPr>
            <a:normAutofit/>
          </a:bodyPr>
          <a:lstStyle/>
          <a:p>
            <a:pPr>
              <a:buNone/>
            </a:pPr>
            <a:r>
              <a:rPr lang="en-US" sz="2400" b="1"/>
              <a:t>Exclusive-OR gate:</a:t>
            </a:r>
          </a:p>
          <a:p>
            <a:pPr>
              <a:buFont typeface="Wingdings" pitchFamily="2" charset="2"/>
              <a:buChar char="Ø"/>
            </a:pPr>
            <a:r>
              <a:rPr lang="en-US" sz="2400"/>
              <a:t>The logic symbol and corresponding truth table for Exclusive OR gate is as shown in diagram.</a:t>
            </a:r>
          </a:p>
          <a:p>
            <a:pPr>
              <a:buFont typeface="Wingdings" pitchFamily="2" charset="2"/>
              <a:buChar char="Ø"/>
            </a:pPr>
            <a:r>
              <a:rPr lang="en-US" sz="2400"/>
              <a:t>Sometimes it referred to as “any but not all gate”.</a:t>
            </a:r>
          </a:p>
          <a:p>
            <a:pPr>
              <a:buFont typeface="Wingdings" pitchFamily="2" charset="2"/>
              <a:buChar char="Ø"/>
            </a:pPr>
            <a:r>
              <a:rPr lang="en-US" sz="2400"/>
              <a:t>It also represented as ‘XOR’ gate and symbol          indicated in output expression.</a:t>
            </a:r>
          </a:p>
        </p:txBody>
      </p:sp>
      <p:sp>
        <p:nvSpPr>
          <p:cNvPr id="7" name="Oval 6"/>
          <p:cNvSpPr/>
          <p:nvPr/>
        </p:nvSpPr>
        <p:spPr>
          <a:xfrm>
            <a:off x="60198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6096000" y="2743200"/>
            <a:ext cx="228600" cy="369332"/>
          </a:xfrm>
          <a:prstGeom prst="rect">
            <a:avLst/>
          </a:prstGeom>
          <a:noFill/>
        </p:spPr>
        <p:txBody>
          <a:bodyPr wrap="square" rtlCol="0">
            <a:spAutoFit/>
          </a:bodyPr>
          <a:lstStyle/>
          <a:p>
            <a:r>
              <a:rPr lang="en-US"/>
              <a:t>+</a:t>
            </a:r>
          </a:p>
        </p:txBody>
      </p:sp>
      <p:pic>
        <p:nvPicPr>
          <p:cNvPr id="1026" name="Picture 2"/>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0" y="3733800"/>
            <a:ext cx="3048000" cy="2438399"/>
          </a:xfrm>
          <a:prstGeom prst="rect">
            <a:avLst/>
          </a:prstGeom>
          <a:noFill/>
          <a:ln w="9525">
            <a:noFill/>
            <a:miter lim="800000"/>
            <a:headEnd/>
            <a:tailEnd/>
          </a:ln>
          <a:effectLst/>
        </p:spPr>
      </p:pic>
      <p:sp>
        <p:nvSpPr>
          <p:cNvPr id="9" name="TextBox 8"/>
          <p:cNvSpPr txBox="1"/>
          <p:nvPr/>
        </p:nvSpPr>
        <p:spPr>
          <a:xfrm>
            <a:off x="152400" y="4419600"/>
            <a:ext cx="533400" cy="461665"/>
          </a:xfrm>
          <a:prstGeom prst="rect">
            <a:avLst/>
          </a:prstGeom>
          <a:noFill/>
        </p:spPr>
        <p:txBody>
          <a:bodyPr wrap="square" rtlCol="0">
            <a:spAutoFit/>
          </a:bodyPr>
          <a:lstStyle/>
          <a:p>
            <a:r>
              <a:rPr lang="en-US" sz="2400"/>
              <a:t>A</a:t>
            </a:r>
          </a:p>
        </p:txBody>
      </p:sp>
      <p:sp>
        <p:nvSpPr>
          <p:cNvPr id="10" name="TextBox 9"/>
          <p:cNvSpPr txBox="1"/>
          <p:nvPr/>
        </p:nvSpPr>
        <p:spPr>
          <a:xfrm>
            <a:off x="152400" y="5024735"/>
            <a:ext cx="533400" cy="461665"/>
          </a:xfrm>
          <a:prstGeom prst="rect">
            <a:avLst/>
          </a:prstGeom>
          <a:noFill/>
        </p:spPr>
        <p:txBody>
          <a:bodyPr wrap="square" rtlCol="0">
            <a:spAutoFit/>
          </a:bodyPr>
          <a:lstStyle/>
          <a:p>
            <a:r>
              <a:rPr lang="en-US" sz="2400"/>
              <a:t>B</a:t>
            </a:r>
          </a:p>
        </p:txBody>
      </p:sp>
      <p:sp>
        <p:nvSpPr>
          <p:cNvPr id="11" name="TextBox 10"/>
          <p:cNvSpPr txBox="1"/>
          <p:nvPr/>
        </p:nvSpPr>
        <p:spPr>
          <a:xfrm>
            <a:off x="2514600" y="4724400"/>
            <a:ext cx="2057400" cy="830997"/>
          </a:xfrm>
          <a:prstGeom prst="rect">
            <a:avLst/>
          </a:prstGeom>
          <a:noFill/>
        </p:spPr>
        <p:txBody>
          <a:bodyPr wrap="square" rtlCol="0">
            <a:spAutoFit/>
          </a:bodyPr>
          <a:lstStyle/>
          <a:p>
            <a:r>
              <a:rPr lang="en-US" sz="2400"/>
              <a:t>Y =  A        B</a:t>
            </a:r>
          </a:p>
          <a:p>
            <a:r>
              <a:rPr lang="en-US" sz="2400"/>
              <a:t>    =  A B + A B</a:t>
            </a:r>
          </a:p>
        </p:txBody>
      </p:sp>
      <p:sp>
        <p:nvSpPr>
          <p:cNvPr id="12" name="Oval 11"/>
          <p:cNvSpPr/>
          <p:nvPr/>
        </p:nvSpPr>
        <p:spPr>
          <a:xfrm>
            <a:off x="3352800" y="4724400"/>
            <a:ext cx="304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3352800" y="4724400"/>
            <a:ext cx="228600" cy="369332"/>
          </a:xfrm>
          <a:prstGeom prst="rect">
            <a:avLst/>
          </a:prstGeom>
          <a:noFill/>
        </p:spPr>
        <p:txBody>
          <a:bodyPr wrap="square" rtlCol="0">
            <a:spAutoFit/>
          </a:bodyPr>
          <a:lstStyle/>
          <a:p>
            <a:r>
              <a:rPr lang="en-US"/>
              <a:t>+</a:t>
            </a:r>
          </a:p>
        </p:txBody>
      </p:sp>
      <p:graphicFrame>
        <p:nvGraphicFramePr>
          <p:cNvPr id="14" name="Table 13"/>
          <p:cNvGraphicFramePr>
            <a:graphicFrameLocks noGrp="1"/>
          </p:cNvGraphicFramePr>
          <p:nvPr/>
        </p:nvGraphicFramePr>
        <p:xfrm>
          <a:off x="5638800" y="3581400"/>
          <a:ext cx="3505200" cy="3048000"/>
        </p:xfrm>
        <a:graphic>
          <a:graphicData uri="http://schemas.openxmlformats.org/drawingml/2006/table">
            <a:tbl>
              <a:tblPr firstRow="1" bandRow="1">
                <a:tableStyleId>{21E4AEA4-8DFA-4A89-87EB-49C32662AFE0}</a:tableStyleId>
              </a:tblPr>
              <a:tblGrid>
                <a:gridCol w="2362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609600">
                <a:tc>
                  <a:txBody>
                    <a:bodyPr/>
                    <a:lstStyle/>
                    <a:p>
                      <a:pPr algn="ctr"/>
                      <a:r>
                        <a:rPr lang="en-US" b="1"/>
                        <a:t>AB</a:t>
                      </a:r>
                    </a:p>
                  </a:txBody>
                  <a:tcPr/>
                </a:tc>
                <a:tc>
                  <a:txBody>
                    <a:bodyPr/>
                    <a:lstStyle/>
                    <a:p>
                      <a:pPr algn="ctr"/>
                      <a:r>
                        <a:rPr lang="en-US" b="1"/>
                        <a:t>Y</a:t>
                      </a:r>
                    </a:p>
                  </a:txBody>
                  <a:tcPr/>
                </a:tc>
                <a:extLst>
                  <a:ext uri="{0D108BD9-81ED-4DB2-BD59-A6C34878D82A}">
                    <a16:rowId xmlns:a16="http://schemas.microsoft.com/office/drawing/2014/main" val="10000"/>
                  </a:ext>
                </a:extLst>
              </a:tr>
              <a:tr h="609600">
                <a:tc>
                  <a:txBody>
                    <a:bodyPr/>
                    <a:lstStyle/>
                    <a:p>
                      <a:pPr algn="ctr"/>
                      <a:r>
                        <a:rPr lang="en-US" b="1"/>
                        <a:t>00</a:t>
                      </a:r>
                    </a:p>
                  </a:txBody>
                  <a:tcPr/>
                </a:tc>
                <a:tc>
                  <a:txBody>
                    <a:bodyPr/>
                    <a:lstStyle/>
                    <a:p>
                      <a:pPr algn="ctr"/>
                      <a:r>
                        <a:rPr lang="en-US" b="1"/>
                        <a:t>0</a:t>
                      </a:r>
                    </a:p>
                  </a:txBody>
                  <a:tcPr/>
                </a:tc>
                <a:extLst>
                  <a:ext uri="{0D108BD9-81ED-4DB2-BD59-A6C34878D82A}">
                    <a16:rowId xmlns:a16="http://schemas.microsoft.com/office/drawing/2014/main" val="10001"/>
                  </a:ext>
                </a:extLst>
              </a:tr>
              <a:tr h="609600">
                <a:tc>
                  <a:txBody>
                    <a:bodyPr/>
                    <a:lstStyle/>
                    <a:p>
                      <a:pPr algn="ctr"/>
                      <a:r>
                        <a:rPr lang="en-US" b="1"/>
                        <a:t>01</a:t>
                      </a:r>
                    </a:p>
                  </a:txBody>
                  <a:tcPr/>
                </a:tc>
                <a:tc>
                  <a:txBody>
                    <a:bodyPr/>
                    <a:lstStyle/>
                    <a:p>
                      <a:pPr algn="ctr"/>
                      <a:r>
                        <a:rPr lang="en-US" b="1"/>
                        <a:t>1</a:t>
                      </a:r>
                    </a:p>
                  </a:txBody>
                  <a:tcPr/>
                </a:tc>
                <a:extLst>
                  <a:ext uri="{0D108BD9-81ED-4DB2-BD59-A6C34878D82A}">
                    <a16:rowId xmlns:a16="http://schemas.microsoft.com/office/drawing/2014/main" val="10002"/>
                  </a:ext>
                </a:extLst>
              </a:tr>
              <a:tr h="609600">
                <a:tc>
                  <a:txBody>
                    <a:bodyPr/>
                    <a:lstStyle/>
                    <a:p>
                      <a:pPr algn="ctr"/>
                      <a:r>
                        <a:rPr lang="en-US" b="1"/>
                        <a:t>10</a:t>
                      </a:r>
                    </a:p>
                  </a:txBody>
                  <a:tcPr/>
                </a:tc>
                <a:tc>
                  <a:txBody>
                    <a:bodyPr/>
                    <a:lstStyle/>
                    <a:p>
                      <a:pPr algn="ctr"/>
                      <a:r>
                        <a:rPr lang="en-US" b="1"/>
                        <a:t>1</a:t>
                      </a:r>
                    </a:p>
                  </a:txBody>
                  <a:tcPr/>
                </a:tc>
                <a:extLst>
                  <a:ext uri="{0D108BD9-81ED-4DB2-BD59-A6C34878D82A}">
                    <a16:rowId xmlns:a16="http://schemas.microsoft.com/office/drawing/2014/main" val="10003"/>
                  </a:ext>
                </a:extLst>
              </a:tr>
              <a:tr h="609600">
                <a:tc>
                  <a:txBody>
                    <a:bodyPr/>
                    <a:lstStyle/>
                    <a:p>
                      <a:pPr algn="ctr"/>
                      <a:r>
                        <a:rPr lang="en-US" b="1"/>
                        <a:t>11</a:t>
                      </a:r>
                    </a:p>
                  </a:txBody>
                  <a:tcPr/>
                </a:tc>
                <a:tc>
                  <a:txBody>
                    <a:bodyPr/>
                    <a:lstStyle/>
                    <a:p>
                      <a:pPr algn="ctr"/>
                      <a:r>
                        <a:rPr lang="en-US" b="1"/>
                        <a:t>0</a:t>
                      </a:r>
                    </a:p>
                  </a:txBody>
                  <a:tcPr/>
                </a:tc>
                <a:extLst>
                  <a:ext uri="{0D108BD9-81ED-4DB2-BD59-A6C34878D82A}">
                    <a16:rowId xmlns:a16="http://schemas.microsoft.com/office/drawing/2014/main" val="10004"/>
                  </a:ext>
                </a:extLst>
              </a:tr>
            </a:tbl>
          </a:graphicData>
        </a:graphic>
      </p:graphicFrame>
      <p:cxnSp>
        <p:nvCxnSpPr>
          <p:cNvPr id="16" name="Straight Connector 15"/>
          <p:cNvCxnSpPr/>
          <p:nvPr/>
        </p:nvCxnSpPr>
        <p:spPr>
          <a:xfrm>
            <a:off x="3124200" y="5181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038600" y="5181600"/>
            <a:ext cx="228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438400"/>
          </a:xfrm>
          <a:solidFill>
            <a:schemeClr val="accent6">
              <a:lumMod val="60000"/>
              <a:lumOff val="40000"/>
            </a:schemeClr>
          </a:solidFill>
        </p:spPr>
        <p:txBody>
          <a:bodyPr>
            <a:normAutofit/>
          </a:bodyPr>
          <a:lstStyle/>
          <a:p>
            <a:pPr>
              <a:buNone/>
            </a:pPr>
            <a:r>
              <a:rPr lang="en-US" sz="2000" b="1"/>
              <a:t>Exclusive NOR gate:</a:t>
            </a:r>
          </a:p>
          <a:p>
            <a:pPr>
              <a:buFont typeface="Wingdings" pitchFamily="2" charset="2"/>
              <a:buChar char="Ø"/>
            </a:pPr>
            <a:r>
              <a:rPr lang="en-US" sz="2000"/>
              <a:t>The logic symbol and corresponding truth table for Exclusive NOR gate is as shown in diagram.</a:t>
            </a:r>
          </a:p>
          <a:p>
            <a:pPr>
              <a:buFont typeface="Wingdings" pitchFamily="2" charset="2"/>
              <a:buChar char="Ø"/>
            </a:pPr>
            <a:r>
              <a:rPr lang="en-US" sz="2000"/>
              <a:t>The term exclusive NOR gate be often represented as ‘XNOR’ gate.</a:t>
            </a:r>
          </a:p>
          <a:p>
            <a:pPr>
              <a:buFont typeface="Wingdings" pitchFamily="2" charset="2"/>
              <a:buChar char="Ø"/>
            </a:pPr>
            <a:r>
              <a:rPr lang="en-US" sz="2000"/>
              <a:t>The output of ‘XNOR’ gate is the complement of ‘XOR’ truth table, due to circle at tip of ‘XOR’ gate.</a:t>
            </a:r>
          </a:p>
          <a:p>
            <a:pPr>
              <a:buNone/>
            </a:pPr>
            <a:endParaRPr lang="en-US" sz="2000"/>
          </a:p>
        </p:txBody>
      </p:sp>
      <p:sp>
        <p:nvSpPr>
          <p:cNvPr id="4" name="Title 1"/>
          <p:cNvSpPr>
            <a:spLocks noGrp="1"/>
          </p:cNvSpPr>
          <p:nvPr>
            <p:ph type="title"/>
          </p:nvPr>
        </p:nvSpPr>
        <p:spPr>
          <a:xfrm>
            <a:off x="0" y="0"/>
            <a:ext cx="9144000" cy="990600"/>
          </a:xfrm>
          <a:blipFill>
            <a:blip r:embed="rId2">
              <a:duotone>
                <a:prstClr val="black"/>
                <a:schemeClr val="accent6">
                  <a:tint val="45000"/>
                  <a:satMod val="400000"/>
                </a:schemeClr>
              </a:duotone>
            </a:blip>
            <a:tile tx="0" ty="0" sx="100000" sy="100000" flip="none" algn="tl"/>
          </a:blipFill>
        </p:spPr>
        <p:txBody>
          <a:bodyPr>
            <a:normAutofit/>
          </a:bodyPr>
          <a:lstStyle/>
          <a:p>
            <a:r>
              <a:rPr lang="en-US" sz="2800" b="1"/>
              <a:t>Logic gates and Boolean Algebra </a:t>
            </a:r>
            <a:endParaRPr lang="en-US" sz="2800"/>
          </a:p>
        </p:txBody>
      </p:sp>
      <p:pic>
        <p:nvPicPr>
          <p:cNvPr id="1026" name="Picture 2"/>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457200" y="3352800"/>
            <a:ext cx="2667000" cy="2438400"/>
          </a:xfrm>
          <a:prstGeom prst="rect">
            <a:avLst/>
          </a:prstGeom>
          <a:noFill/>
          <a:ln w="9525">
            <a:noFill/>
            <a:miter lim="800000"/>
            <a:headEnd/>
            <a:tailEnd/>
          </a:ln>
          <a:effectLst/>
        </p:spPr>
      </p:pic>
      <p:sp>
        <p:nvSpPr>
          <p:cNvPr id="6" name="TextBox 5"/>
          <p:cNvSpPr txBox="1"/>
          <p:nvPr/>
        </p:nvSpPr>
        <p:spPr>
          <a:xfrm>
            <a:off x="457200" y="4126468"/>
            <a:ext cx="457200" cy="461665"/>
          </a:xfrm>
          <a:prstGeom prst="rect">
            <a:avLst/>
          </a:prstGeom>
          <a:noFill/>
        </p:spPr>
        <p:txBody>
          <a:bodyPr wrap="square" rtlCol="0">
            <a:spAutoFit/>
          </a:bodyPr>
          <a:lstStyle/>
          <a:p>
            <a:r>
              <a:rPr lang="en-US" sz="2400"/>
              <a:t>A</a:t>
            </a:r>
          </a:p>
        </p:txBody>
      </p:sp>
      <p:sp>
        <p:nvSpPr>
          <p:cNvPr id="7" name="TextBox 6"/>
          <p:cNvSpPr txBox="1"/>
          <p:nvPr/>
        </p:nvSpPr>
        <p:spPr>
          <a:xfrm>
            <a:off x="457200" y="4648200"/>
            <a:ext cx="457200" cy="461665"/>
          </a:xfrm>
          <a:prstGeom prst="rect">
            <a:avLst/>
          </a:prstGeom>
          <a:noFill/>
        </p:spPr>
        <p:txBody>
          <a:bodyPr wrap="square" rtlCol="0">
            <a:spAutoFit/>
          </a:bodyPr>
          <a:lstStyle/>
          <a:p>
            <a:r>
              <a:rPr lang="en-US" sz="2400"/>
              <a:t>B</a:t>
            </a:r>
          </a:p>
        </p:txBody>
      </p:sp>
      <p:sp>
        <p:nvSpPr>
          <p:cNvPr id="8" name="TextBox 7"/>
          <p:cNvSpPr txBox="1"/>
          <p:nvPr/>
        </p:nvSpPr>
        <p:spPr>
          <a:xfrm>
            <a:off x="2667000" y="4415135"/>
            <a:ext cx="1752600" cy="1200329"/>
          </a:xfrm>
          <a:prstGeom prst="rect">
            <a:avLst/>
          </a:prstGeom>
          <a:noFill/>
        </p:spPr>
        <p:txBody>
          <a:bodyPr wrap="square" rtlCol="0">
            <a:spAutoFit/>
          </a:bodyPr>
          <a:lstStyle/>
          <a:p>
            <a:r>
              <a:rPr lang="en-US" sz="2400"/>
              <a:t>Y = A   .	 B</a:t>
            </a:r>
          </a:p>
          <a:p>
            <a:endParaRPr lang="en-US" sz="2400"/>
          </a:p>
          <a:p>
            <a:r>
              <a:rPr lang="en-US" sz="2400"/>
              <a:t>   = A B + A B  </a:t>
            </a:r>
          </a:p>
        </p:txBody>
      </p:sp>
      <p:sp>
        <p:nvSpPr>
          <p:cNvPr id="9" name="Oval 8"/>
          <p:cNvSpPr/>
          <p:nvPr/>
        </p:nvSpPr>
        <p:spPr>
          <a:xfrm>
            <a:off x="3429000" y="45720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3505200" y="4648200"/>
            <a:ext cx="45719"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nvGraphicFramePr>
        <p:xfrm>
          <a:off x="4724400" y="3352800"/>
          <a:ext cx="2895600" cy="2895600"/>
        </p:xfrm>
        <a:graphic>
          <a:graphicData uri="http://schemas.openxmlformats.org/drawingml/2006/table">
            <a:tbl>
              <a:tblPr firstRow="1" bandRow="1">
                <a:tableStyleId>{93296810-A885-4BE3-A3E7-6D5BEEA58F35}</a:tableStyleId>
              </a:tblPr>
              <a:tblGrid>
                <a:gridCol w="1905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579120">
                <a:tc>
                  <a:txBody>
                    <a:bodyPr/>
                    <a:lstStyle/>
                    <a:p>
                      <a:pPr algn="ctr"/>
                      <a:r>
                        <a:rPr lang="en-US" sz="2400"/>
                        <a:t>AB</a:t>
                      </a:r>
                    </a:p>
                  </a:txBody>
                  <a:tcPr/>
                </a:tc>
                <a:tc>
                  <a:txBody>
                    <a:bodyPr/>
                    <a:lstStyle/>
                    <a:p>
                      <a:pPr algn="ctr"/>
                      <a:r>
                        <a:rPr lang="en-US" sz="2400"/>
                        <a:t>Y</a:t>
                      </a:r>
                    </a:p>
                  </a:txBody>
                  <a:tcPr/>
                </a:tc>
                <a:extLst>
                  <a:ext uri="{0D108BD9-81ED-4DB2-BD59-A6C34878D82A}">
                    <a16:rowId xmlns:a16="http://schemas.microsoft.com/office/drawing/2014/main" val="10000"/>
                  </a:ext>
                </a:extLst>
              </a:tr>
              <a:tr h="579120">
                <a:tc>
                  <a:txBody>
                    <a:bodyPr/>
                    <a:lstStyle/>
                    <a:p>
                      <a:pPr algn="ctr"/>
                      <a:r>
                        <a:rPr lang="en-US" sz="2400"/>
                        <a:t>00</a:t>
                      </a:r>
                    </a:p>
                  </a:txBody>
                  <a:tcPr/>
                </a:tc>
                <a:tc>
                  <a:txBody>
                    <a:bodyPr/>
                    <a:lstStyle/>
                    <a:p>
                      <a:pPr algn="ctr"/>
                      <a:r>
                        <a:rPr lang="en-US" sz="2400"/>
                        <a:t>1</a:t>
                      </a:r>
                    </a:p>
                  </a:txBody>
                  <a:tcPr/>
                </a:tc>
                <a:extLst>
                  <a:ext uri="{0D108BD9-81ED-4DB2-BD59-A6C34878D82A}">
                    <a16:rowId xmlns:a16="http://schemas.microsoft.com/office/drawing/2014/main" val="10001"/>
                  </a:ext>
                </a:extLst>
              </a:tr>
              <a:tr h="579120">
                <a:tc>
                  <a:txBody>
                    <a:bodyPr/>
                    <a:lstStyle/>
                    <a:p>
                      <a:pPr algn="ctr"/>
                      <a:r>
                        <a:rPr lang="en-US" sz="2400"/>
                        <a:t>01</a:t>
                      </a:r>
                    </a:p>
                  </a:txBody>
                  <a:tcPr/>
                </a:tc>
                <a:tc>
                  <a:txBody>
                    <a:bodyPr/>
                    <a:lstStyle/>
                    <a:p>
                      <a:pPr algn="ctr"/>
                      <a:r>
                        <a:rPr lang="en-US" sz="2400"/>
                        <a:t>0</a:t>
                      </a:r>
                    </a:p>
                  </a:txBody>
                  <a:tcPr/>
                </a:tc>
                <a:extLst>
                  <a:ext uri="{0D108BD9-81ED-4DB2-BD59-A6C34878D82A}">
                    <a16:rowId xmlns:a16="http://schemas.microsoft.com/office/drawing/2014/main" val="10002"/>
                  </a:ext>
                </a:extLst>
              </a:tr>
              <a:tr h="579120">
                <a:tc>
                  <a:txBody>
                    <a:bodyPr/>
                    <a:lstStyle/>
                    <a:p>
                      <a:pPr algn="ctr"/>
                      <a:r>
                        <a:rPr lang="en-US" sz="2400"/>
                        <a:t>10</a:t>
                      </a:r>
                    </a:p>
                  </a:txBody>
                  <a:tcPr/>
                </a:tc>
                <a:tc>
                  <a:txBody>
                    <a:bodyPr/>
                    <a:lstStyle/>
                    <a:p>
                      <a:pPr algn="ctr"/>
                      <a:r>
                        <a:rPr lang="en-US" sz="2400"/>
                        <a:t>0</a:t>
                      </a:r>
                    </a:p>
                  </a:txBody>
                  <a:tcPr/>
                </a:tc>
                <a:extLst>
                  <a:ext uri="{0D108BD9-81ED-4DB2-BD59-A6C34878D82A}">
                    <a16:rowId xmlns:a16="http://schemas.microsoft.com/office/drawing/2014/main" val="10003"/>
                  </a:ext>
                </a:extLst>
              </a:tr>
              <a:tr h="579120">
                <a:tc>
                  <a:txBody>
                    <a:bodyPr/>
                    <a:lstStyle/>
                    <a:p>
                      <a:pPr algn="ctr"/>
                      <a:r>
                        <a:rPr lang="en-US" sz="2400"/>
                        <a:t>11</a:t>
                      </a:r>
                    </a:p>
                  </a:txBody>
                  <a:tcPr/>
                </a:tc>
                <a:tc>
                  <a:txBody>
                    <a:bodyPr/>
                    <a:lstStyle/>
                    <a:p>
                      <a:pPr algn="ctr"/>
                      <a:r>
                        <a:rPr lang="en-US" sz="2400"/>
                        <a:t>1</a:t>
                      </a:r>
                    </a:p>
                  </a:txBody>
                  <a:tcPr/>
                </a:tc>
                <a:extLst>
                  <a:ext uri="{0D108BD9-81ED-4DB2-BD59-A6C34878D82A}">
                    <a16:rowId xmlns:a16="http://schemas.microsoft.com/office/drawing/2014/main" val="10004"/>
                  </a:ext>
                </a:extLst>
              </a:tr>
            </a:tbl>
          </a:graphicData>
        </a:graphic>
      </p:graphicFrame>
      <p:cxnSp>
        <p:nvCxnSpPr>
          <p:cNvPr id="14" name="Straight Connector 13"/>
          <p:cNvCxnSpPr/>
          <p:nvPr/>
        </p:nvCxnSpPr>
        <p:spPr>
          <a:xfrm>
            <a:off x="3886200" y="5181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114800" y="51816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209800"/>
          </a:xfrm>
          <a:solidFill>
            <a:schemeClr val="accent6">
              <a:lumMod val="60000"/>
              <a:lumOff val="40000"/>
            </a:schemeClr>
          </a:solidFill>
        </p:spPr>
        <p:txBody>
          <a:bodyPr>
            <a:normAutofit/>
          </a:bodyPr>
          <a:lstStyle/>
          <a:p>
            <a:pPr>
              <a:buNone/>
            </a:pPr>
            <a:r>
              <a:rPr lang="en-US" sz="2400" b="1"/>
              <a:t>NAND and NOR gate as a universal gate:</a:t>
            </a:r>
          </a:p>
          <a:p>
            <a:pPr>
              <a:buFont typeface="Wingdings" pitchFamily="2" charset="2"/>
              <a:buChar char="Ø"/>
            </a:pPr>
            <a:r>
              <a:rPr lang="en-US" sz="2400"/>
              <a:t>As AND, OR, NOT gate can be realized using NAND and NOR gate, these gates are called Universal gate.</a:t>
            </a:r>
          </a:p>
          <a:p>
            <a:pPr>
              <a:buFont typeface="Wingdings" pitchFamily="2" charset="2"/>
              <a:buChar char="Ø"/>
            </a:pPr>
            <a:r>
              <a:rPr lang="en-US" sz="2400"/>
              <a:t>The entire logic system can be implemented by using any of these two gates.</a:t>
            </a:r>
          </a:p>
          <a:p>
            <a:pPr>
              <a:buNone/>
            </a:pPr>
            <a:endParaRPr lang="en-US" sz="2400"/>
          </a:p>
        </p:txBody>
      </p:sp>
      <p:sp>
        <p:nvSpPr>
          <p:cNvPr id="4" name="Title 1"/>
          <p:cNvSpPr>
            <a:spLocks noGrp="1"/>
          </p:cNvSpPr>
          <p:nvPr>
            <p:ph type="title"/>
          </p:nvPr>
        </p:nvSpPr>
        <p:spPr>
          <a:xfrm>
            <a:off x="0" y="0"/>
            <a:ext cx="9144000" cy="914400"/>
          </a:xfrm>
          <a:solidFill>
            <a:schemeClr val="accent6"/>
          </a:solidFill>
        </p:spPr>
        <p:txBody>
          <a:bodyPr>
            <a:normAutofit/>
          </a:bodyPr>
          <a:lstStyle/>
          <a:p>
            <a:r>
              <a:rPr lang="en-US" sz="2800" b="1"/>
              <a:t>Logic gates and Boolean Algebra </a:t>
            </a:r>
            <a:endParaRPr lang="en-US" sz="2800"/>
          </a:p>
        </p:txBody>
      </p:sp>
      <p:pic>
        <p:nvPicPr>
          <p:cNvPr id="2050" name="Picture 2"/>
          <p:cNvPicPr>
            <a:picLocks noChangeAspect="1" noChangeArrowheads="1"/>
          </p:cNvPicPr>
          <p:nvPr/>
        </p:nvPicPr>
        <p:blipFill>
          <a:blip r:embed="rId2"/>
          <a:srcRect/>
          <a:stretch>
            <a:fillRect/>
          </a:stretch>
        </p:blipFill>
        <p:spPr bwMode="auto">
          <a:xfrm>
            <a:off x="457201" y="3581401"/>
            <a:ext cx="1828800" cy="2057400"/>
          </a:xfrm>
          <a:prstGeom prst="rect">
            <a:avLst/>
          </a:prstGeom>
          <a:noFill/>
          <a:ln w="9525">
            <a:noFill/>
            <a:miter lim="800000"/>
            <a:headEnd/>
            <a:tailEnd/>
          </a:ln>
          <a:effectLst/>
        </p:spPr>
      </p:pic>
      <p:sp>
        <p:nvSpPr>
          <p:cNvPr id="6" name="TextBox 5"/>
          <p:cNvSpPr txBox="1"/>
          <p:nvPr/>
        </p:nvSpPr>
        <p:spPr>
          <a:xfrm>
            <a:off x="0" y="3124200"/>
            <a:ext cx="9144000" cy="461665"/>
          </a:xfrm>
          <a:prstGeom prst="rect">
            <a:avLst/>
          </a:prstGeom>
          <a:solidFill>
            <a:schemeClr val="accent2">
              <a:lumMod val="60000"/>
              <a:lumOff val="40000"/>
            </a:schemeClr>
          </a:solidFill>
        </p:spPr>
        <p:txBody>
          <a:bodyPr wrap="square" rtlCol="0">
            <a:spAutoFit/>
          </a:bodyPr>
          <a:lstStyle/>
          <a:p>
            <a:r>
              <a:rPr lang="en-US" sz="2400"/>
              <a:t>NOR gate as Universal gate:</a:t>
            </a:r>
          </a:p>
        </p:txBody>
      </p:sp>
      <p:cxnSp>
        <p:nvCxnSpPr>
          <p:cNvPr id="8" name="Straight Connector 7"/>
          <p:cNvCxnSpPr/>
          <p:nvPr/>
        </p:nvCxnSpPr>
        <p:spPr>
          <a:xfrm rot="5400000">
            <a:off x="685006" y="4648200"/>
            <a:ext cx="457994" cy="794"/>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33400" y="4648200"/>
            <a:ext cx="381000" cy="1588"/>
          </a:xfrm>
          <a:prstGeom prst="line">
            <a:avLst/>
          </a:prstGeom>
          <a:ln w="28575"/>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6200" y="4419600"/>
            <a:ext cx="457200" cy="461665"/>
          </a:xfrm>
          <a:prstGeom prst="rect">
            <a:avLst/>
          </a:prstGeom>
          <a:noFill/>
        </p:spPr>
        <p:txBody>
          <a:bodyPr wrap="square" rtlCol="0">
            <a:spAutoFit/>
          </a:bodyPr>
          <a:lstStyle/>
          <a:p>
            <a:r>
              <a:rPr lang="en-US" sz="2400"/>
              <a:t>A</a:t>
            </a:r>
          </a:p>
        </p:txBody>
      </p:sp>
      <p:sp>
        <p:nvSpPr>
          <p:cNvPr id="23" name="TextBox 22"/>
          <p:cNvSpPr txBox="1"/>
          <p:nvPr/>
        </p:nvSpPr>
        <p:spPr>
          <a:xfrm>
            <a:off x="1981200" y="4419600"/>
            <a:ext cx="1828800" cy="461665"/>
          </a:xfrm>
          <a:prstGeom prst="rect">
            <a:avLst/>
          </a:prstGeom>
          <a:noFill/>
        </p:spPr>
        <p:txBody>
          <a:bodyPr wrap="square" rtlCol="0">
            <a:spAutoFit/>
          </a:bodyPr>
          <a:lstStyle/>
          <a:p>
            <a:r>
              <a:rPr lang="en-US" sz="2400"/>
              <a:t>Y = A + A = A </a:t>
            </a:r>
          </a:p>
        </p:txBody>
      </p:sp>
      <p:cxnSp>
        <p:nvCxnSpPr>
          <p:cNvPr id="25" name="Straight Connector 24"/>
          <p:cNvCxnSpPr/>
          <p:nvPr/>
        </p:nvCxnSpPr>
        <p:spPr>
          <a:xfrm>
            <a:off x="2514600" y="4418012"/>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429000" y="44196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3" name="Right Arrow 12"/>
          <p:cNvSpPr/>
          <p:nvPr/>
        </p:nvSpPr>
        <p:spPr>
          <a:xfrm>
            <a:off x="3886200" y="4572000"/>
            <a:ext cx="6096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Isosceles Triangle 13"/>
          <p:cNvSpPr/>
          <p:nvPr/>
        </p:nvSpPr>
        <p:spPr>
          <a:xfrm rot="5400000">
            <a:off x="5867400" y="4419600"/>
            <a:ext cx="533400" cy="533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6" name="Straight Connector 15"/>
          <p:cNvCxnSpPr/>
          <p:nvPr/>
        </p:nvCxnSpPr>
        <p:spPr>
          <a:xfrm>
            <a:off x="5257800" y="4722812"/>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6400800" y="4572000"/>
            <a:ext cx="1524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2" name="Straight Connector 31"/>
          <p:cNvCxnSpPr/>
          <p:nvPr/>
        </p:nvCxnSpPr>
        <p:spPr>
          <a:xfrm>
            <a:off x="6553200" y="47244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7315200" y="4507468"/>
            <a:ext cx="1600200" cy="461665"/>
          </a:xfrm>
          <a:prstGeom prst="rect">
            <a:avLst/>
          </a:prstGeom>
          <a:noFill/>
        </p:spPr>
        <p:txBody>
          <a:bodyPr wrap="square" rtlCol="0">
            <a:spAutoFit/>
          </a:bodyPr>
          <a:lstStyle/>
          <a:p>
            <a:r>
              <a:rPr lang="en-US" sz="2400"/>
              <a:t>Y = A </a:t>
            </a:r>
          </a:p>
        </p:txBody>
      </p:sp>
      <p:cxnSp>
        <p:nvCxnSpPr>
          <p:cNvPr id="34" name="Straight Connector 33"/>
          <p:cNvCxnSpPr/>
          <p:nvPr/>
        </p:nvCxnSpPr>
        <p:spPr>
          <a:xfrm>
            <a:off x="7848600" y="44958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solidFill>
            <a:schemeClr val="accent6"/>
          </a:solidFill>
        </p:spPr>
        <p:txBody>
          <a:bodyPr>
            <a:normAutofit/>
          </a:bodyPr>
          <a:lstStyle/>
          <a:p>
            <a:r>
              <a:rPr lang="en-US" sz="2800" b="1"/>
              <a:t>Logic gates and Boolean Algebra </a:t>
            </a:r>
            <a:endParaRPr lang="en-US" sz="2800"/>
          </a:p>
        </p:txBody>
      </p:sp>
      <p:pic>
        <p:nvPicPr>
          <p:cNvPr id="9" name="Picture 2"/>
          <p:cNvPicPr>
            <a:picLocks noChangeAspect="1" noChangeArrowheads="1"/>
          </p:cNvPicPr>
          <p:nvPr/>
        </p:nvPicPr>
        <p:blipFill>
          <a:blip r:embed="rId2"/>
          <a:srcRect/>
          <a:stretch>
            <a:fillRect/>
          </a:stretch>
        </p:blipFill>
        <p:spPr bwMode="auto">
          <a:xfrm>
            <a:off x="533400" y="1524000"/>
            <a:ext cx="1828800" cy="2057400"/>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2362200" y="1524000"/>
            <a:ext cx="1828800" cy="2057400"/>
          </a:xfrm>
          <a:prstGeom prst="rect">
            <a:avLst/>
          </a:prstGeom>
          <a:noFill/>
          <a:ln w="9525">
            <a:noFill/>
            <a:miter lim="800000"/>
            <a:headEnd/>
            <a:tailEnd/>
          </a:ln>
          <a:effectLst/>
        </p:spPr>
      </p:pic>
      <p:sp>
        <p:nvSpPr>
          <p:cNvPr id="13" name="TextBox 12"/>
          <p:cNvSpPr txBox="1"/>
          <p:nvPr/>
        </p:nvSpPr>
        <p:spPr>
          <a:xfrm>
            <a:off x="457200" y="2129135"/>
            <a:ext cx="457200" cy="461665"/>
          </a:xfrm>
          <a:prstGeom prst="rect">
            <a:avLst/>
          </a:prstGeom>
          <a:noFill/>
        </p:spPr>
        <p:txBody>
          <a:bodyPr wrap="square" rtlCol="0">
            <a:spAutoFit/>
          </a:bodyPr>
          <a:lstStyle/>
          <a:p>
            <a:r>
              <a:rPr lang="en-US" sz="2400"/>
              <a:t>A</a:t>
            </a:r>
          </a:p>
        </p:txBody>
      </p:sp>
      <p:sp>
        <p:nvSpPr>
          <p:cNvPr id="14" name="TextBox 13"/>
          <p:cNvSpPr txBox="1"/>
          <p:nvPr/>
        </p:nvSpPr>
        <p:spPr>
          <a:xfrm>
            <a:off x="457200" y="2586335"/>
            <a:ext cx="457200" cy="461665"/>
          </a:xfrm>
          <a:prstGeom prst="rect">
            <a:avLst/>
          </a:prstGeom>
          <a:noFill/>
        </p:spPr>
        <p:txBody>
          <a:bodyPr wrap="square" rtlCol="0">
            <a:spAutoFit/>
          </a:bodyPr>
          <a:lstStyle/>
          <a:p>
            <a:r>
              <a:rPr lang="en-US" sz="2400"/>
              <a:t>B</a:t>
            </a:r>
          </a:p>
        </p:txBody>
      </p:sp>
      <p:cxnSp>
        <p:nvCxnSpPr>
          <p:cNvPr id="17" name="Straight Connector 16"/>
          <p:cNvCxnSpPr/>
          <p:nvPr/>
        </p:nvCxnSpPr>
        <p:spPr>
          <a:xfrm rot="5400000">
            <a:off x="2590800" y="2590800"/>
            <a:ext cx="4572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981200" y="2590800"/>
            <a:ext cx="838200" cy="1588"/>
          </a:xfrm>
          <a:prstGeom prst="line">
            <a:avLst/>
          </a:prstGeom>
          <a:ln w="38100"/>
        </p:spPr>
        <p:style>
          <a:lnRef idx="1">
            <a:schemeClr val="dk1"/>
          </a:lnRef>
          <a:fillRef idx="0">
            <a:schemeClr val="dk1"/>
          </a:fillRef>
          <a:effectRef idx="0">
            <a:schemeClr val="dk1"/>
          </a:effectRef>
          <a:fontRef idx="minor">
            <a:schemeClr val="tx1"/>
          </a:fontRef>
        </p:style>
      </p:cxnSp>
      <p:pic>
        <p:nvPicPr>
          <p:cNvPr id="1028" name="Picture 4"/>
          <p:cNvPicPr>
            <a:picLocks noChangeAspect="1" noChangeArrowheads="1"/>
          </p:cNvPicPr>
          <p:nvPr/>
        </p:nvPicPr>
        <p:blipFill>
          <a:blip r:embed="rId3"/>
          <a:srcRect/>
          <a:stretch>
            <a:fillRect/>
          </a:stretch>
        </p:blipFill>
        <p:spPr bwMode="auto">
          <a:xfrm>
            <a:off x="5257800" y="1676400"/>
            <a:ext cx="2057400" cy="1676399"/>
          </a:xfrm>
          <a:prstGeom prst="rect">
            <a:avLst/>
          </a:prstGeom>
          <a:noFill/>
          <a:ln w="9525">
            <a:noFill/>
            <a:miter lim="800000"/>
            <a:headEnd/>
            <a:tailEnd/>
          </a:ln>
          <a:effectLst/>
        </p:spPr>
      </p:pic>
      <p:sp>
        <p:nvSpPr>
          <p:cNvPr id="22" name="Right Arrow 21"/>
          <p:cNvSpPr/>
          <p:nvPr/>
        </p:nvSpPr>
        <p:spPr>
          <a:xfrm>
            <a:off x="4495800" y="2438400"/>
            <a:ext cx="7620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p:cNvSpPr txBox="1"/>
          <p:nvPr/>
        </p:nvSpPr>
        <p:spPr>
          <a:xfrm>
            <a:off x="7315200" y="2286000"/>
            <a:ext cx="1524000" cy="461665"/>
          </a:xfrm>
          <a:prstGeom prst="rect">
            <a:avLst/>
          </a:prstGeom>
          <a:noFill/>
        </p:spPr>
        <p:txBody>
          <a:bodyPr wrap="square" rtlCol="0">
            <a:spAutoFit/>
          </a:bodyPr>
          <a:lstStyle/>
          <a:p>
            <a:r>
              <a:rPr lang="en-US" sz="2400"/>
              <a:t>Y = A+B</a:t>
            </a:r>
          </a:p>
        </p:txBody>
      </p:sp>
      <p:sp>
        <p:nvSpPr>
          <p:cNvPr id="24" name="TextBox 23"/>
          <p:cNvSpPr txBox="1"/>
          <p:nvPr/>
        </p:nvSpPr>
        <p:spPr>
          <a:xfrm>
            <a:off x="1905000" y="1900535"/>
            <a:ext cx="914400" cy="461665"/>
          </a:xfrm>
          <a:prstGeom prst="rect">
            <a:avLst/>
          </a:prstGeom>
          <a:noFill/>
        </p:spPr>
        <p:txBody>
          <a:bodyPr wrap="square" rtlCol="0">
            <a:spAutoFit/>
          </a:bodyPr>
          <a:lstStyle/>
          <a:p>
            <a:r>
              <a:rPr lang="en-US" sz="2400"/>
              <a:t>A+B</a:t>
            </a:r>
          </a:p>
        </p:txBody>
      </p:sp>
      <p:cxnSp>
        <p:nvCxnSpPr>
          <p:cNvPr id="26" name="Straight Connector 25"/>
          <p:cNvCxnSpPr/>
          <p:nvPr/>
        </p:nvCxnSpPr>
        <p:spPr>
          <a:xfrm>
            <a:off x="1981200" y="1903412"/>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27" name="Content Placeholder 26"/>
          <p:cNvSpPr txBox="1">
            <a:spLocks noGrp="1"/>
          </p:cNvSpPr>
          <p:nvPr>
            <p:ph idx="1"/>
          </p:nvPr>
        </p:nvSpPr>
        <p:spPr>
          <a:xfrm>
            <a:off x="3657600" y="1976735"/>
            <a:ext cx="990600" cy="461665"/>
          </a:xfrm>
          <a:prstGeom prst="rect">
            <a:avLst/>
          </a:prstGeom>
          <a:noFill/>
        </p:spPr>
        <p:txBody>
          <a:bodyPr wrap="square" rtlCol="0">
            <a:spAutoFit/>
          </a:bodyPr>
          <a:lstStyle/>
          <a:p>
            <a:pPr>
              <a:buNone/>
            </a:pPr>
            <a:r>
              <a:rPr lang="en-US" sz="2400"/>
              <a:t>A+B</a:t>
            </a:r>
          </a:p>
        </p:txBody>
      </p:sp>
      <p:pic>
        <p:nvPicPr>
          <p:cNvPr id="28" name="Picture 2"/>
          <p:cNvPicPr>
            <a:picLocks noChangeAspect="1" noChangeArrowheads="1"/>
          </p:cNvPicPr>
          <p:nvPr/>
        </p:nvPicPr>
        <p:blipFill>
          <a:blip r:embed="rId2"/>
          <a:srcRect/>
          <a:stretch>
            <a:fillRect/>
          </a:stretch>
        </p:blipFill>
        <p:spPr bwMode="auto">
          <a:xfrm>
            <a:off x="457201" y="3581401"/>
            <a:ext cx="1828800" cy="1219199"/>
          </a:xfrm>
          <a:prstGeom prst="rect">
            <a:avLst/>
          </a:prstGeom>
          <a:noFill/>
          <a:ln w="9525">
            <a:noFill/>
            <a:miter lim="800000"/>
            <a:headEnd/>
            <a:tailEnd/>
          </a:ln>
          <a:effectLst/>
        </p:spPr>
      </p:pic>
      <p:pic>
        <p:nvPicPr>
          <p:cNvPr id="29" name="Picture 2"/>
          <p:cNvPicPr>
            <a:picLocks noChangeAspect="1" noChangeArrowheads="1"/>
          </p:cNvPicPr>
          <p:nvPr/>
        </p:nvPicPr>
        <p:blipFill>
          <a:blip r:embed="rId2"/>
          <a:srcRect/>
          <a:stretch>
            <a:fillRect/>
          </a:stretch>
        </p:blipFill>
        <p:spPr bwMode="auto">
          <a:xfrm>
            <a:off x="457200" y="5105400"/>
            <a:ext cx="1828800" cy="1219199"/>
          </a:xfrm>
          <a:prstGeom prst="rect">
            <a:avLst/>
          </a:prstGeom>
          <a:noFill/>
          <a:ln w="9525">
            <a:noFill/>
            <a:miter lim="800000"/>
            <a:headEnd/>
            <a:tailEnd/>
          </a:ln>
          <a:effectLst/>
        </p:spPr>
      </p:pic>
      <p:pic>
        <p:nvPicPr>
          <p:cNvPr id="30" name="Picture 2"/>
          <p:cNvPicPr>
            <a:picLocks noChangeAspect="1" noChangeArrowheads="1"/>
          </p:cNvPicPr>
          <p:nvPr/>
        </p:nvPicPr>
        <p:blipFill>
          <a:blip r:embed="rId2"/>
          <a:srcRect/>
          <a:stretch>
            <a:fillRect/>
          </a:stretch>
        </p:blipFill>
        <p:spPr bwMode="auto">
          <a:xfrm>
            <a:off x="2133600" y="4267200"/>
            <a:ext cx="1828800" cy="1219199"/>
          </a:xfrm>
          <a:prstGeom prst="rect">
            <a:avLst/>
          </a:prstGeom>
          <a:noFill/>
          <a:ln w="9525">
            <a:noFill/>
            <a:miter lim="800000"/>
            <a:headEnd/>
            <a:tailEnd/>
          </a:ln>
          <a:effectLst/>
        </p:spPr>
      </p:pic>
      <p:cxnSp>
        <p:nvCxnSpPr>
          <p:cNvPr id="32" name="Straight Connector 31"/>
          <p:cNvCxnSpPr/>
          <p:nvPr/>
        </p:nvCxnSpPr>
        <p:spPr>
          <a:xfrm rot="5400000">
            <a:off x="761206" y="4191000"/>
            <a:ext cx="305594" cy="79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5400000">
            <a:off x="761206" y="5715000"/>
            <a:ext cx="305594" cy="794"/>
          </a:xfrm>
          <a:prstGeom prst="line">
            <a:avLst/>
          </a:prstGeom>
        </p:spPr>
        <p:style>
          <a:lnRef idx="1">
            <a:schemeClr val="dk1"/>
          </a:lnRef>
          <a:fillRef idx="0">
            <a:schemeClr val="dk1"/>
          </a:fillRef>
          <a:effectRef idx="0">
            <a:schemeClr val="dk1"/>
          </a:effectRef>
          <a:fontRef idx="minor">
            <a:schemeClr val="tx1"/>
          </a:fontRef>
        </p:style>
      </p:cxnSp>
      <p:cxnSp>
        <p:nvCxnSpPr>
          <p:cNvPr id="36" name="Elbow Connector 35"/>
          <p:cNvCxnSpPr/>
          <p:nvPr/>
        </p:nvCxnSpPr>
        <p:spPr>
          <a:xfrm>
            <a:off x="1905000" y="4191000"/>
            <a:ext cx="762000" cy="533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905000" y="57150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5400000" flipH="1" flipV="1">
            <a:off x="2019300" y="53721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10800000">
            <a:off x="2362200" y="50292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endCxn id="28" idx="1"/>
          </p:cNvCxnSpPr>
          <p:nvPr/>
        </p:nvCxnSpPr>
        <p:spPr>
          <a:xfrm rot="10800000" flipV="1">
            <a:off x="457202" y="4190999"/>
            <a:ext cx="457199" cy="1"/>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10800000" flipV="1">
            <a:off x="457200" y="5714999"/>
            <a:ext cx="457199" cy="1"/>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76200" y="3957935"/>
            <a:ext cx="457200" cy="461665"/>
          </a:xfrm>
          <a:prstGeom prst="rect">
            <a:avLst/>
          </a:prstGeom>
          <a:noFill/>
        </p:spPr>
        <p:txBody>
          <a:bodyPr wrap="square" rtlCol="0">
            <a:spAutoFit/>
          </a:bodyPr>
          <a:lstStyle/>
          <a:p>
            <a:r>
              <a:rPr lang="en-US" sz="2400"/>
              <a:t>A</a:t>
            </a:r>
          </a:p>
        </p:txBody>
      </p:sp>
      <p:sp>
        <p:nvSpPr>
          <p:cNvPr id="48" name="TextBox 47"/>
          <p:cNvSpPr txBox="1"/>
          <p:nvPr/>
        </p:nvSpPr>
        <p:spPr>
          <a:xfrm>
            <a:off x="76200" y="5481935"/>
            <a:ext cx="457200" cy="461665"/>
          </a:xfrm>
          <a:prstGeom prst="rect">
            <a:avLst/>
          </a:prstGeom>
          <a:noFill/>
        </p:spPr>
        <p:txBody>
          <a:bodyPr wrap="square" rtlCol="0">
            <a:spAutoFit/>
          </a:bodyPr>
          <a:lstStyle/>
          <a:p>
            <a:r>
              <a:rPr lang="en-US" sz="2400"/>
              <a:t>B</a:t>
            </a:r>
          </a:p>
        </p:txBody>
      </p:sp>
      <p:sp>
        <p:nvSpPr>
          <p:cNvPr id="31" name="TextBox 30"/>
          <p:cNvSpPr txBox="1"/>
          <p:nvPr/>
        </p:nvSpPr>
        <p:spPr>
          <a:xfrm>
            <a:off x="1981200" y="3729335"/>
            <a:ext cx="457200" cy="461665"/>
          </a:xfrm>
          <a:prstGeom prst="rect">
            <a:avLst/>
          </a:prstGeom>
          <a:noFill/>
        </p:spPr>
        <p:txBody>
          <a:bodyPr wrap="square" rtlCol="0">
            <a:spAutoFit/>
          </a:bodyPr>
          <a:lstStyle/>
          <a:p>
            <a:r>
              <a:rPr lang="en-US" sz="2400"/>
              <a:t>A</a:t>
            </a:r>
          </a:p>
        </p:txBody>
      </p:sp>
      <p:sp>
        <p:nvSpPr>
          <p:cNvPr id="33" name="TextBox 32"/>
          <p:cNvSpPr txBox="1"/>
          <p:nvPr/>
        </p:nvSpPr>
        <p:spPr>
          <a:xfrm>
            <a:off x="2057400" y="5786735"/>
            <a:ext cx="457200" cy="461665"/>
          </a:xfrm>
          <a:prstGeom prst="rect">
            <a:avLst/>
          </a:prstGeom>
          <a:noFill/>
        </p:spPr>
        <p:txBody>
          <a:bodyPr wrap="square" rtlCol="0">
            <a:spAutoFit/>
          </a:bodyPr>
          <a:lstStyle/>
          <a:p>
            <a:r>
              <a:rPr lang="en-US" sz="2400"/>
              <a:t>B</a:t>
            </a:r>
          </a:p>
        </p:txBody>
      </p:sp>
      <p:cxnSp>
        <p:nvCxnSpPr>
          <p:cNvPr id="37" name="Straight Connector 36"/>
          <p:cNvCxnSpPr/>
          <p:nvPr/>
        </p:nvCxnSpPr>
        <p:spPr>
          <a:xfrm>
            <a:off x="2057400" y="3733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2133600" y="57912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42" name="Content Placeholder 26"/>
          <p:cNvSpPr txBox="1">
            <a:spLocks/>
          </p:cNvSpPr>
          <p:nvPr/>
        </p:nvSpPr>
        <p:spPr>
          <a:xfrm>
            <a:off x="3733800" y="4643735"/>
            <a:ext cx="1295400" cy="904863"/>
          </a:xfrm>
          <a:prstGeom prst="rect">
            <a:avLst/>
          </a:prstGeom>
          <a:noFill/>
        </p:spPr>
        <p:txBody>
          <a:bodyPr vert="horz" wrap="square"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Y = A+B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a:t>    = AB</a:t>
            </a: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cxnSp>
        <p:nvCxnSpPr>
          <p:cNvPr id="44" name="Straight Connector 43"/>
          <p:cNvCxnSpPr/>
          <p:nvPr/>
        </p:nvCxnSpPr>
        <p:spPr>
          <a:xfrm>
            <a:off x="4191000" y="4570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4572000" y="4570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4191000" y="4418012"/>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52" name="Right Arrow 51"/>
          <p:cNvSpPr/>
          <p:nvPr/>
        </p:nvSpPr>
        <p:spPr>
          <a:xfrm>
            <a:off x="5029200" y="4724400"/>
            <a:ext cx="7620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srcRect/>
          <a:stretch>
            <a:fillRect/>
          </a:stretch>
        </p:blipFill>
        <p:spPr bwMode="auto">
          <a:xfrm>
            <a:off x="6477000" y="4038600"/>
            <a:ext cx="1400175" cy="1752600"/>
          </a:xfrm>
          <a:prstGeom prst="rect">
            <a:avLst/>
          </a:prstGeom>
          <a:noFill/>
          <a:ln w="9525">
            <a:noFill/>
            <a:miter lim="800000"/>
            <a:headEnd/>
            <a:tailEnd/>
          </a:ln>
          <a:effectLst/>
        </p:spPr>
      </p:pic>
      <p:sp>
        <p:nvSpPr>
          <p:cNvPr id="53" name="TextBox 52"/>
          <p:cNvSpPr txBox="1"/>
          <p:nvPr/>
        </p:nvSpPr>
        <p:spPr>
          <a:xfrm>
            <a:off x="6248400" y="4491335"/>
            <a:ext cx="457200" cy="461665"/>
          </a:xfrm>
          <a:prstGeom prst="rect">
            <a:avLst/>
          </a:prstGeom>
          <a:noFill/>
        </p:spPr>
        <p:txBody>
          <a:bodyPr wrap="square" rtlCol="0">
            <a:spAutoFit/>
          </a:bodyPr>
          <a:lstStyle/>
          <a:p>
            <a:r>
              <a:rPr lang="en-US" sz="2400"/>
              <a:t>A</a:t>
            </a:r>
          </a:p>
        </p:txBody>
      </p:sp>
      <p:sp>
        <p:nvSpPr>
          <p:cNvPr id="54" name="TextBox 53"/>
          <p:cNvSpPr txBox="1"/>
          <p:nvPr/>
        </p:nvSpPr>
        <p:spPr>
          <a:xfrm>
            <a:off x="6248400" y="4953000"/>
            <a:ext cx="457200" cy="461665"/>
          </a:xfrm>
          <a:prstGeom prst="rect">
            <a:avLst/>
          </a:prstGeom>
          <a:noFill/>
        </p:spPr>
        <p:txBody>
          <a:bodyPr wrap="square" rtlCol="0">
            <a:spAutoFit/>
          </a:bodyPr>
          <a:lstStyle/>
          <a:p>
            <a:r>
              <a:rPr lang="en-US" sz="2400"/>
              <a:t>B</a:t>
            </a:r>
          </a:p>
        </p:txBody>
      </p:sp>
      <p:sp>
        <p:nvSpPr>
          <p:cNvPr id="55" name="TextBox 54"/>
          <p:cNvSpPr txBox="1"/>
          <p:nvPr/>
        </p:nvSpPr>
        <p:spPr>
          <a:xfrm>
            <a:off x="7696200" y="4719935"/>
            <a:ext cx="1219200" cy="461665"/>
          </a:xfrm>
          <a:prstGeom prst="rect">
            <a:avLst/>
          </a:prstGeom>
          <a:noFill/>
        </p:spPr>
        <p:txBody>
          <a:bodyPr wrap="square" rtlCol="0">
            <a:spAutoFit/>
          </a:bodyPr>
          <a:lstStyle/>
          <a:p>
            <a:r>
              <a:rPr lang="en-US" sz="2400"/>
              <a:t>Y = AB</a:t>
            </a:r>
          </a:p>
        </p:txBody>
      </p:sp>
      <p:sp>
        <p:nvSpPr>
          <p:cNvPr id="51" name="TextBox 50"/>
          <p:cNvSpPr txBox="1"/>
          <p:nvPr/>
        </p:nvSpPr>
        <p:spPr>
          <a:xfrm>
            <a:off x="5257800" y="2129135"/>
            <a:ext cx="457200" cy="461665"/>
          </a:xfrm>
          <a:prstGeom prst="rect">
            <a:avLst/>
          </a:prstGeom>
          <a:noFill/>
        </p:spPr>
        <p:txBody>
          <a:bodyPr wrap="square" rtlCol="0">
            <a:spAutoFit/>
          </a:bodyPr>
          <a:lstStyle/>
          <a:p>
            <a:r>
              <a:rPr lang="en-US" sz="2400"/>
              <a:t>A</a:t>
            </a:r>
          </a:p>
        </p:txBody>
      </p:sp>
      <p:sp>
        <p:nvSpPr>
          <p:cNvPr id="56" name="TextBox 55"/>
          <p:cNvSpPr txBox="1"/>
          <p:nvPr/>
        </p:nvSpPr>
        <p:spPr>
          <a:xfrm>
            <a:off x="5257800" y="2514600"/>
            <a:ext cx="457200" cy="461665"/>
          </a:xfrm>
          <a:prstGeom prst="rect">
            <a:avLst/>
          </a:prstGeom>
          <a:noFill/>
        </p:spPr>
        <p:txBody>
          <a:bodyPr wrap="square" rtlCol="0">
            <a:spAutoFit/>
          </a:bodyPr>
          <a:lstStyle/>
          <a:p>
            <a:r>
              <a:rPr lang="en-US" sz="2400"/>
              <a:t>B</a:t>
            </a:r>
          </a:p>
        </p:txBody>
      </p:sp>
    </p:spTree>
  </p:cSld>
  <p:clrMapOvr>
    <a:masterClrMapping/>
  </p:clrMapOvr>
  <p:transition>
    <p:wedg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838200"/>
          </a:xfrm>
          <a:solidFill>
            <a:schemeClr val="accent2"/>
          </a:solidFill>
        </p:spPr>
        <p:txBody>
          <a:bodyPr>
            <a:normAutofit/>
          </a:bodyPr>
          <a:lstStyle/>
          <a:p>
            <a:r>
              <a:rPr lang="en-US" sz="2800" b="1"/>
              <a:t>Logic gates and Boolean Algebra </a:t>
            </a:r>
            <a:endParaRPr lang="en-US" sz="2800"/>
          </a:p>
        </p:txBody>
      </p:sp>
      <p:pic>
        <p:nvPicPr>
          <p:cNvPr id="5" name="Picture 2"/>
          <p:cNvPicPr>
            <a:picLocks noGrp="1" noChangeAspect="1" noChangeArrowheads="1"/>
          </p:cNvPicPr>
          <p:nvPr>
            <p:ph idx="1"/>
          </p:nvPr>
        </p:nvPicPr>
        <p:blipFill>
          <a:blip r:embed="rId2"/>
          <a:srcRect/>
          <a:stretch>
            <a:fillRect/>
          </a:stretch>
        </p:blipFill>
        <p:spPr bwMode="auto">
          <a:xfrm>
            <a:off x="685801" y="838200"/>
            <a:ext cx="1752600" cy="1600200"/>
          </a:xfrm>
          <a:prstGeom prst="rect">
            <a:avLst/>
          </a:prstGeom>
          <a:noFill/>
          <a:ln w="9525">
            <a:noFill/>
            <a:miter lim="800000"/>
            <a:headEnd/>
            <a:tailEnd/>
          </a:ln>
          <a:effectLst/>
        </p:spPr>
      </p:pic>
      <p:sp>
        <p:nvSpPr>
          <p:cNvPr id="7" name="TextBox 6"/>
          <p:cNvSpPr txBox="1"/>
          <p:nvPr/>
        </p:nvSpPr>
        <p:spPr>
          <a:xfrm>
            <a:off x="228600" y="1443335"/>
            <a:ext cx="457200" cy="461665"/>
          </a:xfrm>
          <a:prstGeom prst="rect">
            <a:avLst/>
          </a:prstGeom>
          <a:noFill/>
        </p:spPr>
        <p:txBody>
          <a:bodyPr wrap="square" rtlCol="0">
            <a:spAutoFit/>
          </a:bodyPr>
          <a:lstStyle/>
          <a:p>
            <a:r>
              <a:rPr lang="en-US" sz="2400"/>
              <a:t>A</a:t>
            </a:r>
          </a:p>
        </p:txBody>
      </p:sp>
      <p:cxnSp>
        <p:nvCxnSpPr>
          <p:cNvPr id="10" name="Straight Connector 9"/>
          <p:cNvCxnSpPr/>
          <p:nvPr/>
        </p:nvCxnSpPr>
        <p:spPr>
          <a:xfrm rot="5400000">
            <a:off x="877094" y="1638300"/>
            <a:ext cx="380206" cy="79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flipV="1">
            <a:off x="685800" y="1676400"/>
            <a:ext cx="381000" cy="4465"/>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133600" y="1447800"/>
            <a:ext cx="1828800" cy="461665"/>
          </a:xfrm>
          <a:prstGeom prst="rect">
            <a:avLst/>
          </a:prstGeom>
          <a:noFill/>
        </p:spPr>
        <p:txBody>
          <a:bodyPr wrap="square" rtlCol="0">
            <a:spAutoFit/>
          </a:bodyPr>
          <a:lstStyle/>
          <a:p>
            <a:r>
              <a:rPr lang="en-US" sz="2400"/>
              <a:t>Y = A </a:t>
            </a:r>
            <a:r>
              <a:rPr lang="en-US" sz="2400" err="1"/>
              <a:t>A</a:t>
            </a:r>
            <a:r>
              <a:rPr lang="en-US" sz="2400"/>
              <a:t> = A </a:t>
            </a:r>
          </a:p>
        </p:txBody>
      </p:sp>
      <p:cxnSp>
        <p:nvCxnSpPr>
          <p:cNvPr id="18" name="Straight Connector 17"/>
          <p:cNvCxnSpPr/>
          <p:nvPr/>
        </p:nvCxnSpPr>
        <p:spPr>
          <a:xfrm>
            <a:off x="2667000" y="14462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352800" y="14462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1" name="Right Arrow 10"/>
          <p:cNvSpPr/>
          <p:nvPr/>
        </p:nvSpPr>
        <p:spPr>
          <a:xfrm>
            <a:off x="4267200" y="1524000"/>
            <a:ext cx="9144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Isosceles Triangle 11"/>
          <p:cNvSpPr/>
          <p:nvPr/>
        </p:nvSpPr>
        <p:spPr>
          <a:xfrm rot="5400000">
            <a:off x="6019800" y="1371600"/>
            <a:ext cx="685800" cy="3810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553200" y="1524000"/>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Connector 16"/>
          <p:cNvCxnSpPr>
            <a:stCxn id="12" idx="3"/>
          </p:cNvCxnSpPr>
          <p:nvPr/>
        </p:nvCxnSpPr>
        <p:spPr>
          <a:xfrm rot="10800000" flipV="1">
            <a:off x="5791200" y="1562100"/>
            <a:ext cx="381000" cy="381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a:stCxn id="13" idx="6"/>
          </p:cNvCxnSpPr>
          <p:nvPr/>
        </p:nvCxnSpPr>
        <p:spPr>
          <a:xfrm>
            <a:off x="6705600" y="1600200"/>
            <a:ext cx="3048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5334000" y="1371600"/>
            <a:ext cx="457200" cy="461665"/>
          </a:xfrm>
          <a:prstGeom prst="rect">
            <a:avLst/>
          </a:prstGeom>
          <a:noFill/>
        </p:spPr>
        <p:txBody>
          <a:bodyPr wrap="square" rtlCol="0">
            <a:spAutoFit/>
          </a:bodyPr>
          <a:lstStyle/>
          <a:p>
            <a:r>
              <a:rPr lang="en-US" sz="2400"/>
              <a:t>A</a:t>
            </a:r>
          </a:p>
        </p:txBody>
      </p:sp>
      <p:sp>
        <p:nvSpPr>
          <p:cNvPr id="23" name="TextBox 22"/>
          <p:cNvSpPr txBox="1"/>
          <p:nvPr/>
        </p:nvSpPr>
        <p:spPr>
          <a:xfrm>
            <a:off x="7086600" y="1371600"/>
            <a:ext cx="914400" cy="461665"/>
          </a:xfrm>
          <a:prstGeom prst="rect">
            <a:avLst/>
          </a:prstGeom>
          <a:noFill/>
        </p:spPr>
        <p:txBody>
          <a:bodyPr wrap="square" rtlCol="0">
            <a:spAutoFit/>
          </a:bodyPr>
          <a:lstStyle/>
          <a:p>
            <a:r>
              <a:rPr lang="en-US" sz="2400"/>
              <a:t>Y= A</a:t>
            </a:r>
          </a:p>
        </p:txBody>
      </p:sp>
      <p:cxnSp>
        <p:nvCxnSpPr>
          <p:cNvPr id="24" name="Straight Connector 23"/>
          <p:cNvCxnSpPr/>
          <p:nvPr/>
        </p:nvCxnSpPr>
        <p:spPr>
          <a:xfrm>
            <a:off x="7543800" y="1446212"/>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25" name="Picture 2"/>
          <p:cNvPicPr>
            <a:picLocks noChangeAspect="1" noChangeArrowheads="1"/>
          </p:cNvPicPr>
          <p:nvPr/>
        </p:nvPicPr>
        <p:blipFill>
          <a:blip r:embed="rId2"/>
          <a:srcRect/>
          <a:stretch>
            <a:fillRect/>
          </a:stretch>
        </p:blipFill>
        <p:spPr bwMode="auto">
          <a:xfrm>
            <a:off x="762000" y="4953000"/>
            <a:ext cx="1752600" cy="1600200"/>
          </a:xfrm>
          <a:prstGeom prst="rect">
            <a:avLst/>
          </a:prstGeom>
          <a:noFill/>
          <a:ln w="9525">
            <a:noFill/>
            <a:miter lim="800000"/>
            <a:headEnd/>
            <a:tailEnd/>
          </a:ln>
          <a:effectLst/>
        </p:spPr>
      </p:pic>
      <p:pic>
        <p:nvPicPr>
          <p:cNvPr id="26" name="Picture 2"/>
          <p:cNvPicPr>
            <a:picLocks noChangeAspect="1" noChangeArrowheads="1"/>
          </p:cNvPicPr>
          <p:nvPr/>
        </p:nvPicPr>
        <p:blipFill>
          <a:blip r:embed="rId2"/>
          <a:srcRect/>
          <a:stretch>
            <a:fillRect/>
          </a:stretch>
        </p:blipFill>
        <p:spPr bwMode="auto">
          <a:xfrm>
            <a:off x="2286000" y="2438400"/>
            <a:ext cx="1752600" cy="1600200"/>
          </a:xfrm>
          <a:prstGeom prst="rect">
            <a:avLst/>
          </a:prstGeom>
          <a:noFill/>
          <a:ln w="9525">
            <a:noFill/>
            <a:miter lim="800000"/>
            <a:headEnd/>
            <a:tailEnd/>
          </a:ln>
          <a:effectLst/>
        </p:spPr>
      </p:pic>
      <p:cxnSp>
        <p:nvCxnSpPr>
          <p:cNvPr id="27" name="Straight Connector 26"/>
          <p:cNvCxnSpPr/>
          <p:nvPr/>
        </p:nvCxnSpPr>
        <p:spPr>
          <a:xfrm rot="5400000">
            <a:off x="2476500" y="3237706"/>
            <a:ext cx="380206" cy="794"/>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57200" y="2814935"/>
            <a:ext cx="457200" cy="461665"/>
          </a:xfrm>
          <a:prstGeom prst="rect">
            <a:avLst/>
          </a:prstGeom>
          <a:noFill/>
        </p:spPr>
        <p:txBody>
          <a:bodyPr wrap="square" rtlCol="0">
            <a:spAutoFit/>
          </a:bodyPr>
          <a:lstStyle/>
          <a:p>
            <a:r>
              <a:rPr lang="en-US" sz="2400"/>
              <a:t>A</a:t>
            </a:r>
          </a:p>
        </p:txBody>
      </p:sp>
      <p:sp>
        <p:nvSpPr>
          <p:cNvPr id="29" name="TextBox 28"/>
          <p:cNvSpPr txBox="1"/>
          <p:nvPr/>
        </p:nvSpPr>
        <p:spPr>
          <a:xfrm>
            <a:off x="457200" y="3200400"/>
            <a:ext cx="457200" cy="461665"/>
          </a:xfrm>
          <a:prstGeom prst="rect">
            <a:avLst/>
          </a:prstGeom>
          <a:noFill/>
        </p:spPr>
        <p:txBody>
          <a:bodyPr wrap="square" rtlCol="0">
            <a:spAutoFit/>
          </a:bodyPr>
          <a:lstStyle/>
          <a:p>
            <a:r>
              <a:rPr lang="en-US" sz="2400"/>
              <a:t>B</a:t>
            </a:r>
          </a:p>
        </p:txBody>
      </p:sp>
      <p:sp>
        <p:nvSpPr>
          <p:cNvPr id="30" name="TextBox 29"/>
          <p:cNvSpPr txBox="1"/>
          <p:nvPr/>
        </p:nvSpPr>
        <p:spPr>
          <a:xfrm>
            <a:off x="2057400" y="3043535"/>
            <a:ext cx="533400" cy="461665"/>
          </a:xfrm>
          <a:prstGeom prst="rect">
            <a:avLst/>
          </a:prstGeom>
          <a:noFill/>
        </p:spPr>
        <p:txBody>
          <a:bodyPr wrap="square" rtlCol="0">
            <a:spAutoFit/>
          </a:bodyPr>
          <a:lstStyle/>
          <a:p>
            <a:r>
              <a:rPr lang="en-US" sz="2400"/>
              <a:t>AB</a:t>
            </a:r>
          </a:p>
        </p:txBody>
      </p:sp>
      <p:cxnSp>
        <p:nvCxnSpPr>
          <p:cNvPr id="31" name="Straight Connector 30"/>
          <p:cNvCxnSpPr/>
          <p:nvPr/>
        </p:nvCxnSpPr>
        <p:spPr>
          <a:xfrm rot="5400000">
            <a:off x="2666206" y="3277394"/>
            <a:ext cx="1588"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209800" y="3046413"/>
            <a:ext cx="228600" cy="1587"/>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733800" y="3048000"/>
            <a:ext cx="1219200" cy="461665"/>
          </a:xfrm>
          <a:prstGeom prst="rect">
            <a:avLst/>
          </a:prstGeom>
          <a:noFill/>
        </p:spPr>
        <p:txBody>
          <a:bodyPr wrap="square" rtlCol="0">
            <a:spAutoFit/>
          </a:bodyPr>
          <a:lstStyle/>
          <a:p>
            <a:r>
              <a:rPr lang="en-US" sz="2400"/>
              <a:t>Y = AB</a:t>
            </a:r>
          </a:p>
        </p:txBody>
      </p:sp>
      <p:sp>
        <p:nvSpPr>
          <p:cNvPr id="36" name="Right Arrow 35"/>
          <p:cNvSpPr/>
          <p:nvPr/>
        </p:nvSpPr>
        <p:spPr>
          <a:xfrm>
            <a:off x="4724400" y="3124200"/>
            <a:ext cx="9144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srcRect/>
          <a:stretch>
            <a:fillRect/>
          </a:stretch>
        </p:blipFill>
        <p:spPr bwMode="auto">
          <a:xfrm>
            <a:off x="6010275" y="2667001"/>
            <a:ext cx="2219325" cy="1295399"/>
          </a:xfrm>
          <a:prstGeom prst="rect">
            <a:avLst/>
          </a:prstGeom>
          <a:noFill/>
          <a:ln w="9525">
            <a:noFill/>
            <a:miter lim="800000"/>
            <a:headEnd/>
            <a:tailEnd/>
          </a:ln>
          <a:effectLst/>
        </p:spPr>
      </p:pic>
      <p:pic>
        <p:nvPicPr>
          <p:cNvPr id="37" name="Picture 2"/>
          <p:cNvPicPr>
            <a:picLocks noChangeAspect="1" noChangeArrowheads="1"/>
          </p:cNvPicPr>
          <p:nvPr/>
        </p:nvPicPr>
        <p:blipFill>
          <a:blip r:embed="rId2"/>
          <a:srcRect/>
          <a:stretch>
            <a:fillRect/>
          </a:stretch>
        </p:blipFill>
        <p:spPr bwMode="auto">
          <a:xfrm>
            <a:off x="762000" y="3810000"/>
            <a:ext cx="1752600" cy="1600200"/>
          </a:xfrm>
          <a:prstGeom prst="rect">
            <a:avLst/>
          </a:prstGeom>
          <a:noFill/>
          <a:ln w="9525">
            <a:noFill/>
            <a:miter lim="800000"/>
            <a:headEnd/>
            <a:tailEnd/>
          </a:ln>
          <a:effectLst/>
        </p:spPr>
      </p:pic>
      <p:pic>
        <p:nvPicPr>
          <p:cNvPr id="38" name="Picture 2"/>
          <p:cNvPicPr>
            <a:picLocks noChangeAspect="1" noChangeArrowheads="1"/>
          </p:cNvPicPr>
          <p:nvPr/>
        </p:nvPicPr>
        <p:blipFill>
          <a:blip r:embed="rId2"/>
          <a:srcRect/>
          <a:stretch>
            <a:fillRect/>
          </a:stretch>
        </p:blipFill>
        <p:spPr bwMode="auto">
          <a:xfrm>
            <a:off x="838200" y="2514600"/>
            <a:ext cx="1752600" cy="1524000"/>
          </a:xfrm>
          <a:prstGeom prst="rect">
            <a:avLst/>
          </a:prstGeom>
          <a:noFill/>
          <a:ln w="9525">
            <a:noFill/>
            <a:miter lim="800000"/>
            <a:headEnd/>
            <a:tailEnd/>
          </a:ln>
          <a:effectLst/>
        </p:spPr>
      </p:pic>
      <p:cxnSp>
        <p:nvCxnSpPr>
          <p:cNvPr id="39" name="Straight Connector 38"/>
          <p:cNvCxnSpPr/>
          <p:nvPr/>
        </p:nvCxnSpPr>
        <p:spPr>
          <a:xfrm rot="5400000">
            <a:off x="953294" y="4609306"/>
            <a:ext cx="380206" cy="794"/>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5400000">
            <a:off x="953294" y="5753100"/>
            <a:ext cx="380206" cy="79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10800000" flipV="1">
            <a:off x="762000" y="4643735"/>
            <a:ext cx="381000" cy="446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rot="10800000" flipV="1">
            <a:off x="762001" y="5786735"/>
            <a:ext cx="381000" cy="4465"/>
          </a:xfrm>
          <a:prstGeom prst="line">
            <a:avLst/>
          </a:prstGeom>
        </p:spPr>
        <p:style>
          <a:lnRef idx="1">
            <a:schemeClr val="dk1"/>
          </a:lnRef>
          <a:fillRef idx="0">
            <a:schemeClr val="dk1"/>
          </a:fillRef>
          <a:effectRef idx="0">
            <a:schemeClr val="dk1"/>
          </a:effectRef>
          <a:fontRef idx="minor">
            <a:schemeClr val="tx1"/>
          </a:fontRef>
        </p:style>
      </p:cxnSp>
      <p:pic>
        <p:nvPicPr>
          <p:cNvPr id="43" name="Picture 2"/>
          <p:cNvPicPr>
            <a:picLocks noChangeAspect="1" noChangeArrowheads="1"/>
          </p:cNvPicPr>
          <p:nvPr/>
        </p:nvPicPr>
        <p:blipFill>
          <a:blip r:embed="rId2"/>
          <a:srcRect/>
          <a:stretch>
            <a:fillRect/>
          </a:stretch>
        </p:blipFill>
        <p:spPr bwMode="auto">
          <a:xfrm>
            <a:off x="2362200" y="4343400"/>
            <a:ext cx="1752600" cy="1676400"/>
          </a:xfrm>
          <a:prstGeom prst="rect">
            <a:avLst/>
          </a:prstGeom>
          <a:noFill/>
          <a:ln w="9525">
            <a:noFill/>
            <a:miter lim="800000"/>
            <a:headEnd/>
            <a:tailEnd/>
          </a:ln>
          <a:effectLst/>
        </p:spPr>
      </p:pic>
      <p:cxnSp>
        <p:nvCxnSpPr>
          <p:cNvPr id="46" name="Straight Connector 45"/>
          <p:cNvCxnSpPr/>
          <p:nvPr/>
        </p:nvCxnSpPr>
        <p:spPr>
          <a:xfrm rot="10800000">
            <a:off x="2209800" y="3276600"/>
            <a:ext cx="457200" cy="1"/>
          </a:xfrm>
          <a:prstGeom prst="line">
            <a:avLst/>
          </a:prstGeom>
          <a:ln w="28575"/>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81000" y="4415135"/>
            <a:ext cx="457200" cy="461665"/>
          </a:xfrm>
          <a:prstGeom prst="rect">
            <a:avLst/>
          </a:prstGeom>
          <a:noFill/>
        </p:spPr>
        <p:txBody>
          <a:bodyPr wrap="square" rtlCol="0">
            <a:spAutoFit/>
          </a:bodyPr>
          <a:lstStyle/>
          <a:p>
            <a:r>
              <a:rPr lang="en-US" sz="2400"/>
              <a:t>A</a:t>
            </a:r>
          </a:p>
        </p:txBody>
      </p:sp>
      <p:sp>
        <p:nvSpPr>
          <p:cNvPr id="49" name="TextBox 48"/>
          <p:cNvSpPr txBox="1"/>
          <p:nvPr/>
        </p:nvSpPr>
        <p:spPr>
          <a:xfrm>
            <a:off x="381000" y="5558135"/>
            <a:ext cx="457200" cy="461665"/>
          </a:xfrm>
          <a:prstGeom prst="rect">
            <a:avLst/>
          </a:prstGeom>
          <a:noFill/>
        </p:spPr>
        <p:txBody>
          <a:bodyPr wrap="square" rtlCol="0">
            <a:spAutoFit/>
          </a:bodyPr>
          <a:lstStyle/>
          <a:p>
            <a:r>
              <a:rPr lang="en-US" sz="2400"/>
              <a:t>B</a:t>
            </a:r>
          </a:p>
        </p:txBody>
      </p:sp>
      <p:cxnSp>
        <p:nvCxnSpPr>
          <p:cNvPr id="51" name="Elbow Connector 50"/>
          <p:cNvCxnSpPr/>
          <p:nvPr/>
        </p:nvCxnSpPr>
        <p:spPr>
          <a:xfrm>
            <a:off x="2133600" y="4648200"/>
            <a:ext cx="685800" cy="381000"/>
          </a:xfrm>
          <a:prstGeom prst="bent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10800000">
            <a:off x="2438400" y="5410200"/>
            <a:ext cx="3810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2247900" y="5600700"/>
            <a:ext cx="3810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2133600" y="5791200"/>
            <a:ext cx="304800" cy="1588"/>
          </a:xfrm>
          <a:prstGeom prst="line">
            <a:avLst/>
          </a:prstGeom>
          <a:ln w="28575"/>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133600" y="4191000"/>
            <a:ext cx="457200" cy="461665"/>
          </a:xfrm>
          <a:prstGeom prst="rect">
            <a:avLst/>
          </a:prstGeom>
          <a:noFill/>
        </p:spPr>
        <p:txBody>
          <a:bodyPr wrap="square" rtlCol="0">
            <a:spAutoFit/>
          </a:bodyPr>
          <a:lstStyle/>
          <a:p>
            <a:r>
              <a:rPr lang="en-US" sz="2400"/>
              <a:t>A</a:t>
            </a:r>
          </a:p>
        </p:txBody>
      </p:sp>
      <p:cxnSp>
        <p:nvCxnSpPr>
          <p:cNvPr id="59" name="Straight Connector 58"/>
          <p:cNvCxnSpPr/>
          <p:nvPr/>
        </p:nvCxnSpPr>
        <p:spPr>
          <a:xfrm>
            <a:off x="2209800" y="42656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2209800" y="5786735"/>
            <a:ext cx="457200" cy="461665"/>
          </a:xfrm>
          <a:prstGeom prst="rect">
            <a:avLst/>
          </a:prstGeom>
          <a:noFill/>
        </p:spPr>
        <p:txBody>
          <a:bodyPr wrap="square" rtlCol="0">
            <a:spAutoFit/>
          </a:bodyPr>
          <a:lstStyle/>
          <a:p>
            <a:r>
              <a:rPr lang="en-US" sz="2400"/>
              <a:t>B</a:t>
            </a:r>
          </a:p>
        </p:txBody>
      </p:sp>
      <p:cxnSp>
        <p:nvCxnSpPr>
          <p:cNvPr id="61" name="Straight Connector 60"/>
          <p:cNvCxnSpPr/>
          <p:nvPr/>
        </p:nvCxnSpPr>
        <p:spPr>
          <a:xfrm>
            <a:off x="2286000" y="58658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886200" y="4948535"/>
            <a:ext cx="1447800" cy="830997"/>
          </a:xfrm>
          <a:prstGeom prst="rect">
            <a:avLst/>
          </a:prstGeom>
          <a:noFill/>
        </p:spPr>
        <p:txBody>
          <a:bodyPr wrap="square" rtlCol="0">
            <a:spAutoFit/>
          </a:bodyPr>
          <a:lstStyle/>
          <a:p>
            <a:r>
              <a:rPr lang="en-US" sz="2400"/>
              <a:t>Y = A  B</a:t>
            </a:r>
          </a:p>
          <a:p>
            <a:r>
              <a:rPr lang="en-US" sz="2400"/>
              <a:t>    = A+B</a:t>
            </a:r>
          </a:p>
        </p:txBody>
      </p:sp>
      <p:cxnSp>
        <p:nvCxnSpPr>
          <p:cNvPr id="63" name="Straight Connector 62"/>
          <p:cNvCxnSpPr/>
          <p:nvPr/>
        </p:nvCxnSpPr>
        <p:spPr>
          <a:xfrm>
            <a:off x="4419600" y="5027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4724400" y="5027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4343400" y="4875212"/>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67" name="Right Arrow 66"/>
          <p:cNvSpPr/>
          <p:nvPr/>
        </p:nvSpPr>
        <p:spPr>
          <a:xfrm>
            <a:off x="5105400" y="5029200"/>
            <a:ext cx="9144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6248400" y="4572000"/>
            <a:ext cx="2590800" cy="1752600"/>
          </a:xfrm>
          <a:prstGeom prst="rect">
            <a:avLst/>
          </a:prstGeom>
          <a:noFill/>
          <a:ln w="9525">
            <a:noFill/>
            <a:miter lim="800000"/>
            <a:headEnd/>
            <a:tailEnd/>
          </a:ln>
          <a:effectLst/>
        </p:spPr>
      </p:pic>
      <p:sp>
        <p:nvSpPr>
          <p:cNvPr id="54" name="TextBox 53"/>
          <p:cNvSpPr txBox="1"/>
          <p:nvPr/>
        </p:nvSpPr>
        <p:spPr>
          <a:xfrm>
            <a:off x="6019800" y="4796135"/>
            <a:ext cx="457200" cy="461665"/>
          </a:xfrm>
          <a:prstGeom prst="rect">
            <a:avLst/>
          </a:prstGeom>
          <a:noFill/>
        </p:spPr>
        <p:txBody>
          <a:bodyPr wrap="square" rtlCol="0">
            <a:spAutoFit/>
          </a:bodyPr>
          <a:lstStyle/>
          <a:p>
            <a:r>
              <a:rPr lang="en-US" sz="2400"/>
              <a:t>A</a:t>
            </a:r>
          </a:p>
        </p:txBody>
      </p:sp>
      <p:sp>
        <p:nvSpPr>
          <p:cNvPr id="56" name="TextBox 55"/>
          <p:cNvSpPr txBox="1"/>
          <p:nvPr/>
        </p:nvSpPr>
        <p:spPr>
          <a:xfrm>
            <a:off x="6019800" y="5177135"/>
            <a:ext cx="457200" cy="461665"/>
          </a:xfrm>
          <a:prstGeom prst="rect">
            <a:avLst/>
          </a:prstGeom>
          <a:noFill/>
        </p:spPr>
        <p:txBody>
          <a:bodyPr wrap="square" rtlCol="0">
            <a:spAutoFit/>
          </a:bodyPr>
          <a:lstStyle/>
          <a:p>
            <a:r>
              <a:rPr lang="en-US" sz="2400"/>
              <a:t>B</a:t>
            </a:r>
          </a:p>
        </p:txBody>
      </p:sp>
    </p:spTree>
  </p:cSld>
  <p:clrMapOvr>
    <a:masterClrMapping/>
  </p:clrMapOvr>
  <p:transition>
    <p:wedg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1">
              <a:lumMod val="40000"/>
              <a:lumOff val="60000"/>
            </a:schemeClr>
          </a:solidFill>
        </p:spPr>
        <p:txBody>
          <a:bodyPr>
            <a:normAutofit/>
          </a:bodyPr>
          <a:lstStyle/>
          <a:p>
            <a:pPr>
              <a:buNone/>
            </a:pPr>
            <a:r>
              <a:rPr lang="en-US" sz="2400"/>
              <a:t>	DEMORGAN’S THEOREMS:</a:t>
            </a:r>
          </a:p>
          <a:p>
            <a:pPr>
              <a:buNone/>
            </a:pPr>
            <a:r>
              <a:rPr lang="en-US" sz="2400"/>
              <a:t>De Morgan contributed two important theorem for Boolean algebra.</a:t>
            </a:r>
          </a:p>
          <a:p>
            <a:pPr>
              <a:buNone/>
            </a:pPr>
            <a:r>
              <a:rPr lang="en-US" sz="2400"/>
              <a:t>Theorem1:</a:t>
            </a:r>
          </a:p>
          <a:p>
            <a:pPr>
              <a:buNone/>
            </a:pPr>
            <a:r>
              <a:rPr lang="en-US" sz="2400"/>
              <a:t>			A+B =  A . B </a:t>
            </a:r>
          </a:p>
          <a:p>
            <a:pPr>
              <a:buNone/>
            </a:pPr>
            <a:r>
              <a:rPr lang="en-US" sz="2400"/>
              <a:t>Theorem2:</a:t>
            </a:r>
          </a:p>
          <a:p>
            <a:pPr>
              <a:buNone/>
            </a:pPr>
            <a:r>
              <a:rPr lang="en-US" sz="2400"/>
              <a:t>			A . B = A + B</a:t>
            </a:r>
          </a:p>
          <a:p>
            <a:pPr>
              <a:buNone/>
            </a:pPr>
            <a:endParaRPr lang="en-US" sz="2400"/>
          </a:p>
          <a:p>
            <a:pPr>
              <a:buNone/>
            </a:pPr>
            <a:r>
              <a:rPr lang="en-US" sz="2400"/>
              <a:t>Simplify the following expressions using De Morgan’s Theorem.</a:t>
            </a:r>
          </a:p>
          <a:p>
            <a:pPr>
              <a:buNone/>
            </a:pPr>
            <a:endParaRPr lang="en-US" sz="2400"/>
          </a:p>
          <a:p>
            <a:pPr marL="457200" indent="-457200">
              <a:buAutoNum type="arabicPeriod"/>
            </a:pPr>
            <a:r>
              <a:rPr lang="en-US" sz="2400"/>
              <a:t>ABCD</a:t>
            </a:r>
          </a:p>
          <a:p>
            <a:pPr marL="457200" indent="-457200">
              <a:buNone/>
            </a:pPr>
            <a:endParaRPr lang="en-US" sz="2400"/>
          </a:p>
          <a:p>
            <a:pPr marL="457200" indent="-457200">
              <a:buNone/>
            </a:pPr>
            <a:r>
              <a:rPr lang="en-US" sz="2400"/>
              <a:t>2.	A + B + C + D</a:t>
            </a:r>
          </a:p>
          <a:p>
            <a:pPr>
              <a:buNone/>
            </a:pPr>
            <a:endParaRPr lang="en-US" sz="2400"/>
          </a:p>
        </p:txBody>
      </p:sp>
      <p:sp>
        <p:nvSpPr>
          <p:cNvPr id="4" name="Title 1"/>
          <p:cNvSpPr>
            <a:spLocks noGrp="1"/>
          </p:cNvSpPr>
          <p:nvPr>
            <p:ph type="title"/>
          </p:nvPr>
        </p:nvSpPr>
        <p:spPr>
          <a:xfrm>
            <a:off x="0" y="0"/>
            <a:ext cx="9144000" cy="762000"/>
          </a:xfrm>
          <a:solidFill>
            <a:srgbClr val="00B0F0"/>
          </a:solidFill>
        </p:spPr>
        <p:txBody>
          <a:bodyPr>
            <a:normAutofit/>
          </a:bodyPr>
          <a:lstStyle/>
          <a:p>
            <a:r>
              <a:rPr lang="en-US" sz="2800" b="1"/>
              <a:t>Logic gates and Boolean Algebra </a:t>
            </a:r>
            <a:endParaRPr lang="en-US" sz="2800"/>
          </a:p>
        </p:txBody>
      </p:sp>
      <p:cxnSp>
        <p:nvCxnSpPr>
          <p:cNvPr id="6" name="Straight Connector 5"/>
          <p:cNvCxnSpPr/>
          <p:nvPr/>
        </p:nvCxnSpPr>
        <p:spPr>
          <a:xfrm>
            <a:off x="1905000" y="2132012"/>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2743200" y="2132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124200" y="21336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3" name="Title 1"/>
          <p:cNvSpPr txBox="1">
            <a:spLocks/>
          </p:cNvSpPr>
          <p:nvPr/>
        </p:nvSpPr>
        <p:spPr>
          <a:xfrm>
            <a:off x="0" y="0"/>
            <a:ext cx="9144000" cy="838200"/>
          </a:xfrm>
          <a:prstGeom prst="rect">
            <a:avLst/>
          </a:prstGeom>
          <a:solidFill>
            <a:schemeClr val="accent5"/>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cxnSp>
        <p:nvCxnSpPr>
          <p:cNvPr id="14" name="Straight Connector 13"/>
          <p:cNvCxnSpPr/>
          <p:nvPr/>
        </p:nvCxnSpPr>
        <p:spPr>
          <a:xfrm>
            <a:off x="1905000" y="29718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743200" y="2971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200400" y="2970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533400" y="4724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33400" y="45720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09600" y="56388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1447800" y="56388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09600" y="5486400"/>
            <a:ext cx="14478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a:t>Digital representations</a:t>
            </a:r>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2800" b="1"/>
              <a:t>Digital representations</a:t>
            </a:r>
          </a:p>
          <a:p>
            <a:pPr>
              <a:buFont typeface="Wingdings" pitchFamily="2" charset="2"/>
              <a:buChar char="q"/>
            </a:pPr>
            <a:r>
              <a:rPr lang="en-US" sz="2400"/>
              <a:t>Quantity changes in discrete steps and deals with only two values,  logic high or logic low.</a:t>
            </a:r>
          </a:p>
          <a:p>
            <a:pPr>
              <a:buFont typeface="Wingdings" pitchFamily="2" charset="2"/>
              <a:buChar char="q"/>
            </a:pPr>
            <a:r>
              <a:rPr lang="en-US" sz="2400"/>
              <a:t>Any value within limited range does not implies any meaning.</a:t>
            </a:r>
          </a:p>
          <a:p>
            <a:pPr>
              <a:buNone/>
            </a:pPr>
            <a:endParaRPr lang="en-US" sz="2400"/>
          </a:p>
          <a:p>
            <a:pPr>
              <a:buNone/>
            </a:pPr>
            <a:r>
              <a:rPr lang="en-US" sz="2400"/>
              <a:t>	Digital = Discrete (Step by Step)</a:t>
            </a:r>
          </a:p>
          <a:p>
            <a:pPr>
              <a:buNone/>
            </a:pPr>
            <a:r>
              <a:rPr lang="en-US" sz="2400" err="1"/>
              <a:t>eg</a:t>
            </a:r>
            <a:r>
              <a:rPr lang="en-US" sz="2400"/>
              <a:t>.</a:t>
            </a:r>
          </a:p>
          <a:p>
            <a:pPr>
              <a:buNone/>
            </a:pPr>
            <a:endParaRPr lang="en-US" sz="2400"/>
          </a:p>
          <a:p>
            <a:pPr>
              <a:buFont typeface="Wingdings" pitchFamily="2" charset="2"/>
              <a:buChar char="Ø"/>
            </a:pPr>
            <a:r>
              <a:rPr lang="en-US" sz="2400"/>
              <a:t>       Digital Watch.</a:t>
            </a:r>
          </a:p>
          <a:p>
            <a:pPr>
              <a:buFont typeface="Wingdings" pitchFamily="2" charset="2"/>
              <a:buChar char="Ø"/>
            </a:pPr>
            <a:r>
              <a:rPr lang="en-US" sz="2400"/>
              <a:t>       Numerical readout Calculator.</a:t>
            </a:r>
          </a:p>
          <a:p>
            <a:pPr>
              <a:buFont typeface="Wingdings" pitchFamily="2" charset="2"/>
              <a:buChar char="Ø"/>
            </a:pPr>
            <a:r>
              <a:rPr lang="en-US" sz="2400"/>
              <a:t>        Numerical readout </a:t>
            </a:r>
            <a:r>
              <a:rPr lang="en-US" sz="2400" err="1"/>
              <a:t>Multimeter</a:t>
            </a:r>
            <a:r>
              <a:rPr lang="en-US" sz="2400"/>
              <a:t>.</a:t>
            </a:r>
          </a:p>
          <a:p>
            <a:pPr>
              <a:buFont typeface="Wingdings" pitchFamily="2" charset="2"/>
              <a:buChar char="Ø"/>
            </a:pPr>
            <a:r>
              <a:rPr lang="en-US" sz="2400"/>
              <a:t>        Sand grains on Beach etc.</a:t>
            </a:r>
          </a:p>
          <a:p>
            <a:pPr>
              <a:buNone/>
            </a:pPr>
            <a:r>
              <a:rPr lang="en-US" sz="1600"/>
              <a:t>       </a:t>
            </a:r>
          </a:p>
          <a:p>
            <a:pPr>
              <a:buNone/>
            </a:pPr>
            <a:endParaRPr lang="en-US" sz="1600"/>
          </a:p>
          <a:p>
            <a:pPr>
              <a:buNone/>
            </a:pPr>
            <a:endParaRPr lang="en-US" sz="1600"/>
          </a:p>
        </p:txBody>
      </p:sp>
      <p:cxnSp>
        <p:nvCxnSpPr>
          <p:cNvPr id="5" name="Straight Arrow Connector 4"/>
          <p:cNvCxnSpPr/>
          <p:nvPr/>
        </p:nvCxnSpPr>
        <p:spPr>
          <a:xfrm>
            <a:off x="5562600" y="4876800"/>
            <a:ext cx="20574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4876006" y="4190206"/>
            <a:ext cx="1371600" cy="1588"/>
          </a:xfrm>
          <a:prstGeom prst="line">
            <a:avLst/>
          </a:prstGeom>
          <a:ln w="28575"/>
        </p:spPr>
        <p:style>
          <a:lnRef idx="1">
            <a:schemeClr val="dk1"/>
          </a:lnRef>
          <a:fillRef idx="0">
            <a:schemeClr val="dk1"/>
          </a:fillRef>
          <a:effectRef idx="0">
            <a:schemeClr val="dk1"/>
          </a:effectRef>
          <a:fontRef idx="minor">
            <a:schemeClr val="tx1"/>
          </a:fontRef>
        </p:style>
      </p:cxnSp>
      <p:sp>
        <p:nvSpPr>
          <p:cNvPr id="10" name="Rectangle 9"/>
          <p:cNvSpPr/>
          <p:nvPr/>
        </p:nvSpPr>
        <p:spPr>
          <a:xfrm>
            <a:off x="5562600" y="4038600"/>
            <a:ext cx="762000" cy="838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4953000" y="3886200"/>
            <a:ext cx="533400" cy="369332"/>
          </a:xfrm>
          <a:prstGeom prst="rect">
            <a:avLst/>
          </a:prstGeom>
          <a:noFill/>
        </p:spPr>
        <p:txBody>
          <a:bodyPr wrap="square" rtlCol="0">
            <a:spAutoFit/>
          </a:bodyPr>
          <a:lstStyle/>
          <a:p>
            <a:r>
              <a:rPr lang="en-US"/>
              <a:t>V(t)</a:t>
            </a:r>
          </a:p>
        </p:txBody>
      </p:sp>
      <p:sp>
        <p:nvSpPr>
          <p:cNvPr id="13" name="TextBox 12"/>
          <p:cNvSpPr txBox="1"/>
          <p:nvPr/>
        </p:nvSpPr>
        <p:spPr>
          <a:xfrm>
            <a:off x="6172200" y="3657600"/>
            <a:ext cx="381000" cy="369332"/>
          </a:xfrm>
          <a:prstGeom prst="rect">
            <a:avLst/>
          </a:prstGeom>
          <a:noFill/>
        </p:spPr>
        <p:txBody>
          <a:bodyPr wrap="square" rtlCol="0">
            <a:spAutoFit/>
          </a:bodyPr>
          <a:lstStyle/>
          <a:p>
            <a:r>
              <a:rPr lang="en-US"/>
              <a:t>1</a:t>
            </a:r>
          </a:p>
        </p:txBody>
      </p:sp>
      <p:sp>
        <p:nvSpPr>
          <p:cNvPr id="14" name="TextBox 13"/>
          <p:cNvSpPr txBox="1"/>
          <p:nvPr/>
        </p:nvSpPr>
        <p:spPr>
          <a:xfrm>
            <a:off x="6172200" y="4876800"/>
            <a:ext cx="381000" cy="369332"/>
          </a:xfrm>
          <a:prstGeom prst="rect">
            <a:avLst/>
          </a:prstGeom>
          <a:noFill/>
        </p:spPr>
        <p:txBody>
          <a:bodyPr wrap="square" rtlCol="0">
            <a:spAutoFit/>
          </a:bodyPr>
          <a:lstStyle/>
          <a:p>
            <a:r>
              <a:rPr lang="en-US"/>
              <a:t>0</a:t>
            </a:r>
          </a:p>
        </p:txBody>
      </p:sp>
      <p:sp>
        <p:nvSpPr>
          <p:cNvPr id="15" name="TextBox 14"/>
          <p:cNvSpPr txBox="1"/>
          <p:nvPr/>
        </p:nvSpPr>
        <p:spPr>
          <a:xfrm>
            <a:off x="6705600" y="4876800"/>
            <a:ext cx="381000" cy="369332"/>
          </a:xfrm>
          <a:prstGeom prst="rect">
            <a:avLst/>
          </a:prstGeom>
          <a:noFill/>
        </p:spPr>
        <p:txBody>
          <a:bodyPr wrap="square" rtlCol="0">
            <a:spAutoFit/>
          </a:bodyPr>
          <a:lstStyle/>
          <a:p>
            <a:r>
              <a:rPr lang="en-US"/>
              <a:t>t</a:t>
            </a:r>
          </a:p>
        </p:txBody>
      </p:sp>
    </p:spTree>
  </p:cSld>
  <p:clrMapOvr>
    <a:masterClrMapping/>
  </p:clrMapOvr>
  <p:transition>
    <p:wedg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bg2">
              <a:lumMod val="90000"/>
            </a:schemeClr>
          </a:solidFill>
        </p:spPr>
        <p:txBody>
          <a:bodyPr>
            <a:normAutofit/>
          </a:bodyPr>
          <a:lstStyle/>
          <a:p>
            <a:pPr>
              <a:buNone/>
            </a:pPr>
            <a:r>
              <a:rPr lang="en-US" sz="2400" b="1"/>
              <a:t>Min-term and Max-terms:</a:t>
            </a:r>
          </a:p>
          <a:p>
            <a:pPr>
              <a:buFont typeface="Wingdings" pitchFamily="2" charset="2"/>
              <a:buChar char="Ø"/>
            </a:pPr>
            <a:r>
              <a:rPr lang="en-US" sz="2400"/>
              <a:t>In engineering text, sum of </a:t>
            </a:r>
          </a:p>
          <a:p>
            <a:pPr>
              <a:buNone/>
            </a:pPr>
            <a:r>
              <a:rPr lang="en-US" sz="2400"/>
              <a:t>	products form is called </a:t>
            </a:r>
            <a:r>
              <a:rPr lang="en-US" sz="2400" err="1"/>
              <a:t>minterm</a:t>
            </a:r>
            <a:r>
              <a:rPr lang="en-US" sz="2400"/>
              <a:t>.</a:t>
            </a:r>
          </a:p>
          <a:p>
            <a:pPr>
              <a:buFont typeface="Wingdings" pitchFamily="2" charset="2"/>
              <a:buChar char="Ø"/>
            </a:pPr>
            <a:r>
              <a:rPr lang="en-US" sz="2400"/>
              <a:t>	</a:t>
            </a:r>
            <a:r>
              <a:rPr lang="en-US" sz="2400" err="1"/>
              <a:t>eg</a:t>
            </a:r>
            <a:r>
              <a:rPr lang="en-US" sz="2400"/>
              <a:t>. Y= AB+CD+DEFG.</a:t>
            </a:r>
          </a:p>
          <a:p>
            <a:pPr>
              <a:buFont typeface="Wingdings" pitchFamily="2" charset="2"/>
              <a:buChar char="Ø"/>
            </a:pPr>
            <a:r>
              <a:rPr lang="en-US" sz="2400"/>
              <a:t>Similarly, product of sum is </a:t>
            </a:r>
          </a:p>
          <a:p>
            <a:pPr>
              <a:buNone/>
            </a:pPr>
            <a:r>
              <a:rPr lang="en-US" sz="2400"/>
              <a:t>	called </a:t>
            </a:r>
            <a:r>
              <a:rPr lang="en-US" sz="2400" err="1"/>
              <a:t>maxterm</a:t>
            </a:r>
            <a:r>
              <a:rPr lang="en-US" sz="2400"/>
              <a:t>.</a:t>
            </a:r>
          </a:p>
          <a:p>
            <a:pPr>
              <a:buFont typeface="Wingdings" pitchFamily="2" charset="2"/>
              <a:buChar char="Ø"/>
            </a:pPr>
            <a:r>
              <a:rPr lang="en-US" sz="2400"/>
              <a:t>	</a:t>
            </a:r>
            <a:r>
              <a:rPr lang="en-US" sz="2400" err="1"/>
              <a:t>eg</a:t>
            </a:r>
            <a:r>
              <a:rPr lang="en-US" sz="2400"/>
              <a:t>. Y= (A+B) (C+D) (E+G).</a:t>
            </a:r>
          </a:p>
        </p:txBody>
      </p:sp>
      <p:sp>
        <p:nvSpPr>
          <p:cNvPr id="4" name="Title 1"/>
          <p:cNvSpPr txBox="1">
            <a:spLocks noGrp="1"/>
          </p:cNvSpPr>
          <p:nvPr>
            <p:ph type="title"/>
          </p:nvPr>
        </p:nvSpPr>
        <p:spPr>
          <a:xfrm>
            <a:off x="0" y="0"/>
            <a:ext cx="9144000" cy="838200"/>
          </a:xfrm>
          <a:prstGeom prst="rect">
            <a:avLst/>
          </a:prstGeom>
          <a:solidFill>
            <a:schemeClr val="bg2">
              <a:lumMod val="5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419600" y="914404"/>
          <a:ext cx="4724400" cy="5867397"/>
        </p:xfrm>
        <a:graphic>
          <a:graphicData uri="http://schemas.openxmlformats.org/drawingml/2006/table">
            <a:tbl>
              <a:tblPr firstRow="1" bandRow="1">
                <a:tableStyleId>{F5AB1C69-6EDB-4FF4-983F-18BD219EF322}</a:tableStyleId>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651933">
                <a:tc>
                  <a:txBody>
                    <a:bodyPr/>
                    <a:lstStyle/>
                    <a:p>
                      <a:pPr algn="ctr"/>
                      <a:r>
                        <a:rPr lang="en-US" b="1"/>
                        <a:t>ABC</a:t>
                      </a:r>
                    </a:p>
                  </a:txBody>
                  <a:tcPr/>
                </a:tc>
                <a:tc>
                  <a:txBody>
                    <a:bodyPr/>
                    <a:lstStyle/>
                    <a:p>
                      <a:pPr algn="ctr"/>
                      <a:r>
                        <a:rPr lang="en-US" b="1" err="1"/>
                        <a:t>Minterm</a:t>
                      </a:r>
                      <a:endParaRPr lang="en-US" b="1"/>
                    </a:p>
                  </a:txBody>
                  <a:tcPr/>
                </a:tc>
                <a:tc>
                  <a:txBody>
                    <a:bodyPr/>
                    <a:lstStyle/>
                    <a:p>
                      <a:pPr algn="ctr"/>
                      <a:r>
                        <a:rPr lang="en-US" b="1" err="1"/>
                        <a:t>Maxterm</a:t>
                      </a:r>
                      <a:endParaRPr lang="en-US" b="1"/>
                    </a:p>
                  </a:txBody>
                  <a:tcPr/>
                </a:tc>
                <a:extLst>
                  <a:ext uri="{0D108BD9-81ED-4DB2-BD59-A6C34878D82A}">
                    <a16:rowId xmlns:a16="http://schemas.microsoft.com/office/drawing/2014/main" val="10000"/>
                  </a:ext>
                </a:extLst>
              </a:tr>
              <a:tr h="651933">
                <a:tc>
                  <a:txBody>
                    <a:bodyPr/>
                    <a:lstStyle/>
                    <a:p>
                      <a:pPr algn="ctr"/>
                      <a:r>
                        <a:rPr lang="en-US" b="1"/>
                        <a:t>000</a:t>
                      </a:r>
                    </a:p>
                  </a:txBody>
                  <a:tcPr/>
                </a:tc>
                <a:tc>
                  <a:txBody>
                    <a:bodyPr/>
                    <a:lstStyle/>
                    <a:p>
                      <a:pPr algn="ctr"/>
                      <a:r>
                        <a:rPr lang="en-US" b="1"/>
                        <a:t>A  B  C</a:t>
                      </a:r>
                    </a:p>
                  </a:txBody>
                  <a:tcPr/>
                </a:tc>
                <a:tc>
                  <a:txBody>
                    <a:bodyPr/>
                    <a:lstStyle/>
                    <a:p>
                      <a:pPr algn="ctr"/>
                      <a:r>
                        <a:rPr lang="en-US" b="1"/>
                        <a:t>A +</a:t>
                      </a:r>
                      <a:r>
                        <a:rPr lang="en-US" b="1" baseline="0"/>
                        <a:t> </a:t>
                      </a:r>
                      <a:r>
                        <a:rPr lang="en-US" b="1"/>
                        <a:t>B + C</a:t>
                      </a:r>
                    </a:p>
                  </a:txBody>
                  <a:tcPr/>
                </a:tc>
                <a:extLst>
                  <a:ext uri="{0D108BD9-81ED-4DB2-BD59-A6C34878D82A}">
                    <a16:rowId xmlns:a16="http://schemas.microsoft.com/office/drawing/2014/main" val="10001"/>
                  </a:ext>
                </a:extLst>
              </a:tr>
              <a:tr h="651933">
                <a:tc>
                  <a:txBody>
                    <a:bodyPr/>
                    <a:lstStyle/>
                    <a:p>
                      <a:pPr algn="ctr"/>
                      <a:r>
                        <a:rPr lang="en-US" b="1"/>
                        <a:t>001</a:t>
                      </a:r>
                    </a:p>
                  </a:txBody>
                  <a:tcPr/>
                </a:tc>
                <a:tc>
                  <a:txBody>
                    <a:bodyPr/>
                    <a:lstStyle/>
                    <a:p>
                      <a:pPr algn="ctr"/>
                      <a:r>
                        <a:rPr lang="en-US" b="1"/>
                        <a:t>A  B  C</a:t>
                      </a:r>
                    </a:p>
                  </a:txBody>
                  <a:tcPr/>
                </a:tc>
                <a:tc>
                  <a:txBody>
                    <a:bodyPr/>
                    <a:lstStyle/>
                    <a:p>
                      <a:pPr algn="ctr"/>
                      <a:r>
                        <a:rPr lang="en-US" b="1"/>
                        <a:t>A  +  B +  C</a:t>
                      </a:r>
                    </a:p>
                  </a:txBody>
                  <a:tcPr/>
                </a:tc>
                <a:extLst>
                  <a:ext uri="{0D108BD9-81ED-4DB2-BD59-A6C34878D82A}">
                    <a16:rowId xmlns:a16="http://schemas.microsoft.com/office/drawing/2014/main" val="10002"/>
                  </a:ext>
                </a:extLst>
              </a:tr>
              <a:tr h="651933">
                <a:tc>
                  <a:txBody>
                    <a:bodyPr/>
                    <a:lstStyle/>
                    <a:p>
                      <a:pPr algn="ctr"/>
                      <a:r>
                        <a:rPr lang="en-US" b="1"/>
                        <a:t>010</a:t>
                      </a:r>
                    </a:p>
                  </a:txBody>
                  <a:tcPr/>
                </a:tc>
                <a:tc>
                  <a:txBody>
                    <a:bodyPr/>
                    <a:lstStyle/>
                    <a:p>
                      <a:pPr algn="ctr"/>
                      <a:r>
                        <a:rPr lang="en-US" b="1"/>
                        <a:t>A  B  C</a:t>
                      </a:r>
                    </a:p>
                  </a:txBody>
                  <a:tcPr/>
                </a:tc>
                <a:tc>
                  <a:txBody>
                    <a:bodyPr/>
                    <a:lstStyle/>
                    <a:p>
                      <a:pPr algn="ctr"/>
                      <a:r>
                        <a:rPr lang="en-US" b="1"/>
                        <a:t>A  +  B +  C</a:t>
                      </a:r>
                    </a:p>
                  </a:txBody>
                  <a:tcPr/>
                </a:tc>
                <a:extLst>
                  <a:ext uri="{0D108BD9-81ED-4DB2-BD59-A6C34878D82A}">
                    <a16:rowId xmlns:a16="http://schemas.microsoft.com/office/drawing/2014/main" val="10003"/>
                  </a:ext>
                </a:extLst>
              </a:tr>
              <a:tr h="651933">
                <a:tc>
                  <a:txBody>
                    <a:bodyPr/>
                    <a:lstStyle/>
                    <a:p>
                      <a:pPr algn="ctr"/>
                      <a:r>
                        <a:rPr lang="en-US" b="1"/>
                        <a:t>011</a:t>
                      </a:r>
                    </a:p>
                  </a:txBody>
                  <a:tcPr/>
                </a:tc>
                <a:tc>
                  <a:txBody>
                    <a:bodyPr/>
                    <a:lstStyle/>
                    <a:p>
                      <a:pPr algn="ctr"/>
                      <a:r>
                        <a:rPr lang="en-US" b="1"/>
                        <a:t>A  B  C</a:t>
                      </a:r>
                    </a:p>
                  </a:txBody>
                  <a:tcPr/>
                </a:tc>
                <a:tc>
                  <a:txBody>
                    <a:bodyPr/>
                    <a:lstStyle/>
                    <a:p>
                      <a:pPr algn="ctr"/>
                      <a:r>
                        <a:rPr lang="en-US" b="1"/>
                        <a:t>A  +    B  +   C</a:t>
                      </a:r>
                    </a:p>
                  </a:txBody>
                  <a:tcPr/>
                </a:tc>
                <a:extLst>
                  <a:ext uri="{0D108BD9-81ED-4DB2-BD59-A6C34878D82A}">
                    <a16:rowId xmlns:a16="http://schemas.microsoft.com/office/drawing/2014/main" val="10004"/>
                  </a:ext>
                </a:extLst>
              </a:tr>
              <a:tr h="651933">
                <a:tc>
                  <a:txBody>
                    <a:bodyPr/>
                    <a:lstStyle/>
                    <a:p>
                      <a:pPr algn="ctr"/>
                      <a:r>
                        <a:rPr lang="en-US" b="1"/>
                        <a:t>100</a:t>
                      </a:r>
                    </a:p>
                  </a:txBody>
                  <a:tcPr/>
                </a:tc>
                <a:tc>
                  <a:txBody>
                    <a:bodyPr/>
                    <a:lstStyle/>
                    <a:p>
                      <a:pPr algn="ctr"/>
                      <a:r>
                        <a:rPr lang="en-US" b="1"/>
                        <a:t>A  B  C</a:t>
                      </a:r>
                    </a:p>
                  </a:txBody>
                  <a:tcPr/>
                </a:tc>
                <a:tc>
                  <a:txBody>
                    <a:bodyPr/>
                    <a:lstStyle/>
                    <a:p>
                      <a:pPr algn="ctr"/>
                      <a:r>
                        <a:rPr lang="en-US" b="1"/>
                        <a:t>A   +  B +  C</a:t>
                      </a:r>
                    </a:p>
                  </a:txBody>
                  <a:tcPr/>
                </a:tc>
                <a:extLst>
                  <a:ext uri="{0D108BD9-81ED-4DB2-BD59-A6C34878D82A}">
                    <a16:rowId xmlns:a16="http://schemas.microsoft.com/office/drawing/2014/main" val="10005"/>
                  </a:ext>
                </a:extLst>
              </a:tr>
              <a:tr h="651933">
                <a:tc>
                  <a:txBody>
                    <a:bodyPr/>
                    <a:lstStyle/>
                    <a:p>
                      <a:pPr algn="ctr"/>
                      <a:r>
                        <a:rPr lang="en-US" b="1"/>
                        <a:t>101</a:t>
                      </a:r>
                    </a:p>
                  </a:txBody>
                  <a:tcPr/>
                </a:tc>
                <a:tc>
                  <a:txBody>
                    <a:bodyPr/>
                    <a:lstStyle/>
                    <a:p>
                      <a:pPr algn="ctr"/>
                      <a:r>
                        <a:rPr lang="en-US" b="1"/>
                        <a:t>A  B  C</a:t>
                      </a:r>
                    </a:p>
                  </a:txBody>
                  <a:tcPr/>
                </a:tc>
                <a:tc>
                  <a:txBody>
                    <a:bodyPr/>
                    <a:lstStyle/>
                    <a:p>
                      <a:pPr algn="ctr"/>
                      <a:r>
                        <a:rPr lang="en-US" b="1"/>
                        <a:t>A  +  B +  C</a:t>
                      </a:r>
                    </a:p>
                  </a:txBody>
                  <a:tcPr/>
                </a:tc>
                <a:extLst>
                  <a:ext uri="{0D108BD9-81ED-4DB2-BD59-A6C34878D82A}">
                    <a16:rowId xmlns:a16="http://schemas.microsoft.com/office/drawing/2014/main" val="10006"/>
                  </a:ext>
                </a:extLst>
              </a:tr>
              <a:tr h="651933">
                <a:tc>
                  <a:txBody>
                    <a:bodyPr/>
                    <a:lstStyle/>
                    <a:p>
                      <a:pPr algn="ctr"/>
                      <a:r>
                        <a:rPr lang="en-US" b="1"/>
                        <a:t>110</a:t>
                      </a:r>
                    </a:p>
                  </a:txBody>
                  <a:tcPr/>
                </a:tc>
                <a:tc>
                  <a:txBody>
                    <a:bodyPr/>
                    <a:lstStyle/>
                    <a:p>
                      <a:pPr algn="ctr"/>
                      <a:r>
                        <a:rPr lang="en-US" b="1"/>
                        <a:t>A  B  C</a:t>
                      </a:r>
                    </a:p>
                  </a:txBody>
                  <a:tcPr/>
                </a:tc>
                <a:tc>
                  <a:txBody>
                    <a:bodyPr/>
                    <a:lstStyle/>
                    <a:p>
                      <a:pPr algn="ctr"/>
                      <a:r>
                        <a:rPr lang="en-US" b="1"/>
                        <a:t>A  +  B +  C</a:t>
                      </a:r>
                    </a:p>
                  </a:txBody>
                  <a:tcPr/>
                </a:tc>
                <a:extLst>
                  <a:ext uri="{0D108BD9-81ED-4DB2-BD59-A6C34878D82A}">
                    <a16:rowId xmlns:a16="http://schemas.microsoft.com/office/drawing/2014/main" val="10007"/>
                  </a:ext>
                </a:extLst>
              </a:tr>
              <a:tr h="651933">
                <a:tc>
                  <a:txBody>
                    <a:bodyPr/>
                    <a:lstStyle/>
                    <a:p>
                      <a:pPr algn="ctr"/>
                      <a:r>
                        <a:rPr lang="en-US" b="1"/>
                        <a:t>111</a:t>
                      </a:r>
                    </a:p>
                  </a:txBody>
                  <a:tcPr/>
                </a:tc>
                <a:tc>
                  <a:txBody>
                    <a:bodyPr/>
                    <a:lstStyle/>
                    <a:p>
                      <a:pPr algn="ctr"/>
                      <a:r>
                        <a:rPr lang="en-US" b="1"/>
                        <a:t>A  B  C</a:t>
                      </a:r>
                    </a:p>
                  </a:txBody>
                  <a:tcPr/>
                </a:tc>
                <a:tc>
                  <a:txBody>
                    <a:bodyPr/>
                    <a:lstStyle/>
                    <a:p>
                      <a:pPr algn="ctr"/>
                      <a:r>
                        <a:rPr lang="en-US" b="1"/>
                        <a:t>A  +  B +  C</a:t>
                      </a:r>
                    </a:p>
                  </a:txBody>
                  <a:tcPr/>
                </a:tc>
                <a:extLst>
                  <a:ext uri="{0D108BD9-81ED-4DB2-BD59-A6C34878D82A}">
                    <a16:rowId xmlns:a16="http://schemas.microsoft.com/office/drawing/2014/main" val="10008"/>
                  </a:ext>
                </a:extLst>
              </a:tr>
            </a:tbl>
          </a:graphicData>
        </a:graphic>
      </p:graphicFrame>
      <p:cxnSp>
        <p:nvCxnSpPr>
          <p:cNvPr id="7" name="Straight Connector 6"/>
          <p:cNvCxnSpPr/>
          <p:nvPr/>
        </p:nvCxnSpPr>
        <p:spPr>
          <a:xfrm rot="10800000">
            <a:off x="6477000" y="1600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705600" y="1600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934200" y="1600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a:off x="64770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10800000">
            <a:off x="67056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10800000">
            <a:off x="86868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10800000">
            <a:off x="6477000" y="2895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10800000">
            <a:off x="6934200" y="2895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8305800" y="2895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0800000">
            <a:off x="6477000" y="3579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10800000">
            <a:off x="83058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0800000">
            <a:off x="87630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10800000">
            <a:off x="6705600" y="41910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10800000">
            <a:off x="6934201" y="41910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a:off x="7848600" y="41910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a:off x="6705601" y="4875211"/>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0800000">
            <a:off x="7848600" y="4875211"/>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0800000">
            <a:off x="8686800" y="4876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0800000">
            <a:off x="6934200" y="5486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10800000">
            <a:off x="7848600" y="5486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10800000">
            <a:off x="8305800" y="5486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10800000">
            <a:off x="7848601" y="6170611"/>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10800000">
            <a:off x="8305800" y="6170611"/>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10800000">
            <a:off x="8686800" y="6170611"/>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bg2">
              <a:lumMod val="90000"/>
            </a:schemeClr>
          </a:solidFill>
        </p:spPr>
        <p:txBody>
          <a:bodyPr>
            <a:normAutofit/>
          </a:bodyPr>
          <a:lstStyle/>
          <a:p>
            <a:pPr>
              <a:buNone/>
            </a:pPr>
            <a:r>
              <a:rPr lang="en-US" sz="2400" b="1"/>
              <a:t>Boolean Algebra Laws:</a:t>
            </a:r>
          </a:p>
          <a:p>
            <a:pPr marL="457200" indent="-457200">
              <a:buAutoNum type="arabicPeriod"/>
            </a:pPr>
            <a:r>
              <a:rPr lang="en-US" sz="2400" b="1"/>
              <a:t>OR Laws:</a:t>
            </a:r>
            <a:r>
              <a:rPr lang="en-US" sz="2400"/>
              <a:t>				</a:t>
            </a:r>
            <a:r>
              <a:rPr lang="en-US" sz="2400" b="1"/>
              <a:t>4. Commutative laws:</a:t>
            </a:r>
          </a:p>
          <a:p>
            <a:pPr marL="457200" indent="-457200">
              <a:buNone/>
            </a:pPr>
            <a:r>
              <a:rPr lang="en-US" sz="2400"/>
              <a:t>	A+A = A				A+B = B+A</a:t>
            </a:r>
          </a:p>
          <a:p>
            <a:pPr marL="457200" indent="-457200">
              <a:buNone/>
            </a:pPr>
            <a:r>
              <a:rPr lang="en-US" sz="2400"/>
              <a:t>	A+1 = 1				</a:t>
            </a:r>
            <a:r>
              <a:rPr lang="en-US" sz="2400" b="1"/>
              <a:t>5. Associative laws:</a:t>
            </a:r>
          </a:p>
          <a:p>
            <a:pPr marL="457200" indent="-457200">
              <a:buNone/>
            </a:pPr>
            <a:r>
              <a:rPr lang="en-US" sz="2400"/>
              <a:t>	A+0 = A				</a:t>
            </a:r>
            <a:r>
              <a:rPr lang="en-US" sz="2400" err="1"/>
              <a:t>A</a:t>
            </a:r>
            <a:r>
              <a:rPr lang="en-US" sz="2400"/>
              <a:t>+(B+C) = (A+B)+C</a:t>
            </a:r>
          </a:p>
          <a:p>
            <a:pPr marL="457200" indent="-457200">
              <a:buNone/>
            </a:pPr>
            <a:r>
              <a:rPr lang="en-US" sz="2400"/>
              <a:t>	A + A = 1				A.(BC) = (AB).C</a:t>
            </a:r>
          </a:p>
          <a:p>
            <a:pPr marL="457200" indent="-457200">
              <a:buAutoNum type="arabicPeriod" startAt="2"/>
            </a:pPr>
            <a:r>
              <a:rPr lang="en-US" sz="2400" b="1"/>
              <a:t>AND Laws:</a:t>
            </a:r>
            <a:r>
              <a:rPr lang="en-US" sz="2400"/>
              <a:t>				(A+B)+(C+D) = A+B+C+D.</a:t>
            </a:r>
          </a:p>
          <a:p>
            <a:pPr marL="457200" indent="-457200">
              <a:buNone/>
            </a:pPr>
            <a:r>
              <a:rPr lang="en-US" sz="2400"/>
              <a:t>	A.A = A				</a:t>
            </a:r>
            <a:r>
              <a:rPr lang="en-US" sz="2400" b="1"/>
              <a:t>6. Distributive laws:</a:t>
            </a:r>
          </a:p>
          <a:p>
            <a:pPr marL="457200" indent="-457200">
              <a:buNone/>
            </a:pPr>
            <a:r>
              <a:rPr lang="en-US" sz="2400"/>
              <a:t>	A.1 = A				</a:t>
            </a:r>
            <a:r>
              <a:rPr lang="en-US" sz="2400" err="1"/>
              <a:t>A</a:t>
            </a:r>
            <a:r>
              <a:rPr lang="en-US" sz="2400"/>
              <a:t> (B+C) = AB + AC</a:t>
            </a:r>
          </a:p>
          <a:p>
            <a:pPr marL="457200" indent="-457200">
              <a:buNone/>
            </a:pPr>
            <a:r>
              <a:rPr lang="en-US" sz="2400"/>
              <a:t>	A.0 = 0				A+BC = (A+B) (A+C)</a:t>
            </a:r>
          </a:p>
          <a:p>
            <a:pPr marL="457200" indent="-457200">
              <a:buNone/>
            </a:pPr>
            <a:r>
              <a:rPr lang="en-US" sz="2400"/>
              <a:t>	A.A = 0				A + A B = A+B</a:t>
            </a:r>
          </a:p>
          <a:p>
            <a:pPr marL="457200" indent="-457200">
              <a:buAutoNum type="arabicPeriod" startAt="3"/>
            </a:pPr>
            <a:r>
              <a:rPr lang="en-US" sz="2400" b="1"/>
              <a:t>Double inversion:</a:t>
            </a:r>
          </a:p>
          <a:p>
            <a:pPr marL="457200" indent="-457200">
              <a:buNone/>
            </a:pPr>
            <a:r>
              <a:rPr lang="en-US" sz="2400"/>
              <a:t>	 A = A.</a:t>
            </a:r>
          </a:p>
        </p:txBody>
      </p:sp>
      <p:sp>
        <p:nvSpPr>
          <p:cNvPr id="4" name="Title 1"/>
          <p:cNvSpPr txBox="1">
            <a:spLocks noGrp="1"/>
          </p:cNvSpPr>
          <p:nvPr>
            <p:ph type="title"/>
          </p:nvPr>
        </p:nvSpPr>
        <p:spPr>
          <a:xfrm>
            <a:off x="0" y="0"/>
            <a:ext cx="9144000" cy="990600"/>
          </a:xfrm>
          <a:prstGeom prst="rect">
            <a:avLst/>
          </a:prstGeom>
          <a:blipFill>
            <a:blip r:embed="rId2"/>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cxnSp>
        <p:nvCxnSpPr>
          <p:cNvPr id="6" name="Straight Connector 5"/>
          <p:cNvCxnSpPr/>
          <p:nvPr/>
        </p:nvCxnSpPr>
        <p:spPr>
          <a:xfrm>
            <a:off x="990600" y="32004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7" name="Title 1"/>
          <p:cNvSpPr txBox="1">
            <a:spLocks/>
          </p:cNvSpPr>
          <p:nvPr/>
        </p:nvSpPr>
        <p:spPr>
          <a:xfrm>
            <a:off x="0" y="0"/>
            <a:ext cx="9144000" cy="838200"/>
          </a:xfrm>
          <a:prstGeom prst="rect">
            <a:avLst/>
          </a:prstGeom>
          <a:solidFill>
            <a:schemeClr val="bg2">
              <a:lumMod val="5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cxnSp>
        <p:nvCxnSpPr>
          <p:cNvPr id="8" name="Straight Connector 7"/>
          <p:cNvCxnSpPr/>
          <p:nvPr/>
        </p:nvCxnSpPr>
        <p:spPr>
          <a:xfrm>
            <a:off x="838200" y="5408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09600" y="6246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09600" y="6324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105400" y="54102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5">
              <a:lumMod val="40000"/>
              <a:lumOff val="60000"/>
            </a:schemeClr>
          </a:solidFill>
        </p:spPr>
        <p:txBody>
          <a:bodyPr>
            <a:normAutofit/>
          </a:bodyPr>
          <a:lstStyle/>
          <a:p>
            <a:pPr marL="457200" indent="-457200">
              <a:buAutoNum type="arabicPeriod" startAt="7"/>
            </a:pPr>
            <a:r>
              <a:rPr lang="en-US" sz="2400" b="1"/>
              <a:t>Absorptive laws:</a:t>
            </a:r>
          </a:p>
          <a:p>
            <a:pPr marL="457200" indent="-457200">
              <a:buNone/>
            </a:pPr>
            <a:r>
              <a:rPr lang="en-US" sz="2400"/>
              <a:t>	A+AB = A</a:t>
            </a:r>
          </a:p>
          <a:p>
            <a:pPr marL="457200" indent="-457200">
              <a:buNone/>
            </a:pPr>
            <a:r>
              <a:rPr lang="en-US" sz="2400"/>
              <a:t>	A(A+B) = A</a:t>
            </a:r>
          </a:p>
          <a:p>
            <a:pPr marL="457200" indent="-457200">
              <a:buNone/>
            </a:pPr>
            <a:r>
              <a:rPr lang="en-US" sz="2400"/>
              <a:t>	A ( A + B) = AB.</a:t>
            </a:r>
          </a:p>
          <a:p>
            <a:pPr marL="457200" indent="-457200">
              <a:buNone/>
            </a:pPr>
            <a:endParaRPr lang="en-US" sz="2400"/>
          </a:p>
          <a:p>
            <a:pPr marL="457200" indent="-457200">
              <a:buNone/>
            </a:pPr>
            <a:r>
              <a:rPr lang="en-US" sz="2400" b="1"/>
              <a:t>Prove the Boolean expression mentioned below.</a:t>
            </a:r>
          </a:p>
          <a:p>
            <a:pPr marL="457200" indent="-457200">
              <a:buFont typeface="Wingdings" pitchFamily="2" charset="2"/>
              <a:buChar char="v"/>
            </a:pPr>
            <a:r>
              <a:rPr lang="en-US" sz="2400" b="1"/>
              <a:t>(A+B)(A+C) = A+BC</a:t>
            </a:r>
          </a:p>
          <a:p>
            <a:pPr marL="457200" indent="-457200">
              <a:buNone/>
            </a:pPr>
            <a:r>
              <a:rPr lang="en-US" sz="2400"/>
              <a:t>LHS = (A+B)(A+C) </a:t>
            </a:r>
          </a:p>
          <a:p>
            <a:pPr marL="457200" indent="-457200">
              <a:buNone/>
            </a:pPr>
            <a:r>
              <a:rPr lang="en-US" sz="2400"/>
              <a:t>	  = AA+AC+AB+BC</a:t>
            </a:r>
          </a:p>
          <a:p>
            <a:pPr marL="457200" indent="-457200">
              <a:buNone/>
            </a:pPr>
            <a:r>
              <a:rPr lang="en-US" sz="2400" b="1"/>
              <a:t>	   </a:t>
            </a:r>
            <a:r>
              <a:rPr lang="en-US" sz="2400"/>
              <a:t>= A+AC+AB+BC</a:t>
            </a:r>
          </a:p>
          <a:p>
            <a:pPr marL="457200" indent="-457200">
              <a:buNone/>
            </a:pPr>
            <a:r>
              <a:rPr lang="en-US" sz="2400"/>
              <a:t>	   = A(1+C)+AB+BC</a:t>
            </a:r>
          </a:p>
          <a:p>
            <a:pPr marL="457200" indent="-457200">
              <a:buNone/>
            </a:pPr>
            <a:r>
              <a:rPr lang="en-US" sz="2400"/>
              <a:t>	   = A+AB+BC</a:t>
            </a:r>
          </a:p>
          <a:p>
            <a:pPr marL="457200" indent="-457200">
              <a:buNone/>
            </a:pPr>
            <a:r>
              <a:rPr lang="en-US" sz="2400"/>
              <a:t>	   = A(1+B)+BC = A+BC Proved.</a:t>
            </a:r>
          </a:p>
          <a:p>
            <a:pPr marL="457200" indent="-457200">
              <a:buNone/>
            </a:pPr>
            <a:endParaRPr lang="en-US" sz="2400"/>
          </a:p>
          <a:p>
            <a:pPr>
              <a:buNone/>
            </a:pPr>
            <a:endParaRPr lang="en-US" sz="2400"/>
          </a:p>
        </p:txBody>
      </p:sp>
      <p:sp>
        <p:nvSpPr>
          <p:cNvPr id="4" name="Title 1"/>
          <p:cNvSpPr txBox="1">
            <a:spLocks noGrp="1"/>
          </p:cNvSpPr>
          <p:nvPr>
            <p:ph type="title"/>
          </p:nvPr>
        </p:nvSpPr>
        <p:spPr>
          <a:xfrm>
            <a:off x="0" y="0"/>
            <a:ext cx="9144000" cy="914400"/>
          </a:xfrm>
          <a:prstGeom prst="rect">
            <a:avLst/>
          </a:prstGeom>
          <a:blipFill>
            <a:blip r:embed="rId2"/>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cxnSp>
        <p:nvCxnSpPr>
          <p:cNvPr id="6" name="Straight Connector 5"/>
          <p:cNvCxnSpPr/>
          <p:nvPr/>
        </p:nvCxnSpPr>
        <p:spPr>
          <a:xfrm>
            <a:off x="914400" y="2286000"/>
            <a:ext cx="228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3">
              <a:lumMod val="60000"/>
              <a:lumOff val="40000"/>
            </a:schemeClr>
          </a:solidFill>
        </p:spPr>
        <p:txBody>
          <a:bodyPr>
            <a:normAutofit/>
          </a:bodyPr>
          <a:lstStyle/>
          <a:p>
            <a:pPr>
              <a:buFont typeface="Wingdings" pitchFamily="2" charset="2"/>
              <a:buChar char="v"/>
            </a:pPr>
            <a:r>
              <a:rPr lang="en-US" sz="2400"/>
              <a:t>A + A B = A+B</a:t>
            </a:r>
          </a:p>
          <a:p>
            <a:pPr>
              <a:buNone/>
            </a:pPr>
            <a:r>
              <a:rPr lang="en-US" sz="2400"/>
              <a:t>LHS = A + A B </a:t>
            </a:r>
          </a:p>
          <a:p>
            <a:pPr>
              <a:buNone/>
            </a:pPr>
            <a:r>
              <a:rPr lang="en-US" sz="2400"/>
              <a:t>	   = A.1+  A B</a:t>
            </a:r>
          </a:p>
          <a:p>
            <a:pPr>
              <a:buNone/>
            </a:pPr>
            <a:r>
              <a:rPr lang="en-US" sz="2400"/>
              <a:t>	   = A(1+B) + A B		Simplify the expression mentioned below, </a:t>
            </a:r>
          </a:p>
          <a:p>
            <a:pPr>
              <a:buNone/>
            </a:pPr>
            <a:r>
              <a:rPr lang="en-US" sz="2400"/>
              <a:t>	   = A + A B + A B		and draw the logic circuit for simplified </a:t>
            </a:r>
          </a:p>
          <a:p>
            <a:pPr>
              <a:buNone/>
            </a:pPr>
            <a:r>
              <a:rPr lang="en-US" sz="2400"/>
              <a:t>	   = A + B (A + A)		expression.</a:t>
            </a:r>
          </a:p>
          <a:p>
            <a:pPr>
              <a:buNone/>
            </a:pPr>
            <a:r>
              <a:rPr lang="en-US" sz="2400"/>
              <a:t>	   = A + B. Proved</a:t>
            </a:r>
          </a:p>
          <a:p>
            <a:pPr>
              <a:buNone/>
            </a:pPr>
            <a:endParaRPr lang="en-US" sz="2400"/>
          </a:p>
          <a:p>
            <a:pPr>
              <a:buFont typeface="Wingdings" pitchFamily="2" charset="2"/>
              <a:buChar char="v"/>
            </a:pPr>
            <a:r>
              <a:rPr lang="en-US" sz="2400"/>
              <a:t>(A B + A B) + (A B + A B)  = ( A        B ) +(A	     B )</a:t>
            </a:r>
          </a:p>
          <a:p>
            <a:pPr>
              <a:buNone/>
            </a:pPr>
            <a:endParaRPr lang="en-US" sz="2400"/>
          </a:p>
          <a:p>
            <a:pPr>
              <a:buFont typeface="Wingdings" pitchFamily="2" charset="2"/>
              <a:buChar char="v"/>
            </a:pPr>
            <a:r>
              <a:rPr lang="en-US" sz="2400"/>
              <a:t>ABC + (C D)  (A C)</a:t>
            </a:r>
          </a:p>
          <a:p>
            <a:pPr>
              <a:buNone/>
            </a:pPr>
            <a:endParaRPr lang="en-US" sz="2400"/>
          </a:p>
          <a:p>
            <a:pPr>
              <a:buFont typeface="Wingdings" pitchFamily="2" charset="2"/>
              <a:buChar char="v"/>
            </a:pPr>
            <a:r>
              <a:rPr lang="en-US" sz="2400"/>
              <a:t>A B C + A B C + A B C + A B C + A B C    </a:t>
            </a:r>
          </a:p>
        </p:txBody>
      </p:sp>
      <p:sp>
        <p:nvSpPr>
          <p:cNvPr id="4" name="Title 1"/>
          <p:cNvSpPr txBox="1">
            <a:spLocks noGrp="1"/>
          </p:cNvSpPr>
          <p:nvPr>
            <p:ph type="title"/>
          </p:nvPr>
        </p:nvSpPr>
        <p:spPr>
          <a:xfrm>
            <a:off x="0" y="0"/>
            <a:ext cx="9144000" cy="914400"/>
          </a:xfrm>
          <a:prstGeom prst="rect">
            <a:avLst/>
          </a:prstGeom>
          <a:blipFill>
            <a:blip r:embed="rId2">
              <a:duotone>
                <a:prstClr val="black"/>
                <a:schemeClr val="accent3">
                  <a:tint val="45000"/>
                  <a:satMod val="400000"/>
                </a:schemeClr>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cxnSp>
        <p:nvCxnSpPr>
          <p:cNvPr id="6" name="Straight Connector 5"/>
          <p:cNvCxnSpPr/>
          <p:nvPr/>
        </p:nvCxnSpPr>
        <p:spPr>
          <a:xfrm>
            <a:off x="914400" y="990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295400" y="1371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524000" y="1828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981200" y="2284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81200" y="27416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1336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334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447800" y="4494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8194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0480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457200" y="43434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057400" y="43434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19" name="Oval 18"/>
          <p:cNvSpPr/>
          <p:nvPr/>
        </p:nvSpPr>
        <p:spPr>
          <a:xfrm>
            <a:off x="4114800" y="4419600"/>
            <a:ext cx="304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4114800" y="4419600"/>
            <a:ext cx="228600" cy="369332"/>
          </a:xfrm>
          <a:prstGeom prst="rect">
            <a:avLst/>
          </a:prstGeom>
          <a:noFill/>
        </p:spPr>
        <p:txBody>
          <a:bodyPr wrap="square" rtlCol="0">
            <a:spAutoFit/>
          </a:bodyPr>
          <a:lstStyle/>
          <a:p>
            <a:r>
              <a:rPr lang="en-US"/>
              <a:t>+</a:t>
            </a:r>
          </a:p>
        </p:txBody>
      </p:sp>
      <p:sp>
        <p:nvSpPr>
          <p:cNvPr id="23" name="Oval 22"/>
          <p:cNvSpPr/>
          <p:nvPr/>
        </p:nvSpPr>
        <p:spPr>
          <a:xfrm>
            <a:off x="5410200" y="4495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p:cNvSpPr/>
          <p:nvPr/>
        </p:nvSpPr>
        <p:spPr>
          <a:xfrm>
            <a:off x="5562600" y="4648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Straight Connector 25"/>
          <p:cNvCxnSpPr/>
          <p:nvPr/>
        </p:nvCxnSpPr>
        <p:spPr>
          <a:xfrm>
            <a:off x="3581400" y="43434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5105400" y="43434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524000" y="5332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057400" y="5332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286000" y="5332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981200" y="5180012"/>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914400" y="617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514600" y="617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2819400" y="617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3429000" y="617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4114800" y="61722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6">
              <a:lumMod val="60000"/>
              <a:lumOff val="40000"/>
            </a:schemeClr>
          </a:solidFill>
        </p:spPr>
        <p:txBody>
          <a:bodyPr>
            <a:normAutofit/>
          </a:bodyPr>
          <a:lstStyle/>
          <a:p>
            <a:pPr>
              <a:buNone/>
            </a:pPr>
            <a:r>
              <a:rPr lang="en-US" sz="2400" b="1"/>
              <a:t>Design for typical logic circuit: </a:t>
            </a:r>
          </a:p>
          <a:p>
            <a:pPr>
              <a:buFont typeface="Wingdings" pitchFamily="2" charset="2"/>
              <a:buChar char="v"/>
            </a:pPr>
            <a:r>
              <a:rPr lang="en-US" sz="2400"/>
              <a:t>Design a logic circuit that has three inputs A, B &amp; C, and whose output will be high only when majority of inputs becomes high. Draw circuit for simplified expression.</a:t>
            </a:r>
          </a:p>
          <a:p>
            <a:pPr>
              <a:buFont typeface="Wingdings" pitchFamily="2" charset="2"/>
              <a:buChar char="v"/>
            </a:pPr>
            <a:endParaRPr lang="en-US" sz="2400"/>
          </a:p>
          <a:p>
            <a:pPr lvl="7">
              <a:buFont typeface="Wingdings" pitchFamily="2" charset="2"/>
              <a:buChar char="v"/>
            </a:pPr>
            <a:r>
              <a:rPr lang="en-US" sz="2400"/>
              <a:t>The output expression can be written as</a:t>
            </a:r>
          </a:p>
          <a:p>
            <a:pPr lvl="7">
              <a:buNone/>
            </a:pPr>
            <a:r>
              <a:rPr lang="en-US" sz="2400"/>
              <a:t>	y = A B C + A B C + A B C + A B C . </a:t>
            </a:r>
          </a:p>
          <a:p>
            <a:pPr lvl="7">
              <a:buNone/>
            </a:pPr>
            <a:r>
              <a:rPr lang="en-US" sz="2400"/>
              <a:t>	Y = C ( A B + A B) + A B (C + C).</a:t>
            </a:r>
          </a:p>
          <a:p>
            <a:pPr lvl="7">
              <a:buNone/>
            </a:pPr>
            <a:r>
              <a:rPr lang="en-US" sz="2400"/>
              <a:t>	Y = C (A       B) + A B. </a:t>
            </a:r>
          </a:p>
        </p:txBody>
      </p:sp>
      <p:sp>
        <p:nvSpPr>
          <p:cNvPr id="4" name="Title 1"/>
          <p:cNvSpPr txBox="1">
            <a:spLocks noGrp="1"/>
          </p:cNvSpPr>
          <p:nvPr>
            <p:ph type="title"/>
          </p:nvPr>
        </p:nvSpPr>
        <p:spPr>
          <a:xfrm>
            <a:off x="0" y="0"/>
            <a:ext cx="9144000" cy="990600"/>
          </a:xfrm>
          <a:prstGeom prst="rect">
            <a:avLst/>
          </a:prstGeom>
          <a:blipFill>
            <a:blip r:embed="rId2">
              <a:duotone>
                <a:prstClr val="black"/>
                <a:schemeClr val="accent6">
                  <a:tint val="45000"/>
                  <a:satMod val="400000"/>
                </a:schemeClr>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76200" y="2758441"/>
          <a:ext cx="2590800" cy="4114800"/>
        </p:xfrm>
        <a:graphic>
          <a:graphicData uri="http://schemas.openxmlformats.org/drawingml/2006/table">
            <a:tbl>
              <a:tblPr firstRow="1" bandRow="1">
                <a:tableStyleId>{21E4AEA4-8DFA-4A89-87EB-49C32662AFE0}</a:tableStyleId>
              </a:tblPr>
              <a:tblGrid>
                <a:gridCol w="1676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38573">
                <a:tc>
                  <a:txBody>
                    <a:bodyPr/>
                    <a:lstStyle/>
                    <a:p>
                      <a:pPr algn="ctr"/>
                      <a:r>
                        <a:rPr lang="en-US" sz="2400" b="1"/>
                        <a:t>ABC</a:t>
                      </a:r>
                    </a:p>
                  </a:txBody>
                  <a:tcPr/>
                </a:tc>
                <a:tc>
                  <a:txBody>
                    <a:bodyPr/>
                    <a:lstStyle/>
                    <a:p>
                      <a:pPr algn="ctr"/>
                      <a:r>
                        <a:rPr lang="en-US" sz="2400" b="1"/>
                        <a:t>Y</a:t>
                      </a:r>
                    </a:p>
                  </a:txBody>
                  <a:tcPr/>
                </a:tc>
                <a:extLst>
                  <a:ext uri="{0D108BD9-81ED-4DB2-BD59-A6C34878D82A}">
                    <a16:rowId xmlns:a16="http://schemas.microsoft.com/office/drawing/2014/main" val="10000"/>
                  </a:ext>
                </a:extLst>
              </a:tr>
              <a:tr h="438573">
                <a:tc>
                  <a:txBody>
                    <a:bodyPr/>
                    <a:lstStyle/>
                    <a:p>
                      <a:pPr algn="ctr"/>
                      <a:r>
                        <a:rPr lang="en-US" sz="2400" b="1"/>
                        <a:t>000</a:t>
                      </a:r>
                    </a:p>
                  </a:txBody>
                  <a:tcPr/>
                </a:tc>
                <a:tc>
                  <a:txBody>
                    <a:bodyPr/>
                    <a:lstStyle/>
                    <a:p>
                      <a:pPr algn="ctr"/>
                      <a:r>
                        <a:rPr lang="en-US" sz="2400" b="1"/>
                        <a:t>0</a:t>
                      </a:r>
                    </a:p>
                  </a:txBody>
                  <a:tcPr/>
                </a:tc>
                <a:extLst>
                  <a:ext uri="{0D108BD9-81ED-4DB2-BD59-A6C34878D82A}">
                    <a16:rowId xmlns:a16="http://schemas.microsoft.com/office/drawing/2014/main" val="10001"/>
                  </a:ext>
                </a:extLst>
              </a:tr>
              <a:tr h="438573">
                <a:tc>
                  <a:txBody>
                    <a:bodyPr/>
                    <a:lstStyle/>
                    <a:p>
                      <a:pPr algn="ctr"/>
                      <a:r>
                        <a:rPr lang="en-US" sz="2400" b="1"/>
                        <a:t>001</a:t>
                      </a:r>
                    </a:p>
                  </a:txBody>
                  <a:tcPr/>
                </a:tc>
                <a:tc>
                  <a:txBody>
                    <a:bodyPr/>
                    <a:lstStyle/>
                    <a:p>
                      <a:pPr algn="ctr"/>
                      <a:r>
                        <a:rPr lang="en-US" sz="2400" b="1"/>
                        <a:t>0</a:t>
                      </a:r>
                    </a:p>
                  </a:txBody>
                  <a:tcPr/>
                </a:tc>
                <a:extLst>
                  <a:ext uri="{0D108BD9-81ED-4DB2-BD59-A6C34878D82A}">
                    <a16:rowId xmlns:a16="http://schemas.microsoft.com/office/drawing/2014/main" val="10002"/>
                  </a:ext>
                </a:extLst>
              </a:tr>
              <a:tr h="438573">
                <a:tc>
                  <a:txBody>
                    <a:bodyPr/>
                    <a:lstStyle/>
                    <a:p>
                      <a:pPr algn="ctr"/>
                      <a:r>
                        <a:rPr lang="en-US" sz="2400" b="1"/>
                        <a:t>010</a:t>
                      </a:r>
                    </a:p>
                  </a:txBody>
                  <a:tcPr/>
                </a:tc>
                <a:tc>
                  <a:txBody>
                    <a:bodyPr/>
                    <a:lstStyle/>
                    <a:p>
                      <a:pPr algn="ctr"/>
                      <a:r>
                        <a:rPr lang="en-US" sz="2400" b="1"/>
                        <a:t>0</a:t>
                      </a:r>
                    </a:p>
                  </a:txBody>
                  <a:tcPr/>
                </a:tc>
                <a:extLst>
                  <a:ext uri="{0D108BD9-81ED-4DB2-BD59-A6C34878D82A}">
                    <a16:rowId xmlns:a16="http://schemas.microsoft.com/office/drawing/2014/main" val="10003"/>
                  </a:ext>
                </a:extLst>
              </a:tr>
              <a:tr h="438573">
                <a:tc>
                  <a:txBody>
                    <a:bodyPr/>
                    <a:lstStyle/>
                    <a:p>
                      <a:pPr algn="ctr"/>
                      <a:r>
                        <a:rPr lang="en-US" sz="2400" b="1"/>
                        <a:t>011</a:t>
                      </a:r>
                    </a:p>
                  </a:txBody>
                  <a:tcPr/>
                </a:tc>
                <a:tc>
                  <a:txBody>
                    <a:bodyPr/>
                    <a:lstStyle/>
                    <a:p>
                      <a:pPr algn="ctr"/>
                      <a:r>
                        <a:rPr lang="en-US" sz="2400" b="1"/>
                        <a:t>1</a:t>
                      </a:r>
                    </a:p>
                  </a:txBody>
                  <a:tcPr/>
                </a:tc>
                <a:extLst>
                  <a:ext uri="{0D108BD9-81ED-4DB2-BD59-A6C34878D82A}">
                    <a16:rowId xmlns:a16="http://schemas.microsoft.com/office/drawing/2014/main" val="10004"/>
                  </a:ext>
                </a:extLst>
              </a:tr>
              <a:tr h="438573">
                <a:tc>
                  <a:txBody>
                    <a:bodyPr/>
                    <a:lstStyle/>
                    <a:p>
                      <a:pPr algn="ctr"/>
                      <a:r>
                        <a:rPr lang="en-US" sz="2400" b="1"/>
                        <a:t>100</a:t>
                      </a:r>
                    </a:p>
                  </a:txBody>
                  <a:tcPr/>
                </a:tc>
                <a:tc>
                  <a:txBody>
                    <a:bodyPr/>
                    <a:lstStyle/>
                    <a:p>
                      <a:pPr algn="ctr"/>
                      <a:r>
                        <a:rPr lang="en-US" sz="2400" b="1"/>
                        <a:t>0</a:t>
                      </a:r>
                    </a:p>
                  </a:txBody>
                  <a:tcPr/>
                </a:tc>
                <a:extLst>
                  <a:ext uri="{0D108BD9-81ED-4DB2-BD59-A6C34878D82A}">
                    <a16:rowId xmlns:a16="http://schemas.microsoft.com/office/drawing/2014/main" val="10005"/>
                  </a:ext>
                </a:extLst>
              </a:tr>
              <a:tr h="438573">
                <a:tc>
                  <a:txBody>
                    <a:bodyPr/>
                    <a:lstStyle/>
                    <a:p>
                      <a:pPr algn="ctr"/>
                      <a:r>
                        <a:rPr lang="en-US" sz="2400" b="1"/>
                        <a:t>101</a:t>
                      </a:r>
                    </a:p>
                  </a:txBody>
                  <a:tcPr/>
                </a:tc>
                <a:tc>
                  <a:txBody>
                    <a:bodyPr/>
                    <a:lstStyle/>
                    <a:p>
                      <a:pPr algn="ctr"/>
                      <a:r>
                        <a:rPr lang="en-US" sz="2400" b="1"/>
                        <a:t>1</a:t>
                      </a:r>
                    </a:p>
                  </a:txBody>
                  <a:tcPr/>
                </a:tc>
                <a:extLst>
                  <a:ext uri="{0D108BD9-81ED-4DB2-BD59-A6C34878D82A}">
                    <a16:rowId xmlns:a16="http://schemas.microsoft.com/office/drawing/2014/main" val="10006"/>
                  </a:ext>
                </a:extLst>
              </a:tr>
              <a:tr h="438573">
                <a:tc>
                  <a:txBody>
                    <a:bodyPr/>
                    <a:lstStyle/>
                    <a:p>
                      <a:pPr algn="ctr"/>
                      <a:r>
                        <a:rPr lang="en-US" sz="2400" b="1"/>
                        <a:t>110</a:t>
                      </a:r>
                    </a:p>
                  </a:txBody>
                  <a:tcPr/>
                </a:tc>
                <a:tc>
                  <a:txBody>
                    <a:bodyPr/>
                    <a:lstStyle/>
                    <a:p>
                      <a:pPr algn="ctr"/>
                      <a:r>
                        <a:rPr lang="en-US" sz="2400" b="1"/>
                        <a:t>1</a:t>
                      </a:r>
                    </a:p>
                  </a:txBody>
                  <a:tcPr/>
                </a:tc>
                <a:extLst>
                  <a:ext uri="{0D108BD9-81ED-4DB2-BD59-A6C34878D82A}">
                    <a16:rowId xmlns:a16="http://schemas.microsoft.com/office/drawing/2014/main" val="10007"/>
                  </a:ext>
                </a:extLst>
              </a:tr>
              <a:tr h="438573">
                <a:tc>
                  <a:txBody>
                    <a:bodyPr/>
                    <a:lstStyle/>
                    <a:p>
                      <a:pPr algn="ctr"/>
                      <a:r>
                        <a:rPr lang="en-US" sz="2400" b="1"/>
                        <a:t>111</a:t>
                      </a:r>
                    </a:p>
                  </a:txBody>
                  <a:tcPr/>
                </a:tc>
                <a:tc>
                  <a:txBody>
                    <a:bodyPr/>
                    <a:lstStyle/>
                    <a:p>
                      <a:pPr algn="ctr"/>
                      <a:r>
                        <a:rPr lang="en-US" sz="2400" b="1"/>
                        <a:t>1</a:t>
                      </a:r>
                    </a:p>
                  </a:txBody>
                  <a:tcPr/>
                </a:tc>
                <a:extLst>
                  <a:ext uri="{0D108BD9-81ED-4DB2-BD59-A6C34878D82A}">
                    <a16:rowId xmlns:a16="http://schemas.microsoft.com/office/drawing/2014/main" val="10008"/>
                  </a:ext>
                </a:extLst>
              </a:tr>
            </a:tbl>
          </a:graphicData>
        </a:graphic>
      </p:graphicFrame>
      <p:cxnSp>
        <p:nvCxnSpPr>
          <p:cNvPr id="7" name="Straight Connector 6"/>
          <p:cNvCxnSpPr/>
          <p:nvPr/>
        </p:nvCxnSpPr>
        <p:spPr>
          <a:xfrm>
            <a:off x="39624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51054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3246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343400" y="3960812"/>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334000" y="3960812"/>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400800" y="39608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4495800" y="4419600"/>
            <a:ext cx="304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4495800" y="4419600"/>
            <a:ext cx="228600" cy="369332"/>
          </a:xfrm>
          <a:prstGeom prst="rect">
            <a:avLst/>
          </a:prstGeom>
          <a:noFill/>
        </p:spPr>
        <p:txBody>
          <a:bodyPr wrap="square" rtlCol="0">
            <a:spAutoFit/>
          </a:bodyPr>
          <a:lstStyle/>
          <a:p>
            <a:r>
              <a:rPr lang="en-US"/>
              <a:t>+</a:t>
            </a:r>
          </a:p>
        </p:txBody>
      </p:sp>
    </p:spTree>
  </p:cSld>
  <p:clrMapOvr>
    <a:masterClrMapping/>
  </p:clrMapOvr>
  <p:transition>
    <p:wedg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bg1"/>
          </a:solidFill>
        </p:spPr>
        <p:txBody>
          <a:bodyPr>
            <a:normAutofit/>
          </a:bodyPr>
          <a:lstStyle/>
          <a:p>
            <a:pPr>
              <a:buNone/>
            </a:pPr>
            <a:r>
              <a:rPr lang="en-US" sz="2400"/>
              <a:t>	</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Font typeface="Wingdings" pitchFamily="2" charset="2"/>
              <a:buChar char="v"/>
            </a:pPr>
            <a:r>
              <a:rPr lang="en-US" sz="2400"/>
              <a:t>Design a logic circuit that has three inputs A, B &amp; C and whose output will be high only when input A becomes high while input B C have different value. Draw circuit for simplified expression.</a:t>
            </a:r>
          </a:p>
        </p:txBody>
      </p:sp>
      <p:sp>
        <p:nvSpPr>
          <p:cNvPr id="4" name="Title 1"/>
          <p:cNvSpPr txBox="1">
            <a:spLocks noGrp="1"/>
          </p:cNvSpPr>
          <p:nvPr>
            <p:ph type="title"/>
          </p:nvPr>
        </p:nvSpPr>
        <p:spPr>
          <a:xfrm>
            <a:off x="0" y="0"/>
            <a:ext cx="9144000" cy="944563"/>
          </a:xfrm>
          <a:prstGeom prst="rect">
            <a:avLst/>
          </a:prstGeom>
          <a:blipFill>
            <a:blip r:embed="rId2"/>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pic>
        <p:nvPicPr>
          <p:cNvPr id="8" name="Picture 7"/>
          <p:cNvPicPr/>
          <p:nvPr/>
        </p:nvPicPr>
        <p:blipFill>
          <a:blip r:embed="rId3"/>
          <a:srcRect/>
          <a:stretch>
            <a:fillRect/>
          </a:stretch>
        </p:blipFill>
        <p:spPr bwMode="auto">
          <a:xfrm>
            <a:off x="838200" y="2895600"/>
            <a:ext cx="2286000" cy="1676400"/>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3352800" y="1219200"/>
            <a:ext cx="2286000" cy="1752600"/>
          </a:xfrm>
          <a:prstGeom prst="rect">
            <a:avLst/>
          </a:prstGeom>
          <a:noFill/>
          <a:ln w="9525">
            <a:noFill/>
            <a:miter lim="800000"/>
            <a:headEnd/>
            <a:tailEnd/>
          </a:ln>
        </p:spPr>
      </p:pic>
      <p:pic>
        <p:nvPicPr>
          <p:cNvPr id="10" name="Picture 2"/>
          <p:cNvPicPr>
            <a:picLocks noChangeAspect="1" noChangeArrowheads="1"/>
          </p:cNvPicPr>
          <p:nvPr/>
        </p:nvPicPr>
        <p:blipFill>
          <a:blip r:embed="rId4"/>
          <a:srcRect/>
          <a:stretch>
            <a:fillRect/>
          </a:stretch>
        </p:blipFill>
        <p:spPr bwMode="auto">
          <a:xfrm>
            <a:off x="5486400" y="1447800"/>
            <a:ext cx="2514600" cy="1752600"/>
          </a:xfrm>
          <a:prstGeom prst="rect">
            <a:avLst/>
          </a:prstGeom>
          <a:noFill/>
          <a:ln w="9525">
            <a:noFill/>
            <a:miter lim="800000"/>
            <a:headEnd/>
            <a:tailEnd/>
          </a:ln>
          <a:effectLst/>
        </p:spPr>
      </p:pic>
      <p:sp>
        <p:nvSpPr>
          <p:cNvPr id="11" name="TextBox 10"/>
          <p:cNvSpPr txBox="1"/>
          <p:nvPr/>
        </p:nvSpPr>
        <p:spPr>
          <a:xfrm>
            <a:off x="685800" y="1443335"/>
            <a:ext cx="457200" cy="461665"/>
          </a:xfrm>
          <a:prstGeom prst="rect">
            <a:avLst/>
          </a:prstGeom>
          <a:noFill/>
        </p:spPr>
        <p:txBody>
          <a:bodyPr wrap="square" rtlCol="0">
            <a:spAutoFit/>
          </a:bodyPr>
          <a:lstStyle/>
          <a:p>
            <a:r>
              <a:rPr lang="en-US" sz="2400"/>
              <a:t>A</a:t>
            </a:r>
          </a:p>
        </p:txBody>
      </p:sp>
      <p:sp>
        <p:nvSpPr>
          <p:cNvPr id="12" name="TextBox 11"/>
          <p:cNvSpPr txBox="1"/>
          <p:nvPr/>
        </p:nvSpPr>
        <p:spPr>
          <a:xfrm>
            <a:off x="685800" y="1900535"/>
            <a:ext cx="457200" cy="461665"/>
          </a:xfrm>
          <a:prstGeom prst="rect">
            <a:avLst/>
          </a:prstGeom>
          <a:noFill/>
        </p:spPr>
        <p:txBody>
          <a:bodyPr wrap="square" rtlCol="0">
            <a:spAutoFit/>
          </a:bodyPr>
          <a:lstStyle/>
          <a:p>
            <a:r>
              <a:rPr lang="en-US" sz="2400"/>
              <a:t>B</a:t>
            </a:r>
          </a:p>
        </p:txBody>
      </p:sp>
      <p:sp>
        <p:nvSpPr>
          <p:cNvPr id="13" name="TextBox 12"/>
          <p:cNvSpPr txBox="1"/>
          <p:nvPr/>
        </p:nvSpPr>
        <p:spPr>
          <a:xfrm>
            <a:off x="685800" y="2510135"/>
            <a:ext cx="457200" cy="461665"/>
          </a:xfrm>
          <a:prstGeom prst="rect">
            <a:avLst/>
          </a:prstGeom>
          <a:noFill/>
        </p:spPr>
        <p:txBody>
          <a:bodyPr wrap="square" rtlCol="0">
            <a:spAutoFit/>
          </a:bodyPr>
          <a:lstStyle/>
          <a:p>
            <a:r>
              <a:rPr lang="en-US" sz="2400"/>
              <a:t>C</a:t>
            </a:r>
          </a:p>
        </p:txBody>
      </p:sp>
      <p:cxnSp>
        <p:nvCxnSpPr>
          <p:cNvPr id="15" name="Straight Connector 14"/>
          <p:cNvCxnSpPr/>
          <p:nvPr/>
        </p:nvCxnSpPr>
        <p:spPr>
          <a:xfrm>
            <a:off x="2819400" y="1905000"/>
            <a:ext cx="11430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990600" y="2743200"/>
            <a:ext cx="28956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a:off x="3657600" y="2514600"/>
            <a:ext cx="4572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419894" y="2628900"/>
            <a:ext cx="19050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11" idx="3"/>
          </p:cNvCxnSpPr>
          <p:nvPr/>
        </p:nvCxnSpPr>
        <p:spPr>
          <a:xfrm>
            <a:off x="1143000" y="1674168"/>
            <a:ext cx="1588" cy="2288232"/>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a:off x="1143000" y="3962400"/>
            <a:ext cx="2286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5181600" y="2133600"/>
            <a:ext cx="9906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590800" y="3733800"/>
            <a:ext cx="35052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5400000">
            <a:off x="5487591" y="3123803"/>
            <a:ext cx="1218406" cy="1588"/>
          </a:xfrm>
          <a:prstGeom prst="line">
            <a:avLst/>
          </a:prstGeom>
          <a:ln w="38100"/>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7543800" y="2129135"/>
            <a:ext cx="457200" cy="461665"/>
          </a:xfrm>
          <a:prstGeom prst="rect">
            <a:avLst/>
          </a:prstGeom>
          <a:noFill/>
        </p:spPr>
        <p:txBody>
          <a:bodyPr wrap="square" rtlCol="0">
            <a:spAutoFit/>
          </a:bodyPr>
          <a:lstStyle/>
          <a:p>
            <a:r>
              <a:rPr lang="en-US" sz="2400"/>
              <a:t>Y</a:t>
            </a:r>
          </a:p>
        </p:txBody>
      </p:sp>
      <p:pic>
        <p:nvPicPr>
          <p:cNvPr id="22" name="Picture 2"/>
          <p:cNvPicPr>
            <a:picLocks noChangeAspect="1" noChangeArrowheads="1"/>
          </p:cNvPicPr>
          <p:nvPr/>
        </p:nvPicPr>
        <p:blipFill>
          <a:blip r:embed="rId5"/>
          <a:srcRect/>
          <a:stretch>
            <a:fillRect/>
          </a:stretch>
        </p:blipFill>
        <p:spPr bwMode="auto">
          <a:xfrm>
            <a:off x="1295400" y="990600"/>
            <a:ext cx="2057400" cy="1676400"/>
          </a:xfrm>
          <a:prstGeom prst="rect">
            <a:avLst/>
          </a:prstGeom>
          <a:noFill/>
          <a:ln w="9525">
            <a:noFill/>
            <a:miter lim="800000"/>
            <a:headEnd/>
            <a:tailEnd/>
          </a:ln>
          <a:effectLst/>
        </p:spPr>
      </p:pic>
      <p:cxnSp>
        <p:nvCxnSpPr>
          <p:cNvPr id="24" name="Straight Connector 23"/>
          <p:cNvCxnSpPr>
            <a:endCxn id="11" idx="3"/>
          </p:cNvCxnSpPr>
          <p:nvPr/>
        </p:nvCxnSpPr>
        <p:spPr>
          <a:xfrm rot="10800000">
            <a:off x="1143000" y="1674168"/>
            <a:ext cx="685800" cy="223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0800000">
            <a:off x="990600" y="2057400"/>
            <a:ext cx="8382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a:off x="1028700" y="2400300"/>
            <a:ext cx="6858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2895600" y="1828800"/>
            <a:ext cx="533400" cy="7620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fontScale="92500"/>
          </a:bodyPr>
          <a:lstStyle/>
          <a:p>
            <a:pPr>
              <a:buFont typeface="Wingdings" pitchFamily="2" charset="2"/>
              <a:buChar char="v"/>
            </a:pPr>
            <a:r>
              <a:rPr lang="en-US" sz="2400"/>
              <a:t>Design a logic circuit that has four inputs A,B,C &amp; D and the circuit output becomes high only for the input greater than 0010 and less than 1100. Draw the circuit for simplified expression.</a:t>
            </a:r>
          </a:p>
          <a:p>
            <a:pPr>
              <a:buFont typeface="Wingdings" pitchFamily="2" charset="2"/>
              <a:buChar char="v"/>
            </a:pPr>
            <a:r>
              <a:rPr lang="en-US" sz="2400"/>
              <a:t>Design a logic circuit using A, B, C &amp; D inputs, whose output will be high only when the two binary numbers AB and CD are equal in magnitude.</a:t>
            </a:r>
          </a:p>
          <a:p>
            <a:pPr>
              <a:buFont typeface="Wingdings" pitchFamily="2" charset="2"/>
              <a:buChar char="v"/>
            </a:pPr>
            <a:r>
              <a:rPr lang="en-US" sz="2400"/>
              <a:t>Design a logic circuit whose output is high whenever A &amp; B are both high as long as C &amp; D are either both low or both high.</a:t>
            </a:r>
          </a:p>
          <a:p>
            <a:pPr>
              <a:buFont typeface="Wingdings" pitchFamily="2" charset="2"/>
              <a:buChar char="v"/>
            </a:pPr>
            <a:r>
              <a:rPr lang="en-US" sz="2400"/>
              <a:t>Design a logic circuit for an automobile alarm circuit used to detect certain undesirable conditions. The three switches are used to indicate the status of the door by the driver’s seat, the ignition and the headlights respectively. These three switches acts as inputs so that the alarm would be activated whenever either of the following conditions exists:</a:t>
            </a:r>
          </a:p>
          <a:p>
            <a:pPr>
              <a:buNone/>
            </a:pPr>
            <a:r>
              <a:rPr lang="en-US" sz="2400"/>
              <a:t>	a) The headlight are ON while the ignition is OFF.</a:t>
            </a:r>
          </a:p>
          <a:p>
            <a:pPr>
              <a:buNone/>
            </a:pPr>
            <a:r>
              <a:rPr lang="en-US" sz="2400"/>
              <a:t>	b) The door is open while the ignition is ON. </a:t>
            </a:r>
          </a:p>
          <a:p>
            <a:pPr>
              <a:buNone/>
            </a:pPr>
            <a:r>
              <a:rPr lang="en-US" sz="2400"/>
              <a:t>	</a:t>
            </a:r>
          </a:p>
        </p:txBody>
      </p:sp>
      <p:sp>
        <p:nvSpPr>
          <p:cNvPr id="4" name="Title 1"/>
          <p:cNvSpPr txBox="1">
            <a:spLocks noGrp="1"/>
          </p:cNvSpPr>
          <p:nvPr>
            <p:ph type="title"/>
          </p:nvPr>
        </p:nvSpPr>
        <p:spPr>
          <a:xfrm>
            <a:off x="0" y="0"/>
            <a:ext cx="9144000" cy="914400"/>
          </a:xfrm>
          <a:prstGeom prst="rect">
            <a:avLst/>
          </a:prstGeom>
          <a:blipFill>
            <a:blip r:embed="rId2">
              <a:duotone>
                <a:schemeClr val="accent6">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spTree>
  </p:cSld>
  <p:clrMapOvr>
    <a:masterClrMapping/>
  </p:clrMapOvr>
  <p:transition>
    <p:wedg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9906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pic>
        <p:nvPicPr>
          <p:cNvPr id="1026" name="Picture 2"/>
          <p:cNvPicPr>
            <a:picLocks noGrp="1" noChangeAspect="1" noChangeArrowheads="1"/>
          </p:cNvPicPr>
          <p:nvPr>
            <p:ph idx="1"/>
          </p:nvPr>
        </p:nvPicPr>
        <p:blipFill>
          <a:blip r:embed="rId3"/>
          <a:srcRect/>
          <a:stretch>
            <a:fillRect/>
          </a:stretch>
        </p:blipFill>
        <p:spPr bwMode="auto">
          <a:xfrm>
            <a:off x="4552950" y="1143000"/>
            <a:ext cx="3219450" cy="3352800"/>
          </a:xfrm>
          <a:prstGeom prst="rect">
            <a:avLst/>
          </a:prstGeom>
          <a:noFill/>
          <a:ln w="9525">
            <a:noFill/>
            <a:miter lim="800000"/>
            <a:headEnd/>
            <a:tailEnd/>
          </a:ln>
          <a:effectLst/>
        </p:spPr>
      </p:pic>
      <p:sp>
        <p:nvSpPr>
          <p:cNvPr id="7" name="Rectangle 6"/>
          <p:cNvSpPr/>
          <p:nvPr/>
        </p:nvSpPr>
        <p:spPr>
          <a:xfrm>
            <a:off x="3505200" y="2286000"/>
            <a:ext cx="13716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3810000" y="2667000"/>
            <a:ext cx="914400" cy="646331"/>
          </a:xfrm>
          <a:prstGeom prst="rect">
            <a:avLst/>
          </a:prstGeom>
          <a:noFill/>
        </p:spPr>
        <p:txBody>
          <a:bodyPr wrap="square" rtlCol="0">
            <a:spAutoFit/>
          </a:bodyPr>
          <a:lstStyle/>
          <a:p>
            <a:r>
              <a:rPr lang="en-US"/>
              <a:t>Logic</a:t>
            </a:r>
          </a:p>
          <a:p>
            <a:r>
              <a:rPr lang="en-US"/>
              <a:t>circuit</a:t>
            </a:r>
          </a:p>
        </p:txBody>
      </p:sp>
      <p:sp>
        <p:nvSpPr>
          <p:cNvPr id="6" name="TextBox 5"/>
          <p:cNvSpPr txBox="1"/>
          <p:nvPr/>
        </p:nvSpPr>
        <p:spPr>
          <a:xfrm>
            <a:off x="6172200" y="1078468"/>
            <a:ext cx="609600" cy="369332"/>
          </a:xfrm>
          <a:prstGeom prst="rect">
            <a:avLst/>
          </a:prstGeom>
          <a:noFill/>
        </p:spPr>
        <p:txBody>
          <a:bodyPr wrap="square" rtlCol="0">
            <a:spAutoFit/>
          </a:bodyPr>
          <a:lstStyle/>
          <a:p>
            <a:r>
              <a:rPr lang="en-US"/>
              <a:t>+5V</a:t>
            </a:r>
          </a:p>
        </p:txBody>
      </p:sp>
      <p:sp>
        <p:nvSpPr>
          <p:cNvPr id="9" name="TextBox 8"/>
          <p:cNvSpPr txBox="1"/>
          <p:nvPr/>
        </p:nvSpPr>
        <p:spPr>
          <a:xfrm>
            <a:off x="5029200" y="3276600"/>
            <a:ext cx="914400" cy="369332"/>
          </a:xfrm>
          <a:prstGeom prst="rect">
            <a:avLst/>
          </a:prstGeom>
          <a:noFill/>
        </p:spPr>
        <p:txBody>
          <a:bodyPr wrap="square" rtlCol="0">
            <a:spAutoFit/>
          </a:bodyPr>
          <a:lstStyle/>
          <a:p>
            <a:r>
              <a:rPr lang="en-US"/>
              <a:t>Alarm</a:t>
            </a:r>
          </a:p>
        </p:txBody>
      </p:sp>
      <p:sp>
        <p:nvSpPr>
          <p:cNvPr id="10" name="TextBox 9"/>
          <p:cNvSpPr txBox="1"/>
          <p:nvPr/>
        </p:nvSpPr>
        <p:spPr>
          <a:xfrm>
            <a:off x="6629400" y="2602468"/>
            <a:ext cx="609600" cy="369332"/>
          </a:xfrm>
          <a:prstGeom prst="rect">
            <a:avLst/>
          </a:prstGeom>
          <a:noFill/>
        </p:spPr>
        <p:txBody>
          <a:bodyPr wrap="square" rtlCol="0">
            <a:spAutoFit/>
          </a:bodyPr>
          <a:lstStyle/>
          <a:p>
            <a:r>
              <a:rPr lang="en-US"/>
              <a:t>LED</a:t>
            </a:r>
          </a:p>
        </p:txBody>
      </p:sp>
      <p:cxnSp>
        <p:nvCxnSpPr>
          <p:cNvPr id="13" name="Straight Connector 12"/>
          <p:cNvCxnSpPr/>
          <p:nvPr/>
        </p:nvCxnSpPr>
        <p:spPr>
          <a:xfrm rot="10800000">
            <a:off x="4876800" y="3124200"/>
            <a:ext cx="228600" cy="1588"/>
          </a:xfrm>
          <a:prstGeom prst="line">
            <a:avLst/>
          </a:prstGeom>
          <a:ln w="28575"/>
        </p:spPr>
        <p:style>
          <a:lnRef idx="1">
            <a:schemeClr val="dk1"/>
          </a:lnRef>
          <a:fillRef idx="0">
            <a:schemeClr val="dk1"/>
          </a:fillRef>
          <a:effectRef idx="0">
            <a:schemeClr val="dk1"/>
          </a:effectRef>
          <a:fontRef idx="minor">
            <a:schemeClr val="tx1"/>
          </a:fontRef>
        </p:style>
      </p:cxnSp>
      <p:pic>
        <p:nvPicPr>
          <p:cNvPr id="2" name="Picture 2"/>
          <p:cNvPicPr>
            <a:picLocks noChangeAspect="1" noChangeArrowheads="1"/>
          </p:cNvPicPr>
          <p:nvPr/>
        </p:nvPicPr>
        <p:blipFill>
          <a:blip r:embed="rId4"/>
          <a:srcRect/>
          <a:stretch>
            <a:fillRect/>
          </a:stretch>
        </p:blipFill>
        <p:spPr bwMode="auto">
          <a:xfrm>
            <a:off x="1066800" y="1676400"/>
            <a:ext cx="714375" cy="914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1066800" y="2667000"/>
            <a:ext cx="714375" cy="790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1066800" y="3657600"/>
            <a:ext cx="714375" cy="790575"/>
          </a:xfrm>
          <a:prstGeom prst="rect">
            <a:avLst/>
          </a:prstGeom>
          <a:noFill/>
          <a:ln w="9525">
            <a:noFill/>
            <a:miter lim="800000"/>
            <a:headEnd/>
            <a:tailEnd/>
          </a:ln>
          <a:effectLst/>
        </p:spPr>
      </p:pic>
      <p:cxnSp>
        <p:nvCxnSpPr>
          <p:cNvPr id="20" name="Elbow Connector 19"/>
          <p:cNvCxnSpPr/>
          <p:nvPr/>
        </p:nvCxnSpPr>
        <p:spPr>
          <a:xfrm>
            <a:off x="1600200" y="2209800"/>
            <a:ext cx="1905000" cy="609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600200" y="3124200"/>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a:off x="2590800" y="35052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5400000">
            <a:off x="2286794" y="3810000"/>
            <a:ext cx="608806" cy="794"/>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600200" y="41148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3200400" y="28194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3048000" y="35052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3200400" y="31242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rot="5400000" flipH="1" flipV="1">
            <a:off x="1104900" y="20193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24" name="Oval 23"/>
          <p:cNvSpPr/>
          <p:nvPr/>
        </p:nvSpPr>
        <p:spPr>
          <a:xfrm>
            <a:off x="5029200" y="30480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p:cNvSpPr/>
          <p:nvPr/>
        </p:nvSpPr>
        <p:spPr>
          <a:xfrm flipV="1">
            <a:off x="6324600" y="1447800"/>
            <a:ext cx="1524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9" name="Straight Connector 28"/>
          <p:cNvCxnSpPr/>
          <p:nvPr/>
        </p:nvCxnSpPr>
        <p:spPr>
          <a:xfrm rot="5400000">
            <a:off x="1105694" y="2933700"/>
            <a:ext cx="227806" cy="79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5400000">
            <a:off x="1104900" y="3924300"/>
            <a:ext cx="228600" cy="1588"/>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noChangeArrowheads="1"/>
          </p:cNvPicPr>
          <p:nvPr/>
        </p:nvPicPr>
        <p:blipFill>
          <a:blip r:embed="rId7"/>
          <a:srcRect/>
          <a:stretch>
            <a:fillRect/>
          </a:stretch>
        </p:blipFill>
        <p:spPr bwMode="auto">
          <a:xfrm>
            <a:off x="457200" y="4038600"/>
            <a:ext cx="638175" cy="638175"/>
          </a:xfrm>
          <a:prstGeom prst="rect">
            <a:avLst/>
          </a:prstGeom>
          <a:noFill/>
          <a:ln w="9525">
            <a:noFill/>
            <a:miter lim="800000"/>
            <a:headEnd/>
            <a:tailEnd/>
          </a:ln>
          <a:effectLst/>
        </p:spPr>
      </p:pic>
      <p:pic>
        <p:nvPicPr>
          <p:cNvPr id="5" name="Picture 3"/>
          <p:cNvPicPr>
            <a:picLocks noChangeAspect="1" noChangeArrowheads="1"/>
          </p:cNvPicPr>
          <p:nvPr/>
        </p:nvPicPr>
        <p:blipFill>
          <a:blip r:embed="rId7"/>
          <a:srcRect/>
          <a:stretch>
            <a:fillRect/>
          </a:stretch>
        </p:blipFill>
        <p:spPr bwMode="auto">
          <a:xfrm>
            <a:off x="533400" y="2133600"/>
            <a:ext cx="638175" cy="638175"/>
          </a:xfrm>
          <a:prstGeom prst="rect">
            <a:avLst/>
          </a:prstGeom>
          <a:noFill/>
          <a:ln w="9525">
            <a:noFill/>
            <a:miter lim="800000"/>
            <a:headEnd/>
            <a:tailEnd/>
          </a:ln>
          <a:effectLst/>
        </p:spPr>
      </p:pic>
      <p:pic>
        <p:nvPicPr>
          <p:cNvPr id="12" name="Picture 4"/>
          <p:cNvPicPr>
            <a:picLocks noChangeAspect="1" noChangeArrowheads="1"/>
          </p:cNvPicPr>
          <p:nvPr/>
        </p:nvPicPr>
        <p:blipFill>
          <a:blip r:embed="rId7"/>
          <a:srcRect/>
          <a:stretch>
            <a:fillRect/>
          </a:stretch>
        </p:blipFill>
        <p:spPr bwMode="auto">
          <a:xfrm>
            <a:off x="457200" y="3048000"/>
            <a:ext cx="638175" cy="638175"/>
          </a:xfrm>
          <a:prstGeom prst="rect">
            <a:avLst/>
          </a:prstGeom>
          <a:noFill/>
          <a:ln w="9525">
            <a:noFill/>
            <a:miter lim="800000"/>
            <a:headEnd/>
            <a:tailEnd/>
          </a:ln>
          <a:effectLst/>
        </p:spPr>
      </p:pic>
      <p:cxnSp>
        <p:nvCxnSpPr>
          <p:cNvPr id="39" name="Straight Connector 38"/>
          <p:cNvCxnSpPr/>
          <p:nvPr/>
        </p:nvCxnSpPr>
        <p:spPr>
          <a:xfrm rot="10800000">
            <a:off x="762000" y="3200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762000" y="41910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10800000">
            <a:off x="838200" y="22860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914400" y="1459468"/>
            <a:ext cx="609600" cy="369332"/>
          </a:xfrm>
          <a:prstGeom prst="rect">
            <a:avLst/>
          </a:prstGeom>
          <a:noFill/>
        </p:spPr>
        <p:txBody>
          <a:bodyPr wrap="square" rtlCol="0">
            <a:spAutoFit/>
          </a:bodyPr>
          <a:lstStyle/>
          <a:p>
            <a:r>
              <a:rPr lang="en-US"/>
              <a:t>+5V</a:t>
            </a:r>
          </a:p>
        </p:txBody>
      </p:sp>
      <p:sp>
        <p:nvSpPr>
          <p:cNvPr id="49" name="TextBox 48"/>
          <p:cNvSpPr txBox="1"/>
          <p:nvPr/>
        </p:nvSpPr>
        <p:spPr>
          <a:xfrm>
            <a:off x="914400" y="2450068"/>
            <a:ext cx="609600" cy="369332"/>
          </a:xfrm>
          <a:prstGeom prst="rect">
            <a:avLst/>
          </a:prstGeom>
          <a:noFill/>
        </p:spPr>
        <p:txBody>
          <a:bodyPr wrap="square" rtlCol="0">
            <a:spAutoFit/>
          </a:bodyPr>
          <a:lstStyle/>
          <a:p>
            <a:r>
              <a:rPr lang="en-US"/>
              <a:t>+5V</a:t>
            </a:r>
          </a:p>
        </p:txBody>
      </p:sp>
      <p:sp>
        <p:nvSpPr>
          <p:cNvPr id="50" name="TextBox 49"/>
          <p:cNvSpPr txBox="1"/>
          <p:nvPr/>
        </p:nvSpPr>
        <p:spPr>
          <a:xfrm>
            <a:off x="914400" y="3440668"/>
            <a:ext cx="609600" cy="369332"/>
          </a:xfrm>
          <a:prstGeom prst="rect">
            <a:avLst/>
          </a:prstGeom>
          <a:noFill/>
        </p:spPr>
        <p:txBody>
          <a:bodyPr wrap="square" rtlCol="0">
            <a:spAutoFit/>
          </a:bodyPr>
          <a:lstStyle/>
          <a:p>
            <a:r>
              <a:rPr lang="en-US"/>
              <a:t>+5V</a:t>
            </a:r>
          </a:p>
        </p:txBody>
      </p:sp>
      <p:sp>
        <p:nvSpPr>
          <p:cNvPr id="51" name="TextBox 50"/>
          <p:cNvSpPr txBox="1"/>
          <p:nvPr/>
        </p:nvSpPr>
        <p:spPr>
          <a:xfrm>
            <a:off x="0" y="1905000"/>
            <a:ext cx="762000" cy="646331"/>
          </a:xfrm>
          <a:prstGeom prst="rect">
            <a:avLst/>
          </a:prstGeom>
          <a:noFill/>
        </p:spPr>
        <p:txBody>
          <a:bodyPr wrap="square" rtlCol="0">
            <a:spAutoFit/>
          </a:bodyPr>
          <a:lstStyle/>
          <a:p>
            <a:r>
              <a:rPr lang="en-US"/>
              <a:t>Open</a:t>
            </a:r>
          </a:p>
          <a:p>
            <a:r>
              <a:rPr lang="en-US"/>
              <a:t>Close</a:t>
            </a:r>
          </a:p>
        </p:txBody>
      </p:sp>
      <p:sp>
        <p:nvSpPr>
          <p:cNvPr id="52" name="TextBox 51"/>
          <p:cNvSpPr txBox="1"/>
          <p:nvPr/>
        </p:nvSpPr>
        <p:spPr>
          <a:xfrm>
            <a:off x="0" y="2895600"/>
            <a:ext cx="762000" cy="646331"/>
          </a:xfrm>
          <a:prstGeom prst="rect">
            <a:avLst/>
          </a:prstGeom>
          <a:noFill/>
        </p:spPr>
        <p:txBody>
          <a:bodyPr wrap="square" rtlCol="0">
            <a:spAutoFit/>
          </a:bodyPr>
          <a:lstStyle/>
          <a:p>
            <a:r>
              <a:rPr lang="en-US"/>
              <a:t>On</a:t>
            </a:r>
          </a:p>
          <a:p>
            <a:r>
              <a:rPr lang="en-US"/>
              <a:t>Off</a:t>
            </a:r>
          </a:p>
        </p:txBody>
      </p:sp>
      <p:sp>
        <p:nvSpPr>
          <p:cNvPr id="53" name="TextBox 52"/>
          <p:cNvSpPr txBox="1"/>
          <p:nvPr/>
        </p:nvSpPr>
        <p:spPr>
          <a:xfrm>
            <a:off x="0" y="3810000"/>
            <a:ext cx="762000" cy="646331"/>
          </a:xfrm>
          <a:prstGeom prst="rect">
            <a:avLst/>
          </a:prstGeom>
          <a:noFill/>
        </p:spPr>
        <p:txBody>
          <a:bodyPr wrap="square" rtlCol="0">
            <a:spAutoFit/>
          </a:bodyPr>
          <a:lstStyle/>
          <a:p>
            <a:r>
              <a:rPr lang="en-US"/>
              <a:t>On</a:t>
            </a:r>
          </a:p>
          <a:p>
            <a:r>
              <a:rPr lang="en-US"/>
              <a:t>Off</a:t>
            </a:r>
          </a:p>
        </p:txBody>
      </p:sp>
      <p:cxnSp>
        <p:nvCxnSpPr>
          <p:cNvPr id="56" name="Straight Arrow Connector 55"/>
          <p:cNvCxnSpPr/>
          <p:nvPr/>
        </p:nvCxnSpPr>
        <p:spPr>
          <a:xfrm flipV="1">
            <a:off x="6629400" y="22860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6705600" y="23622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828800" y="1752600"/>
            <a:ext cx="914400" cy="369332"/>
          </a:xfrm>
          <a:prstGeom prst="rect">
            <a:avLst/>
          </a:prstGeom>
          <a:noFill/>
        </p:spPr>
        <p:txBody>
          <a:bodyPr wrap="square" rtlCol="0">
            <a:spAutoFit/>
          </a:bodyPr>
          <a:lstStyle/>
          <a:p>
            <a:r>
              <a:rPr lang="en-US"/>
              <a:t>Door</a:t>
            </a:r>
          </a:p>
        </p:txBody>
      </p:sp>
      <p:sp>
        <p:nvSpPr>
          <p:cNvPr id="61" name="TextBox 60"/>
          <p:cNvSpPr txBox="1"/>
          <p:nvPr/>
        </p:nvSpPr>
        <p:spPr>
          <a:xfrm>
            <a:off x="1600200" y="2743200"/>
            <a:ext cx="914400" cy="369332"/>
          </a:xfrm>
          <a:prstGeom prst="rect">
            <a:avLst/>
          </a:prstGeom>
          <a:noFill/>
        </p:spPr>
        <p:txBody>
          <a:bodyPr wrap="square" rtlCol="0">
            <a:spAutoFit/>
          </a:bodyPr>
          <a:lstStyle/>
          <a:p>
            <a:r>
              <a:rPr lang="en-US"/>
              <a:t>Ignition</a:t>
            </a:r>
          </a:p>
        </p:txBody>
      </p:sp>
      <p:sp>
        <p:nvSpPr>
          <p:cNvPr id="62" name="TextBox 61"/>
          <p:cNvSpPr txBox="1"/>
          <p:nvPr/>
        </p:nvSpPr>
        <p:spPr>
          <a:xfrm>
            <a:off x="1600200" y="3733800"/>
            <a:ext cx="914400" cy="369332"/>
          </a:xfrm>
          <a:prstGeom prst="rect">
            <a:avLst/>
          </a:prstGeom>
          <a:noFill/>
        </p:spPr>
        <p:txBody>
          <a:bodyPr wrap="square" rtlCol="0">
            <a:spAutoFit/>
          </a:bodyPr>
          <a:lstStyle/>
          <a:p>
            <a:r>
              <a:rPr lang="en-US"/>
              <a:t>Light</a:t>
            </a:r>
          </a:p>
        </p:txBody>
      </p:sp>
    </p:spTree>
  </p:cSld>
  <p:clrMapOvr>
    <a:masterClrMapping/>
  </p:clrMapOvr>
  <p:transition>
    <p:wedg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a:bodyPr>
          <a:lstStyle/>
          <a:p>
            <a:pPr>
              <a:buNone/>
            </a:pPr>
            <a:r>
              <a:rPr lang="en-US" sz="2400" b="1" err="1"/>
              <a:t>Karnaugh</a:t>
            </a:r>
            <a:r>
              <a:rPr lang="en-US" sz="2400" b="1"/>
              <a:t> Map Method:</a:t>
            </a:r>
          </a:p>
          <a:p>
            <a:pPr>
              <a:buNone/>
            </a:pPr>
            <a:r>
              <a:rPr lang="en-US" sz="2400"/>
              <a:t>It is a graphical tool for simplifying logic equation or to convert a truth table to its corresponding logic circuit.</a:t>
            </a:r>
          </a:p>
          <a:p>
            <a:pPr>
              <a:buNone/>
            </a:pPr>
            <a:r>
              <a:rPr lang="en-US" sz="2400" b="1"/>
              <a:t>K-Map standard format:</a:t>
            </a:r>
          </a:p>
          <a:p>
            <a:pPr>
              <a:buNone/>
            </a:pPr>
            <a:endParaRPr lang="en-US" sz="2400" b="1"/>
          </a:p>
          <a:p>
            <a:pPr>
              <a:buNone/>
            </a:pPr>
            <a:endParaRPr lang="en-US" sz="2400"/>
          </a:p>
        </p:txBody>
      </p:sp>
      <p:sp>
        <p:nvSpPr>
          <p:cNvPr id="4" name="Title 1"/>
          <p:cNvSpPr txBox="1">
            <a:spLocks noGrp="1"/>
          </p:cNvSpPr>
          <p:nvPr>
            <p:ph type="title"/>
          </p:nvPr>
        </p:nvSpPr>
        <p:spPr>
          <a:xfrm>
            <a:off x="0" y="0"/>
            <a:ext cx="9144000" cy="8382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533400" y="3144520"/>
          <a:ext cx="1600200" cy="741680"/>
        </p:xfrm>
        <a:graphic>
          <a:graphicData uri="http://schemas.openxmlformats.org/drawingml/2006/table">
            <a:tbl>
              <a:tblPr firstRow="1" bandRow="1">
                <a:tableStyleId>{21E4AEA4-8DFA-4A89-87EB-49C32662AFE0}</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pPr algn="ctr"/>
                      <a:r>
                        <a:rPr lang="en-US"/>
                        <a:t>0</a:t>
                      </a:r>
                    </a:p>
                  </a:txBody>
                  <a:tcPr/>
                </a:tc>
                <a:tc>
                  <a:txBody>
                    <a:bodyPr/>
                    <a:lstStyle/>
                    <a:p>
                      <a:pPr algn="ctr"/>
                      <a:r>
                        <a:rPr lang="en-US"/>
                        <a:t>1</a:t>
                      </a:r>
                    </a:p>
                  </a:txBody>
                  <a:tcPr/>
                </a:tc>
                <a:extLst>
                  <a:ext uri="{0D108BD9-81ED-4DB2-BD59-A6C34878D82A}">
                    <a16:rowId xmlns:a16="http://schemas.microsoft.com/office/drawing/2014/main" val="10000"/>
                  </a:ext>
                </a:extLst>
              </a:tr>
              <a:tr h="370840">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10001"/>
                  </a:ext>
                </a:extLst>
              </a:tr>
            </a:tbl>
          </a:graphicData>
        </a:graphic>
      </p:graphicFrame>
      <p:cxnSp>
        <p:nvCxnSpPr>
          <p:cNvPr id="7" name="Straight Connector 6"/>
          <p:cNvCxnSpPr/>
          <p:nvPr/>
        </p:nvCxnSpPr>
        <p:spPr>
          <a:xfrm rot="16200000" flipV="1">
            <a:off x="304800" y="2895600"/>
            <a:ext cx="228600" cy="22860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8" name="Table 7"/>
          <p:cNvGraphicFramePr>
            <a:graphicFrameLocks noGrp="1"/>
          </p:cNvGraphicFramePr>
          <p:nvPr/>
        </p:nvGraphicFramePr>
        <p:xfrm>
          <a:off x="4648200" y="3124200"/>
          <a:ext cx="2971800" cy="741680"/>
        </p:xfrm>
        <a:graphic>
          <a:graphicData uri="http://schemas.openxmlformats.org/drawingml/2006/table">
            <a:tbl>
              <a:tblPr firstRow="1" bandRow="1">
                <a:tableStyleId>{F5AB1C69-6EDB-4FF4-983F-18BD219EF322}</a:tableStyleId>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370840">
                <a:tc>
                  <a:txBody>
                    <a:bodyPr/>
                    <a:lstStyle/>
                    <a:p>
                      <a:pPr algn="ctr"/>
                      <a:r>
                        <a:rPr lang="en-US"/>
                        <a:t>0</a:t>
                      </a:r>
                    </a:p>
                  </a:txBody>
                  <a:tcPr/>
                </a:tc>
                <a:tc>
                  <a:txBody>
                    <a:bodyPr/>
                    <a:lstStyle/>
                    <a:p>
                      <a:pPr algn="ctr"/>
                      <a:r>
                        <a:rPr lang="en-US"/>
                        <a:t>1</a:t>
                      </a:r>
                    </a:p>
                  </a:txBody>
                  <a:tcPr/>
                </a:tc>
                <a:tc>
                  <a:txBody>
                    <a:bodyPr/>
                    <a:lstStyle/>
                    <a:p>
                      <a:pPr algn="ctr"/>
                      <a:r>
                        <a:rPr lang="en-US"/>
                        <a:t>3</a:t>
                      </a:r>
                    </a:p>
                  </a:txBody>
                  <a:tcPr/>
                </a:tc>
                <a:tc>
                  <a:txBody>
                    <a:bodyPr/>
                    <a:lstStyle/>
                    <a:p>
                      <a:pPr algn="ctr"/>
                      <a:r>
                        <a:rPr lang="en-US"/>
                        <a:t>2</a:t>
                      </a:r>
                    </a:p>
                  </a:txBody>
                  <a:tcPr/>
                </a:tc>
                <a:extLst>
                  <a:ext uri="{0D108BD9-81ED-4DB2-BD59-A6C34878D82A}">
                    <a16:rowId xmlns:a16="http://schemas.microsoft.com/office/drawing/2014/main" val="10000"/>
                  </a:ext>
                </a:extLst>
              </a:tr>
              <a:tr h="370840">
                <a:tc>
                  <a:txBody>
                    <a:bodyPr/>
                    <a:lstStyle/>
                    <a:p>
                      <a:pPr algn="ctr"/>
                      <a:r>
                        <a:rPr lang="en-US"/>
                        <a:t>4</a:t>
                      </a:r>
                    </a:p>
                  </a:txBody>
                  <a:tcPr/>
                </a:tc>
                <a:tc>
                  <a:txBody>
                    <a:bodyPr/>
                    <a:lstStyle/>
                    <a:p>
                      <a:pPr algn="ctr"/>
                      <a:r>
                        <a:rPr lang="en-US"/>
                        <a:t>5</a:t>
                      </a:r>
                    </a:p>
                  </a:txBody>
                  <a:tcPr/>
                </a:tc>
                <a:tc>
                  <a:txBody>
                    <a:bodyPr/>
                    <a:lstStyle/>
                    <a:p>
                      <a:pPr algn="ctr"/>
                      <a:r>
                        <a:rPr lang="en-US"/>
                        <a:t>7</a:t>
                      </a:r>
                    </a:p>
                  </a:txBody>
                  <a:tcPr/>
                </a:tc>
                <a:tc>
                  <a:txBody>
                    <a:bodyPr/>
                    <a:lstStyle/>
                    <a:p>
                      <a:pPr algn="ctr"/>
                      <a:r>
                        <a:rPr lang="en-US"/>
                        <a:t>6</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609600" y="4688840"/>
          <a:ext cx="3048000" cy="148336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pPr algn="ctr"/>
                      <a:r>
                        <a:rPr lang="en-US"/>
                        <a:t>0</a:t>
                      </a:r>
                    </a:p>
                  </a:txBody>
                  <a:tcPr/>
                </a:tc>
                <a:tc>
                  <a:txBody>
                    <a:bodyPr/>
                    <a:lstStyle/>
                    <a:p>
                      <a:pPr algn="ctr"/>
                      <a:r>
                        <a:rPr lang="en-US"/>
                        <a:t>1</a:t>
                      </a:r>
                    </a:p>
                  </a:txBody>
                  <a:tcPr/>
                </a:tc>
                <a:tc>
                  <a:txBody>
                    <a:bodyPr/>
                    <a:lstStyle/>
                    <a:p>
                      <a:pPr algn="ctr"/>
                      <a:r>
                        <a:rPr lang="en-US"/>
                        <a:t>3</a:t>
                      </a:r>
                    </a:p>
                  </a:txBody>
                  <a:tcPr/>
                </a:tc>
                <a:tc>
                  <a:txBody>
                    <a:bodyPr/>
                    <a:lstStyle/>
                    <a:p>
                      <a:pPr algn="ctr"/>
                      <a:r>
                        <a:rPr lang="en-US"/>
                        <a:t>2</a:t>
                      </a:r>
                    </a:p>
                  </a:txBody>
                  <a:tcPr/>
                </a:tc>
                <a:extLst>
                  <a:ext uri="{0D108BD9-81ED-4DB2-BD59-A6C34878D82A}">
                    <a16:rowId xmlns:a16="http://schemas.microsoft.com/office/drawing/2014/main" val="10000"/>
                  </a:ext>
                </a:extLst>
              </a:tr>
              <a:tr h="370840">
                <a:tc>
                  <a:txBody>
                    <a:bodyPr/>
                    <a:lstStyle/>
                    <a:p>
                      <a:pPr algn="ctr"/>
                      <a:r>
                        <a:rPr lang="en-US"/>
                        <a:t>4</a:t>
                      </a:r>
                    </a:p>
                  </a:txBody>
                  <a:tcPr/>
                </a:tc>
                <a:tc>
                  <a:txBody>
                    <a:bodyPr/>
                    <a:lstStyle/>
                    <a:p>
                      <a:pPr algn="ctr"/>
                      <a:r>
                        <a:rPr lang="en-US"/>
                        <a:t>5</a:t>
                      </a:r>
                    </a:p>
                  </a:txBody>
                  <a:tcPr/>
                </a:tc>
                <a:tc>
                  <a:txBody>
                    <a:bodyPr/>
                    <a:lstStyle/>
                    <a:p>
                      <a:pPr algn="ctr"/>
                      <a:r>
                        <a:rPr lang="en-US"/>
                        <a:t>7</a:t>
                      </a:r>
                    </a:p>
                  </a:txBody>
                  <a:tcPr/>
                </a:tc>
                <a:tc>
                  <a:txBody>
                    <a:bodyPr/>
                    <a:lstStyle/>
                    <a:p>
                      <a:pPr algn="ctr"/>
                      <a:r>
                        <a:rPr lang="en-US"/>
                        <a:t>6</a:t>
                      </a:r>
                    </a:p>
                  </a:txBody>
                  <a:tcPr/>
                </a:tc>
                <a:extLst>
                  <a:ext uri="{0D108BD9-81ED-4DB2-BD59-A6C34878D82A}">
                    <a16:rowId xmlns:a16="http://schemas.microsoft.com/office/drawing/2014/main" val="10001"/>
                  </a:ext>
                </a:extLst>
              </a:tr>
              <a:tr h="370840">
                <a:tc>
                  <a:txBody>
                    <a:bodyPr/>
                    <a:lstStyle/>
                    <a:p>
                      <a:pPr algn="ctr"/>
                      <a:r>
                        <a:rPr lang="en-US"/>
                        <a:t>12</a:t>
                      </a:r>
                    </a:p>
                  </a:txBody>
                  <a:tcPr/>
                </a:tc>
                <a:tc>
                  <a:txBody>
                    <a:bodyPr/>
                    <a:lstStyle/>
                    <a:p>
                      <a:pPr algn="ctr"/>
                      <a:r>
                        <a:rPr lang="en-US"/>
                        <a:t>13</a:t>
                      </a:r>
                    </a:p>
                  </a:txBody>
                  <a:tcPr/>
                </a:tc>
                <a:tc>
                  <a:txBody>
                    <a:bodyPr/>
                    <a:lstStyle/>
                    <a:p>
                      <a:pPr algn="ctr"/>
                      <a:r>
                        <a:rPr lang="en-US"/>
                        <a:t>15</a:t>
                      </a:r>
                    </a:p>
                  </a:txBody>
                  <a:tcPr/>
                </a:tc>
                <a:tc>
                  <a:txBody>
                    <a:bodyPr/>
                    <a:lstStyle/>
                    <a:p>
                      <a:pPr algn="ctr"/>
                      <a:r>
                        <a:rPr lang="en-US"/>
                        <a:t>14</a:t>
                      </a:r>
                    </a:p>
                  </a:txBody>
                  <a:tcPr/>
                </a:tc>
                <a:extLst>
                  <a:ext uri="{0D108BD9-81ED-4DB2-BD59-A6C34878D82A}">
                    <a16:rowId xmlns:a16="http://schemas.microsoft.com/office/drawing/2014/main" val="10002"/>
                  </a:ext>
                </a:extLst>
              </a:tr>
              <a:tr h="370840">
                <a:tc>
                  <a:txBody>
                    <a:bodyPr/>
                    <a:lstStyle/>
                    <a:p>
                      <a:pPr algn="ctr"/>
                      <a:r>
                        <a:rPr lang="en-US"/>
                        <a:t>8</a:t>
                      </a:r>
                    </a:p>
                  </a:txBody>
                  <a:tcPr/>
                </a:tc>
                <a:tc>
                  <a:txBody>
                    <a:bodyPr/>
                    <a:lstStyle/>
                    <a:p>
                      <a:pPr algn="ctr"/>
                      <a:r>
                        <a:rPr lang="en-US"/>
                        <a:t>9</a:t>
                      </a:r>
                    </a:p>
                  </a:txBody>
                  <a:tcPr/>
                </a:tc>
                <a:tc>
                  <a:txBody>
                    <a:bodyPr/>
                    <a:lstStyle/>
                    <a:p>
                      <a:pPr algn="ctr"/>
                      <a:r>
                        <a:rPr lang="en-US"/>
                        <a:t>11</a:t>
                      </a:r>
                    </a:p>
                  </a:txBody>
                  <a:tcPr/>
                </a:tc>
                <a:tc>
                  <a:txBody>
                    <a:bodyPr/>
                    <a:lstStyle/>
                    <a:p>
                      <a:pPr algn="ctr"/>
                      <a:r>
                        <a:rPr lang="en-US"/>
                        <a:t>10</a:t>
                      </a:r>
                    </a:p>
                  </a:txBody>
                  <a:tcPr/>
                </a:tc>
                <a:extLst>
                  <a:ext uri="{0D108BD9-81ED-4DB2-BD59-A6C34878D82A}">
                    <a16:rowId xmlns:a16="http://schemas.microsoft.com/office/drawing/2014/main" val="10003"/>
                  </a:ext>
                </a:extLst>
              </a:tr>
            </a:tbl>
          </a:graphicData>
        </a:graphic>
      </p:graphicFrame>
      <p:cxnSp>
        <p:nvCxnSpPr>
          <p:cNvPr id="11" name="Straight Connector 10"/>
          <p:cNvCxnSpPr/>
          <p:nvPr/>
        </p:nvCxnSpPr>
        <p:spPr>
          <a:xfrm rot="16200000" flipV="1">
            <a:off x="4419600" y="2895600"/>
            <a:ext cx="228600" cy="2286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228601" y="4343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685800" y="2819400"/>
            <a:ext cx="381000" cy="369332"/>
          </a:xfrm>
          <a:prstGeom prst="rect">
            <a:avLst/>
          </a:prstGeom>
          <a:noFill/>
        </p:spPr>
        <p:txBody>
          <a:bodyPr wrap="square" rtlCol="0">
            <a:spAutoFit/>
          </a:bodyPr>
          <a:lstStyle/>
          <a:p>
            <a:r>
              <a:rPr lang="en-US"/>
              <a:t>0</a:t>
            </a:r>
          </a:p>
        </p:txBody>
      </p:sp>
      <p:sp>
        <p:nvSpPr>
          <p:cNvPr id="15" name="TextBox 14"/>
          <p:cNvSpPr txBox="1"/>
          <p:nvPr/>
        </p:nvSpPr>
        <p:spPr>
          <a:xfrm>
            <a:off x="1447800" y="2831068"/>
            <a:ext cx="381000" cy="369332"/>
          </a:xfrm>
          <a:prstGeom prst="rect">
            <a:avLst/>
          </a:prstGeom>
          <a:noFill/>
        </p:spPr>
        <p:txBody>
          <a:bodyPr wrap="square" rtlCol="0">
            <a:spAutoFit/>
          </a:bodyPr>
          <a:lstStyle/>
          <a:p>
            <a:r>
              <a:rPr lang="en-US"/>
              <a:t>1</a:t>
            </a:r>
          </a:p>
        </p:txBody>
      </p:sp>
      <p:sp>
        <p:nvSpPr>
          <p:cNvPr id="16" name="TextBox 15"/>
          <p:cNvSpPr txBox="1"/>
          <p:nvPr/>
        </p:nvSpPr>
        <p:spPr>
          <a:xfrm>
            <a:off x="228600" y="3135868"/>
            <a:ext cx="381000" cy="369332"/>
          </a:xfrm>
          <a:prstGeom prst="rect">
            <a:avLst/>
          </a:prstGeom>
          <a:noFill/>
        </p:spPr>
        <p:txBody>
          <a:bodyPr wrap="square" rtlCol="0">
            <a:spAutoFit/>
          </a:bodyPr>
          <a:lstStyle/>
          <a:p>
            <a:r>
              <a:rPr lang="en-US"/>
              <a:t>0</a:t>
            </a:r>
          </a:p>
        </p:txBody>
      </p:sp>
      <p:sp>
        <p:nvSpPr>
          <p:cNvPr id="17" name="TextBox 16"/>
          <p:cNvSpPr txBox="1"/>
          <p:nvPr/>
        </p:nvSpPr>
        <p:spPr>
          <a:xfrm>
            <a:off x="228600" y="3516868"/>
            <a:ext cx="381000" cy="369332"/>
          </a:xfrm>
          <a:prstGeom prst="rect">
            <a:avLst/>
          </a:prstGeom>
          <a:noFill/>
        </p:spPr>
        <p:txBody>
          <a:bodyPr wrap="square" rtlCol="0">
            <a:spAutoFit/>
          </a:bodyPr>
          <a:lstStyle/>
          <a:p>
            <a:r>
              <a:rPr lang="en-US"/>
              <a:t>1</a:t>
            </a:r>
          </a:p>
        </p:txBody>
      </p:sp>
      <p:sp>
        <p:nvSpPr>
          <p:cNvPr id="18" name="TextBox 17"/>
          <p:cNvSpPr txBox="1"/>
          <p:nvPr/>
        </p:nvSpPr>
        <p:spPr>
          <a:xfrm>
            <a:off x="4191000" y="3124200"/>
            <a:ext cx="381000" cy="369332"/>
          </a:xfrm>
          <a:prstGeom prst="rect">
            <a:avLst/>
          </a:prstGeom>
          <a:noFill/>
        </p:spPr>
        <p:txBody>
          <a:bodyPr wrap="square" rtlCol="0">
            <a:spAutoFit/>
          </a:bodyPr>
          <a:lstStyle/>
          <a:p>
            <a:r>
              <a:rPr lang="en-US"/>
              <a:t>0</a:t>
            </a:r>
          </a:p>
        </p:txBody>
      </p:sp>
      <p:sp>
        <p:nvSpPr>
          <p:cNvPr id="19" name="TextBox 18"/>
          <p:cNvSpPr txBox="1"/>
          <p:nvPr/>
        </p:nvSpPr>
        <p:spPr>
          <a:xfrm>
            <a:off x="4191000" y="3516868"/>
            <a:ext cx="381000" cy="369332"/>
          </a:xfrm>
          <a:prstGeom prst="rect">
            <a:avLst/>
          </a:prstGeom>
          <a:noFill/>
        </p:spPr>
        <p:txBody>
          <a:bodyPr wrap="square" rtlCol="0">
            <a:spAutoFit/>
          </a:bodyPr>
          <a:lstStyle/>
          <a:p>
            <a:r>
              <a:rPr lang="en-US"/>
              <a:t>1</a:t>
            </a:r>
          </a:p>
        </p:txBody>
      </p:sp>
      <p:sp>
        <p:nvSpPr>
          <p:cNvPr id="20" name="TextBox 19"/>
          <p:cNvSpPr txBox="1"/>
          <p:nvPr/>
        </p:nvSpPr>
        <p:spPr>
          <a:xfrm>
            <a:off x="4724400" y="2743200"/>
            <a:ext cx="457200" cy="369332"/>
          </a:xfrm>
          <a:prstGeom prst="rect">
            <a:avLst/>
          </a:prstGeom>
          <a:noFill/>
        </p:spPr>
        <p:txBody>
          <a:bodyPr wrap="square" rtlCol="0">
            <a:spAutoFit/>
          </a:bodyPr>
          <a:lstStyle/>
          <a:p>
            <a:r>
              <a:rPr lang="en-US"/>
              <a:t>00</a:t>
            </a:r>
          </a:p>
        </p:txBody>
      </p:sp>
      <p:sp>
        <p:nvSpPr>
          <p:cNvPr id="21" name="TextBox 20"/>
          <p:cNvSpPr txBox="1"/>
          <p:nvPr/>
        </p:nvSpPr>
        <p:spPr>
          <a:xfrm>
            <a:off x="5486400" y="2743200"/>
            <a:ext cx="457200" cy="369332"/>
          </a:xfrm>
          <a:prstGeom prst="rect">
            <a:avLst/>
          </a:prstGeom>
          <a:noFill/>
        </p:spPr>
        <p:txBody>
          <a:bodyPr wrap="square" rtlCol="0">
            <a:spAutoFit/>
          </a:bodyPr>
          <a:lstStyle/>
          <a:p>
            <a:r>
              <a:rPr lang="en-US"/>
              <a:t>01</a:t>
            </a:r>
          </a:p>
        </p:txBody>
      </p:sp>
      <p:sp>
        <p:nvSpPr>
          <p:cNvPr id="22" name="TextBox 21"/>
          <p:cNvSpPr txBox="1"/>
          <p:nvPr/>
        </p:nvSpPr>
        <p:spPr>
          <a:xfrm>
            <a:off x="6934200" y="2743200"/>
            <a:ext cx="457200" cy="369332"/>
          </a:xfrm>
          <a:prstGeom prst="rect">
            <a:avLst/>
          </a:prstGeom>
          <a:noFill/>
        </p:spPr>
        <p:txBody>
          <a:bodyPr wrap="square" rtlCol="0">
            <a:spAutoFit/>
          </a:bodyPr>
          <a:lstStyle/>
          <a:p>
            <a:r>
              <a:rPr lang="en-US"/>
              <a:t>10</a:t>
            </a:r>
          </a:p>
        </p:txBody>
      </p:sp>
      <p:sp>
        <p:nvSpPr>
          <p:cNvPr id="23" name="TextBox 22"/>
          <p:cNvSpPr txBox="1"/>
          <p:nvPr/>
        </p:nvSpPr>
        <p:spPr>
          <a:xfrm>
            <a:off x="6248400" y="2743200"/>
            <a:ext cx="457200" cy="369332"/>
          </a:xfrm>
          <a:prstGeom prst="rect">
            <a:avLst/>
          </a:prstGeom>
          <a:noFill/>
        </p:spPr>
        <p:txBody>
          <a:bodyPr wrap="square" rtlCol="0">
            <a:spAutoFit/>
          </a:bodyPr>
          <a:lstStyle/>
          <a:p>
            <a:r>
              <a:rPr lang="en-US"/>
              <a:t>11</a:t>
            </a:r>
          </a:p>
        </p:txBody>
      </p:sp>
      <p:sp>
        <p:nvSpPr>
          <p:cNvPr id="24" name="TextBox 23"/>
          <p:cNvSpPr txBox="1"/>
          <p:nvPr/>
        </p:nvSpPr>
        <p:spPr>
          <a:xfrm>
            <a:off x="762000" y="4355068"/>
            <a:ext cx="457200" cy="369332"/>
          </a:xfrm>
          <a:prstGeom prst="rect">
            <a:avLst/>
          </a:prstGeom>
          <a:noFill/>
        </p:spPr>
        <p:txBody>
          <a:bodyPr wrap="square" rtlCol="0">
            <a:spAutoFit/>
          </a:bodyPr>
          <a:lstStyle/>
          <a:p>
            <a:r>
              <a:rPr lang="en-US"/>
              <a:t>00</a:t>
            </a:r>
          </a:p>
        </p:txBody>
      </p:sp>
      <p:sp>
        <p:nvSpPr>
          <p:cNvPr id="25" name="TextBox 24"/>
          <p:cNvSpPr txBox="1"/>
          <p:nvPr/>
        </p:nvSpPr>
        <p:spPr>
          <a:xfrm>
            <a:off x="152400" y="4648200"/>
            <a:ext cx="457200" cy="369332"/>
          </a:xfrm>
          <a:prstGeom prst="rect">
            <a:avLst/>
          </a:prstGeom>
          <a:noFill/>
        </p:spPr>
        <p:txBody>
          <a:bodyPr wrap="square" rtlCol="0">
            <a:spAutoFit/>
          </a:bodyPr>
          <a:lstStyle/>
          <a:p>
            <a:r>
              <a:rPr lang="en-US"/>
              <a:t>00</a:t>
            </a:r>
          </a:p>
        </p:txBody>
      </p:sp>
      <p:sp>
        <p:nvSpPr>
          <p:cNvPr id="26" name="TextBox 25"/>
          <p:cNvSpPr txBox="1"/>
          <p:nvPr/>
        </p:nvSpPr>
        <p:spPr>
          <a:xfrm>
            <a:off x="152400" y="5040868"/>
            <a:ext cx="457200" cy="369332"/>
          </a:xfrm>
          <a:prstGeom prst="rect">
            <a:avLst/>
          </a:prstGeom>
          <a:noFill/>
        </p:spPr>
        <p:txBody>
          <a:bodyPr wrap="square" rtlCol="0">
            <a:spAutoFit/>
          </a:bodyPr>
          <a:lstStyle/>
          <a:p>
            <a:r>
              <a:rPr lang="en-US"/>
              <a:t>01</a:t>
            </a:r>
          </a:p>
        </p:txBody>
      </p:sp>
      <p:sp>
        <p:nvSpPr>
          <p:cNvPr id="27" name="TextBox 26"/>
          <p:cNvSpPr txBox="1"/>
          <p:nvPr/>
        </p:nvSpPr>
        <p:spPr>
          <a:xfrm>
            <a:off x="1524000" y="4343400"/>
            <a:ext cx="457200" cy="369332"/>
          </a:xfrm>
          <a:prstGeom prst="rect">
            <a:avLst/>
          </a:prstGeom>
          <a:noFill/>
        </p:spPr>
        <p:txBody>
          <a:bodyPr wrap="square" rtlCol="0">
            <a:spAutoFit/>
          </a:bodyPr>
          <a:lstStyle/>
          <a:p>
            <a:r>
              <a:rPr lang="en-US"/>
              <a:t>01</a:t>
            </a:r>
          </a:p>
        </p:txBody>
      </p:sp>
      <p:sp>
        <p:nvSpPr>
          <p:cNvPr id="28" name="TextBox 27"/>
          <p:cNvSpPr txBox="1"/>
          <p:nvPr/>
        </p:nvSpPr>
        <p:spPr>
          <a:xfrm>
            <a:off x="2286000" y="4355068"/>
            <a:ext cx="457200" cy="369332"/>
          </a:xfrm>
          <a:prstGeom prst="rect">
            <a:avLst/>
          </a:prstGeom>
          <a:noFill/>
        </p:spPr>
        <p:txBody>
          <a:bodyPr wrap="square" rtlCol="0">
            <a:spAutoFit/>
          </a:bodyPr>
          <a:lstStyle/>
          <a:p>
            <a:r>
              <a:rPr lang="en-US"/>
              <a:t>11</a:t>
            </a:r>
          </a:p>
        </p:txBody>
      </p:sp>
      <p:sp>
        <p:nvSpPr>
          <p:cNvPr id="29" name="TextBox 28"/>
          <p:cNvSpPr txBox="1"/>
          <p:nvPr/>
        </p:nvSpPr>
        <p:spPr>
          <a:xfrm>
            <a:off x="3048000" y="4355068"/>
            <a:ext cx="457200" cy="369332"/>
          </a:xfrm>
          <a:prstGeom prst="rect">
            <a:avLst/>
          </a:prstGeom>
          <a:noFill/>
        </p:spPr>
        <p:txBody>
          <a:bodyPr wrap="square" rtlCol="0">
            <a:spAutoFit/>
          </a:bodyPr>
          <a:lstStyle/>
          <a:p>
            <a:r>
              <a:rPr lang="en-US"/>
              <a:t>10</a:t>
            </a:r>
          </a:p>
        </p:txBody>
      </p:sp>
      <p:sp>
        <p:nvSpPr>
          <p:cNvPr id="30" name="TextBox 29"/>
          <p:cNvSpPr txBox="1"/>
          <p:nvPr/>
        </p:nvSpPr>
        <p:spPr>
          <a:xfrm>
            <a:off x="152400" y="5421868"/>
            <a:ext cx="457200" cy="369332"/>
          </a:xfrm>
          <a:prstGeom prst="rect">
            <a:avLst/>
          </a:prstGeom>
          <a:noFill/>
        </p:spPr>
        <p:txBody>
          <a:bodyPr wrap="square" rtlCol="0">
            <a:spAutoFit/>
          </a:bodyPr>
          <a:lstStyle/>
          <a:p>
            <a:r>
              <a:rPr lang="en-US"/>
              <a:t>11</a:t>
            </a:r>
          </a:p>
        </p:txBody>
      </p:sp>
      <p:sp>
        <p:nvSpPr>
          <p:cNvPr id="31" name="TextBox 30"/>
          <p:cNvSpPr txBox="1"/>
          <p:nvPr/>
        </p:nvSpPr>
        <p:spPr>
          <a:xfrm>
            <a:off x="152400" y="5802868"/>
            <a:ext cx="457200" cy="369332"/>
          </a:xfrm>
          <a:prstGeom prst="rect">
            <a:avLst/>
          </a:prstGeom>
          <a:noFill/>
        </p:spPr>
        <p:txBody>
          <a:bodyPr wrap="square" rtlCol="0">
            <a:spAutoFit/>
          </a:bodyPr>
          <a:lstStyle/>
          <a:p>
            <a:r>
              <a:rPr lang="en-US"/>
              <a:t>10</a:t>
            </a:r>
          </a:p>
        </p:txBody>
      </p:sp>
      <p:sp>
        <p:nvSpPr>
          <p:cNvPr id="32" name="TextBox 31"/>
          <p:cNvSpPr txBox="1"/>
          <p:nvPr/>
        </p:nvSpPr>
        <p:spPr>
          <a:xfrm>
            <a:off x="76200" y="2819400"/>
            <a:ext cx="381000" cy="369332"/>
          </a:xfrm>
          <a:prstGeom prst="rect">
            <a:avLst/>
          </a:prstGeom>
          <a:noFill/>
        </p:spPr>
        <p:txBody>
          <a:bodyPr wrap="square" rtlCol="0">
            <a:spAutoFit/>
          </a:bodyPr>
          <a:lstStyle/>
          <a:p>
            <a:r>
              <a:rPr lang="en-US"/>
              <a:t>A</a:t>
            </a:r>
          </a:p>
        </p:txBody>
      </p:sp>
      <p:sp>
        <p:nvSpPr>
          <p:cNvPr id="33" name="TextBox 32"/>
          <p:cNvSpPr txBox="1"/>
          <p:nvPr/>
        </p:nvSpPr>
        <p:spPr>
          <a:xfrm>
            <a:off x="381000" y="2743200"/>
            <a:ext cx="381000" cy="369332"/>
          </a:xfrm>
          <a:prstGeom prst="rect">
            <a:avLst/>
          </a:prstGeom>
          <a:noFill/>
        </p:spPr>
        <p:txBody>
          <a:bodyPr wrap="square" rtlCol="0">
            <a:spAutoFit/>
          </a:bodyPr>
          <a:lstStyle/>
          <a:p>
            <a:r>
              <a:rPr lang="en-US"/>
              <a:t>B</a:t>
            </a:r>
          </a:p>
        </p:txBody>
      </p:sp>
      <p:sp>
        <p:nvSpPr>
          <p:cNvPr id="34" name="TextBox 33"/>
          <p:cNvSpPr txBox="1"/>
          <p:nvPr/>
        </p:nvSpPr>
        <p:spPr>
          <a:xfrm>
            <a:off x="0" y="4431268"/>
            <a:ext cx="457200" cy="369332"/>
          </a:xfrm>
          <a:prstGeom prst="rect">
            <a:avLst/>
          </a:prstGeom>
          <a:noFill/>
        </p:spPr>
        <p:txBody>
          <a:bodyPr wrap="square" rtlCol="0">
            <a:spAutoFit/>
          </a:bodyPr>
          <a:lstStyle/>
          <a:p>
            <a:r>
              <a:rPr lang="en-US"/>
              <a:t>AB</a:t>
            </a:r>
          </a:p>
        </p:txBody>
      </p:sp>
      <p:sp>
        <p:nvSpPr>
          <p:cNvPr id="35" name="TextBox 34"/>
          <p:cNvSpPr txBox="1"/>
          <p:nvPr/>
        </p:nvSpPr>
        <p:spPr>
          <a:xfrm>
            <a:off x="381000" y="4267200"/>
            <a:ext cx="457200" cy="369332"/>
          </a:xfrm>
          <a:prstGeom prst="rect">
            <a:avLst/>
          </a:prstGeom>
          <a:noFill/>
        </p:spPr>
        <p:txBody>
          <a:bodyPr wrap="square" rtlCol="0">
            <a:spAutoFit/>
          </a:bodyPr>
          <a:lstStyle/>
          <a:p>
            <a:r>
              <a:rPr lang="en-US"/>
              <a:t>CD</a:t>
            </a:r>
          </a:p>
        </p:txBody>
      </p:sp>
      <p:sp>
        <p:nvSpPr>
          <p:cNvPr id="36" name="TextBox 35"/>
          <p:cNvSpPr txBox="1"/>
          <p:nvPr/>
        </p:nvSpPr>
        <p:spPr>
          <a:xfrm>
            <a:off x="4191000" y="2819400"/>
            <a:ext cx="381000" cy="369332"/>
          </a:xfrm>
          <a:prstGeom prst="rect">
            <a:avLst/>
          </a:prstGeom>
          <a:noFill/>
        </p:spPr>
        <p:txBody>
          <a:bodyPr wrap="square" rtlCol="0">
            <a:spAutoFit/>
          </a:bodyPr>
          <a:lstStyle/>
          <a:p>
            <a:r>
              <a:rPr lang="en-US"/>
              <a:t>A</a:t>
            </a:r>
          </a:p>
        </p:txBody>
      </p:sp>
      <p:sp>
        <p:nvSpPr>
          <p:cNvPr id="37" name="TextBox 36"/>
          <p:cNvSpPr txBox="1"/>
          <p:nvPr/>
        </p:nvSpPr>
        <p:spPr>
          <a:xfrm>
            <a:off x="4419600" y="2667000"/>
            <a:ext cx="457200" cy="369332"/>
          </a:xfrm>
          <a:prstGeom prst="rect">
            <a:avLst/>
          </a:prstGeom>
          <a:noFill/>
        </p:spPr>
        <p:txBody>
          <a:bodyPr wrap="square" rtlCol="0">
            <a:spAutoFit/>
          </a:bodyPr>
          <a:lstStyle/>
          <a:p>
            <a:r>
              <a:rPr lang="en-US"/>
              <a:t>BC</a:t>
            </a:r>
          </a:p>
        </p:txBody>
      </p:sp>
    </p:spTree>
  </p:cSld>
  <p:clrMapOvr>
    <a:masterClrMapping/>
  </p:clrMapOvr>
  <p:transition>
    <p:wedg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a:bodyPr>
          <a:lstStyle/>
          <a:p>
            <a:pPr>
              <a:buFont typeface="Wingdings" pitchFamily="2" charset="2"/>
              <a:buChar char="v"/>
            </a:pPr>
            <a:r>
              <a:rPr lang="en-US" sz="2400"/>
              <a:t>Design a logic circuit that has three inputs A, B &amp; C and whose output will be high only when input A becomes high while input B C have different value. Draw circuit for simplified expression.</a:t>
            </a:r>
          </a:p>
          <a:p>
            <a:pPr>
              <a:buFont typeface="Wingdings" pitchFamily="2" charset="2"/>
              <a:buChar char="v"/>
            </a:pPr>
            <a:endParaRPr lang="en-US" sz="2400"/>
          </a:p>
          <a:p>
            <a:pPr>
              <a:buFont typeface="Wingdings" pitchFamily="2" charset="2"/>
              <a:buChar char="v"/>
            </a:pPr>
            <a:endParaRPr lang="en-US" sz="2400"/>
          </a:p>
          <a:p>
            <a:pPr>
              <a:buFont typeface="Wingdings" pitchFamily="2" charset="2"/>
              <a:buChar char="v"/>
            </a:pPr>
            <a:endParaRPr lang="en-US" sz="2400"/>
          </a:p>
          <a:p>
            <a:pPr lvl="5">
              <a:buFont typeface="Wingdings" pitchFamily="2" charset="2"/>
              <a:buChar char="v"/>
            </a:pPr>
            <a:endParaRPr lang="en-US" sz="1200"/>
          </a:p>
          <a:p>
            <a:pPr lvl="7">
              <a:buFont typeface="Wingdings" pitchFamily="2" charset="2"/>
              <a:buChar char="v"/>
            </a:pPr>
            <a:endParaRPr lang="en-US" sz="1200"/>
          </a:p>
          <a:p>
            <a:pPr lvl="7">
              <a:buFont typeface="Wingdings" pitchFamily="2" charset="2"/>
              <a:buChar char="v"/>
            </a:pPr>
            <a:endParaRPr lang="en-US" sz="1200"/>
          </a:p>
          <a:p>
            <a:pPr lvl="7">
              <a:buNone/>
            </a:pPr>
            <a:r>
              <a:rPr lang="en-US" sz="1200"/>
              <a:t>	</a:t>
            </a:r>
            <a:r>
              <a:rPr lang="en-US" sz="2400"/>
              <a:t>y = A B C + A B C</a:t>
            </a:r>
          </a:p>
          <a:p>
            <a:pPr lvl="7">
              <a:buNone/>
            </a:pPr>
            <a:r>
              <a:rPr lang="en-US" sz="2400"/>
              <a:t>	Y = A (B C +  B C)</a:t>
            </a:r>
          </a:p>
          <a:p>
            <a:pPr lvl="7">
              <a:buNone/>
            </a:pPr>
            <a:r>
              <a:rPr lang="en-US" sz="2400"/>
              <a:t>	Y = A (B	    C)</a:t>
            </a:r>
          </a:p>
          <a:p>
            <a:pPr>
              <a:buNone/>
            </a:pPr>
            <a:endParaRPr lang="en-US" sz="2400"/>
          </a:p>
        </p:txBody>
      </p:sp>
      <p:sp>
        <p:nvSpPr>
          <p:cNvPr id="4" name="Title 1"/>
          <p:cNvSpPr txBox="1">
            <a:spLocks noGrp="1"/>
          </p:cNvSpPr>
          <p:nvPr>
            <p:ph type="title"/>
          </p:nvPr>
        </p:nvSpPr>
        <p:spPr>
          <a:xfrm>
            <a:off x="0" y="0"/>
            <a:ext cx="9144000" cy="8382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57200" y="2301240"/>
          <a:ext cx="1905000" cy="4328163"/>
        </p:xfrm>
        <a:graphic>
          <a:graphicData uri="http://schemas.openxmlformats.org/drawingml/2006/table">
            <a:tbl>
              <a:tblPr firstRow="1" bandRow="1">
                <a:tableStyleId>{7DF18680-E054-41AD-8BC1-D1AEF772440D}</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tblGrid>
              <a:tr h="480907">
                <a:tc>
                  <a:txBody>
                    <a:bodyPr/>
                    <a:lstStyle/>
                    <a:p>
                      <a:pPr algn="ctr"/>
                      <a:r>
                        <a:rPr lang="en-US" sz="2400"/>
                        <a:t>ABC</a:t>
                      </a:r>
                    </a:p>
                  </a:txBody>
                  <a:tcPr/>
                </a:tc>
                <a:tc>
                  <a:txBody>
                    <a:bodyPr/>
                    <a:lstStyle/>
                    <a:p>
                      <a:pPr algn="ctr"/>
                      <a:r>
                        <a:rPr lang="en-US" sz="2400"/>
                        <a:t>Y</a:t>
                      </a:r>
                    </a:p>
                  </a:txBody>
                  <a:tcPr/>
                </a:tc>
                <a:extLst>
                  <a:ext uri="{0D108BD9-81ED-4DB2-BD59-A6C34878D82A}">
                    <a16:rowId xmlns:a16="http://schemas.microsoft.com/office/drawing/2014/main" val="10000"/>
                  </a:ext>
                </a:extLst>
              </a:tr>
              <a:tr h="480907">
                <a:tc>
                  <a:txBody>
                    <a:bodyPr/>
                    <a:lstStyle/>
                    <a:p>
                      <a:pPr algn="ctr"/>
                      <a:r>
                        <a:rPr lang="en-US" sz="2400"/>
                        <a:t>000</a:t>
                      </a:r>
                    </a:p>
                  </a:txBody>
                  <a:tcPr/>
                </a:tc>
                <a:tc>
                  <a:txBody>
                    <a:bodyPr/>
                    <a:lstStyle/>
                    <a:p>
                      <a:pPr algn="ctr"/>
                      <a:r>
                        <a:rPr lang="en-US" sz="2400"/>
                        <a:t>0</a:t>
                      </a:r>
                    </a:p>
                  </a:txBody>
                  <a:tcPr/>
                </a:tc>
                <a:extLst>
                  <a:ext uri="{0D108BD9-81ED-4DB2-BD59-A6C34878D82A}">
                    <a16:rowId xmlns:a16="http://schemas.microsoft.com/office/drawing/2014/main" val="10001"/>
                  </a:ext>
                </a:extLst>
              </a:tr>
              <a:tr h="480907">
                <a:tc>
                  <a:txBody>
                    <a:bodyPr/>
                    <a:lstStyle/>
                    <a:p>
                      <a:pPr algn="ctr"/>
                      <a:r>
                        <a:rPr lang="en-US" sz="2400"/>
                        <a:t>001</a:t>
                      </a:r>
                    </a:p>
                  </a:txBody>
                  <a:tcPr/>
                </a:tc>
                <a:tc>
                  <a:txBody>
                    <a:bodyPr/>
                    <a:lstStyle/>
                    <a:p>
                      <a:pPr algn="ctr"/>
                      <a:r>
                        <a:rPr lang="en-US" sz="2400"/>
                        <a:t>0</a:t>
                      </a:r>
                    </a:p>
                  </a:txBody>
                  <a:tcPr/>
                </a:tc>
                <a:extLst>
                  <a:ext uri="{0D108BD9-81ED-4DB2-BD59-A6C34878D82A}">
                    <a16:rowId xmlns:a16="http://schemas.microsoft.com/office/drawing/2014/main" val="10002"/>
                  </a:ext>
                </a:extLst>
              </a:tr>
              <a:tr h="480907">
                <a:tc>
                  <a:txBody>
                    <a:bodyPr/>
                    <a:lstStyle/>
                    <a:p>
                      <a:pPr algn="ctr"/>
                      <a:r>
                        <a:rPr lang="en-US" sz="2400"/>
                        <a:t>010</a:t>
                      </a:r>
                    </a:p>
                  </a:txBody>
                  <a:tcPr/>
                </a:tc>
                <a:tc>
                  <a:txBody>
                    <a:bodyPr/>
                    <a:lstStyle/>
                    <a:p>
                      <a:pPr algn="ctr"/>
                      <a:r>
                        <a:rPr lang="en-US" sz="2400"/>
                        <a:t>0</a:t>
                      </a:r>
                    </a:p>
                  </a:txBody>
                  <a:tcPr/>
                </a:tc>
                <a:extLst>
                  <a:ext uri="{0D108BD9-81ED-4DB2-BD59-A6C34878D82A}">
                    <a16:rowId xmlns:a16="http://schemas.microsoft.com/office/drawing/2014/main" val="10003"/>
                  </a:ext>
                </a:extLst>
              </a:tr>
              <a:tr h="480907">
                <a:tc>
                  <a:txBody>
                    <a:bodyPr/>
                    <a:lstStyle/>
                    <a:p>
                      <a:pPr algn="ctr"/>
                      <a:r>
                        <a:rPr lang="en-US" sz="2400"/>
                        <a:t>011</a:t>
                      </a:r>
                    </a:p>
                  </a:txBody>
                  <a:tcPr/>
                </a:tc>
                <a:tc>
                  <a:txBody>
                    <a:bodyPr/>
                    <a:lstStyle/>
                    <a:p>
                      <a:pPr algn="ctr"/>
                      <a:r>
                        <a:rPr lang="en-US" sz="2400"/>
                        <a:t>0</a:t>
                      </a:r>
                    </a:p>
                  </a:txBody>
                  <a:tcPr/>
                </a:tc>
                <a:extLst>
                  <a:ext uri="{0D108BD9-81ED-4DB2-BD59-A6C34878D82A}">
                    <a16:rowId xmlns:a16="http://schemas.microsoft.com/office/drawing/2014/main" val="10004"/>
                  </a:ext>
                </a:extLst>
              </a:tr>
              <a:tr h="480907">
                <a:tc>
                  <a:txBody>
                    <a:bodyPr/>
                    <a:lstStyle/>
                    <a:p>
                      <a:pPr algn="ctr"/>
                      <a:r>
                        <a:rPr lang="en-US" sz="2400"/>
                        <a:t>100</a:t>
                      </a:r>
                    </a:p>
                  </a:txBody>
                  <a:tcPr/>
                </a:tc>
                <a:tc>
                  <a:txBody>
                    <a:bodyPr/>
                    <a:lstStyle/>
                    <a:p>
                      <a:pPr algn="ctr"/>
                      <a:r>
                        <a:rPr lang="en-US" sz="2400"/>
                        <a:t>0</a:t>
                      </a:r>
                    </a:p>
                  </a:txBody>
                  <a:tcPr/>
                </a:tc>
                <a:extLst>
                  <a:ext uri="{0D108BD9-81ED-4DB2-BD59-A6C34878D82A}">
                    <a16:rowId xmlns:a16="http://schemas.microsoft.com/office/drawing/2014/main" val="10005"/>
                  </a:ext>
                </a:extLst>
              </a:tr>
              <a:tr h="480907">
                <a:tc>
                  <a:txBody>
                    <a:bodyPr/>
                    <a:lstStyle/>
                    <a:p>
                      <a:pPr algn="ctr"/>
                      <a:r>
                        <a:rPr lang="en-US" sz="2400"/>
                        <a:t>101</a:t>
                      </a:r>
                    </a:p>
                  </a:txBody>
                  <a:tcPr/>
                </a:tc>
                <a:tc>
                  <a:txBody>
                    <a:bodyPr/>
                    <a:lstStyle/>
                    <a:p>
                      <a:pPr algn="ctr"/>
                      <a:r>
                        <a:rPr lang="en-US" sz="2400"/>
                        <a:t>1</a:t>
                      </a:r>
                    </a:p>
                  </a:txBody>
                  <a:tcPr/>
                </a:tc>
                <a:extLst>
                  <a:ext uri="{0D108BD9-81ED-4DB2-BD59-A6C34878D82A}">
                    <a16:rowId xmlns:a16="http://schemas.microsoft.com/office/drawing/2014/main" val="10006"/>
                  </a:ext>
                </a:extLst>
              </a:tr>
              <a:tr h="480907">
                <a:tc>
                  <a:txBody>
                    <a:bodyPr/>
                    <a:lstStyle/>
                    <a:p>
                      <a:pPr algn="ctr"/>
                      <a:r>
                        <a:rPr lang="en-US" sz="2400"/>
                        <a:t>110</a:t>
                      </a:r>
                    </a:p>
                  </a:txBody>
                  <a:tcPr/>
                </a:tc>
                <a:tc>
                  <a:txBody>
                    <a:bodyPr/>
                    <a:lstStyle/>
                    <a:p>
                      <a:pPr algn="ctr"/>
                      <a:r>
                        <a:rPr lang="en-US" sz="2400"/>
                        <a:t>1</a:t>
                      </a:r>
                    </a:p>
                  </a:txBody>
                  <a:tcPr/>
                </a:tc>
                <a:extLst>
                  <a:ext uri="{0D108BD9-81ED-4DB2-BD59-A6C34878D82A}">
                    <a16:rowId xmlns:a16="http://schemas.microsoft.com/office/drawing/2014/main" val="10007"/>
                  </a:ext>
                </a:extLst>
              </a:tr>
              <a:tr h="480907">
                <a:tc>
                  <a:txBody>
                    <a:bodyPr/>
                    <a:lstStyle/>
                    <a:p>
                      <a:pPr algn="ctr"/>
                      <a:r>
                        <a:rPr lang="en-US" sz="2400"/>
                        <a:t>111</a:t>
                      </a:r>
                    </a:p>
                  </a:txBody>
                  <a:tcPr/>
                </a:tc>
                <a:tc>
                  <a:txBody>
                    <a:bodyPr/>
                    <a:lstStyle/>
                    <a:p>
                      <a:pPr algn="ctr"/>
                      <a:r>
                        <a:rPr lang="en-US" sz="2400"/>
                        <a:t>0</a:t>
                      </a: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nvGraphicFramePr>
        <p:xfrm>
          <a:off x="3733800" y="2438400"/>
          <a:ext cx="3962400" cy="838200"/>
        </p:xfrm>
        <a:graphic>
          <a:graphicData uri="http://schemas.openxmlformats.org/drawingml/2006/table">
            <a:tbl>
              <a:tblPr firstRow="1" bandRow="1">
                <a:tableStyleId>{7DF18680-E054-41AD-8BC1-D1AEF772440D}</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1910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10800000">
            <a:off x="3352800" y="2209800"/>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81400" y="2057400"/>
            <a:ext cx="533400" cy="369332"/>
          </a:xfrm>
          <a:prstGeom prst="rect">
            <a:avLst/>
          </a:prstGeom>
          <a:noFill/>
        </p:spPr>
        <p:txBody>
          <a:bodyPr wrap="square" rtlCol="0">
            <a:spAutoFit/>
          </a:bodyPr>
          <a:lstStyle/>
          <a:p>
            <a:r>
              <a:rPr lang="en-US"/>
              <a:t>BC</a:t>
            </a:r>
          </a:p>
        </p:txBody>
      </p:sp>
      <p:sp>
        <p:nvSpPr>
          <p:cNvPr id="10" name="TextBox 9"/>
          <p:cNvSpPr txBox="1"/>
          <p:nvPr/>
        </p:nvSpPr>
        <p:spPr>
          <a:xfrm>
            <a:off x="3962400" y="2145268"/>
            <a:ext cx="533400" cy="369332"/>
          </a:xfrm>
          <a:prstGeom prst="rect">
            <a:avLst/>
          </a:prstGeom>
          <a:noFill/>
        </p:spPr>
        <p:txBody>
          <a:bodyPr wrap="square" rtlCol="0">
            <a:spAutoFit/>
          </a:bodyPr>
          <a:lstStyle/>
          <a:p>
            <a:r>
              <a:rPr lang="en-US"/>
              <a:t>00</a:t>
            </a:r>
          </a:p>
        </p:txBody>
      </p:sp>
      <p:sp>
        <p:nvSpPr>
          <p:cNvPr id="11" name="TextBox 10"/>
          <p:cNvSpPr txBox="1"/>
          <p:nvPr/>
        </p:nvSpPr>
        <p:spPr>
          <a:xfrm>
            <a:off x="4953000" y="2133600"/>
            <a:ext cx="533400" cy="369332"/>
          </a:xfrm>
          <a:prstGeom prst="rect">
            <a:avLst/>
          </a:prstGeom>
          <a:noFill/>
        </p:spPr>
        <p:txBody>
          <a:bodyPr wrap="square" rtlCol="0">
            <a:spAutoFit/>
          </a:bodyPr>
          <a:lstStyle/>
          <a:p>
            <a:r>
              <a:rPr lang="en-US"/>
              <a:t>01</a:t>
            </a:r>
          </a:p>
        </p:txBody>
      </p:sp>
      <p:sp>
        <p:nvSpPr>
          <p:cNvPr id="12" name="TextBox 11"/>
          <p:cNvSpPr txBox="1"/>
          <p:nvPr/>
        </p:nvSpPr>
        <p:spPr>
          <a:xfrm>
            <a:off x="5943600" y="2133600"/>
            <a:ext cx="533400" cy="369332"/>
          </a:xfrm>
          <a:prstGeom prst="rect">
            <a:avLst/>
          </a:prstGeom>
          <a:noFill/>
        </p:spPr>
        <p:txBody>
          <a:bodyPr wrap="square" rtlCol="0">
            <a:spAutoFit/>
          </a:bodyPr>
          <a:lstStyle/>
          <a:p>
            <a:r>
              <a:rPr lang="en-US"/>
              <a:t>11</a:t>
            </a:r>
          </a:p>
        </p:txBody>
      </p:sp>
      <p:sp>
        <p:nvSpPr>
          <p:cNvPr id="13" name="TextBox 12"/>
          <p:cNvSpPr txBox="1"/>
          <p:nvPr/>
        </p:nvSpPr>
        <p:spPr>
          <a:xfrm>
            <a:off x="6934200" y="2133600"/>
            <a:ext cx="533400" cy="369332"/>
          </a:xfrm>
          <a:prstGeom prst="rect">
            <a:avLst/>
          </a:prstGeom>
          <a:noFill/>
        </p:spPr>
        <p:txBody>
          <a:bodyPr wrap="square" rtlCol="0">
            <a:spAutoFit/>
          </a:bodyPr>
          <a:lstStyle/>
          <a:p>
            <a:r>
              <a:rPr lang="en-US"/>
              <a:t>10</a:t>
            </a:r>
          </a:p>
        </p:txBody>
      </p:sp>
      <p:sp>
        <p:nvSpPr>
          <p:cNvPr id="14" name="TextBox 13"/>
          <p:cNvSpPr txBox="1"/>
          <p:nvPr/>
        </p:nvSpPr>
        <p:spPr>
          <a:xfrm>
            <a:off x="3200400" y="2209800"/>
            <a:ext cx="533400" cy="369332"/>
          </a:xfrm>
          <a:prstGeom prst="rect">
            <a:avLst/>
          </a:prstGeom>
          <a:noFill/>
        </p:spPr>
        <p:txBody>
          <a:bodyPr wrap="square" rtlCol="0">
            <a:spAutoFit/>
          </a:bodyPr>
          <a:lstStyle/>
          <a:p>
            <a:r>
              <a:rPr lang="en-US"/>
              <a:t>A</a:t>
            </a:r>
          </a:p>
        </p:txBody>
      </p:sp>
      <p:sp>
        <p:nvSpPr>
          <p:cNvPr id="15" name="TextBox 14"/>
          <p:cNvSpPr txBox="1"/>
          <p:nvPr/>
        </p:nvSpPr>
        <p:spPr>
          <a:xfrm>
            <a:off x="3352800" y="2450068"/>
            <a:ext cx="533400" cy="369332"/>
          </a:xfrm>
          <a:prstGeom prst="rect">
            <a:avLst/>
          </a:prstGeom>
          <a:noFill/>
        </p:spPr>
        <p:txBody>
          <a:bodyPr wrap="square" rtlCol="0">
            <a:spAutoFit/>
          </a:bodyPr>
          <a:lstStyle/>
          <a:p>
            <a:r>
              <a:rPr lang="en-US"/>
              <a:t>0</a:t>
            </a:r>
          </a:p>
        </p:txBody>
      </p:sp>
      <p:sp>
        <p:nvSpPr>
          <p:cNvPr id="16" name="TextBox 15"/>
          <p:cNvSpPr txBox="1"/>
          <p:nvPr/>
        </p:nvSpPr>
        <p:spPr>
          <a:xfrm>
            <a:off x="3352800" y="2831068"/>
            <a:ext cx="533400" cy="369332"/>
          </a:xfrm>
          <a:prstGeom prst="rect">
            <a:avLst/>
          </a:prstGeom>
          <a:noFill/>
        </p:spPr>
        <p:txBody>
          <a:bodyPr wrap="square" rtlCol="0">
            <a:spAutoFit/>
          </a:bodyPr>
          <a:lstStyle/>
          <a:p>
            <a:r>
              <a:rPr lang="en-US"/>
              <a:t>1</a:t>
            </a:r>
          </a:p>
        </p:txBody>
      </p:sp>
      <p:sp>
        <p:nvSpPr>
          <p:cNvPr id="17" name="Oval 16"/>
          <p:cNvSpPr/>
          <p:nvPr/>
        </p:nvSpPr>
        <p:spPr>
          <a:xfrm>
            <a:off x="5029200" y="2895600"/>
            <a:ext cx="4572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p:cNvSpPr txBox="1"/>
          <p:nvPr/>
        </p:nvSpPr>
        <p:spPr>
          <a:xfrm>
            <a:off x="5105400" y="2895600"/>
            <a:ext cx="228600" cy="369332"/>
          </a:xfrm>
          <a:prstGeom prst="rect">
            <a:avLst/>
          </a:prstGeom>
          <a:noFill/>
        </p:spPr>
        <p:txBody>
          <a:bodyPr wrap="square" rtlCol="0">
            <a:spAutoFit/>
          </a:bodyPr>
          <a:lstStyle/>
          <a:p>
            <a:r>
              <a:rPr lang="en-US"/>
              <a:t>1</a:t>
            </a:r>
          </a:p>
        </p:txBody>
      </p:sp>
      <p:sp>
        <p:nvSpPr>
          <p:cNvPr id="19" name="Oval 18"/>
          <p:cNvSpPr/>
          <p:nvPr/>
        </p:nvSpPr>
        <p:spPr>
          <a:xfrm>
            <a:off x="7010400" y="2895600"/>
            <a:ext cx="4572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p:cNvSpPr txBox="1"/>
          <p:nvPr/>
        </p:nvSpPr>
        <p:spPr>
          <a:xfrm>
            <a:off x="7086600" y="2895600"/>
            <a:ext cx="228600" cy="369332"/>
          </a:xfrm>
          <a:prstGeom prst="rect">
            <a:avLst/>
          </a:prstGeom>
          <a:noFill/>
        </p:spPr>
        <p:txBody>
          <a:bodyPr wrap="square" rtlCol="0">
            <a:spAutoFit/>
          </a:bodyPr>
          <a:lstStyle/>
          <a:p>
            <a:r>
              <a:rPr lang="en-US"/>
              <a:t>1</a:t>
            </a:r>
          </a:p>
        </p:txBody>
      </p:sp>
      <p:cxnSp>
        <p:nvCxnSpPr>
          <p:cNvPr id="22" name="Straight Connector 21"/>
          <p:cNvCxnSpPr/>
          <p:nvPr/>
        </p:nvCxnSpPr>
        <p:spPr>
          <a:xfrm>
            <a:off x="4191000" y="4038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334000" y="4038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267200" y="4494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257800" y="44942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4495800" y="4953000"/>
            <a:ext cx="3810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p:cNvSpPr txBox="1"/>
          <p:nvPr/>
        </p:nvSpPr>
        <p:spPr>
          <a:xfrm>
            <a:off x="4572000" y="4953000"/>
            <a:ext cx="228600" cy="338554"/>
          </a:xfrm>
          <a:prstGeom prst="rect">
            <a:avLst/>
          </a:prstGeom>
          <a:noFill/>
        </p:spPr>
        <p:txBody>
          <a:bodyPr wrap="square" rtlCol="0">
            <a:spAutoFit/>
          </a:bodyPr>
          <a:lstStyle/>
          <a:p>
            <a:r>
              <a:rPr lang="en-US" sz="1600"/>
              <a:t>+</a:t>
            </a:r>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a:t>Digital Techniques Advantages </a:t>
            </a:r>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2800" b="1"/>
              <a:t>Important advantages are:</a:t>
            </a:r>
          </a:p>
          <a:p>
            <a:pPr>
              <a:buNone/>
            </a:pPr>
            <a:endParaRPr lang="en-US" sz="1600" b="1"/>
          </a:p>
          <a:p>
            <a:pPr>
              <a:buFont typeface="Wingdings" pitchFamily="2" charset="2"/>
              <a:buChar char="Ø"/>
            </a:pPr>
            <a:r>
              <a:rPr lang="en-US" sz="2400"/>
              <a:t>Easier to design.</a:t>
            </a:r>
          </a:p>
          <a:p>
            <a:pPr>
              <a:buNone/>
            </a:pPr>
            <a:endParaRPr lang="en-US" sz="2400"/>
          </a:p>
          <a:p>
            <a:pPr>
              <a:buFont typeface="Wingdings" pitchFamily="2" charset="2"/>
              <a:buChar char="Ø"/>
            </a:pPr>
            <a:r>
              <a:rPr lang="en-US" sz="2400"/>
              <a:t>Easier for information storage.</a:t>
            </a:r>
          </a:p>
          <a:p>
            <a:pPr>
              <a:buNone/>
            </a:pPr>
            <a:endParaRPr lang="en-US" sz="2400"/>
          </a:p>
          <a:p>
            <a:pPr>
              <a:buFont typeface="Wingdings" pitchFamily="2" charset="2"/>
              <a:buChar char="Ø"/>
            </a:pPr>
            <a:r>
              <a:rPr lang="en-US" sz="2400"/>
              <a:t>Operation can be programmed.</a:t>
            </a:r>
          </a:p>
          <a:p>
            <a:pPr>
              <a:buNone/>
            </a:pPr>
            <a:endParaRPr lang="en-US" sz="2400"/>
          </a:p>
          <a:p>
            <a:pPr>
              <a:buFont typeface="Wingdings" pitchFamily="2" charset="2"/>
              <a:buChar char="Ø"/>
            </a:pPr>
            <a:r>
              <a:rPr lang="en-US" sz="2400"/>
              <a:t>Easier to fabricate on </a:t>
            </a:r>
            <a:r>
              <a:rPr lang="en-US" sz="2400" b="1"/>
              <a:t>IC Chips</a:t>
            </a:r>
            <a:r>
              <a:rPr lang="en-US" sz="2400"/>
              <a:t>.</a:t>
            </a:r>
          </a:p>
          <a:p>
            <a:pPr>
              <a:buNone/>
            </a:pPr>
            <a:endParaRPr lang="en-US" sz="2400"/>
          </a:p>
          <a:p>
            <a:pPr>
              <a:buFont typeface="Wingdings" pitchFamily="2" charset="2"/>
              <a:buChar char="Ø"/>
            </a:pPr>
            <a:r>
              <a:rPr lang="en-US" sz="2400"/>
              <a:t>Posses higher Accuracy and greater precision.</a:t>
            </a:r>
          </a:p>
          <a:p>
            <a:pPr>
              <a:buNone/>
            </a:pPr>
            <a:endParaRPr lang="en-US" sz="2400"/>
          </a:p>
          <a:p>
            <a:pPr>
              <a:buFont typeface="Wingdings" pitchFamily="2" charset="2"/>
              <a:buChar char="Ø"/>
            </a:pPr>
            <a:r>
              <a:rPr lang="en-US" sz="2400"/>
              <a:t>Less effected by noise.</a:t>
            </a:r>
          </a:p>
        </p:txBody>
      </p:sp>
    </p:spTree>
  </p:cSld>
  <p:clrMapOvr>
    <a:masterClrMapping/>
  </p:clrMapOvr>
  <p:transition>
    <p:wedg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a:buNone/>
            </a:pPr>
            <a:r>
              <a:rPr lang="en-US" sz="2400" b="1"/>
              <a:t>Looping concept:</a:t>
            </a:r>
          </a:p>
          <a:p>
            <a:pPr>
              <a:buFont typeface="Wingdings" pitchFamily="2" charset="2"/>
              <a:buChar char="Ø"/>
            </a:pPr>
            <a:r>
              <a:rPr lang="en-US" sz="2400"/>
              <a:t>The process of combining squares that contains 1’s in the K-map is called looping. </a:t>
            </a:r>
          </a:p>
          <a:p>
            <a:pPr>
              <a:buFont typeface="Wingdings" pitchFamily="2" charset="2"/>
              <a:buChar char="Ø"/>
            </a:pPr>
            <a:r>
              <a:rPr lang="en-US" sz="2400"/>
              <a:t>Proper looping becomes very important in K-Map to get simplified expression.</a:t>
            </a:r>
          </a:p>
          <a:p>
            <a:pPr>
              <a:buNone/>
            </a:pPr>
            <a:r>
              <a:rPr lang="en-US" sz="2400" b="1"/>
              <a:t>Looping for two:</a:t>
            </a:r>
          </a:p>
          <a:p>
            <a:pPr>
              <a:buNone/>
            </a:pPr>
            <a:endParaRPr lang="en-US" sz="2400" b="1"/>
          </a:p>
        </p:txBody>
      </p:sp>
      <p:sp>
        <p:nvSpPr>
          <p:cNvPr id="4" name="Title 1"/>
          <p:cNvSpPr txBox="1">
            <a:spLocks noGrp="1"/>
          </p:cNvSpPr>
          <p:nvPr>
            <p:ph type="title"/>
          </p:nvPr>
        </p:nvSpPr>
        <p:spPr>
          <a:xfrm>
            <a:off x="0" y="0"/>
            <a:ext cx="9144000" cy="9144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685800" y="3906520"/>
          <a:ext cx="1295400" cy="741680"/>
        </p:xfrm>
        <a:graphic>
          <a:graphicData uri="http://schemas.openxmlformats.org/drawingml/2006/table">
            <a:tbl>
              <a:tblPr firstRow="1" bandRow="1">
                <a:tableStyleId>{7DF18680-E054-41AD-8BC1-D1AEF772440D}</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bl>
          </a:graphicData>
        </a:graphic>
      </p:graphicFrame>
      <p:cxnSp>
        <p:nvCxnSpPr>
          <p:cNvPr id="7" name="Straight Connector 6"/>
          <p:cNvCxnSpPr/>
          <p:nvPr/>
        </p:nvCxnSpPr>
        <p:spPr>
          <a:xfrm rot="16200000" flipV="1">
            <a:off x="457200" y="3657600"/>
            <a:ext cx="228600" cy="22860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28600" y="3657600"/>
            <a:ext cx="381000" cy="369332"/>
          </a:xfrm>
          <a:prstGeom prst="rect">
            <a:avLst/>
          </a:prstGeom>
          <a:noFill/>
        </p:spPr>
        <p:txBody>
          <a:bodyPr wrap="square" rtlCol="0">
            <a:spAutoFit/>
          </a:bodyPr>
          <a:lstStyle/>
          <a:p>
            <a:r>
              <a:rPr lang="en-US"/>
              <a:t>A</a:t>
            </a:r>
          </a:p>
        </p:txBody>
      </p:sp>
      <p:sp>
        <p:nvSpPr>
          <p:cNvPr id="9" name="TextBox 8"/>
          <p:cNvSpPr txBox="1"/>
          <p:nvPr/>
        </p:nvSpPr>
        <p:spPr>
          <a:xfrm>
            <a:off x="533400" y="3429000"/>
            <a:ext cx="381000" cy="369332"/>
          </a:xfrm>
          <a:prstGeom prst="rect">
            <a:avLst/>
          </a:prstGeom>
          <a:noFill/>
        </p:spPr>
        <p:txBody>
          <a:bodyPr wrap="square" rtlCol="0">
            <a:spAutoFit/>
          </a:bodyPr>
          <a:lstStyle/>
          <a:p>
            <a:r>
              <a:rPr lang="en-US"/>
              <a:t>B</a:t>
            </a:r>
          </a:p>
        </p:txBody>
      </p:sp>
      <p:sp>
        <p:nvSpPr>
          <p:cNvPr id="10" name="TextBox 9"/>
          <p:cNvSpPr txBox="1"/>
          <p:nvPr/>
        </p:nvSpPr>
        <p:spPr>
          <a:xfrm>
            <a:off x="838200" y="3581400"/>
            <a:ext cx="381000" cy="369332"/>
          </a:xfrm>
          <a:prstGeom prst="rect">
            <a:avLst/>
          </a:prstGeom>
          <a:noFill/>
        </p:spPr>
        <p:txBody>
          <a:bodyPr wrap="square" rtlCol="0">
            <a:spAutoFit/>
          </a:bodyPr>
          <a:lstStyle/>
          <a:p>
            <a:r>
              <a:rPr lang="en-US"/>
              <a:t>0</a:t>
            </a:r>
          </a:p>
        </p:txBody>
      </p:sp>
      <p:sp>
        <p:nvSpPr>
          <p:cNvPr id="11" name="TextBox 10"/>
          <p:cNvSpPr txBox="1"/>
          <p:nvPr/>
        </p:nvSpPr>
        <p:spPr>
          <a:xfrm>
            <a:off x="1447800" y="3581400"/>
            <a:ext cx="381000" cy="369332"/>
          </a:xfrm>
          <a:prstGeom prst="rect">
            <a:avLst/>
          </a:prstGeom>
          <a:noFill/>
        </p:spPr>
        <p:txBody>
          <a:bodyPr wrap="square" rtlCol="0">
            <a:spAutoFit/>
          </a:bodyPr>
          <a:lstStyle/>
          <a:p>
            <a:r>
              <a:rPr lang="en-US"/>
              <a:t>1</a:t>
            </a:r>
          </a:p>
        </p:txBody>
      </p:sp>
      <p:sp>
        <p:nvSpPr>
          <p:cNvPr id="12" name="TextBox 11"/>
          <p:cNvSpPr txBox="1"/>
          <p:nvPr/>
        </p:nvSpPr>
        <p:spPr>
          <a:xfrm>
            <a:off x="381000" y="3897868"/>
            <a:ext cx="381000" cy="369332"/>
          </a:xfrm>
          <a:prstGeom prst="rect">
            <a:avLst/>
          </a:prstGeom>
          <a:noFill/>
        </p:spPr>
        <p:txBody>
          <a:bodyPr wrap="square" rtlCol="0">
            <a:spAutoFit/>
          </a:bodyPr>
          <a:lstStyle/>
          <a:p>
            <a:r>
              <a:rPr lang="en-US"/>
              <a:t>0</a:t>
            </a:r>
          </a:p>
        </p:txBody>
      </p:sp>
      <p:sp>
        <p:nvSpPr>
          <p:cNvPr id="13" name="TextBox 12"/>
          <p:cNvSpPr txBox="1"/>
          <p:nvPr/>
        </p:nvSpPr>
        <p:spPr>
          <a:xfrm>
            <a:off x="381000" y="4267200"/>
            <a:ext cx="381000" cy="369332"/>
          </a:xfrm>
          <a:prstGeom prst="rect">
            <a:avLst/>
          </a:prstGeom>
          <a:noFill/>
        </p:spPr>
        <p:txBody>
          <a:bodyPr wrap="square" rtlCol="0">
            <a:spAutoFit/>
          </a:bodyPr>
          <a:lstStyle/>
          <a:p>
            <a:r>
              <a:rPr lang="en-US"/>
              <a:t>1</a:t>
            </a:r>
          </a:p>
        </p:txBody>
      </p:sp>
      <p:sp>
        <p:nvSpPr>
          <p:cNvPr id="14" name="Rectangle 13"/>
          <p:cNvSpPr/>
          <p:nvPr/>
        </p:nvSpPr>
        <p:spPr>
          <a:xfrm>
            <a:off x="838200" y="3962400"/>
            <a:ext cx="381000" cy="6096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914400" y="4038600"/>
            <a:ext cx="228600" cy="584775"/>
          </a:xfrm>
          <a:prstGeom prst="rect">
            <a:avLst/>
          </a:prstGeom>
          <a:noFill/>
        </p:spPr>
        <p:txBody>
          <a:bodyPr wrap="square" rtlCol="0">
            <a:spAutoFit/>
          </a:bodyPr>
          <a:lstStyle/>
          <a:p>
            <a:r>
              <a:rPr lang="en-US" sz="1600"/>
              <a:t>1</a:t>
            </a:r>
          </a:p>
          <a:p>
            <a:r>
              <a:rPr lang="en-US" sz="1600"/>
              <a:t>1</a:t>
            </a:r>
          </a:p>
        </p:txBody>
      </p:sp>
      <p:graphicFrame>
        <p:nvGraphicFramePr>
          <p:cNvPr id="16" name="Table 15"/>
          <p:cNvGraphicFramePr>
            <a:graphicFrameLocks noGrp="1"/>
          </p:cNvGraphicFramePr>
          <p:nvPr/>
        </p:nvGraphicFramePr>
        <p:xfrm>
          <a:off x="2895600" y="3906520"/>
          <a:ext cx="1371600" cy="741680"/>
        </p:xfrm>
        <a:graphic>
          <a:graphicData uri="http://schemas.openxmlformats.org/drawingml/2006/table">
            <a:tbl>
              <a:tblPr firstRow="1" bandRow="1">
                <a:tableStyleId>{00A15C55-8517-42AA-B614-E9B94910E393}</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bl>
          </a:graphicData>
        </a:graphic>
      </p:graphicFrame>
      <p:cxnSp>
        <p:nvCxnSpPr>
          <p:cNvPr id="18" name="Straight Connector 17"/>
          <p:cNvCxnSpPr/>
          <p:nvPr/>
        </p:nvCxnSpPr>
        <p:spPr>
          <a:xfrm rot="16200000" flipV="1">
            <a:off x="2667000" y="3657600"/>
            <a:ext cx="228600" cy="228600"/>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2438400" y="3733800"/>
            <a:ext cx="381000" cy="369332"/>
          </a:xfrm>
          <a:prstGeom prst="rect">
            <a:avLst/>
          </a:prstGeom>
          <a:noFill/>
        </p:spPr>
        <p:txBody>
          <a:bodyPr wrap="square" rtlCol="0">
            <a:spAutoFit/>
          </a:bodyPr>
          <a:lstStyle/>
          <a:p>
            <a:r>
              <a:rPr lang="en-US"/>
              <a:t>A</a:t>
            </a:r>
          </a:p>
        </p:txBody>
      </p:sp>
      <p:sp>
        <p:nvSpPr>
          <p:cNvPr id="20" name="TextBox 19"/>
          <p:cNvSpPr txBox="1"/>
          <p:nvPr/>
        </p:nvSpPr>
        <p:spPr>
          <a:xfrm>
            <a:off x="2819400" y="3505200"/>
            <a:ext cx="381000" cy="369332"/>
          </a:xfrm>
          <a:prstGeom prst="rect">
            <a:avLst/>
          </a:prstGeom>
          <a:noFill/>
        </p:spPr>
        <p:txBody>
          <a:bodyPr wrap="square" rtlCol="0">
            <a:spAutoFit/>
          </a:bodyPr>
          <a:lstStyle/>
          <a:p>
            <a:r>
              <a:rPr lang="en-US"/>
              <a:t>B</a:t>
            </a:r>
          </a:p>
        </p:txBody>
      </p:sp>
      <p:sp>
        <p:nvSpPr>
          <p:cNvPr id="21" name="TextBox 20"/>
          <p:cNvSpPr txBox="1"/>
          <p:nvPr/>
        </p:nvSpPr>
        <p:spPr>
          <a:xfrm>
            <a:off x="3124200" y="3516868"/>
            <a:ext cx="381000" cy="369332"/>
          </a:xfrm>
          <a:prstGeom prst="rect">
            <a:avLst/>
          </a:prstGeom>
          <a:noFill/>
        </p:spPr>
        <p:txBody>
          <a:bodyPr wrap="square" rtlCol="0">
            <a:spAutoFit/>
          </a:bodyPr>
          <a:lstStyle/>
          <a:p>
            <a:r>
              <a:rPr lang="en-US"/>
              <a:t>0</a:t>
            </a:r>
          </a:p>
        </p:txBody>
      </p:sp>
      <p:sp>
        <p:nvSpPr>
          <p:cNvPr id="22" name="TextBox 21"/>
          <p:cNvSpPr txBox="1"/>
          <p:nvPr/>
        </p:nvSpPr>
        <p:spPr>
          <a:xfrm>
            <a:off x="3733800" y="3581400"/>
            <a:ext cx="381000" cy="369332"/>
          </a:xfrm>
          <a:prstGeom prst="rect">
            <a:avLst/>
          </a:prstGeom>
          <a:noFill/>
        </p:spPr>
        <p:txBody>
          <a:bodyPr wrap="square" rtlCol="0">
            <a:spAutoFit/>
          </a:bodyPr>
          <a:lstStyle/>
          <a:p>
            <a:r>
              <a:rPr lang="en-US"/>
              <a:t>1</a:t>
            </a:r>
          </a:p>
        </p:txBody>
      </p:sp>
      <p:sp>
        <p:nvSpPr>
          <p:cNvPr id="23" name="TextBox 22"/>
          <p:cNvSpPr txBox="1"/>
          <p:nvPr/>
        </p:nvSpPr>
        <p:spPr>
          <a:xfrm>
            <a:off x="2590800" y="3897868"/>
            <a:ext cx="381000" cy="369332"/>
          </a:xfrm>
          <a:prstGeom prst="rect">
            <a:avLst/>
          </a:prstGeom>
          <a:noFill/>
        </p:spPr>
        <p:txBody>
          <a:bodyPr wrap="square" rtlCol="0">
            <a:spAutoFit/>
          </a:bodyPr>
          <a:lstStyle/>
          <a:p>
            <a:r>
              <a:rPr lang="en-US"/>
              <a:t>0</a:t>
            </a:r>
          </a:p>
        </p:txBody>
      </p:sp>
      <p:sp>
        <p:nvSpPr>
          <p:cNvPr id="24" name="TextBox 23"/>
          <p:cNvSpPr txBox="1"/>
          <p:nvPr/>
        </p:nvSpPr>
        <p:spPr>
          <a:xfrm>
            <a:off x="2590800" y="4278868"/>
            <a:ext cx="381000" cy="369332"/>
          </a:xfrm>
          <a:prstGeom prst="rect">
            <a:avLst/>
          </a:prstGeom>
          <a:noFill/>
        </p:spPr>
        <p:txBody>
          <a:bodyPr wrap="square" rtlCol="0">
            <a:spAutoFit/>
          </a:bodyPr>
          <a:lstStyle/>
          <a:p>
            <a:r>
              <a:rPr lang="en-US"/>
              <a:t>1</a:t>
            </a:r>
          </a:p>
        </p:txBody>
      </p:sp>
      <p:sp>
        <p:nvSpPr>
          <p:cNvPr id="25" name="Rectangle 24"/>
          <p:cNvSpPr/>
          <p:nvPr/>
        </p:nvSpPr>
        <p:spPr>
          <a:xfrm flipV="1">
            <a:off x="2971800" y="3962400"/>
            <a:ext cx="1219200" cy="3048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3048000" y="3962400"/>
            <a:ext cx="990600" cy="369332"/>
          </a:xfrm>
          <a:prstGeom prst="rect">
            <a:avLst/>
          </a:prstGeom>
          <a:noFill/>
        </p:spPr>
        <p:txBody>
          <a:bodyPr wrap="square" rtlCol="0">
            <a:spAutoFit/>
          </a:bodyPr>
          <a:lstStyle/>
          <a:p>
            <a:r>
              <a:rPr lang="en-US"/>
              <a:t>1          1</a:t>
            </a:r>
          </a:p>
        </p:txBody>
      </p:sp>
      <p:graphicFrame>
        <p:nvGraphicFramePr>
          <p:cNvPr id="27" name="Table 26"/>
          <p:cNvGraphicFramePr>
            <a:graphicFrameLocks noGrp="1"/>
          </p:cNvGraphicFramePr>
          <p:nvPr/>
        </p:nvGraphicFramePr>
        <p:xfrm>
          <a:off x="5410200" y="3810000"/>
          <a:ext cx="3124200" cy="838200"/>
        </p:xfrm>
        <a:graphic>
          <a:graphicData uri="http://schemas.openxmlformats.org/drawingml/2006/table">
            <a:tbl>
              <a:tblPr firstRow="1" bandRow="1">
                <a:tableStyleId>{F5AB1C69-6EDB-4FF4-983F-18BD219EF322}</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81050">
                  <a:extLst>
                    <a:ext uri="{9D8B030D-6E8A-4147-A177-3AD203B41FA5}">
                      <a16:colId xmlns:a16="http://schemas.microsoft.com/office/drawing/2014/main" val="20003"/>
                    </a:ext>
                  </a:extLst>
                </a:gridCol>
              </a:tblGrid>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bl>
          </a:graphicData>
        </a:graphic>
      </p:graphicFrame>
      <p:cxnSp>
        <p:nvCxnSpPr>
          <p:cNvPr id="29" name="Straight Connector 28"/>
          <p:cNvCxnSpPr/>
          <p:nvPr/>
        </p:nvCxnSpPr>
        <p:spPr>
          <a:xfrm rot="16200000" flipV="1">
            <a:off x="5143500" y="3543301"/>
            <a:ext cx="304800" cy="228600"/>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5181600" y="3352800"/>
            <a:ext cx="457200" cy="369332"/>
          </a:xfrm>
          <a:prstGeom prst="rect">
            <a:avLst/>
          </a:prstGeom>
          <a:noFill/>
        </p:spPr>
        <p:txBody>
          <a:bodyPr wrap="square" rtlCol="0">
            <a:spAutoFit/>
          </a:bodyPr>
          <a:lstStyle/>
          <a:p>
            <a:r>
              <a:rPr lang="en-US"/>
              <a:t>BC</a:t>
            </a:r>
          </a:p>
        </p:txBody>
      </p:sp>
      <p:sp>
        <p:nvSpPr>
          <p:cNvPr id="31" name="TextBox 30"/>
          <p:cNvSpPr txBox="1"/>
          <p:nvPr/>
        </p:nvSpPr>
        <p:spPr>
          <a:xfrm>
            <a:off x="4953000" y="3581400"/>
            <a:ext cx="381000" cy="369332"/>
          </a:xfrm>
          <a:prstGeom prst="rect">
            <a:avLst/>
          </a:prstGeom>
          <a:noFill/>
        </p:spPr>
        <p:txBody>
          <a:bodyPr wrap="square" rtlCol="0">
            <a:spAutoFit/>
          </a:bodyPr>
          <a:lstStyle/>
          <a:p>
            <a:r>
              <a:rPr lang="en-US"/>
              <a:t>A</a:t>
            </a:r>
          </a:p>
        </p:txBody>
      </p:sp>
      <p:sp>
        <p:nvSpPr>
          <p:cNvPr id="32" name="TextBox 31"/>
          <p:cNvSpPr txBox="1"/>
          <p:nvPr/>
        </p:nvSpPr>
        <p:spPr>
          <a:xfrm>
            <a:off x="5105400" y="4278868"/>
            <a:ext cx="381000" cy="369332"/>
          </a:xfrm>
          <a:prstGeom prst="rect">
            <a:avLst/>
          </a:prstGeom>
          <a:noFill/>
        </p:spPr>
        <p:txBody>
          <a:bodyPr wrap="square" rtlCol="0">
            <a:spAutoFit/>
          </a:bodyPr>
          <a:lstStyle/>
          <a:p>
            <a:r>
              <a:rPr lang="en-US"/>
              <a:t>1</a:t>
            </a:r>
          </a:p>
        </p:txBody>
      </p:sp>
      <p:sp>
        <p:nvSpPr>
          <p:cNvPr id="33" name="TextBox 32"/>
          <p:cNvSpPr txBox="1"/>
          <p:nvPr/>
        </p:nvSpPr>
        <p:spPr>
          <a:xfrm>
            <a:off x="5105400" y="3810000"/>
            <a:ext cx="381000" cy="369332"/>
          </a:xfrm>
          <a:prstGeom prst="rect">
            <a:avLst/>
          </a:prstGeom>
          <a:noFill/>
        </p:spPr>
        <p:txBody>
          <a:bodyPr wrap="square" rtlCol="0">
            <a:spAutoFit/>
          </a:bodyPr>
          <a:lstStyle/>
          <a:p>
            <a:r>
              <a:rPr lang="en-US"/>
              <a:t>0</a:t>
            </a:r>
          </a:p>
        </p:txBody>
      </p:sp>
      <p:sp>
        <p:nvSpPr>
          <p:cNvPr id="34" name="TextBox 33"/>
          <p:cNvSpPr txBox="1"/>
          <p:nvPr/>
        </p:nvSpPr>
        <p:spPr>
          <a:xfrm>
            <a:off x="5562600" y="3440668"/>
            <a:ext cx="533400" cy="369332"/>
          </a:xfrm>
          <a:prstGeom prst="rect">
            <a:avLst/>
          </a:prstGeom>
          <a:noFill/>
        </p:spPr>
        <p:txBody>
          <a:bodyPr wrap="square" rtlCol="0">
            <a:spAutoFit/>
          </a:bodyPr>
          <a:lstStyle/>
          <a:p>
            <a:r>
              <a:rPr lang="en-US"/>
              <a:t>00</a:t>
            </a:r>
          </a:p>
        </p:txBody>
      </p:sp>
      <p:sp>
        <p:nvSpPr>
          <p:cNvPr id="35" name="TextBox 34"/>
          <p:cNvSpPr txBox="1"/>
          <p:nvPr/>
        </p:nvSpPr>
        <p:spPr>
          <a:xfrm>
            <a:off x="6324600" y="3429000"/>
            <a:ext cx="533400" cy="369332"/>
          </a:xfrm>
          <a:prstGeom prst="rect">
            <a:avLst/>
          </a:prstGeom>
          <a:noFill/>
        </p:spPr>
        <p:txBody>
          <a:bodyPr wrap="square" rtlCol="0">
            <a:spAutoFit/>
          </a:bodyPr>
          <a:lstStyle/>
          <a:p>
            <a:r>
              <a:rPr lang="en-US"/>
              <a:t>01</a:t>
            </a:r>
          </a:p>
        </p:txBody>
      </p:sp>
      <p:sp>
        <p:nvSpPr>
          <p:cNvPr id="36" name="TextBox 35"/>
          <p:cNvSpPr txBox="1"/>
          <p:nvPr/>
        </p:nvSpPr>
        <p:spPr>
          <a:xfrm>
            <a:off x="7086600" y="3429000"/>
            <a:ext cx="533400" cy="369332"/>
          </a:xfrm>
          <a:prstGeom prst="rect">
            <a:avLst/>
          </a:prstGeom>
          <a:noFill/>
        </p:spPr>
        <p:txBody>
          <a:bodyPr wrap="square" rtlCol="0">
            <a:spAutoFit/>
          </a:bodyPr>
          <a:lstStyle/>
          <a:p>
            <a:r>
              <a:rPr lang="en-US"/>
              <a:t>11</a:t>
            </a:r>
          </a:p>
        </p:txBody>
      </p:sp>
      <p:sp>
        <p:nvSpPr>
          <p:cNvPr id="37" name="TextBox 36"/>
          <p:cNvSpPr txBox="1"/>
          <p:nvPr/>
        </p:nvSpPr>
        <p:spPr>
          <a:xfrm>
            <a:off x="7848600" y="3429000"/>
            <a:ext cx="533400" cy="369332"/>
          </a:xfrm>
          <a:prstGeom prst="rect">
            <a:avLst/>
          </a:prstGeom>
          <a:noFill/>
        </p:spPr>
        <p:txBody>
          <a:bodyPr wrap="square" rtlCol="0">
            <a:spAutoFit/>
          </a:bodyPr>
          <a:lstStyle/>
          <a:p>
            <a:r>
              <a:rPr lang="en-US"/>
              <a:t>10</a:t>
            </a:r>
          </a:p>
        </p:txBody>
      </p:sp>
      <p:sp>
        <p:nvSpPr>
          <p:cNvPr id="38" name="Rectangle 37"/>
          <p:cNvSpPr/>
          <p:nvPr/>
        </p:nvSpPr>
        <p:spPr>
          <a:xfrm flipV="1">
            <a:off x="6324600" y="3886200"/>
            <a:ext cx="1295400" cy="3048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TextBox 38"/>
          <p:cNvSpPr txBox="1"/>
          <p:nvPr/>
        </p:nvSpPr>
        <p:spPr>
          <a:xfrm>
            <a:off x="6400800" y="3886200"/>
            <a:ext cx="1066800" cy="369332"/>
          </a:xfrm>
          <a:prstGeom prst="rect">
            <a:avLst/>
          </a:prstGeom>
          <a:noFill/>
        </p:spPr>
        <p:txBody>
          <a:bodyPr wrap="square" rtlCol="0">
            <a:spAutoFit/>
          </a:bodyPr>
          <a:lstStyle/>
          <a:p>
            <a:r>
              <a:rPr lang="en-US"/>
              <a:t>1            1</a:t>
            </a:r>
          </a:p>
        </p:txBody>
      </p:sp>
      <p:graphicFrame>
        <p:nvGraphicFramePr>
          <p:cNvPr id="40" name="Table 39"/>
          <p:cNvGraphicFramePr>
            <a:graphicFrameLocks noGrp="1"/>
          </p:cNvGraphicFramePr>
          <p:nvPr/>
        </p:nvGraphicFramePr>
        <p:xfrm>
          <a:off x="609600" y="5486400"/>
          <a:ext cx="3124200" cy="83820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81050">
                  <a:extLst>
                    <a:ext uri="{9D8B030D-6E8A-4147-A177-3AD203B41FA5}">
                      <a16:colId xmlns:a16="http://schemas.microsoft.com/office/drawing/2014/main" val="20003"/>
                    </a:ext>
                  </a:extLst>
                </a:gridCol>
              </a:tblGrid>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bl>
          </a:graphicData>
        </a:graphic>
      </p:graphicFrame>
      <p:cxnSp>
        <p:nvCxnSpPr>
          <p:cNvPr id="42" name="Straight Connector 41"/>
          <p:cNvCxnSpPr/>
          <p:nvPr/>
        </p:nvCxnSpPr>
        <p:spPr>
          <a:xfrm rot="16200000" flipV="1">
            <a:off x="190500" y="5067300"/>
            <a:ext cx="457200" cy="381000"/>
          </a:xfrm>
          <a:prstGeom prst="line">
            <a:avLst/>
          </a:prstGeom>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152400" y="5181600"/>
            <a:ext cx="381000" cy="369332"/>
          </a:xfrm>
          <a:prstGeom prst="rect">
            <a:avLst/>
          </a:prstGeom>
          <a:noFill/>
        </p:spPr>
        <p:txBody>
          <a:bodyPr wrap="square" rtlCol="0">
            <a:spAutoFit/>
          </a:bodyPr>
          <a:lstStyle/>
          <a:p>
            <a:r>
              <a:rPr lang="en-US"/>
              <a:t>A</a:t>
            </a:r>
          </a:p>
        </p:txBody>
      </p:sp>
      <p:sp>
        <p:nvSpPr>
          <p:cNvPr id="44" name="TextBox 43"/>
          <p:cNvSpPr txBox="1"/>
          <p:nvPr/>
        </p:nvSpPr>
        <p:spPr>
          <a:xfrm>
            <a:off x="381000" y="4953000"/>
            <a:ext cx="457200" cy="369332"/>
          </a:xfrm>
          <a:prstGeom prst="rect">
            <a:avLst/>
          </a:prstGeom>
          <a:noFill/>
        </p:spPr>
        <p:txBody>
          <a:bodyPr wrap="square" rtlCol="0">
            <a:spAutoFit/>
          </a:bodyPr>
          <a:lstStyle/>
          <a:p>
            <a:r>
              <a:rPr lang="en-US"/>
              <a:t>BC</a:t>
            </a:r>
          </a:p>
        </p:txBody>
      </p:sp>
      <p:sp>
        <p:nvSpPr>
          <p:cNvPr id="45" name="TextBox 44"/>
          <p:cNvSpPr txBox="1"/>
          <p:nvPr/>
        </p:nvSpPr>
        <p:spPr>
          <a:xfrm>
            <a:off x="304800" y="5498068"/>
            <a:ext cx="381000" cy="369332"/>
          </a:xfrm>
          <a:prstGeom prst="rect">
            <a:avLst/>
          </a:prstGeom>
          <a:noFill/>
        </p:spPr>
        <p:txBody>
          <a:bodyPr wrap="square" rtlCol="0">
            <a:spAutoFit/>
          </a:bodyPr>
          <a:lstStyle/>
          <a:p>
            <a:r>
              <a:rPr lang="en-US"/>
              <a:t>0</a:t>
            </a:r>
          </a:p>
        </p:txBody>
      </p:sp>
      <p:sp>
        <p:nvSpPr>
          <p:cNvPr id="46" name="TextBox 45"/>
          <p:cNvSpPr txBox="1"/>
          <p:nvPr/>
        </p:nvSpPr>
        <p:spPr>
          <a:xfrm>
            <a:off x="304800" y="5955268"/>
            <a:ext cx="381000" cy="369332"/>
          </a:xfrm>
          <a:prstGeom prst="rect">
            <a:avLst/>
          </a:prstGeom>
          <a:noFill/>
        </p:spPr>
        <p:txBody>
          <a:bodyPr wrap="square" rtlCol="0">
            <a:spAutoFit/>
          </a:bodyPr>
          <a:lstStyle/>
          <a:p>
            <a:r>
              <a:rPr lang="en-US"/>
              <a:t>1</a:t>
            </a:r>
          </a:p>
        </p:txBody>
      </p:sp>
      <p:sp>
        <p:nvSpPr>
          <p:cNvPr id="47" name="TextBox 46"/>
          <p:cNvSpPr txBox="1"/>
          <p:nvPr/>
        </p:nvSpPr>
        <p:spPr>
          <a:xfrm>
            <a:off x="838200" y="5181600"/>
            <a:ext cx="533400" cy="369332"/>
          </a:xfrm>
          <a:prstGeom prst="rect">
            <a:avLst/>
          </a:prstGeom>
          <a:noFill/>
        </p:spPr>
        <p:txBody>
          <a:bodyPr wrap="square" rtlCol="0">
            <a:spAutoFit/>
          </a:bodyPr>
          <a:lstStyle/>
          <a:p>
            <a:r>
              <a:rPr lang="en-US"/>
              <a:t>00</a:t>
            </a:r>
          </a:p>
        </p:txBody>
      </p:sp>
      <p:sp>
        <p:nvSpPr>
          <p:cNvPr id="48" name="TextBox 47"/>
          <p:cNvSpPr txBox="1"/>
          <p:nvPr/>
        </p:nvSpPr>
        <p:spPr>
          <a:xfrm>
            <a:off x="1524000" y="5181600"/>
            <a:ext cx="533400" cy="369332"/>
          </a:xfrm>
          <a:prstGeom prst="rect">
            <a:avLst/>
          </a:prstGeom>
          <a:noFill/>
        </p:spPr>
        <p:txBody>
          <a:bodyPr wrap="square" rtlCol="0">
            <a:spAutoFit/>
          </a:bodyPr>
          <a:lstStyle/>
          <a:p>
            <a:r>
              <a:rPr lang="en-US"/>
              <a:t>01</a:t>
            </a:r>
          </a:p>
        </p:txBody>
      </p:sp>
      <p:sp>
        <p:nvSpPr>
          <p:cNvPr id="49" name="TextBox 48"/>
          <p:cNvSpPr txBox="1"/>
          <p:nvPr/>
        </p:nvSpPr>
        <p:spPr>
          <a:xfrm>
            <a:off x="2362200" y="5181600"/>
            <a:ext cx="533400" cy="369332"/>
          </a:xfrm>
          <a:prstGeom prst="rect">
            <a:avLst/>
          </a:prstGeom>
          <a:noFill/>
        </p:spPr>
        <p:txBody>
          <a:bodyPr wrap="square" rtlCol="0">
            <a:spAutoFit/>
          </a:bodyPr>
          <a:lstStyle/>
          <a:p>
            <a:r>
              <a:rPr lang="en-US"/>
              <a:t>11</a:t>
            </a:r>
          </a:p>
        </p:txBody>
      </p:sp>
      <p:sp>
        <p:nvSpPr>
          <p:cNvPr id="50" name="TextBox 49"/>
          <p:cNvSpPr txBox="1"/>
          <p:nvPr/>
        </p:nvSpPr>
        <p:spPr>
          <a:xfrm>
            <a:off x="3124200" y="5181600"/>
            <a:ext cx="533400" cy="369332"/>
          </a:xfrm>
          <a:prstGeom prst="rect">
            <a:avLst/>
          </a:prstGeom>
          <a:noFill/>
        </p:spPr>
        <p:txBody>
          <a:bodyPr wrap="square" rtlCol="0">
            <a:spAutoFit/>
          </a:bodyPr>
          <a:lstStyle/>
          <a:p>
            <a:r>
              <a:rPr lang="en-US"/>
              <a:t>10</a:t>
            </a:r>
          </a:p>
        </p:txBody>
      </p:sp>
      <p:sp>
        <p:nvSpPr>
          <p:cNvPr id="51" name="Rectangle 50"/>
          <p:cNvSpPr/>
          <p:nvPr/>
        </p:nvSpPr>
        <p:spPr>
          <a:xfrm>
            <a:off x="2362200" y="5562600"/>
            <a:ext cx="381000" cy="6858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TextBox 51"/>
          <p:cNvSpPr txBox="1"/>
          <p:nvPr/>
        </p:nvSpPr>
        <p:spPr>
          <a:xfrm>
            <a:off x="2438400" y="5486401"/>
            <a:ext cx="228600" cy="830997"/>
          </a:xfrm>
          <a:prstGeom prst="rect">
            <a:avLst/>
          </a:prstGeom>
          <a:noFill/>
        </p:spPr>
        <p:txBody>
          <a:bodyPr wrap="square" rtlCol="0">
            <a:spAutoFit/>
          </a:bodyPr>
          <a:lstStyle/>
          <a:p>
            <a:r>
              <a:rPr lang="en-US" sz="1600"/>
              <a:t>1</a:t>
            </a:r>
          </a:p>
          <a:p>
            <a:endParaRPr lang="en-US" sz="1600"/>
          </a:p>
          <a:p>
            <a:r>
              <a:rPr lang="en-US" sz="1600"/>
              <a:t>1</a:t>
            </a:r>
          </a:p>
        </p:txBody>
      </p:sp>
      <p:graphicFrame>
        <p:nvGraphicFramePr>
          <p:cNvPr id="53" name="Table 52"/>
          <p:cNvGraphicFramePr>
            <a:graphicFrameLocks noGrp="1"/>
          </p:cNvGraphicFramePr>
          <p:nvPr/>
        </p:nvGraphicFramePr>
        <p:xfrm>
          <a:off x="4876800" y="5486400"/>
          <a:ext cx="3124200" cy="838200"/>
        </p:xfrm>
        <a:graphic>
          <a:graphicData uri="http://schemas.openxmlformats.org/drawingml/2006/table">
            <a:tbl>
              <a:tblPr firstRow="1" bandRow="1">
                <a:tableStyleId>{93296810-A885-4BE3-A3E7-6D5BEEA58F35}</a:tableStyleId>
              </a:tblPr>
              <a:tblGrid>
                <a:gridCol w="7810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81050">
                  <a:extLst>
                    <a:ext uri="{9D8B030D-6E8A-4147-A177-3AD203B41FA5}">
                      <a16:colId xmlns:a16="http://schemas.microsoft.com/office/drawing/2014/main" val="20003"/>
                    </a:ext>
                  </a:extLst>
                </a:gridCol>
              </a:tblGrid>
              <a:tr h="419100">
                <a:tc>
                  <a:txBody>
                    <a:bodyPr/>
                    <a:lstStyle/>
                    <a:p>
                      <a:pPr algn="ctr"/>
                      <a:r>
                        <a:rPr lang="en-US">
                          <a:solidFill>
                            <a:schemeClr val="tx1"/>
                          </a:solidFill>
                        </a:rPr>
                        <a:t>1</a:t>
                      </a: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r>
                        <a:rPr lang="en-US">
                          <a:solidFill>
                            <a:schemeClr val="tx1"/>
                          </a:solidFill>
                        </a:rPr>
                        <a:t>1</a:t>
                      </a:r>
                    </a:p>
                  </a:txBody>
                  <a:tcPr/>
                </a:tc>
                <a:extLst>
                  <a:ext uri="{0D108BD9-81ED-4DB2-BD59-A6C34878D82A}">
                    <a16:rowId xmlns:a16="http://schemas.microsoft.com/office/drawing/2014/main" val="10000"/>
                  </a:ext>
                </a:extLst>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bl>
          </a:graphicData>
        </a:graphic>
      </p:graphicFrame>
      <p:cxnSp>
        <p:nvCxnSpPr>
          <p:cNvPr id="55" name="Straight Connector 54"/>
          <p:cNvCxnSpPr/>
          <p:nvPr/>
        </p:nvCxnSpPr>
        <p:spPr>
          <a:xfrm rot="16200000" flipV="1">
            <a:off x="4648200" y="5181600"/>
            <a:ext cx="304800" cy="304800"/>
          </a:xfrm>
          <a:prstGeom prst="line">
            <a:avLst/>
          </a:prstGeom>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4419600" y="5181600"/>
            <a:ext cx="381000" cy="369332"/>
          </a:xfrm>
          <a:prstGeom prst="rect">
            <a:avLst/>
          </a:prstGeom>
          <a:noFill/>
        </p:spPr>
        <p:txBody>
          <a:bodyPr wrap="square" rtlCol="0">
            <a:spAutoFit/>
          </a:bodyPr>
          <a:lstStyle/>
          <a:p>
            <a:r>
              <a:rPr lang="en-US"/>
              <a:t>A</a:t>
            </a:r>
          </a:p>
        </p:txBody>
      </p:sp>
      <p:sp>
        <p:nvSpPr>
          <p:cNvPr id="57" name="TextBox 56"/>
          <p:cNvSpPr txBox="1"/>
          <p:nvPr/>
        </p:nvSpPr>
        <p:spPr>
          <a:xfrm>
            <a:off x="4724400" y="5029200"/>
            <a:ext cx="457200" cy="369332"/>
          </a:xfrm>
          <a:prstGeom prst="rect">
            <a:avLst/>
          </a:prstGeom>
          <a:noFill/>
        </p:spPr>
        <p:txBody>
          <a:bodyPr wrap="square" rtlCol="0">
            <a:spAutoFit/>
          </a:bodyPr>
          <a:lstStyle/>
          <a:p>
            <a:r>
              <a:rPr lang="en-US"/>
              <a:t>BC</a:t>
            </a:r>
          </a:p>
        </p:txBody>
      </p:sp>
      <p:sp>
        <p:nvSpPr>
          <p:cNvPr id="58" name="TextBox 57"/>
          <p:cNvSpPr txBox="1"/>
          <p:nvPr/>
        </p:nvSpPr>
        <p:spPr>
          <a:xfrm>
            <a:off x="5105400" y="5181600"/>
            <a:ext cx="533400" cy="369332"/>
          </a:xfrm>
          <a:prstGeom prst="rect">
            <a:avLst/>
          </a:prstGeom>
          <a:noFill/>
        </p:spPr>
        <p:txBody>
          <a:bodyPr wrap="square" rtlCol="0">
            <a:spAutoFit/>
          </a:bodyPr>
          <a:lstStyle/>
          <a:p>
            <a:r>
              <a:rPr lang="en-US"/>
              <a:t>00</a:t>
            </a:r>
          </a:p>
        </p:txBody>
      </p:sp>
      <p:sp>
        <p:nvSpPr>
          <p:cNvPr id="59" name="TextBox 58"/>
          <p:cNvSpPr txBox="1"/>
          <p:nvPr/>
        </p:nvSpPr>
        <p:spPr>
          <a:xfrm>
            <a:off x="5867400" y="5181600"/>
            <a:ext cx="533400" cy="369332"/>
          </a:xfrm>
          <a:prstGeom prst="rect">
            <a:avLst/>
          </a:prstGeom>
          <a:noFill/>
        </p:spPr>
        <p:txBody>
          <a:bodyPr wrap="square" rtlCol="0">
            <a:spAutoFit/>
          </a:bodyPr>
          <a:lstStyle/>
          <a:p>
            <a:r>
              <a:rPr lang="en-US"/>
              <a:t>01</a:t>
            </a:r>
          </a:p>
        </p:txBody>
      </p:sp>
      <p:sp>
        <p:nvSpPr>
          <p:cNvPr id="60" name="TextBox 59"/>
          <p:cNvSpPr txBox="1"/>
          <p:nvPr/>
        </p:nvSpPr>
        <p:spPr>
          <a:xfrm>
            <a:off x="6629400" y="5181600"/>
            <a:ext cx="533400" cy="369332"/>
          </a:xfrm>
          <a:prstGeom prst="rect">
            <a:avLst/>
          </a:prstGeom>
          <a:noFill/>
        </p:spPr>
        <p:txBody>
          <a:bodyPr wrap="square" rtlCol="0">
            <a:spAutoFit/>
          </a:bodyPr>
          <a:lstStyle/>
          <a:p>
            <a:r>
              <a:rPr lang="en-US"/>
              <a:t>11</a:t>
            </a:r>
          </a:p>
        </p:txBody>
      </p:sp>
      <p:sp>
        <p:nvSpPr>
          <p:cNvPr id="61" name="TextBox 60"/>
          <p:cNvSpPr txBox="1"/>
          <p:nvPr/>
        </p:nvSpPr>
        <p:spPr>
          <a:xfrm>
            <a:off x="7391400" y="5181600"/>
            <a:ext cx="533400" cy="369332"/>
          </a:xfrm>
          <a:prstGeom prst="rect">
            <a:avLst/>
          </a:prstGeom>
          <a:noFill/>
        </p:spPr>
        <p:txBody>
          <a:bodyPr wrap="square" rtlCol="0">
            <a:spAutoFit/>
          </a:bodyPr>
          <a:lstStyle/>
          <a:p>
            <a:r>
              <a:rPr lang="en-US"/>
              <a:t>10</a:t>
            </a:r>
          </a:p>
        </p:txBody>
      </p:sp>
      <p:sp>
        <p:nvSpPr>
          <p:cNvPr id="62" name="TextBox 61"/>
          <p:cNvSpPr txBox="1"/>
          <p:nvPr/>
        </p:nvSpPr>
        <p:spPr>
          <a:xfrm>
            <a:off x="4572000" y="5486400"/>
            <a:ext cx="381000" cy="369332"/>
          </a:xfrm>
          <a:prstGeom prst="rect">
            <a:avLst/>
          </a:prstGeom>
          <a:noFill/>
        </p:spPr>
        <p:txBody>
          <a:bodyPr wrap="square" rtlCol="0">
            <a:spAutoFit/>
          </a:bodyPr>
          <a:lstStyle/>
          <a:p>
            <a:r>
              <a:rPr lang="en-US"/>
              <a:t>0</a:t>
            </a:r>
          </a:p>
        </p:txBody>
      </p:sp>
      <p:sp>
        <p:nvSpPr>
          <p:cNvPr id="63" name="TextBox 62"/>
          <p:cNvSpPr txBox="1"/>
          <p:nvPr/>
        </p:nvSpPr>
        <p:spPr>
          <a:xfrm>
            <a:off x="4572000" y="5867400"/>
            <a:ext cx="381000" cy="369332"/>
          </a:xfrm>
          <a:prstGeom prst="rect">
            <a:avLst/>
          </a:prstGeom>
          <a:noFill/>
        </p:spPr>
        <p:txBody>
          <a:bodyPr wrap="square" rtlCol="0">
            <a:spAutoFit/>
          </a:bodyPr>
          <a:lstStyle/>
          <a:p>
            <a:r>
              <a:rPr lang="en-US"/>
              <a:t>1</a:t>
            </a:r>
          </a:p>
        </p:txBody>
      </p:sp>
      <p:sp>
        <p:nvSpPr>
          <p:cNvPr id="65" name="Left Bracket 64"/>
          <p:cNvSpPr/>
          <p:nvPr/>
        </p:nvSpPr>
        <p:spPr>
          <a:xfrm>
            <a:off x="7391400" y="5486400"/>
            <a:ext cx="762000" cy="381000"/>
          </a:xfrm>
          <a:prstGeom prst="leftBracket">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Right Bracket 63"/>
          <p:cNvSpPr/>
          <p:nvPr/>
        </p:nvSpPr>
        <p:spPr>
          <a:xfrm>
            <a:off x="4648200" y="5486400"/>
            <a:ext cx="838200" cy="3810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wedg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4">
              <a:lumMod val="40000"/>
              <a:lumOff val="60000"/>
            </a:schemeClr>
          </a:solidFill>
        </p:spPr>
        <p:txBody>
          <a:bodyPr>
            <a:normAutofit/>
          </a:bodyPr>
          <a:lstStyle/>
          <a:p>
            <a:pPr>
              <a:buNone/>
            </a:pPr>
            <a:r>
              <a:rPr lang="en-US" sz="2400"/>
              <a:t>	</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r>
              <a:rPr lang="en-US" sz="2400" b="1"/>
              <a:t>Looping for four: </a:t>
            </a:r>
          </a:p>
          <a:p>
            <a:pPr>
              <a:buNone/>
            </a:pPr>
            <a:endParaRPr lang="en-US" sz="2400" b="1"/>
          </a:p>
        </p:txBody>
      </p:sp>
      <p:sp>
        <p:nvSpPr>
          <p:cNvPr id="4" name="Title 1"/>
          <p:cNvSpPr txBox="1">
            <a:spLocks noGrp="1"/>
          </p:cNvSpPr>
          <p:nvPr>
            <p:ph type="title"/>
          </p:nvPr>
        </p:nvSpPr>
        <p:spPr>
          <a:xfrm>
            <a:off x="0" y="0"/>
            <a:ext cx="9144000" cy="9144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838200" y="1397000"/>
          <a:ext cx="2438400" cy="16510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endParaRPr lang="en-US"/>
                    </a:p>
                  </a:txBody>
                  <a:tcPr/>
                </a:tc>
                <a:tc>
                  <a:txBody>
                    <a:bodyPr/>
                    <a:lstStyle/>
                    <a:p>
                      <a:endParaRPr lang="en-US"/>
                    </a:p>
                  </a:txBody>
                  <a:tcPr/>
                </a:tc>
                <a:tc>
                  <a:txBody>
                    <a:bodyPr/>
                    <a:lstStyle/>
                    <a:p>
                      <a:endParaRPr lang="en-US"/>
                    </a:p>
                  </a:txBody>
                  <a:tcPr/>
                </a:tc>
                <a:tc>
                  <a:txBody>
                    <a:bodyPr/>
                    <a:lstStyle/>
                    <a:p>
                      <a:pPr algn="ctr"/>
                      <a:r>
                        <a:rPr lang="en-US">
                          <a:solidFill>
                            <a:schemeClr val="tx1"/>
                          </a:solidFill>
                        </a:rPr>
                        <a:t>1</a:t>
                      </a:r>
                    </a:p>
                  </a:txBody>
                  <a:tcPr/>
                </a:tc>
                <a:extLst>
                  <a:ext uri="{0D108BD9-81ED-4DB2-BD59-A6C34878D82A}">
                    <a16:rowId xmlns:a16="http://schemas.microsoft.com/office/drawing/2014/main" val="10000"/>
                  </a:ext>
                </a:extLst>
              </a:tr>
              <a:tr h="41275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1275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12750">
                <a:tc>
                  <a:txBody>
                    <a:bodyPr/>
                    <a:lstStyle/>
                    <a:p>
                      <a:endParaRPr lang="en-US"/>
                    </a:p>
                  </a:txBody>
                  <a:tcPr/>
                </a:tc>
                <a:tc>
                  <a:txBody>
                    <a:bodyPr/>
                    <a:lstStyle/>
                    <a:p>
                      <a:endParaRPr lang="en-US"/>
                    </a:p>
                  </a:txBody>
                  <a:tcPr/>
                </a:tc>
                <a:tc>
                  <a:txBody>
                    <a:bodyPr/>
                    <a:lstStyle/>
                    <a:p>
                      <a:endParaRPr lang="en-US"/>
                    </a:p>
                  </a:txBody>
                  <a:tcPr/>
                </a:tc>
                <a:tc>
                  <a:txBody>
                    <a:bodyPr/>
                    <a:lstStyle/>
                    <a:p>
                      <a:pPr algn="ctr"/>
                      <a:r>
                        <a:rPr lang="en-US">
                          <a:solidFill>
                            <a:schemeClr val="tx1"/>
                          </a:solidFill>
                        </a:rPr>
                        <a:t>1</a:t>
                      </a:r>
                    </a:p>
                  </a:txBody>
                  <a:tcPr/>
                </a:tc>
                <a:extLst>
                  <a:ext uri="{0D108BD9-81ED-4DB2-BD59-A6C34878D82A}">
                    <a16:rowId xmlns:a16="http://schemas.microsoft.com/office/drawing/2014/main" val="10003"/>
                  </a:ext>
                </a:extLst>
              </a:tr>
            </a:tbl>
          </a:graphicData>
        </a:graphic>
      </p:graphicFrame>
      <p:cxnSp>
        <p:nvCxnSpPr>
          <p:cNvPr id="7" name="Straight Connector 6"/>
          <p:cNvCxnSpPr/>
          <p:nvPr/>
        </p:nvCxnSpPr>
        <p:spPr>
          <a:xfrm rot="16200000" flipV="1">
            <a:off x="381000" y="9906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2400" y="1143000"/>
            <a:ext cx="457200" cy="369332"/>
          </a:xfrm>
          <a:prstGeom prst="rect">
            <a:avLst/>
          </a:prstGeom>
          <a:noFill/>
        </p:spPr>
        <p:txBody>
          <a:bodyPr wrap="square" rtlCol="0">
            <a:spAutoFit/>
          </a:bodyPr>
          <a:lstStyle/>
          <a:p>
            <a:r>
              <a:rPr lang="en-US"/>
              <a:t>AB</a:t>
            </a:r>
          </a:p>
        </p:txBody>
      </p:sp>
      <p:sp>
        <p:nvSpPr>
          <p:cNvPr id="9" name="TextBox 8"/>
          <p:cNvSpPr txBox="1"/>
          <p:nvPr/>
        </p:nvSpPr>
        <p:spPr>
          <a:xfrm>
            <a:off x="533400" y="914400"/>
            <a:ext cx="457200" cy="369332"/>
          </a:xfrm>
          <a:prstGeom prst="rect">
            <a:avLst/>
          </a:prstGeom>
          <a:noFill/>
        </p:spPr>
        <p:txBody>
          <a:bodyPr wrap="square" rtlCol="0">
            <a:spAutoFit/>
          </a:bodyPr>
          <a:lstStyle/>
          <a:p>
            <a:r>
              <a:rPr lang="en-US"/>
              <a:t>CD</a:t>
            </a:r>
          </a:p>
        </p:txBody>
      </p:sp>
      <p:sp>
        <p:nvSpPr>
          <p:cNvPr id="10" name="TextBox 9"/>
          <p:cNvSpPr txBox="1"/>
          <p:nvPr/>
        </p:nvSpPr>
        <p:spPr>
          <a:xfrm>
            <a:off x="304800" y="1383268"/>
            <a:ext cx="457200" cy="369332"/>
          </a:xfrm>
          <a:prstGeom prst="rect">
            <a:avLst/>
          </a:prstGeom>
          <a:noFill/>
        </p:spPr>
        <p:txBody>
          <a:bodyPr wrap="square" rtlCol="0">
            <a:spAutoFit/>
          </a:bodyPr>
          <a:lstStyle/>
          <a:p>
            <a:r>
              <a:rPr lang="en-US"/>
              <a:t>00</a:t>
            </a:r>
          </a:p>
        </p:txBody>
      </p:sp>
      <p:sp>
        <p:nvSpPr>
          <p:cNvPr id="11" name="TextBox 10"/>
          <p:cNvSpPr txBox="1"/>
          <p:nvPr/>
        </p:nvSpPr>
        <p:spPr>
          <a:xfrm>
            <a:off x="304800" y="1840468"/>
            <a:ext cx="457200" cy="369332"/>
          </a:xfrm>
          <a:prstGeom prst="rect">
            <a:avLst/>
          </a:prstGeom>
          <a:noFill/>
        </p:spPr>
        <p:txBody>
          <a:bodyPr wrap="square" rtlCol="0">
            <a:spAutoFit/>
          </a:bodyPr>
          <a:lstStyle/>
          <a:p>
            <a:r>
              <a:rPr lang="en-US"/>
              <a:t>01</a:t>
            </a:r>
          </a:p>
        </p:txBody>
      </p:sp>
      <p:sp>
        <p:nvSpPr>
          <p:cNvPr id="12" name="TextBox 11"/>
          <p:cNvSpPr txBox="1"/>
          <p:nvPr/>
        </p:nvSpPr>
        <p:spPr>
          <a:xfrm>
            <a:off x="304800" y="2297668"/>
            <a:ext cx="457200" cy="369332"/>
          </a:xfrm>
          <a:prstGeom prst="rect">
            <a:avLst/>
          </a:prstGeom>
          <a:noFill/>
        </p:spPr>
        <p:txBody>
          <a:bodyPr wrap="square" rtlCol="0">
            <a:spAutoFit/>
          </a:bodyPr>
          <a:lstStyle/>
          <a:p>
            <a:r>
              <a:rPr lang="en-US"/>
              <a:t>11</a:t>
            </a:r>
          </a:p>
        </p:txBody>
      </p:sp>
      <p:sp>
        <p:nvSpPr>
          <p:cNvPr id="13" name="TextBox 12"/>
          <p:cNvSpPr txBox="1"/>
          <p:nvPr/>
        </p:nvSpPr>
        <p:spPr>
          <a:xfrm>
            <a:off x="304800" y="2678668"/>
            <a:ext cx="457200" cy="369332"/>
          </a:xfrm>
          <a:prstGeom prst="rect">
            <a:avLst/>
          </a:prstGeom>
          <a:noFill/>
        </p:spPr>
        <p:txBody>
          <a:bodyPr wrap="square" rtlCol="0">
            <a:spAutoFit/>
          </a:bodyPr>
          <a:lstStyle/>
          <a:p>
            <a:r>
              <a:rPr lang="en-US"/>
              <a:t>10</a:t>
            </a:r>
          </a:p>
        </p:txBody>
      </p:sp>
      <p:sp>
        <p:nvSpPr>
          <p:cNvPr id="14" name="TextBox 13"/>
          <p:cNvSpPr txBox="1"/>
          <p:nvPr/>
        </p:nvSpPr>
        <p:spPr>
          <a:xfrm>
            <a:off x="914400" y="1066800"/>
            <a:ext cx="457200" cy="369332"/>
          </a:xfrm>
          <a:prstGeom prst="rect">
            <a:avLst/>
          </a:prstGeom>
          <a:noFill/>
        </p:spPr>
        <p:txBody>
          <a:bodyPr wrap="square" rtlCol="0">
            <a:spAutoFit/>
          </a:bodyPr>
          <a:lstStyle/>
          <a:p>
            <a:r>
              <a:rPr lang="en-US"/>
              <a:t>00</a:t>
            </a:r>
          </a:p>
        </p:txBody>
      </p:sp>
      <p:sp>
        <p:nvSpPr>
          <p:cNvPr id="15" name="TextBox 14"/>
          <p:cNvSpPr txBox="1"/>
          <p:nvPr/>
        </p:nvSpPr>
        <p:spPr>
          <a:xfrm>
            <a:off x="1524000" y="1066800"/>
            <a:ext cx="457200" cy="369332"/>
          </a:xfrm>
          <a:prstGeom prst="rect">
            <a:avLst/>
          </a:prstGeom>
          <a:noFill/>
        </p:spPr>
        <p:txBody>
          <a:bodyPr wrap="square" rtlCol="0">
            <a:spAutoFit/>
          </a:bodyPr>
          <a:lstStyle/>
          <a:p>
            <a:r>
              <a:rPr lang="en-US"/>
              <a:t>01</a:t>
            </a:r>
          </a:p>
        </p:txBody>
      </p:sp>
      <p:sp>
        <p:nvSpPr>
          <p:cNvPr id="16" name="TextBox 15"/>
          <p:cNvSpPr txBox="1"/>
          <p:nvPr/>
        </p:nvSpPr>
        <p:spPr>
          <a:xfrm>
            <a:off x="2133600" y="1066800"/>
            <a:ext cx="457200" cy="369332"/>
          </a:xfrm>
          <a:prstGeom prst="rect">
            <a:avLst/>
          </a:prstGeom>
          <a:noFill/>
        </p:spPr>
        <p:txBody>
          <a:bodyPr wrap="square" rtlCol="0">
            <a:spAutoFit/>
          </a:bodyPr>
          <a:lstStyle/>
          <a:p>
            <a:r>
              <a:rPr lang="en-US"/>
              <a:t>11</a:t>
            </a:r>
          </a:p>
        </p:txBody>
      </p:sp>
      <p:sp>
        <p:nvSpPr>
          <p:cNvPr id="17" name="TextBox 16"/>
          <p:cNvSpPr txBox="1"/>
          <p:nvPr/>
        </p:nvSpPr>
        <p:spPr>
          <a:xfrm>
            <a:off x="2743200" y="1066800"/>
            <a:ext cx="457200" cy="369332"/>
          </a:xfrm>
          <a:prstGeom prst="rect">
            <a:avLst/>
          </a:prstGeom>
          <a:noFill/>
        </p:spPr>
        <p:txBody>
          <a:bodyPr wrap="square" rtlCol="0">
            <a:spAutoFit/>
          </a:bodyPr>
          <a:lstStyle/>
          <a:p>
            <a:r>
              <a:rPr lang="en-US"/>
              <a:t>10</a:t>
            </a:r>
          </a:p>
        </p:txBody>
      </p:sp>
      <p:sp>
        <p:nvSpPr>
          <p:cNvPr id="18" name="TextBox 17"/>
          <p:cNvSpPr txBox="1"/>
          <p:nvPr/>
        </p:nvSpPr>
        <p:spPr>
          <a:xfrm>
            <a:off x="914400" y="2667000"/>
            <a:ext cx="1066800" cy="369332"/>
          </a:xfrm>
          <a:prstGeom prst="rect">
            <a:avLst/>
          </a:prstGeom>
          <a:noFill/>
          <a:ln>
            <a:solidFill>
              <a:schemeClr val="tx1"/>
            </a:solidFill>
            <a:prstDash val="dash"/>
          </a:ln>
        </p:spPr>
        <p:txBody>
          <a:bodyPr wrap="square" rtlCol="0">
            <a:spAutoFit/>
          </a:bodyPr>
          <a:lstStyle/>
          <a:p>
            <a:r>
              <a:rPr lang="en-US"/>
              <a:t> 1          1</a:t>
            </a:r>
          </a:p>
        </p:txBody>
      </p:sp>
      <p:sp>
        <p:nvSpPr>
          <p:cNvPr id="19" name="Right Bracket 18"/>
          <p:cNvSpPr/>
          <p:nvPr/>
        </p:nvSpPr>
        <p:spPr>
          <a:xfrm rot="5400000">
            <a:off x="2705100" y="1257300"/>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Right Bracket 20"/>
          <p:cNvSpPr/>
          <p:nvPr/>
        </p:nvSpPr>
        <p:spPr>
          <a:xfrm rot="16200000">
            <a:off x="2705100" y="2781300"/>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20" name="Table 19"/>
          <p:cNvGraphicFramePr>
            <a:graphicFrameLocks noGrp="1"/>
          </p:cNvGraphicFramePr>
          <p:nvPr/>
        </p:nvGraphicFramePr>
        <p:xfrm>
          <a:off x="914400" y="4648200"/>
          <a:ext cx="2438400" cy="16510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0"/>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3"/>
                  </a:ext>
                </a:extLst>
              </a:tr>
            </a:tbl>
          </a:graphicData>
        </a:graphic>
      </p:graphicFrame>
      <p:cxnSp>
        <p:nvCxnSpPr>
          <p:cNvPr id="23" name="Straight Connector 22"/>
          <p:cNvCxnSpPr/>
          <p:nvPr/>
        </p:nvCxnSpPr>
        <p:spPr>
          <a:xfrm rot="16200000" flipV="1">
            <a:off x="495300" y="4229100"/>
            <a:ext cx="457200" cy="381000"/>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457200" y="4648200"/>
            <a:ext cx="457200" cy="369332"/>
          </a:xfrm>
          <a:prstGeom prst="rect">
            <a:avLst/>
          </a:prstGeom>
          <a:noFill/>
        </p:spPr>
        <p:txBody>
          <a:bodyPr wrap="square" rtlCol="0">
            <a:spAutoFit/>
          </a:bodyPr>
          <a:lstStyle/>
          <a:p>
            <a:r>
              <a:rPr lang="en-US"/>
              <a:t>00</a:t>
            </a:r>
          </a:p>
        </p:txBody>
      </p:sp>
      <p:sp>
        <p:nvSpPr>
          <p:cNvPr id="25" name="TextBox 24"/>
          <p:cNvSpPr txBox="1"/>
          <p:nvPr/>
        </p:nvSpPr>
        <p:spPr>
          <a:xfrm>
            <a:off x="304800" y="4278868"/>
            <a:ext cx="457200" cy="369332"/>
          </a:xfrm>
          <a:prstGeom prst="rect">
            <a:avLst/>
          </a:prstGeom>
          <a:noFill/>
        </p:spPr>
        <p:txBody>
          <a:bodyPr wrap="square" rtlCol="0">
            <a:spAutoFit/>
          </a:bodyPr>
          <a:lstStyle/>
          <a:p>
            <a:r>
              <a:rPr lang="en-US"/>
              <a:t>AB</a:t>
            </a:r>
          </a:p>
        </p:txBody>
      </p:sp>
      <p:sp>
        <p:nvSpPr>
          <p:cNvPr id="26" name="TextBox 25"/>
          <p:cNvSpPr txBox="1"/>
          <p:nvPr/>
        </p:nvSpPr>
        <p:spPr>
          <a:xfrm>
            <a:off x="685800" y="4126468"/>
            <a:ext cx="457200" cy="369332"/>
          </a:xfrm>
          <a:prstGeom prst="rect">
            <a:avLst/>
          </a:prstGeom>
          <a:noFill/>
        </p:spPr>
        <p:txBody>
          <a:bodyPr wrap="square" rtlCol="0">
            <a:spAutoFit/>
          </a:bodyPr>
          <a:lstStyle/>
          <a:p>
            <a:r>
              <a:rPr lang="en-US"/>
              <a:t>CD</a:t>
            </a:r>
          </a:p>
        </p:txBody>
      </p:sp>
      <p:sp>
        <p:nvSpPr>
          <p:cNvPr id="27" name="TextBox 26"/>
          <p:cNvSpPr txBox="1"/>
          <p:nvPr/>
        </p:nvSpPr>
        <p:spPr>
          <a:xfrm>
            <a:off x="457200" y="5029200"/>
            <a:ext cx="457200" cy="369332"/>
          </a:xfrm>
          <a:prstGeom prst="rect">
            <a:avLst/>
          </a:prstGeom>
          <a:noFill/>
        </p:spPr>
        <p:txBody>
          <a:bodyPr wrap="square" rtlCol="0">
            <a:spAutoFit/>
          </a:bodyPr>
          <a:lstStyle/>
          <a:p>
            <a:r>
              <a:rPr lang="en-US"/>
              <a:t>01</a:t>
            </a:r>
          </a:p>
        </p:txBody>
      </p:sp>
      <p:sp>
        <p:nvSpPr>
          <p:cNvPr id="28" name="TextBox 27"/>
          <p:cNvSpPr txBox="1"/>
          <p:nvPr/>
        </p:nvSpPr>
        <p:spPr>
          <a:xfrm>
            <a:off x="457200" y="5498068"/>
            <a:ext cx="457200" cy="369332"/>
          </a:xfrm>
          <a:prstGeom prst="rect">
            <a:avLst/>
          </a:prstGeom>
          <a:noFill/>
        </p:spPr>
        <p:txBody>
          <a:bodyPr wrap="square" rtlCol="0">
            <a:spAutoFit/>
          </a:bodyPr>
          <a:lstStyle/>
          <a:p>
            <a:r>
              <a:rPr lang="en-US"/>
              <a:t>11</a:t>
            </a:r>
          </a:p>
        </p:txBody>
      </p:sp>
      <p:sp>
        <p:nvSpPr>
          <p:cNvPr id="29" name="TextBox 28"/>
          <p:cNvSpPr txBox="1"/>
          <p:nvPr/>
        </p:nvSpPr>
        <p:spPr>
          <a:xfrm>
            <a:off x="457200" y="5955268"/>
            <a:ext cx="457200" cy="369332"/>
          </a:xfrm>
          <a:prstGeom prst="rect">
            <a:avLst/>
          </a:prstGeom>
          <a:noFill/>
        </p:spPr>
        <p:txBody>
          <a:bodyPr wrap="square" rtlCol="0">
            <a:spAutoFit/>
          </a:bodyPr>
          <a:lstStyle/>
          <a:p>
            <a:r>
              <a:rPr lang="en-US"/>
              <a:t>10</a:t>
            </a:r>
          </a:p>
        </p:txBody>
      </p:sp>
      <p:sp>
        <p:nvSpPr>
          <p:cNvPr id="30" name="TextBox 29"/>
          <p:cNvSpPr txBox="1"/>
          <p:nvPr/>
        </p:nvSpPr>
        <p:spPr>
          <a:xfrm>
            <a:off x="2819400" y="4278868"/>
            <a:ext cx="457200" cy="369332"/>
          </a:xfrm>
          <a:prstGeom prst="rect">
            <a:avLst/>
          </a:prstGeom>
          <a:noFill/>
        </p:spPr>
        <p:txBody>
          <a:bodyPr wrap="square" rtlCol="0">
            <a:spAutoFit/>
          </a:bodyPr>
          <a:lstStyle/>
          <a:p>
            <a:r>
              <a:rPr lang="en-US"/>
              <a:t>10</a:t>
            </a:r>
          </a:p>
        </p:txBody>
      </p:sp>
      <p:sp>
        <p:nvSpPr>
          <p:cNvPr id="31" name="TextBox 30"/>
          <p:cNvSpPr txBox="1"/>
          <p:nvPr/>
        </p:nvSpPr>
        <p:spPr>
          <a:xfrm>
            <a:off x="2209800" y="4278868"/>
            <a:ext cx="457200" cy="369332"/>
          </a:xfrm>
          <a:prstGeom prst="rect">
            <a:avLst/>
          </a:prstGeom>
          <a:noFill/>
        </p:spPr>
        <p:txBody>
          <a:bodyPr wrap="square" rtlCol="0">
            <a:spAutoFit/>
          </a:bodyPr>
          <a:lstStyle/>
          <a:p>
            <a:r>
              <a:rPr lang="en-US"/>
              <a:t>11</a:t>
            </a:r>
          </a:p>
        </p:txBody>
      </p:sp>
      <p:sp>
        <p:nvSpPr>
          <p:cNvPr id="32" name="TextBox 31"/>
          <p:cNvSpPr txBox="1"/>
          <p:nvPr/>
        </p:nvSpPr>
        <p:spPr>
          <a:xfrm>
            <a:off x="1600200" y="4278868"/>
            <a:ext cx="457200" cy="369332"/>
          </a:xfrm>
          <a:prstGeom prst="rect">
            <a:avLst/>
          </a:prstGeom>
          <a:noFill/>
        </p:spPr>
        <p:txBody>
          <a:bodyPr wrap="square" rtlCol="0">
            <a:spAutoFit/>
          </a:bodyPr>
          <a:lstStyle/>
          <a:p>
            <a:r>
              <a:rPr lang="en-US"/>
              <a:t>01</a:t>
            </a:r>
          </a:p>
        </p:txBody>
      </p:sp>
      <p:sp>
        <p:nvSpPr>
          <p:cNvPr id="33" name="TextBox 32"/>
          <p:cNvSpPr txBox="1"/>
          <p:nvPr/>
        </p:nvSpPr>
        <p:spPr>
          <a:xfrm>
            <a:off x="990600" y="4267200"/>
            <a:ext cx="457200" cy="369332"/>
          </a:xfrm>
          <a:prstGeom prst="rect">
            <a:avLst/>
          </a:prstGeom>
          <a:noFill/>
        </p:spPr>
        <p:txBody>
          <a:bodyPr wrap="square" rtlCol="0">
            <a:spAutoFit/>
          </a:bodyPr>
          <a:lstStyle/>
          <a:p>
            <a:r>
              <a:rPr lang="en-US"/>
              <a:t>00</a:t>
            </a:r>
          </a:p>
        </p:txBody>
      </p:sp>
      <p:sp>
        <p:nvSpPr>
          <p:cNvPr id="34" name="TextBox 33"/>
          <p:cNvSpPr txBox="1"/>
          <p:nvPr/>
        </p:nvSpPr>
        <p:spPr>
          <a:xfrm>
            <a:off x="2209800" y="4724162"/>
            <a:ext cx="457200" cy="1600438"/>
          </a:xfrm>
          <a:prstGeom prst="rect">
            <a:avLst/>
          </a:prstGeom>
          <a:noFill/>
          <a:ln w="28575">
            <a:solidFill>
              <a:schemeClr val="tx1"/>
            </a:solidFill>
            <a:prstDash val="dash"/>
          </a:ln>
        </p:spPr>
        <p:txBody>
          <a:bodyPr wrap="square" rtlCol="0">
            <a:spAutoFit/>
          </a:bodyPr>
          <a:lstStyle/>
          <a:p>
            <a:r>
              <a:rPr lang="en-US" sz="1400" b="1"/>
              <a:t>  1</a:t>
            </a:r>
          </a:p>
          <a:p>
            <a:endParaRPr lang="en-US" sz="1400" b="1"/>
          </a:p>
          <a:p>
            <a:r>
              <a:rPr lang="en-US" sz="1400" b="1"/>
              <a:t>  1</a:t>
            </a:r>
          </a:p>
          <a:p>
            <a:endParaRPr lang="en-US" sz="1400" b="1"/>
          </a:p>
          <a:p>
            <a:r>
              <a:rPr lang="en-US" sz="1400" b="1"/>
              <a:t>  1</a:t>
            </a:r>
          </a:p>
          <a:p>
            <a:endParaRPr lang="en-US" sz="1400" b="1"/>
          </a:p>
          <a:p>
            <a:r>
              <a:rPr lang="en-US" sz="1400" b="1"/>
              <a:t>  1</a:t>
            </a:r>
          </a:p>
        </p:txBody>
      </p:sp>
      <p:graphicFrame>
        <p:nvGraphicFramePr>
          <p:cNvPr id="35" name="Table 34"/>
          <p:cNvGraphicFramePr>
            <a:graphicFrameLocks noGrp="1"/>
          </p:cNvGraphicFramePr>
          <p:nvPr/>
        </p:nvGraphicFramePr>
        <p:xfrm>
          <a:off x="5334000" y="4673600"/>
          <a:ext cx="2438400" cy="16510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0"/>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3"/>
                  </a:ext>
                </a:extLst>
              </a:tr>
            </a:tbl>
          </a:graphicData>
        </a:graphic>
      </p:graphicFrame>
      <p:cxnSp>
        <p:nvCxnSpPr>
          <p:cNvPr id="36" name="Straight Connector 35"/>
          <p:cNvCxnSpPr/>
          <p:nvPr/>
        </p:nvCxnSpPr>
        <p:spPr>
          <a:xfrm rot="16200000" flipV="1">
            <a:off x="4914900" y="4229101"/>
            <a:ext cx="457200" cy="38100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4724400" y="4343400"/>
            <a:ext cx="457200" cy="369332"/>
          </a:xfrm>
          <a:prstGeom prst="rect">
            <a:avLst/>
          </a:prstGeom>
          <a:noFill/>
        </p:spPr>
        <p:txBody>
          <a:bodyPr wrap="square" rtlCol="0">
            <a:spAutoFit/>
          </a:bodyPr>
          <a:lstStyle/>
          <a:p>
            <a:r>
              <a:rPr lang="en-US"/>
              <a:t>AB</a:t>
            </a:r>
          </a:p>
        </p:txBody>
      </p:sp>
      <p:sp>
        <p:nvSpPr>
          <p:cNvPr id="38" name="TextBox 37"/>
          <p:cNvSpPr txBox="1"/>
          <p:nvPr/>
        </p:nvSpPr>
        <p:spPr>
          <a:xfrm>
            <a:off x="5105400" y="4114800"/>
            <a:ext cx="457200" cy="369332"/>
          </a:xfrm>
          <a:prstGeom prst="rect">
            <a:avLst/>
          </a:prstGeom>
          <a:noFill/>
        </p:spPr>
        <p:txBody>
          <a:bodyPr wrap="square" rtlCol="0">
            <a:spAutoFit/>
          </a:bodyPr>
          <a:lstStyle/>
          <a:p>
            <a:r>
              <a:rPr lang="en-US"/>
              <a:t>CD</a:t>
            </a:r>
          </a:p>
        </p:txBody>
      </p:sp>
      <p:sp>
        <p:nvSpPr>
          <p:cNvPr id="39" name="TextBox 38"/>
          <p:cNvSpPr txBox="1"/>
          <p:nvPr/>
        </p:nvSpPr>
        <p:spPr>
          <a:xfrm>
            <a:off x="5410200" y="4343400"/>
            <a:ext cx="457200" cy="369332"/>
          </a:xfrm>
          <a:prstGeom prst="rect">
            <a:avLst/>
          </a:prstGeom>
          <a:noFill/>
        </p:spPr>
        <p:txBody>
          <a:bodyPr wrap="square" rtlCol="0">
            <a:spAutoFit/>
          </a:bodyPr>
          <a:lstStyle/>
          <a:p>
            <a:r>
              <a:rPr lang="en-US"/>
              <a:t>00</a:t>
            </a:r>
          </a:p>
        </p:txBody>
      </p:sp>
      <p:sp>
        <p:nvSpPr>
          <p:cNvPr id="40" name="TextBox 39"/>
          <p:cNvSpPr txBox="1"/>
          <p:nvPr/>
        </p:nvSpPr>
        <p:spPr>
          <a:xfrm>
            <a:off x="6019800" y="4343400"/>
            <a:ext cx="457200" cy="369332"/>
          </a:xfrm>
          <a:prstGeom prst="rect">
            <a:avLst/>
          </a:prstGeom>
          <a:noFill/>
        </p:spPr>
        <p:txBody>
          <a:bodyPr wrap="square" rtlCol="0">
            <a:spAutoFit/>
          </a:bodyPr>
          <a:lstStyle/>
          <a:p>
            <a:r>
              <a:rPr lang="en-US"/>
              <a:t>01</a:t>
            </a:r>
          </a:p>
        </p:txBody>
      </p:sp>
      <p:sp>
        <p:nvSpPr>
          <p:cNvPr id="41" name="TextBox 40"/>
          <p:cNvSpPr txBox="1"/>
          <p:nvPr/>
        </p:nvSpPr>
        <p:spPr>
          <a:xfrm>
            <a:off x="6629400" y="4343400"/>
            <a:ext cx="457200" cy="369332"/>
          </a:xfrm>
          <a:prstGeom prst="rect">
            <a:avLst/>
          </a:prstGeom>
          <a:noFill/>
        </p:spPr>
        <p:txBody>
          <a:bodyPr wrap="square" rtlCol="0">
            <a:spAutoFit/>
          </a:bodyPr>
          <a:lstStyle/>
          <a:p>
            <a:r>
              <a:rPr lang="en-US"/>
              <a:t>11</a:t>
            </a:r>
          </a:p>
        </p:txBody>
      </p:sp>
      <p:sp>
        <p:nvSpPr>
          <p:cNvPr id="42" name="TextBox 41"/>
          <p:cNvSpPr txBox="1"/>
          <p:nvPr/>
        </p:nvSpPr>
        <p:spPr>
          <a:xfrm>
            <a:off x="7239000" y="4343400"/>
            <a:ext cx="457200" cy="369332"/>
          </a:xfrm>
          <a:prstGeom prst="rect">
            <a:avLst/>
          </a:prstGeom>
          <a:noFill/>
        </p:spPr>
        <p:txBody>
          <a:bodyPr wrap="square" rtlCol="0">
            <a:spAutoFit/>
          </a:bodyPr>
          <a:lstStyle/>
          <a:p>
            <a:r>
              <a:rPr lang="en-US"/>
              <a:t>10</a:t>
            </a:r>
          </a:p>
        </p:txBody>
      </p:sp>
      <p:sp>
        <p:nvSpPr>
          <p:cNvPr id="43" name="TextBox 42"/>
          <p:cNvSpPr txBox="1"/>
          <p:nvPr/>
        </p:nvSpPr>
        <p:spPr>
          <a:xfrm>
            <a:off x="4953000" y="4736068"/>
            <a:ext cx="457200" cy="369332"/>
          </a:xfrm>
          <a:prstGeom prst="rect">
            <a:avLst/>
          </a:prstGeom>
          <a:noFill/>
        </p:spPr>
        <p:txBody>
          <a:bodyPr wrap="square" rtlCol="0">
            <a:spAutoFit/>
          </a:bodyPr>
          <a:lstStyle/>
          <a:p>
            <a:r>
              <a:rPr lang="en-US"/>
              <a:t>00</a:t>
            </a:r>
          </a:p>
        </p:txBody>
      </p:sp>
      <p:sp>
        <p:nvSpPr>
          <p:cNvPr id="44" name="TextBox 43"/>
          <p:cNvSpPr txBox="1"/>
          <p:nvPr/>
        </p:nvSpPr>
        <p:spPr>
          <a:xfrm>
            <a:off x="4953000" y="5117068"/>
            <a:ext cx="457200" cy="369332"/>
          </a:xfrm>
          <a:prstGeom prst="rect">
            <a:avLst/>
          </a:prstGeom>
          <a:noFill/>
        </p:spPr>
        <p:txBody>
          <a:bodyPr wrap="square" rtlCol="0">
            <a:spAutoFit/>
          </a:bodyPr>
          <a:lstStyle/>
          <a:p>
            <a:r>
              <a:rPr lang="en-US"/>
              <a:t>01</a:t>
            </a:r>
          </a:p>
        </p:txBody>
      </p:sp>
      <p:sp>
        <p:nvSpPr>
          <p:cNvPr id="45" name="TextBox 44"/>
          <p:cNvSpPr txBox="1"/>
          <p:nvPr/>
        </p:nvSpPr>
        <p:spPr>
          <a:xfrm>
            <a:off x="4953000" y="5498068"/>
            <a:ext cx="457200" cy="369332"/>
          </a:xfrm>
          <a:prstGeom prst="rect">
            <a:avLst/>
          </a:prstGeom>
          <a:noFill/>
        </p:spPr>
        <p:txBody>
          <a:bodyPr wrap="square" rtlCol="0">
            <a:spAutoFit/>
          </a:bodyPr>
          <a:lstStyle/>
          <a:p>
            <a:r>
              <a:rPr lang="en-US"/>
              <a:t>11</a:t>
            </a:r>
          </a:p>
        </p:txBody>
      </p:sp>
      <p:sp>
        <p:nvSpPr>
          <p:cNvPr id="46" name="TextBox 45"/>
          <p:cNvSpPr txBox="1"/>
          <p:nvPr/>
        </p:nvSpPr>
        <p:spPr>
          <a:xfrm>
            <a:off x="4953000" y="5955268"/>
            <a:ext cx="457200" cy="369332"/>
          </a:xfrm>
          <a:prstGeom prst="rect">
            <a:avLst/>
          </a:prstGeom>
          <a:noFill/>
        </p:spPr>
        <p:txBody>
          <a:bodyPr wrap="square" rtlCol="0">
            <a:spAutoFit/>
          </a:bodyPr>
          <a:lstStyle/>
          <a:p>
            <a:r>
              <a:rPr lang="en-US"/>
              <a:t>10</a:t>
            </a:r>
          </a:p>
        </p:txBody>
      </p:sp>
      <p:sp>
        <p:nvSpPr>
          <p:cNvPr id="47" name="TextBox 46"/>
          <p:cNvSpPr txBox="1"/>
          <p:nvPr/>
        </p:nvSpPr>
        <p:spPr>
          <a:xfrm>
            <a:off x="5410200" y="5105400"/>
            <a:ext cx="2286000" cy="369332"/>
          </a:xfrm>
          <a:prstGeom prst="rect">
            <a:avLst/>
          </a:prstGeom>
          <a:noFill/>
          <a:ln>
            <a:solidFill>
              <a:schemeClr val="tx1"/>
            </a:solidFill>
            <a:prstDash val="dash"/>
          </a:ln>
        </p:spPr>
        <p:txBody>
          <a:bodyPr wrap="square" rtlCol="0">
            <a:spAutoFit/>
          </a:bodyPr>
          <a:lstStyle/>
          <a:p>
            <a:r>
              <a:rPr lang="en-US"/>
              <a:t> 1          1	       1	 1</a:t>
            </a:r>
          </a:p>
        </p:txBody>
      </p:sp>
    </p:spTree>
  </p:cSld>
  <p:clrMapOvr>
    <a:masterClrMapping/>
  </p:clrMapOvr>
  <p:transition>
    <p:wedg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bg2">
              <a:lumMod val="90000"/>
            </a:schemeClr>
          </a:solidFill>
        </p:spPr>
        <p:txBody>
          <a:bodyPr>
            <a:normAutofit/>
          </a:bodyPr>
          <a:lstStyle/>
          <a:p>
            <a:pPr fontAlgn="t"/>
            <a:endParaRPr lang="en-US" sz="2400" b="1"/>
          </a:p>
          <a:p>
            <a:pPr fontAlgn="t"/>
            <a:endParaRPr lang="en-US" sz="2400" b="1"/>
          </a:p>
          <a:p>
            <a:pPr fontAlgn="t"/>
            <a:endParaRPr lang="en-US" sz="2400" b="1"/>
          </a:p>
          <a:p>
            <a:pPr fontAlgn="t"/>
            <a:endParaRPr lang="en-US" sz="2400" b="1"/>
          </a:p>
          <a:p>
            <a:pPr fontAlgn="t"/>
            <a:endParaRPr lang="en-US" sz="2400" b="1"/>
          </a:p>
          <a:p>
            <a:pPr fontAlgn="t"/>
            <a:endParaRPr lang="en-US" sz="2400" b="1"/>
          </a:p>
          <a:p>
            <a:pPr fontAlgn="t">
              <a:buNone/>
            </a:pPr>
            <a:endParaRPr lang="en-US" sz="2400" b="1"/>
          </a:p>
          <a:p>
            <a:pPr fontAlgn="t">
              <a:buNone/>
            </a:pPr>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b="1"/>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fontAlgn="t"/>
            <a:endParaRPr lang="en-US" sz="2400"/>
          </a:p>
          <a:p>
            <a:pPr>
              <a:buNone/>
            </a:pPr>
            <a:endParaRPr lang="en-US" sz="2400"/>
          </a:p>
        </p:txBody>
      </p:sp>
      <p:sp>
        <p:nvSpPr>
          <p:cNvPr id="4" name="Title 1"/>
          <p:cNvSpPr txBox="1">
            <a:spLocks noGrp="1"/>
          </p:cNvSpPr>
          <p:nvPr>
            <p:ph type="title"/>
          </p:nvPr>
        </p:nvSpPr>
        <p:spPr>
          <a:xfrm>
            <a:off x="0" y="0"/>
            <a:ext cx="9144000" cy="914400"/>
          </a:xfrm>
          <a:prstGeom prst="rect">
            <a:avLst/>
          </a:prstGeom>
          <a:blipFill>
            <a:blip r:embed="rId2">
              <a:duotone>
                <a:schemeClr val="bg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1143000" y="1676400"/>
          <a:ext cx="2438400" cy="16510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r>
                        <a:rPr lang="en-US">
                          <a:solidFill>
                            <a:schemeClr val="tx1"/>
                          </a:solidFill>
                        </a:rPr>
                        <a:t>  </a:t>
                      </a:r>
                    </a:p>
                  </a:txBody>
                  <a:tcPr/>
                </a:tc>
                <a:tc>
                  <a:txBody>
                    <a:bodyPr/>
                    <a:lstStyle/>
                    <a:p>
                      <a:pPr algn="ctr"/>
                      <a:endParaRPr lang="en-US"/>
                    </a:p>
                  </a:txBody>
                  <a:tcPr/>
                </a:tc>
                <a:tc>
                  <a:txBody>
                    <a:bodyPr/>
                    <a:lstStyle/>
                    <a:p>
                      <a:endParaRPr lang="en-US"/>
                    </a:p>
                  </a:txBody>
                  <a:tcPr/>
                </a:tc>
                <a:tc>
                  <a:txBody>
                    <a:bodyPr/>
                    <a:lstStyle/>
                    <a:p>
                      <a:pPr algn="ctr"/>
                      <a:r>
                        <a:rPr lang="en-US">
                          <a:solidFill>
                            <a:schemeClr val="tx1"/>
                          </a:solidFill>
                        </a:rPr>
                        <a:t>1</a:t>
                      </a:r>
                    </a:p>
                  </a:txBody>
                  <a:tcPr/>
                </a:tc>
                <a:extLst>
                  <a:ext uri="{0D108BD9-81ED-4DB2-BD59-A6C34878D82A}">
                    <a16:rowId xmlns:a16="http://schemas.microsoft.com/office/drawing/2014/main" val="10000"/>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12750">
                <a:tc>
                  <a:txBody>
                    <a:bodyPr/>
                    <a:lstStyle/>
                    <a:p>
                      <a:r>
                        <a:rPr lang="en-US"/>
                        <a:t>1</a:t>
                      </a:r>
                    </a:p>
                  </a:txBody>
                  <a:tcPr/>
                </a:tc>
                <a:tc>
                  <a:txBody>
                    <a:bodyPr/>
                    <a:lstStyle/>
                    <a:p>
                      <a:pPr algn="ctr"/>
                      <a:endParaRPr lang="en-US"/>
                    </a:p>
                  </a:txBody>
                  <a:tcPr/>
                </a:tc>
                <a:tc>
                  <a:txBody>
                    <a:bodyPr/>
                    <a:lstStyle/>
                    <a:p>
                      <a:endParaRPr lang="en-US"/>
                    </a:p>
                  </a:txBody>
                  <a:tcPr/>
                </a:tc>
                <a:tc>
                  <a:txBody>
                    <a:bodyPr/>
                    <a:lstStyle/>
                    <a:p>
                      <a:pPr algn="ctr"/>
                      <a:r>
                        <a:rPr lang="en-US">
                          <a:solidFill>
                            <a:schemeClr val="tx1"/>
                          </a:solidFill>
                        </a:rPr>
                        <a:t>1</a:t>
                      </a:r>
                    </a:p>
                  </a:txBody>
                  <a:tcPr/>
                </a:tc>
                <a:extLst>
                  <a:ext uri="{0D108BD9-81ED-4DB2-BD59-A6C34878D82A}">
                    <a16:rowId xmlns:a16="http://schemas.microsoft.com/office/drawing/2014/main" val="10003"/>
                  </a:ext>
                </a:extLst>
              </a:tr>
            </a:tbl>
          </a:graphicData>
        </a:graphic>
      </p:graphicFrame>
      <p:cxnSp>
        <p:nvCxnSpPr>
          <p:cNvPr id="7" name="Straight Connector 6"/>
          <p:cNvCxnSpPr/>
          <p:nvPr/>
        </p:nvCxnSpPr>
        <p:spPr>
          <a:xfrm rot="10800000">
            <a:off x="609600" y="1295400"/>
            <a:ext cx="5334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1447800"/>
            <a:ext cx="457200" cy="369332"/>
          </a:xfrm>
          <a:prstGeom prst="rect">
            <a:avLst/>
          </a:prstGeom>
          <a:noFill/>
        </p:spPr>
        <p:txBody>
          <a:bodyPr wrap="square" rtlCol="0">
            <a:spAutoFit/>
          </a:bodyPr>
          <a:lstStyle/>
          <a:p>
            <a:r>
              <a:rPr lang="en-US"/>
              <a:t>AB</a:t>
            </a:r>
          </a:p>
        </p:txBody>
      </p:sp>
      <p:sp>
        <p:nvSpPr>
          <p:cNvPr id="9" name="TextBox 8"/>
          <p:cNvSpPr txBox="1"/>
          <p:nvPr/>
        </p:nvSpPr>
        <p:spPr>
          <a:xfrm>
            <a:off x="914400" y="1219200"/>
            <a:ext cx="457200" cy="369332"/>
          </a:xfrm>
          <a:prstGeom prst="rect">
            <a:avLst/>
          </a:prstGeom>
          <a:noFill/>
        </p:spPr>
        <p:txBody>
          <a:bodyPr wrap="square" rtlCol="0">
            <a:spAutoFit/>
          </a:bodyPr>
          <a:lstStyle/>
          <a:p>
            <a:r>
              <a:rPr lang="en-US"/>
              <a:t>CD</a:t>
            </a:r>
          </a:p>
        </p:txBody>
      </p:sp>
      <p:sp>
        <p:nvSpPr>
          <p:cNvPr id="10" name="TextBox 9"/>
          <p:cNvSpPr txBox="1"/>
          <p:nvPr/>
        </p:nvSpPr>
        <p:spPr>
          <a:xfrm>
            <a:off x="685800" y="1676400"/>
            <a:ext cx="457200" cy="369332"/>
          </a:xfrm>
          <a:prstGeom prst="rect">
            <a:avLst/>
          </a:prstGeom>
          <a:noFill/>
        </p:spPr>
        <p:txBody>
          <a:bodyPr wrap="square" rtlCol="0">
            <a:spAutoFit/>
          </a:bodyPr>
          <a:lstStyle/>
          <a:p>
            <a:r>
              <a:rPr lang="en-US"/>
              <a:t>00</a:t>
            </a:r>
          </a:p>
        </p:txBody>
      </p:sp>
      <p:sp>
        <p:nvSpPr>
          <p:cNvPr id="11" name="TextBox 10"/>
          <p:cNvSpPr txBox="1"/>
          <p:nvPr/>
        </p:nvSpPr>
        <p:spPr>
          <a:xfrm>
            <a:off x="685800" y="2057400"/>
            <a:ext cx="457200" cy="369332"/>
          </a:xfrm>
          <a:prstGeom prst="rect">
            <a:avLst/>
          </a:prstGeom>
          <a:noFill/>
        </p:spPr>
        <p:txBody>
          <a:bodyPr wrap="square" rtlCol="0">
            <a:spAutoFit/>
          </a:bodyPr>
          <a:lstStyle/>
          <a:p>
            <a:r>
              <a:rPr lang="en-US"/>
              <a:t>01</a:t>
            </a:r>
          </a:p>
        </p:txBody>
      </p:sp>
      <p:sp>
        <p:nvSpPr>
          <p:cNvPr id="12" name="TextBox 11"/>
          <p:cNvSpPr txBox="1"/>
          <p:nvPr/>
        </p:nvSpPr>
        <p:spPr>
          <a:xfrm>
            <a:off x="685800" y="2526268"/>
            <a:ext cx="457200" cy="369332"/>
          </a:xfrm>
          <a:prstGeom prst="rect">
            <a:avLst/>
          </a:prstGeom>
          <a:noFill/>
        </p:spPr>
        <p:txBody>
          <a:bodyPr wrap="square" rtlCol="0">
            <a:spAutoFit/>
          </a:bodyPr>
          <a:lstStyle/>
          <a:p>
            <a:r>
              <a:rPr lang="en-US"/>
              <a:t>11</a:t>
            </a:r>
          </a:p>
        </p:txBody>
      </p:sp>
      <p:sp>
        <p:nvSpPr>
          <p:cNvPr id="13" name="TextBox 12"/>
          <p:cNvSpPr txBox="1"/>
          <p:nvPr/>
        </p:nvSpPr>
        <p:spPr>
          <a:xfrm>
            <a:off x="685800" y="2983468"/>
            <a:ext cx="457200" cy="369332"/>
          </a:xfrm>
          <a:prstGeom prst="rect">
            <a:avLst/>
          </a:prstGeom>
          <a:noFill/>
        </p:spPr>
        <p:txBody>
          <a:bodyPr wrap="square" rtlCol="0">
            <a:spAutoFit/>
          </a:bodyPr>
          <a:lstStyle/>
          <a:p>
            <a:r>
              <a:rPr lang="en-US"/>
              <a:t>10</a:t>
            </a:r>
          </a:p>
        </p:txBody>
      </p:sp>
      <p:sp>
        <p:nvSpPr>
          <p:cNvPr id="14" name="TextBox 13"/>
          <p:cNvSpPr txBox="1"/>
          <p:nvPr/>
        </p:nvSpPr>
        <p:spPr>
          <a:xfrm>
            <a:off x="1219200" y="1371600"/>
            <a:ext cx="457200" cy="923330"/>
          </a:xfrm>
          <a:prstGeom prst="rect">
            <a:avLst/>
          </a:prstGeom>
          <a:noFill/>
        </p:spPr>
        <p:txBody>
          <a:bodyPr wrap="square" rtlCol="0">
            <a:spAutoFit/>
          </a:bodyPr>
          <a:lstStyle/>
          <a:p>
            <a:r>
              <a:rPr lang="en-US"/>
              <a:t>00 1</a:t>
            </a:r>
          </a:p>
          <a:p>
            <a:endParaRPr lang="en-US"/>
          </a:p>
        </p:txBody>
      </p:sp>
      <p:sp>
        <p:nvSpPr>
          <p:cNvPr id="15" name="TextBox 14"/>
          <p:cNvSpPr txBox="1"/>
          <p:nvPr/>
        </p:nvSpPr>
        <p:spPr>
          <a:xfrm>
            <a:off x="1828800" y="1371600"/>
            <a:ext cx="457200" cy="369332"/>
          </a:xfrm>
          <a:prstGeom prst="rect">
            <a:avLst/>
          </a:prstGeom>
          <a:noFill/>
        </p:spPr>
        <p:txBody>
          <a:bodyPr wrap="square" rtlCol="0">
            <a:spAutoFit/>
          </a:bodyPr>
          <a:lstStyle/>
          <a:p>
            <a:r>
              <a:rPr lang="en-US"/>
              <a:t>01</a:t>
            </a:r>
          </a:p>
        </p:txBody>
      </p:sp>
      <p:sp>
        <p:nvSpPr>
          <p:cNvPr id="16" name="TextBox 15"/>
          <p:cNvSpPr txBox="1"/>
          <p:nvPr/>
        </p:nvSpPr>
        <p:spPr>
          <a:xfrm>
            <a:off x="2438400" y="1371600"/>
            <a:ext cx="457200" cy="369332"/>
          </a:xfrm>
          <a:prstGeom prst="rect">
            <a:avLst/>
          </a:prstGeom>
          <a:noFill/>
        </p:spPr>
        <p:txBody>
          <a:bodyPr wrap="square" rtlCol="0">
            <a:spAutoFit/>
          </a:bodyPr>
          <a:lstStyle/>
          <a:p>
            <a:r>
              <a:rPr lang="en-US"/>
              <a:t>11</a:t>
            </a:r>
          </a:p>
        </p:txBody>
      </p:sp>
      <p:sp>
        <p:nvSpPr>
          <p:cNvPr id="17" name="TextBox 16"/>
          <p:cNvSpPr txBox="1"/>
          <p:nvPr/>
        </p:nvSpPr>
        <p:spPr>
          <a:xfrm>
            <a:off x="3048000" y="1371600"/>
            <a:ext cx="457200" cy="369332"/>
          </a:xfrm>
          <a:prstGeom prst="rect">
            <a:avLst/>
          </a:prstGeom>
          <a:noFill/>
        </p:spPr>
        <p:txBody>
          <a:bodyPr wrap="square" rtlCol="0">
            <a:spAutoFit/>
          </a:bodyPr>
          <a:lstStyle/>
          <a:p>
            <a:r>
              <a:rPr lang="en-US"/>
              <a:t>10</a:t>
            </a:r>
          </a:p>
        </p:txBody>
      </p:sp>
      <p:sp>
        <p:nvSpPr>
          <p:cNvPr id="18" name="Right Bracket 17"/>
          <p:cNvSpPr/>
          <p:nvPr/>
        </p:nvSpPr>
        <p:spPr>
          <a:xfrm rot="10800000">
            <a:off x="3124200" y="1676400"/>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Right Bracket 18"/>
          <p:cNvSpPr/>
          <p:nvPr/>
        </p:nvSpPr>
        <p:spPr>
          <a:xfrm rot="10800000">
            <a:off x="3048000" y="2895599"/>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Right Bracket 19"/>
          <p:cNvSpPr/>
          <p:nvPr/>
        </p:nvSpPr>
        <p:spPr>
          <a:xfrm>
            <a:off x="914400" y="2895600"/>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Right Bracket 20"/>
          <p:cNvSpPr/>
          <p:nvPr/>
        </p:nvSpPr>
        <p:spPr>
          <a:xfrm>
            <a:off x="914400" y="1676400"/>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22" name="Table 21"/>
          <p:cNvGraphicFramePr>
            <a:graphicFrameLocks noGrp="1"/>
          </p:cNvGraphicFramePr>
          <p:nvPr/>
        </p:nvGraphicFramePr>
        <p:xfrm>
          <a:off x="5562600" y="1701800"/>
          <a:ext cx="2438400" cy="16510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r>
                        <a:rPr lang="en-US">
                          <a:solidFill>
                            <a:schemeClr val="tx1"/>
                          </a:solidFill>
                        </a:rPr>
                        <a:t>  </a:t>
                      </a:r>
                    </a:p>
                  </a:txBody>
                  <a:tcPr/>
                </a:tc>
                <a:tc>
                  <a:txBody>
                    <a:bodyPr/>
                    <a:lstStyle/>
                    <a:p>
                      <a:pPr algn="ctr"/>
                      <a:endParaRPr lang="en-US"/>
                    </a:p>
                  </a:txBody>
                  <a:tcPr/>
                </a:tc>
                <a:tc>
                  <a:txBody>
                    <a:bodyPr/>
                    <a:lstStyle/>
                    <a:p>
                      <a:endParaRPr lang="en-US"/>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0"/>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3"/>
                  </a:ext>
                </a:extLst>
              </a:tr>
            </a:tbl>
          </a:graphicData>
        </a:graphic>
      </p:graphicFrame>
      <p:cxnSp>
        <p:nvCxnSpPr>
          <p:cNvPr id="24" name="Straight Connector 23"/>
          <p:cNvCxnSpPr/>
          <p:nvPr/>
        </p:nvCxnSpPr>
        <p:spPr>
          <a:xfrm rot="10800000">
            <a:off x="5029200" y="1371600"/>
            <a:ext cx="5334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76800" y="1447800"/>
            <a:ext cx="457200" cy="369332"/>
          </a:xfrm>
          <a:prstGeom prst="rect">
            <a:avLst/>
          </a:prstGeom>
          <a:noFill/>
        </p:spPr>
        <p:txBody>
          <a:bodyPr wrap="square" rtlCol="0">
            <a:spAutoFit/>
          </a:bodyPr>
          <a:lstStyle/>
          <a:p>
            <a:r>
              <a:rPr lang="en-US"/>
              <a:t>AB</a:t>
            </a:r>
          </a:p>
        </p:txBody>
      </p:sp>
      <p:sp>
        <p:nvSpPr>
          <p:cNvPr id="26" name="TextBox 25"/>
          <p:cNvSpPr txBox="1"/>
          <p:nvPr/>
        </p:nvSpPr>
        <p:spPr>
          <a:xfrm>
            <a:off x="5181600" y="1219200"/>
            <a:ext cx="457200" cy="369332"/>
          </a:xfrm>
          <a:prstGeom prst="rect">
            <a:avLst/>
          </a:prstGeom>
          <a:noFill/>
        </p:spPr>
        <p:txBody>
          <a:bodyPr wrap="square" rtlCol="0">
            <a:spAutoFit/>
          </a:bodyPr>
          <a:lstStyle/>
          <a:p>
            <a:r>
              <a:rPr lang="en-US"/>
              <a:t>CD</a:t>
            </a:r>
          </a:p>
        </p:txBody>
      </p:sp>
      <p:sp>
        <p:nvSpPr>
          <p:cNvPr id="27" name="TextBox 26"/>
          <p:cNvSpPr txBox="1"/>
          <p:nvPr/>
        </p:nvSpPr>
        <p:spPr>
          <a:xfrm>
            <a:off x="5105400" y="1676400"/>
            <a:ext cx="457200" cy="369332"/>
          </a:xfrm>
          <a:prstGeom prst="rect">
            <a:avLst/>
          </a:prstGeom>
          <a:noFill/>
        </p:spPr>
        <p:txBody>
          <a:bodyPr wrap="square" rtlCol="0">
            <a:spAutoFit/>
          </a:bodyPr>
          <a:lstStyle/>
          <a:p>
            <a:r>
              <a:rPr lang="en-US"/>
              <a:t>00</a:t>
            </a:r>
          </a:p>
        </p:txBody>
      </p:sp>
      <p:sp>
        <p:nvSpPr>
          <p:cNvPr id="28" name="TextBox 27"/>
          <p:cNvSpPr txBox="1"/>
          <p:nvPr/>
        </p:nvSpPr>
        <p:spPr>
          <a:xfrm>
            <a:off x="5105400" y="2145268"/>
            <a:ext cx="457200" cy="369332"/>
          </a:xfrm>
          <a:prstGeom prst="rect">
            <a:avLst/>
          </a:prstGeom>
          <a:noFill/>
        </p:spPr>
        <p:txBody>
          <a:bodyPr wrap="square" rtlCol="0">
            <a:spAutoFit/>
          </a:bodyPr>
          <a:lstStyle/>
          <a:p>
            <a:r>
              <a:rPr lang="en-US"/>
              <a:t>01</a:t>
            </a:r>
          </a:p>
        </p:txBody>
      </p:sp>
      <p:sp>
        <p:nvSpPr>
          <p:cNvPr id="29" name="TextBox 28"/>
          <p:cNvSpPr txBox="1"/>
          <p:nvPr/>
        </p:nvSpPr>
        <p:spPr>
          <a:xfrm>
            <a:off x="5105400" y="2514600"/>
            <a:ext cx="457200" cy="369332"/>
          </a:xfrm>
          <a:prstGeom prst="rect">
            <a:avLst/>
          </a:prstGeom>
          <a:noFill/>
        </p:spPr>
        <p:txBody>
          <a:bodyPr wrap="square" rtlCol="0">
            <a:spAutoFit/>
          </a:bodyPr>
          <a:lstStyle/>
          <a:p>
            <a:r>
              <a:rPr lang="en-US"/>
              <a:t>11</a:t>
            </a:r>
          </a:p>
        </p:txBody>
      </p:sp>
      <p:sp>
        <p:nvSpPr>
          <p:cNvPr id="30" name="TextBox 29"/>
          <p:cNvSpPr txBox="1"/>
          <p:nvPr/>
        </p:nvSpPr>
        <p:spPr>
          <a:xfrm>
            <a:off x="5105400" y="2983468"/>
            <a:ext cx="457200" cy="369332"/>
          </a:xfrm>
          <a:prstGeom prst="rect">
            <a:avLst/>
          </a:prstGeom>
          <a:noFill/>
        </p:spPr>
        <p:txBody>
          <a:bodyPr wrap="square" rtlCol="0">
            <a:spAutoFit/>
          </a:bodyPr>
          <a:lstStyle/>
          <a:p>
            <a:r>
              <a:rPr lang="en-US"/>
              <a:t>10</a:t>
            </a:r>
          </a:p>
        </p:txBody>
      </p:sp>
      <p:sp>
        <p:nvSpPr>
          <p:cNvPr id="31" name="TextBox 30"/>
          <p:cNvSpPr txBox="1"/>
          <p:nvPr/>
        </p:nvSpPr>
        <p:spPr>
          <a:xfrm>
            <a:off x="5638800" y="1371600"/>
            <a:ext cx="457200" cy="369332"/>
          </a:xfrm>
          <a:prstGeom prst="rect">
            <a:avLst/>
          </a:prstGeom>
          <a:noFill/>
        </p:spPr>
        <p:txBody>
          <a:bodyPr wrap="square" rtlCol="0">
            <a:spAutoFit/>
          </a:bodyPr>
          <a:lstStyle/>
          <a:p>
            <a:r>
              <a:rPr lang="en-US"/>
              <a:t>00</a:t>
            </a:r>
          </a:p>
        </p:txBody>
      </p:sp>
      <p:sp>
        <p:nvSpPr>
          <p:cNvPr id="32" name="TextBox 31"/>
          <p:cNvSpPr txBox="1"/>
          <p:nvPr/>
        </p:nvSpPr>
        <p:spPr>
          <a:xfrm>
            <a:off x="6248400" y="1371600"/>
            <a:ext cx="457200" cy="369332"/>
          </a:xfrm>
          <a:prstGeom prst="rect">
            <a:avLst/>
          </a:prstGeom>
          <a:noFill/>
        </p:spPr>
        <p:txBody>
          <a:bodyPr wrap="square" rtlCol="0">
            <a:spAutoFit/>
          </a:bodyPr>
          <a:lstStyle/>
          <a:p>
            <a:r>
              <a:rPr lang="en-US"/>
              <a:t>01</a:t>
            </a:r>
          </a:p>
        </p:txBody>
      </p:sp>
      <p:sp>
        <p:nvSpPr>
          <p:cNvPr id="33" name="TextBox 32"/>
          <p:cNvSpPr txBox="1"/>
          <p:nvPr/>
        </p:nvSpPr>
        <p:spPr>
          <a:xfrm>
            <a:off x="6858000" y="1371600"/>
            <a:ext cx="457200" cy="369332"/>
          </a:xfrm>
          <a:prstGeom prst="rect">
            <a:avLst/>
          </a:prstGeom>
          <a:noFill/>
        </p:spPr>
        <p:txBody>
          <a:bodyPr wrap="square" rtlCol="0">
            <a:spAutoFit/>
          </a:bodyPr>
          <a:lstStyle/>
          <a:p>
            <a:r>
              <a:rPr lang="en-US"/>
              <a:t>11</a:t>
            </a:r>
          </a:p>
        </p:txBody>
      </p:sp>
      <p:sp>
        <p:nvSpPr>
          <p:cNvPr id="34" name="TextBox 33"/>
          <p:cNvSpPr txBox="1"/>
          <p:nvPr/>
        </p:nvSpPr>
        <p:spPr>
          <a:xfrm>
            <a:off x="7467600" y="1371600"/>
            <a:ext cx="457200" cy="369332"/>
          </a:xfrm>
          <a:prstGeom prst="rect">
            <a:avLst/>
          </a:prstGeom>
          <a:noFill/>
        </p:spPr>
        <p:txBody>
          <a:bodyPr wrap="square" rtlCol="0">
            <a:spAutoFit/>
          </a:bodyPr>
          <a:lstStyle/>
          <a:p>
            <a:r>
              <a:rPr lang="en-US"/>
              <a:t>10</a:t>
            </a:r>
          </a:p>
        </p:txBody>
      </p:sp>
      <p:sp>
        <p:nvSpPr>
          <p:cNvPr id="35" name="TextBox 34"/>
          <p:cNvSpPr txBox="1"/>
          <p:nvPr/>
        </p:nvSpPr>
        <p:spPr>
          <a:xfrm>
            <a:off x="6248400" y="2200870"/>
            <a:ext cx="1066800" cy="646331"/>
          </a:xfrm>
          <a:prstGeom prst="rect">
            <a:avLst/>
          </a:prstGeom>
          <a:noFill/>
          <a:ln w="28575">
            <a:solidFill>
              <a:schemeClr val="tx1"/>
            </a:solidFill>
            <a:prstDash val="dash"/>
          </a:ln>
        </p:spPr>
        <p:txBody>
          <a:bodyPr wrap="square" rtlCol="0">
            <a:spAutoFit/>
          </a:bodyPr>
          <a:lstStyle/>
          <a:p>
            <a:r>
              <a:rPr lang="en-US"/>
              <a:t> 1         1</a:t>
            </a:r>
          </a:p>
          <a:p>
            <a:r>
              <a:rPr lang="en-US"/>
              <a:t> 1         1  </a:t>
            </a:r>
          </a:p>
        </p:txBody>
      </p:sp>
      <p:graphicFrame>
        <p:nvGraphicFramePr>
          <p:cNvPr id="36" name="Table 35"/>
          <p:cNvGraphicFramePr>
            <a:graphicFrameLocks noGrp="1"/>
          </p:cNvGraphicFramePr>
          <p:nvPr/>
        </p:nvGraphicFramePr>
        <p:xfrm>
          <a:off x="1066800" y="4673600"/>
          <a:ext cx="2438400" cy="16510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r>
                        <a:rPr lang="en-US">
                          <a:solidFill>
                            <a:schemeClr val="tx1"/>
                          </a:solidFill>
                        </a:rPr>
                        <a:t>  </a:t>
                      </a:r>
                    </a:p>
                  </a:txBody>
                  <a:tcPr/>
                </a:tc>
                <a:tc>
                  <a:txBody>
                    <a:bodyPr/>
                    <a:lstStyle/>
                    <a:p>
                      <a:pPr algn="ctr"/>
                      <a:endParaRPr lang="en-US"/>
                    </a:p>
                  </a:txBody>
                  <a:tcPr/>
                </a:tc>
                <a:tc>
                  <a:txBody>
                    <a:bodyPr/>
                    <a:lstStyle/>
                    <a:p>
                      <a:endParaRPr lang="en-US"/>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0"/>
                  </a:ext>
                </a:extLst>
              </a:tr>
              <a:tr h="412750">
                <a:tc>
                  <a:txBody>
                    <a:bodyPr/>
                    <a:lstStyle/>
                    <a:p>
                      <a:pPr algn="ctr"/>
                      <a:r>
                        <a:rPr lang="en-US"/>
                        <a:t>1</a:t>
                      </a:r>
                    </a:p>
                  </a:txBody>
                  <a:tcPr/>
                </a:tc>
                <a:tc>
                  <a:txBody>
                    <a:bodyPr/>
                    <a:lstStyle/>
                    <a:p>
                      <a:pPr algn="ctr"/>
                      <a:endParaRPr lang="en-US"/>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1"/>
                  </a:ext>
                </a:extLst>
              </a:tr>
              <a:tr h="412750">
                <a:tc>
                  <a:txBody>
                    <a:bodyPr/>
                    <a:lstStyle/>
                    <a:p>
                      <a:pPr algn="ctr"/>
                      <a:r>
                        <a:rPr lang="en-US"/>
                        <a:t>1</a:t>
                      </a:r>
                    </a:p>
                  </a:txBody>
                  <a:tcPr/>
                </a:tc>
                <a:tc>
                  <a:txBody>
                    <a:bodyPr/>
                    <a:lstStyle/>
                    <a:p>
                      <a:pPr algn="ctr"/>
                      <a:endParaRPr lang="en-US"/>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2"/>
                  </a:ext>
                </a:extLst>
              </a:tr>
              <a:tr h="412750">
                <a:tc>
                  <a:txBody>
                    <a:bodyPr/>
                    <a:lstStyle/>
                    <a:p>
                      <a:endParaRPr lang="en-US"/>
                    </a:p>
                  </a:txBody>
                  <a:tcPr/>
                </a:tc>
                <a:tc>
                  <a:txBody>
                    <a:bodyPr/>
                    <a:lstStyle/>
                    <a:p>
                      <a:pPr algn="ctr"/>
                      <a:endParaRPr lang="en-US"/>
                    </a:p>
                  </a:txBody>
                  <a:tcPr/>
                </a:tc>
                <a:tc>
                  <a:txBody>
                    <a:bodyPr/>
                    <a:lstStyle/>
                    <a:p>
                      <a:endParaRPr lang="en-US"/>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3"/>
                  </a:ext>
                </a:extLst>
              </a:tr>
            </a:tbl>
          </a:graphicData>
        </a:graphic>
      </p:graphicFrame>
      <p:sp>
        <p:nvSpPr>
          <p:cNvPr id="37" name="TextBox 36"/>
          <p:cNvSpPr txBox="1"/>
          <p:nvPr/>
        </p:nvSpPr>
        <p:spPr>
          <a:xfrm>
            <a:off x="457200" y="4343400"/>
            <a:ext cx="457200" cy="369332"/>
          </a:xfrm>
          <a:prstGeom prst="rect">
            <a:avLst/>
          </a:prstGeom>
          <a:noFill/>
        </p:spPr>
        <p:txBody>
          <a:bodyPr wrap="square" rtlCol="0">
            <a:spAutoFit/>
          </a:bodyPr>
          <a:lstStyle/>
          <a:p>
            <a:r>
              <a:rPr lang="en-US"/>
              <a:t>AB</a:t>
            </a:r>
          </a:p>
        </p:txBody>
      </p:sp>
      <p:cxnSp>
        <p:nvCxnSpPr>
          <p:cNvPr id="39" name="Straight Connector 38"/>
          <p:cNvCxnSpPr/>
          <p:nvPr/>
        </p:nvCxnSpPr>
        <p:spPr>
          <a:xfrm rot="16200000" flipV="1">
            <a:off x="647700" y="42291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38200" y="4114800"/>
            <a:ext cx="457200" cy="369332"/>
          </a:xfrm>
          <a:prstGeom prst="rect">
            <a:avLst/>
          </a:prstGeom>
          <a:noFill/>
        </p:spPr>
        <p:txBody>
          <a:bodyPr wrap="square" rtlCol="0">
            <a:spAutoFit/>
          </a:bodyPr>
          <a:lstStyle/>
          <a:p>
            <a:r>
              <a:rPr lang="en-US"/>
              <a:t>CD</a:t>
            </a:r>
          </a:p>
        </p:txBody>
      </p:sp>
      <p:sp>
        <p:nvSpPr>
          <p:cNvPr id="42" name="TextBox 41"/>
          <p:cNvSpPr txBox="1"/>
          <p:nvPr/>
        </p:nvSpPr>
        <p:spPr>
          <a:xfrm>
            <a:off x="609600" y="4648200"/>
            <a:ext cx="457200" cy="369332"/>
          </a:xfrm>
          <a:prstGeom prst="rect">
            <a:avLst/>
          </a:prstGeom>
          <a:noFill/>
        </p:spPr>
        <p:txBody>
          <a:bodyPr wrap="square" rtlCol="0">
            <a:spAutoFit/>
          </a:bodyPr>
          <a:lstStyle/>
          <a:p>
            <a:r>
              <a:rPr lang="en-US"/>
              <a:t>00</a:t>
            </a:r>
          </a:p>
        </p:txBody>
      </p:sp>
      <p:sp>
        <p:nvSpPr>
          <p:cNvPr id="43" name="TextBox 42"/>
          <p:cNvSpPr txBox="1"/>
          <p:nvPr/>
        </p:nvSpPr>
        <p:spPr>
          <a:xfrm>
            <a:off x="609600" y="5117068"/>
            <a:ext cx="457200" cy="369332"/>
          </a:xfrm>
          <a:prstGeom prst="rect">
            <a:avLst/>
          </a:prstGeom>
          <a:noFill/>
        </p:spPr>
        <p:txBody>
          <a:bodyPr wrap="square" rtlCol="0">
            <a:spAutoFit/>
          </a:bodyPr>
          <a:lstStyle/>
          <a:p>
            <a:r>
              <a:rPr lang="en-US"/>
              <a:t>01</a:t>
            </a:r>
          </a:p>
        </p:txBody>
      </p:sp>
      <p:sp>
        <p:nvSpPr>
          <p:cNvPr id="44" name="TextBox 43"/>
          <p:cNvSpPr txBox="1"/>
          <p:nvPr/>
        </p:nvSpPr>
        <p:spPr>
          <a:xfrm>
            <a:off x="609600" y="5498068"/>
            <a:ext cx="457200" cy="369332"/>
          </a:xfrm>
          <a:prstGeom prst="rect">
            <a:avLst/>
          </a:prstGeom>
          <a:noFill/>
        </p:spPr>
        <p:txBody>
          <a:bodyPr wrap="square" rtlCol="0">
            <a:spAutoFit/>
          </a:bodyPr>
          <a:lstStyle/>
          <a:p>
            <a:r>
              <a:rPr lang="en-US"/>
              <a:t>11</a:t>
            </a:r>
          </a:p>
        </p:txBody>
      </p:sp>
      <p:sp>
        <p:nvSpPr>
          <p:cNvPr id="45" name="TextBox 44"/>
          <p:cNvSpPr txBox="1"/>
          <p:nvPr/>
        </p:nvSpPr>
        <p:spPr>
          <a:xfrm>
            <a:off x="609600" y="5955268"/>
            <a:ext cx="457200" cy="369332"/>
          </a:xfrm>
          <a:prstGeom prst="rect">
            <a:avLst/>
          </a:prstGeom>
          <a:noFill/>
        </p:spPr>
        <p:txBody>
          <a:bodyPr wrap="square" rtlCol="0">
            <a:spAutoFit/>
          </a:bodyPr>
          <a:lstStyle/>
          <a:p>
            <a:r>
              <a:rPr lang="en-US"/>
              <a:t>10</a:t>
            </a:r>
          </a:p>
        </p:txBody>
      </p:sp>
      <p:sp>
        <p:nvSpPr>
          <p:cNvPr id="46" name="TextBox 45"/>
          <p:cNvSpPr txBox="1"/>
          <p:nvPr/>
        </p:nvSpPr>
        <p:spPr>
          <a:xfrm>
            <a:off x="1143000" y="4343400"/>
            <a:ext cx="457200" cy="369332"/>
          </a:xfrm>
          <a:prstGeom prst="rect">
            <a:avLst/>
          </a:prstGeom>
          <a:noFill/>
        </p:spPr>
        <p:txBody>
          <a:bodyPr wrap="square" rtlCol="0">
            <a:spAutoFit/>
          </a:bodyPr>
          <a:lstStyle/>
          <a:p>
            <a:r>
              <a:rPr lang="en-US"/>
              <a:t>00</a:t>
            </a:r>
          </a:p>
        </p:txBody>
      </p:sp>
      <p:sp>
        <p:nvSpPr>
          <p:cNvPr id="47" name="TextBox 46"/>
          <p:cNvSpPr txBox="1"/>
          <p:nvPr/>
        </p:nvSpPr>
        <p:spPr>
          <a:xfrm>
            <a:off x="1752600" y="4343400"/>
            <a:ext cx="457200" cy="369332"/>
          </a:xfrm>
          <a:prstGeom prst="rect">
            <a:avLst/>
          </a:prstGeom>
          <a:noFill/>
        </p:spPr>
        <p:txBody>
          <a:bodyPr wrap="square" rtlCol="0">
            <a:spAutoFit/>
          </a:bodyPr>
          <a:lstStyle/>
          <a:p>
            <a:r>
              <a:rPr lang="en-US"/>
              <a:t>01</a:t>
            </a:r>
          </a:p>
        </p:txBody>
      </p:sp>
      <p:sp>
        <p:nvSpPr>
          <p:cNvPr id="48" name="TextBox 47"/>
          <p:cNvSpPr txBox="1"/>
          <p:nvPr/>
        </p:nvSpPr>
        <p:spPr>
          <a:xfrm>
            <a:off x="2362200" y="4343400"/>
            <a:ext cx="457200" cy="369332"/>
          </a:xfrm>
          <a:prstGeom prst="rect">
            <a:avLst/>
          </a:prstGeom>
          <a:noFill/>
        </p:spPr>
        <p:txBody>
          <a:bodyPr wrap="square" rtlCol="0">
            <a:spAutoFit/>
          </a:bodyPr>
          <a:lstStyle/>
          <a:p>
            <a:r>
              <a:rPr lang="en-US"/>
              <a:t>11</a:t>
            </a:r>
          </a:p>
        </p:txBody>
      </p:sp>
      <p:sp>
        <p:nvSpPr>
          <p:cNvPr id="49" name="TextBox 48"/>
          <p:cNvSpPr txBox="1"/>
          <p:nvPr/>
        </p:nvSpPr>
        <p:spPr>
          <a:xfrm>
            <a:off x="2971800" y="4343400"/>
            <a:ext cx="457200" cy="369332"/>
          </a:xfrm>
          <a:prstGeom prst="rect">
            <a:avLst/>
          </a:prstGeom>
          <a:noFill/>
        </p:spPr>
        <p:txBody>
          <a:bodyPr wrap="square" rtlCol="0">
            <a:spAutoFit/>
          </a:bodyPr>
          <a:lstStyle/>
          <a:p>
            <a:r>
              <a:rPr lang="en-US"/>
              <a:t>10</a:t>
            </a:r>
          </a:p>
        </p:txBody>
      </p:sp>
      <p:sp>
        <p:nvSpPr>
          <p:cNvPr id="50" name="Right Bracket 49"/>
          <p:cNvSpPr/>
          <p:nvPr/>
        </p:nvSpPr>
        <p:spPr>
          <a:xfrm>
            <a:off x="914400" y="5105400"/>
            <a:ext cx="609600" cy="762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Right Bracket 50"/>
          <p:cNvSpPr/>
          <p:nvPr/>
        </p:nvSpPr>
        <p:spPr>
          <a:xfrm rot="10800000">
            <a:off x="3048001" y="5105400"/>
            <a:ext cx="609600" cy="762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52" name="Table 51"/>
          <p:cNvGraphicFramePr>
            <a:graphicFrameLocks noGrp="1"/>
          </p:cNvGraphicFramePr>
          <p:nvPr/>
        </p:nvGraphicFramePr>
        <p:xfrm>
          <a:off x="5562600" y="4648200"/>
          <a:ext cx="2438400" cy="16510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r>
                        <a:rPr lang="en-US">
                          <a:solidFill>
                            <a:schemeClr val="tx1"/>
                          </a:solidFill>
                        </a:rPr>
                        <a:t>  </a:t>
                      </a:r>
                    </a:p>
                  </a:txBody>
                  <a:tcPr/>
                </a:tc>
                <a:tc>
                  <a:txBody>
                    <a:bodyPr/>
                    <a:lstStyle/>
                    <a:p>
                      <a:pPr algn="ctr"/>
                      <a:endParaRPr lang="en-US"/>
                    </a:p>
                  </a:txBody>
                  <a:tcPr/>
                </a:tc>
                <a:tc>
                  <a:txBody>
                    <a:bodyPr/>
                    <a:lstStyle/>
                    <a:p>
                      <a:pPr algn="ctr"/>
                      <a:r>
                        <a:rPr lang="en-US">
                          <a:solidFill>
                            <a:schemeClr val="tx1"/>
                          </a:solidFill>
                        </a:rPr>
                        <a:t>1</a:t>
                      </a:r>
                    </a:p>
                  </a:txBody>
                  <a:tcPr/>
                </a:tc>
                <a:tc>
                  <a:txBody>
                    <a:bodyPr/>
                    <a:lstStyle/>
                    <a:p>
                      <a:pPr algn="ctr"/>
                      <a:r>
                        <a:rPr lang="en-US">
                          <a:solidFill>
                            <a:schemeClr val="tx1"/>
                          </a:solidFill>
                        </a:rPr>
                        <a:t>1</a:t>
                      </a:r>
                    </a:p>
                  </a:txBody>
                  <a:tcPr/>
                </a:tc>
                <a:extLst>
                  <a:ext uri="{0D108BD9-81ED-4DB2-BD59-A6C34878D82A}">
                    <a16:rowId xmlns:a16="http://schemas.microsoft.com/office/drawing/2014/main" val="10000"/>
                  </a:ext>
                </a:extLst>
              </a:tr>
              <a:tr h="41275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41275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412750">
                <a:tc>
                  <a:txBody>
                    <a:bodyPr/>
                    <a:lstStyle/>
                    <a:p>
                      <a:endParaRPr lang="en-US"/>
                    </a:p>
                  </a:txBody>
                  <a:tcPr/>
                </a:tc>
                <a:tc>
                  <a:txBody>
                    <a:bodyPr/>
                    <a:lstStyle/>
                    <a:p>
                      <a:pPr algn="ctr"/>
                      <a:endParaRPr lang="en-US"/>
                    </a:p>
                  </a:txBody>
                  <a:tcPr/>
                </a:tc>
                <a:tc>
                  <a:txBody>
                    <a:bodyPr/>
                    <a:lstStyle/>
                    <a:p>
                      <a:pPr algn="ctr"/>
                      <a:r>
                        <a:rPr lang="en-US"/>
                        <a:t>1</a:t>
                      </a:r>
                    </a:p>
                  </a:txBody>
                  <a:tcPr/>
                </a:tc>
                <a:tc>
                  <a:txBody>
                    <a:bodyPr/>
                    <a:lstStyle/>
                    <a:p>
                      <a:pPr algn="ctr"/>
                      <a:r>
                        <a:rPr lang="en-US">
                          <a:solidFill>
                            <a:schemeClr val="tx1"/>
                          </a:solidFill>
                        </a:rPr>
                        <a:t>1</a:t>
                      </a:r>
                    </a:p>
                  </a:txBody>
                  <a:tcPr/>
                </a:tc>
                <a:extLst>
                  <a:ext uri="{0D108BD9-81ED-4DB2-BD59-A6C34878D82A}">
                    <a16:rowId xmlns:a16="http://schemas.microsoft.com/office/drawing/2014/main" val="10003"/>
                  </a:ext>
                </a:extLst>
              </a:tr>
            </a:tbl>
          </a:graphicData>
        </a:graphic>
      </p:graphicFrame>
      <p:cxnSp>
        <p:nvCxnSpPr>
          <p:cNvPr id="54" name="Straight Connector 53"/>
          <p:cNvCxnSpPr/>
          <p:nvPr/>
        </p:nvCxnSpPr>
        <p:spPr>
          <a:xfrm rot="16200000" flipV="1">
            <a:off x="5181600" y="42672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953000" y="4419600"/>
            <a:ext cx="457200" cy="369332"/>
          </a:xfrm>
          <a:prstGeom prst="rect">
            <a:avLst/>
          </a:prstGeom>
          <a:noFill/>
        </p:spPr>
        <p:txBody>
          <a:bodyPr wrap="square" rtlCol="0">
            <a:spAutoFit/>
          </a:bodyPr>
          <a:lstStyle/>
          <a:p>
            <a:r>
              <a:rPr lang="en-US"/>
              <a:t>AB</a:t>
            </a:r>
          </a:p>
        </p:txBody>
      </p:sp>
      <p:sp>
        <p:nvSpPr>
          <p:cNvPr id="56" name="TextBox 55"/>
          <p:cNvSpPr txBox="1"/>
          <p:nvPr/>
        </p:nvSpPr>
        <p:spPr>
          <a:xfrm>
            <a:off x="5105400" y="4648200"/>
            <a:ext cx="457200" cy="369332"/>
          </a:xfrm>
          <a:prstGeom prst="rect">
            <a:avLst/>
          </a:prstGeom>
          <a:noFill/>
        </p:spPr>
        <p:txBody>
          <a:bodyPr wrap="square" rtlCol="0">
            <a:spAutoFit/>
          </a:bodyPr>
          <a:lstStyle/>
          <a:p>
            <a:r>
              <a:rPr lang="en-US"/>
              <a:t>00</a:t>
            </a:r>
          </a:p>
        </p:txBody>
      </p:sp>
      <p:sp>
        <p:nvSpPr>
          <p:cNvPr id="57" name="TextBox 56"/>
          <p:cNvSpPr txBox="1"/>
          <p:nvPr/>
        </p:nvSpPr>
        <p:spPr>
          <a:xfrm>
            <a:off x="5334000" y="4191000"/>
            <a:ext cx="457200" cy="369332"/>
          </a:xfrm>
          <a:prstGeom prst="rect">
            <a:avLst/>
          </a:prstGeom>
          <a:noFill/>
        </p:spPr>
        <p:txBody>
          <a:bodyPr wrap="square" rtlCol="0">
            <a:spAutoFit/>
          </a:bodyPr>
          <a:lstStyle/>
          <a:p>
            <a:r>
              <a:rPr lang="en-US"/>
              <a:t>CD</a:t>
            </a:r>
          </a:p>
        </p:txBody>
      </p:sp>
      <p:sp>
        <p:nvSpPr>
          <p:cNvPr id="58" name="TextBox 57"/>
          <p:cNvSpPr txBox="1"/>
          <p:nvPr/>
        </p:nvSpPr>
        <p:spPr>
          <a:xfrm>
            <a:off x="5105400" y="5040868"/>
            <a:ext cx="457200" cy="369332"/>
          </a:xfrm>
          <a:prstGeom prst="rect">
            <a:avLst/>
          </a:prstGeom>
          <a:noFill/>
        </p:spPr>
        <p:txBody>
          <a:bodyPr wrap="square" rtlCol="0">
            <a:spAutoFit/>
          </a:bodyPr>
          <a:lstStyle/>
          <a:p>
            <a:r>
              <a:rPr lang="en-US"/>
              <a:t>01</a:t>
            </a:r>
          </a:p>
        </p:txBody>
      </p:sp>
      <p:sp>
        <p:nvSpPr>
          <p:cNvPr id="59" name="TextBox 58"/>
          <p:cNvSpPr txBox="1"/>
          <p:nvPr/>
        </p:nvSpPr>
        <p:spPr>
          <a:xfrm>
            <a:off x="5638800" y="4343400"/>
            <a:ext cx="457200" cy="369332"/>
          </a:xfrm>
          <a:prstGeom prst="rect">
            <a:avLst/>
          </a:prstGeom>
          <a:noFill/>
        </p:spPr>
        <p:txBody>
          <a:bodyPr wrap="square" rtlCol="0">
            <a:spAutoFit/>
          </a:bodyPr>
          <a:lstStyle/>
          <a:p>
            <a:r>
              <a:rPr lang="en-US"/>
              <a:t>00</a:t>
            </a:r>
          </a:p>
        </p:txBody>
      </p:sp>
      <p:sp>
        <p:nvSpPr>
          <p:cNvPr id="60" name="TextBox 59"/>
          <p:cNvSpPr txBox="1"/>
          <p:nvPr/>
        </p:nvSpPr>
        <p:spPr>
          <a:xfrm>
            <a:off x="6248400" y="4343400"/>
            <a:ext cx="457200" cy="369332"/>
          </a:xfrm>
          <a:prstGeom prst="rect">
            <a:avLst/>
          </a:prstGeom>
          <a:noFill/>
        </p:spPr>
        <p:txBody>
          <a:bodyPr wrap="square" rtlCol="0">
            <a:spAutoFit/>
          </a:bodyPr>
          <a:lstStyle/>
          <a:p>
            <a:r>
              <a:rPr lang="en-US"/>
              <a:t>01</a:t>
            </a:r>
          </a:p>
        </p:txBody>
      </p:sp>
      <p:sp>
        <p:nvSpPr>
          <p:cNvPr id="61" name="TextBox 60"/>
          <p:cNvSpPr txBox="1"/>
          <p:nvPr/>
        </p:nvSpPr>
        <p:spPr>
          <a:xfrm>
            <a:off x="5105400" y="5486400"/>
            <a:ext cx="457200" cy="369332"/>
          </a:xfrm>
          <a:prstGeom prst="rect">
            <a:avLst/>
          </a:prstGeom>
          <a:noFill/>
        </p:spPr>
        <p:txBody>
          <a:bodyPr wrap="square" rtlCol="0">
            <a:spAutoFit/>
          </a:bodyPr>
          <a:lstStyle/>
          <a:p>
            <a:r>
              <a:rPr lang="en-US"/>
              <a:t>11</a:t>
            </a:r>
          </a:p>
        </p:txBody>
      </p:sp>
      <p:sp>
        <p:nvSpPr>
          <p:cNvPr id="62" name="TextBox 61"/>
          <p:cNvSpPr txBox="1"/>
          <p:nvPr/>
        </p:nvSpPr>
        <p:spPr>
          <a:xfrm>
            <a:off x="6858000" y="4355068"/>
            <a:ext cx="457200" cy="369332"/>
          </a:xfrm>
          <a:prstGeom prst="rect">
            <a:avLst/>
          </a:prstGeom>
          <a:noFill/>
        </p:spPr>
        <p:txBody>
          <a:bodyPr wrap="square" rtlCol="0">
            <a:spAutoFit/>
          </a:bodyPr>
          <a:lstStyle/>
          <a:p>
            <a:r>
              <a:rPr lang="en-US"/>
              <a:t>11</a:t>
            </a:r>
          </a:p>
        </p:txBody>
      </p:sp>
      <p:sp>
        <p:nvSpPr>
          <p:cNvPr id="63" name="TextBox 62"/>
          <p:cNvSpPr txBox="1"/>
          <p:nvPr/>
        </p:nvSpPr>
        <p:spPr>
          <a:xfrm>
            <a:off x="5105400" y="5955268"/>
            <a:ext cx="457200" cy="369332"/>
          </a:xfrm>
          <a:prstGeom prst="rect">
            <a:avLst/>
          </a:prstGeom>
          <a:noFill/>
        </p:spPr>
        <p:txBody>
          <a:bodyPr wrap="square" rtlCol="0">
            <a:spAutoFit/>
          </a:bodyPr>
          <a:lstStyle/>
          <a:p>
            <a:r>
              <a:rPr lang="en-US"/>
              <a:t>10</a:t>
            </a:r>
          </a:p>
        </p:txBody>
      </p:sp>
      <p:sp>
        <p:nvSpPr>
          <p:cNvPr id="64" name="TextBox 63"/>
          <p:cNvSpPr txBox="1"/>
          <p:nvPr/>
        </p:nvSpPr>
        <p:spPr>
          <a:xfrm>
            <a:off x="7467600" y="4355068"/>
            <a:ext cx="457200" cy="369332"/>
          </a:xfrm>
          <a:prstGeom prst="rect">
            <a:avLst/>
          </a:prstGeom>
          <a:noFill/>
        </p:spPr>
        <p:txBody>
          <a:bodyPr wrap="square" rtlCol="0">
            <a:spAutoFit/>
          </a:bodyPr>
          <a:lstStyle/>
          <a:p>
            <a:r>
              <a:rPr lang="en-US"/>
              <a:t>10</a:t>
            </a:r>
          </a:p>
        </p:txBody>
      </p:sp>
      <p:sp>
        <p:nvSpPr>
          <p:cNvPr id="65" name="Right Bracket 64"/>
          <p:cNvSpPr/>
          <p:nvPr/>
        </p:nvSpPr>
        <p:spPr>
          <a:xfrm rot="5400000">
            <a:off x="7048500" y="4152900"/>
            <a:ext cx="609600" cy="9906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6" name="Right Bracket 65"/>
          <p:cNvSpPr/>
          <p:nvPr/>
        </p:nvSpPr>
        <p:spPr>
          <a:xfrm rot="16200000">
            <a:off x="7086156" y="5715445"/>
            <a:ext cx="609600" cy="91351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transition>
    <p:wedg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tx2">
              <a:lumMod val="20000"/>
              <a:lumOff val="80000"/>
            </a:schemeClr>
          </a:solidFill>
        </p:spPr>
        <p:txBody>
          <a:bodyPr>
            <a:normAutofit/>
          </a:bodyPr>
          <a:lstStyle/>
          <a:p>
            <a:pPr>
              <a:buNone/>
            </a:pPr>
            <a:r>
              <a:rPr lang="en-US" sz="2400"/>
              <a:t>Looping for Eight:</a:t>
            </a:r>
          </a:p>
          <a:p>
            <a:pPr>
              <a:buNone/>
            </a:pPr>
            <a:endParaRPr lang="en-US" sz="2400"/>
          </a:p>
        </p:txBody>
      </p:sp>
      <p:sp>
        <p:nvSpPr>
          <p:cNvPr id="4" name="Title 1"/>
          <p:cNvSpPr txBox="1">
            <a:spLocks noGrp="1"/>
          </p:cNvSpPr>
          <p:nvPr>
            <p:ph type="title"/>
          </p:nvPr>
        </p:nvSpPr>
        <p:spPr>
          <a:xfrm>
            <a:off x="0" y="0"/>
            <a:ext cx="9144000" cy="9906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762000" y="2006600"/>
          <a:ext cx="2438400" cy="1651000"/>
        </p:xfrm>
        <a:graphic>
          <a:graphicData uri="http://schemas.openxmlformats.org/drawingml/2006/table">
            <a:tbl>
              <a:tblPr firstRow="1" bandRow="1">
                <a:tableStyleId>{21E4AEA4-8DFA-4A89-87EB-49C32662AFE0}</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r>
                        <a:rPr lang="en-US"/>
                        <a:t>  </a:t>
                      </a:r>
                      <a:endParaRPr lang="en-US">
                        <a:solidFill>
                          <a:schemeClr val="tx1"/>
                        </a:solidFill>
                      </a:endParaRPr>
                    </a:p>
                  </a:txBody>
                  <a:tcPr/>
                </a:tc>
                <a:tc>
                  <a:txBody>
                    <a:bodyPr/>
                    <a:lstStyle/>
                    <a:p>
                      <a:pPr algn="ctr"/>
                      <a:r>
                        <a:rPr lang="en-US">
                          <a:solidFill>
                            <a:schemeClr val="tx1"/>
                          </a:solidFill>
                        </a:rPr>
                        <a:t>1</a:t>
                      </a:r>
                    </a:p>
                  </a:txBody>
                  <a:tcPr/>
                </a:tc>
                <a:tc>
                  <a:txBody>
                    <a:bodyPr/>
                    <a:lstStyle/>
                    <a:p>
                      <a:pPr algn="ctr"/>
                      <a:r>
                        <a:rPr lang="en-US">
                          <a:solidFill>
                            <a:schemeClr val="tx1"/>
                          </a:solidFill>
                        </a:rPr>
                        <a:t>1</a:t>
                      </a:r>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0"/>
                  </a:ext>
                </a:extLst>
              </a:tr>
              <a:tr h="412750">
                <a:tc>
                  <a:txBody>
                    <a:bodyPr/>
                    <a:lstStyle/>
                    <a:p>
                      <a:pPr algn="ctr"/>
                      <a:endParaRPr lang="en-US"/>
                    </a:p>
                  </a:txBody>
                  <a:tcPr/>
                </a:tc>
                <a:tc>
                  <a:txBody>
                    <a:bodyPr/>
                    <a:lstStyle/>
                    <a:p>
                      <a:pPr algn="ctr"/>
                      <a:r>
                        <a:rPr lang="en-US"/>
                        <a:t>1</a:t>
                      </a:r>
                    </a:p>
                  </a:txBody>
                  <a:tcPr/>
                </a:tc>
                <a:tc>
                  <a:txBody>
                    <a:bodyPr/>
                    <a:lstStyle/>
                    <a:p>
                      <a:pPr algn="ctr"/>
                      <a:r>
                        <a:rPr lang="en-US"/>
                        <a:t>1</a:t>
                      </a:r>
                    </a:p>
                  </a:txBody>
                  <a:tcPr/>
                </a:tc>
                <a:tc>
                  <a:txBody>
                    <a:bodyPr/>
                    <a:lstStyle/>
                    <a:p>
                      <a:pPr algn="ctr"/>
                      <a:endParaRPr lang="en-US"/>
                    </a:p>
                  </a:txBody>
                  <a:tcPr/>
                </a:tc>
                <a:extLst>
                  <a:ext uri="{0D108BD9-81ED-4DB2-BD59-A6C34878D82A}">
                    <a16:rowId xmlns:a16="http://schemas.microsoft.com/office/drawing/2014/main" val="10001"/>
                  </a:ext>
                </a:extLst>
              </a:tr>
              <a:tr h="412750">
                <a:tc>
                  <a:txBody>
                    <a:bodyPr/>
                    <a:lstStyle/>
                    <a:p>
                      <a:pPr algn="ctr"/>
                      <a:endParaRPr lang="en-US"/>
                    </a:p>
                  </a:txBody>
                  <a:tcPr/>
                </a:tc>
                <a:tc>
                  <a:txBody>
                    <a:bodyPr/>
                    <a:lstStyle/>
                    <a:p>
                      <a:pPr algn="ctr"/>
                      <a:r>
                        <a:rPr lang="en-US"/>
                        <a:t>1</a:t>
                      </a:r>
                    </a:p>
                  </a:txBody>
                  <a:tcPr/>
                </a:tc>
                <a:tc>
                  <a:txBody>
                    <a:bodyPr/>
                    <a:lstStyle/>
                    <a:p>
                      <a:pPr algn="ctr"/>
                      <a:r>
                        <a:rPr lang="en-US"/>
                        <a:t>1</a:t>
                      </a:r>
                    </a:p>
                  </a:txBody>
                  <a:tcPr/>
                </a:tc>
                <a:tc>
                  <a:txBody>
                    <a:bodyPr/>
                    <a:lstStyle/>
                    <a:p>
                      <a:pPr algn="ctr"/>
                      <a:endParaRPr lang="en-US"/>
                    </a:p>
                  </a:txBody>
                  <a:tcPr/>
                </a:tc>
                <a:extLst>
                  <a:ext uri="{0D108BD9-81ED-4DB2-BD59-A6C34878D82A}">
                    <a16:rowId xmlns:a16="http://schemas.microsoft.com/office/drawing/2014/main" val="10002"/>
                  </a:ext>
                </a:extLst>
              </a:tr>
              <a:tr h="412750">
                <a:tc>
                  <a:txBody>
                    <a:bodyPr/>
                    <a:lstStyle/>
                    <a:p>
                      <a:endParaRPr lang="en-US"/>
                    </a:p>
                  </a:txBody>
                  <a:tcPr/>
                </a:tc>
                <a:tc>
                  <a:txBody>
                    <a:bodyPr/>
                    <a:lstStyle/>
                    <a:p>
                      <a:pPr algn="ctr"/>
                      <a:r>
                        <a:rPr lang="en-US"/>
                        <a:t>1</a:t>
                      </a:r>
                    </a:p>
                  </a:txBody>
                  <a:tcPr/>
                </a:tc>
                <a:tc>
                  <a:txBody>
                    <a:bodyPr/>
                    <a:lstStyle/>
                    <a:p>
                      <a:pPr algn="ctr"/>
                      <a:r>
                        <a:rPr lang="en-US"/>
                        <a:t>1</a:t>
                      </a:r>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3"/>
                  </a:ext>
                </a:extLst>
              </a:tr>
            </a:tbl>
          </a:graphicData>
        </a:graphic>
      </p:graphicFrame>
      <p:sp>
        <p:nvSpPr>
          <p:cNvPr id="6" name="Right Bracket 5"/>
          <p:cNvSpPr/>
          <p:nvPr/>
        </p:nvSpPr>
        <p:spPr>
          <a:xfrm rot="16200000">
            <a:off x="1447800" y="2133601"/>
            <a:ext cx="1066800" cy="7620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rot="5400000">
            <a:off x="1532503" y="2810897"/>
            <a:ext cx="897393" cy="7620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rot="16200000" flipV="1">
            <a:off x="457200" y="1676399"/>
            <a:ext cx="381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600" y="1764268"/>
            <a:ext cx="457200" cy="369332"/>
          </a:xfrm>
          <a:prstGeom prst="rect">
            <a:avLst/>
          </a:prstGeom>
          <a:noFill/>
        </p:spPr>
        <p:txBody>
          <a:bodyPr wrap="square" rtlCol="0">
            <a:spAutoFit/>
          </a:bodyPr>
          <a:lstStyle/>
          <a:p>
            <a:r>
              <a:rPr lang="en-US"/>
              <a:t>AB</a:t>
            </a:r>
          </a:p>
        </p:txBody>
      </p:sp>
      <p:sp>
        <p:nvSpPr>
          <p:cNvPr id="12" name="TextBox 11"/>
          <p:cNvSpPr txBox="1"/>
          <p:nvPr/>
        </p:nvSpPr>
        <p:spPr>
          <a:xfrm>
            <a:off x="533400" y="1535668"/>
            <a:ext cx="457200" cy="369332"/>
          </a:xfrm>
          <a:prstGeom prst="rect">
            <a:avLst/>
          </a:prstGeom>
          <a:noFill/>
        </p:spPr>
        <p:txBody>
          <a:bodyPr wrap="square" rtlCol="0">
            <a:spAutoFit/>
          </a:bodyPr>
          <a:lstStyle/>
          <a:p>
            <a:r>
              <a:rPr lang="en-US"/>
              <a:t>CD</a:t>
            </a:r>
          </a:p>
        </p:txBody>
      </p:sp>
      <p:sp>
        <p:nvSpPr>
          <p:cNvPr id="13" name="TextBox 12"/>
          <p:cNvSpPr txBox="1"/>
          <p:nvPr/>
        </p:nvSpPr>
        <p:spPr>
          <a:xfrm>
            <a:off x="838200" y="1688068"/>
            <a:ext cx="457200" cy="369332"/>
          </a:xfrm>
          <a:prstGeom prst="rect">
            <a:avLst/>
          </a:prstGeom>
          <a:noFill/>
        </p:spPr>
        <p:txBody>
          <a:bodyPr wrap="square" rtlCol="0">
            <a:spAutoFit/>
          </a:bodyPr>
          <a:lstStyle/>
          <a:p>
            <a:r>
              <a:rPr lang="en-US"/>
              <a:t>00</a:t>
            </a:r>
          </a:p>
        </p:txBody>
      </p:sp>
      <p:sp>
        <p:nvSpPr>
          <p:cNvPr id="14" name="TextBox 13"/>
          <p:cNvSpPr txBox="1"/>
          <p:nvPr/>
        </p:nvSpPr>
        <p:spPr>
          <a:xfrm>
            <a:off x="1447800" y="1676400"/>
            <a:ext cx="457200" cy="369332"/>
          </a:xfrm>
          <a:prstGeom prst="rect">
            <a:avLst/>
          </a:prstGeom>
          <a:noFill/>
        </p:spPr>
        <p:txBody>
          <a:bodyPr wrap="square" rtlCol="0">
            <a:spAutoFit/>
          </a:bodyPr>
          <a:lstStyle/>
          <a:p>
            <a:r>
              <a:rPr lang="en-US"/>
              <a:t>01</a:t>
            </a:r>
          </a:p>
        </p:txBody>
      </p:sp>
      <p:sp>
        <p:nvSpPr>
          <p:cNvPr id="15" name="TextBox 14"/>
          <p:cNvSpPr txBox="1"/>
          <p:nvPr/>
        </p:nvSpPr>
        <p:spPr>
          <a:xfrm>
            <a:off x="381000" y="2069068"/>
            <a:ext cx="457200" cy="369332"/>
          </a:xfrm>
          <a:prstGeom prst="rect">
            <a:avLst/>
          </a:prstGeom>
          <a:noFill/>
        </p:spPr>
        <p:txBody>
          <a:bodyPr wrap="square" rtlCol="0">
            <a:spAutoFit/>
          </a:bodyPr>
          <a:lstStyle/>
          <a:p>
            <a:r>
              <a:rPr lang="en-US"/>
              <a:t>00</a:t>
            </a:r>
          </a:p>
        </p:txBody>
      </p:sp>
      <p:sp>
        <p:nvSpPr>
          <p:cNvPr id="16" name="TextBox 15"/>
          <p:cNvSpPr txBox="1"/>
          <p:nvPr/>
        </p:nvSpPr>
        <p:spPr>
          <a:xfrm>
            <a:off x="2057400" y="1676400"/>
            <a:ext cx="457200" cy="369332"/>
          </a:xfrm>
          <a:prstGeom prst="rect">
            <a:avLst/>
          </a:prstGeom>
          <a:noFill/>
        </p:spPr>
        <p:txBody>
          <a:bodyPr wrap="square" rtlCol="0">
            <a:spAutoFit/>
          </a:bodyPr>
          <a:lstStyle/>
          <a:p>
            <a:r>
              <a:rPr lang="en-US"/>
              <a:t>11</a:t>
            </a:r>
          </a:p>
        </p:txBody>
      </p:sp>
      <p:sp>
        <p:nvSpPr>
          <p:cNvPr id="17" name="TextBox 16"/>
          <p:cNvSpPr txBox="1"/>
          <p:nvPr/>
        </p:nvSpPr>
        <p:spPr>
          <a:xfrm>
            <a:off x="2667000" y="1676400"/>
            <a:ext cx="457200" cy="369332"/>
          </a:xfrm>
          <a:prstGeom prst="rect">
            <a:avLst/>
          </a:prstGeom>
          <a:noFill/>
        </p:spPr>
        <p:txBody>
          <a:bodyPr wrap="square" rtlCol="0">
            <a:spAutoFit/>
          </a:bodyPr>
          <a:lstStyle/>
          <a:p>
            <a:r>
              <a:rPr lang="en-US"/>
              <a:t>10</a:t>
            </a:r>
          </a:p>
        </p:txBody>
      </p:sp>
      <p:sp>
        <p:nvSpPr>
          <p:cNvPr id="18" name="TextBox 17"/>
          <p:cNvSpPr txBox="1"/>
          <p:nvPr/>
        </p:nvSpPr>
        <p:spPr>
          <a:xfrm>
            <a:off x="381000" y="2450068"/>
            <a:ext cx="457200" cy="369332"/>
          </a:xfrm>
          <a:prstGeom prst="rect">
            <a:avLst/>
          </a:prstGeom>
          <a:noFill/>
        </p:spPr>
        <p:txBody>
          <a:bodyPr wrap="square" rtlCol="0">
            <a:spAutoFit/>
          </a:bodyPr>
          <a:lstStyle/>
          <a:p>
            <a:r>
              <a:rPr lang="en-US"/>
              <a:t>01</a:t>
            </a:r>
          </a:p>
        </p:txBody>
      </p:sp>
      <p:sp>
        <p:nvSpPr>
          <p:cNvPr id="19" name="TextBox 18"/>
          <p:cNvSpPr txBox="1"/>
          <p:nvPr/>
        </p:nvSpPr>
        <p:spPr>
          <a:xfrm>
            <a:off x="381000" y="2831068"/>
            <a:ext cx="457200" cy="369332"/>
          </a:xfrm>
          <a:prstGeom prst="rect">
            <a:avLst/>
          </a:prstGeom>
          <a:noFill/>
        </p:spPr>
        <p:txBody>
          <a:bodyPr wrap="square" rtlCol="0">
            <a:spAutoFit/>
          </a:bodyPr>
          <a:lstStyle/>
          <a:p>
            <a:r>
              <a:rPr lang="en-US"/>
              <a:t>11</a:t>
            </a:r>
          </a:p>
        </p:txBody>
      </p:sp>
      <p:sp>
        <p:nvSpPr>
          <p:cNvPr id="20" name="TextBox 19"/>
          <p:cNvSpPr txBox="1"/>
          <p:nvPr/>
        </p:nvSpPr>
        <p:spPr>
          <a:xfrm>
            <a:off x="381000" y="3288268"/>
            <a:ext cx="457200" cy="369332"/>
          </a:xfrm>
          <a:prstGeom prst="rect">
            <a:avLst/>
          </a:prstGeom>
          <a:noFill/>
        </p:spPr>
        <p:txBody>
          <a:bodyPr wrap="square" rtlCol="0">
            <a:spAutoFit/>
          </a:bodyPr>
          <a:lstStyle/>
          <a:p>
            <a:r>
              <a:rPr lang="en-US"/>
              <a:t>10</a:t>
            </a:r>
          </a:p>
        </p:txBody>
      </p:sp>
      <p:graphicFrame>
        <p:nvGraphicFramePr>
          <p:cNvPr id="21" name="Table 20"/>
          <p:cNvGraphicFramePr>
            <a:graphicFrameLocks noGrp="1"/>
          </p:cNvGraphicFramePr>
          <p:nvPr/>
        </p:nvGraphicFramePr>
        <p:xfrm>
          <a:off x="5257800" y="1981200"/>
          <a:ext cx="2438400" cy="1651000"/>
        </p:xfrm>
        <a:graphic>
          <a:graphicData uri="http://schemas.openxmlformats.org/drawingml/2006/table">
            <a:tbl>
              <a:tblPr firstRow="1" bandRow="1">
                <a:tableStyleId>{21E4AEA4-8DFA-4A89-87EB-49C32662AFE0}</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r>
                        <a:rPr lang="en-US"/>
                        <a:t>  </a:t>
                      </a: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0"/>
                  </a:ext>
                </a:extLst>
              </a:tr>
              <a:tr h="41275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412750">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2"/>
                  </a:ext>
                </a:extLst>
              </a:tr>
              <a:tr h="412750">
                <a:tc>
                  <a:txBody>
                    <a:bodyPr/>
                    <a:lstStyle/>
                    <a:p>
                      <a:r>
                        <a:rPr lang="en-US"/>
                        <a:t>   1</a:t>
                      </a:r>
                    </a:p>
                  </a:txBody>
                  <a:tcPr/>
                </a:tc>
                <a:tc>
                  <a:txBody>
                    <a:bodyPr/>
                    <a:lstStyle/>
                    <a:p>
                      <a:pPr algn="ctr"/>
                      <a:r>
                        <a:rPr lang="en-US"/>
                        <a:t>1</a:t>
                      </a:r>
                    </a:p>
                  </a:txBody>
                  <a:tcPr/>
                </a:tc>
                <a:tc>
                  <a:txBody>
                    <a:bodyPr/>
                    <a:lstStyle/>
                    <a:p>
                      <a:pPr algn="ctr"/>
                      <a:r>
                        <a:rPr lang="en-US"/>
                        <a:t>1</a:t>
                      </a:r>
                    </a:p>
                  </a:txBody>
                  <a:tcPr/>
                </a:tc>
                <a:tc>
                  <a:txBody>
                    <a:bodyPr/>
                    <a:lstStyle/>
                    <a:p>
                      <a:pPr algn="ctr"/>
                      <a:r>
                        <a:rPr lang="en-US">
                          <a:solidFill>
                            <a:schemeClr val="tx1"/>
                          </a:solidFill>
                        </a:rPr>
                        <a:t>1</a:t>
                      </a:r>
                    </a:p>
                  </a:txBody>
                  <a:tcPr/>
                </a:tc>
                <a:extLst>
                  <a:ext uri="{0D108BD9-81ED-4DB2-BD59-A6C34878D82A}">
                    <a16:rowId xmlns:a16="http://schemas.microsoft.com/office/drawing/2014/main" val="10003"/>
                  </a:ext>
                </a:extLst>
              </a:tr>
            </a:tbl>
          </a:graphicData>
        </a:graphic>
      </p:graphicFrame>
      <p:cxnSp>
        <p:nvCxnSpPr>
          <p:cNvPr id="23" name="Straight Connector 22"/>
          <p:cNvCxnSpPr/>
          <p:nvPr/>
        </p:nvCxnSpPr>
        <p:spPr>
          <a:xfrm rot="10800000">
            <a:off x="4800600" y="1600200"/>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24400" y="1752600"/>
            <a:ext cx="457200" cy="369332"/>
          </a:xfrm>
          <a:prstGeom prst="rect">
            <a:avLst/>
          </a:prstGeom>
          <a:noFill/>
        </p:spPr>
        <p:txBody>
          <a:bodyPr wrap="square" rtlCol="0">
            <a:spAutoFit/>
          </a:bodyPr>
          <a:lstStyle/>
          <a:p>
            <a:r>
              <a:rPr lang="en-US"/>
              <a:t>AB</a:t>
            </a:r>
          </a:p>
        </p:txBody>
      </p:sp>
      <p:sp>
        <p:nvSpPr>
          <p:cNvPr id="25" name="TextBox 24"/>
          <p:cNvSpPr txBox="1"/>
          <p:nvPr/>
        </p:nvSpPr>
        <p:spPr>
          <a:xfrm>
            <a:off x="5029200" y="1524000"/>
            <a:ext cx="457200" cy="369332"/>
          </a:xfrm>
          <a:prstGeom prst="rect">
            <a:avLst/>
          </a:prstGeom>
          <a:noFill/>
        </p:spPr>
        <p:txBody>
          <a:bodyPr wrap="square" rtlCol="0">
            <a:spAutoFit/>
          </a:bodyPr>
          <a:lstStyle/>
          <a:p>
            <a:r>
              <a:rPr lang="en-US"/>
              <a:t>CD</a:t>
            </a:r>
          </a:p>
        </p:txBody>
      </p:sp>
      <p:sp>
        <p:nvSpPr>
          <p:cNvPr id="26" name="TextBox 25"/>
          <p:cNvSpPr txBox="1"/>
          <p:nvPr/>
        </p:nvSpPr>
        <p:spPr>
          <a:xfrm>
            <a:off x="5334000" y="1676400"/>
            <a:ext cx="457200" cy="369332"/>
          </a:xfrm>
          <a:prstGeom prst="rect">
            <a:avLst/>
          </a:prstGeom>
          <a:noFill/>
        </p:spPr>
        <p:txBody>
          <a:bodyPr wrap="square" rtlCol="0">
            <a:spAutoFit/>
          </a:bodyPr>
          <a:lstStyle/>
          <a:p>
            <a:r>
              <a:rPr lang="en-US"/>
              <a:t>00</a:t>
            </a:r>
          </a:p>
        </p:txBody>
      </p:sp>
      <p:sp>
        <p:nvSpPr>
          <p:cNvPr id="27" name="TextBox 26"/>
          <p:cNvSpPr txBox="1"/>
          <p:nvPr/>
        </p:nvSpPr>
        <p:spPr>
          <a:xfrm>
            <a:off x="4876800" y="1981200"/>
            <a:ext cx="457200" cy="369332"/>
          </a:xfrm>
          <a:prstGeom prst="rect">
            <a:avLst/>
          </a:prstGeom>
          <a:noFill/>
        </p:spPr>
        <p:txBody>
          <a:bodyPr wrap="square" rtlCol="0">
            <a:spAutoFit/>
          </a:bodyPr>
          <a:lstStyle/>
          <a:p>
            <a:r>
              <a:rPr lang="en-US"/>
              <a:t>00</a:t>
            </a:r>
          </a:p>
        </p:txBody>
      </p:sp>
      <p:sp>
        <p:nvSpPr>
          <p:cNvPr id="28" name="TextBox 27"/>
          <p:cNvSpPr txBox="1"/>
          <p:nvPr/>
        </p:nvSpPr>
        <p:spPr>
          <a:xfrm>
            <a:off x="5943600" y="1676400"/>
            <a:ext cx="457200" cy="369332"/>
          </a:xfrm>
          <a:prstGeom prst="rect">
            <a:avLst/>
          </a:prstGeom>
          <a:noFill/>
        </p:spPr>
        <p:txBody>
          <a:bodyPr wrap="square" rtlCol="0">
            <a:spAutoFit/>
          </a:bodyPr>
          <a:lstStyle/>
          <a:p>
            <a:r>
              <a:rPr lang="en-US"/>
              <a:t>01</a:t>
            </a:r>
          </a:p>
        </p:txBody>
      </p:sp>
      <p:sp>
        <p:nvSpPr>
          <p:cNvPr id="29" name="TextBox 28"/>
          <p:cNvSpPr txBox="1"/>
          <p:nvPr/>
        </p:nvSpPr>
        <p:spPr>
          <a:xfrm>
            <a:off x="4876800" y="2373868"/>
            <a:ext cx="457200" cy="369332"/>
          </a:xfrm>
          <a:prstGeom prst="rect">
            <a:avLst/>
          </a:prstGeom>
          <a:noFill/>
        </p:spPr>
        <p:txBody>
          <a:bodyPr wrap="square" rtlCol="0">
            <a:spAutoFit/>
          </a:bodyPr>
          <a:lstStyle/>
          <a:p>
            <a:r>
              <a:rPr lang="en-US"/>
              <a:t>01</a:t>
            </a:r>
          </a:p>
        </p:txBody>
      </p:sp>
      <p:sp>
        <p:nvSpPr>
          <p:cNvPr id="30" name="TextBox 29"/>
          <p:cNvSpPr txBox="1"/>
          <p:nvPr/>
        </p:nvSpPr>
        <p:spPr>
          <a:xfrm>
            <a:off x="6553200" y="1676400"/>
            <a:ext cx="457200" cy="369332"/>
          </a:xfrm>
          <a:prstGeom prst="rect">
            <a:avLst/>
          </a:prstGeom>
          <a:noFill/>
        </p:spPr>
        <p:txBody>
          <a:bodyPr wrap="square" rtlCol="0">
            <a:spAutoFit/>
          </a:bodyPr>
          <a:lstStyle/>
          <a:p>
            <a:r>
              <a:rPr lang="en-US"/>
              <a:t>11</a:t>
            </a:r>
          </a:p>
        </p:txBody>
      </p:sp>
      <p:sp>
        <p:nvSpPr>
          <p:cNvPr id="31" name="TextBox 30"/>
          <p:cNvSpPr txBox="1"/>
          <p:nvPr/>
        </p:nvSpPr>
        <p:spPr>
          <a:xfrm>
            <a:off x="7162800" y="1676400"/>
            <a:ext cx="457200" cy="369332"/>
          </a:xfrm>
          <a:prstGeom prst="rect">
            <a:avLst/>
          </a:prstGeom>
          <a:noFill/>
        </p:spPr>
        <p:txBody>
          <a:bodyPr wrap="square" rtlCol="0">
            <a:spAutoFit/>
          </a:bodyPr>
          <a:lstStyle/>
          <a:p>
            <a:r>
              <a:rPr lang="en-US"/>
              <a:t>10</a:t>
            </a:r>
          </a:p>
        </p:txBody>
      </p:sp>
      <p:sp>
        <p:nvSpPr>
          <p:cNvPr id="32" name="TextBox 31"/>
          <p:cNvSpPr txBox="1"/>
          <p:nvPr/>
        </p:nvSpPr>
        <p:spPr>
          <a:xfrm>
            <a:off x="4876800" y="2831068"/>
            <a:ext cx="457200" cy="369332"/>
          </a:xfrm>
          <a:prstGeom prst="rect">
            <a:avLst/>
          </a:prstGeom>
          <a:noFill/>
        </p:spPr>
        <p:txBody>
          <a:bodyPr wrap="square" rtlCol="0">
            <a:spAutoFit/>
          </a:bodyPr>
          <a:lstStyle/>
          <a:p>
            <a:r>
              <a:rPr lang="en-US"/>
              <a:t>11</a:t>
            </a:r>
          </a:p>
        </p:txBody>
      </p:sp>
      <p:sp>
        <p:nvSpPr>
          <p:cNvPr id="33" name="TextBox 32"/>
          <p:cNvSpPr txBox="1"/>
          <p:nvPr/>
        </p:nvSpPr>
        <p:spPr>
          <a:xfrm>
            <a:off x="4876800" y="3288268"/>
            <a:ext cx="457200" cy="369332"/>
          </a:xfrm>
          <a:prstGeom prst="rect">
            <a:avLst/>
          </a:prstGeom>
          <a:noFill/>
        </p:spPr>
        <p:txBody>
          <a:bodyPr wrap="square" rtlCol="0">
            <a:spAutoFit/>
          </a:bodyPr>
          <a:lstStyle/>
          <a:p>
            <a:r>
              <a:rPr lang="en-US"/>
              <a:t>10</a:t>
            </a:r>
          </a:p>
        </p:txBody>
      </p:sp>
      <p:sp>
        <p:nvSpPr>
          <p:cNvPr id="34" name="Right Bracket 33"/>
          <p:cNvSpPr/>
          <p:nvPr/>
        </p:nvSpPr>
        <p:spPr>
          <a:xfrm rot="10800000">
            <a:off x="5334000" y="2819401"/>
            <a:ext cx="1066800" cy="7620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ket 34"/>
          <p:cNvSpPr/>
          <p:nvPr/>
        </p:nvSpPr>
        <p:spPr>
          <a:xfrm>
            <a:off x="6477000" y="2819400"/>
            <a:ext cx="1066800" cy="7620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6" name="Table 35"/>
          <p:cNvGraphicFramePr>
            <a:graphicFrameLocks noGrp="1"/>
          </p:cNvGraphicFramePr>
          <p:nvPr/>
        </p:nvGraphicFramePr>
        <p:xfrm>
          <a:off x="838200" y="4521200"/>
          <a:ext cx="2438400" cy="1651000"/>
        </p:xfrm>
        <a:graphic>
          <a:graphicData uri="http://schemas.openxmlformats.org/drawingml/2006/table">
            <a:tbl>
              <a:tblPr firstRow="1" bandRow="1">
                <a:tableStyleId>{21E4AEA4-8DFA-4A89-87EB-49C32662AFE0}</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r>
                        <a:rPr lang="en-US">
                          <a:solidFill>
                            <a:schemeClr val="tx1"/>
                          </a:solidFill>
                        </a:rPr>
                        <a:t>   1</a:t>
                      </a: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r>
                        <a:rPr lang="en-US">
                          <a:solidFill>
                            <a:schemeClr val="tx1"/>
                          </a:solidFill>
                        </a:rPr>
                        <a:t>1</a:t>
                      </a:r>
                    </a:p>
                  </a:txBody>
                  <a:tcPr/>
                </a:tc>
                <a:extLst>
                  <a:ext uri="{0D108BD9-81ED-4DB2-BD59-A6C34878D82A}">
                    <a16:rowId xmlns:a16="http://schemas.microsoft.com/office/drawing/2014/main" val="10000"/>
                  </a:ext>
                </a:extLst>
              </a:tr>
              <a:tr h="412750">
                <a:tc>
                  <a:txBody>
                    <a:bodyPr/>
                    <a:lstStyle/>
                    <a:p>
                      <a:pPr algn="ctr"/>
                      <a:r>
                        <a:rPr lang="en-US"/>
                        <a:t>1</a:t>
                      </a:r>
                    </a:p>
                  </a:txBody>
                  <a:tcPr/>
                </a:tc>
                <a:tc>
                  <a:txBody>
                    <a:bodyPr/>
                    <a:lstStyle/>
                    <a:p>
                      <a:pPr algn="ctr"/>
                      <a:endParaRPr lang="en-US"/>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1"/>
                  </a:ext>
                </a:extLst>
              </a:tr>
              <a:tr h="412750">
                <a:tc>
                  <a:txBody>
                    <a:bodyPr/>
                    <a:lstStyle/>
                    <a:p>
                      <a:pPr algn="ctr"/>
                      <a:r>
                        <a:rPr lang="en-US"/>
                        <a:t>1</a:t>
                      </a:r>
                    </a:p>
                  </a:txBody>
                  <a:tcPr/>
                </a:tc>
                <a:tc>
                  <a:txBody>
                    <a:bodyPr/>
                    <a:lstStyle/>
                    <a:p>
                      <a:pPr algn="ctr"/>
                      <a:endParaRPr lang="en-US"/>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2"/>
                  </a:ext>
                </a:extLst>
              </a:tr>
              <a:tr h="412750">
                <a:tc>
                  <a:txBody>
                    <a:bodyPr/>
                    <a:lstStyle/>
                    <a:p>
                      <a:r>
                        <a:rPr lang="en-US"/>
                        <a:t>   1</a:t>
                      </a:r>
                    </a:p>
                  </a:txBody>
                  <a:tcPr/>
                </a:tc>
                <a:tc>
                  <a:txBody>
                    <a:bodyPr/>
                    <a:lstStyle/>
                    <a:p>
                      <a:pPr algn="ctr"/>
                      <a:endParaRPr lang="en-US"/>
                    </a:p>
                  </a:txBody>
                  <a:tcPr/>
                </a:tc>
                <a:tc>
                  <a:txBody>
                    <a:bodyPr/>
                    <a:lstStyle/>
                    <a:p>
                      <a:pPr algn="ctr"/>
                      <a:endParaRPr lang="en-US"/>
                    </a:p>
                  </a:txBody>
                  <a:tcPr/>
                </a:tc>
                <a:tc>
                  <a:txBody>
                    <a:bodyPr/>
                    <a:lstStyle/>
                    <a:p>
                      <a:pPr algn="ctr"/>
                      <a:r>
                        <a:rPr lang="en-US">
                          <a:solidFill>
                            <a:schemeClr val="tx1"/>
                          </a:solidFill>
                        </a:rPr>
                        <a:t>1</a:t>
                      </a:r>
                    </a:p>
                  </a:txBody>
                  <a:tcPr/>
                </a:tc>
                <a:extLst>
                  <a:ext uri="{0D108BD9-81ED-4DB2-BD59-A6C34878D82A}">
                    <a16:rowId xmlns:a16="http://schemas.microsoft.com/office/drawing/2014/main" val="10003"/>
                  </a:ext>
                </a:extLst>
              </a:tr>
            </a:tbl>
          </a:graphicData>
        </a:graphic>
      </p:graphicFrame>
      <p:cxnSp>
        <p:nvCxnSpPr>
          <p:cNvPr id="38" name="Straight Connector 37"/>
          <p:cNvCxnSpPr/>
          <p:nvPr/>
        </p:nvCxnSpPr>
        <p:spPr>
          <a:xfrm rot="16200000" flipV="1">
            <a:off x="342900" y="40005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114800"/>
            <a:ext cx="457200" cy="369332"/>
          </a:xfrm>
          <a:prstGeom prst="rect">
            <a:avLst/>
          </a:prstGeom>
          <a:noFill/>
        </p:spPr>
        <p:txBody>
          <a:bodyPr wrap="square" rtlCol="0">
            <a:spAutoFit/>
          </a:bodyPr>
          <a:lstStyle/>
          <a:p>
            <a:r>
              <a:rPr lang="en-US"/>
              <a:t>AB</a:t>
            </a:r>
          </a:p>
        </p:txBody>
      </p:sp>
      <p:sp>
        <p:nvSpPr>
          <p:cNvPr id="40" name="TextBox 39"/>
          <p:cNvSpPr txBox="1"/>
          <p:nvPr/>
        </p:nvSpPr>
        <p:spPr>
          <a:xfrm>
            <a:off x="609600" y="3962400"/>
            <a:ext cx="457200" cy="369332"/>
          </a:xfrm>
          <a:prstGeom prst="rect">
            <a:avLst/>
          </a:prstGeom>
          <a:noFill/>
        </p:spPr>
        <p:txBody>
          <a:bodyPr wrap="square" rtlCol="0">
            <a:spAutoFit/>
          </a:bodyPr>
          <a:lstStyle/>
          <a:p>
            <a:r>
              <a:rPr lang="en-US"/>
              <a:t>CD</a:t>
            </a:r>
          </a:p>
        </p:txBody>
      </p:sp>
      <p:sp>
        <p:nvSpPr>
          <p:cNvPr id="41" name="TextBox 40"/>
          <p:cNvSpPr txBox="1"/>
          <p:nvPr/>
        </p:nvSpPr>
        <p:spPr>
          <a:xfrm>
            <a:off x="914400" y="4202668"/>
            <a:ext cx="457200" cy="369332"/>
          </a:xfrm>
          <a:prstGeom prst="rect">
            <a:avLst/>
          </a:prstGeom>
          <a:noFill/>
        </p:spPr>
        <p:txBody>
          <a:bodyPr wrap="square" rtlCol="0">
            <a:spAutoFit/>
          </a:bodyPr>
          <a:lstStyle/>
          <a:p>
            <a:r>
              <a:rPr lang="en-US"/>
              <a:t>00</a:t>
            </a:r>
          </a:p>
        </p:txBody>
      </p:sp>
      <p:sp>
        <p:nvSpPr>
          <p:cNvPr id="42" name="TextBox 41"/>
          <p:cNvSpPr txBox="1"/>
          <p:nvPr/>
        </p:nvSpPr>
        <p:spPr>
          <a:xfrm>
            <a:off x="457200" y="4507468"/>
            <a:ext cx="457200" cy="369332"/>
          </a:xfrm>
          <a:prstGeom prst="rect">
            <a:avLst/>
          </a:prstGeom>
          <a:noFill/>
        </p:spPr>
        <p:txBody>
          <a:bodyPr wrap="square" rtlCol="0">
            <a:spAutoFit/>
          </a:bodyPr>
          <a:lstStyle/>
          <a:p>
            <a:r>
              <a:rPr lang="en-US"/>
              <a:t>00</a:t>
            </a:r>
          </a:p>
        </p:txBody>
      </p:sp>
      <p:sp>
        <p:nvSpPr>
          <p:cNvPr id="43" name="TextBox 42"/>
          <p:cNvSpPr txBox="1"/>
          <p:nvPr/>
        </p:nvSpPr>
        <p:spPr>
          <a:xfrm>
            <a:off x="1524000" y="4191000"/>
            <a:ext cx="457200" cy="369332"/>
          </a:xfrm>
          <a:prstGeom prst="rect">
            <a:avLst/>
          </a:prstGeom>
          <a:noFill/>
        </p:spPr>
        <p:txBody>
          <a:bodyPr wrap="square" rtlCol="0">
            <a:spAutoFit/>
          </a:bodyPr>
          <a:lstStyle/>
          <a:p>
            <a:r>
              <a:rPr lang="en-US"/>
              <a:t>01</a:t>
            </a:r>
          </a:p>
        </p:txBody>
      </p:sp>
      <p:sp>
        <p:nvSpPr>
          <p:cNvPr id="44" name="TextBox 43"/>
          <p:cNvSpPr txBox="1"/>
          <p:nvPr/>
        </p:nvSpPr>
        <p:spPr>
          <a:xfrm>
            <a:off x="457200" y="4964668"/>
            <a:ext cx="457200" cy="369332"/>
          </a:xfrm>
          <a:prstGeom prst="rect">
            <a:avLst/>
          </a:prstGeom>
          <a:noFill/>
        </p:spPr>
        <p:txBody>
          <a:bodyPr wrap="square" rtlCol="0">
            <a:spAutoFit/>
          </a:bodyPr>
          <a:lstStyle/>
          <a:p>
            <a:r>
              <a:rPr lang="en-US"/>
              <a:t>01</a:t>
            </a:r>
          </a:p>
        </p:txBody>
      </p:sp>
      <p:sp>
        <p:nvSpPr>
          <p:cNvPr id="45" name="TextBox 44"/>
          <p:cNvSpPr txBox="1"/>
          <p:nvPr/>
        </p:nvSpPr>
        <p:spPr>
          <a:xfrm>
            <a:off x="2133600" y="4191000"/>
            <a:ext cx="457200" cy="369332"/>
          </a:xfrm>
          <a:prstGeom prst="rect">
            <a:avLst/>
          </a:prstGeom>
          <a:noFill/>
        </p:spPr>
        <p:txBody>
          <a:bodyPr wrap="square" rtlCol="0">
            <a:spAutoFit/>
          </a:bodyPr>
          <a:lstStyle/>
          <a:p>
            <a:r>
              <a:rPr lang="en-US"/>
              <a:t>11</a:t>
            </a:r>
          </a:p>
        </p:txBody>
      </p:sp>
      <p:sp>
        <p:nvSpPr>
          <p:cNvPr id="46" name="TextBox 45"/>
          <p:cNvSpPr txBox="1"/>
          <p:nvPr/>
        </p:nvSpPr>
        <p:spPr>
          <a:xfrm>
            <a:off x="457200" y="5345668"/>
            <a:ext cx="457200" cy="369332"/>
          </a:xfrm>
          <a:prstGeom prst="rect">
            <a:avLst/>
          </a:prstGeom>
          <a:noFill/>
        </p:spPr>
        <p:txBody>
          <a:bodyPr wrap="square" rtlCol="0">
            <a:spAutoFit/>
          </a:bodyPr>
          <a:lstStyle/>
          <a:p>
            <a:r>
              <a:rPr lang="en-US"/>
              <a:t>11</a:t>
            </a:r>
          </a:p>
        </p:txBody>
      </p:sp>
      <p:sp>
        <p:nvSpPr>
          <p:cNvPr id="47" name="TextBox 46"/>
          <p:cNvSpPr txBox="1"/>
          <p:nvPr/>
        </p:nvSpPr>
        <p:spPr>
          <a:xfrm>
            <a:off x="2743200" y="4278868"/>
            <a:ext cx="457200" cy="369332"/>
          </a:xfrm>
          <a:prstGeom prst="rect">
            <a:avLst/>
          </a:prstGeom>
          <a:noFill/>
        </p:spPr>
        <p:txBody>
          <a:bodyPr wrap="square" rtlCol="0">
            <a:spAutoFit/>
          </a:bodyPr>
          <a:lstStyle/>
          <a:p>
            <a:r>
              <a:rPr lang="en-US"/>
              <a:t>10</a:t>
            </a:r>
          </a:p>
        </p:txBody>
      </p:sp>
      <p:sp>
        <p:nvSpPr>
          <p:cNvPr id="48" name="TextBox 47"/>
          <p:cNvSpPr txBox="1"/>
          <p:nvPr/>
        </p:nvSpPr>
        <p:spPr>
          <a:xfrm>
            <a:off x="457200" y="5802868"/>
            <a:ext cx="457200" cy="369332"/>
          </a:xfrm>
          <a:prstGeom prst="rect">
            <a:avLst/>
          </a:prstGeom>
          <a:noFill/>
        </p:spPr>
        <p:txBody>
          <a:bodyPr wrap="square" rtlCol="0">
            <a:spAutoFit/>
          </a:bodyPr>
          <a:lstStyle/>
          <a:p>
            <a:r>
              <a:rPr lang="en-US"/>
              <a:t>10</a:t>
            </a:r>
          </a:p>
        </p:txBody>
      </p:sp>
      <p:sp>
        <p:nvSpPr>
          <p:cNvPr id="49" name="Right Bracket 48"/>
          <p:cNvSpPr/>
          <p:nvPr/>
        </p:nvSpPr>
        <p:spPr>
          <a:xfrm>
            <a:off x="304800" y="4572000"/>
            <a:ext cx="1050196" cy="15821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ket 49"/>
          <p:cNvSpPr/>
          <p:nvPr/>
        </p:nvSpPr>
        <p:spPr>
          <a:xfrm rot="10800000">
            <a:off x="2836004" y="4572000"/>
            <a:ext cx="1050196" cy="15821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1" name="Table 50"/>
          <p:cNvGraphicFramePr>
            <a:graphicFrameLocks noGrp="1"/>
          </p:cNvGraphicFramePr>
          <p:nvPr/>
        </p:nvGraphicFramePr>
        <p:xfrm>
          <a:off x="5410200" y="4572000"/>
          <a:ext cx="2438400" cy="1651000"/>
        </p:xfrm>
        <a:graphic>
          <a:graphicData uri="http://schemas.openxmlformats.org/drawingml/2006/table">
            <a:tbl>
              <a:tblPr firstRow="1" bandRow="1">
                <a:tableStyleId>{21E4AEA4-8DFA-4A89-87EB-49C32662AFE0}</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r>
                        <a:rPr lang="en-US">
                          <a:solidFill>
                            <a:schemeClr val="tx1"/>
                          </a:solidFill>
                        </a:rPr>
                        <a:t>   1</a:t>
                      </a:r>
                    </a:p>
                  </a:txBody>
                  <a:tcPr/>
                </a:tc>
                <a:tc>
                  <a:txBody>
                    <a:bodyPr/>
                    <a:lstStyle/>
                    <a:p>
                      <a:pPr algn="ctr"/>
                      <a:r>
                        <a:rPr lang="en-US">
                          <a:solidFill>
                            <a:schemeClr val="tx1"/>
                          </a:solidFill>
                        </a:rPr>
                        <a:t>1</a:t>
                      </a:r>
                    </a:p>
                  </a:txBody>
                  <a:tcPr/>
                </a:tc>
                <a:tc>
                  <a:txBody>
                    <a:bodyPr/>
                    <a:lstStyle/>
                    <a:p>
                      <a:pPr algn="ctr"/>
                      <a:r>
                        <a:rPr lang="en-US">
                          <a:solidFill>
                            <a:schemeClr val="tx1"/>
                          </a:solidFill>
                        </a:rPr>
                        <a:t>1</a:t>
                      </a:r>
                    </a:p>
                  </a:txBody>
                  <a:tcPr/>
                </a:tc>
                <a:tc>
                  <a:txBody>
                    <a:bodyPr/>
                    <a:lstStyle/>
                    <a:p>
                      <a:pPr algn="ctr"/>
                      <a:r>
                        <a:rPr lang="en-US">
                          <a:solidFill>
                            <a:schemeClr val="tx1"/>
                          </a:solidFill>
                        </a:rPr>
                        <a:t>1</a:t>
                      </a:r>
                    </a:p>
                  </a:txBody>
                  <a:tcPr/>
                </a:tc>
                <a:extLst>
                  <a:ext uri="{0D108BD9-81ED-4DB2-BD59-A6C34878D82A}">
                    <a16:rowId xmlns:a16="http://schemas.microsoft.com/office/drawing/2014/main" val="10000"/>
                  </a:ext>
                </a:extLst>
              </a:tr>
              <a:tr h="41275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41275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412750">
                <a:tc>
                  <a:txBody>
                    <a:bodyPr/>
                    <a:lstStyle/>
                    <a:p>
                      <a:r>
                        <a:rPr lang="en-US"/>
                        <a:t>   1</a:t>
                      </a:r>
                    </a:p>
                  </a:txBody>
                  <a:tcPr/>
                </a:tc>
                <a:tc>
                  <a:txBody>
                    <a:bodyPr/>
                    <a:lstStyle/>
                    <a:p>
                      <a:pPr algn="ctr"/>
                      <a:r>
                        <a:rPr lang="en-US"/>
                        <a:t>1</a:t>
                      </a:r>
                    </a:p>
                  </a:txBody>
                  <a:tcPr/>
                </a:tc>
                <a:tc>
                  <a:txBody>
                    <a:bodyPr/>
                    <a:lstStyle/>
                    <a:p>
                      <a:pPr algn="ctr"/>
                      <a:r>
                        <a:rPr lang="en-US"/>
                        <a:t>1</a:t>
                      </a:r>
                    </a:p>
                  </a:txBody>
                  <a:tcPr/>
                </a:tc>
                <a:tc>
                  <a:txBody>
                    <a:bodyPr/>
                    <a:lstStyle/>
                    <a:p>
                      <a:pPr algn="ctr"/>
                      <a:r>
                        <a:rPr lang="en-US">
                          <a:solidFill>
                            <a:schemeClr val="tx1"/>
                          </a:solidFill>
                        </a:rPr>
                        <a:t>1</a:t>
                      </a:r>
                    </a:p>
                  </a:txBody>
                  <a:tcPr/>
                </a:tc>
                <a:extLst>
                  <a:ext uri="{0D108BD9-81ED-4DB2-BD59-A6C34878D82A}">
                    <a16:rowId xmlns:a16="http://schemas.microsoft.com/office/drawing/2014/main" val="10003"/>
                  </a:ext>
                </a:extLst>
              </a:tr>
            </a:tbl>
          </a:graphicData>
        </a:graphic>
      </p:graphicFrame>
      <p:cxnSp>
        <p:nvCxnSpPr>
          <p:cNvPr id="53" name="Straight Connector 52"/>
          <p:cNvCxnSpPr/>
          <p:nvPr/>
        </p:nvCxnSpPr>
        <p:spPr>
          <a:xfrm rot="10800000">
            <a:off x="4953000" y="4191000"/>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724400" y="4267200"/>
            <a:ext cx="457200" cy="369332"/>
          </a:xfrm>
          <a:prstGeom prst="rect">
            <a:avLst/>
          </a:prstGeom>
          <a:noFill/>
        </p:spPr>
        <p:txBody>
          <a:bodyPr wrap="square" rtlCol="0">
            <a:spAutoFit/>
          </a:bodyPr>
          <a:lstStyle/>
          <a:p>
            <a:r>
              <a:rPr lang="en-US"/>
              <a:t>AB</a:t>
            </a:r>
          </a:p>
        </p:txBody>
      </p:sp>
      <p:sp>
        <p:nvSpPr>
          <p:cNvPr id="55" name="TextBox 54"/>
          <p:cNvSpPr txBox="1"/>
          <p:nvPr/>
        </p:nvSpPr>
        <p:spPr>
          <a:xfrm>
            <a:off x="5105400" y="4114800"/>
            <a:ext cx="457200" cy="369332"/>
          </a:xfrm>
          <a:prstGeom prst="rect">
            <a:avLst/>
          </a:prstGeom>
          <a:noFill/>
        </p:spPr>
        <p:txBody>
          <a:bodyPr wrap="square" rtlCol="0">
            <a:spAutoFit/>
          </a:bodyPr>
          <a:lstStyle/>
          <a:p>
            <a:r>
              <a:rPr lang="en-US"/>
              <a:t>CD</a:t>
            </a:r>
          </a:p>
        </p:txBody>
      </p:sp>
      <p:sp>
        <p:nvSpPr>
          <p:cNvPr id="56" name="TextBox 55"/>
          <p:cNvSpPr txBox="1"/>
          <p:nvPr/>
        </p:nvSpPr>
        <p:spPr>
          <a:xfrm>
            <a:off x="4953000" y="4583668"/>
            <a:ext cx="457200" cy="369332"/>
          </a:xfrm>
          <a:prstGeom prst="rect">
            <a:avLst/>
          </a:prstGeom>
          <a:noFill/>
        </p:spPr>
        <p:txBody>
          <a:bodyPr wrap="square" rtlCol="0">
            <a:spAutoFit/>
          </a:bodyPr>
          <a:lstStyle/>
          <a:p>
            <a:r>
              <a:rPr lang="en-US"/>
              <a:t>00</a:t>
            </a:r>
          </a:p>
        </p:txBody>
      </p:sp>
      <p:sp>
        <p:nvSpPr>
          <p:cNvPr id="57" name="TextBox 56"/>
          <p:cNvSpPr txBox="1"/>
          <p:nvPr/>
        </p:nvSpPr>
        <p:spPr>
          <a:xfrm>
            <a:off x="5562600" y="4267200"/>
            <a:ext cx="457200" cy="369332"/>
          </a:xfrm>
          <a:prstGeom prst="rect">
            <a:avLst/>
          </a:prstGeom>
          <a:noFill/>
        </p:spPr>
        <p:txBody>
          <a:bodyPr wrap="square" rtlCol="0">
            <a:spAutoFit/>
          </a:bodyPr>
          <a:lstStyle/>
          <a:p>
            <a:r>
              <a:rPr lang="en-US"/>
              <a:t>00</a:t>
            </a:r>
          </a:p>
        </p:txBody>
      </p:sp>
      <p:sp>
        <p:nvSpPr>
          <p:cNvPr id="58" name="TextBox 57"/>
          <p:cNvSpPr txBox="1"/>
          <p:nvPr/>
        </p:nvSpPr>
        <p:spPr>
          <a:xfrm>
            <a:off x="4953000" y="4964668"/>
            <a:ext cx="457200" cy="369332"/>
          </a:xfrm>
          <a:prstGeom prst="rect">
            <a:avLst/>
          </a:prstGeom>
          <a:noFill/>
        </p:spPr>
        <p:txBody>
          <a:bodyPr wrap="square" rtlCol="0">
            <a:spAutoFit/>
          </a:bodyPr>
          <a:lstStyle/>
          <a:p>
            <a:r>
              <a:rPr lang="en-US"/>
              <a:t>01</a:t>
            </a:r>
          </a:p>
        </p:txBody>
      </p:sp>
      <p:sp>
        <p:nvSpPr>
          <p:cNvPr id="59" name="TextBox 58"/>
          <p:cNvSpPr txBox="1"/>
          <p:nvPr/>
        </p:nvSpPr>
        <p:spPr>
          <a:xfrm>
            <a:off x="4953000" y="5421868"/>
            <a:ext cx="457200" cy="369332"/>
          </a:xfrm>
          <a:prstGeom prst="rect">
            <a:avLst/>
          </a:prstGeom>
          <a:noFill/>
        </p:spPr>
        <p:txBody>
          <a:bodyPr wrap="square" rtlCol="0">
            <a:spAutoFit/>
          </a:bodyPr>
          <a:lstStyle/>
          <a:p>
            <a:r>
              <a:rPr lang="en-US"/>
              <a:t>11</a:t>
            </a:r>
          </a:p>
        </p:txBody>
      </p:sp>
      <p:sp>
        <p:nvSpPr>
          <p:cNvPr id="60" name="TextBox 59"/>
          <p:cNvSpPr txBox="1"/>
          <p:nvPr/>
        </p:nvSpPr>
        <p:spPr>
          <a:xfrm>
            <a:off x="4953000" y="5879068"/>
            <a:ext cx="457200" cy="369332"/>
          </a:xfrm>
          <a:prstGeom prst="rect">
            <a:avLst/>
          </a:prstGeom>
          <a:noFill/>
        </p:spPr>
        <p:txBody>
          <a:bodyPr wrap="square" rtlCol="0">
            <a:spAutoFit/>
          </a:bodyPr>
          <a:lstStyle/>
          <a:p>
            <a:r>
              <a:rPr lang="en-US"/>
              <a:t>10</a:t>
            </a:r>
          </a:p>
        </p:txBody>
      </p:sp>
      <p:sp>
        <p:nvSpPr>
          <p:cNvPr id="61" name="TextBox 60"/>
          <p:cNvSpPr txBox="1"/>
          <p:nvPr/>
        </p:nvSpPr>
        <p:spPr>
          <a:xfrm>
            <a:off x="6096000" y="4267200"/>
            <a:ext cx="457200" cy="369332"/>
          </a:xfrm>
          <a:prstGeom prst="rect">
            <a:avLst/>
          </a:prstGeom>
          <a:noFill/>
        </p:spPr>
        <p:txBody>
          <a:bodyPr wrap="square" rtlCol="0">
            <a:spAutoFit/>
          </a:bodyPr>
          <a:lstStyle/>
          <a:p>
            <a:r>
              <a:rPr lang="en-US"/>
              <a:t>01</a:t>
            </a:r>
          </a:p>
        </p:txBody>
      </p:sp>
      <p:sp>
        <p:nvSpPr>
          <p:cNvPr id="62" name="TextBox 61"/>
          <p:cNvSpPr txBox="1"/>
          <p:nvPr/>
        </p:nvSpPr>
        <p:spPr>
          <a:xfrm>
            <a:off x="6705600" y="4267200"/>
            <a:ext cx="457200" cy="369332"/>
          </a:xfrm>
          <a:prstGeom prst="rect">
            <a:avLst/>
          </a:prstGeom>
          <a:noFill/>
        </p:spPr>
        <p:txBody>
          <a:bodyPr wrap="square" rtlCol="0">
            <a:spAutoFit/>
          </a:bodyPr>
          <a:lstStyle/>
          <a:p>
            <a:r>
              <a:rPr lang="en-US"/>
              <a:t>11</a:t>
            </a:r>
          </a:p>
        </p:txBody>
      </p:sp>
      <p:sp>
        <p:nvSpPr>
          <p:cNvPr id="63" name="TextBox 62"/>
          <p:cNvSpPr txBox="1"/>
          <p:nvPr/>
        </p:nvSpPr>
        <p:spPr>
          <a:xfrm>
            <a:off x="7315200" y="4267200"/>
            <a:ext cx="457200" cy="369332"/>
          </a:xfrm>
          <a:prstGeom prst="rect">
            <a:avLst/>
          </a:prstGeom>
          <a:noFill/>
        </p:spPr>
        <p:txBody>
          <a:bodyPr wrap="square" rtlCol="0">
            <a:spAutoFit/>
          </a:bodyPr>
          <a:lstStyle/>
          <a:p>
            <a:r>
              <a:rPr lang="en-US"/>
              <a:t>10</a:t>
            </a:r>
          </a:p>
        </p:txBody>
      </p:sp>
      <p:sp>
        <p:nvSpPr>
          <p:cNvPr id="64" name="Right Bracket 63"/>
          <p:cNvSpPr/>
          <p:nvPr/>
        </p:nvSpPr>
        <p:spPr>
          <a:xfrm rot="5400000">
            <a:off x="6324600" y="3429000"/>
            <a:ext cx="630348" cy="2306748"/>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ight Bracket 64"/>
          <p:cNvSpPr/>
          <p:nvPr/>
        </p:nvSpPr>
        <p:spPr>
          <a:xfrm rot="16200000">
            <a:off x="6294802" y="5075602"/>
            <a:ext cx="592996" cy="22098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wedg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3">
              <a:lumMod val="40000"/>
              <a:lumOff val="60000"/>
            </a:schemeClr>
          </a:solidFill>
        </p:spPr>
        <p:txBody>
          <a:bodyPr>
            <a:normAutofit/>
          </a:bodyPr>
          <a:lstStyle/>
          <a:p>
            <a:pPr>
              <a:buNone/>
            </a:pPr>
            <a:r>
              <a:rPr lang="en-US" sz="2400" b="1"/>
              <a:t>Simplify the expression mentioned below using K-Map.</a:t>
            </a:r>
          </a:p>
          <a:p>
            <a:pPr>
              <a:buFont typeface="Wingdings" pitchFamily="2" charset="2"/>
              <a:buChar char="v"/>
            </a:pPr>
            <a:r>
              <a:rPr lang="en-US" sz="2400"/>
              <a:t>	f(A,B,C) = ∑ (1,3,5,7).</a:t>
            </a:r>
          </a:p>
          <a:p>
            <a:pPr>
              <a:buFont typeface="Wingdings" pitchFamily="2" charset="2"/>
              <a:buChar char="v"/>
            </a:pPr>
            <a:r>
              <a:rPr lang="en-US" sz="2400"/>
              <a:t>	f (A,B,C,D) = ∑ (0,2,5,8,11,13,15).</a:t>
            </a:r>
          </a:p>
          <a:p>
            <a:pPr>
              <a:buFont typeface="Wingdings" pitchFamily="2" charset="2"/>
              <a:buChar char="v"/>
            </a:pPr>
            <a:r>
              <a:rPr lang="en-US" sz="2400"/>
              <a:t>	f (A,B,C,D) = ∑ (1,3,6,9,12,13,15).</a:t>
            </a:r>
          </a:p>
          <a:p>
            <a:pPr>
              <a:buFont typeface="Wingdings" pitchFamily="2" charset="2"/>
              <a:buChar char="v"/>
            </a:pPr>
            <a:r>
              <a:rPr lang="en-US" sz="2400"/>
              <a:t>	f (A,B,C,D) = ∑ (0,2,8,10,12,14,15).</a:t>
            </a:r>
          </a:p>
          <a:p>
            <a:pPr>
              <a:buNone/>
            </a:pPr>
            <a:r>
              <a:rPr lang="en-US" sz="2400" b="1"/>
              <a:t>Using K-Map, Simplify the Boolean expression mentioned below.</a:t>
            </a:r>
          </a:p>
          <a:p>
            <a:pPr>
              <a:buFont typeface="Wingdings" pitchFamily="2" charset="2"/>
              <a:buChar char="v"/>
            </a:pPr>
            <a:r>
              <a:rPr lang="en-US" sz="2400"/>
              <a:t>	Y = A (B C D + C D) + C D + C D.</a:t>
            </a:r>
          </a:p>
          <a:p>
            <a:pPr>
              <a:buNone/>
            </a:pPr>
            <a:r>
              <a:rPr lang="en-US" sz="2400"/>
              <a:t>		Y = A B C D + A C D + C  D + C D.</a:t>
            </a:r>
          </a:p>
          <a:p>
            <a:pPr>
              <a:buNone/>
            </a:pPr>
            <a:endParaRPr lang="en-US" sz="2400"/>
          </a:p>
          <a:p>
            <a:pPr>
              <a:buNone/>
            </a:pPr>
            <a:r>
              <a:rPr lang="en-US" sz="2400"/>
              <a:t>						Y = D + AC.</a:t>
            </a:r>
          </a:p>
          <a:p>
            <a:pPr>
              <a:buNone/>
            </a:pPr>
            <a:r>
              <a:rPr lang="en-US" sz="2400"/>
              <a:t>	</a:t>
            </a:r>
          </a:p>
          <a:p>
            <a:pPr>
              <a:buNone/>
            </a:pPr>
            <a:endParaRPr lang="en-US" sz="2400"/>
          </a:p>
        </p:txBody>
      </p:sp>
      <p:sp>
        <p:nvSpPr>
          <p:cNvPr id="4" name="Title 1"/>
          <p:cNvSpPr txBox="1">
            <a:spLocks noGrp="1"/>
          </p:cNvSpPr>
          <p:nvPr>
            <p:ph type="title"/>
          </p:nvPr>
        </p:nvSpPr>
        <p:spPr>
          <a:xfrm>
            <a:off x="0" y="0"/>
            <a:ext cx="9144000" cy="9144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cxnSp>
        <p:nvCxnSpPr>
          <p:cNvPr id="6" name="Straight Connector 5"/>
          <p:cNvCxnSpPr/>
          <p:nvPr/>
        </p:nvCxnSpPr>
        <p:spPr>
          <a:xfrm>
            <a:off x="1447800" y="3581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209800" y="3581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419600" y="3581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447800" y="4037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133600" y="4037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572000" y="4037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590800" y="4038600"/>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3" name="Table 12"/>
          <p:cNvGraphicFramePr>
            <a:graphicFrameLocks noGrp="1"/>
          </p:cNvGraphicFramePr>
          <p:nvPr/>
        </p:nvGraphicFramePr>
        <p:xfrm>
          <a:off x="1143000" y="4902200"/>
          <a:ext cx="2438400" cy="1651000"/>
        </p:xfrm>
        <a:graphic>
          <a:graphicData uri="http://schemas.openxmlformats.org/drawingml/2006/table">
            <a:tbl>
              <a:tblPr firstRow="1" bandRow="1">
                <a:tableStyleId>{21E4AEA4-8DFA-4A89-87EB-49C32662AFE0}</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r>
                        <a:rPr lang="en-US">
                          <a:solidFill>
                            <a:schemeClr val="tx1"/>
                          </a:solidFill>
                        </a:rPr>
                        <a:t>   1</a:t>
                      </a:r>
                    </a:p>
                  </a:txBody>
                  <a:tcPr/>
                </a:tc>
                <a:tc>
                  <a:txBody>
                    <a:bodyPr/>
                    <a:lstStyle/>
                    <a:p>
                      <a:pPr algn="ctr"/>
                      <a:endParaRPr lang="en-US">
                        <a:solidFill>
                          <a:schemeClr val="tx1"/>
                        </a:solidFill>
                      </a:endParaRPr>
                    </a:p>
                  </a:txBody>
                  <a:tcPr/>
                </a:tc>
                <a:tc>
                  <a:txBody>
                    <a:bodyPr/>
                    <a:lstStyle/>
                    <a:p>
                      <a:pPr algn="ctr"/>
                      <a:r>
                        <a:rPr lang="en-US">
                          <a:solidFill>
                            <a:schemeClr val="tx1"/>
                          </a:solidFill>
                        </a:rPr>
                        <a:t>1</a:t>
                      </a:r>
                    </a:p>
                  </a:txBody>
                  <a:tcPr/>
                </a:tc>
                <a:tc>
                  <a:txBody>
                    <a:bodyPr/>
                    <a:lstStyle/>
                    <a:p>
                      <a:pPr algn="ctr"/>
                      <a:r>
                        <a:rPr lang="en-US">
                          <a:solidFill>
                            <a:schemeClr val="tx1"/>
                          </a:solidFill>
                        </a:rPr>
                        <a:t>1</a:t>
                      </a:r>
                    </a:p>
                  </a:txBody>
                  <a:tcPr/>
                </a:tc>
                <a:extLst>
                  <a:ext uri="{0D108BD9-81ED-4DB2-BD59-A6C34878D82A}">
                    <a16:rowId xmlns:a16="http://schemas.microsoft.com/office/drawing/2014/main" val="10000"/>
                  </a:ext>
                </a:extLst>
              </a:tr>
              <a:tr h="412750">
                <a:tc>
                  <a:txBody>
                    <a:bodyPr/>
                    <a:lstStyle/>
                    <a:p>
                      <a:pPr algn="ctr"/>
                      <a:r>
                        <a:rPr lang="en-US"/>
                        <a:t>1</a:t>
                      </a:r>
                    </a:p>
                  </a:txBody>
                  <a:tcPr/>
                </a:tc>
                <a:tc>
                  <a:txBody>
                    <a:bodyPr/>
                    <a:lstStyle/>
                    <a:p>
                      <a:pPr algn="ctr"/>
                      <a:endParaRPr lang="en-US"/>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1"/>
                  </a:ext>
                </a:extLst>
              </a:tr>
              <a:tr h="412750">
                <a:tc>
                  <a:txBody>
                    <a:bodyPr/>
                    <a:lstStyle/>
                    <a:p>
                      <a:pPr algn="ctr"/>
                      <a:r>
                        <a:rPr lang="en-US"/>
                        <a:t>1</a:t>
                      </a:r>
                    </a:p>
                  </a:txBody>
                  <a:tcPr/>
                </a:tc>
                <a:tc>
                  <a:txBody>
                    <a:bodyPr/>
                    <a:lstStyle/>
                    <a:p>
                      <a:pPr algn="ctr"/>
                      <a:endParaRPr lang="en-US"/>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2"/>
                  </a:ext>
                </a:extLst>
              </a:tr>
              <a:tr h="412750">
                <a:tc>
                  <a:txBody>
                    <a:bodyPr/>
                    <a:lstStyle/>
                    <a:p>
                      <a:r>
                        <a:rPr lang="en-US"/>
                        <a:t>   1</a:t>
                      </a:r>
                    </a:p>
                  </a:txBody>
                  <a:tcPr/>
                </a:tc>
                <a:tc>
                  <a:txBody>
                    <a:bodyPr/>
                    <a:lstStyle/>
                    <a:p>
                      <a:pPr algn="ctr"/>
                      <a:endParaRPr lang="en-US"/>
                    </a:p>
                  </a:txBody>
                  <a:tcPr/>
                </a:tc>
                <a:tc>
                  <a:txBody>
                    <a:bodyPr/>
                    <a:lstStyle/>
                    <a:p>
                      <a:pPr algn="ctr"/>
                      <a:endParaRPr lang="en-US"/>
                    </a:p>
                  </a:txBody>
                  <a:tcPr/>
                </a:tc>
                <a:tc>
                  <a:txBody>
                    <a:bodyPr/>
                    <a:lstStyle/>
                    <a:p>
                      <a:pPr algn="ctr"/>
                      <a:r>
                        <a:rPr lang="en-US">
                          <a:solidFill>
                            <a:schemeClr val="tx1"/>
                          </a:solidFill>
                        </a:rPr>
                        <a:t>1</a:t>
                      </a:r>
                    </a:p>
                  </a:txBody>
                  <a:tcPr/>
                </a:tc>
                <a:extLst>
                  <a:ext uri="{0D108BD9-81ED-4DB2-BD59-A6C34878D82A}">
                    <a16:rowId xmlns:a16="http://schemas.microsoft.com/office/drawing/2014/main" val="10003"/>
                  </a:ext>
                </a:extLst>
              </a:tr>
            </a:tbl>
          </a:graphicData>
        </a:graphic>
      </p:graphicFrame>
      <p:cxnSp>
        <p:nvCxnSpPr>
          <p:cNvPr id="15" name="Straight Connector 14"/>
          <p:cNvCxnSpPr/>
          <p:nvPr/>
        </p:nvCxnSpPr>
        <p:spPr>
          <a:xfrm rot="16200000" flipV="1">
            <a:off x="609600" y="4419600"/>
            <a:ext cx="5334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 y="4572000"/>
            <a:ext cx="457200" cy="369332"/>
          </a:xfrm>
          <a:prstGeom prst="rect">
            <a:avLst/>
          </a:prstGeom>
          <a:noFill/>
        </p:spPr>
        <p:txBody>
          <a:bodyPr wrap="square" rtlCol="0">
            <a:spAutoFit/>
          </a:bodyPr>
          <a:lstStyle/>
          <a:p>
            <a:r>
              <a:rPr lang="en-US"/>
              <a:t>AB</a:t>
            </a:r>
          </a:p>
        </p:txBody>
      </p:sp>
      <p:sp>
        <p:nvSpPr>
          <p:cNvPr id="17" name="TextBox 16"/>
          <p:cNvSpPr txBox="1"/>
          <p:nvPr/>
        </p:nvSpPr>
        <p:spPr>
          <a:xfrm>
            <a:off x="838200" y="4419600"/>
            <a:ext cx="457200" cy="369332"/>
          </a:xfrm>
          <a:prstGeom prst="rect">
            <a:avLst/>
          </a:prstGeom>
          <a:noFill/>
        </p:spPr>
        <p:txBody>
          <a:bodyPr wrap="square" rtlCol="0">
            <a:spAutoFit/>
          </a:bodyPr>
          <a:lstStyle/>
          <a:p>
            <a:r>
              <a:rPr lang="en-US"/>
              <a:t>CD</a:t>
            </a:r>
          </a:p>
        </p:txBody>
      </p:sp>
      <p:sp>
        <p:nvSpPr>
          <p:cNvPr id="18" name="TextBox 17"/>
          <p:cNvSpPr txBox="1"/>
          <p:nvPr/>
        </p:nvSpPr>
        <p:spPr>
          <a:xfrm>
            <a:off x="685800" y="4888468"/>
            <a:ext cx="457200" cy="369332"/>
          </a:xfrm>
          <a:prstGeom prst="rect">
            <a:avLst/>
          </a:prstGeom>
          <a:noFill/>
        </p:spPr>
        <p:txBody>
          <a:bodyPr wrap="square" rtlCol="0">
            <a:spAutoFit/>
          </a:bodyPr>
          <a:lstStyle/>
          <a:p>
            <a:r>
              <a:rPr lang="en-US"/>
              <a:t>00</a:t>
            </a:r>
          </a:p>
        </p:txBody>
      </p:sp>
      <p:sp>
        <p:nvSpPr>
          <p:cNvPr id="19" name="TextBox 18"/>
          <p:cNvSpPr txBox="1"/>
          <p:nvPr/>
        </p:nvSpPr>
        <p:spPr>
          <a:xfrm>
            <a:off x="1219200" y="4572000"/>
            <a:ext cx="457200" cy="369332"/>
          </a:xfrm>
          <a:prstGeom prst="rect">
            <a:avLst/>
          </a:prstGeom>
          <a:noFill/>
        </p:spPr>
        <p:txBody>
          <a:bodyPr wrap="square" rtlCol="0">
            <a:spAutoFit/>
          </a:bodyPr>
          <a:lstStyle/>
          <a:p>
            <a:r>
              <a:rPr lang="en-US"/>
              <a:t>00</a:t>
            </a:r>
          </a:p>
        </p:txBody>
      </p:sp>
      <p:sp>
        <p:nvSpPr>
          <p:cNvPr id="20" name="TextBox 19"/>
          <p:cNvSpPr txBox="1"/>
          <p:nvPr/>
        </p:nvSpPr>
        <p:spPr>
          <a:xfrm>
            <a:off x="685800" y="5269468"/>
            <a:ext cx="457200" cy="369332"/>
          </a:xfrm>
          <a:prstGeom prst="rect">
            <a:avLst/>
          </a:prstGeom>
          <a:noFill/>
        </p:spPr>
        <p:txBody>
          <a:bodyPr wrap="square" rtlCol="0">
            <a:spAutoFit/>
          </a:bodyPr>
          <a:lstStyle/>
          <a:p>
            <a:r>
              <a:rPr lang="en-US"/>
              <a:t>01</a:t>
            </a:r>
          </a:p>
        </p:txBody>
      </p:sp>
      <p:sp>
        <p:nvSpPr>
          <p:cNvPr id="21" name="TextBox 20"/>
          <p:cNvSpPr txBox="1"/>
          <p:nvPr/>
        </p:nvSpPr>
        <p:spPr>
          <a:xfrm>
            <a:off x="685800" y="5802868"/>
            <a:ext cx="457200" cy="369332"/>
          </a:xfrm>
          <a:prstGeom prst="rect">
            <a:avLst/>
          </a:prstGeom>
          <a:noFill/>
        </p:spPr>
        <p:txBody>
          <a:bodyPr wrap="square" rtlCol="0">
            <a:spAutoFit/>
          </a:bodyPr>
          <a:lstStyle/>
          <a:p>
            <a:r>
              <a:rPr lang="en-US"/>
              <a:t>11</a:t>
            </a:r>
          </a:p>
        </p:txBody>
      </p:sp>
      <p:sp>
        <p:nvSpPr>
          <p:cNvPr id="22" name="TextBox 21"/>
          <p:cNvSpPr txBox="1"/>
          <p:nvPr/>
        </p:nvSpPr>
        <p:spPr>
          <a:xfrm>
            <a:off x="685800" y="6183868"/>
            <a:ext cx="457200" cy="369332"/>
          </a:xfrm>
          <a:prstGeom prst="rect">
            <a:avLst/>
          </a:prstGeom>
          <a:noFill/>
        </p:spPr>
        <p:txBody>
          <a:bodyPr wrap="square" rtlCol="0">
            <a:spAutoFit/>
          </a:bodyPr>
          <a:lstStyle/>
          <a:p>
            <a:r>
              <a:rPr lang="en-US"/>
              <a:t>10</a:t>
            </a:r>
          </a:p>
        </p:txBody>
      </p:sp>
      <p:sp>
        <p:nvSpPr>
          <p:cNvPr id="23" name="TextBox 22"/>
          <p:cNvSpPr txBox="1"/>
          <p:nvPr/>
        </p:nvSpPr>
        <p:spPr>
          <a:xfrm>
            <a:off x="1828800" y="4572000"/>
            <a:ext cx="457200" cy="369332"/>
          </a:xfrm>
          <a:prstGeom prst="rect">
            <a:avLst/>
          </a:prstGeom>
          <a:noFill/>
        </p:spPr>
        <p:txBody>
          <a:bodyPr wrap="square" rtlCol="0">
            <a:spAutoFit/>
          </a:bodyPr>
          <a:lstStyle/>
          <a:p>
            <a:r>
              <a:rPr lang="en-US"/>
              <a:t>01</a:t>
            </a:r>
          </a:p>
        </p:txBody>
      </p:sp>
      <p:sp>
        <p:nvSpPr>
          <p:cNvPr id="24" name="TextBox 23"/>
          <p:cNvSpPr txBox="1"/>
          <p:nvPr/>
        </p:nvSpPr>
        <p:spPr>
          <a:xfrm>
            <a:off x="2438400" y="4572000"/>
            <a:ext cx="457200" cy="369332"/>
          </a:xfrm>
          <a:prstGeom prst="rect">
            <a:avLst/>
          </a:prstGeom>
          <a:noFill/>
        </p:spPr>
        <p:txBody>
          <a:bodyPr wrap="square" rtlCol="0">
            <a:spAutoFit/>
          </a:bodyPr>
          <a:lstStyle/>
          <a:p>
            <a:r>
              <a:rPr lang="en-US"/>
              <a:t>11</a:t>
            </a:r>
          </a:p>
        </p:txBody>
      </p:sp>
      <p:sp>
        <p:nvSpPr>
          <p:cNvPr id="25" name="TextBox 24"/>
          <p:cNvSpPr txBox="1"/>
          <p:nvPr/>
        </p:nvSpPr>
        <p:spPr>
          <a:xfrm>
            <a:off x="3048000" y="4572000"/>
            <a:ext cx="457200" cy="369332"/>
          </a:xfrm>
          <a:prstGeom prst="rect">
            <a:avLst/>
          </a:prstGeom>
          <a:noFill/>
        </p:spPr>
        <p:txBody>
          <a:bodyPr wrap="square" rtlCol="0">
            <a:spAutoFit/>
          </a:bodyPr>
          <a:lstStyle/>
          <a:p>
            <a:r>
              <a:rPr lang="en-US"/>
              <a:t>10</a:t>
            </a:r>
          </a:p>
        </p:txBody>
      </p:sp>
      <p:cxnSp>
        <p:nvCxnSpPr>
          <p:cNvPr id="27" name="Straight Connector 26"/>
          <p:cNvCxnSpPr/>
          <p:nvPr/>
        </p:nvCxnSpPr>
        <p:spPr>
          <a:xfrm>
            <a:off x="3505200" y="3581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810000" y="3581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581400" y="4037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886200" y="40370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31" name="Right Bracket 30"/>
          <p:cNvSpPr/>
          <p:nvPr/>
        </p:nvSpPr>
        <p:spPr>
          <a:xfrm>
            <a:off x="914400" y="4876800"/>
            <a:ext cx="745396" cy="1676400"/>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Right Bracket 31"/>
          <p:cNvSpPr/>
          <p:nvPr/>
        </p:nvSpPr>
        <p:spPr>
          <a:xfrm rot="10800000">
            <a:off x="3140803" y="4876800"/>
            <a:ext cx="745396" cy="1676400"/>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Right Bracket 32"/>
          <p:cNvSpPr/>
          <p:nvPr/>
        </p:nvSpPr>
        <p:spPr>
          <a:xfrm rot="5400000">
            <a:off x="2751502" y="4944698"/>
            <a:ext cx="364396" cy="990600"/>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Right Bracket 33"/>
          <p:cNvSpPr/>
          <p:nvPr/>
        </p:nvSpPr>
        <p:spPr>
          <a:xfrm rot="16200000">
            <a:off x="2751502" y="4639898"/>
            <a:ext cx="364396" cy="990600"/>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5" name="Straight Connector 34"/>
          <p:cNvCxnSpPr/>
          <p:nvPr/>
        </p:nvCxnSpPr>
        <p:spPr>
          <a:xfrm>
            <a:off x="5105400" y="4876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5562600" y="48752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3">
              <a:lumMod val="40000"/>
              <a:lumOff val="60000"/>
            </a:schemeClr>
          </a:solidFill>
        </p:spPr>
        <p:txBody>
          <a:bodyPr>
            <a:normAutofit/>
          </a:bodyPr>
          <a:lstStyle/>
          <a:p>
            <a:pPr>
              <a:buNone/>
            </a:pPr>
            <a:r>
              <a:rPr lang="en-US" sz="2400"/>
              <a:t>Simplify the following Boolean function using different variables K-Map.</a:t>
            </a:r>
          </a:p>
          <a:p>
            <a:pPr>
              <a:buFont typeface="Wingdings" pitchFamily="2" charset="2"/>
              <a:buChar char="v"/>
            </a:pPr>
            <a:r>
              <a:rPr lang="en-US" sz="2400"/>
              <a:t>A B + A B + B C.</a:t>
            </a:r>
          </a:p>
          <a:p>
            <a:pPr>
              <a:buFont typeface="Wingdings" pitchFamily="2" charset="2"/>
              <a:buChar char="v"/>
            </a:pPr>
            <a:r>
              <a:rPr lang="en-US" sz="2400"/>
              <a:t>A B C + B C + A C D.</a:t>
            </a:r>
          </a:p>
          <a:p>
            <a:pPr>
              <a:buFont typeface="Wingdings" pitchFamily="2" charset="2"/>
              <a:buChar char="v"/>
            </a:pPr>
            <a:r>
              <a:rPr lang="en-US" sz="2400"/>
              <a:t>A B C D + A B + B C + C D.</a:t>
            </a:r>
          </a:p>
          <a:p>
            <a:pPr>
              <a:buFont typeface="Wingdings" pitchFamily="2" charset="2"/>
              <a:buChar char="v"/>
            </a:pPr>
            <a:endParaRPr lang="en-US" sz="2400"/>
          </a:p>
          <a:p>
            <a:pPr>
              <a:buFont typeface="Wingdings" pitchFamily="2" charset="2"/>
              <a:buChar char="v"/>
            </a:pPr>
            <a:r>
              <a:rPr lang="en-US" sz="2400"/>
              <a:t>f (A,B,C,D) = ∑ (0,2,8,10,12,13,14,15).</a:t>
            </a:r>
          </a:p>
          <a:p>
            <a:pPr>
              <a:buFont typeface="Wingdings" pitchFamily="2" charset="2"/>
              <a:buChar char="v"/>
            </a:pPr>
            <a:endParaRPr lang="en-US" sz="2400"/>
          </a:p>
          <a:p>
            <a:pPr>
              <a:buNone/>
            </a:pPr>
            <a:endParaRPr lang="en-US" sz="2400"/>
          </a:p>
          <a:p>
            <a:pPr>
              <a:buNone/>
            </a:pPr>
            <a:endParaRPr lang="en-US" sz="2400"/>
          </a:p>
          <a:p>
            <a:pPr>
              <a:buNone/>
            </a:pPr>
            <a:r>
              <a:rPr lang="en-US" sz="2400"/>
              <a:t>						Y =  AB	+ B D</a:t>
            </a:r>
          </a:p>
          <a:p>
            <a:pPr>
              <a:buNone/>
            </a:pPr>
            <a:endParaRPr lang="en-US" sz="2400"/>
          </a:p>
          <a:p>
            <a:pPr>
              <a:buNone/>
            </a:pPr>
            <a:endParaRPr lang="en-US" sz="2400"/>
          </a:p>
          <a:p>
            <a:pPr>
              <a:buNone/>
            </a:pPr>
            <a:endParaRPr lang="en-US" sz="2400"/>
          </a:p>
          <a:p>
            <a:pPr>
              <a:buNone/>
            </a:pPr>
            <a:endParaRPr lang="en-US" sz="2400"/>
          </a:p>
        </p:txBody>
      </p:sp>
      <p:sp>
        <p:nvSpPr>
          <p:cNvPr id="4" name="Title 1"/>
          <p:cNvSpPr txBox="1">
            <a:spLocks noGrp="1"/>
          </p:cNvSpPr>
          <p:nvPr>
            <p:ph type="title"/>
          </p:nvPr>
        </p:nvSpPr>
        <p:spPr>
          <a:xfrm>
            <a:off x="0" y="0"/>
            <a:ext cx="9144000" cy="9906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cxnSp>
        <p:nvCxnSpPr>
          <p:cNvPr id="6" name="Straight Connector 5"/>
          <p:cNvCxnSpPr/>
          <p:nvPr/>
        </p:nvCxnSpPr>
        <p:spPr>
          <a:xfrm>
            <a:off x="457200" y="1447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371600" y="1447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828800" y="1447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85800" y="1903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371600" y="1903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057400" y="1903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514600" y="1903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600200" y="236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905000" y="236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048000" y="236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276600" y="2360612"/>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3" name="Table 22"/>
          <p:cNvGraphicFramePr>
            <a:graphicFrameLocks noGrp="1"/>
          </p:cNvGraphicFramePr>
          <p:nvPr/>
        </p:nvGraphicFramePr>
        <p:xfrm>
          <a:off x="1143000" y="4343400"/>
          <a:ext cx="2438400" cy="1651000"/>
        </p:xfrm>
        <a:graphic>
          <a:graphicData uri="http://schemas.openxmlformats.org/drawingml/2006/table">
            <a:tbl>
              <a:tblPr firstRow="1" bandRow="1">
                <a:tableStyleId>{21E4AEA4-8DFA-4A89-87EB-49C32662AFE0}</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r>
                        <a:rPr lang="en-US">
                          <a:solidFill>
                            <a:schemeClr val="tx1"/>
                          </a:solidFill>
                        </a:rPr>
                        <a:t>   1</a:t>
                      </a: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r>
                        <a:rPr lang="en-US">
                          <a:solidFill>
                            <a:schemeClr val="tx1"/>
                          </a:solidFill>
                        </a:rPr>
                        <a:t>1</a:t>
                      </a:r>
                    </a:p>
                  </a:txBody>
                  <a:tcPr/>
                </a:tc>
                <a:extLst>
                  <a:ext uri="{0D108BD9-81ED-4DB2-BD59-A6C34878D82A}">
                    <a16:rowId xmlns:a16="http://schemas.microsoft.com/office/drawing/2014/main" val="10000"/>
                  </a:ext>
                </a:extLst>
              </a:tr>
              <a:tr h="41275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412750">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2"/>
                  </a:ext>
                </a:extLst>
              </a:tr>
              <a:tr h="412750">
                <a:tc>
                  <a:txBody>
                    <a:bodyPr/>
                    <a:lstStyle/>
                    <a:p>
                      <a:r>
                        <a:rPr lang="en-US"/>
                        <a:t>   1</a:t>
                      </a:r>
                    </a:p>
                  </a:txBody>
                  <a:tcPr/>
                </a:tc>
                <a:tc>
                  <a:txBody>
                    <a:bodyPr/>
                    <a:lstStyle/>
                    <a:p>
                      <a:pPr algn="ctr"/>
                      <a:endParaRPr lang="en-US"/>
                    </a:p>
                  </a:txBody>
                  <a:tcPr/>
                </a:tc>
                <a:tc>
                  <a:txBody>
                    <a:bodyPr/>
                    <a:lstStyle/>
                    <a:p>
                      <a:pPr algn="ctr"/>
                      <a:endParaRPr lang="en-US"/>
                    </a:p>
                  </a:txBody>
                  <a:tcPr/>
                </a:tc>
                <a:tc>
                  <a:txBody>
                    <a:bodyPr/>
                    <a:lstStyle/>
                    <a:p>
                      <a:pPr algn="ctr"/>
                      <a:r>
                        <a:rPr lang="en-US">
                          <a:solidFill>
                            <a:schemeClr val="tx1"/>
                          </a:solidFill>
                        </a:rPr>
                        <a:t>1</a:t>
                      </a:r>
                    </a:p>
                  </a:txBody>
                  <a:tcPr/>
                </a:tc>
                <a:extLst>
                  <a:ext uri="{0D108BD9-81ED-4DB2-BD59-A6C34878D82A}">
                    <a16:rowId xmlns:a16="http://schemas.microsoft.com/office/drawing/2014/main" val="10003"/>
                  </a:ext>
                </a:extLst>
              </a:tr>
            </a:tbl>
          </a:graphicData>
        </a:graphic>
      </p:graphicFrame>
      <p:cxnSp>
        <p:nvCxnSpPr>
          <p:cNvPr id="25" name="Straight Connector 24"/>
          <p:cNvCxnSpPr/>
          <p:nvPr/>
        </p:nvCxnSpPr>
        <p:spPr>
          <a:xfrm rot="16200000" flipV="1">
            <a:off x="723900" y="39243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00" y="4038600"/>
            <a:ext cx="457200" cy="369332"/>
          </a:xfrm>
          <a:prstGeom prst="rect">
            <a:avLst/>
          </a:prstGeom>
          <a:noFill/>
        </p:spPr>
        <p:txBody>
          <a:bodyPr wrap="square" rtlCol="0">
            <a:spAutoFit/>
          </a:bodyPr>
          <a:lstStyle/>
          <a:p>
            <a:r>
              <a:rPr lang="en-US"/>
              <a:t>AB</a:t>
            </a:r>
          </a:p>
        </p:txBody>
      </p:sp>
      <p:sp>
        <p:nvSpPr>
          <p:cNvPr id="27" name="TextBox 26"/>
          <p:cNvSpPr txBox="1"/>
          <p:nvPr/>
        </p:nvSpPr>
        <p:spPr>
          <a:xfrm>
            <a:off x="914400" y="3810000"/>
            <a:ext cx="457200" cy="369332"/>
          </a:xfrm>
          <a:prstGeom prst="rect">
            <a:avLst/>
          </a:prstGeom>
          <a:noFill/>
        </p:spPr>
        <p:txBody>
          <a:bodyPr wrap="square" rtlCol="0">
            <a:spAutoFit/>
          </a:bodyPr>
          <a:lstStyle/>
          <a:p>
            <a:r>
              <a:rPr lang="en-US"/>
              <a:t>CD</a:t>
            </a:r>
          </a:p>
        </p:txBody>
      </p:sp>
      <p:sp>
        <p:nvSpPr>
          <p:cNvPr id="28" name="TextBox 27"/>
          <p:cNvSpPr txBox="1"/>
          <p:nvPr/>
        </p:nvSpPr>
        <p:spPr>
          <a:xfrm>
            <a:off x="685800" y="4343400"/>
            <a:ext cx="457200" cy="369332"/>
          </a:xfrm>
          <a:prstGeom prst="rect">
            <a:avLst/>
          </a:prstGeom>
          <a:noFill/>
        </p:spPr>
        <p:txBody>
          <a:bodyPr wrap="square" rtlCol="0">
            <a:spAutoFit/>
          </a:bodyPr>
          <a:lstStyle/>
          <a:p>
            <a:r>
              <a:rPr lang="en-US"/>
              <a:t>00</a:t>
            </a:r>
          </a:p>
        </p:txBody>
      </p:sp>
      <p:sp>
        <p:nvSpPr>
          <p:cNvPr id="29" name="TextBox 28"/>
          <p:cNvSpPr txBox="1"/>
          <p:nvPr/>
        </p:nvSpPr>
        <p:spPr>
          <a:xfrm>
            <a:off x="685800" y="4736068"/>
            <a:ext cx="457200" cy="369332"/>
          </a:xfrm>
          <a:prstGeom prst="rect">
            <a:avLst/>
          </a:prstGeom>
          <a:noFill/>
        </p:spPr>
        <p:txBody>
          <a:bodyPr wrap="square" rtlCol="0">
            <a:spAutoFit/>
          </a:bodyPr>
          <a:lstStyle/>
          <a:p>
            <a:r>
              <a:rPr lang="en-US"/>
              <a:t>01</a:t>
            </a:r>
          </a:p>
        </p:txBody>
      </p:sp>
      <p:sp>
        <p:nvSpPr>
          <p:cNvPr id="30" name="TextBox 29"/>
          <p:cNvSpPr txBox="1"/>
          <p:nvPr/>
        </p:nvSpPr>
        <p:spPr>
          <a:xfrm>
            <a:off x="1219200" y="4038600"/>
            <a:ext cx="457200" cy="369332"/>
          </a:xfrm>
          <a:prstGeom prst="rect">
            <a:avLst/>
          </a:prstGeom>
          <a:noFill/>
        </p:spPr>
        <p:txBody>
          <a:bodyPr wrap="square" rtlCol="0">
            <a:spAutoFit/>
          </a:bodyPr>
          <a:lstStyle/>
          <a:p>
            <a:r>
              <a:rPr lang="en-US"/>
              <a:t>00</a:t>
            </a:r>
          </a:p>
        </p:txBody>
      </p:sp>
      <p:sp>
        <p:nvSpPr>
          <p:cNvPr id="31" name="TextBox 30"/>
          <p:cNvSpPr txBox="1"/>
          <p:nvPr/>
        </p:nvSpPr>
        <p:spPr>
          <a:xfrm>
            <a:off x="1828800" y="4038600"/>
            <a:ext cx="457200" cy="369332"/>
          </a:xfrm>
          <a:prstGeom prst="rect">
            <a:avLst/>
          </a:prstGeom>
          <a:noFill/>
        </p:spPr>
        <p:txBody>
          <a:bodyPr wrap="square" rtlCol="0">
            <a:spAutoFit/>
          </a:bodyPr>
          <a:lstStyle/>
          <a:p>
            <a:r>
              <a:rPr lang="en-US"/>
              <a:t>01</a:t>
            </a:r>
          </a:p>
        </p:txBody>
      </p:sp>
      <p:sp>
        <p:nvSpPr>
          <p:cNvPr id="32" name="TextBox 31"/>
          <p:cNvSpPr txBox="1"/>
          <p:nvPr/>
        </p:nvSpPr>
        <p:spPr>
          <a:xfrm>
            <a:off x="2438400" y="4038600"/>
            <a:ext cx="457200" cy="369332"/>
          </a:xfrm>
          <a:prstGeom prst="rect">
            <a:avLst/>
          </a:prstGeom>
          <a:noFill/>
        </p:spPr>
        <p:txBody>
          <a:bodyPr wrap="square" rtlCol="0">
            <a:spAutoFit/>
          </a:bodyPr>
          <a:lstStyle/>
          <a:p>
            <a:r>
              <a:rPr lang="en-US"/>
              <a:t>11</a:t>
            </a:r>
          </a:p>
        </p:txBody>
      </p:sp>
      <p:sp>
        <p:nvSpPr>
          <p:cNvPr id="33" name="TextBox 32"/>
          <p:cNvSpPr txBox="1"/>
          <p:nvPr/>
        </p:nvSpPr>
        <p:spPr>
          <a:xfrm>
            <a:off x="685800" y="5193268"/>
            <a:ext cx="457200" cy="369332"/>
          </a:xfrm>
          <a:prstGeom prst="rect">
            <a:avLst/>
          </a:prstGeom>
          <a:noFill/>
        </p:spPr>
        <p:txBody>
          <a:bodyPr wrap="square" rtlCol="0">
            <a:spAutoFit/>
          </a:bodyPr>
          <a:lstStyle/>
          <a:p>
            <a:r>
              <a:rPr lang="en-US"/>
              <a:t>11</a:t>
            </a:r>
          </a:p>
        </p:txBody>
      </p:sp>
      <p:sp>
        <p:nvSpPr>
          <p:cNvPr id="34" name="TextBox 33"/>
          <p:cNvSpPr txBox="1"/>
          <p:nvPr/>
        </p:nvSpPr>
        <p:spPr>
          <a:xfrm>
            <a:off x="685800" y="5650468"/>
            <a:ext cx="457200" cy="369332"/>
          </a:xfrm>
          <a:prstGeom prst="rect">
            <a:avLst/>
          </a:prstGeom>
          <a:noFill/>
        </p:spPr>
        <p:txBody>
          <a:bodyPr wrap="square" rtlCol="0">
            <a:spAutoFit/>
          </a:bodyPr>
          <a:lstStyle/>
          <a:p>
            <a:r>
              <a:rPr lang="en-US"/>
              <a:t>10</a:t>
            </a:r>
          </a:p>
        </p:txBody>
      </p:sp>
      <p:sp>
        <p:nvSpPr>
          <p:cNvPr id="35" name="TextBox 34"/>
          <p:cNvSpPr txBox="1"/>
          <p:nvPr/>
        </p:nvSpPr>
        <p:spPr>
          <a:xfrm>
            <a:off x="3048000" y="4038600"/>
            <a:ext cx="457200" cy="369332"/>
          </a:xfrm>
          <a:prstGeom prst="rect">
            <a:avLst/>
          </a:prstGeom>
          <a:noFill/>
        </p:spPr>
        <p:txBody>
          <a:bodyPr wrap="square" rtlCol="0">
            <a:spAutoFit/>
          </a:bodyPr>
          <a:lstStyle/>
          <a:p>
            <a:r>
              <a:rPr lang="en-US"/>
              <a:t>10</a:t>
            </a:r>
          </a:p>
        </p:txBody>
      </p:sp>
      <p:sp>
        <p:nvSpPr>
          <p:cNvPr id="36" name="Left Bracket 35"/>
          <p:cNvSpPr/>
          <p:nvPr/>
        </p:nvSpPr>
        <p:spPr>
          <a:xfrm rot="5400000" flipH="1">
            <a:off x="3084576" y="4154424"/>
            <a:ext cx="460248" cy="533400"/>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Left Bracket 36"/>
          <p:cNvSpPr/>
          <p:nvPr/>
        </p:nvSpPr>
        <p:spPr>
          <a:xfrm rot="5400000" flipH="1">
            <a:off x="1179576" y="4154424"/>
            <a:ext cx="460248" cy="533400"/>
          </a:xfrm>
          <a:prstGeom prst="leftBracket">
            <a:avLst/>
          </a:prstGeom>
          <a:ln w="28575">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rot="16389719" flipH="1">
            <a:off x="1191864" y="5616585"/>
            <a:ext cx="460248" cy="533400"/>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ket 38"/>
          <p:cNvSpPr/>
          <p:nvPr/>
        </p:nvSpPr>
        <p:spPr>
          <a:xfrm rot="16200000" flipH="1">
            <a:off x="3008376" y="5599176"/>
            <a:ext cx="460248" cy="533400"/>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ket 39"/>
          <p:cNvSpPr/>
          <p:nvPr/>
        </p:nvSpPr>
        <p:spPr>
          <a:xfrm rot="10800000" flipH="1">
            <a:off x="1219200" y="5181599"/>
            <a:ext cx="1182624" cy="381001"/>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ket 40"/>
          <p:cNvSpPr/>
          <p:nvPr/>
        </p:nvSpPr>
        <p:spPr>
          <a:xfrm flipH="1">
            <a:off x="2209800" y="5181600"/>
            <a:ext cx="1295400" cy="381000"/>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p:cNvCxnSpPr/>
          <p:nvPr/>
        </p:nvCxnSpPr>
        <p:spPr>
          <a:xfrm>
            <a:off x="5791200" y="49530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019800" y="49530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5">
              <a:lumMod val="40000"/>
              <a:lumOff val="60000"/>
            </a:schemeClr>
          </a:solidFill>
        </p:spPr>
        <p:txBody>
          <a:bodyPr>
            <a:normAutofit/>
          </a:bodyPr>
          <a:lstStyle/>
          <a:p>
            <a:pPr>
              <a:buNone/>
            </a:pPr>
            <a:r>
              <a:rPr lang="en-US" sz="2400"/>
              <a:t>Simplify the expression mentioned below using  K-Map.</a:t>
            </a:r>
          </a:p>
          <a:p>
            <a:pPr>
              <a:buNone/>
            </a:pPr>
            <a:r>
              <a:rPr lang="en-US" sz="2400"/>
              <a:t>	f(A B C D) = ∑ (0,1,2,3,7,8,9,10,11,15).</a:t>
            </a:r>
          </a:p>
          <a:p>
            <a:pPr>
              <a:buNone/>
            </a:pPr>
            <a:endParaRPr lang="en-US" sz="2400"/>
          </a:p>
          <a:p>
            <a:pPr>
              <a:buNone/>
            </a:pPr>
            <a:endParaRPr lang="en-US" sz="2400"/>
          </a:p>
          <a:p>
            <a:pPr>
              <a:buNone/>
            </a:pPr>
            <a:r>
              <a:rPr lang="en-US" sz="2400"/>
              <a:t>						Y = B + CD</a:t>
            </a:r>
          </a:p>
          <a:p>
            <a:pPr>
              <a:buNone/>
            </a:pPr>
            <a:endParaRPr lang="en-US" sz="2400"/>
          </a:p>
        </p:txBody>
      </p:sp>
      <p:sp>
        <p:nvSpPr>
          <p:cNvPr id="4" name="Title 1"/>
          <p:cNvSpPr txBox="1">
            <a:spLocks noGrp="1"/>
          </p:cNvSpPr>
          <p:nvPr>
            <p:ph type="title"/>
          </p:nvPr>
        </p:nvSpPr>
        <p:spPr>
          <a:xfrm>
            <a:off x="0" y="0"/>
            <a:ext cx="9144000" cy="9906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1143000" y="2667000"/>
          <a:ext cx="2438400" cy="1651000"/>
        </p:xfrm>
        <a:graphic>
          <a:graphicData uri="http://schemas.openxmlformats.org/drawingml/2006/table">
            <a:tbl>
              <a:tblPr firstRow="1" bandRow="1">
                <a:tableStyleId>{21E4AEA4-8DFA-4A89-87EB-49C32662AFE0}</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r>
                        <a:rPr lang="en-US">
                          <a:solidFill>
                            <a:schemeClr val="tx1"/>
                          </a:solidFill>
                        </a:rPr>
                        <a:t>   1</a:t>
                      </a:r>
                    </a:p>
                  </a:txBody>
                  <a:tcPr/>
                </a:tc>
                <a:tc>
                  <a:txBody>
                    <a:bodyPr/>
                    <a:lstStyle/>
                    <a:p>
                      <a:pPr algn="ctr"/>
                      <a:r>
                        <a:rPr lang="en-US">
                          <a:solidFill>
                            <a:schemeClr val="tx1"/>
                          </a:solidFill>
                        </a:rPr>
                        <a:t>1</a:t>
                      </a:r>
                    </a:p>
                  </a:txBody>
                  <a:tcPr/>
                </a:tc>
                <a:tc>
                  <a:txBody>
                    <a:bodyPr/>
                    <a:lstStyle/>
                    <a:p>
                      <a:pPr algn="ctr"/>
                      <a:r>
                        <a:rPr lang="en-US">
                          <a:solidFill>
                            <a:schemeClr val="tx1"/>
                          </a:solidFill>
                        </a:rPr>
                        <a:t>1</a:t>
                      </a:r>
                    </a:p>
                  </a:txBody>
                  <a:tcPr/>
                </a:tc>
                <a:tc>
                  <a:txBody>
                    <a:bodyPr/>
                    <a:lstStyle/>
                    <a:p>
                      <a:pPr algn="ctr"/>
                      <a:r>
                        <a:rPr lang="en-US">
                          <a:solidFill>
                            <a:schemeClr val="tx1"/>
                          </a:solidFill>
                        </a:rPr>
                        <a:t>1</a:t>
                      </a:r>
                    </a:p>
                  </a:txBody>
                  <a:tcPr/>
                </a:tc>
                <a:extLst>
                  <a:ext uri="{0D108BD9-81ED-4DB2-BD59-A6C34878D82A}">
                    <a16:rowId xmlns:a16="http://schemas.microsoft.com/office/drawing/2014/main" val="10000"/>
                  </a:ext>
                </a:extLst>
              </a:tr>
              <a:tr h="412750">
                <a:tc>
                  <a:txBody>
                    <a:bodyPr/>
                    <a:lstStyle/>
                    <a:p>
                      <a:pPr algn="ctr"/>
                      <a:endParaRPr lang="en-US"/>
                    </a:p>
                  </a:txBody>
                  <a:tcPr/>
                </a:tc>
                <a:tc>
                  <a:txBody>
                    <a:bodyPr/>
                    <a:lstStyle/>
                    <a:p>
                      <a:pPr algn="ctr"/>
                      <a:endParaRPr lang="en-US"/>
                    </a:p>
                  </a:txBody>
                  <a:tcPr/>
                </a:tc>
                <a:tc>
                  <a:txBody>
                    <a:bodyPr/>
                    <a:lstStyle/>
                    <a:p>
                      <a:pPr algn="ctr"/>
                      <a:r>
                        <a:rPr lang="en-US"/>
                        <a:t>1</a:t>
                      </a:r>
                    </a:p>
                  </a:txBody>
                  <a:tcPr/>
                </a:tc>
                <a:tc>
                  <a:txBody>
                    <a:bodyPr/>
                    <a:lstStyle/>
                    <a:p>
                      <a:pPr algn="ctr"/>
                      <a:endParaRPr lang="en-US"/>
                    </a:p>
                  </a:txBody>
                  <a:tcPr/>
                </a:tc>
                <a:extLst>
                  <a:ext uri="{0D108BD9-81ED-4DB2-BD59-A6C34878D82A}">
                    <a16:rowId xmlns:a16="http://schemas.microsoft.com/office/drawing/2014/main" val="10001"/>
                  </a:ext>
                </a:extLst>
              </a:tr>
              <a:tr h="412750">
                <a:tc>
                  <a:txBody>
                    <a:bodyPr/>
                    <a:lstStyle/>
                    <a:p>
                      <a:pPr algn="ctr"/>
                      <a:endParaRPr lang="en-US"/>
                    </a:p>
                  </a:txBody>
                  <a:tcPr/>
                </a:tc>
                <a:tc>
                  <a:txBody>
                    <a:bodyPr/>
                    <a:lstStyle/>
                    <a:p>
                      <a:pPr algn="ctr"/>
                      <a:endParaRPr lang="en-US"/>
                    </a:p>
                  </a:txBody>
                  <a:tcPr/>
                </a:tc>
                <a:tc>
                  <a:txBody>
                    <a:bodyPr/>
                    <a:lstStyle/>
                    <a:p>
                      <a:pPr algn="ctr"/>
                      <a:r>
                        <a:rPr lang="en-US"/>
                        <a:t>1</a:t>
                      </a:r>
                    </a:p>
                  </a:txBody>
                  <a:tcPr/>
                </a:tc>
                <a:tc>
                  <a:txBody>
                    <a:bodyPr/>
                    <a:lstStyle/>
                    <a:p>
                      <a:pPr algn="ctr"/>
                      <a:endParaRPr lang="en-US"/>
                    </a:p>
                  </a:txBody>
                  <a:tcPr/>
                </a:tc>
                <a:extLst>
                  <a:ext uri="{0D108BD9-81ED-4DB2-BD59-A6C34878D82A}">
                    <a16:rowId xmlns:a16="http://schemas.microsoft.com/office/drawing/2014/main" val="10002"/>
                  </a:ext>
                </a:extLst>
              </a:tr>
              <a:tr h="412750">
                <a:tc>
                  <a:txBody>
                    <a:bodyPr/>
                    <a:lstStyle/>
                    <a:p>
                      <a:r>
                        <a:rPr lang="en-US"/>
                        <a:t>   1</a:t>
                      </a:r>
                    </a:p>
                  </a:txBody>
                  <a:tcPr/>
                </a:tc>
                <a:tc>
                  <a:txBody>
                    <a:bodyPr/>
                    <a:lstStyle/>
                    <a:p>
                      <a:pPr algn="ctr"/>
                      <a:r>
                        <a:rPr lang="en-US"/>
                        <a:t>1</a:t>
                      </a:r>
                    </a:p>
                  </a:txBody>
                  <a:tcPr/>
                </a:tc>
                <a:tc>
                  <a:txBody>
                    <a:bodyPr/>
                    <a:lstStyle/>
                    <a:p>
                      <a:pPr algn="ctr"/>
                      <a:r>
                        <a:rPr lang="en-US"/>
                        <a:t>1</a:t>
                      </a:r>
                    </a:p>
                  </a:txBody>
                  <a:tcPr/>
                </a:tc>
                <a:tc>
                  <a:txBody>
                    <a:bodyPr/>
                    <a:lstStyle/>
                    <a:p>
                      <a:pPr algn="ctr"/>
                      <a:r>
                        <a:rPr lang="en-US">
                          <a:solidFill>
                            <a:schemeClr val="tx1"/>
                          </a:solidFill>
                        </a:rPr>
                        <a:t>1</a:t>
                      </a:r>
                    </a:p>
                  </a:txBody>
                  <a:tcPr/>
                </a:tc>
                <a:extLst>
                  <a:ext uri="{0D108BD9-81ED-4DB2-BD59-A6C34878D82A}">
                    <a16:rowId xmlns:a16="http://schemas.microsoft.com/office/drawing/2014/main" val="10003"/>
                  </a:ext>
                </a:extLst>
              </a:tr>
            </a:tbl>
          </a:graphicData>
        </a:graphic>
      </p:graphicFrame>
      <p:cxnSp>
        <p:nvCxnSpPr>
          <p:cNvPr id="7" name="Straight Connector 6"/>
          <p:cNvCxnSpPr/>
          <p:nvPr/>
        </p:nvCxnSpPr>
        <p:spPr>
          <a:xfrm rot="16200000" flipV="1">
            <a:off x="685800" y="22098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 y="2362200"/>
            <a:ext cx="457200" cy="369332"/>
          </a:xfrm>
          <a:prstGeom prst="rect">
            <a:avLst/>
          </a:prstGeom>
          <a:noFill/>
        </p:spPr>
        <p:txBody>
          <a:bodyPr wrap="square" rtlCol="0">
            <a:spAutoFit/>
          </a:bodyPr>
          <a:lstStyle/>
          <a:p>
            <a:r>
              <a:rPr lang="en-US"/>
              <a:t>AB</a:t>
            </a:r>
          </a:p>
        </p:txBody>
      </p:sp>
      <p:sp>
        <p:nvSpPr>
          <p:cNvPr id="10" name="TextBox 9"/>
          <p:cNvSpPr txBox="1"/>
          <p:nvPr/>
        </p:nvSpPr>
        <p:spPr>
          <a:xfrm>
            <a:off x="914400" y="2133600"/>
            <a:ext cx="457200" cy="369332"/>
          </a:xfrm>
          <a:prstGeom prst="rect">
            <a:avLst/>
          </a:prstGeom>
          <a:noFill/>
        </p:spPr>
        <p:txBody>
          <a:bodyPr wrap="square" rtlCol="0">
            <a:spAutoFit/>
          </a:bodyPr>
          <a:lstStyle/>
          <a:p>
            <a:r>
              <a:rPr lang="en-US"/>
              <a:t>CD</a:t>
            </a:r>
          </a:p>
        </p:txBody>
      </p:sp>
      <p:sp>
        <p:nvSpPr>
          <p:cNvPr id="11" name="TextBox 10"/>
          <p:cNvSpPr txBox="1"/>
          <p:nvPr/>
        </p:nvSpPr>
        <p:spPr>
          <a:xfrm>
            <a:off x="609600" y="2678668"/>
            <a:ext cx="457200" cy="369332"/>
          </a:xfrm>
          <a:prstGeom prst="rect">
            <a:avLst/>
          </a:prstGeom>
          <a:noFill/>
        </p:spPr>
        <p:txBody>
          <a:bodyPr wrap="square" rtlCol="0">
            <a:spAutoFit/>
          </a:bodyPr>
          <a:lstStyle/>
          <a:p>
            <a:r>
              <a:rPr lang="en-US"/>
              <a:t>00</a:t>
            </a:r>
          </a:p>
        </p:txBody>
      </p:sp>
      <p:sp>
        <p:nvSpPr>
          <p:cNvPr id="12" name="TextBox 11"/>
          <p:cNvSpPr txBox="1"/>
          <p:nvPr/>
        </p:nvSpPr>
        <p:spPr>
          <a:xfrm>
            <a:off x="1219200" y="2362200"/>
            <a:ext cx="457200" cy="369332"/>
          </a:xfrm>
          <a:prstGeom prst="rect">
            <a:avLst/>
          </a:prstGeom>
          <a:noFill/>
        </p:spPr>
        <p:txBody>
          <a:bodyPr wrap="square" rtlCol="0">
            <a:spAutoFit/>
          </a:bodyPr>
          <a:lstStyle/>
          <a:p>
            <a:r>
              <a:rPr lang="en-US"/>
              <a:t>00</a:t>
            </a:r>
          </a:p>
        </p:txBody>
      </p:sp>
      <p:sp>
        <p:nvSpPr>
          <p:cNvPr id="13" name="TextBox 12"/>
          <p:cNvSpPr txBox="1"/>
          <p:nvPr/>
        </p:nvSpPr>
        <p:spPr>
          <a:xfrm>
            <a:off x="609600" y="3135868"/>
            <a:ext cx="457200" cy="369332"/>
          </a:xfrm>
          <a:prstGeom prst="rect">
            <a:avLst/>
          </a:prstGeom>
          <a:noFill/>
        </p:spPr>
        <p:txBody>
          <a:bodyPr wrap="square" rtlCol="0">
            <a:spAutoFit/>
          </a:bodyPr>
          <a:lstStyle/>
          <a:p>
            <a:r>
              <a:rPr lang="en-US"/>
              <a:t>01</a:t>
            </a:r>
          </a:p>
        </p:txBody>
      </p:sp>
      <p:sp>
        <p:nvSpPr>
          <p:cNvPr id="14" name="TextBox 13"/>
          <p:cNvSpPr txBox="1"/>
          <p:nvPr/>
        </p:nvSpPr>
        <p:spPr>
          <a:xfrm>
            <a:off x="1828800" y="2362200"/>
            <a:ext cx="457200" cy="369332"/>
          </a:xfrm>
          <a:prstGeom prst="rect">
            <a:avLst/>
          </a:prstGeom>
          <a:noFill/>
        </p:spPr>
        <p:txBody>
          <a:bodyPr wrap="square" rtlCol="0">
            <a:spAutoFit/>
          </a:bodyPr>
          <a:lstStyle/>
          <a:p>
            <a:r>
              <a:rPr lang="en-US"/>
              <a:t>01</a:t>
            </a:r>
          </a:p>
        </p:txBody>
      </p:sp>
      <p:sp>
        <p:nvSpPr>
          <p:cNvPr id="15" name="TextBox 14"/>
          <p:cNvSpPr txBox="1"/>
          <p:nvPr/>
        </p:nvSpPr>
        <p:spPr>
          <a:xfrm>
            <a:off x="2438400" y="2362200"/>
            <a:ext cx="457200" cy="369332"/>
          </a:xfrm>
          <a:prstGeom prst="rect">
            <a:avLst/>
          </a:prstGeom>
          <a:noFill/>
        </p:spPr>
        <p:txBody>
          <a:bodyPr wrap="square" rtlCol="0">
            <a:spAutoFit/>
          </a:bodyPr>
          <a:lstStyle/>
          <a:p>
            <a:r>
              <a:rPr lang="en-US"/>
              <a:t>11</a:t>
            </a:r>
          </a:p>
        </p:txBody>
      </p:sp>
      <p:sp>
        <p:nvSpPr>
          <p:cNvPr id="16" name="TextBox 15"/>
          <p:cNvSpPr txBox="1"/>
          <p:nvPr/>
        </p:nvSpPr>
        <p:spPr>
          <a:xfrm>
            <a:off x="609600" y="3516868"/>
            <a:ext cx="457200" cy="369332"/>
          </a:xfrm>
          <a:prstGeom prst="rect">
            <a:avLst/>
          </a:prstGeom>
          <a:noFill/>
        </p:spPr>
        <p:txBody>
          <a:bodyPr wrap="square" rtlCol="0">
            <a:spAutoFit/>
          </a:bodyPr>
          <a:lstStyle/>
          <a:p>
            <a:r>
              <a:rPr lang="en-US"/>
              <a:t>11</a:t>
            </a:r>
          </a:p>
        </p:txBody>
      </p:sp>
      <p:sp>
        <p:nvSpPr>
          <p:cNvPr id="17" name="TextBox 16"/>
          <p:cNvSpPr txBox="1"/>
          <p:nvPr/>
        </p:nvSpPr>
        <p:spPr>
          <a:xfrm>
            <a:off x="609600" y="3974068"/>
            <a:ext cx="457200" cy="369332"/>
          </a:xfrm>
          <a:prstGeom prst="rect">
            <a:avLst/>
          </a:prstGeom>
          <a:noFill/>
        </p:spPr>
        <p:txBody>
          <a:bodyPr wrap="square" rtlCol="0">
            <a:spAutoFit/>
          </a:bodyPr>
          <a:lstStyle/>
          <a:p>
            <a:r>
              <a:rPr lang="en-US"/>
              <a:t>10</a:t>
            </a:r>
          </a:p>
        </p:txBody>
      </p:sp>
      <p:sp>
        <p:nvSpPr>
          <p:cNvPr id="18" name="TextBox 17"/>
          <p:cNvSpPr txBox="1"/>
          <p:nvPr/>
        </p:nvSpPr>
        <p:spPr>
          <a:xfrm>
            <a:off x="3048000" y="2373868"/>
            <a:ext cx="457200" cy="369332"/>
          </a:xfrm>
          <a:prstGeom prst="rect">
            <a:avLst/>
          </a:prstGeom>
          <a:noFill/>
        </p:spPr>
        <p:txBody>
          <a:bodyPr wrap="square" rtlCol="0">
            <a:spAutoFit/>
          </a:bodyPr>
          <a:lstStyle/>
          <a:p>
            <a:r>
              <a:rPr lang="en-US"/>
              <a:t>10</a:t>
            </a:r>
          </a:p>
        </p:txBody>
      </p:sp>
      <p:sp>
        <p:nvSpPr>
          <p:cNvPr id="19" name="Right Bracket 18"/>
          <p:cNvSpPr/>
          <p:nvPr/>
        </p:nvSpPr>
        <p:spPr>
          <a:xfrm rot="5400000">
            <a:off x="2209800" y="1676400"/>
            <a:ext cx="381000" cy="220980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p:cNvSpPr/>
          <p:nvPr/>
        </p:nvSpPr>
        <p:spPr>
          <a:xfrm rot="16200000">
            <a:off x="2209800" y="3048000"/>
            <a:ext cx="381000" cy="220980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ket 20"/>
          <p:cNvSpPr/>
          <p:nvPr/>
        </p:nvSpPr>
        <p:spPr>
          <a:xfrm rot="5400000">
            <a:off x="2219254" y="3495747"/>
            <a:ext cx="914398" cy="628507"/>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ket 21"/>
          <p:cNvSpPr/>
          <p:nvPr/>
        </p:nvSpPr>
        <p:spPr>
          <a:xfrm rot="16200000">
            <a:off x="2219255" y="2809947"/>
            <a:ext cx="914398" cy="628507"/>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a:off x="5105400" y="27432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1">
              <a:lumMod val="40000"/>
              <a:lumOff val="60000"/>
            </a:schemeClr>
          </a:solidFill>
        </p:spPr>
        <p:txBody>
          <a:bodyPr>
            <a:normAutofit/>
          </a:bodyPr>
          <a:lstStyle/>
          <a:p>
            <a:pPr>
              <a:buNone/>
            </a:pPr>
            <a:r>
              <a:rPr lang="en-US" sz="2400"/>
              <a:t>Find SOP and POS for four variable function mentioned below.</a:t>
            </a:r>
          </a:p>
          <a:p>
            <a:pPr>
              <a:buNone/>
            </a:pPr>
            <a:r>
              <a:rPr lang="en-US" sz="2400"/>
              <a:t>	f(A,B,C,D) = ∑ (1,3,5,10,11,12,13,14,15).</a:t>
            </a:r>
          </a:p>
          <a:p>
            <a:pPr>
              <a:buNone/>
            </a:pPr>
            <a:r>
              <a:rPr lang="en-US" sz="2400"/>
              <a:t>	f(A,B,C,D) = ∏ (0,2,4,6,7,8,9).</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r>
              <a:rPr lang="en-US" sz="2400"/>
              <a:t>f(A,B,C,D) = AB+AC+A B D+B C D.    f(A,B,C,D) = (A+D)(A+B+C)(A+B+C).</a:t>
            </a:r>
          </a:p>
          <a:p>
            <a:pPr>
              <a:buNone/>
            </a:pPr>
            <a:endParaRPr lang="en-US" sz="2400"/>
          </a:p>
          <a:p>
            <a:pPr>
              <a:buNone/>
            </a:pPr>
            <a:r>
              <a:rPr lang="en-US" sz="2400"/>
              <a:t>	</a:t>
            </a:r>
          </a:p>
          <a:p>
            <a:pPr>
              <a:buNone/>
            </a:pPr>
            <a:endParaRPr lang="en-US" sz="2400"/>
          </a:p>
          <a:p>
            <a:pPr>
              <a:buNone/>
            </a:pPr>
            <a:endParaRPr lang="en-US" sz="2400"/>
          </a:p>
        </p:txBody>
      </p:sp>
      <p:sp>
        <p:nvSpPr>
          <p:cNvPr id="4" name="Title 1"/>
          <p:cNvSpPr txBox="1">
            <a:spLocks noGrp="1"/>
          </p:cNvSpPr>
          <p:nvPr>
            <p:ph type="title"/>
          </p:nvPr>
        </p:nvSpPr>
        <p:spPr>
          <a:xfrm>
            <a:off x="0" y="0"/>
            <a:ext cx="9144000" cy="9144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1143000" y="2667000"/>
          <a:ext cx="2438400" cy="1651000"/>
        </p:xfrm>
        <a:graphic>
          <a:graphicData uri="http://schemas.openxmlformats.org/drawingml/2006/table">
            <a:tbl>
              <a:tblPr firstRow="1" bandRow="1">
                <a:tableStyleId>{7DF18680-E054-41AD-8BC1-D1AEF772440D}</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endParaRPr lang="en-US"/>
                    </a:p>
                  </a:txBody>
                  <a:tcPr/>
                </a:tc>
                <a:tc>
                  <a:txBody>
                    <a:bodyPr/>
                    <a:lstStyle/>
                    <a:p>
                      <a:pPr algn="ctr"/>
                      <a:r>
                        <a:rPr lang="en-US"/>
                        <a:t>1</a:t>
                      </a:r>
                    </a:p>
                  </a:txBody>
                  <a:tcPr/>
                </a:tc>
                <a:tc>
                  <a:txBody>
                    <a:bodyPr/>
                    <a:lstStyle/>
                    <a:p>
                      <a:pPr algn="ctr"/>
                      <a:r>
                        <a:rPr lang="en-US"/>
                        <a:t>1</a:t>
                      </a:r>
                    </a:p>
                  </a:txBody>
                  <a:tcPr/>
                </a:tc>
                <a:tc>
                  <a:txBody>
                    <a:bodyPr/>
                    <a:lstStyle/>
                    <a:p>
                      <a:pPr algn="ctr"/>
                      <a:endParaRPr lang="en-US"/>
                    </a:p>
                  </a:txBody>
                  <a:tcPr/>
                </a:tc>
                <a:extLst>
                  <a:ext uri="{0D108BD9-81ED-4DB2-BD59-A6C34878D82A}">
                    <a16:rowId xmlns:a16="http://schemas.microsoft.com/office/drawing/2014/main" val="10000"/>
                  </a:ext>
                </a:extLst>
              </a:tr>
              <a:tr h="412750">
                <a:tc>
                  <a:txBody>
                    <a:bodyPr/>
                    <a:lstStyle/>
                    <a:p>
                      <a:endParaRPr lang="en-US"/>
                    </a:p>
                  </a:txBody>
                  <a:tcPr/>
                </a:tc>
                <a:tc>
                  <a:txBody>
                    <a:bodyPr/>
                    <a:lstStyle/>
                    <a:p>
                      <a:pPr algn="ctr"/>
                      <a:r>
                        <a:rPr lang="en-US"/>
                        <a:t>1</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412750">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2"/>
                  </a:ext>
                </a:extLst>
              </a:tr>
              <a:tr h="412750">
                <a:tc>
                  <a:txBody>
                    <a:bodyPr/>
                    <a:lstStyle/>
                    <a:p>
                      <a:endParaRPr lang="en-US"/>
                    </a:p>
                  </a:txBody>
                  <a:tcPr/>
                </a:tc>
                <a:tc>
                  <a:txBody>
                    <a:bodyPr/>
                    <a:lstStyle/>
                    <a:p>
                      <a:pPr algn="ctr"/>
                      <a:endParaRPr lang="en-US"/>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334000" y="2667000"/>
          <a:ext cx="2438400" cy="1651000"/>
        </p:xfrm>
        <a:graphic>
          <a:graphicData uri="http://schemas.openxmlformats.org/drawingml/2006/table">
            <a:tbl>
              <a:tblPr firstRow="1" bandRow="1">
                <a:tableStyleId>{21E4AEA4-8DFA-4A89-87EB-49C32662AFE0}</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12750">
                <a:tc>
                  <a:txBody>
                    <a:bodyPr/>
                    <a:lstStyle/>
                    <a:p>
                      <a:pPr algn="ctr"/>
                      <a:r>
                        <a:rPr lang="en-US"/>
                        <a:t>0</a:t>
                      </a:r>
                    </a:p>
                  </a:txBody>
                  <a:tcPr/>
                </a:tc>
                <a:tc>
                  <a:txBody>
                    <a:bodyPr/>
                    <a:lstStyle/>
                    <a:p>
                      <a:pPr algn="ctr"/>
                      <a:endParaRPr lang="en-US"/>
                    </a:p>
                  </a:txBody>
                  <a:tcPr/>
                </a:tc>
                <a:tc>
                  <a:txBody>
                    <a:bodyPr/>
                    <a:lstStyle/>
                    <a:p>
                      <a:pPr algn="ctr"/>
                      <a:endParaRPr lang="en-US"/>
                    </a:p>
                  </a:txBody>
                  <a:tcPr/>
                </a:tc>
                <a:tc>
                  <a:txBody>
                    <a:bodyPr/>
                    <a:lstStyle/>
                    <a:p>
                      <a:pPr algn="ctr"/>
                      <a:r>
                        <a:rPr lang="en-US"/>
                        <a:t>0</a:t>
                      </a:r>
                    </a:p>
                  </a:txBody>
                  <a:tcPr/>
                </a:tc>
                <a:extLst>
                  <a:ext uri="{0D108BD9-81ED-4DB2-BD59-A6C34878D82A}">
                    <a16:rowId xmlns:a16="http://schemas.microsoft.com/office/drawing/2014/main" val="10000"/>
                  </a:ext>
                </a:extLst>
              </a:tr>
              <a:tr h="412750">
                <a:tc>
                  <a:txBody>
                    <a:bodyPr/>
                    <a:lstStyle/>
                    <a:p>
                      <a:pPr algn="ctr"/>
                      <a:r>
                        <a:rPr lang="en-US"/>
                        <a:t>0</a:t>
                      </a:r>
                    </a:p>
                  </a:txBody>
                  <a:tcPr/>
                </a:tc>
                <a:tc>
                  <a:txBody>
                    <a:bodyPr/>
                    <a:lstStyle/>
                    <a:p>
                      <a:pPr algn="ctr"/>
                      <a:endParaRPr lang="en-US"/>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0001"/>
                  </a:ext>
                </a:extLst>
              </a:tr>
              <a:tr h="41275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412750">
                <a:tc>
                  <a:txBody>
                    <a:bodyPr/>
                    <a:lstStyle/>
                    <a:p>
                      <a:pPr algn="ctr"/>
                      <a:r>
                        <a:rPr lang="en-US"/>
                        <a:t>0</a:t>
                      </a:r>
                    </a:p>
                  </a:txBody>
                  <a:tcPr/>
                </a:tc>
                <a:tc>
                  <a:txBody>
                    <a:bodyPr/>
                    <a:lstStyle/>
                    <a:p>
                      <a:pPr algn="ctr"/>
                      <a:r>
                        <a:rPr lang="en-US"/>
                        <a:t>0</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3"/>
                  </a:ext>
                </a:extLst>
              </a:tr>
            </a:tbl>
          </a:graphicData>
        </a:graphic>
      </p:graphicFrame>
      <p:cxnSp>
        <p:nvCxnSpPr>
          <p:cNvPr id="8" name="Straight Connector 7"/>
          <p:cNvCxnSpPr/>
          <p:nvPr/>
        </p:nvCxnSpPr>
        <p:spPr>
          <a:xfrm rot="10800000">
            <a:off x="838200" y="2362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5029200" y="2362200"/>
            <a:ext cx="304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 y="2362200"/>
            <a:ext cx="457200" cy="369332"/>
          </a:xfrm>
          <a:prstGeom prst="rect">
            <a:avLst/>
          </a:prstGeom>
          <a:noFill/>
        </p:spPr>
        <p:txBody>
          <a:bodyPr wrap="square" rtlCol="0">
            <a:spAutoFit/>
          </a:bodyPr>
          <a:lstStyle/>
          <a:p>
            <a:r>
              <a:rPr lang="en-US"/>
              <a:t>AB</a:t>
            </a:r>
          </a:p>
        </p:txBody>
      </p:sp>
      <p:sp>
        <p:nvSpPr>
          <p:cNvPr id="12" name="TextBox 11"/>
          <p:cNvSpPr txBox="1"/>
          <p:nvPr/>
        </p:nvSpPr>
        <p:spPr>
          <a:xfrm>
            <a:off x="4724400" y="2450068"/>
            <a:ext cx="457200" cy="369332"/>
          </a:xfrm>
          <a:prstGeom prst="rect">
            <a:avLst/>
          </a:prstGeom>
          <a:noFill/>
        </p:spPr>
        <p:txBody>
          <a:bodyPr wrap="square" rtlCol="0">
            <a:spAutoFit/>
          </a:bodyPr>
          <a:lstStyle/>
          <a:p>
            <a:r>
              <a:rPr lang="en-US"/>
              <a:t>AB</a:t>
            </a:r>
          </a:p>
        </p:txBody>
      </p:sp>
      <p:sp>
        <p:nvSpPr>
          <p:cNvPr id="13" name="TextBox 12"/>
          <p:cNvSpPr txBox="1"/>
          <p:nvPr/>
        </p:nvSpPr>
        <p:spPr>
          <a:xfrm>
            <a:off x="5105400" y="2209800"/>
            <a:ext cx="457200" cy="369332"/>
          </a:xfrm>
          <a:prstGeom prst="rect">
            <a:avLst/>
          </a:prstGeom>
          <a:noFill/>
        </p:spPr>
        <p:txBody>
          <a:bodyPr wrap="square" rtlCol="0">
            <a:spAutoFit/>
          </a:bodyPr>
          <a:lstStyle/>
          <a:p>
            <a:r>
              <a:rPr lang="en-US"/>
              <a:t>CD</a:t>
            </a:r>
          </a:p>
        </p:txBody>
      </p:sp>
      <p:sp>
        <p:nvSpPr>
          <p:cNvPr id="14" name="TextBox 13"/>
          <p:cNvSpPr txBox="1"/>
          <p:nvPr/>
        </p:nvSpPr>
        <p:spPr>
          <a:xfrm>
            <a:off x="990600" y="2209800"/>
            <a:ext cx="457200" cy="369332"/>
          </a:xfrm>
          <a:prstGeom prst="rect">
            <a:avLst/>
          </a:prstGeom>
          <a:noFill/>
        </p:spPr>
        <p:txBody>
          <a:bodyPr wrap="square" rtlCol="0">
            <a:spAutoFit/>
          </a:bodyPr>
          <a:lstStyle/>
          <a:p>
            <a:r>
              <a:rPr lang="en-US"/>
              <a:t>CD</a:t>
            </a:r>
          </a:p>
        </p:txBody>
      </p:sp>
      <p:sp>
        <p:nvSpPr>
          <p:cNvPr id="15" name="TextBox 14"/>
          <p:cNvSpPr txBox="1"/>
          <p:nvPr/>
        </p:nvSpPr>
        <p:spPr>
          <a:xfrm>
            <a:off x="5410200" y="2362200"/>
            <a:ext cx="457200" cy="369332"/>
          </a:xfrm>
          <a:prstGeom prst="rect">
            <a:avLst/>
          </a:prstGeom>
          <a:noFill/>
        </p:spPr>
        <p:txBody>
          <a:bodyPr wrap="square" rtlCol="0">
            <a:spAutoFit/>
          </a:bodyPr>
          <a:lstStyle/>
          <a:p>
            <a:r>
              <a:rPr lang="en-US"/>
              <a:t>00</a:t>
            </a:r>
          </a:p>
        </p:txBody>
      </p:sp>
      <p:sp>
        <p:nvSpPr>
          <p:cNvPr id="16" name="TextBox 15"/>
          <p:cNvSpPr txBox="1"/>
          <p:nvPr/>
        </p:nvSpPr>
        <p:spPr>
          <a:xfrm>
            <a:off x="4953000" y="2667000"/>
            <a:ext cx="457200" cy="369332"/>
          </a:xfrm>
          <a:prstGeom prst="rect">
            <a:avLst/>
          </a:prstGeom>
          <a:noFill/>
        </p:spPr>
        <p:txBody>
          <a:bodyPr wrap="square" rtlCol="0">
            <a:spAutoFit/>
          </a:bodyPr>
          <a:lstStyle/>
          <a:p>
            <a:r>
              <a:rPr lang="en-US"/>
              <a:t>00</a:t>
            </a:r>
          </a:p>
        </p:txBody>
      </p:sp>
      <p:sp>
        <p:nvSpPr>
          <p:cNvPr id="17" name="TextBox 16"/>
          <p:cNvSpPr txBox="1"/>
          <p:nvPr/>
        </p:nvSpPr>
        <p:spPr>
          <a:xfrm>
            <a:off x="1295400" y="2362200"/>
            <a:ext cx="457200" cy="369332"/>
          </a:xfrm>
          <a:prstGeom prst="rect">
            <a:avLst/>
          </a:prstGeom>
          <a:noFill/>
        </p:spPr>
        <p:txBody>
          <a:bodyPr wrap="square" rtlCol="0">
            <a:spAutoFit/>
          </a:bodyPr>
          <a:lstStyle/>
          <a:p>
            <a:r>
              <a:rPr lang="en-US"/>
              <a:t>00</a:t>
            </a:r>
          </a:p>
        </p:txBody>
      </p:sp>
      <p:sp>
        <p:nvSpPr>
          <p:cNvPr id="18" name="TextBox 17"/>
          <p:cNvSpPr txBox="1"/>
          <p:nvPr/>
        </p:nvSpPr>
        <p:spPr>
          <a:xfrm>
            <a:off x="762000" y="2667000"/>
            <a:ext cx="457200" cy="369332"/>
          </a:xfrm>
          <a:prstGeom prst="rect">
            <a:avLst/>
          </a:prstGeom>
          <a:noFill/>
        </p:spPr>
        <p:txBody>
          <a:bodyPr wrap="square" rtlCol="0">
            <a:spAutoFit/>
          </a:bodyPr>
          <a:lstStyle/>
          <a:p>
            <a:r>
              <a:rPr lang="en-US"/>
              <a:t>00</a:t>
            </a:r>
          </a:p>
        </p:txBody>
      </p:sp>
      <p:sp>
        <p:nvSpPr>
          <p:cNvPr id="19" name="TextBox 18"/>
          <p:cNvSpPr txBox="1"/>
          <p:nvPr/>
        </p:nvSpPr>
        <p:spPr>
          <a:xfrm>
            <a:off x="6019800" y="2362200"/>
            <a:ext cx="457200" cy="369332"/>
          </a:xfrm>
          <a:prstGeom prst="rect">
            <a:avLst/>
          </a:prstGeom>
          <a:noFill/>
        </p:spPr>
        <p:txBody>
          <a:bodyPr wrap="square" rtlCol="0">
            <a:spAutoFit/>
          </a:bodyPr>
          <a:lstStyle/>
          <a:p>
            <a:r>
              <a:rPr lang="en-US"/>
              <a:t>01</a:t>
            </a:r>
          </a:p>
        </p:txBody>
      </p:sp>
      <p:sp>
        <p:nvSpPr>
          <p:cNvPr id="20" name="TextBox 19"/>
          <p:cNvSpPr txBox="1"/>
          <p:nvPr/>
        </p:nvSpPr>
        <p:spPr>
          <a:xfrm>
            <a:off x="4953000" y="3059668"/>
            <a:ext cx="457200" cy="369332"/>
          </a:xfrm>
          <a:prstGeom prst="rect">
            <a:avLst/>
          </a:prstGeom>
          <a:noFill/>
        </p:spPr>
        <p:txBody>
          <a:bodyPr wrap="square" rtlCol="0">
            <a:spAutoFit/>
          </a:bodyPr>
          <a:lstStyle/>
          <a:p>
            <a:r>
              <a:rPr lang="en-US"/>
              <a:t>01</a:t>
            </a:r>
          </a:p>
        </p:txBody>
      </p:sp>
      <p:sp>
        <p:nvSpPr>
          <p:cNvPr id="21" name="TextBox 20"/>
          <p:cNvSpPr txBox="1"/>
          <p:nvPr/>
        </p:nvSpPr>
        <p:spPr>
          <a:xfrm>
            <a:off x="1828800" y="2362200"/>
            <a:ext cx="457200" cy="369332"/>
          </a:xfrm>
          <a:prstGeom prst="rect">
            <a:avLst/>
          </a:prstGeom>
          <a:noFill/>
        </p:spPr>
        <p:txBody>
          <a:bodyPr wrap="square" rtlCol="0">
            <a:spAutoFit/>
          </a:bodyPr>
          <a:lstStyle/>
          <a:p>
            <a:r>
              <a:rPr lang="en-US"/>
              <a:t>01</a:t>
            </a:r>
          </a:p>
        </p:txBody>
      </p:sp>
      <p:sp>
        <p:nvSpPr>
          <p:cNvPr id="22" name="TextBox 21"/>
          <p:cNvSpPr txBox="1"/>
          <p:nvPr/>
        </p:nvSpPr>
        <p:spPr>
          <a:xfrm>
            <a:off x="762000" y="3048000"/>
            <a:ext cx="457200" cy="369332"/>
          </a:xfrm>
          <a:prstGeom prst="rect">
            <a:avLst/>
          </a:prstGeom>
          <a:noFill/>
        </p:spPr>
        <p:txBody>
          <a:bodyPr wrap="square" rtlCol="0">
            <a:spAutoFit/>
          </a:bodyPr>
          <a:lstStyle/>
          <a:p>
            <a:r>
              <a:rPr lang="en-US"/>
              <a:t>01</a:t>
            </a:r>
          </a:p>
        </p:txBody>
      </p:sp>
      <p:sp>
        <p:nvSpPr>
          <p:cNvPr id="23" name="TextBox 22"/>
          <p:cNvSpPr txBox="1"/>
          <p:nvPr/>
        </p:nvSpPr>
        <p:spPr>
          <a:xfrm>
            <a:off x="6629400" y="2362200"/>
            <a:ext cx="457200" cy="369332"/>
          </a:xfrm>
          <a:prstGeom prst="rect">
            <a:avLst/>
          </a:prstGeom>
          <a:noFill/>
        </p:spPr>
        <p:txBody>
          <a:bodyPr wrap="square" rtlCol="0">
            <a:spAutoFit/>
          </a:bodyPr>
          <a:lstStyle/>
          <a:p>
            <a:r>
              <a:rPr lang="en-US"/>
              <a:t>11</a:t>
            </a:r>
          </a:p>
        </p:txBody>
      </p:sp>
      <p:sp>
        <p:nvSpPr>
          <p:cNvPr id="24" name="TextBox 23"/>
          <p:cNvSpPr txBox="1"/>
          <p:nvPr/>
        </p:nvSpPr>
        <p:spPr>
          <a:xfrm>
            <a:off x="4953000" y="3516868"/>
            <a:ext cx="457200" cy="369332"/>
          </a:xfrm>
          <a:prstGeom prst="rect">
            <a:avLst/>
          </a:prstGeom>
          <a:noFill/>
        </p:spPr>
        <p:txBody>
          <a:bodyPr wrap="square" rtlCol="0">
            <a:spAutoFit/>
          </a:bodyPr>
          <a:lstStyle/>
          <a:p>
            <a:r>
              <a:rPr lang="en-US"/>
              <a:t>11</a:t>
            </a:r>
          </a:p>
        </p:txBody>
      </p:sp>
      <p:sp>
        <p:nvSpPr>
          <p:cNvPr id="25" name="TextBox 24"/>
          <p:cNvSpPr txBox="1"/>
          <p:nvPr/>
        </p:nvSpPr>
        <p:spPr>
          <a:xfrm>
            <a:off x="2438400" y="2362200"/>
            <a:ext cx="457200" cy="369332"/>
          </a:xfrm>
          <a:prstGeom prst="rect">
            <a:avLst/>
          </a:prstGeom>
          <a:noFill/>
        </p:spPr>
        <p:txBody>
          <a:bodyPr wrap="square" rtlCol="0">
            <a:spAutoFit/>
          </a:bodyPr>
          <a:lstStyle/>
          <a:p>
            <a:r>
              <a:rPr lang="en-US"/>
              <a:t>11</a:t>
            </a:r>
          </a:p>
        </p:txBody>
      </p:sp>
      <p:sp>
        <p:nvSpPr>
          <p:cNvPr id="26" name="TextBox 25"/>
          <p:cNvSpPr txBox="1"/>
          <p:nvPr/>
        </p:nvSpPr>
        <p:spPr>
          <a:xfrm>
            <a:off x="7239000" y="2362200"/>
            <a:ext cx="457200" cy="369332"/>
          </a:xfrm>
          <a:prstGeom prst="rect">
            <a:avLst/>
          </a:prstGeom>
          <a:noFill/>
        </p:spPr>
        <p:txBody>
          <a:bodyPr wrap="square" rtlCol="0">
            <a:spAutoFit/>
          </a:bodyPr>
          <a:lstStyle/>
          <a:p>
            <a:r>
              <a:rPr lang="en-US"/>
              <a:t>10</a:t>
            </a:r>
          </a:p>
        </p:txBody>
      </p:sp>
      <p:sp>
        <p:nvSpPr>
          <p:cNvPr id="27" name="TextBox 26"/>
          <p:cNvSpPr txBox="1"/>
          <p:nvPr/>
        </p:nvSpPr>
        <p:spPr>
          <a:xfrm>
            <a:off x="4953000" y="3897868"/>
            <a:ext cx="457200" cy="369332"/>
          </a:xfrm>
          <a:prstGeom prst="rect">
            <a:avLst/>
          </a:prstGeom>
          <a:noFill/>
        </p:spPr>
        <p:txBody>
          <a:bodyPr wrap="square" rtlCol="0">
            <a:spAutoFit/>
          </a:bodyPr>
          <a:lstStyle/>
          <a:p>
            <a:r>
              <a:rPr lang="en-US"/>
              <a:t>10</a:t>
            </a:r>
          </a:p>
        </p:txBody>
      </p:sp>
      <p:sp>
        <p:nvSpPr>
          <p:cNvPr id="28" name="TextBox 27"/>
          <p:cNvSpPr txBox="1"/>
          <p:nvPr/>
        </p:nvSpPr>
        <p:spPr>
          <a:xfrm>
            <a:off x="762000" y="3886200"/>
            <a:ext cx="457200" cy="369332"/>
          </a:xfrm>
          <a:prstGeom prst="rect">
            <a:avLst/>
          </a:prstGeom>
          <a:noFill/>
        </p:spPr>
        <p:txBody>
          <a:bodyPr wrap="square" rtlCol="0">
            <a:spAutoFit/>
          </a:bodyPr>
          <a:lstStyle/>
          <a:p>
            <a:r>
              <a:rPr lang="en-US"/>
              <a:t>10</a:t>
            </a:r>
          </a:p>
        </p:txBody>
      </p:sp>
      <p:sp>
        <p:nvSpPr>
          <p:cNvPr id="29" name="TextBox 28"/>
          <p:cNvSpPr txBox="1"/>
          <p:nvPr/>
        </p:nvSpPr>
        <p:spPr>
          <a:xfrm>
            <a:off x="3048000" y="2362200"/>
            <a:ext cx="457200" cy="369332"/>
          </a:xfrm>
          <a:prstGeom prst="rect">
            <a:avLst/>
          </a:prstGeom>
          <a:noFill/>
        </p:spPr>
        <p:txBody>
          <a:bodyPr wrap="square" rtlCol="0">
            <a:spAutoFit/>
          </a:bodyPr>
          <a:lstStyle/>
          <a:p>
            <a:r>
              <a:rPr lang="en-US"/>
              <a:t>10</a:t>
            </a:r>
          </a:p>
        </p:txBody>
      </p:sp>
      <p:sp>
        <p:nvSpPr>
          <p:cNvPr id="30" name="TextBox 29"/>
          <p:cNvSpPr txBox="1"/>
          <p:nvPr/>
        </p:nvSpPr>
        <p:spPr>
          <a:xfrm>
            <a:off x="762000" y="3505200"/>
            <a:ext cx="457200" cy="369332"/>
          </a:xfrm>
          <a:prstGeom prst="rect">
            <a:avLst/>
          </a:prstGeom>
          <a:noFill/>
        </p:spPr>
        <p:txBody>
          <a:bodyPr wrap="square" rtlCol="0">
            <a:spAutoFit/>
          </a:bodyPr>
          <a:lstStyle/>
          <a:p>
            <a:r>
              <a:rPr lang="en-US"/>
              <a:t>11</a:t>
            </a:r>
          </a:p>
        </p:txBody>
      </p:sp>
      <p:sp>
        <p:nvSpPr>
          <p:cNvPr id="31" name="Right Bracket 30"/>
          <p:cNvSpPr/>
          <p:nvPr/>
        </p:nvSpPr>
        <p:spPr>
          <a:xfrm rot="16200000">
            <a:off x="2705099" y="3238501"/>
            <a:ext cx="533401" cy="1066801"/>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ket 31"/>
          <p:cNvSpPr/>
          <p:nvPr/>
        </p:nvSpPr>
        <p:spPr>
          <a:xfrm rot="5400000">
            <a:off x="2705100" y="3543301"/>
            <a:ext cx="533401" cy="1066801"/>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ket 32"/>
          <p:cNvSpPr/>
          <p:nvPr/>
        </p:nvSpPr>
        <p:spPr>
          <a:xfrm>
            <a:off x="4953000" y="2667000"/>
            <a:ext cx="838201" cy="76200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ket 33"/>
          <p:cNvSpPr/>
          <p:nvPr/>
        </p:nvSpPr>
        <p:spPr>
          <a:xfrm rot="10800000">
            <a:off x="7315198" y="2667000"/>
            <a:ext cx="838201" cy="76200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ket 34"/>
          <p:cNvSpPr/>
          <p:nvPr/>
        </p:nvSpPr>
        <p:spPr>
          <a:xfrm>
            <a:off x="2209801" y="3505200"/>
            <a:ext cx="1219200" cy="381000"/>
          </a:xfrm>
          <a:prstGeom prst="rightBracket">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6" name="Right Bracket 35"/>
          <p:cNvSpPr/>
          <p:nvPr/>
        </p:nvSpPr>
        <p:spPr>
          <a:xfrm rot="10800000">
            <a:off x="1314450" y="3505200"/>
            <a:ext cx="895350" cy="381001"/>
          </a:xfrm>
          <a:prstGeom prst="rightBracket">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0" name="Right Bracket 39"/>
          <p:cNvSpPr/>
          <p:nvPr/>
        </p:nvSpPr>
        <p:spPr>
          <a:xfrm>
            <a:off x="2209800" y="2667000"/>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2" name="Right Bracket 41"/>
          <p:cNvSpPr/>
          <p:nvPr/>
        </p:nvSpPr>
        <p:spPr>
          <a:xfrm rot="10800000">
            <a:off x="1905001" y="2667000"/>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Right Bracket 42"/>
          <p:cNvSpPr/>
          <p:nvPr/>
        </p:nvSpPr>
        <p:spPr>
          <a:xfrm rot="16200000">
            <a:off x="1752600" y="3276600"/>
            <a:ext cx="609600" cy="304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4" name="Right Bracket 43"/>
          <p:cNvSpPr/>
          <p:nvPr/>
        </p:nvSpPr>
        <p:spPr>
          <a:xfrm rot="5400000">
            <a:off x="1752600" y="3352800"/>
            <a:ext cx="609600" cy="304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5" name="Right Bracket 44"/>
          <p:cNvSpPr/>
          <p:nvPr/>
        </p:nvSpPr>
        <p:spPr>
          <a:xfrm rot="10800000">
            <a:off x="5486400" y="3962399"/>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6" name="Right Bracket 45"/>
          <p:cNvSpPr/>
          <p:nvPr/>
        </p:nvSpPr>
        <p:spPr>
          <a:xfrm>
            <a:off x="5791200" y="3962400"/>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7" name="Right Bracket 46"/>
          <p:cNvSpPr/>
          <p:nvPr/>
        </p:nvSpPr>
        <p:spPr>
          <a:xfrm>
            <a:off x="6934200" y="3124200"/>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6553200" y="3124200"/>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0" name="Straight Connector 49"/>
          <p:cNvCxnSpPr/>
          <p:nvPr/>
        </p:nvCxnSpPr>
        <p:spPr>
          <a:xfrm>
            <a:off x="25908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28194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36576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66294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83058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79248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rot="10800000">
            <a:off x="6096000" y="4267200"/>
            <a:ext cx="9906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rot="16200000" flipV="1">
            <a:off x="6858000" y="3810000"/>
            <a:ext cx="129540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4">
              <a:lumMod val="40000"/>
              <a:lumOff val="60000"/>
            </a:schemeClr>
          </a:solidFill>
        </p:spPr>
        <p:txBody>
          <a:bodyPr>
            <a:normAutofit/>
          </a:bodyPr>
          <a:lstStyle/>
          <a:p>
            <a:pPr>
              <a:buNone/>
            </a:pPr>
            <a:r>
              <a:rPr lang="en-US" sz="2400" b="1"/>
              <a:t>Don’t care conditions:</a:t>
            </a:r>
          </a:p>
          <a:p>
            <a:pPr>
              <a:buFont typeface="Courier New" pitchFamily="49" charset="0"/>
              <a:buChar char="o"/>
            </a:pPr>
            <a:r>
              <a:rPr lang="en-US" sz="2400"/>
              <a:t>For certain input conditions, when there is no specified output levels, under such circumstances “Don’t care’’ is used.</a:t>
            </a:r>
          </a:p>
          <a:p>
            <a:pPr>
              <a:buFont typeface="Courier New" pitchFamily="49" charset="0"/>
              <a:buChar char="o"/>
            </a:pPr>
            <a:r>
              <a:rPr lang="en-US" sz="2400"/>
              <a:t>Normally, the symbol “X” is used for “Don’t care”.</a:t>
            </a:r>
          </a:p>
          <a:p>
            <a:pPr>
              <a:buNone/>
            </a:pPr>
            <a:endParaRPr lang="en-US" sz="2400"/>
          </a:p>
          <a:p>
            <a:pPr>
              <a:buFont typeface="Wingdings" pitchFamily="2" charset="2"/>
              <a:buChar char="v"/>
            </a:pPr>
            <a:r>
              <a:rPr lang="en-US" sz="2400" b="1"/>
              <a:t>Design a code converter circuit which convert “BCD to Excess-3 code”. Use “don’t care” condition for unpredictable output.</a:t>
            </a:r>
          </a:p>
          <a:p>
            <a:pPr>
              <a:buFont typeface="Wingdings" pitchFamily="2" charset="2"/>
              <a:buChar char="q"/>
            </a:pPr>
            <a:r>
              <a:rPr lang="en-US" sz="2400"/>
              <a:t>Since each code uses four bits to represent a decimal digit, there must be four input variables and four output variables.</a:t>
            </a:r>
          </a:p>
          <a:p>
            <a:pPr>
              <a:buFont typeface="Wingdings" pitchFamily="2" charset="2"/>
              <a:buChar char="q"/>
            </a:pPr>
            <a:r>
              <a:rPr lang="en-US" sz="2400"/>
              <a:t>Let four input binary variables as A,B,C &amp; D and four output variables as S,T,U &amp; V.</a:t>
            </a:r>
          </a:p>
        </p:txBody>
      </p:sp>
      <p:sp>
        <p:nvSpPr>
          <p:cNvPr id="4" name="Title 1"/>
          <p:cNvSpPr txBox="1">
            <a:spLocks noGrp="1"/>
          </p:cNvSpPr>
          <p:nvPr>
            <p:ph type="title"/>
          </p:nvPr>
        </p:nvSpPr>
        <p:spPr>
          <a:xfrm>
            <a:off x="0" y="0"/>
            <a:ext cx="9144000" cy="9144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a:ln>
                <a:noFill/>
              </a:ln>
              <a:solidFill>
                <a:schemeClr val="tx1"/>
              </a:solidFill>
              <a:effectLst/>
              <a:uLnTx/>
              <a:uFillTx/>
              <a:latin typeface="+mj-lt"/>
              <a:ea typeface="+mj-ea"/>
              <a:cs typeface="+mj-cs"/>
            </a:endParaRPr>
          </a:p>
        </p:txBody>
      </p:sp>
    </p:spTree>
  </p:cSld>
  <p:clrMapOvr>
    <a:masterClrMapping/>
  </p:clrMapOvr>
  <p:transition>
    <p:wedg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1">
              <a:lumMod val="40000"/>
              <a:lumOff val="60000"/>
            </a:schemeClr>
          </a:solidFill>
        </p:spPr>
        <p:txBody>
          <a:bodyPr>
            <a:normAutofit/>
          </a:bodyPr>
          <a:lstStyle/>
          <a:p>
            <a:pPr>
              <a:buNone/>
            </a:pPr>
            <a:r>
              <a:rPr lang="en-US" sz="2400"/>
              <a:t>	a						K-Map for S:</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r>
              <a:rPr lang="en-US" sz="2400"/>
              <a:t>							</a:t>
            </a:r>
          </a:p>
          <a:p>
            <a:pPr>
              <a:buNone/>
            </a:pPr>
            <a:r>
              <a:rPr lang="en-US" sz="2400"/>
              <a:t>							S = A + BD + BC	</a:t>
            </a:r>
          </a:p>
        </p:txBody>
      </p:sp>
      <p:sp>
        <p:nvSpPr>
          <p:cNvPr id="4" name="Title 1"/>
          <p:cNvSpPr txBox="1">
            <a:spLocks noGrp="1"/>
          </p:cNvSpPr>
          <p:nvPr>
            <p:ph type="title"/>
          </p:nvPr>
        </p:nvSpPr>
        <p:spPr>
          <a:xfrm>
            <a:off x="0" y="0"/>
            <a:ext cx="9144000" cy="5334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6" name="Table 5"/>
          <p:cNvGraphicFramePr>
            <a:graphicFrameLocks noGrp="1"/>
          </p:cNvGraphicFramePr>
          <p:nvPr/>
        </p:nvGraphicFramePr>
        <p:xfrm>
          <a:off x="76200" y="838200"/>
          <a:ext cx="4648200" cy="6217920"/>
        </p:xfrm>
        <a:graphic>
          <a:graphicData uri="http://schemas.openxmlformats.org/drawingml/2006/table">
            <a:tbl>
              <a:tblPr firstRow="1" bandRow="1">
                <a:tableStyleId>{5C22544A-7EE6-4342-B048-85BDC9FD1C3A}</a:tableStyleId>
              </a:tblPr>
              <a:tblGrid>
                <a:gridCol w="581025">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581025">
                  <a:extLst>
                    <a:ext uri="{9D8B030D-6E8A-4147-A177-3AD203B41FA5}">
                      <a16:colId xmlns:a16="http://schemas.microsoft.com/office/drawing/2014/main" val="20003"/>
                    </a:ext>
                  </a:extLst>
                </a:gridCol>
                <a:gridCol w="581025">
                  <a:extLst>
                    <a:ext uri="{9D8B030D-6E8A-4147-A177-3AD203B41FA5}">
                      <a16:colId xmlns:a16="http://schemas.microsoft.com/office/drawing/2014/main" val="20004"/>
                    </a:ext>
                  </a:extLst>
                </a:gridCol>
                <a:gridCol w="581025">
                  <a:extLst>
                    <a:ext uri="{9D8B030D-6E8A-4147-A177-3AD203B41FA5}">
                      <a16:colId xmlns:a16="http://schemas.microsoft.com/office/drawing/2014/main" val="20005"/>
                    </a:ext>
                  </a:extLst>
                </a:gridCol>
                <a:gridCol w="581025">
                  <a:extLst>
                    <a:ext uri="{9D8B030D-6E8A-4147-A177-3AD203B41FA5}">
                      <a16:colId xmlns:a16="http://schemas.microsoft.com/office/drawing/2014/main" val="20006"/>
                    </a:ext>
                  </a:extLst>
                </a:gridCol>
                <a:gridCol w="581025">
                  <a:extLst>
                    <a:ext uri="{9D8B030D-6E8A-4147-A177-3AD203B41FA5}">
                      <a16:colId xmlns:a16="http://schemas.microsoft.com/office/drawing/2014/main" val="20007"/>
                    </a:ext>
                  </a:extLst>
                </a:gridCol>
              </a:tblGrid>
              <a:tr h="32721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r>
                        <a:rPr lang="en-US"/>
                        <a:t>D</a:t>
                      </a:r>
                    </a:p>
                  </a:txBody>
                  <a:tcPr/>
                </a:tc>
                <a:tc>
                  <a:txBody>
                    <a:bodyPr/>
                    <a:lstStyle/>
                    <a:p>
                      <a:pPr algn="ctr"/>
                      <a:r>
                        <a:rPr lang="en-US"/>
                        <a:t>S</a:t>
                      </a:r>
                    </a:p>
                  </a:txBody>
                  <a:tcPr/>
                </a:tc>
                <a:tc>
                  <a:txBody>
                    <a:bodyPr/>
                    <a:lstStyle/>
                    <a:p>
                      <a:pPr algn="ctr"/>
                      <a:r>
                        <a:rPr lang="en-US"/>
                        <a:t>T</a:t>
                      </a:r>
                    </a:p>
                  </a:txBody>
                  <a:tcPr/>
                </a:tc>
                <a:tc>
                  <a:txBody>
                    <a:bodyPr/>
                    <a:lstStyle/>
                    <a:p>
                      <a:pPr algn="ctr"/>
                      <a:r>
                        <a:rPr lang="en-US"/>
                        <a:t>U</a:t>
                      </a:r>
                    </a:p>
                  </a:txBody>
                  <a:tcPr/>
                </a:tc>
                <a:tc>
                  <a:txBody>
                    <a:bodyPr/>
                    <a:lstStyle/>
                    <a:p>
                      <a:pPr algn="ctr"/>
                      <a:r>
                        <a:rPr lang="en-US"/>
                        <a:t>V</a:t>
                      </a:r>
                    </a:p>
                  </a:txBody>
                  <a:tcPr/>
                </a:tc>
                <a:extLst>
                  <a:ext uri="{0D108BD9-81ED-4DB2-BD59-A6C34878D82A}">
                    <a16:rowId xmlns:a16="http://schemas.microsoft.com/office/drawing/2014/main" val="10000"/>
                  </a:ext>
                </a:extLst>
              </a:tr>
              <a:tr h="327212">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1"/>
                  </a:ext>
                </a:extLst>
              </a:tr>
              <a:tr h="327212">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0002"/>
                  </a:ext>
                </a:extLst>
              </a:tr>
              <a:tr h="327212">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tc>
                  <a:txBody>
                    <a:bodyPr/>
                    <a:lstStyle/>
                    <a:p>
                      <a:pPr algn="ctr"/>
                      <a:r>
                        <a:rPr lang="en-US"/>
                        <a:t>1</a:t>
                      </a:r>
                    </a:p>
                  </a:txBody>
                  <a:tcPr/>
                </a:tc>
                <a:extLst>
                  <a:ext uri="{0D108BD9-81ED-4DB2-BD59-A6C34878D82A}">
                    <a16:rowId xmlns:a16="http://schemas.microsoft.com/office/drawing/2014/main" val="10003"/>
                  </a:ext>
                </a:extLst>
              </a:tr>
              <a:tr h="327212">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10004"/>
                  </a:ext>
                </a:extLst>
              </a:tr>
              <a:tr h="327212">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5"/>
                  </a:ext>
                </a:extLst>
              </a:tr>
              <a:tr h="327212">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0006"/>
                  </a:ext>
                </a:extLst>
              </a:tr>
              <a:tr h="327212">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extLst>
                  <a:ext uri="{0D108BD9-81ED-4DB2-BD59-A6C34878D82A}">
                    <a16:rowId xmlns:a16="http://schemas.microsoft.com/office/drawing/2014/main" val="10007"/>
                  </a:ext>
                </a:extLst>
              </a:tr>
              <a:tr h="327212">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10008"/>
                  </a:ext>
                </a:extLst>
              </a:tr>
              <a:tr h="327212">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9"/>
                  </a:ext>
                </a:extLst>
              </a:tr>
              <a:tr h="327212">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0010"/>
                  </a:ext>
                </a:extLst>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extLst>
                  <a:ext uri="{0D108BD9-81ED-4DB2-BD59-A6C34878D82A}">
                    <a16:rowId xmlns:a16="http://schemas.microsoft.com/office/drawing/2014/main" val="10011"/>
                  </a:ext>
                </a:extLst>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extLst>
                  <a:ext uri="{0D108BD9-81ED-4DB2-BD59-A6C34878D82A}">
                    <a16:rowId xmlns:a16="http://schemas.microsoft.com/office/drawing/2014/main" val="10012"/>
                  </a:ext>
                </a:extLst>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extLst>
                  <a:ext uri="{0D108BD9-81ED-4DB2-BD59-A6C34878D82A}">
                    <a16:rowId xmlns:a16="http://schemas.microsoft.com/office/drawing/2014/main" val="10013"/>
                  </a:ext>
                </a:extLst>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extLst>
                  <a:ext uri="{0D108BD9-81ED-4DB2-BD59-A6C34878D82A}">
                    <a16:rowId xmlns:a16="http://schemas.microsoft.com/office/drawing/2014/main" val="10014"/>
                  </a:ext>
                </a:extLst>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extLst>
                  <a:ext uri="{0D108BD9-81ED-4DB2-BD59-A6C34878D82A}">
                    <a16:rowId xmlns:a16="http://schemas.microsoft.com/office/drawing/2014/main" val="10015"/>
                  </a:ext>
                </a:extLst>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extLst>
                  <a:ext uri="{0D108BD9-81ED-4DB2-BD59-A6C34878D82A}">
                    <a16:rowId xmlns:a16="http://schemas.microsoft.com/office/drawing/2014/main" val="10016"/>
                  </a:ext>
                </a:extLst>
              </a:tr>
            </a:tbl>
          </a:graphicData>
        </a:graphic>
      </p:graphicFrame>
      <p:sp>
        <p:nvSpPr>
          <p:cNvPr id="7" name="TextBox 6"/>
          <p:cNvSpPr txBox="1"/>
          <p:nvPr/>
        </p:nvSpPr>
        <p:spPr>
          <a:xfrm>
            <a:off x="0" y="533400"/>
            <a:ext cx="4724400" cy="369332"/>
          </a:xfrm>
          <a:prstGeom prst="rect">
            <a:avLst/>
          </a:prstGeom>
          <a:solidFill>
            <a:schemeClr val="tx2">
              <a:lumMod val="40000"/>
              <a:lumOff val="60000"/>
            </a:schemeClr>
          </a:solidFill>
        </p:spPr>
        <p:txBody>
          <a:bodyPr wrap="square" rtlCol="0">
            <a:spAutoFit/>
          </a:bodyPr>
          <a:lstStyle/>
          <a:p>
            <a:r>
              <a:rPr lang="en-US"/>
              <a:t>	</a:t>
            </a:r>
            <a:r>
              <a:rPr lang="en-US" b="1"/>
              <a:t>BCD		 Excess- 3</a:t>
            </a:r>
          </a:p>
        </p:txBody>
      </p:sp>
      <p:graphicFrame>
        <p:nvGraphicFramePr>
          <p:cNvPr id="8" name="Table 7"/>
          <p:cNvGraphicFramePr>
            <a:graphicFrameLocks noGrp="1"/>
          </p:cNvGraphicFramePr>
          <p:nvPr/>
        </p:nvGraphicFramePr>
        <p:xfrm>
          <a:off x="5791200" y="1905000"/>
          <a:ext cx="2667000" cy="1981200"/>
        </p:xfrm>
        <a:graphic>
          <a:graphicData uri="http://schemas.openxmlformats.org/drawingml/2006/table">
            <a:tbl>
              <a:tblPr firstRow="1" bandRow="1">
                <a:tableStyleId>{7DF18680-E054-41AD-8BC1-D1AEF772440D}</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495300">
                <a:tc>
                  <a:txBody>
                    <a:bodyPr/>
                    <a:lstStyle/>
                    <a:p>
                      <a:r>
                        <a:rPr lang="en-US"/>
                        <a:t>   </a:t>
                      </a: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extLst>
                  <a:ext uri="{0D108BD9-81ED-4DB2-BD59-A6C34878D82A}">
                    <a16:rowId xmlns:a16="http://schemas.microsoft.com/office/drawing/2014/main" val="10000"/>
                  </a:ext>
                </a:extLst>
              </a:tr>
              <a:tr h="495300">
                <a:tc>
                  <a:txBody>
                    <a:bodyPr/>
                    <a:lstStyle/>
                    <a:p>
                      <a:pPr algn="ctr"/>
                      <a:endParaRPr lang="en-US"/>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1"/>
                  </a:ext>
                </a:extLst>
              </a:tr>
              <a:tr h="495300">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extLst>
                  <a:ext uri="{0D108BD9-81ED-4DB2-BD59-A6C34878D82A}">
                    <a16:rowId xmlns:a16="http://schemas.microsoft.com/office/drawing/2014/main" val="10002"/>
                  </a:ext>
                </a:extLst>
              </a:tr>
              <a:tr h="495300">
                <a:tc>
                  <a:txBody>
                    <a:bodyPr/>
                    <a:lstStyle/>
                    <a:p>
                      <a:r>
                        <a:rPr lang="en-US"/>
                        <a:t>   1</a:t>
                      </a:r>
                    </a:p>
                  </a:txBody>
                  <a:tcPr/>
                </a:tc>
                <a:tc>
                  <a:txBody>
                    <a:bodyPr/>
                    <a:lstStyle/>
                    <a:p>
                      <a:pPr algn="ctr"/>
                      <a:r>
                        <a:rPr lang="en-US"/>
                        <a:t>1</a:t>
                      </a:r>
                    </a:p>
                  </a:txBody>
                  <a:tcPr/>
                </a:tc>
                <a:tc>
                  <a:txBody>
                    <a:bodyPr/>
                    <a:lstStyle/>
                    <a:p>
                      <a:pPr algn="ctr"/>
                      <a:r>
                        <a:rPr lang="en-US"/>
                        <a:t>x</a:t>
                      </a:r>
                    </a:p>
                  </a:txBody>
                  <a:tcPr/>
                </a:tc>
                <a:tc>
                  <a:txBody>
                    <a:bodyPr/>
                    <a:lstStyle/>
                    <a:p>
                      <a:pPr algn="ctr"/>
                      <a:r>
                        <a:rPr lang="en-US"/>
                        <a:t>x</a:t>
                      </a:r>
                      <a:endParaRPr lang="en-US">
                        <a:solidFill>
                          <a:schemeClr val="tx1"/>
                        </a:solidFill>
                      </a:endParaRPr>
                    </a:p>
                  </a:txBody>
                  <a:tcPr/>
                </a:tc>
                <a:extLst>
                  <a:ext uri="{0D108BD9-81ED-4DB2-BD59-A6C34878D82A}">
                    <a16:rowId xmlns:a16="http://schemas.microsoft.com/office/drawing/2014/main" val="10003"/>
                  </a:ext>
                </a:extLst>
              </a:tr>
            </a:tbl>
          </a:graphicData>
        </a:graphic>
      </p:graphicFrame>
      <p:cxnSp>
        <p:nvCxnSpPr>
          <p:cNvPr id="10" name="Straight Connector 9"/>
          <p:cNvCxnSpPr/>
          <p:nvPr/>
        </p:nvCxnSpPr>
        <p:spPr>
          <a:xfrm rot="16200000" flipV="1">
            <a:off x="5410200" y="1524000"/>
            <a:ext cx="381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05400" y="1600200"/>
            <a:ext cx="457200" cy="369332"/>
          </a:xfrm>
          <a:prstGeom prst="rect">
            <a:avLst/>
          </a:prstGeom>
          <a:noFill/>
        </p:spPr>
        <p:txBody>
          <a:bodyPr wrap="square" rtlCol="0">
            <a:spAutoFit/>
          </a:bodyPr>
          <a:lstStyle/>
          <a:p>
            <a:r>
              <a:rPr lang="en-US"/>
              <a:t>AB</a:t>
            </a:r>
          </a:p>
        </p:txBody>
      </p:sp>
      <p:sp>
        <p:nvSpPr>
          <p:cNvPr id="12" name="TextBox 11"/>
          <p:cNvSpPr txBox="1"/>
          <p:nvPr/>
        </p:nvSpPr>
        <p:spPr>
          <a:xfrm>
            <a:off x="5562600" y="1447800"/>
            <a:ext cx="457200" cy="369332"/>
          </a:xfrm>
          <a:prstGeom prst="rect">
            <a:avLst/>
          </a:prstGeom>
          <a:noFill/>
        </p:spPr>
        <p:txBody>
          <a:bodyPr wrap="square" rtlCol="0">
            <a:spAutoFit/>
          </a:bodyPr>
          <a:lstStyle/>
          <a:p>
            <a:r>
              <a:rPr lang="en-US"/>
              <a:t>CD</a:t>
            </a:r>
          </a:p>
        </p:txBody>
      </p:sp>
      <p:sp>
        <p:nvSpPr>
          <p:cNvPr id="13" name="TextBox 12"/>
          <p:cNvSpPr txBox="1"/>
          <p:nvPr/>
        </p:nvSpPr>
        <p:spPr>
          <a:xfrm>
            <a:off x="5334000" y="1992868"/>
            <a:ext cx="457200" cy="369332"/>
          </a:xfrm>
          <a:prstGeom prst="rect">
            <a:avLst/>
          </a:prstGeom>
          <a:noFill/>
        </p:spPr>
        <p:txBody>
          <a:bodyPr wrap="square" rtlCol="0">
            <a:spAutoFit/>
          </a:bodyPr>
          <a:lstStyle/>
          <a:p>
            <a:r>
              <a:rPr lang="en-US"/>
              <a:t>00</a:t>
            </a:r>
          </a:p>
        </p:txBody>
      </p:sp>
      <p:sp>
        <p:nvSpPr>
          <p:cNvPr id="14" name="TextBox 13"/>
          <p:cNvSpPr txBox="1"/>
          <p:nvPr/>
        </p:nvSpPr>
        <p:spPr>
          <a:xfrm>
            <a:off x="5334000" y="2450068"/>
            <a:ext cx="457200" cy="369332"/>
          </a:xfrm>
          <a:prstGeom prst="rect">
            <a:avLst/>
          </a:prstGeom>
          <a:noFill/>
        </p:spPr>
        <p:txBody>
          <a:bodyPr wrap="square" rtlCol="0">
            <a:spAutoFit/>
          </a:bodyPr>
          <a:lstStyle/>
          <a:p>
            <a:r>
              <a:rPr lang="en-US"/>
              <a:t>01</a:t>
            </a:r>
          </a:p>
        </p:txBody>
      </p:sp>
      <p:sp>
        <p:nvSpPr>
          <p:cNvPr id="15" name="TextBox 14"/>
          <p:cNvSpPr txBox="1"/>
          <p:nvPr/>
        </p:nvSpPr>
        <p:spPr>
          <a:xfrm>
            <a:off x="6553200" y="1524000"/>
            <a:ext cx="457200" cy="369332"/>
          </a:xfrm>
          <a:prstGeom prst="rect">
            <a:avLst/>
          </a:prstGeom>
          <a:noFill/>
        </p:spPr>
        <p:txBody>
          <a:bodyPr wrap="square" rtlCol="0">
            <a:spAutoFit/>
          </a:bodyPr>
          <a:lstStyle/>
          <a:p>
            <a:r>
              <a:rPr lang="en-US"/>
              <a:t>01</a:t>
            </a:r>
          </a:p>
        </p:txBody>
      </p:sp>
      <p:sp>
        <p:nvSpPr>
          <p:cNvPr id="16" name="TextBox 15"/>
          <p:cNvSpPr txBox="1"/>
          <p:nvPr/>
        </p:nvSpPr>
        <p:spPr>
          <a:xfrm>
            <a:off x="5943600" y="1524000"/>
            <a:ext cx="457200" cy="369332"/>
          </a:xfrm>
          <a:prstGeom prst="rect">
            <a:avLst/>
          </a:prstGeom>
          <a:noFill/>
        </p:spPr>
        <p:txBody>
          <a:bodyPr wrap="square" rtlCol="0">
            <a:spAutoFit/>
          </a:bodyPr>
          <a:lstStyle/>
          <a:p>
            <a:r>
              <a:rPr lang="en-US"/>
              <a:t>00</a:t>
            </a:r>
          </a:p>
        </p:txBody>
      </p:sp>
      <p:sp>
        <p:nvSpPr>
          <p:cNvPr id="17" name="TextBox 16"/>
          <p:cNvSpPr txBox="1"/>
          <p:nvPr/>
        </p:nvSpPr>
        <p:spPr>
          <a:xfrm>
            <a:off x="5334000" y="2907268"/>
            <a:ext cx="457200" cy="369332"/>
          </a:xfrm>
          <a:prstGeom prst="rect">
            <a:avLst/>
          </a:prstGeom>
          <a:noFill/>
        </p:spPr>
        <p:txBody>
          <a:bodyPr wrap="square" rtlCol="0">
            <a:spAutoFit/>
          </a:bodyPr>
          <a:lstStyle/>
          <a:p>
            <a:r>
              <a:rPr lang="en-US"/>
              <a:t>11</a:t>
            </a:r>
          </a:p>
        </p:txBody>
      </p:sp>
      <p:sp>
        <p:nvSpPr>
          <p:cNvPr id="18" name="TextBox 17"/>
          <p:cNvSpPr txBox="1"/>
          <p:nvPr/>
        </p:nvSpPr>
        <p:spPr>
          <a:xfrm>
            <a:off x="5334000" y="3505200"/>
            <a:ext cx="457200" cy="369332"/>
          </a:xfrm>
          <a:prstGeom prst="rect">
            <a:avLst/>
          </a:prstGeom>
          <a:noFill/>
        </p:spPr>
        <p:txBody>
          <a:bodyPr wrap="square" rtlCol="0">
            <a:spAutoFit/>
          </a:bodyPr>
          <a:lstStyle/>
          <a:p>
            <a:r>
              <a:rPr lang="en-US"/>
              <a:t>10</a:t>
            </a:r>
          </a:p>
        </p:txBody>
      </p:sp>
      <p:sp>
        <p:nvSpPr>
          <p:cNvPr id="19" name="TextBox 18"/>
          <p:cNvSpPr txBox="1"/>
          <p:nvPr/>
        </p:nvSpPr>
        <p:spPr>
          <a:xfrm>
            <a:off x="7162800" y="1524000"/>
            <a:ext cx="457200" cy="369332"/>
          </a:xfrm>
          <a:prstGeom prst="rect">
            <a:avLst/>
          </a:prstGeom>
          <a:noFill/>
        </p:spPr>
        <p:txBody>
          <a:bodyPr wrap="square" rtlCol="0">
            <a:spAutoFit/>
          </a:bodyPr>
          <a:lstStyle/>
          <a:p>
            <a:r>
              <a:rPr lang="en-US"/>
              <a:t>11</a:t>
            </a:r>
          </a:p>
        </p:txBody>
      </p:sp>
      <p:sp>
        <p:nvSpPr>
          <p:cNvPr id="20" name="TextBox 19"/>
          <p:cNvSpPr txBox="1"/>
          <p:nvPr/>
        </p:nvSpPr>
        <p:spPr>
          <a:xfrm>
            <a:off x="7848600" y="1524000"/>
            <a:ext cx="457200" cy="369332"/>
          </a:xfrm>
          <a:prstGeom prst="rect">
            <a:avLst/>
          </a:prstGeom>
          <a:noFill/>
        </p:spPr>
        <p:txBody>
          <a:bodyPr wrap="square" rtlCol="0">
            <a:spAutoFit/>
          </a:bodyPr>
          <a:lstStyle/>
          <a:p>
            <a:r>
              <a:rPr lang="en-US"/>
              <a:t>10</a:t>
            </a:r>
          </a:p>
        </p:txBody>
      </p:sp>
      <p:sp>
        <p:nvSpPr>
          <p:cNvPr id="21" name="Right Bracket 20"/>
          <p:cNvSpPr/>
          <p:nvPr/>
        </p:nvSpPr>
        <p:spPr>
          <a:xfrm>
            <a:off x="6858000" y="2971800"/>
            <a:ext cx="1447800" cy="838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ket 23"/>
          <p:cNvSpPr/>
          <p:nvPr/>
        </p:nvSpPr>
        <p:spPr>
          <a:xfrm rot="10800000">
            <a:off x="5867401" y="2971800"/>
            <a:ext cx="1295399" cy="838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ket 24"/>
          <p:cNvSpPr/>
          <p:nvPr/>
        </p:nvSpPr>
        <p:spPr>
          <a:xfrm rot="16200000">
            <a:off x="7429500" y="2247900"/>
            <a:ext cx="609599" cy="9906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6" name="Right Bracket 25"/>
          <p:cNvSpPr/>
          <p:nvPr/>
        </p:nvSpPr>
        <p:spPr>
          <a:xfrm rot="5400000">
            <a:off x="7429500" y="2552700"/>
            <a:ext cx="609599" cy="9906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7" name="Right Bracket 26"/>
          <p:cNvSpPr/>
          <p:nvPr/>
        </p:nvSpPr>
        <p:spPr>
          <a:xfrm rot="16200000">
            <a:off x="6819901" y="2247900"/>
            <a:ext cx="609599" cy="990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ight Bracket 27"/>
          <p:cNvSpPr/>
          <p:nvPr/>
        </p:nvSpPr>
        <p:spPr>
          <a:xfrm rot="5400000">
            <a:off x="6819901" y="2552700"/>
            <a:ext cx="609599" cy="990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a:t>Binary Numbers and Codes</a:t>
            </a:r>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2400" b="1"/>
              <a:t>Binary to Decimal Conversion:</a:t>
            </a:r>
          </a:p>
          <a:p>
            <a:pPr>
              <a:buNone/>
            </a:pPr>
            <a:endParaRPr lang="en-US" sz="2400"/>
          </a:p>
          <a:p>
            <a:pPr>
              <a:buNone/>
            </a:pPr>
            <a:r>
              <a:rPr lang="en-US" sz="2400"/>
              <a:t>(10101)</a:t>
            </a:r>
            <a:r>
              <a:rPr lang="en-US" sz="2400" baseline="-25000"/>
              <a:t>2</a:t>
            </a:r>
            <a:r>
              <a:rPr lang="en-US" sz="2400"/>
              <a:t>  = 1x2</a:t>
            </a:r>
            <a:r>
              <a:rPr lang="en-US" sz="2400" baseline="30000"/>
              <a:t>4</a:t>
            </a:r>
            <a:r>
              <a:rPr lang="en-US" sz="2400"/>
              <a:t>+0x2</a:t>
            </a:r>
            <a:r>
              <a:rPr lang="en-US" sz="2400" baseline="30000"/>
              <a:t>3</a:t>
            </a:r>
            <a:r>
              <a:rPr lang="en-US" sz="2400"/>
              <a:t>+1x2</a:t>
            </a:r>
            <a:r>
              <a:rPr lang="en-US" sz="2400" baseline="30000"/>
              <a:t>2</a:t>
            </a:r>
            <a:r>
              <a:rPr lang="en-US" sz="2400"/>
              <a:t>+0x2</a:t>
            </a:r>
            <a:r>
              <a:rPr lang="en-US" sz="2400" baseline="30000"/>
              <a:t>1</a:t>
            </a:r>
            <a:r>
              <a:rPr lang="en-US" sz="2400"/>
              <a:t>+1x2</a:t>
            </a:r>
            <a:r>
              <a:rPr lang="en-US" sz="2400" baseline="30000"/>
              <a:t>0</a:t>
            </a:r>
            <a:endParaRPr lang="en-US" sz="2400"/>
          </a:p>
          <a:p>
            <a:pPr>
              <a:buNone/>
            </a:pPr>
            <a:r>
              <a:rPr lang="en-US" sz="2400"/>
              <a:t>	          =16+0+4+0+1</a:t>
            </a:r>
          </a:p>
          <a:p>
            <a:pPr>
              <a:buNone/>
            </a:pPr>
            <a:r>
              <a:rPr lang="en-US" sz="2400"/>
              <a:t>                  = 21.</a:t>
            </a:r>
          </a:p>
          <a:p>
            <a:pPr>
              <a:buNone/>
            </a:pPr>
            <a:r>
              <a:rPr lang="en-US" sz="2400"/>
              <a:t>	          = (21)</a:t>
            </a:r>
            <a:r>
              <a:rPr lang="en-US" sz="2400" baseline="-25000"/>
              <a:t>10</a:t>
            </a:r>
          </a:p>
          <a:p>
            <a:pPr>
              <a:buNone/>
            </a:pPr>
            <a:endParaRPr lang="en-US" sz="2400"/>
          </a:p>
          <a:p>
            <a:pPr>
              <a:buNone/>
            </a:pPr>
            <a:r>
              <a:rPr lang="en-US" sz="2400"/>
              <a:t>(1010.01)</a:t>
            </a:r>
            <a:r>
              <a:rPr lang="en-US" sz="2400" baseline="-25000"/>
              <a:t>2</a:t>
            </a:r>
            <a:r>
              <a:rPr lang="en-US" sz="2400"/>
              <a:t> = 1x2</a:t>
            </a:r>
            <a:r>
              <a:rPr lang="en-US" sz="2400" baseline="30000"/>
              <a:t>3</a:t>
            </a:r>
            <a:r>
              <a:rPr lang="en-US" sz="2400"/>
              <a:t>+0x2</a:t>
            </a:r>
            <a:r>
              <a:rPr lang="en-US" sz="2400" baseline="30000"/>
              <a:t>2</a:t>
            </a:r>
            <a:r>
              <a:rPr lang="en-US" sz="2400"/>
              <a:t>+1x2</a:t>
            </a:r>
            <a:r>
              <a:rPr lang="en-US" sz="2400" baseline="30000"/>
              <a:t>1</a:t>
            </a:r>
            <a:r>
              <a:rPr lang="en-US" sz="2400"/>
              <a:t>+0x2</a:t>
            </a:r>
            <a:r>
              <a:rPr lang="en-US" sz="2400" baseline="30000"/>
              <a:t>0</a:t>
            </a:r>
            <a:r>
              <a:rPr lang="en-US" sz="2400"/>
              <a:t>+0x2</a:t>
            </a:r>
            <a:r>
              <a:rPr lang="en-US" sz="2400" baseline="30000"/>
              <a:t>-1</a:t>
            </a:r>
            <a:r>
              <a:rPr lang="en-US" sz="2400"/>
              <a:t>+1x2</a:t>
            </a:r>
            <a:r>
              <a:rPr lang="en-US" sz="2400" baseline="30000"/>
              <a:t>-2</a:t>
            </a:r>
            <a:endParaRPr lang="en-US" sz="2400"/>
          </a:p>
          <a:p>
            <a:pPr>
              <a:buNone/>
            </a:pPr>
            <a:r>
              <a:rPr lang="en-US" sz="2400"/>
              <a:t>		  = 8+0+2+0+0+(1/4)</a:t>
            </a:r>
          </a:p>
          <a:p>
            <a:pPr>
              <a:buNone/>
            </a:pPr>
            <a:r>
              <a:rPr lang="en-US" sz="2400"/>
              <a:t> 		  = (10.25)</a:t>
            </a:r>
            <a:r>
              <a:rPr lang="en-US" sz="2400" baseline="-25000"/>
              <a:t>10</a:t>
            </a:r>
          </a:p>
          <a:p>
            <a:pPr>
              <a:buNone/>
            </a:pPr>
            <a:endParaRPr lang="en-US" sz="2400" baseline="-25000"/>
          </a:p>
          <a:p>
            <a:pPr>
              <a:buNone/>
            </a:pPr>
            <a:endParaRPr lang="en-US" sz="2400" b="1"/>
          </a:p>
          <a:p>
            <a:pPr>
              <a:buNone/>
            </a:pPr>
            <a:endParaRPr lang="en-US" sz="1600"/>
          </a:p>
          <a:p>
            <a:pPr>
              <a:buNone/>
            </a:pPr>
            <a:endParaRPr lang="en-US" sz="1600"/>
          </a:p>
          <a:p>
            <a:pPr>
              <a:buNone/>
            </a:pPr>
            <a:endParaRPr lang="en-US" sz="1600"/>
          </a:p>
        </p:txBody>
      </p:sp>
    </p:spTree>
  </p:cSld>
  <p:clrMapOvr>
    <a:masterClrMapping/>
  </p:clrMapOvr>
  <p:transition>
    <p:wedg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4">
              <a:lumMod val="40000"/>
              <a:lumOff val="60000"/>
            </a:schemeClr>
          </a:solidFill>
        </p:spPr>
        <p:txBody>
          <a:bodyPr>
            <a:normAutofit/>
          </a:bodyPr>
          <a:lstStyle/>
          <a:p>
            <a:pPr>
              <a:buNone/>
            </a:pPr>
            <a:r>
              <a:rPr lang="en-US" sz="2400"/>
              <a:t>Five variable K-Map:</a:t>
            </a:r>
          </a:p>
          <a:p>
            <a:pPr>
              <a:buFont typeface="Wingdings" pitchFamily="2" charset="2"/>
              <a:buChar char="Ø"/>
            </a:pPr>
            <a:r>
              <a:rPr lang="en-US" sz="2400"/>
              <a:t>It consists two copies of four variable map, one of which reflected or flipped horizontally.</a:t>
            </a:r>
          </a:p>
          <a:p>
            <a:pPr>
              <a:buFont typeface="Wingdings" pitchFamily="2" charset="2"/>
              <a:buChar char="Ø"/>
            </a:pPr>
            <a:endParaRPr lang="en-US" sz="2400"/>
          </a:p>
        </p:txBody>
      </p:sp>
      <p:sp>
        <p:nvSpPr>
          <p:cNvPr id="4" name="Title 1"/>
          <p:cNvSpPr txBox="1">
            <a:spLocks noGrp="1"/>
          </p:cNvSpPr>
          <p:nvPr>
            <p:ph type="title"/>
          </p:nvPr>
        </p:nvSpPr>
        <p:spPr>
          <a:xfrm>
            <a:off x="0" y="0"/>
            <a:ext cx="9144000" cy="838200"/>
          </a:xfrm>
          <a:prstGeom prst="rect">
            <a:avLst/>
          </a:prstGeom>
          <a:blipFill>
            <a:blip r:embed="rId2">
              <a:duotone>
                <a:schemeClr val="bg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1219200" y="2895600"/>
          <a:ext cx="5562600" cy="2032000"/>
        </p:xfrm>
        <a:graphic>
          <a:graphicData uri="http://schemas.openxmlformats.org/drawingml/2006/table">
            <a:tbl>
              <a:tblPr firstRow="1" bandRow="1">
                <a:tableStyleId>{00A15C55-8517-42AA-B614-E9B94910E393}</a:tableStyleId>
              </a:tblPr>
              <a:tblGrid>
                <a:gridCol w="695325">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gridCol w="695325">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95325">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gridCol w="695325">
                  <a:extLst>
                    <a:ext uri="{9D8B030D-6E8A-4147-A177-3AD203B41FA5}">
                      <a16:colId xmlns:a16="http://schemas.microsoft.com/office/drawing/2014/main" val="20006"/>
                    </a:ext>
                  </a:extLst>
                </a:gridCol>
                <a:gridCol w="695325">
                  <a:extLst>
                    <a:ext uri="{9D8B030D-6E8A-4147-A177-3AD203B41FA5}">
                      <a16:colId xmlns:a16="http://schemas.microsoft.com/office/drawing/2014/main" val="20007"/>
                    </a:ext>
                  </a:extLst>
                </a:gridCol>
              </a:tblGrid>
              <a:tr h="508000">
                <a:tc>
                  <a:txBody>
                    <a:bodyPr/>
                    <a:lstStyle/>
                    <a:p>
                      <a:pPr algn="ctr"/>
                      <a:r>
                        <a:rPr lang="en-US"/>
                        <a:t>0</a:t>
                      </a:r>
                    </a:p>
                  </a:txBody>
                  <a:tcPr/>
                </a:tc>
                <a:tc>
                  <a:txBody>
                    <a:bodyPr/>
                    <a:lstStyle/>
                    <a:p>
                      <a:pPr algn="ctr"/>
                      <a:r>
                        <a:rPr lang="en-US"/>
                        <a:t>1</a:t>
                      </a:r>
                    </a:p>
                  </a:txBody>
                  <a:tcPr/>
                </a:tc>
                <a:tc>
                  <a:txBody>
                    <a:bodyPr/>
                    <a:lstStyle/>
                    <a:p>
                      <a:pPr algn="ctr"/>
                      <a:r>
                        <a:rPr lang="en-US"/>
                        <a:t>3</a:t>
                      </a:r>
                    </a:p>
                  </a:txBody>
                  <a:tcPr/>
                </a:tc>
                <a:tc>
                  <a:txBody>
                    <a:bodyPr/>
                    <a:lstStyle/>
                    <a:p>
                      <a:pPr algn="ctr"/>
                      <a:r>
                        <a:rPr lang="en-US"/>
                        <a:t>2</a:t>
                      </a:r>
                    </a:p>
                  </a:txBody>
                  <a:tcPr/>
                </a:tc>
                <a:tc>
                  <a:txBody>
                    <a:bodyPr/>
                    <a:lstStyle/>
                    <a:p>
                      <a:pPr algn="ctr"/>
                      <a:r>
                        <a:rPr lang="en-US"/>
                        <a:t>6</a:t>
                      </a:r>
                    </a:p>
                  </a:txBody>
                  <a:tcPr/>
                </a:tc>
                <a:tc>
                  <a:txBody>
                    <a:bodyPr/>
                    <a:lstStyle/>
                    <a:p>
                      <a:pPr algn="ctr"/>
                      <a:r>
                        <a:rPr lang="en-US"/>
                        <a:t>7</a:t>
                      </a:r>
                    </a:p>
                  </a:txBody>
                  <a:tcPr/>
                </a:tc>
                <a:tc>
                  <a:txBody>
                    <a:bodyPr/>
                    <a:lstStyle/>
                    <a:p>
                      <a:pPr algn="ctr"/>
                      <a:r>
                        <a:rPr lang="en-US"/>
                        <a:t>5</a:t>
                      </a:r>
                    </a:p>
                  </a:txBody>
                  <a:tcPr/>
                </a:tc>
                <a:tc>
                  <a:txBody>
                    <a:bodyPr/>
                    <a:lstStyle/>
                    <a:p>
                      <a:pPr algn="ctr"/>
                      <a:r>
                        <a:rPr lang="en-US"/>
                        <a:t>4</a:t>
                      </a:r>
                    </a:p>
                  </a:txBody>
                  <a:tcPr/>
                </a:tc>
                <a:extLst>
                  <a:ext uri="{0D108BD9-81ED-4DB2-BD59-A6C34878D82A}">
                    <a16:rowId xmlns:a16="http://schemas.microsoft.com/office/drawing/2014/main" val="10000"/>
                  </a:ext>
                </a:extLst>
              </a:tr>
              <a:tr h="508000">
                <a:tc>
                  <a:txBody>
                    <a:bodyPr/>
                    <a:lstStyle/>
                    <a:p>
                      <a:pPr algn="ctr"/>
                      <a:r>
                        <a:rPr lang="en-US"/>
                        <a:t>8</a:t>
                      </a:r>
                    </a:p>
                  </a:txBody>
                  <a:tcPr/>
                </a:tc>
                <a:tc>
                  <a:txBody>
                    <a:bodyPr/>
                    <a:lstStyle/>
                    <a:p>
                      <a:pPr algn="ctr"/>
                      <a:r>
                        <a:rPr lang="en-US"/>
                        <a:t>9</a:t>
                      </a:r>
                    </a:p>
                  </a:txBody>
                  <a:tcPr/>
                </a:tc>
                <a:tc>
                  <a:txBody>
                    <a:bodyPr/>
                    <a:lstStyle/>
                    <a:p>
                      <a:pPr algn="ctr"/>
                      <a:r>
                        <a:rPr lang="en-US"/>
                        <a:t>11</a:t>
                      </a:r>
                    </a:p>
                  </a:txBody>
                  <a:tcPr/>
                </a:tc>
                <a:tc>
                  <a:txBody>
                    <a:bodyPr/>
                    <a:lstStyle/>
                    <a:p>
                      <a:pPr algn="ctr"/>
                      <a:r>
                        <a:rPr lang="en-US"/>
                        <a:t>10</a:t>
                      </a:r>
                    </a:p>
                  </a:txBody>
                  <a:tcPr/>
                </a:tc>
                <a:tc>
                  <a:txBody>
                    <a:bodyPr/>
                    <a:lstStyle/>
                    <a:p>
                      <a:pPr algn="ctr"/>
                      <a:r>
                        <a:rPr lang="en-US"/>
                        <a:t>14</a:t>
                      </a:r>
                    </a:p>
                  </a:txBody>
                  <a:tcPr/>
                </a:tc>
                <a:tc>
                  <a:txBody>
                    <a:bodyPr/>
                    <a:lstStyle/>
                    <a:p>
                      <a:pPr algn="ctr"/>
                      <a:r>
                        <a:rPr lang="en-US"/>
                        <a:t>15</a:t>
                      </a:r>
                    </a:p>
                  </a:txBody>
                  <a:tcPr/>
                </a:tc>
                <a:tc>
                  <a:txBody>
                    <a:bodyPr/>
                    <a:lstStyle/>
                    <a:p>
                      <a:pPr algn="ctr"/>
                      <a:r>
                        <a:rPr lang="en-US"/>
                        <a:t>13</a:t>
                      </a:r>
                    </a:p>
                  </a:txBody>
                  <a:tcPr/>
                </a:tc>
                <a:tc>
                  <a:txBody>
                    <a:bodyPr/>
                    <a:lstStyle/>
                    <a:p>
                      <a:pPr algn="ctr"/>
                      <a:r>
                        <a:rPr lang="en-US"/>
                        <a:t>12</a:t>
                      </a:r>
                    </a:p>
                  </a:txBody>
                  <a:tcPr/>
                </a:tc>
                <a:extLst>
                  <a:ext uri="{0D108BD9-81ED-4DB2-BD59-A6C34878D82A}">
                    <a16:rowId xmlns:a16="http://schemas.microsoft.com/office/drawing/2014/main" val="10001"/>
                  </a:ext>
                </a:extLst>
              </a:tr>
              <a:tr h="508000">
                <a:tc>
                  <a:txBody>
                    <a:bodyPr/>
                    <a:lstStyle/>
                    <a:p>
                      <a:pPr algn="ctr"/>
                      <a:r>
                        <a:rPr lang="en-US"/>
                        <a:t>24</a:t>
                      </a:r>
                    </a:p>
                  </a:txBody>
                  <a:tcPr/>
                </a:tc>
                <a:tc>
                  <a:txBody>
                    <a:bodyPr/>
                    <a:lstStyle/>
                    <a:p>
                      <a:pPr algn="ctr"/>
                      <a:r>
                        <a:rPr lang="en-US"/>
                        <a:t>25</a:t>
                      </a:r>
                    </a:p>
                  </a:txBody>
                  <a:tcPr/>
                </a:tc>
                <a:tc>
                  <a:txBody>
                    <a:bodyPr/>
                    <a:lstStyle/>
                    <a:p>
                      <a:pPr algn="ctr"/>
                      <a:r>
                        <a:rPr lang="en-US"/>
                        <a:t>27</a:t>
                      </a:r>
                    </a:p>
                  </a:txBody>
                  <a:tcPr/>
                </a:tc>
                <a:tc>
                  <a:txBody>
                    <a:bodyPr/>
                    <a:lstStyle/>
                    <a:p>
                      <a:pPr algn="ctr"/>
                      <a:r>
                        <a:rPr lang="en-US"/>
                        <a:t>26</a:t>
                      </a:r>
                    </a:p>
                  </a:txBody>
                  <a:tcPr/>
                </a:tc>
                <a:tc>
                  <a:txBody>
                    <a:bodyPr/>
                    <a:lstStyle/>
                    <a:p>
                      <a:pPr algn="ctr"/>
                      <a:r>
                        <a:rPr lang="en-US"/>
                        <a:t>30</a:t>
                      </a:r>
                    </a:p>
                  </a:txBody>
                  <a:tcPr/>
                </a:tc>
                <a:tc>
                  <a:txBody>
                    <a:bodyPr/>
                    <a:lstStyle/>
                    <a:p>
                      <a:pPr algn="ctr"/>
                      <a:r>
                        <a:rPr lang="en-US"/>
                        <a:t>31</a:t>
                      </a:r>
                    </a:p>
                  </a:txBody>
                  <a:tcPr/>
                </a:tc>
                <a:tc>
                  <a:txBody>
                    <a:bodyPr/>
                    <a:lstStyle/>
                    <a:p>
                      <a:pPr algn="ctr"/>
                      <a:r>
                        <a:rPr lang="en-US"/>
                        <a:t>29</a:t>
                      </a:r>
                    </a:p>
                  </a:txBody>
                  <a:tcPr/>
                </a:tc>
                <a:tc>
                  <a:txBody>
                    <a:bodyPr/>
                    <a:lstStyle/>
                    <a:p>
                      <a:pPr algn="ctr"/>
                      <a:r>
                        <a:rPr lang="en-US"/>
                        <a:t>28</a:t>
                      </a:r>
                    </a:p>
                  </a:txBody>
                  <a:tcPr/>
                </a:tc>
                <a:extLst>
                  <a:ext uri="{0D108BD9-81ED-4DB2-BD59-A6C34878D82A}">
                    <a16:rowId xmlns:a16="http://schemas.microsoft.com/office/drawing/2014/main" val="10002"/>
                  </a:ext>
                </a:extLst>
              </a:tr>
              <a:tr h="508000">
                <a:tc>
                  <a:txBody>
                    <a:bodyPr/>
                    <a:lstStyle/>
                    <a:p>
                      <a:pPr algn="ctr"/>
                      <a:r>
                        <a:rPr lang="en-US"/>
                        <a:t>16</a:t>
                      </a:r>
                    </a:p>
                  </a:txBody>
                  <a:tcPr/>
                </a:tc>
                <a:tc>
                  <a:txBody>
                    <a:bodyPr/>
                    <a:lstStyle/>
                    <a:p>
                      <a:pPr algn="ctr"/>
                      <a:r>
                        <a:rPr lang="en-US"/>
                        <a:t>17</a:t>
                      </a:r>
                    </a:p>
                  </a:txBody>
                  <a:tcPr/>
                </a:tc>
                <a:tc>
                  <a:txBody>
                    <a:bodyPr/>
                    <a:lstStyle/>
                    <a:p>
                      <a:pPr algn="ctr"/>
                      <a:r>
                        <a:rPr lang="en-US"/>
                        <a:t>19</a:t>
                      </a:r>
                    </a:p>
                  </a:txBody>
                  <a:tcPr/>
                </a:tc>
                <a:tc>
                  <a:txBody>
                    <a:bodyPr/>
                    <a:lstStyle/>
                    <a:p>
                      <a:pPr algn="ctr"/>
                      <a:r>
                        <a:rPr lang="en-US"/>
                        <a:t>18</a:t>
                      </a:r>
                    </a:p>
                  </a:txBody>
                  <a:tcPr/>
                </a:tc>
                <a:tc>
                  <a:txBody>
                    <a:bodyPr/>
                    <a:lstStyle/>
                    <a:p>
                      <a:pPr algn="ctr"/>
                      <a:r>
                        <a:rPr lang="en-US"/>
                        <a:t>22</a:t>
                      </a:r>
                    </a:p>
                  </a:txBody>
                  <a:tcPr/>
                </a:tc>
                <a:tc>
                  <a:txBody>
                    <a:bodyPr/>
                    <a:lstStyle/>
                    <a:p>
                      <a:pPr algn="ctr"/>
                      <a:r>
                        <a:rPr lang="en-US"/>
                        <a:t>23</a:t>
                      </a:r>
                    </a:p>
                  </a:txBody>
                  <a:tcPr/>
                </a:tc>
                <a:tc>
                  <a:txBody>
                    <a:bodyPr/>
                    <a:lstStyle/>
                    <a:p>
                      <a:pPr algn="ctr"/>
                      <a:r>
                        <a:rPr lang="en-US"/>
                        <a:t>21</a:t>
                      </a:r>
                    </a:p>
                  </a:txBody>
                  <a:tcPr/>
                </a:tc>
                <a:tc>
                  <a:txBody>
                    <a:bodyPr/>
                    <a:lstStyle/>
                    <a:p>
                      <a:pPr algn="ctr"/>
                      <a:r>
                        <a:rPr lang="en-US"/>
                        <a:t>20</a:t>
                      </a:r>
                    </a:p>
                  </a:txBody>
                  <a:tcPr/>
                </a:tc>
                <a:extLst>
                  <a:ext uri="{0D108BD9-81ED-4DB2-BD59-A6C34878D82A}">
                    <a16:rowId xmlns:a16="http://schemas.microsoft.com/office/drawing/2014/main" val="10003"/>
                  </a:ext>
                </a:extLst>
              </a:tr>
            </a:tbl>
          </a:graphicData>
        </a:graphic>
      </p:graphicFrame>
      <p:cxnSp>
        <p:nvCxnSpPr>
          <p:cNvPr id="7" name="Straight Connector 6"/>
          <p:cNvCxnSpPr/>
          <p:nvPr/>
        </p:nvCxnSpPr>
        <p:spPr>
          <a:xfrm rot="16200000" flipV="1">
            <a:off x="685800" y="2362200"/>
            <a:ext cx="5334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2514600"/>
            <a:ext cx="457200" cy="381000"/>
          </a:xfrm>
          <a:prstGeom prst="rect">
            <a:avLst/>
          </a:prstGeom>
          <a:noFill/>
        </p:spPr>
        <p:txBody>
          <a:bodyPr wrap="square" rtlCol="0">
            <a:spAutoFit/>
          </a:bodyPr>
          <a:lstStyle/>
          <a:p>
            <a:r>
              <a:rPr lang="en-US"/>
              <a:t>AB</a:t>
            </a:r>
          </a:p>
        </p:txBody>
      </p:sp>
      <p:sp>
        <p:nvSpPr>
          <p:cNvPr id="9" name="TextBox 8"/>
          <p:cNvSpPr txBox="1"/>
          <p:nvPr/>
        </p:nvSpPr>
        <p:spPr>
          <a:xfrm>
            <a:off x="838200" y="2286000"/>
            <a:ext cx="609600" cy="369332"/>
          </a:xfrm>
          <a:prstGeom prst="rect">
            <a:avLst/>
          </a:prstGeom>
          <a:noFill/>
        </p:spPr>
        <p:txBody>
          <a:bodyPr wrap="square" rtlCol="0">
            <a:spAutoFit/>
          </a:bodyPr>
          <a:lstStyle/>
          <a:p>
            <a:r>
              <a:rPr lang="en-US"/>
              <a:t>CDE</a:t>
            </a:r>
          </a:p>
        </p:txBody>
      </p:sp>
      <p:sp>
        <p:nvSpPr>
          <p:cNvPr id="10" name="TextBox 9"/>
          <p:cNvSpPr txBox="1"/>
          <p:nvPr/>
        </p:nvSpPr>
        <p:spPr>
          <a:xfrm>
            <a:off x="762000" y="2895600"/>
            <a:ext cx="457200" cy="381000"/>
          </a:xfrm>
          <a:prstGeom prst="rect">
            <a:avLst/>
          </a:prstGeom>
          <a:noFill/>
        </p:spPr>
        <p:txBody>
          <a:bodyPr wrap="square" rtlCol="0">
            <a:spAutoFit/>
          </a:bodyPr>
          <a:lstStyle/>
          <a:p>
            <a:r>
              <a:rPr lang="en-US"/>
              <a:t>00</a:t>
            </a:r>
          </a:p>
        </p:txBody>
      </p:sp>
      <p:sp>
        <p:nvSpPr>
          <p:cNvPr id="11" name="TextBox 10"/>
          <p:cNvSpPr txBox="1"/>
          <p:nvPr/>
        </p:nvSpPr>
        <p:spPr>
          <a:xfrm>
            <a:off x="762000" y="3429000"/>
            <a:ext cx="457200" cy="381000"/>
          </a:xfrm>
          <a:prstGeom prst="rect">
            <a:avLst/>
          </a:prstGeom>
          <a:noFill/>
        </p:spPr>
        <p:txBody>
          <a:bodyPr wrap="square" rtlCol="0">
            <a:spAutoFit/>
          </a:bodyPr>
          <a:lstStyle/>
          <a:p>
            <a:r>
              <a:rPr lang="en-US"/>
              <a:t>01</a:t>
            </a:r>
          </a:p>
        </p:txBody>
      </p:sp>
      <p:sp>
        <p:nvSpPr>
          <p:cNvPr id="12" name="TextBox 11"/>
          <p:cNvSpPr txBox="1"/>
          <p:nvPr/>
        </p:nvSpPr>
        <p:spPr>
          <a:xfrm>
            <a:off x="762000" y="3962400"/>
            <a:ext cx="457200" cy="381000"/>
          </a:xfrm>
          <a:prstGeom prst="rect">
            <a:avLst/>
          </a:prstGeom>
          <a:noFill/>
        </p:spPr>
        <p:txBody>
          <a:bodyPr wrap="square" rtlCol="0">
            <a:spAutoFit/>
          </a:bodyPr>
          <a:lstStyle/>
          <a:p>
            <a:r>
              <a:rPr lang="en-US"/>
              <a:t>11</a:t>
            </a:r>
          </a:p>
        </p:txBody>
      </p:sp>
      <p:sp>
        <p:nvSpPr>
          <p:cNvPr id="13" name="TextBox 12"/>
          <p:cNvSpPr txBox="1"/>
          <p:nvPr/>
        </p:nvSpPr>
        <p:spPr>
          <a:xfrm>
            <a:off x="762000" y="4495800"/>
            <a:ext cx="457200" cy="381000"/>
          </a:xfrm>
          <a:prstGeom prst="rect">
            <a:avLst/>
          </a:prstGeom>
          <a:noFill/>
        </p:spPr>
        <p:txBody>
          <a:bodyPr wrap="square" rtlCol="0">
            <a:spAutoFit/>
          </a:bodyPr>
          <a:lstStyle/>
          <a:p>
            <a:r>
              <a:rPr lang="en-US"/>
              <a:t>10</a:t>
            </a:r>
          </a:p>
        </p:txBody>
      </p:sp>
      <p:sp>
        <p:nvSpPr>
          <p:cNvPr id="14" name="TextBox 13"/>
          <p:cNvSpPr txBox="1"/>
          <p:nvPr/>
        </p:nvSpPr>
        <p:spPr>
          <a:xfrm>
            <a:off x="1295400" y="2514600"/>
            <a:ext cx="533400" cy="381000"/>
          </a:xfrm>
          <a:prstGeom prst="rect">
            <a:avLst/>
          </a:prstGeom>
          <a:noFill/>
        </p:spPr>
        <p:txBody>
          <a:bodyPr wrap="square" rtlCol="0">
            <a:spAutoFit/>
          </a:bodyPr>
          <a:lstStyle/>
          <a:p>
            <a:r>
              <a:rPr lang="en-US"/>
              <a:t>000</a:t>
            </a:r>
          </a:p>
        </p:txBody>
      </p:sp>
      <p:sp>
        <p:nvSpPr>
          <p:cNvPr id="15" name="TextBox 14"/>
          <p:cNvSpPr txBox="1"/>
          <p:nvPr/>
        </p:nvSpPr>
        <p:spPr>
          <a:xfrm>
            <a:off x="1981200" y="2514600"/>
            <a:ext cx="533400" cy="381000"/>
          </a:xfrm>
          <a:prstGeom prst="rect">
            <a:avLst/>
          </a:prstGeom>
          <a:noFill/>
        </p:spPr>
        <p:txBody>
          <a:bodyPr wrap="square" rtlCol="0">
            <a:spAutoFit/>
          </a:bodyPr>
          <a:lstStyle/>
          <a:p>
            <a:r>
              <a:rPr lang="en-US"/>
              <a:t>001</a:t>
            </a:r>
          </a:p>
        </p:txBody>
      </p:sp>
      <p:sp>
        <p:nvSpPr>
          <p:cNvPr id="16" name="TextBox 15"/>
          <p:cNvSpPr txBox="1"/>
          <p:nvPr/>
        </p:nvSpPr>
        <p:spPr>
          <a:xfrm>
            <a:off x="3429000" y="2514600"/>
            <a:ext cx="533400" cy="381000"/>
          </a:xfrm>
          <a:prstGeom prst="rect">
            <a:avLst/>
          </a:prstGeom>
          <a:noFill/>
        </p:spPr>
        <p:txBody>
          <a:bodyPr wrap="square" rtlCol="0">
            <a:spAutoFit/>
          </a:bodyPr>
          <a:lstStyle/>
          <a:p>
            <a:r>
              <a:rPr lang="en-US"/>
              <a:t>010</a:t>
            </a:r>
          </a:p>
        </p:txBody>
      </p:sp>
      <p:sp>
        <p:nvSpPr>
          <p:cNvPr id="17" name="TextBox 16"/>
          <p:cNvSpPr txBox="1"/>
          <p:nvPr/>
        </p:nvSpPr>
        <p:spPr>
          <a:xfrm>
            <a:off x="2743200" y="2514600"/>
            <a:ext cx="533400" cy="381000"/>
          </a:xfrm>
          <a:prstGeom prst="rect">
            <a:avLst/>
          </a:prstGeom>
          <a:noFill/>
        </p:spPr>
        <p:txBody>
          <a:bodyPr wrap="square" rtlCol="0">
            <a:spAutoFit/>
          </a:bodyPr>
          <a:lstStyle/>
          <a:p>
            <a:r>
              <a:rPr lang="en-US"/>
              <a:t>011</a:t>
            </a:r>
          </a:p>
        </p:txBody>
      </p:sp>
      <p:sp>
        <p:nvSpPr>
          <p:cNvPr id="18" name="TextBox 17"/>
          <p:cNvSpPr txBox="1"/>
          <p:nvPr/>
        </p:nvSpPr>
        <p:spPr>
          <a:xfrm>
            <a:off x="6172200" y="2514600"/>
            <a:ext cx="533400" cy="381000"/>
          </a:xfrm>
          <a:prstGeom prst="rect">
            <a:avLst/>
          </a:prstGeom>
          <a:noFill/>
        </p:spPr>
        <p:txBody>
          <a:bodyPr wrap="square" rtlCol="0">
            <a:spAutoFit/>
          </a:bodyPr>
          <a:lstStyle/>
          <a:p>
            <a:r>
              <a:rPr lang="en-US"/>
              <a:t>100</a:t>
            </a:r>
          </a:p>
        </p:txBody>
      </p:sp>
      <p:sp>
        <p:nvSpPr>
          <p:cNvPr id="19" name="TextBox 18"/>
          <p:cNvSpPr txBox="1"/>
          <p:nvPr/>
        </p:nvSpPr>
        <p:spPr>
          <a:xfrm>
            <a:off x="5486400" y="2514600"/>
            <a:ext cx="533400" cy="381000"/>
          </a:xfrm>
          <a:prstGeom prst="rect">
            <a:avLst/>
          </a:prstGeom>
          <a:noFill/>
        </p:spPr>
        <p:txBody>
          <a:bodyPr wrap="square" rtlCol="0">
            <a:spAutoFit/>
          </a:bodyPr>
          <a:lstStyle/>
          <a:p>
            <a:r>
              <a:rPr lang="en-US"/>
              <a:t>101</a:t>
            </a:r>
          </a:p>
        </p:txBody>
      </p:sp>
      <p:sp>
        <p:nvSpPr>
          <p:cNvPr id="20" name="TextBox 19"/>
          <p:cNvSpPr txBox="1"/>
          <p:nvPr/>
        </p:nvSpPr>
        <p:spPr>
          <a:xfrm>
            <a:off x="4114800" y="2514600"/>
            <a:ext cx="533400" cy="381000"/>
          </a:xfrm>
          <a:prstGeom prst="rect">
            <a:avLst/>
          </a:prstGeom>
          <a:noFill/>
        </p:spPr>
        <p:txBody>
          <a:bodyPr wrap="square" rtlCol="0">
            <a:spAutoFit/>
          </a:bodyPr>
          <a:lstStyle/>
          <a:p>
            <a:r>
              <a:rPr lang="en-US"/>
              <a:t>110</a:t>
            </a:r>
          </a:p>
        </p:txBody>
      </p:sp>
      <p:sp>
        <p:nvSpPr>
          <p:cNvPr id="21" name="TextBox 20"/>
          <p:cNvSpPr txBox="1"/>
          <p:nvPr/>
        </p:nvSpPr>
        <p:spPr>
          <a:xfrm>
            <a:off x="4800600" y="2514600"/>
            <a:ext cx="533400" cy="381000"/>
          </a:xfrm>
          <a:prstGeom prst="rect">
            <a:avLst/>
          </a:prstGeom>
          <a:noFill/>
        </p:spPr>
        <p:txBody>
          <a:bodyPr wrap="square" rtlCol="0">
            <a:spAutoFit/>
          </a:bodyPr>
          <a:lstStyle/>
          <a:p>
            <a:r>
              <a:rPr lang="en-US"/>
              <a:t>111</a:t>
            </a:r>
          </a:p>
        </p:txBody>
      </p:sp>
    </p:spTree>
  </p:cSld>
  <p:clrMapOvr>
    <a:masterClrMapping/>
  </p:clrMapOvr>
  <p:transition>
    <p:wedg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4">
              <a:lumMod val="20000"/>
              <a:lumOff val="80000"/>
            </a:schemeClr>
          </a:solidFill>
        </p:spPr>
        <p:txBody>
          <a:bodyPr>
            <a:normAutofit/>
          </a:bodyPr>
          <a:lstStyle/>
          <a:p>
            <a:pPr>
              <a:buNone/>
            </a:pPr>
            <a:r>
              <a:rPr lang="en-US" sz="2400"/>
              <a:t>Simplify the given function of five variables using K-Map.</a:t>
            </a:r>
          </a:p>
          <a:p>
            <a:pPr>
              <a:buNone/>
            </a:pPr>
            <a:r>
              <a:rPr lang="en-US" sz="2400"/>
              <a:t>	f(A,B,C,D,E) = ∑ (0,4,6,7,8, 11,12,16,20,22,23,24,26,27,28,30,31).</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r>
              <a:rPr lang="en-US" sz="2400"/>
              <a:t>f(A,B,C,D,E) =  D E + A B D + B C D + B C D E .                                           </a:t>
            </a:r>
          </a:p>
          <a:p>
            <a:pPr>
              <a:buNone/>
            </a:pPr>
            <a:endParaRPr lang="en-US" sz="2400"/>
          </a:p>
        </p:txBody>
      </p:sp>
      <p:sp>
        <p:nvSpPr>
          <p:cNvPr id="4" name="Title 1"/>
          <p:cNvSpPr txBox="1">
            <a:spLocks noGrp="1"/>
          </p:cNvSpPr>
          <p:nvPr>
            <p:ph type="title"/>
          </p:nvPr>
        </p:nvSpPr>
        <p:spPr>
          <a:xfrm>
            <a:off x="0" y="0"/>
            <a:ext cx="9144000" cy="914400"/>
          </a:xfrm>
          <a:prstGeom prst="rect">
            <a:avLst/>
          </a:prstGeom>
          <a:blipFill>
            <a:blip r:embed="rId2">
              <a:duotone>
                <a:schemeClr val="bg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400" b="0"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1219200" y="3124200"/>
          <a:ext cx="5562600" cy="1889760"/>
        </p:xfrm>
        <a:graphic>
          <a:graphicData uri="http://schemas.openxmlformats.org/drawingml/2006/table">
            <a:tbl>
              <a:tblPr firstRow="1" bandRow="1">
                <a:tableStyleId>{00A15C55-8517-42AA-B614-E9B94910E393}</a:tableStyleId>
              </a:tblPr>
              <a:tblGrid>
                <a:gridCol w="695325">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gridCol w="695325">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95325">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gridCol w="695325">
                  <a:extLst>
                    <a:ext uri="{9D8B030D-6E8A-4147-A177-3AD203B41FA5}">
                      <a16:colId xmlns:a16="http://schemas.microsoft.com/office/drawing/2014/main" val="20006"/>
                    </a:ext>
                  </a:extLst>
                </a:gridCol>
                <a:gridCol w="695325">
                  <a:extLst>
                    <a:ext uri="{9D8B030D-6E8A-4147-A177-3AD203B41FA5}">
                      <a16:colId xmlns:a16="http://schemas.microsoft.com/office/drawing/2014/main" val="20007"/>
                    </a:ext>
                  </a:extLst>
                </a:gridCol>
              </a:tblGrid>
              <a:tr h="127000">
                <a:tc>
                  <a:txBody>
                    <a:bodyPr/>
                    <a:lstStyle/>
                    <a:p>
                      <a:pPr algn="ctr"/>
                      <a:r>
                        <a:rPr lang="en-US"/>
                        <a:t>1</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1</a:t>
                      </a:r>
                    </a:p>
                  </a:txBody>
                  <a:tcPr/>
                </a:tc>
                <a:tc>
                  <a:txBody>
                    <a:bodyPr/>
                    <a:lstStyle/>
                    <a:p>
                      <a:pPr algn="ctr"/>
                      <a:r>
                        <a:rPr lang="en-US"/>
                        <a:t>1</a:t>
                      </a:r>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0"/>
                  </a:ext>
                </a:extLst>
              </a:tr>
              <a:tr h="508000">
                <a:tc>
                  <a:txBody>
                    <a:bodyPr/>
                    <a:lstStyle/>
                    <a:p>
                      <a:pPr algn="ctr"/>
                      <a:r>
                        <a:rPr lang="en-US"/>
                        <a:t>1</a:t>
                      </a:r>
                    </a:p>
                  </a:txBody>
                  <a:tcPr/>
                </a:tc>
                <a:tc>
                  <a:txBody>
                    <a:bodyPr/>
                    <a:lstStyle/>
                    <a:p>
                      <a:pPr algn="ctr"/>
                      <a:endParaRPr lang="en-US"/>
                    </a:p>
                  </a:txBody>
                  <a:tcPr/>
                </a:tc>
                <a:tc>
                  <a:txBody>
                    <a:bodyPr/>
                    <a:lstStyle/>
                    <a:p>
                      <a:pPr algn="ctr"/>
                      <a:r>
                        <a:rPr lang="en-US"/>
                        <a:t>1</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1"/>
                  </a:ext>
                </a:extLst>
              </a:tr>
              <a:tr h="508000">
                <a:tc>
                  <a:txBody>
                    <a:bodyPr/>
                    <a:lstStyle/>
                    <a:p>
                      <a:pPr algn="ctr"/>
                      <a:r>
                        <a:rPr lang="en-US"/>
                        <a:t>1</a:t>
                      </a:r>
                    </a:p>
                  </a:txBody>
                  <a:tcPr/>
                </a:tc>
                <a:tc>
                  <a:txBody>
                    <a:bodyPr/>
                    <a:lstStyle/>
                    <a:p>
                      <a:pPr algn="ctr"/>
                      <a:endParaRPr lang="en-US"/>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2"/>
                  </a:ext>
                </a:extLst>
              </a:tr>
              <a:tr h="508000">
                <a:tc>
                  <a:txBody>
                    <a:bodyPr/>
                    <a:lstStyle/>
                    <a:p>
                      <a:pPr algn="ctr"/>
                      <a:r>
                        <a:rPr lang="en-US"/>
                        <a:t>1</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1</a:t>
                      </a:r>
                    </a:p>
                  </a:txBody>
                  <a:tcPr/>
                </a:tc>
                <a:tc>
                  <a:txBody>
                    <a:bodyPr/>
                    <a:lstStyle/>
                    <a:p>
                      <a:pPr algn="ctr"/>
                      <a:r>
                        <a:rPr lang="en-US"/>
                        <a:t>1</a:t>
                      </a:r>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3"/>
                  </a:ext>
                </a:extLst>
              </a:tr>
            </a:tbl>
          </a:graphicData>
        </a:graphic>
      </p:graphicFrame>
      <p:cxnSp>
        <p:nvCxnSpPr>
          <p:cNvPr id="7" name="Straight Connector 6"/>
          <p:cNvCxnSpPr/>
          <p:nvPr/>
        </p:nvCxnSpPr>
        <p:spPr>
          <a:xfrm rot="16200000" flipV="1">
            <a:off x="685800" y="2590800"/>
            <a:ext cx="5334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2743200"/>
            <a:ext cx="457200" cy="381000"/>
          </a:xfrm>
          <a:prstGeom prst="rect">
            <a:avLst/>
          </a:prstGeom>
          <a:noFill/>
        </p:spPr>
        <p:txBody>
          <a:bodyPr wrap="square" rtlCol="0">
            <a:spAutoFit/>
          </a:bodyPr>
          <a:lstStyle/>
          <a:p>
            <a:r>
              <a:rPr lang="en-US"/>
              <a:t>AB</a:t>
            </a:r>
          </a:p>
        </p:txBody>
      </p:sp>
      <p:sp>
        <p:nvSpPr>
          <p:cNvPr id="9" name="TextBox 8"/>
          <p:cNvSpPr txBox="1"/>
          <p:nvPr/>
        </p:nvSpPr>
        <p:spPr>
          <a:xfrm>
            <a:off x="838200" y="2526268"/>
            <a:ext cx="609600" cy="369332"/>
          </a:xfrm>
          <a:prstGeom prst="rect">
            <a:avLst/>
          </a:prstGeom>
          <a:noFill/>
        </p:spPr>
        <p:txBody>
          <a:bodyPr wrap="square" rtlCol="0">
            <a:spAutoFit/>
          </a:bodyPr>
          <a:lstStyle/>
          <a:p>
            <a:r>
              <a:rPr lang="en-US"/>
              <a:t>CDE</a:t>
            </a:r>
          </a:p>
        </p:txBody>
      </p:sp>
      <p:sp>
        <p:nvSpPr>
          <p:cNvPr id="10" name="TextBox 9"/>
          <p:cNvSpPr txBox="1"/>
          <p:nvPr/>
        </p:nvSpPr>
        <p:spPr>
          <a:xfrm>
            <a:off x="762000" y="3124200"/>
            <a:ext cx="457200" cy="381000"/>
          </a:xfrm>
          <a:prstGeom prst="rect">
            <a:avLst/>
          </a:prstGeom>
          <a:noFill/>
        </p:spPr>
        <p:txBody>
          <a:bodyPr wrap="square" rtlCol="0">
            <a:spAutoFit/>
          </a:bodyPr>
          <a:lstStyle/>
          <a:p>
            <a:r>
              <a:rPr lang="en-US"/>
              <a:t>00</a:t>
            </a:r>
          </a:p>
        </p:txBody>
      </p:sp>
      <p:sp>
        <p:nvSpPr>
          <p:cNvPr id="11" name="TextBox 10"/>
          <p:cNvSpPr txBox="1"/>
          <p:nvPr/>
        </p:nvSpPr>
        <p:spPr>
          <a:xfrm>
            <a:off x="762000" y="3505200"/>
            <a:ext cx="457200" cy="381000"/>
          </a:xfrm>
          <a:prstGeom prst="rect">
            <a:avLst/>
          </a:prstGeom>
          <a:noFill/>
        </p:spPr>
        <p:txBody>
          <a:bodyPr wrap="square" rtlCol="0">
            <a:spAutoFit/>
          </a:bodyPr>
          <a:lstStyle/>
          <a:p>
            <a:r>
              <a:rPr lang="en-US"/>
              <a:t>01</a:t>
            </a:r>
          </a:p>
        </p:txBody>
      </p:sp>
      <p:sp>
        <p:nvSpPr>
          <p:cNvPr id="12" name="TextBox 11"/>
          <p:cNvSpPr txBox="1"/>
          <p:nvPr/>
        </p:nvSpPr>
        <p:spPr>
          <a:xfrm>
            <a:off x="762000" y="4038600"/>
            <a:ext cx="457200" cy="381000"/>
          </a:xfrm>
          <a:prstGeom prst="rect">
            <a:avLst/>
          </a:prstGeom>
          <a:noFill/>
        </p:spPr>
        <p:txBody>
          <a:bodyPr wrap="square" rtlCol="0">
            <a:spAutoFit/>
          </a:bodyPr>
          <a:lstStyle/>
          <a:p>
            <a:r>
              <a:rPr lang="en-US"/>
              <a:t>11</a:t>
            </a:r>
          </a:p>
        </p:txBody>
      </p:sp>
      <p:sp>
        <p:nvSpPr>
          <p:cNvPr id="13" name="TextBox 12"/>
          <p:cNvSpPr txBox="1"/>
          <p:nvPr/>
        </p:nvSpPr>
        <p:spPr>
          <a:xfrm>
            <a:off x="762000" y="4572000"/>
            <a:ext cx="457200" cy="381000"/>
          </a:xfrm>
          <a:prstGeom prst="rect">
            <a:avLst/>
          </a:prstGeom>
          <a:noFill/>
        </p:spPr>
        <p:txBody>
          <a:bodyPr wrap="square" rtlCol="0">
            <a:spAutoFit/>
          </a:bodyPr>
          <a:lstStyle/>
          <a:p>
            <a:r>
              <a:rPr lang="en-US"/>
              <a:t>10</a:t>
            </a:r>
          </a:p>
        </p:txBody>
      </p:sp>
      <p:sp>
        <p:nvSpPr>
          <p:cNvPr id="14" name="TextBox 13"/>
          <p:cNvSpPr txBox="1"/>
          <p:nvPr/>
        </p:nvSpPr>
        <p:spPr>
          <a:xfrm>
            <a:off x="1295400" y="2819400"/>
            <a:ext cx="533400" cy="381000"/>
          </a:xfrm>
          <a:prstGeom prst="rect">
            <a:avLst/>
          </a:prstGeom>
          <a:noFill/>
        </p:spPr>
        <p:txBody>
          <a:bodyPr wrap="square" rtlCol="0">
            <a:spAutoFit/>
          </a:bodyPr>
          <a:lstStyle/>
          <a:p>
            <a:r>
              <a:rPr lang="en-US"/>
              <a:t>000</a:t>
            </a:r>
          </a:p>
        </p:txBody>
      </p:sp>
      <p:sp>
        <p:nvSpPr>
          <p:cNvPr id="15" name="TextBox 14"/>
          <p:cNvSpPr txBox="1"/>
          <p:nvPr/>
        </p:nvSpPr>
        <p:spPr>
          <a:xfrm>
            <a:off x="1981200" y="2819400"/>
            <a:ext cx="533400" cy="381000"/>
          </a:xfrm>
          <a:prstGeom prst="rect">
            <a:avLst/>
          </a:prstGeom>
          <a:noFill/>
        </p:spPr>
        <p:txBody>
          <a:bodyPr wrap="square" rtlCol="0">
            <a:spAutoFit/>
          </a:bodyPr>
          <a:lstStyle/>
          <a:p>
            <a:r>
              <a:rPr lang="en-US"/>
              <a:t>001</a:t>
            </a:r>
          </a:p>
        </p:txBody>
      </p:sp>
      <p:sp>
        <p:nvSpPr>
          <p:cNvPr id="16" name="TextBox 15"/>
          <p:cNvSpPr txBox="1"/>
          <p:nvPr/>
        </p:nvSpPr>
        <p:spPr>
          <a:xfrm>
            <a:off x="2667000" y="2819400"/>
            <a:ext cx="533400" cy="381000"/>
          </a:xfrm>
          <a:prstGeom prst="rect">
            <a:avLst/>
          </a:prstGeom>
          <a:noFill/>
        </p:spPr>
        <p:txBody>
          <a:bodyPr wrap="square" rtlCol="0">
            <a:spAutoFit/>
          </a:bodyPr>
          <a:lstStyle/>
          <a:p>
            <a:r>
              <a:rPr lang="en-US"/>
              <a:t>011</a:t>
            </a:r>
          </a:p>
        </p:txBody>
      </p:sp>
      <p:sp>
        <p:nvSpPr>
          <p:cNvPr id="17" name="TextBox 16"/>
          <p:cNvSpPr txBox="1"/>
          <p:nvPr/>
        </p:nvSpPr>
        <p:spPr>
          <a:xfrm>
            <a:off x="3429000" y="2819400"/>
            <a:ext cx="533400" cy="381000"/>
          </a:xfrm>
          <a:prstGeom prst="rect">
            <a:avLst/>
          </a:prstGeom>
          <a:noFill/>
        </p:spPr>
        <p:txBody>
          <a:bodyPr wrap="square" rtlCol="0">
            <a:spAutoFit/>
          </a:bodyPr>
          <a:lstStyle/>
          <a:p>
            <a:r>
              <a:rPr lang="en-US"/>
              <a:t>010</a:t>
            </a:r>
          </a:p>
        </p:txBody>
      </p:sp>
      <p:sp>
        <p:nvSpPr>
          <p:cNvPr id="18" name="TextBox 17"/>
          <p:cNvSpPr txBox="1"/>
          <p:nvPr/>
        </p:nvSpPr>
        <p:spPr>
          <a:xfrm>
            <a:off x="6172200" y="2819400"/>
            <a:ext cx="533400" cy="381000"/>
          </a:xfrm>
          <a:prstGeom prst="rect">
            <a:avLst/>
          </a:prstGeom>
          <a:noFill/>
        </p:spPr>
        <p:txBody>
          <a:bodyPr wrap="square" rtlCol="0">
            <a:spAutoFit/>
          </a:bodyPr>
          <a:lstStyle/>
          <a:p>
            <a:r>
              <a:rPr lang="en-US"/>
              <a:t>100</a:t>
            </a:r>
          </a:p>
        </p:txBody>
      </p:sp>
      <p:sp>
        <p:nvSpPr>
          <p:cNvPr id="19" name="TextBox 18"/>
          <p:cNvSpPr txBox="1"/>
          <p:nvPr/>
        </p:nvSpPr>
        <p:spPr>
          <a:xfrm>
            <a:off x="5486400" y="2819400"/>
            <a:ext cx="533400" cy="381000"/>
          </a:xfrm>
          <a:prstGeom prst="rect">
            <a:avLst/>
          </a:prstGeom>
          <a:noFill/>
        </p:spPr>
        <p:txBody>
          <a:bodyPr wrap="square" rtlCol="0">
            <a:spAutoFit/>
          </a:bodyPr>
          <a:lstStyle/>
          <a:p>
            <a:r>
              <a:rPr lang="en-US"/>
              <a:t>101</a:t>
            </a:r>
          </a:p>
        </p:txBody>
      </p:sp>
      <p:sp>
        <p:nvSpPr>
          <p:cNvPr id="20" name="TextBox 19"/>
          <p:cNvSpPr txBox="1"/>
          <p:nvPr/>
        </p:nvSpPr>
        <p:spPr>
          <a:xfrm>
            <a:off x="4114800" y="2819400"/>
            <a:ext cx="533400" cy="381000"/>
          </a:xfrm>
          <a:prstGeom prst="rect">
            <a:avLst/>
          </a:prstGeom>
          <a:noFill/>
        </p:spPr>
        <p:txBody>
          <a:bodyPr wrap="square" rtlCol="0">
            <a:spAutoFit/>
          </a:bodyPr>
          <a:lstStyle/>
          <a:p>
            <a:r>
              <a:rPr lang="en-US"/>
              <a:t>110</a:t>
            </a:r>
          </a:p>
        </p:txBody>
      </p:sp>
      <p:sp>
        <p:nvSpPr>
          <p:cNvPr id="21" name="TextBox 20"/>
          <p:cNvSpPr txBox="1"/>
          <p:nvPr/>
        </p:nvSpPr>
        <p:spPr>
          <a:xfrm>
            <a:off x="4800600" y="2819400"/>
            <a:ext cx="533400" cy="381000"/>
          </a:xfrm>
          <a:prstGeom prst="rect">
            <a:avLst/>
          </a:prstGeom>
          <a:noFill/>
        </p:spPr>
        <p:txBody>
          <a:bodyPr wrap="square" rtlCol="0">
            <a:spAutoFit/>
          </a:bodyPr>
          <a:lstStyle/>
          <a:p>
            <a:r>
              <a:rPr lang="en-US"/>
              <a:t>111</a:t>
            </a:r>
          </a:p>
        </p:txBody>
      </p:sp>
      <p:sp>
        <p:nvSpPr>
          <p:cNvPr id="22" name="Right Bracket 21"/>
          <p:cNvSpPr/>
          <p:nvPr/>
        </p:nvSpPr>
        <p:spPr>
          <a:xfrm>
            <a:off x="1143000" y="3124200"/>
            <a:ext cx="609600" cy="1752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Right Bracket 22"/>
          <p:cNvSpPr/>
          <p:nvPr/>
        </p:nvSpPr>
        <p:spPr>
          <a:xfrm rot="10800000">
            <a:off x="6248400" y="3124200"/>
            <a:ext cx="609600" cy="1752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ight Bracket 23"/>
          <p:cNvSpPr/>
          <p:nvPr/>
        </p:nvSpPr>
        <p:spPr>
          <a:xfrm rot="5400000">
            <a:off x="3848100" y="3086100"/>
            <a:ext cx="304800" cy="23622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Right Bracket 24"/>
          <p:cNvSpPr/>
          <p:nvPr/>
        </p:nvSpPr>
        <p:spPr>
          <a:xfrm rot="16200000">
            <a:off x="3848100" y="2933700"/>
            <a:ext cx="304800" cy="23622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Right Bracket 25"/>
          <p:cNvSpPr/>
          <p:nvPr/>
        </p:nvSpPr>
        <p:spPr>
          <a:xfrm rot="5400000">
            <a:off x="4343400" y="2590800"/>
            <a:ext cx="609600" cy="1066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Right Bracket 26"/>
          <p:cNvSpPr/>
          <p:nvPr/>
        </p:nvSpPr>
        <p:spPr>
          <a:xfrm rot="16200000">
            <a:off x="4419600" y="4267200"/>
            <a:ext cx="609600" cy="1066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ight Bracket 27"/>
          <p:cNvSpPr/>
          <p:nvPr/>
        </p:nvSpPr>
        <p:spPr>
          <a:xfrm rot="5400000">
            <a:off x="2666999" y="3810000"/>
            <a:ext cx="533401" cy="533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ight Bracket 28"/>
          <p:cNvSpPr/>
          <p:nvPr/>
        </p:nvSpPr>
        <p:spPr>
          <a:xfrm rot="16200000">
            <a:off x="2714298" y="3400098"/>
            <a:ext cx="438805" cy="533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1" name="Straight Connector 30"/>
          <p:cNvCxnSpPr/>
          <p:nvPr/>
        </p:nvCxnSpPr>
        <p:spPr>
          <a:xfrm>
            <a:off x="1828800" y="5789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057400" y="5789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505200" y="5789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648200" y="57896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tx2">
              <a:lumMod val="20000"/>
              <a:lumOff val="80000"/>
            </a:schemeClr>
          </a:solidFill>
        </p:spPr>
        <p:txBody>
          <a:bodyPr>
            <a:normAutofit/>
          </a:bodyPr>
          <a:lstStyle/>
          <a:p>
            <a:pPr>
              <a:buNone/>
            </a:pPr>
            <a:r>
              <a:rPr lang="en-US" sz="2400" b="1"/>
              <a:t>Venn diagram: </a:t>
            </a:r>
          </a:p>
          <a:p>
            <a:pPr>
              <a:buFont typeface="Wingdings" pitchFamily="2" charset="2"/>
              <a:buChar char="Ø"/>
            </a:pPr>
            <a:r>
              <a:rPr lang="en-US" sz="2400"/>
              <a:t>Helpful illustration used to visualize the relationship among variables of Boolean expression is the Venn diagram.</a:t>
            </a:r>
          </a:p>
          <a:p>
            <a:pPr>
              <a:buFont typeface="Wingdings" pitchFamily="2" charset="2"/>
              <a:buChar char="Ø"/>
            </a:pPr>
            <a:r>
              <a:rPr lang="en-US" sz="2400"/>
              <a:t>For A = 1 indicates that one is inside the circle and for A = 0, indicates one outside the circle.</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r>
              <a:rPr lang="en-US" sz="2400"/>
              <a:t>	Venn diagram for two variables.		A = (AB+A)</a:t>
            </a:r>
          </a:p>
        </p:txBody>
      </p:sp>
      <p:sp>
        <p:nvSpPr>
          <p:cNvPr id="4" name="Title 1"/>
          <p:cNvSpPr txBox="1">
            <a:spLocks noGrp="1"/>
          </p:cNvSpPr>
          <p:nvPr>
            <p:ph type="title"/>
          </p:nvPr>
        </p:nvSpPr>
        <p:spPr>
          <a:xfrm>
            <a:off x="0" y="0"/>
            <a:ext cx="9144000" cy="9144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a:ln>
                  <a:noFill/>
                </a:ln>
                <a:solidFill>
                  <a:schemeClr val="tx1"/>
                </a:solidFill>
                <a:effectLst/>
                <a:uLnTx/>
                <a:uFillTx/>
                <a:latin typeface="+mj-lt"/>
                <a:ea typeface="+mj-ea"/>
                <a:cs typeface="+mj-cs"/>
              </a:rPr>
              <a:t>Logic gates and Boolean Algebra </a:t>
            </a:r>
            <a:endParaRPr kumimoji="0" lang="en-US" sz="2400" b="0" i="0" u="none" strike="noStrike" kern="1200" cap="none" spc="0" normalizeH="0" baseline="0" noProof="0">
              <a:ln>
                <a:noFill/>
              </a:ln>
              <a:solidFill>
                <a:schemeClr val="tx1"/>
              </a:solidFill>
              <a:effectLst/>
              <a:uLnTx/>
              <a:uFillTx/>
              <a:latin typeface="+mj-lt"/>
              <a:ea typeface="+mj-ea"/>
              <a:cs typeface="+mj-cs"/>
            </a:endParaRPr>
          </a:p>
        </p:txBody>
      </p:sp>
      <p:sp>
        <p:nvSpPr>
          <p:cNvPr id="5" name="Rectangle 4"/>
          <p:cNvSpPr/>
          <p:nvPr/>
        </p:nvSpPr>
        <p:spPr>
          <a:xfrm>
            <a:off x="685800" y="3657600"/>
            <a:ext cx="2514600" cy="190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1066800" y="4038600"/>
            <a:ext cx="1066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1676400" y="4038600"/>
            <a:ext cx="1066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Freeform 9"/>
          <p:cNvSpPr/>
          <p:nvPr/>
        </p:nvSpPr>
        <p:spPr>
          <a:xfrm>
            <a:off x="1884218" y="4128655"/>
            <a:ext cx="184727" cy="900545"/>
          </a:xfrm>
          <a:custGeom>
            <a:avLst/>
            <a:gdLst>
              <a:gd name="connsiteX0" fmla="*/ 0 w 184727"/>
              <a:gd name="connsiteY0" fmla="*/ 0 h 900545"/>
              <a:gd name="connsiteX1" fmla="*/ 180109 w 184727"/>
              <a:gd name="connsiteY1" fmla="*/ 457200 h 900545"/>
              <a:gd name="connsiteX2" fmla="*/ 27709 w 184727"/>
              <a:gd name="connsiteY2" fmla="*/ 900545 h 900545"/>
            </a:gdLst>
            <a:ahLst/>
            <a:cxnLst>
              <a:cxn ang="0">
                <a:pos x="connsiteX0" y="connsiteY0"/>
              </a:cxn>
              <a:cxn ang="0">
                <a:pos x="connsiteX1" y="connsiteY1"/>
              </a:cxn>
              <a:cxn ang="0">
                <a:pos x="connsiteX2" y="connsiteY2"/>
              </a:cxn>
            </a:cxnLst>
            <a:rect l="l" t="t" r="r" b="b"/>
            <a:pathLst>
              <a:path w="184727" h="900545">
                <a:moveTo>
                  <a:pt x="0" y="0"/>
                </a:moveTo>
                <a:cubicBezTo>
                  <a:pt x="87745" y="153554"/>
                  <a:pt x="175491" y="307109"/>
                  <a:pt x="180109" y="457200"/>
                </a:cubicBezTo>
                <a:cubicBezTo>
                  <a:pt x="184727" y="607291"/>
                  <a:pt x="106218" y="753918"/>
                  <a:pt x="27709" y="900545"/>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 name="TextBox 10"/>
          <p:cNvSpPr txBox="1"/>
          <p:nvPr/>
        </p:nvSpPr>
        <p:spPr>
          <a:xfrm>
            <a:off x="1143000" y="4419600"/>
            <a:ext cx="533400" cy="338554"/>
          </a:xfrm>
          <a:prstGeom prst="rect">
            <a:avLst/>
          </a:prstGeom>
          <a:noFill/>
        </p:spPr>
        <p:txBody>
          <a:bodyPr wrap="square" rtlCol="0">
            <a:spAutoFit/>
          </a:bodyPr>
          <a:lstStyle/>
          <a:p>
            <a:r>
              <a:rPr lang="en-US" sz="1600" b="1"/>
              <a:t>A B</a:t>
            </a:r>
          </a:p>
        </p:txBody>
      </p:sp>
      <p:sp>
        <p:nvSpPr>
          <p:cNvPr id="12" name="TextBox 11"/>
          <p:cNvSpPr txBox="1"/>
          <p:nvPr/>
        </p:nvSpPr>
        <p:spPr>
          <a:xfrm>
            <a:off x="1676400" y="4419600"/>
            <a:ext cx="457200" cy="338554"/>
          </a:xfrm>
          <a:prstGeom prst="rect">
            <a:avLst/>
          </a:prstGeom>
          <a:noFill/>
        </p:spPr>
        <p:txBody>
          <a:bodyPr wrap="square" rtlCol="0">
            <a:spAutoFit/>
          </a:bodyPr>
          <a:lstStyle/>
          <a:p>
            <a:r>
              <a:rPr lang="en-US" sz="1600" b="1"/>
              <a:t>AB</a:t>
            </a:r>
          </a:p>
        </p:txBody>
      </p:sp>
      <p:sp>
        <p:nvSpPr>
          <p:cNvPr id="13" name="TextBox 12"/>
          <p:cNvSpPr txBox="1"/>
          <p:nvPr/>
        </p:nvSpPr>
        <p:spPr>
          <a:xfrm>
            <a:off x="2133600" y="4419600"/>
            <a:ext cx="533400" cy="338554"/>
          </a:xfrm>
          <a:prstGeom prst="rect">
            <a:avLst/>
          </a:prstGeom>
          <a:noFill/>
        </p:spPr>
        <p:txBody>
          <a:bodyPr wrap="square" rtlCol="0">
            <a:spAutoFit/>
          </a:bodyPr>
          <a:lstStyle/>
          <a:p>
            <a:r>
              <a:rPr lang="en-US" sz="1600" b="1"/>
              <a:t>A B</a:t>
            </a:r>
          </a:p>
        </p:txBody>
      </p:sp>
      <p:sp>
        <p:nvSpPr>
          <p:cNvPr id="14" name="TextBox 13"/>
          <p:cNvSpPr txBox="1"/>
          <p:nvPr/>
        </p:nvSpPr>
        <p:spPr>
          <a:xfrm>
            <a:off x="762000" y="4114800"/>
            <a:ext cx="457200" cy="338554"/>
          </a:xfrm>
          <a:prstGeom prst="rect">
            <a:avLst/>
          </a:prstGeom>
          <a:noFill/>
        </p:spPr>
        <p:txBody>
          <a:bodyPr wrap="square" rtlCol="0">
            <a:spAutoFit/>
          </a:bodyPr>
          <a:lstStyle/>
          <a:p>
            <a:r>
              <a:rPr lang="en-US" sz="1600" b="1"/>
              <a:t>A</a:t>
            </a:r>
          </a:p>
        </p:txBody>
      </p:sp>
      <p:sp>
        <p:nvSpPr>
          <p:cNvPr id="15" name="TextBox 14"/>
          <p:cNvSpPr txBox="1"/>
          <p:nvPr/>
        </p:nvSpPr>
        <p:spPr>
          <a:xfrm>
            <a:off x="2590800" y="4004846"/>
            <a:ext cx="457200" cy="338554"/>
          </a:xfrm>
          <a:prstGeom prst="rect">
            <a:avLst/>
          </a:prstGeom>
          <a:noFill/>
        </p:spPr>
        <p:txBody>
          <a:bodyPr wrap="square" rtlCol="0">
            <a:spAutoFit/>
          </a:bodyPr>
          <a:lstStyle/>
          <a:p>
            <a:r>
              <a:rPr lang="en-US" sz="1600" b="1"/>
              <a:t>B</a:t>
            </a:r>
          </a:p>
        </p:txBody>
      </p:sp>
      <p:sp>
        <p:nvSpPr>
          <p:cNvPr id="16" name="TextBox 15"/>
          <p:cNvSpPr txBox="1"/>
          <p:nvPr/>
        </p:nvSpPr>
        <p:spPr>
          <a:xfrm>
            <a:off x="2590800" y="4995446"/>
            <a:ext cx="533400" cy="338554"/>
          </a:xfrm>
          <a:prstGeom prst="rect">
            <a:avLst/>
          </a:prstGeom>
          <a:noFill/>
        </p:spPr>
        <p:txBody>
          <a:bodyPr wrap="square" rtlCol="0">
            <a:spAutoFit/>
          </a:bodyPr>
          <a:lstStyle/>
          <a:p>
            <a:r>
              <a:rPr lang="en-US" sz="1600" b="1"/>
              <a:t>A  B</a:t>
            </a:r>
          </a:p>
        </p:txBody>
      </p:sp>
      <p:cxnSp>
        <p:nvCxnSpPr>
          <p:cNvPr id="18" name="Straight Connector 17"/>
          <p:cNvCxnSpPr>
            <a:stCxn id="11" idx="0"/>
            <a:endCxn id="11" idx="0"/>
          </p:cNvCxnSpPr>
          <p:nvPr/>
        </p:nvCxnSpPr>
        <p:spPr>
          <a:xfrm rot="5400000" flipH="1" flipV="1">
            <a:off x="1409700" y="4419600"/>
            <a:ext cx="1588"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371600" y="4418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209800" y="4419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667000" y="5027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895600" y="50276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32" name="Rectangle 31"/>
          <p:cNvSpPr/>
          <p:nvPr/>
        </p:nvSpPr>
        <p:spPr>
          <a:xfrm>
            <a:off x="5029200" y="3657600"/>
            <a:ext cx="2514600" cy="190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Oval 32"/>
          <p:cNvSpPr/>
          <p:nvPr/>
        </p:nvSpPr>
        <p:spPr>
          <a:xfrm>
            <a:off x="5410200" y="4038600"/>
            <a:ext cx="1066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p:cNvSpPr/>
          <p:nvPr/>
        </p:nvSpPr>
        <p:spPr>
          <a:xfrm>
            <a:off x="6096000" y="4038600"/>
            <a:ext cx="1066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Freeform 35"/>
          <p:cNvSpPr/>
          <p:nvPr/>
        </p:nvSpPr>
        <p:spPr>
          <a:xfrm>
            <a:off x="6248400" y="4128655"/>
            <a:ext cx="228600" cy="900545"/>
          </a:xfrm>
          <a:custGeom>
            <a:avLst/>
            <a:gdLst>
              <a:gd name="connsiteX0" fmla="*/ 0 w 184727"/>
              <a:gd name="connsiteY0" fmla="*/ 0 h 900545"/>
              <a:gd name="connsiteX1" fmla="*/ 180109 w 184727"/>
              <a:gd name="connsiteY1" fmla="*/ 457200 h 900545"/>
              <a:gd name="connsiteX2" fmla="*/ 27709 w 184727"/>
              <a:gd name="connsiteY2" fmla="*/ 900545 h 900545"/>
            </a:gdLst>
            <a:ahLst/>
            <a:cxnLst>
              <a:cxn ang="0">
                <a:pos x="connsiteX0" y="connsiteY0"/>
              </a:cxn>
              <a:cxn ang="0">
                <a:pos x="connsiteX1" y="connsiteY1"/>
              </a:cxn>
              <a:cxn ang="0">
                <a:pos x="connsiteX2" y="connsiteY2"/>
              </a:cxn>
            </a:cxnLst>
            <a:rect l="l" t="t" r="r" b="b"/>
            <a:pathLst>
              <a:path w="184727" h="900545">
                <a:moveTo>
                  <a:pt x="0" y="0"/>
                </a:moveTo>
                <a:cubicBezTo>
                  <a:pt x="87745" y="153554"/>
                  <a:pt x="175491" y="307109"/>
                  <a:pt x="180109" y="457200"/>
                </a:cubicBezTo>
                <a:cubicBezTo>
                  <a:pt x="184727" y="607291"/>
                  <a:pt x="106218" y="753918"/>
                  <a:pt x="27709" y="900545"/>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TextBox 38"/>
          <p:cNvSpPr txBox="1"/>
          <p:nvPr/>
        </p:nvSpPr>
        <p:spPr>
          <a:xfrm>
            <a:off x="5105400" y="4114800"/>
            <a:ext cx="457200" cy="338554"/>
          </a:xfrm>
          <a:prstGeom prst="rect">
            <a:avLst/>
          </a:prstGeom>
          <a:noFill/>
        </p:spPr>
        <p:txBody>
          <a:bodyPr wrap="square" rtlCol="0">
            <a:spAutoFit/>
          </a:bodyPr>
          <a:lstStyle/>
          <a:p>
            <a:r>
              <a:rPr lang="en-US" sz="1600" b="1"/>
              <a:t>A</a:t>
            </a:r>
          </a:p>
        </p:txBody>
      </p:sp>
      <p:sp>
        <p:nvSpPr>
          <p:cNvPr id="40" name="TextBox 39"/>
          <p:cNvSpPr txBox="1"/>
          <p:nvPr/>
        </p:nvSpPr>
        <p:spPr>
          <a:xfrm>
            <a:off x="7086600" y="4114800"/>
            <a:ext cx="457200" cy="338554"/>
          </a:xfrm>
          <a:prstGeom prst="rect">
            <a:avLst/>
          </a:prstGeom>
          <a:noFill/>
        </p:spPr>
        <p:txBody>
          <a:bodyPr wrap="square" rtlCol="0">
            <a:spAutoFit/>
          </a:bodyPr>
          <a:lstStyle/>
          <a:p>
            <a:r>
              <a:rPr lang="en-US" sz="1600" b="1"/>
              <a:t>B</a:t>
            </a:r>
          </a:p>
        </p:txBody>
      </p:sp>
    </p:spTree>
  </p:cSld>
  <p:clrMapOvr>
    <a:masterClrMapping/>
  </p:clrMapOvr>
  <p:transition>
    <p:wedg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6">
              <a:lumMod val="40000"/>
              <a:lumOff val="60000"/>
            </a:schemeClr>
          </a:solidFill>
        </p:spPr>
        <p:txBody>
          <a:bodyPr>
            <a:normAutofit/>
          </a:bodyPr>
          <a:lstStyle/>
          <a:p>
            <a:pPr>
              <a:buFont typeface="Wingdings" pitchFamily="2" charset="2"/>
              <a:buChar char="Ø"/>
            </a:pPr>
            <a:r>
              <a:rPr lang="en-US" sz="2400"/>
              <a:t>Combinational circuit output at any instant depend on present combination of inputs without regard to previous inputs. </a:t>
            </a:r>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r>
              <a:rPr lang="en-US" sz="2400"/>
              <a:t>Combinational circuit performs a specific information processing operation fully specified logically by a set of Boolean functions.</a:t>
            </a:r>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None/>
            </a:pPr>
            <a:endParaRPr lang="en-US" sz="2400"/>
          </a:p>
          <a:p>
            <a:pPr>
              <a:buNone/>
            </a:pPr>
            <a:endParaRPr lang="en-US" sz="2400"/>
          </a:p>
        </p:txBody>
      </p:sp>
      <p:sp>
        <p:nvSpPr>
          <p:cNvPr id="4" name="Title 1"/>
          <p:cNvSpPr txBox="1">
            <a:spLocks noGrp="1"/>
          </p:cNvSpPr>
          <p:nvPr>
            <p:ph type="title"/>
          </p:nvPr>
        </p:nvSpPr>
        <p:spPr>
          <a:xfrm>
            <a:off x="0" y="0"/>
            <a:ext cx="9144000" cy="838200"/>
          </a:xfrm>
          <a:prstGeom prst="rect">
            <a:avLst/>
          </a:prstGeom>
          <a:blipFill>
            <a:blip r:embed="rId2">
              <a:duotone>
                <a:schemeClr val="accent6">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5" name="Rectangle 4"/>
          <p:cNvSpPr/>
          <p:nvPr/>
        </p:nvSpPr>
        <p:spPr>
          <a:xfrm>
            <a:off x="2895600" y="2286000"/>
            <a:ext cx="2819400" cy="144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3200400" y="2598003"/>
            <a:ext cx="2057400" cy="830997"/>
          </a:xfrm>
          <a:prstGeom prst="rect">
            <a:avLst/>
          </a:prstGeom>
          <a:noFill/>
        </p:spPr>
        <p:txBody>
          <a:bodyPr wrap="square" rtlCol="0">
            <a:spAutoFit/>
          </a:bodyPr>
          <a:lstStyle/>
          <a:p>
            <a:r>
              <a:rPr lang="en-US" sz="2400" b="1"/>
              <a:t>Combinational</a:t>
            </a:r>
          </a:p>
          <a:p>
            <a:r>
              <a:rPr lang="en-US" sz="2400" b="1"/>
              <a:t>Logic Circuit</a:t>
            </a:r>
          </a:p>
        </p:txBody>
      </p:sp>
      <p:cxnSp>
        <p:nvCxnSpPr>
          <p:cNvPr id="8" name="Straight Arrow Connector 7"/>
          <p:cNvCxnSpPr/>
          <p:nvPr/>
        </p:nvCxnSpPr>
        <p:spPr>
          <a:xfrm>
            <a:off x="1676400" y="243840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1676400" y="274320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1676400" y="3046412"/>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1676400" y="3579812"/>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5715000" y="243840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715000" y="2741612"/>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715000" y="3046412"/>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5715000" y="358140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04800" y="2401669"/>
            <a:ext cx="1143000" cy="923330"/>
          </a:xfrm>
          <a:prstGeom prst="rect">
            <a:avLst/>
          </a:prstGeom>
          <a:noFill/>
        </p:spPr>
        <p:txBody>
          <a:bodyPr wrap="square" rtlCol="0">
            <a:spAutoFit/>
          </a:bodyPr>
          <a:lstStyle/>
          <a:p>
            <a:r>
              <a:rPr lang="en-US" b="1"/>
              <a:t>n-input</a:t>
            </a:r>
          </a:p>
          <a:p>
            <a:r>
              <a:rPr lang="en-US" b="1"/>
              <a:t>variables</a:t>
            </a:r>
          </a:p>
          <a:p>
            <a:endParaRPr lang="en-US"/>
          </a:p>
        </p:txBody>
      </p:sp>
      <p:sp>
        <p:nvSpPr>
          <p:cNvPr id="18" name="TextBox 17"/>
          <p:cNvSpPr txBox="1"/>
          <p:nvPr/>
        </p:nvSpPr>
        <p:spPr>
          <a:xfrm>
            <a:off x="7010400" y="2554069"/>
            <a:ext cx="1143000" cy="923330"/>
          </a:xfrm>
          <a:prstGeom prst="rect">
            <a:avLst/>
          </a:prstGeom>
          <a:noFill/>
        </p:spPr>
        <p:txBody>
          <a:bodyPr wrap="square" rtlCol="0">
            <a:spAutoFit/>
          </a:bodyPr>
          <a:lstStyle/>
          <a:p>
            <a:r>
              <a:rPr lang="en-US" b="1"/>
              <a:t>m-output</a:t>
            </a:r>
          </a:p>
          <a:p>
            <a:r>
              <a:rPr lang="en-US" b="1"/>
              <a:t>variables</a:t>
            </a:r>
          </a:p>
          <a:p>
            <a:endParaRPr lang="en-US"/>
          </a:p>
        </p:txBody>
      </p:sp>
      <p:sp>
        <p:nvSpPr>
          <p:cNvPr id="19" name="TextBox 18"/>
          <p:cNvSpPr txBox="1"/>
          <p:nvPr/>
        </p:nvSpPr>
        <p:spPr>
          <a:xfrm>
            <a:off x="2514600" y="4001869"/>
            <a:ext cx="4114800" cy="830997"/>
          </a:xfrm>
          <a:prstGeom prst="rect">
            <a:avLst/>
          </a:prstGeom>
          <a:noFill/>
        </p:spPr>
        <p:txBody>
          <a:bodyPr wrap="square" rtlCol="0">
            <a:spAutoFit/>
          </a:bodyPr>
          <a:lstStyle/>
          <a:p>
            <a:r>
              <a:rPr lang="en-US" sz="2400" b="1"/>
              <a:t>Figure2.1 Block diagram for </a:t>
            </a:r>
          </a:p>
          <a:p>
            <a:r>
              <a:rPr lang="en-US" sz="2400" b="1"/>
              <a:t>Combinational circuit. </a:t>
            </a:r>
          </a:p>
        </p:txBody>
      </p:sp>
    </p:spTree>
  </p:cSld>
  <p:clrMapOvr>
    <a:masterClrMapping/>
  </p:clrMapOvr>
  <p:transition>
    <p:wedg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3">
              <a:lumMod val="40000"/>
              <a:lumOff val="60000"/>
            </a:schemeClr>
          </a:solidFill>
        </p:spPr>
        <p:txBody>
          <a:bodyPr>
            <a:normAutofit/>
          </a:bodyPr>
          <a:lstStyle/>
          <a:p>
            <a:pPr>
              <a:buNone/>
            </a:pPr>
            <a:r>
              <a:rPr lang="en-US" sz="2400" b="1"/>
              <a:t>Adders</a:t>
            </a:r>
          </a:p>
          <a:p>
            <a:pPr>
              <a:buNone/>
            </a:pPr>
            <a:r>
              <a:rPr lang="en-US" sz="2400" b="1"/>
              <a:t>a) Half adder </a:t>
            </a:r>
          </a:p>
          <a:p>
            <a:pPr>
              <a:buFont typeface="Wingdings" pitchFamily="2" charset="2"/>
              <a:buChar char="Ø"/>
            </a:pPr>
            <a:r>
              <a:rPr lang="en-US" sz="2400"/>
              <a:t>Combinational circuit that performs addition of two bits is called half adder.</a:t>
            </a:r>
          </a:p>
          <a:p>
            <a:pPr>
              <a:buFont typeface="Wingdings" pitchFamily="2" charset="2"/>
              <a:buChar char="Ø"/>
            </a:pPr>
            <a:r>
              <a:rPr lang="en-US" sz="2400"/>
              <a:t>The input variables designate as augends and addend bits.</a:t>
            </a:r>
          </a:p>
          <a:p>
            <a:pPr>
              <a:buFont typeface="Wingdings" pitchFamily="2" charset="2"/>
              <a:buChar char="Ø"/>
            </a:pPr>
            <a:r>
              <a:rPr lang="en-US" sz="2400"/>
              <a:t>The output variables produce the sum and carry.</a:t>
            </a:r>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Font typeface="Wingdings" pitchFamily="2" charset="2"/>
              <a:buChar char="Ø"/>
            </a:pPr>
            <a:endParaRPr lang="en-US" sz="2400"/>
          </a:p>
          <a:p>
            <a:pPr>
              <a:buNone/>
            </a:pPr>
            <a:r>
              <a:rPr lang="en-US" sz="2400"/>
              <a:t>						K-Map for Sum.	 K-Map for sum								Carry.</a:t>
            </a:r>
          </a:p>
          <a:p>
            <a:pPr>
              <a:buNone/>
            </a:pPr>
            <a:r>
              <a:rPr lang="en-US" sz="2400"/>
              <a:t>						S = A B + A B		C = AB</a:t>
            </a:r>
          </a:p>
          <a:p>
            <a:pPr>
              <a:buNone/>
            </a:pPr>
            <a:r>
              <a:rPr lang="en-US" sz="2400"/>
              <a:t>	</a:t>
            </a:r>
          </a:p>
        </p:txBody>
      </p:sp>
      <p:sp>
        <p:nvSpPr>
          <p:cNvPr id="4" name="Title 1"/>
          <p:cNvSpPr txBox="1">
            <a:spLocks noGrp="1"/>
          </p:cNvSpPr>
          <p:nvPr>
            <p:ph type="title"/>
          </p:nvPr>
        </p:nvSpPr>
        <p:spPr>
          <a:xfrm>
            <a:off x="0" y="0"/>
            <a:ext cx="9144000" cy="8382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57200" y="3784600"/>
          <a:ext cx="2971800" cy="2463800"/>
        </p:xfrm>
        <a:graphic>
          <a:graphicData uri="http://schemas.openxmlformats.org/drawingml/2006/table">
            <a:tbl>
              <a:tblPr firstRow="1" bandRow="1">
                <a:tableStyleId>{F5AB1C69-6EDB-4FF4-983F-18BD219EF322}</a:tableStyleId>
              </a:tblPr>
              <a:tblGrid>
                <a:gridCol w="1219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92760">
                <a:tc>
                  <a:txBody>
                    <a:bodyPr/>
                    <a:lstStyle/>
                    <a:p>
                      <a:pPr algn="ctr"/>
                      <a:r>
                        <a:rPr lang="en-US" sz="2400"/>
                        <a:t>AB</a:t>
                      </a:r>
                    </a:p>
                  </a:txBody>
                  <a:tcPr/>
                </a:tc>
                <a:tc>
                  <a:txBody>
                    <a:bodyPr/>
                    <a:lstStyle/>
                    <a:p>
                      <a:pPr algn="ctr"/>
                      <a:r>
                        <a:rPr lang="en-US" sz="2400"/>
                        <a:t>C</a:t>
                      </a:r>
                    </a:p>
                  </a:txBody>
                  <a:tcPr/>
                </a:tc>
                <a:tc>
                  <a:txBody>
                    <a:bodyPr/>
                    <a:lstStyle/>
                    <a:p>
                      <a:pPr algn="ctr"/>
                      <a:r>
                        <a:rPr lang="en-US" sz="2400"/>
                        <a:t>S</a:t>
                      </a:r>
                    </a:p>
                  </a:txBody>
                  <a:tcPr/>
                </a:tc>
                <a:extLst>
                  <a:ext uri="{0D108BD9-81ED-4DB2-BD59-A6C34878D82A}">
                    <a16:rowId xmlns:a16="http://schemas.microsoft.com/office/drawing/2014/main" val="10000"/>
                  </a:ext>
                </a:extLst>
              </a:tr>
              <a:tr h="492760">
                <a:tc>
                  <a:txBody>
                    <a:bodyPr/>
                    <a:lstStyle/>
                    <a:p>
                      <a:pPr algn="ctr"/>
                      <a:r>
                        <a:rPr lang="en-US" sz="2400"/>
                        <a:t>00</a:t>
                      </a:r>
                    </a:p>
                  </a:txBody>
                  <a:tcPr/>
                </a:tc>
                <a:tc>
                  <a:txBody>
                    <a:bodyPr/>
                    <a:lstStyle/>
                    <a:p>
                      <a:pPr algn="ctr"/>
                      <a:r>
                        <a:rPr lang="en-US" sz="2400"/>
                        <a:t>0</a:t>
                      </a:r>
                    </a:p>
                  </a:txBody>
                  <a:tcPr/>
                </a:tc>
                <a:tc>
                  <a:txBody>
                    <a:bodyPr/>
                    <a:lstStyle/>
                    <a:p>
                      <a:pPr algn="ctr"/>
                      <a:r>
                        <a:rPr lang="en-US" sz="2400"/>
                        <a:t>0</a:t>
                      </a:r>
                    </a:p>
                  </a:txBody>
                  <a:tcPr/>
                </a:tc>
                <a:extLst>
                  <a:ext uri="{0D108BD9-81ED-4DB2-BD59-A6C34878D82A}">
                    <a16:rowId xmlns:a16="http://schemas.microsoft.com/office/drawing/2014/main" val="10001"/>
                  </a:ext>
                </a:extLst>
              </a:tr>
              <a:tr h="492760">
                <a:tc>
                  <a:txBody>
                    <a:bodyPr/>
                    <a:lstStyle/>
                    <a:p>
                      <a:pPr algn="ctr"/>
                      <a:r>
                        <a:rPr lang="en-US" sz="2400"/>
                        <a:t>01</a:t>
                      </a:r>
                    </a:p>
                  </a:txBody>
                  <a:tcPr/>
                </a:tc>
                <a:tc>
                  <a:txBody>
                    <a:bodyPr/>
                    <a:lstStyle/>
                    <a:p>
                      <a:pPr algn="ctr"/>
                      <a:r>
                        <a:rPr lang="en-US" sz="2400"/>
                        <a:t>0</a:t>
                      </a:r>
                    </a:p>
                  </a:txBody>
                  <a:tcPr/>
                </a:tc>
                <a:tc>
                  <a:txBody>
                    <a:bodyPr/>
                    <a:lstStyle/>
                    <a:p>
                      <a:pPr algn="ctr"/>
                      <a:r>
                        <a:rPr lang="en-US" sz="2400"/>
                        <a:t>1</a:t>
                      </a:r>
                    </a:p>
                  </a:txBody>
                  <a:tcPr/>
                </a:tc>
                <a:extLst>
                  <a:ext uri="{0D108BD9-81ED-4DB2-BD59-A6C34878D82A}">
                    <a16:rowId xmlns:a16="http://schemas.microsoft.com/office/drawing/2014/main" val="10002"/>
                  </a:ext>
                </a:extLst>
              </a:tr>
              <a:tr h="492760">
                <a:tc>
                  <a:txBody>
                    <a:bodyPr/>
                    <a:lstStyle/>
                    <a:p>
                      <a:pPr algn="ctr"/>
                      <a:r>
                        <a:rPr lang="en-US" sz="2400"/>
                        <a:t>10</a:t>
                      </a:r>
                    </a:p>
                  </a:txBody>
                  <a:tcPr/>
                </a:tc>
                <a:tc>
                  <a:txBody>
                    <a:bodyPr/>
                    <a:lstStyle/>
                    <a:p>
                      <a:pPr algn="ctr"/>
                      <a:r>
                        <a:rPr lang="en-US" sz="2400"/>
                        <a:t>0</a:t>
                      </a:r>
                    </a:p>
                  </a:txBody>
                  <a:tcPr/>
                </a:tc>
                <a:tc>
                  <a:txBody>
                    <a:bodyPr/>
                    <a:lstStyle/>
                    <a:p>
                      <a:pPr algn="ctr"/>
                      <a:r>
                        <a:rPr lang="en-US" sz="2400"/>
                        <a:t>1</a:t>
                      </a:r>
                    </a:p>
                  </a:txBody>
                  <a:tcPr/>
                </a:tc>
                <a:extLst>
                  <a:ext uri="{0D108BD9-81ED-4DB2-BD59-A6C34878D82A}">
                    <a16:rowId xmlns:a16="http://schemas.microsoft.com/office/drawing/2014/main" val="10003"/>
                  </a:ext>
                </a:extLst>
              </a:tr>
              <a:tr h="492760">
                <a:tc>
                  <a:txBody>
                    <a:bodyPr/>
                    <a:lstStyle/>
                    <a:p>
                      <a:pPr algn="ctr"/>
                      <a:r>
                        <a:rPr lang="en-US" sz="2400"/>
                        <a:t>11</a:t>
                      </a:r>
                    </a:p>
                  </a:txBody>
                  <a:tcPr/>
                </a:tc>
                <a:tc>
                  <a:txBody>
                    <a:bodyPr/>
                    <a:lstStyle/>
                    <a:p>
                      <a:pPr algn="ctr"/>
                      <a:r>
                        <a:rPr lang="en-US" sz="2400"/>
                        <a:t>1</a:t>
                      </a:r>
                    </a:p>
                  </a:txBody>
                  <a:tcPr/>
                </a:tc>
                <a:tc>
                  <a:txBody>
                    <a:bodyPr/>
                    <a:lstStyle/>
                    <a:p>
                      <a:pPr algn="ctr"/>
                      <a:r>
                        <a:rPr lang="en-US" sz="2400"/>
                        <a:t>0</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4572000" y="3906520"/>
          <a:ext cx="1447800" cy="1046480"/>
        </p:xfrm>
        <a:graphic>
          <a:graphicData uri="http://schemas.openxmlformats.org/drawingml/2006/table">
            <a:tbl>
              <a:tblPr firstRow="1" bandRow="1">
                <a:tableStyleId>{F5AB1C69-6EDB-4FF4-983F-18BD219EF322}</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523240">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0"/>
                  </a:ext>
                </a:extLst>
              </a:tr>
              <a:tr h="523240">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7162800" y="3886200"/>
          <a:ext cx="1447800" cy="1066800"/>
        </p:xfrm>
        <a:graphic>
          <a:graphicData uri="http://schemas.openxmlformats.org/drawingml/2006/table">
            <a:tbl>
              <a:tblPr firstRow="1" bandRow="1">
                <a:tableStyleId>{F5AB1C69-6EDB-4FF4-983F-18BD219EF322}</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533400">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533400">
                <a:tc>
                  <a:txBody>
                    <a:bodyPr/>
                    <a:lstStyle/>
                    <a:p>
                      <a:endParaRPr lang="en-US"/>
                    </a:p>
                  </a:txBody>
                  <a:tcPr/>
                </a:tc>
                <a:tc>
                  <a:txBody>
                    <a:bodyPr/>
                    <a:lstStyle/>
                    <a:p>
                      <a:pPr algn="ctr"/>
                      <a:endParaRPr lang="en-US"/>
                    </a:p>
                  </a:txBody>
                  <a:tcPr/>
                </a:tc>
                <a:extLst>
                  <a:ext uri="{0D108BD9-81ED-4DB2-BD59-A6C34878D82A}">
                    <a16:rowId xmlns:a16="http://schemas.microsoft.com/office/drawing/2014/main" val="10001"/>
                  </a:ext>
                </a:extLst>
              </a:tr>
            </a:tbl>
          </a:graphicData>
        </a:graphic>
      </p:graphicFrame>
      <p:cxnSp>
        <p:nvCxnSpPr>
          <p:cNvPr id="9" name="Straight Connector 8"/>
          <p:cNvCxnSpPr/>
          <p:nvPr/>
        </p:nvCxnSpPr>
        <p:spPr>
          <a:xfrm rot="16200000" flipV="1">
            <a:off x="4305300" y="3695700"/>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V="1">
            <a:off x="6858000" y="3581400"/>
            <a:ext cx="381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8600" y="3657600"/>
            <a:ext cx="381000" cy="369332"/>
          </a:xfrm>
          <a:prstGeom prst="rect">
            <a:avLst/>
          </a:prstGeom>
          <a:noFill/>
        </p:spPr>
        <p:txBody>
          <a:bodyPr wrap="square" rtlCol="0">
            <a:spAutoFit/>
          </a:bodyPr>
          <a:lstStyle/>
          <a:p>
            <a:r>
              <a:rPr lang="en-US"/>
              <a:t>A</a:t>
            </a:r>
          </a:p>
        </p:txBody>
      </p:sp>
      <p:sp>
        <p:nvSpPr>
          <p:cNvPr id="13" name="TextBox 12"/>
          <p:cNvSpPr txBox="1"/>
          <p:nvPr/>
        </p:nvSpPr>
        <p:spPr>
          <a:xfrm>
            <a:off x="4419600" y="3429000"/>
            <a:ext cx="381000" cy="369332"/>
          </a:xfrm>
          <a:prstGeom prst="rect">
            <a:avLst/>
          </a:prstGeom>
          <a:noFill/>
        </p:spPr>
        <p:txBody>
          <a:bodyPr wrap="square" rtlCol="0">
            <a:spAutoFit/>
          </a:bodyPr>
          <a:lstStyle/>
          <a:p>
            <a:r>
              <a:rPr lang="en-US"/>
              <a:t>B</a:t>
            </a:r>
          </a:p>
        </p:txBody>
      </p:sp>
      <p:sp>
        <p:nvSpPr>
          <p:cNvPr id="14" name="TextBox 13"/>
          <p:cNvSpPr txBox="1"/>
          <p:nvPr/>
        </p:nvSpPr>
        <p:spPr>
          <a:xfrm>
            <a:off x="4191000" y="3897868"/>
            <a:ext cx="381000" cy="369332"/>
          </a:xfrm>
          <a:prstGeom prst="rect">
            <a:avLst/>
          </a:prstGeom>
          <a:noFill/>
        </p:spPr>
        <p:txBody>
          <a:bodyPr wrap="square" rtlCol="0">
            <a:spAutoFit/>
          </a:bodyPr>
          <a:lstStyle/>
          <a:p>
            <a:r>
              <a:rPr lang="en-US"/>
              <a:t>0</a:t>
            </a:r>
          </a:p>
        </p:txBody>
      </p:sp>
      <p:sp>
        <p:nvSpPr>
          <p:cNvPr id="15" name="TextBox 14"/>
          <p:cNvSpPr txBox="1"/>
          <p:nvPr/>
        </p:nvSpPr>
        <p:spPr>
          <a:xfrm>
            <a:off x="4724400" y="3581400"/>
            <a:ext cx="381000" cy="369332"/>
          </a:xfrm>
          <a:prstGeom prst="rect">
            <a:avLst/>
          </a:prstGeom>
          <a:noFill/>
        </p:spPr>
        <p:txBody>
          <a:bodyPr wrap="square" rtlCol="0">
            <a:spAutoFit/>
          </a:bodyPr>
          <a:lstStyle/>
          <a:p>
            <a:r>
              <a:rPr lang="en-US"/>
              <a:t>0</a:t>
            </a:r>
          </a:p>
        </p:txBody>
      </p:sp>
      <p:sp>
        <p:nvSpPr>
          <p:cNvPr id="16" name="TextBox 15"/>
          <p:cNvSpPr txBox="1"/>
          <p:nvPr/>
        </p:nvSpPr>
        <p:spPr>
          <a:xfrm>
            <a:off x="6858000" y="3886200"/>
            <a:ext cx="381000" cy="369332"/>
          </a:xfrm>
          <a:prstGeom prst="rect">
            <a:avLst/>
          </a:prstGeom>
          <a:noFill/>
        </p:spPr>
        <p:txBody>
          <a:bodyPr wrap="square" rtlCol="0">
            <a:spAutoFit/>
          </a:bodyPr>
          <a:lstStyle/>
          <a:p>
            <a:r>
              <a:rPr lang="en-US"/>
              <a:t>0</a:t>
            </a:r>
          </a:p>
        </p:txBody>
      </p:sp>
      <p:sp>
        <p:nvSpPr>
          <p:cNvPr id="17" name="TextBox 16"/>
          <p:cNvSpPr txBox="1"/>
          <p:nvPr/>
        </p:nvSpPr>
        <p:spPr>
          <a:xfrm>
            <a:off x="7315200" y="3581400"/>
            <a:ext cx="381000" cy="369332"/>
          </a:xfrm>
          <a:prstGeom prst="rect">
            <a:avLst/>
          </a:prstGeom>
          <a:noFill/>
        </p:spPr>
        <p:txBody>
          <a:bodyPr wrap="square" rtlCol="0">
            <a:spAutoFit/>
          </a:bodyPr>
          <a:lstStyle/>
          <a:p>
            <a:r>
              <a:rPr lang="en-US"/>
              <a:t>0</a:t>
            </a:r>
          </a:p>
        </p:txBody>
      </p:sp>
      <p:sp>
        <p:nvSpPr>
          <p:cNvPr id="18" name="TextBox 17"/>
          <p:cNvSpPr txBox="1"/>
          <p:nvPr/>
        </p:nvSpPr>
        <p:spPr>
          <a:xfrm>
            <a:off x="4191000" y="4278868"/>
            <a:ext cx="381000" cy="369332"/>
          </a:xfrm>
          <a:prstGeom prst="rect">
            <a:avLst/>
          </a:prstGeom>
          <a:noFill/>
        </p:spPr>
        <p:txBody>
          <a:bodyPr wrap="square" rtlCol="0">
            <a:spAutoFit/>
          </a:bodyPr>
          <a:lstStyle/>
          <a:p>
            <a:r>
              <a:rPr lang="en-US"/>
              <a:t>1</a:t>
            </a:r>
          </a:p>
        </p:txBody>
      </p:sp>
      <p:sp>
        <p:nvSpPr>
          <p:cNvPr id="19" name="TextBox 18"/>
          <p:cNvSpPr txBox="1"/>
          <p:nvPr/>
        </p:nvSpPr>
        <p:spPr>
          <a:xfrm>
            <a:off x="5486400" y="3581400"/>
            <a:ext cx="381000" cy="369332"/>
          </a:xfrm>
          <a:prstGeom prst="rect">
            <a:avLst/>
          </a:prstGeom>
          <a:noFill/>
        </p:spPr>
        <p:txBody>
          <a:bodyPr wrap="square" rtlCol="0">
            <a:spAutoFit/>
          </a:bodyPr>
          <a:lstStyle/>
          <a:p>
            <a:r>
              <a:rPr lang="en-US"/>
              <a:t>1</a:t>
            </a:r>
          </a:p>
        </p:txBody>
      </p:sp>
      <p:sp>
        <p:nvSpPr>
          <p:cNvPr id="20" name="TextBox 19"/>
          <p:cNvSpPr txBox="1"/>
          <p:nvPr/>
        </p:nvSpPr>
        <p:spPr>
          <a:xfrm>
            <a:off x="6858000" y="4278868"/>
            <a:ext cx="381000" cy="369332"/>
          </a:xfrm>
          <a:prstGeom prst="rect">
            <a:avLst/>
          </a:prstGeom>
          <a:noFill/>
        </p:spPr>
        <p:txBody>
          <a:bodyPr wrap="square" rtlCol="0">
            <a:spAutoFit/>
          </a:bodyPr>
          <a:lstStyle/>
          <a:p>
            <a:r>
              <a:rPr lang="en-US"/>
              <a:t>1</a:t>
            </a:r>
          </a:p>
        </p:txBody>
      </p:sp>
      <p:sp>
        <p:nvSpPr>
          <p:cNvPr id="21" name="TextBox 20"/>
          <p:cNvSpPr txBox="1"/>
          <p:nvPr/>
        </p:nvSpPr>
        <p:spPr>
          <a:xfrm>
            <a:off x="8077200" y="3581400"/>
            <a:ext cx="381000" cy="369332"/>
          </a:xfrm>
          <a:prstGeom prst="rect">
            <a:avLst/>
          </a:prstGeom>
          <a:noFill/>
        </p:spPr>
        <p:txBody>
          <a:bodyPr wrap="square" rtlCol="0">
            <a:spAutoFit/>
          </a:bodyPr>
          <a:lstStyle/>
          <a:p>
            <a:r>
              <a:rPr lang="en-US"/>
              <a:t>1</a:t>
            </a:r>
          </a:p>
        </p:txBody>
      </p:sp>
      <p:sp>
        <p:nvSpPr>
          <p:cNvPr id="22" name="TextBox 21"/>
          <p:cNvSpPr txBox="1"/>
          <p:nvPr/>
        </p:nvSpPr>
        <p:spPr>
          <a:xfrm>
            <a:off x="6705600" y="3581400"/>
            <a:ext cx="381000" cy="369332"/>
          </a:xfrm>
          <a:prstGeom prst="rect">
            <a:avLst/>
          </a:prstGeom>
          <a:noFill/>
        </p:spPr>
        <p:txBody>
          <a:bodyPr wrap="square" rtlCol="0">
            <a:spAutoFit/>
          </a:bodyPr>
          <a:lstStyle/>
          <a:p>
            <a:r>
              <a:rPr lang="en-US"/>
              <a:t>A</a:t>
            </a:r>
          </a:p>
        </p:txBody>
      </p:sp>
      <p:sp>
        <p:nvSpPr>
          <p:cNvPr id="23" name="TextBox 22"/>
          <p:cNvSpPr txBox="1"/>
          <p:nvPr/>
        </p:nvSpPr>
        <p:spPr>
          <a:xfrm>
            <a:off x="6934200" y="3429000"/>
            <a:ext cx="381000" cy="369332"/>
          </a:xfrm>
          <a:prstGeom prst="rect">
            <a:avLst/>
          </a:prstGeom>
          <a:noFill/>
        </p:spPr>
        <p:txBody>
          <a:bodyPr wrap="square" rtlCol="0">
            <a:spAutoFit/>
          </a:bodyPr>
          <a:lstStyle/>
          <a:p>
            <a:r>
              <a:rPr lang="en-US"/>
              <a:t>B</a:t>
            </a:r>
          </a:p>
        </p:txBody>
      </p:sp>
      <p:sp>
        <p:nvSpPr>
          <p:cNvPr id="24" name="Oval 23"/>
          <p:cNvSpPr/>
          <p:nvPr/>
        </p:nvSpPr>
        <p:spPr>
          <a:xfrm>
            <a:off x="5410200" y="39624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5486400" y="4050268"/>
            <a:ext cx="381000" cy="369332"/>
          </a:xfrm>
          <a:prstGeom prst="rect">
            <a:avLst/>
          </a:prstGeom>
          <a:noFill/>
        </p:spPr>
        <p:txBody>
          <a:bodyPr wrap="square" rtlCol="0">
            <a:spAutoFit/>
          </a:bodyPr>
          <a:lstStyle/>
          <a:p>
            <a:r>
              <a:rPr lang="en-US"/>
              <a:t>1</a:t>
            </a:r>
          </a:p>
        </p:txBody>
      </p:sp>
      <p:sp>
        <p:nvSpPr>
          <p:cNvPr id="26" name="Oval 25"/>
          <p:cNvSpPr/>
          <p:nvPr/>
        </p:nvSpPr>
        <p:spPr>
          <a:xfrm>
            <a:off x="4724400" y="4495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p:cNvSpPr txBox="1"/>
          <p:nvPr/>
        </p:nvSpPr>
        <p:spPr>
          <a:xfrm>
            <a:off x="4800600" y="4583668"/>
            <a:ext cx="381000" cy="369332"/>
          </a:xfrm>
          <a:prstGeom prst="rect">
            <a:avLst/>
          </a:prstGeom>
          <a:noFill/>
        </p:spPr>
        <p:txBody>
          <a:bodyPr wrap="square" rtlCol="0">
            <a:spAutoFit/>
          </a:bodyPr>
          <a:lstStyle/>
          <a:p>
            <a:r>
              <a:rPr lang="en-US"/>
              <a:t>1</a:t>
            </a:r>
          </a:p>
        </p:txBody>
      </p:sp>
      <p:sp>
        <p:nvSpPr>
          <p:cNvPr id="29" name="Oval 28"/>
          <p:cNvSpPr/>
          <p:nvPr/>
        </p:nvSpPr>
        <p:spPr>
          <a:xfrm>
            <a:off x="8001000" y="4495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cxnSp>
        <p:nvCxnSpPr>
          <p:cNvPr id="32" name="Straight Connector 31"/>
          <p:cNvCxnSpPr/>
          <p:nvPr/>
        </p:nvCxnSpPr>
        <p:spPr>
          <a:xfrm>
            <a:off x="5105400" y="601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019800" y="60182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838200"/>
          </a:xfrm>
          <a:prstGeom prst="rect">
            <a:avLst/>
          </a:prstGeom>
          <a:blipFill>
            <a:blip r:embed="rId2">
              <a:duotone>
                <a:schemeClr val="bg2">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pic>
        <p:nvPicPr>
          <p:cNvPr id="1026" name="Picture 2"/>
          <p:cNvPicPr>
            <a:picLocks noGrp="1" noChangeAspect="1" noChangeArrowheads="1"/>
          </p:cNvPicPr>
          <p:nvPr>
            <p:ph idx="1"/>
          </p:nvPr>
        </p:nvPicPr>
        <p:blipFill>
          <a:blip r:embed="rId3"/>
          <a:srcRect/>
          <a:stretch>
            <a:fillRect/>
          </a:stretch>
        </p:blipFill>
        <p:spPr bwMode="auto">
          <a:xfrm>
            <a:off x="1524000" y="838200"/>
            <a:ext cx="1447800" cy="1295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752600" y="2057400"/>
            <a:ext cx="1143000" cy="1171575"/>
          </a:xfrm>
          <a:prstGeom prst="rect">
            <a:avLst/>
          </a:prstGeom>
          <a:noFill/>
          <a:ln w="9525">
            <a:noFill/>
            <a:miter lim="800000"/>
            <a:headEnd/>
            <a:tailEnd/>
          </a:ln>
          <a:effectLst/>
        </p:spPr>
      </p:pic>
      <p:cxnSp>
        <p:nvCxnSpPr>
          <p:cNvPr id="7" name="Straight Connector 6"/>
          <p:cNvCxnSpPr/>
          <p:nvPr/>
        </p:nvCxnSpPr>
        <p:spPr>
          <a:xfrm rot="10800000">
            <a:off x="762000" y="13716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10800000">
            <a:off x="1219200" y="25146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10800000" flipV="1">
            <a:off x="914401" y="2819398"/>
            <a:ext cx="1143003" cy="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10800000">
            <a:off x="762001" y="16764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28600" y="1143000"/>
            <a:ext cx="304800" cy="369332"/>
          </a:xfrm>
          <a:prstGeom prst="rect">
            <a:avLst/>
          </a:prstGeom>
          <a:noFill/>
        </p:spPr>
        <p:txBody>
          <a:bodyPr wrap="square" rtlCol="0">
            <a:spAutoFit/>
          </a:bodyPr>
          <a:lstStyle/>
          <a:p>
            <a:r>
              <a:rPr lang="en-US"/>
              <a:t>A</a:t>
            </a:r>
          </a:p>
        </p:txBody>
      </p:sp>
      <p:sp>
        <p:nvSpPr>
          <p:cNvPr id="14" name="TextBox 13"/>
          <p:cNvSpPr txBox="1"/>
          <p:nvPr/>
        </p:nvSpPr>
        <p:spPr>
          <a:xfrm>
            <a:off x="228600" y="1459468"/>
            <a:ext cx="304800" cy="369332"/>
          </a:xfrm>
          <a:prstGeom prst="rect">
            <a:avLst/>
          </a:prstGeom>
          <a:noFill/>
        </p:spPr>
        <p:txBody>
          <a:bodyPr wrap="square" rtlCol="0">
            <a:spAutoFit/>
          </a:bodyPr>
          <a:lstStyle/>
          <a:p>
            <a:r>
              <a:rPr lang="en-US"/>
              <a:t>B</a:t>
            </a:r>
          </a:p>
        </p:txBody>
      </p:sp>
      <p:sp>
        <p:nvSpPr>
          <p:cNvPr id="16" name="TextBox 15"/>
          <p:cNvSpPr txBox="1"/>
          <p:nvPr/>
        </p:nvSpPr>
        <p:spPr>
          <a:xfrm>
            <a:off x="3200400" y="2514600"/>
            <a:ext cx="1219200" cy="369332"/>
          </a:xfrm>
          <a:prstGeom prst="rect">
            <a:avLst/>
          </a:prstGeom>
          <a:noFill/>
        </p:spPr>
        <p:txBody>
          <a:bodyPr wrap="square" rtlCol="0">
            <a:spAutoFit/>
          </a:bodyPr>
          <a:lstStyle/>
          <a:p>
            <a:r>
              <a:rPr lang="en-US" b="1"/>
              <a:t>C = AB</a:t>
            </a:r>
          </a:p>
        </p:txBody>
      </p:sp>
      <p:cxnSp>
        <p:nvCxnSpPr>
          <p:cNvPr id="18" name="Straight Connector 17"/>
          <p:cNvCxnSpPr/>
          <p:nvPr/>
        </p:nvCxnSpPr>
        <p:spPr>
          <a:xfrm rot="5400000" flipH="1" flipV="1">
            <a:off x="647700" y="19431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5400000">
            <a:off x="342900" y="2247900"/>
            <a:ext cx="1143000" cy="1588"/>
          </a:xfrm>
          <a:prstGeom prst="line">
            <a:avLst/>
          </a:prstGeom>
        </p:spPr>
        <p:style>
          <a:lnRef idx="1">
            <a:schemeClr val="dk1"/>
          </a:lnRef>
          <a:fillRef idx="0">
            <a:schemeClr val="dk1"/>
          </a:fillRef>
          <a:effectRef idx="0">
            <a:schemeClr val="dk1"/>
          </a:effectRef>
          <a:fontRef idx="minor">
            <a:schemeClr val="tx1"/>
          </a:fontRef>
        </p:style>
      </p:cxnSp>
      <p:sp>
        <p:nvSpPr>
          <p:cNvPr id="22" name="Oval 21"/>
          <p:cNvSpPr/>
          <p:nvPr/>
        </p:nvSpPr>
        <p:spPr>
          <a:xfrm>
            <a:off x="2667000" y="14478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2667000" y="25908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p:cNvSpPr/>
          <p:nvPr/>
        </p:nvSpPr>
        <p:spPr>
          <a:xfrm>
            <a:off x="685800" y="12954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p:cNvSpPr/>
          <p:nvPr/>
        </p:nvSpPr>
        <p:spPr>
          <a:xfrm>
            <a:off x="685800" y="16002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p:cNvSpPr txBox="1"/>
          <p:nvPr/>
        </p:nvSpPr>
        <p:spPr>
          <a:xfrm>
            <a:off x="3124200" y="1295400"/>
            <a:ext cx="1524000" cy="369332"/>
          </a:xfrm>
          <a:prstGeom prst="rect">
            <a:avLst/>
          </a:prstGeom>
          <a:noFill/>
        </p:spPr>
        <p:txBody>
          <a:bodyPr wrap="square" rtlCol="0">
            <a:spAutoFit/>
          </a:bodyPr>
          <a:lstStyle/>
          <a:p>
            <a:r>
              <a:rPr lang="en-US" b="1"/>
              <a:t>S = A B + A B</a:t>
            </a:r>
          </a:p>
        </p:txBody>
      </p:sp>
      <p:cxnSp>
        <p:nvCxnSpPr>
          <p:cNvPr id="29" name="Straight Connector 28"/>
          <p:cNvCxnSpPr/>
          <p:nvPr/>
        </p:nvCxnSpPr>
        <p:spPr>
          <a:xfrm>
            <a:off x="3505200" y="1295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267200" y="12954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0" y="3276600"/>
            <a:ext cx="4114800" cy="1938992"/>
          </a:xfrm>
          <a:prstGeom prst="rect">
            <a:avLst/>
          </a:prstGeom>
          <a:noFill/>
        </p:spPr>
        <p:txBody>
          <a:bodyPr wrap="square" rtlCol="0">
            <a:spAutoFit/>
          </a:bodyPr>
          <a:lstStyle/>
          <a:p>
            <a:r>
              <a:rPr lang="en-US" sz="2400" b="1"/>
              <a:t>Full Adder	</a:t>
            </a:r>
          </a:p>
          <a:p>
            <a:pPr>
              <a:buFont typeface="Wingdings" pitchFamily="2" charset="2"/>
              <a:buChar char="Ø"/>
            </a:pPr>
            <a:r>
              <a:rPr lang="en-US" sz="2400"/>
              <a:t>A combinational circuit that </a:t>
            </a:r>
          </a:p>
          <a:p>
            <a:r>
              <a:rPr lang="en-US" sz="2400"/>
              <a:t>perform binary addition for </a:t>
            </a:r>
          </a:p>
          <a:p>
            <a:r>
              <a:rPr lang="en-US" sz="2400"/>
              <a:t>three bits.</a:t>
            </a:r>
          </a:p>
          <a:p>
            <a:endParaRPr lang="en-US" sz="2400"/>
          </a:p>
        </p:txBody>
      </p:sp>
      <p:graphicFrame>
        <p:nvGraphicFramePr>
          <p:cNvPr id="23" name="Table 22"/>
          <p:cNvGraphicFramePr>
            <a:graphicFrameLocks noGrp="1"/>
          </p:cNvGraphicFramePr>
          <p:nvPr/>
        </p:nvGraphicFramePr>
        <p:xfrm>
          <a:off x="4876800" y="3444240"/>
          <a:ext cx="3048000" cy="3337560"/>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70840">
                <a:tc>
                  <a:txBody>
                    <a:bodyPr/>
                    <a:lstStyle/>
                    <a:p>
                      <a:pPr algn="ctr"/>
                      <a:r>
                        <a:rPr lang="en-US" sz="1800" b="1"/>
                        <a:t>ABC</a:t>
                      </a:r>
                    </a:p>
                  </a:txBody>
                  <a:tcPr/>
                </a:tc>
                <a:tc>
                  <a:txBody>
                    <a:bodyPr/>
                    <a:lstStyle/>
                    <a:p>
                      <a:pPr algn="ctr"/>
                      <a:r>
                        <a:rPr lang="en-US" sz="1800" b="1"/>
                        <a:t>C</a:t>
                      </a:r>
                    </a:p>
                  </a:txBody>
                  <a:tcPr/>
                </a:tc>
                <a:tc>
                  <a:txBody>
                    <a:bodyPr/>
                    <a:lstStyle/>
                    <a:p>
                      <a:pPr algn="ctr"/>
                      <a:r>
                        <a:rPr lang="en-US" sz="1800" b="1"/>
                        <a:t>S</a:t>
                      </a:r>
                    </a:p>
                  </a:txBody>
                  <a:tcPr/>
                </a:tc>
                <a:extLst>
                  <a:ext uri="{0D108BD9-81ED-4DB2-BD59-A6C34878D82A}">
                    <a16:rowId xmlns:a16="http://schemas.microsoft.com/office/drawing/2014/main" val="10000"/>
                  </a:ext>
                </a:extLst>
              </a:tr>
              <a:tr h="370840">
                <a:tc>
                  <a:txBody>
                    <a:bodyPr/>
                    <a:lstStyle/>
                    <a:p>
                      <a:pPr algn="ctr"/>
                      <a:r>
                        <a:rPr lang="en-US" sz="1800" b="1"/>
                        <a:t>000</a:t>
                      </a:r>
                    </a:p>
                  </a:txBody>
                  <a:tcPr/>
                </a:tc>
                <a:tc>
                  <a:txBody>
                    <a:bodyPr/>
                    <a:lstStyle/>
                    <a:p>
                      <a:pPr algn="ctr"/>
                      <a:r>
                        <a:rPr lang="en-US" sz="1800" b="1"/>
                        <a:t>0</a:t>
                      </a:r>
                    </a:p>
                  </a:txBody>
                  <a:tcPr/>
                </a:tc>
                <a:tc>
                  <a:txBody>
                    <a:bodyPr/>
                    <a:lstStyle/>
                    <a:p>
                      <a:pPr algn="ctr"/>
                      <a:r>
                        <a:rPr lang="en-US" sz="1800" b="1"/>
                        <a:t>0</a:t>
                      </a:r>
                    </a:p>
                  </a:txBody>
                  <a:tcPr/>
                </a:tc>
                <a:extLst>
                  <a:ext uri="{0D108BD9-81ED-4DB2-BD59-A6C34878D82A}">
                    <a16:rowId xmlns:a16="http://schemas.microsoft.com/office/drawing/2014/main" val="10001"/>
                  </a:ext>
                </a:extLst>
              </a:tr>
              <a:tr h="370840">
                <a:tc>
                  <a:txBody>
                    <a:bodyPr/>
                    <a:lstStyle/>
                    <a:p>
                      <a:pPr algn="ctr"/>
                      <a:r>
                        <a:rPr lang="en-US" sz="1800" b="1"/>
                        <a:t>001</a:t>
                      </a:r>
                    </a:p>
                  </a:txBody>
                  <a:tcPr/>
                </a:tc>
                <a:tc>
                  <a:txBody>
                    <a:bodyPr/>
                    <a:lstStyle/>
                    <a:p>
                      <a:pPr algn="ctr"/>
                      <a:r>
                        <a:rPr lang="en-US" sz="1800" b="1"/>
                        <a:t>0</a:t>
                      </a:r>
                    </a:p>
                  </a:txBody>
                  <a:tcPr/>
                </a:tc>
                <a:tc>
                  <a:txBody>
                    <a:bodyPr/>
                    <a:lstStyle/>
                    <a:p>
                      <a:pPr algn="ctr"/>
                      <a:r>
                        <a:rPr lang="en-US" sz="1800" b="1"/>
                        <a:t>1</a:t>
                      </a:r>
                    </a:p>
                  </a:txBody>
                  <a:tcPr/>
                </a:tc>
                <a:extLst>
                  <a:ext uri="{0D108BD9-81ED-4DB2-BD59-A6C34878D82A}">
                    <a16:rowId xmlns:a16="http://schemas.microsoft.com/office/drawing/2014/main" val="10002"/>
                  </a:ext>
                </a:extLst>
              </a:tr>
              <a:tr h="370840">
                <a:tc>
                  <a:txBody>
                    <a:bodyPr/>
                    <a:lstStyle/>
                    <a:p>
                      <a:pPr algn="ctr"/>
                      <a:r>
                        <a:rPr lang="en-US" sz="1800" b="1"/>
                        <a:t>010</a:t>
                      </a:r>
                    </a:p>
                  </a:txBody>
                  <a:tcPr/>
                </a:tc>
                <a:tc>
                  <a:txBody>
                    <a:bodyPr/>
                    <a:lstStyle/>
                    <a:p>
                      <a:pPr algn="ctr"/>
                      <a:r>
                        <a:rPr lang="en-US" sz="1800" b="1"/>
                        <a:t>0</a:t>
                      </a:r>
                    </a:p>
                  </a:txBody>
                  <a:tcPr/>
                </a:tc>
                <a:tc>
                  <a:txBody>
                    <a:bodyPr/>
                    <a:lstStyle/>
                    <a:p>
                      <a:pPr algn="ctr"/>
                      <a:r>
                        <a:rPr lang="en-US" sz="1800" b="1"/>
                        <a:t>1</a:t>
                      </a:r>
                    </a:p>
                  </a:txBody>
                  <a:tcPr/>
                </a:tc>
                <a:extLst>
                  <a:ext uri="{0D108BD9-81ED-4DB2-BD59-A6C34878D82A}">
                    <a16:rowId xmlns:a16="http://schemas.microsoft.com/office/drawing/2014/main" val="10003"/>
                  </a:ext>
                </a:extLst>
              </a:tr>
              <a:tr h="370840">
                <a:tc>
                  <a:txBody>
                    <a:bodyPr/>
                    <a:lstStyle/>
                    <a:p>
                      <a:pPr algn="ctr"/>
                      <a:r>
                        <a:rPr lang="en-US" sz="1800" b="1"/>
                        <a:t>011</a:t>
                      </a:r>
                    </a:p>
                  </a:txBody>
                  <a:tcPr/>
                </a:tc>
                <a:tc>
                  <a:txBody>
                    <a:bodyPr/>
                    <a:lstStyle/>
                    <a:p>
                      <a:pPr algn="ctr"/>
                      <a:r>
                        <a:rPr lang="en-US" sz="1800" b="1"/>
                        <a:t>1</a:t>
                      </a:r>
                    </a:p>
                  </a:txBody>
                  <a:tcPr/>
                </a:tc>
                <a:tc>
                  <a:txBody>
                    <a:bodyPr/>
                    <a:lstStyle/>
                    <a:p>
                      <a:pPr algn="ctr"/>
                      <a:r>
                        <a:rPr lang="en-US" sz="1800" b="1"/>
                        <a:t>0</a:t>
                      </a:r>
                    </a:p>
                  </a:txBody>
                  <a:tcPr/>
                </a:tc>
                <a:extLst>
                  <a:ext uri="{0D108BD9-81ED-4DB2-BD59-A6C34878D82A}">
                    <a16:rowId xmlns:a16="http://schemas.microsoft.com/office/drawing/2014/main" val="10004"/>
                  </a:ext>
                </a:extLst>
              </a:tr>
              <a:tr h="370840">
                <a:tc>
                  <a:txBody>
                    <a:bodyPr/>
                    <a:lstStyle/>
                    <a:p>
                      <a:pPr algn="ctr"/>
                      <a:r>
                        <a:rPr lang="en-US" sz="1800" b="1"/>
                        <a:t>100</a:t>
                      </a:r>
                    </a:p>
                  </a:txBody>
                  <a:tcPr/>
                </a:tc>
                <a:tc>
                  <a:txBody>
                    <a:bodyPr/>
                    <a:lstStyle/>
                    <a:p>
                      <a:pPr algn="ctr"/>
                      <a:r>
                        <a:rPr lang="en-US" sz="1800" b="1"/>
                        <a:t>0</a:t>
                      </a:r>
                    </a:p>
                  </a:txBody>
                  <a:tcPr/>
                </a:tc>
                <a:tc>
                  <a:txBody>
                    <a:bodyPr/>
                    <a:lstStyle/>
                    <a:p>
                      <a:pPr algn="ctr"/>
                      <a:r>
                        <a:rPr lang="en-US" sz="1800" b="1"/>
                        <a:t>1</a:t>
                      </a:r>
                    </a:p>
                  </a:txBody>
                  <a:tcPr/>
                </a:tc>
                <a:extLst>
                  <a:ext uri="{0D108BD9-81ED-4DB2-BD59-A6C34878D82A}">
                    <a16:rowId xmlns:a16="http://schemas.microsoft.com/office/drawing/2014/main" val="10005"/>
                  </a:ext>
                </a:extLst>
              </a:tr>
              <a:tr h="370840">
                <a:tc>
                  <a:txBody>
                    <a:bodyPr/>
                    <a:lstStyle/>
                    <a:p>
                      <a:pPr algn="ctr"/>
                      <a:r>
                        <a:rPr lang="en-US" sz="1800" b="1"/>
                        <a:t>101</a:t>
                      </a:r>
                    </a:p>
                  </a:txBody>
                  <a:tcPr/>
                </a:tc>
                <a:tc>
                  <a:txBody>
                    <a:bodyPr/>
                    <a:lstStyle/>
                    <a:p>
                      <a:pPr algn="ctr"/>
                      <a:r>
                        <a:rPr lang="en-US" sz="1800" b="1"/>
                        <a:t>1</a:t>
                      </a:r>
                    </a:p>
                  </a:txBody>
                  <a:tcPr/>
                </a:tc>
                <a:tc>
                  <a:txBody>
                    <a:bodyPr/>
                    <a:lstStyle/>
                    <a:p>
                      <a:pPr algn="ctr"/>
                      <a:r>
                        <a:rPr lang="en-US" sz="1800" b="1"/>
                        <a:t>0</a:t>
                      </a:r>
                    </a:p>
                  </a:txBody>
                  <a:tcPr/>
                </a:tc>
                <a:extLst>
                  <a:ext uri="{0D108BD9-81ED-4DB2-BD59-A6C34878D82A}">
                    <a16:rowId xmlns:a16="http://schemas.microsoft.com/office/drawing/2014/main" val="10006"/>
                  </a:ext>
                </a:extLst>
              </a:tr>
              <a:tr h="370840">
                <a:tc>
                  <a:txBody>
                    <a:bodyPr/>
                    <a:lstStyle/>
                    <a:p>
                      <a:pPr algn="ctr"/>
                      <a:r>
                        <a:rPr lang="en-US" sz="1800" b="1"/>
                        <a:t>110</a:t>
                      </a:r>
                    </a:p>
                  </a:txBody>
                  <a:tcPr/>
                </a:tc>
                <a:tc>
                  <a:txBody>
                    <a:bodyPr/>
                    <a:lstStyle/>
                    <a:p>
                      <a:pPr algn="ctr"/>
                      <a:r>
                        <a:rPr lang="en-US" sz="1800" b="1"/>
                        <a:t>1</a:t>
                      </a:r>
                    </a:p>
                  </a:txBody>
                  <a:tcPr/>
                </a:tc>
                <a:tc>
                  <a:txBody>
                    <a:bodyPr/>
                    <a:lstStyle/>
                    <a:p>
                      <a:pPr algn="ctr"/>
                      <a:r>
                        <a:rPr lang="en-US" sz="1800" b="1"/>
                        <a:t>0</a:t>
                      </a:r>
                    </a:p>
                  </a:txBody>
                  <a:tcPr/>
                </a:tc>
                <a:extLst>
                  <a:ext uri="{0D108BD9-81ED-4DB2-BD59-A6C34878D82A}">
                    <a16:rowId xmlns:a16="http://schemas.microsoft.com/office/drawing/2014/main" val="10007"/>
                  </a:ext>
                </a:extLst>
              </a:tr>
              <a:tr h="370840">
                <a:tc>
                  <a:txBody>
                    <a:bodyPr/>
                    <a:lstStyle/>
                    <a:p>
                      <a:pPr algn="ctr"/>
                      <a:r>
                        <a:rPr lang="en-US" sz="1800" b="1"/>
                        <a:t>111</a:t>
                      </a:r>
                    </a:p>
                  </a:txBody>
                  <a:tcPr/>
                </a:tc>
                <a:tc>
                  <a:txBody>
                    <a:bodyPr/>
                    <a:lstStyle/>
                    <a:p>
                      <a:pPr algn="ctr"/>
                      <a:r>
                        <a:rPr lang="en-US" sz="1800" b="1"/>
                        <a:t>1</a:t>
                      </a:r>
                    </a:p>
                  </a:txBody>
                  <a:tcPr/>
                </a:tc>
                <a:tc>
                  <a:txBody>
                    <a:bodyPr/>
                    <a:lstStyle/>
                    <a:p>
                      <a:pPr algn="ctr"/>
                      <a:r>
                        <a:rPr lang="en-US" sz="1800" b="1"/>
                        <a:t>1</a:t>
                      </a:r>
                    </a:p>
                  </a:txBody>
                  <a:tcPr/>
                </a:tc>
                <a:extLst>
                  <a:ext uri="{0D108BD9-81ED-4DB2-BD59-A6C34878D82A}">
                    <a16:rowId xmlns:a16="http://schemas.microsoft.com/office/drawing/2014/main" val="10008"/>
                  </a:ext>
                </a:extLst>
              </a:tr>
            </a:tbl>
          </a:graphicData>
        </a:graphic>
      </p:graphicFrame>
    </p:spTree>
  </p:cSld>
  <p:clrMapOvr>
    <a:masterClrMapping/>
  </p:clrMapOvr>
  <p:transition>
    <p:wedg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a:bodyPr>
          <a:lstStyle/>
          <a:p>
            <a:pPr>
              <a:buNone/>
            </a:pPr>
            <a:r>
              <a:rPr lang="en-US" sz="2400"/>
              <a:t>K-Map for Sum:</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r>
              <a:rPr lang="en-US" sz="2400"/>
              <a:t>	S = A B C + A B C + A B C + A B C.</a:t>
            </a:r>
          </a:p>
          <a:p>
            <a:pPr>
              <a:buNone/>
            </a:pPr>
            <a:r>
              <a:rPr lang="en-US" sz="2400"/>
              <a:t>K-Map for Carry:</a:t>
            </a:r>
          </a:p>
          <a:p>
            <a:pPr>
              <a:buNone/>
            </a:pPr>
            <a:endParaRPr lang="en-US" sz="2400"/>
          </a:p>
          <a:p>
            <a:pPr>
              <a:buNone/>
            </a:pPr>
            <a:endParaRPr lang="en-US" sz="2400"/>
          </a:p>
          <a:p>
            <a:pPr>
              <a:buNone/>
            </a:pPr>
            <a:endParaRPr lang="en-US" sz="2400"/>
          </a:p>
          <a:p>
            <a:pPr>
              <a:buNone/>
            </a:pPr>
            <a:endParaRPr lang="en-US" sz="2400"/>
          </a:p>
          <a:p>
            <a:pPr>
              <a:buNone/>
            </a:pPr>
            <a:r>
              <a:rPr lang="en-US" sz="2400"/>
              <a:t>	C = A C + A B + B C.</a:t>
            </a:r>
          </a:p>
          <a:p>
            <a:pPr>
              <a:buNone/>
            </a:pPr>
            <a:endParaRPr lang="en-US" sz="2400"/>
          </a:p>
        </p:txBody>
      </p:sp>
      <p:sp>
        <p:nvSpPr>
          <p:cNvPr id="4" name="Title 1"/>
          <p:cNvSpPr txBox="1">
            <a:spLocks noGrp="1"/>
          </p:cNvSpPr>
          <p:nvPr>
            <p:ph type="title"/>
          </p:nvPr>
        </p:nvSpPr>
        <p:spPr>
          <a:xfrm>
            <a:off x="0" y="0"/>
            <a:ext cx="9144000" cy="8382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685800" y="1849120"/>
          <a:ext cx="4038600" cy="970280"/>
        </p:xfrm>
        <a:graphic>
          <a:graphicData uri="http://schemas.openxmlformats.org/drawingml/2006/table">
            <a:tbl>
              <a:tblPr firstRow="1" bandRow="1">
                <a:tableStyleId>{00A15C55-8517-42AA-B614-E9B94910E393}</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4851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0"/>
                  </a:ext>
                </a:extLst>
              </a:tr>
              <a:tr h="4851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bl>
          </a:graphicData>
        </a:graphic>
      </p:graphicFrame>
      <p:cxnSp>
        <p:nvCxnSpPr>
          <p:cNvPr id="7" name="Straight Connector 6"/>
          <p:cNvCxnSpPr/>
          <p:nvPr/>
        </p:nvCxnSpPr>
        <p:spPr>
          <a:xfrm rot="16200000" flipV="1">
            <a:off x="304801" y="1447800"/>
            <a:ext cx="381000" cy="38100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6200" y="1524000"/>
            <a:ext cx="381000" cy="369332"/>
          </a:xfrm>
          <a:prstGeom prst="rect">
            <a:avLst/>
          </a:prstGeom>
          <a:noFill/>
        </p:spPr>
        <p:txBody>
          <a:bodyPr wrap="square" rtlCol="0">
            <a:spAutoFit/>
          </a:bodyPr>
          <a:lstStyle/>
          <a:p>
            <a:r>
              <a:rPr lang="en-US"/>
              <a:t>A</a:t>
            </a:r>
          </a:p>
        </p:txBody>
      </p:sp>
      <p:sp>
        <p:nvSpPr>
          <p:cNvPr id="9" name="TextBox 8"/>
          <p:cNvSpPr txBox="1"/>
          <p:nvPr/>
        </p:nvSpPr>
        <p:spPr>
          <a:xfrm>
            <a:off x="457200" y="1371600"/>
            <a:ext cx="457200" cy="369332"/>
          </a:xfrm>
          <a:prstGeom prst="rect">
            <a:avLst/>
          </a:prstGeom>
          <a:noFill/>
        </p:spPr>
        <p:txBody>
          <a:bodyPr wrap="square" rtlCol="0">
            <a:spAutoFit/>
          </a:bodyPr>
          <a:lstStyle/>
          <a:p>
            <a:r>
              <a:rPr lang="en-US"/>
              <a:t>BC</a:t>
            </a:r>
          </a:p>
        </p:txBody>
      </p:sp>
      <p:sp>
        <p:nvSpPr>
          <p:cNvPr id="10" name="TextBox 9"/>
          <p:cNvSpPr txBox="1"/>
          <p:nvPr/>
        </p:nvSpPr>
        <p:spPr>
          <a:xfrm>
            <a:off x="304800" y="1916668"/>
            <a:ext cx="381000" cy="369332"/>
          </a:xfrm>
          <a:prstGeom prst="rect">
            <a:avLst/>
          </a:prstGeom>
          <a:noFill/>
        </p:spPr>
        <p:txBody>
          <a:bodyPr wrap="square" rtlCol="0">
            <a:spAutoFit/>
          </a:bodyPr>
          <a:lstStyle/>
          <a:p>
            <a:r>
              <a:rPr lang="en-US"/>
              <a:t>0</a:t>
            </a:r>
          </a:p>
        </p:txBody>
      </p:sp>
      <p:sp>
        <p:nvSpPr>
          <p:cNvPr id="11" name="TextBox 10"/>
          <p:cNvSpPr txBox="1"/>
          <p:nvPr/>
        </p:nvSpPr>
        <p:spPr>
          <a:xfrm>
            <a:off x="304800" y="2373868"/>
            <a:ext cx="381000" cy="369332"/>
          </a:xfrm>
          <a:prstGeom prst="rect">
            <a:avLst/>
          </a:prstGeom>
          <a:noFill/>
        </p:spPr>
        <p:txBody>
          <a:bodyPr wrap="square" rtlCol="0">
            <a:spAutoFit/>
          </a:bodyPr>
          <a:lstStyle/>
          <a:p>
            <a:r>
              <a:rPr lang="en-US"/>
              <a:t>1</a:t>
            </a:r>
          </a:p>
        </p:txBody>
      </p:sp>
      <p:sp>
        <p:nvSpPr>
          <p:cNvPr id="12" name="TextBox 11"/>
          <p:cNvSpPr txBox="1"/>
          <p:nvPr/>
        </p:nvSpPr>
        <p:spPr>
          <a:xfrm>
            <a:off x="914400" y="1524000"/>
            <a:ext cx="533400" cy="369332"/>
          </a:xfrm>
          <a:prstGeom prst="rect">
            <a:avLst/>
          </a:prstGeom>
          <a:noFill/>
        </p:spPr>
        <p:txBody>
          <a:bodyPr wrap="square" rtlCol="0">
            <a:spAutoFit/>
          </a:bodyPr>
          <a:lstStyle/>
          <a:p>
            <a:r>
              <a:rPr lang="en-US"/>
              <a:t>00</a:t>
            </a:r>
          </a:p>
        </p:txBody>
      </p:sp>
      <p:sp>
        <p:nvSpPr>
          <p:cNvPr id="13" name="TextBox 12"/>
          <p:cNvSpPr txBox="1"/>
          <p:nvPr/>
        </p:nvSpPr>
        <p:spPr>
          <a:xfrm>
            <a:off x="1981200" y="1524000"/>
            <a:ext cx="533400" cy="369332"/>
          </a:xfrm>
          <a:prstGeom prst="rect">
            <a:avLst/>
          </a:prstGeom>
          <a:noFill/>
        </p:spPr>
        <p:txBody>
          <a:bodyPr wrap="square" rtlCol="0">
            <a:spAutoFit/>
          </a:bodyPr>
          <a:lstStyle/>
          <a:p>
            <a:r>
              <a:rPr lang="en-US"/>
              <a:t>01</a:t>
            </a:r>
          </a:p>
        </p:txBody>
      </p:sp>
      <p:sp>
        <p:nvSpPr>
          <p:cNvPr id="14" name="TextBox 13"/>
          <p:cNvSpPr txBox="1"/>
          <p:nvPr/>
        </p:nvSpPr>
        <p:spPr>
          <a:xfrm>
            <a:off x="2971800" y="1524000"/>
            <a:ext cx="533400" cy="369332"/>
          </a:xfrm>
          <a:prstGeom prst="rect">
            <a:avLst/>
          </a:prstGeom>
          <a:noFill/>
        </p:spPr>
        <p:txBody>
          <a:bodyPr wrap="square" rtlCol="0">
            <a:spAutoFit/>
          </a:bodyPr>
          <a:lstStyle/>
          <a:p>
            <a:r>
              <a:rPr lang="en-US"/>
              <a:t>11</a:t>
            </a:r>
          </a:p>
        </p:txBody>
      </p:sp>
      <p:sp>
        <p:nvSpPr>
          <p:cNvPr id="15" name="TextBox 14"/>
          <p:cNvSpPr txBox="1"/>
          <p:nvPr/>
        </p:nvSpPr>
        <p:spPr>
          <a:xfrm>
            <a:off x="3962400" y="1524000"/>
            <a:ext cx="533400" cy="369332"/>
          </a:xfrm>
          <a:prstGeom prst="rect">
            <a:avLst/>
          </a:prstGeom>
          <a:noFill/>
        </p:spPr>
        <p:txBody>
          <a:bodyPr wrap="square" rtlCol="0">
            <a:spAutoFit/>
          </a:bodyPr>
          <a:lstStyle/>
          <a:p>
            <a:r>
              <a:rPr lang="en-US"/>
              <a:t>10</a:t>
            </a:r>
          </a:p>
        </p:txBody>
      </p:sp>
      <p:sp>
        <p:nvSpPr>
          <p:cNvPr id="16" name="Oval 15"/>
          <p:cNvSpPr/>
          <p:nvPr/>
        </p:nvSpPr>
        <p:spPr>
          <a:xfrm>
            <a:off x="39624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7" name="Oval 16"/>
          <p:cNvSpPr/>
          <p:nvPr/>
        </p:nvSpPr>
        <p:spPr>
          <a:xfrm>
            <a:off x="19812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8" name="Oval 17"/>
          <p:cNvSpPr/>
          <p:nvPr/>
        </p:nvSpPr>
        <p:spPr>
          <a:xfrm>
            <a:off x="9906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9" name="Oval 18"/>
          <p:cNvSpPr/>
          <p:nvPr/>
        </p:nvSpPr>
        <p:spPr>
          <a:xfrm>
            <a:off x="29718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cxnSp>
        <p:nvCxnSpPr>
          <p:cNvPr id="21" name="Straight Connector 20"/>
          <p:cNvCxnSpPr/>
          <p:nvPr/>
        </p:nvCxnSpPr>
        <p:spPr>
          <a:xfrm>
            <a:off x="8382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0668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17526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22860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9718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3200400" y="3505200"/>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7" name="Table 26"/>
          <p:cNvGraphicFramePr>
            <a:graphicFrameLocks noGrp="1"/>
          </p:cNvGraphicFramePr>
          <p:nvPr/>
        </p:nvGraphicFramePr>
        <p:xfrm>
          <a:off x="838200" y="4820920"/>
          <a:ext cx="4038600" cy="970280"/>
        </p:xfrm>
        <a:graphic>
          <a:graphicData uri="http://schemas.openxmlformats.org/drawingml/2006/table">
            <a:tbl>
              <a:tblPr firstRow="1" bandRow="1">
                <a:tableStyleId>{00A15C55-8517-42AA-B614-E9B94910E393}</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485140">
                <a:tc>
                  <a:txBody>
                    <a:bodyPr/>
                    <a:lstStyle/>
                    <a:p>
                      <a:pPr algn="ctr"/>
                      <a:endParaRPr lang="en-US"/>
                    </a:p>
                  </a:txBody>
                  <a:tcPr/>
                </a:tc>
                <a:tc>
                  <a:txBody>
                    <a:bodyPr/>
                    <a:lstStyle/>
                    <a:p>
                      <a:pPr algn="ctr"/>
                      <a:endParaRPr lang="en-US"/>
                    </a:p>
                  </a:txBody>
                  <a:tcPr/>
                </a:tc>
                <a:tc>
                  <a:txBody>
                    <a:bodyPr/>
                    <a:lstStyle/>
                    <a:p>
                      <a:pPr algn="ctr"/>
                      <a:r>
                        <a:rPr lang="en-US"/>
                        <a:t>1</a:t>
                      </a:r>
                    </a:p>
                  </a:txBody>
                  <a:tcPr/>
                </a:tc>
                <a:tc>
                  <a:txBody>
                    <a:bodyPr/>
                    <a:lstStyle/>
                    <a:p>
                      <a:pPr algn="ctr"/>
                      <a:endParaRPr lang="en-US"/>
                    </a:p>
                  </a:txBody>
                  <a:tcPr/>
                </a:tc>
                <a:extLst>
                  <a:ext uri="{0D108BD9-81ED-4DB2-BD59-A6C34878D82A}">
                    <a16:rowId xmlns:a16="http://schemas.microsoft.com/office/drawing/2014/main" val="10000"/>
                  </a:ext>
                </a:extLst>
              </a:tr>
              <a:tr h="485140">
                <a:tc>
                  <a:txBody>
                    <a:bodyPr/>
                    <a:lstStyle/>
                    <a:p>
                      <a:pPr algn="ctr"/>
                      <a:endParaRPr lang="en-US"/>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1"/>
                  </a:ext>
                </a:extLst>
              </a:tr>
            </a:tbl>
          </a:graphicData>
        </a:graphic>
      </p:graphicFrame>
      <p:cxnSp>
        <p:nvCxnSpPr>
          <p:cNvPr id="29" name="Straight Connector 28"/>
          <p:cNvCxnSpPr/>
          <p:nvPr/>
        </p:nvCxnSpPr>
        <p:spPr>
          <a:xfrm rot="16200000" flipV="1">
            <a:off x="457200" y="4419600"/>
            <a:ext cx="381000" cy="381000"/>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04800" y="4495800"/>
            <a:ext cx="381000" cy="369332"/>
          </a:xfrm>
          <a:prstGeom prst="rect">
            <a:avLst/>
          </a:prstGeom>
          <a:noFill/>
        </p:spPr>
        <p:txBody>
          <a:bodyPr wrap="square" rtlCol="0">
            <a:spAutoFit/>
          </a:bodyPr>
          <a:lstStyle/>
          <a:p>
            <a:r>
              <a:rPr lang="en-US"/>
              <a:t>A</a:t>
            </a:r>
          </a:p>
        </p:txBody>
      </p:sp>
      <p:sp>
        <p:nvSpPr>
          <p:cNvPr id="31" name="TextBox 30"/>
          <p:cNvSpPr txBox="1"/>
          <p:nvPr/>
        </p:nvSpPr>
        <p:spPr>
          <a:xfrm>
            <a:off x="533400" y="4278868"/>
            <a:ext cx="457200" cy="369332"/>
          </a:xfrm>
          <a:prstGeom prst="rect">
            <a:avLst/>
          </a:prstGeom>
          <a:noFill/>
        </p:spPr>
        <p:txBody>
          <a:bodyPr wrap="square" rtlCol="0">
            <a:spAutoFit/>
          </a:bodyPr>
          <a:lstStyle/>
          <a:p>
            <a:r>
              <a:rPr lang="en-US"/>
              <a:t>BC</a:t>
            </a:r>
          </a:p>
        </p:txBody>
      </p:sp>
      <p:sp>
        <p:nvSpPr>
          <p:cNvPr id="32" name="TextBox 31"/>
          <p:cNvSpPr txBox="1"/>
          <p:nvPr/>
        </p:nvSpPr>
        <p:spPr>
          <a:xfrm>
            <a:off x="457200" y="4888468"/>
            <a:ext cx="381000" cy="369332"/>
          </a:xfrm>
          <a:prstGeom prst="rect">
            <a:avLst/>
          </a:prstGeom>
          <a:noFill/>
        </p:spPr>
        <p:txBody>
          <a:bodyPr wrap="square" rtlCol="0">
            <a:spAutoFit/>
          </a:bodyPr>
          <a:lstStyle/>
          <a:p>
            <a:r>
              <a:rPr lang="en-US"/>
              <a:t>0</a:t>
            </a:r>
          </a:p>
        </p:txBody>
      </p:sp>
      <p:sp>
        <p:nvSpPr>
          <p:cNvPr id="33" name="TextBox 32"/>
          <p:cNvSpPr txBox="1"/>
          <p:nvPr/>
        </p:nvSpPr>
        <p:spPr>
          <a:xfrm>
            <a:off x="457200" y="5345668"/>
            <a:ext cx="381000" cy="369332"/>
          </a:xfrm>
          <a:prstGeom prst="rect">
            <a:avLst/>
          </a:prstGeom>
          <a:noFill/>
        </p:spPr>
        <p:txBody>
          <a:bodyPr wrap="square" rtlCol="0">
            <a:spAutoFit/>
          </a:bodyPr>
          <a:lstStyle/>
          <a:p>
            <a:r>
              <a:rPr lang="en-US"/>
              <a:t>1</a:t>
            </a:r>
          </a:p>
        </p:txBody>
      </p:sp>
      <p:sp>
        <p:nvSpPr>
          <p:cNvPr id="34" name="TextBox 33"/>
          <p:cNvSpPr txBox="1"/>
          <p:nvPr/>
        </p:nvSpPr>
        <p:spPr>
          <a:xfrm>
            <a:off x="1066800" y="4507468"/>
            <a:ext cx="533400" cy="369332"/>
          </a:xfrm>
          <a:prstGeom prst="rect">
            <a:avLst/>
          </a:prstGeom>
          <a:noFill/>
        </p:spPr>
        <p:txBody>
          <a:bodyPr wrap="square" rtlCol="0">
            <a:spAutoFit/>
          </a:bodyPr>
          <a:lstStyle/>
          <a:p>
            <a:r>
              <a:rPr lang="en-US"/>
              <a:t>00</a:t>
            </a:r>
          </a:p>
        </p:txBody>
      </p:sp>
      <p:sp>
        <p:nvSpPr>
          <p:cNvPr id="35" name="TextBox 34"/>
          <p:cNvSpPr txBox="1"/>
          <p:nvPr/>
        </p:nvSpPr>
        <p:spPr>
          <a:xfrm>
            <a:off x="2133600" y="4507468"/>
            <a:ext cx="533400" cy="369332"/>
          </a:xfrm>
          <a:prstGeom prst="rect">
            <a:avLst/>
          </a:prstGeom>
          <a:noFill/>
        </p:spPr>
        <p:txBody>
          <a:bodyPr wrap="square" rtlCol="0">
            <a:spAutoFit/>
          </a:bodyPr>
          <a:lstStyle/>
          <a:p>
            <a:r>
              <a:rPr lang="en-US"/>
              <a:t>01</a:t>
            </a:r>
          </a:p>
        </p:txBody>
      </p:sp>
      <p:sp>
        <p:nvSpPr>
          <p:cNvPr id="36" name="TextBox 35"/>
          <p:cNvSpPr txBox="1"/>
          <p:nvPr/>
        </p:nvSpPr>
        <p:spPr>
          <a:xfrm>
            <a:off x="3124200" y="4507468"/>
            <a:ext cx="533400" cy="369332"/>
          </a:xfrm>
          <a:prstGeom prst="rect">
            <a:avLst/>
          </a:prstGeom>
          <a:noFill/>
        </p:spPr>
        <p:txBody>
          <a:bodyPr wrap="square" rtlCol="0">
            <a:spAutoFit/>
          </a:bodyPr>
          <a:lstStyle/>
          <a:p>
            <a:r>
              <a:rPr lang="en-US"/>
              <a:t>11</a:t>
            </a:r>
          </a:p>
        </p:txBody>
      </p:sp>
      <p:sp>
        <p:nvSpPr>
          <p:cNvPr id="37" name="TextBox 36"/>
          <p:cNvSpPr txBox="1"/>
          <p:nvPr/>
        </p:nvSpPr>
        <p:spPr>
          <a:xfrm>
            <a:off x="4114800" y="4495800"/>
            <a:ext cx="533400" cy="369332"/>
          </a:xfrm>
          <a:prstGeom prst="rect">
            <a:avLst/>
          </a:prstGeom>
          <a:noFill/>
        </p:spPr>
        <p:txBody>
          <a:bodyPr wrap="square" rtlCol="0">
            <a:spAutoFit/>
          </a:bodyPr>
          <a:lstStyle/>
          <a:p>
            <a:r>
              <a:rPr lang="en-US"/>
              <a:t>10</a:t>
            </a:r>
          </a:p>
        </p:txBody>
      </p:sp>
      <p:sp>
        <p:nvSpPr>
          <p:cNvPr id="38" name="Right Bracket 37"/>
          <p:cNvSpPr/>
          <p:nvPr/>
        </p:nvSpPr>
        <p:spPr>
          <a:xfrm>
            <a:off x="3581400" y="5334000"/>
            <a:ext cx="1066800" cy="457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ket 38"/>
          <p:cNvSpPr/>
          <p:nvPr/>
        </p:nvSpPr>
        <p:spPr>
          <a:xfrm rot="10800000">
            <a:off x="3048001" y="5334000"/>
            <a:ext cx="1066800" cy="457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ight Bracket 39"/>
          <p:cNvSpPr/>
          <p:nvPr/>
        </p:nvSpPr>
        <p:spPr>
          <a:xfrm>
            <a:off x="2590800" y="5334000"/>
            <a:ext cx="1066800" cy="4572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p:cNvSpPr/>
          <p:nvPr/>
        </p:nvSpPr>
        <p:spPr>
          <a:xfrm rot="16200000">
            <a:off x="3124200" y="4876801"/>
            <a:ext cx="457199" cy="4572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2" name="Right Bracket 41"/>
          <p:cNvSpPr/>
          <p:nvPr/>
        </p:nvSpPr>
        <p:spPr>
          <a:xfrm rot="10800000">
            <a:off x="2133601" y="5334000"/>
            <a:ext cx="1066800" cy="4572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Right Bracket 42"/>
          <p:cNvSpPr/>
          <p:nvPr/>
        </p:nvSpPr>
        <p:spPr>
          <a:xfrm rot="5400000">
            <a:off x="3124201" y="5181600"/>
            <a:ext cx="457199" cy="4572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cSld>
  <p:clrMapOvr>
    <a:masterClrMapping/>
  </p:clrMapOvr>
  <p:transition>
    <p:wedg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9144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pic>
        <p:nvPicPr>
          <p:cNvPr id="5" name="Picture 2"/>
          <p:cNvPicPr>
            <a:picLocks noGrp="1" noChangeAspect="1" noChangeArrowheads="1"/>
          </p:cNvPicPr>
          <p:nvPr>
            <p:ph idx="1"/>
          </p:nvPr>
        </p:nvPicPr>
        <p:blipFill>
          <a:blip r:embed="rId3"/>
          <a:srcRect/>
          <a:stretch>
            <a:fillRect/>
          </a:stretch>
        </p:blipFill>
        <p:spPr bwMode="auto">
          <a:xfrm>
            <a:off x="1371600" y="1066800"/>
            <a:ext cx="1295400" cy="1143000"/>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1447800" y="2057400"/>
            <a:ext cx="1143000" cy="1171575"/>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5562600" y="2438400"/>
            <a:ext cx="1143000" cy="9906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3962400" y="1219200"/>
            <a:ext cx="1295400" cy="1143000"/>
          </a:xfrm>
          <a:prstGeom prst="rect">
            <a:avLst/>
          </a:prstGeom>
          <a:noFill/>
          <a:ln w="9525">
            <a:noFill/>
            <a:miter lim="800000"/>
            <a:headEnd/>
            <a:tailEnd/>
          </a:ln>
          <a:effectLst/>
        </p:spPr>
      </p:pic>
      <p:pic>
        <p:nvPicPr>
          <p:cNvPr id="9" name="Picture 3"/>
          <p:cNvPicPr>
            <a:picLocks noChangeAspect="1" noChangeArrowheads="1"/>
          </p:cNvPicPr>
          <p:nvPr/>
        </p:nvPicPr>
        <p:blipFill>
          <a:blip r:embed="rId4"/>
          <a:srcRect/>
          <a:stretch>
            <a:fillRect/>
          </a:stretch>
        </p:blipFill>
        <p:spPr bwMode="auto">
          <a:xfrm>
            <a:off x="4038600" y="2209800"/>
            <a:ext cx="1143000" cy="1219200"/>
          </a:xfrm>
          <a:prstGeom prst="rect">
            <a:avLst/>
          </a:prstGeom>
          <a:noFill/>
          <a:ln w="9525">
            <a:noFill/>
            <a:miter lim="800000"/>
            <a:headEnd/>
            <a:tailEnd/>
          </a:ln>
          <a:effectLst/>
        </p:spPr>
      </p:pic>
      <p:cxnSp>
        <p:nvCxnSpPr>
          <p:cNvPr id="11" name="Straight Connector 10"/>
          <p:cNvCxnSpPr/>
          <p:nvPr/>
        </p:nvCxnSpPr>
        <p:spPr>
          <a:xfrm rot="10800000">
            <a:off x="685800" y="1524000"/>
            <a:ext cx="1066800" cy="1588"/>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10800000">
            <a:off x="1295401" y="2514600"/>
            <a:ext cx="457203"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a:off x="685801" y="1752600"/>
            <a:ext cx="1066800" cy="1588"/>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10800000" flipV="1">
            <a:off x="1066801" y="2819398"/>
            <a:ext cx="685801" cy="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flipH="1" flipV="1">
            <a:off x="800100" y="20193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flipH="1" flipV="1">
            <a:off x="534194" y="22860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362200" y="1676400"/>
            <a:ext cx="1981200" cy="1588"/>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a:off x="3276600" y="1905000"/>
            <a:ext cx="1066800" cy="1588"/>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5400000">
            <a:off x="2400300" y="2781300"/>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10800000">
            <a:off x="762000" y="3657600"/>
            <a:ext cx="25146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5400000">
            <a:off x="3238500" y="21717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10800000">
            <a:off x="3733800" y="2667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10800000">
            <a:off x="3276600" y="29718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10800000">
            <a:off x="4876800" y="28194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Elbow Connector 46"/>
          <p:cNvCxnSpPr/>
          <p:nvPr/>
        </p:nvCxnSpPr>
        <p:spPr>
          <a:xfrm>
            <a:off x="2286000" y="2667000"/>
            <a:ext cx="1600200" cy="1524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10800000">
            <a:off x="5334000" y="3048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5400000">
            <a:off x="4762500" y="36195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10800000">
            <a:off x="3810000" y="4191000"/>
            <a:ext cx="1524000" cy="1588"/>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304800" y="1295400"/>
            <a:ext cx="533400" cy="369332"/>
          </a:xfrm>
          <a:prstGeom prst="rect">
            <a:avLst/>
          </a:prstGeom>
          <a:noFill/>
        </p:spPr>
        <p:txBody>
          <a:bodyPr wrap="square" rtlCol="0">
            <a:spAutoFit/>
          </a:bodyPr>
          <a:lstStyle/>
          <a:p>
            <a:r>
              <a:rPr lang="en-US"/>
              <a:t>A</a:t>
            </a:r>
          </a:p>
        </p:txBody>
      </p:sp>
      <p:sp>
        <p:nvSpPr>
          <p:cNvPr id="56" name="TextBox 55"/>
          <p:cNvSpPr txBox="1"/>
          <p:nvPr/>
        </p:nvSpPr>
        <p:spPr>
          <a:xfrm>
            <a:off x="304800" y="1611868"/>
            <a:ext cx="533400" cy="369332"/>
          </a:xfrm>
          <a:prstGeom prst="rect">
            <a:avLst/>
          </a:prstGeom>
          <a:noFill/>
        </p:spPr>
        <p:txBody>
          <a:bodyPr wrap="square" rtlCol="0">
            <a:spAutoFit/>
          </a:bodyPr>
          <a:lstStyle/>
          <a:p>
            <a:r>
              <a:rPr lang="en-US"/>
              <a:t>B</a:t>
            </a:r>
          </a:p>
        </p:txBody>
      </p:sp>
      <p:sp>
        <p:nvSpPr>
          <p:cNvPr id="57" name="TextBox 56"/>
          <p:cNvSpPr txBox="1"/>
          <p:nvPr/>
        </p:nvSpPr>
        <p:spPr>
          <a:xfrm>
            <a:off x="381000" y="3429000"/>
            <a:ext cx="533400" cy="369332"/>
          </a:xfrm>
          <a:prstGeom prst="rect">
            <a:avLst/>
          </a:prstGeom>
          <a:noFill/>
        </p:spPr>
        <p:txBody>
          <a:bodyPr wrap="square" rtlCol="0">
            <a:spAutoFit/>
          </a:bodyPr>
          <a:lstStyle/>
          <a:p>
            <a:r>
              <a:rPr lang="en-US"/>
              <a:t>C</a:t>
            </a:r>
          </a:p>
        </p:txBody>
      </p:sp>
      <p:sp>
        <p:nvSpPr>
          <p:cNvPr id="58" name="TextBox 57"/>
          <p:cNvSpPr txBox="1"/>
          <p:nvPr/>
        </p:nvSpPr>
        <p:spPr>
          <a:xfrm>
            <a:off x="7391400" y="1600200"/>
            <a:ext cx="609600" cy="369332"/>
          </a:xfrm>
          <a:prstGeom prst="rect">
            <a:avLst/>
          </a:prstGeom>
          <a:noFill/>
        </p:spPr>
        <p:txBody>
          <a:bodyPr wrap="square" rtlCol="0">
            <a:spAutoFit/>
          </a:bodyPr>
          <a:lstStyle/>
          <a:p>
            <a:r>
              <a:rPr lang="en-US"/>
              <a:t>Sum</a:t>
            </a:r>
          </a:p>
        </p:txBody>
      </p:sp>
      <p:sp>
        <p:nvSpPr>
          <p:cNvPr id="59" name="TextBox 58"/>
          <p:cNvSpPr txBox="1"/>
          <p:nvPr/>
        </p:nvSpPr>
        <p:spPr>
          <a:xfrm>
            <a:off x="7467600" y="2754868"/>
            <a:ext cx="914400" cy="369332"/>
          </a:xfrm>
          <a:prstGeom prst="rect">
            <a:avLst/>
          </a:prstGeom>
          <a:noFill/>
        </p:spPr>
        <p:txBody>
          <a:bodyPr wrap="square" rtlCol="0">
            <a:spAutoFit/>
          </a:bodyPr>
          <a:lstStyle/>
          <a:p>
            <a:r>
              <a:rPr lang="en-US"/>
              <a:t>Carry</a:t>
            </a:r>
          </a:p>
        </p:txBody>
      </p:sp>
      <p:cxnSp>
        <p:nvCxnSpPr>
          <p:cNvPr id="61" name="Straight Connector 60"/>
          <p:cNvCxnSpPr/>
          <p:nvPr/>
        </p:nvCxnSpPr>
        <p:spPr>
          <a:xfrm>
            <a:off x="4953000" y="18288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6400800" y="2970212"/>
            <a:ext cx="7620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a:bodyPr>
          <a:lstStyle/>
          <a:p>
            <a:pPr>
              <a:buNone/>
            </a:pPr>
            <a:r>
              <a:rPr lang="en-US" sz="2400" b="1" err="1"/>
              <a:t>Subtractors</a:t>
            </a:r>
            <a:endParaRPr lang="en-US" sz="2400" b="1"/>
          </a:p>
          <a:p>
            <a:pPr marL="457200" indent="-457200">
              <a:buAutoNum type="alphaLcParenR"/>
            </a:pPr>
            <a:r>
              <a:rPr lang="en-US" sz="2400" b="1"/>
              <a:t>Half subtractor:</a:t>
            </a:r>
          </a:p>
          <a:p>
            <a:pPr marL="457200" indent="-457200">
              <a:buNone/>
            </a:pPr>
            <a:r>
              <a:rPr lang="en-US" sz="2400"/>
              <a:t>	Perform binary subtraction for two bits and produces their differences.</a:t>
            </a:r>
          </a:p>
          <a:p>
            <a:pPr>
              <a:buNone/>
            </a:pPr>
            <a:endParaRPr lang="en-US" sz="2400"/>
          </a:p>
        </p:txBody>
      </p:sp>
      <p:sp>
        <p:nvSpPr>
          <p:cNvPr id="4" name="Title 1"/>
          <p:cNvSpPr txBox="1">
            <a:spLocks noGrp="1"/>
          </p:cNvSpPr>
          <p:nvPr>
            <p:ph type="title"/>
          </p:nvPr>
        </p:nvSpPr>
        <p:spPr>
          <a:xfrm>
            <a:off x="0" y="0"/>
            <a:ext cx="9144000" cy="8382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304800" y="2946400"/>
          <a:ext cx="2743200" cy="2286000"/>
        </p:xfrm>
        <a:graphic>
          <a:graphicData uri="http://schemas.openxmlformats.org/drawingml/2006/table">
            <a:tbl>
              <a:tblPr firstRow="1" bandRow="1">
                <a:tableStyleId>{7DF18680-E054-41AD-8BC1-D1AEF772440D}</a:tableStyleId>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47040">
                <a:tc>
                  <a:txBody>
                    <a:bodyPr/>
                    <a:lstStyle/>
                    <a:p>
                      <a:pPr algn="ctr"/>
                      <a:r>
                        <a:rPr lang="en-US" sz="2400" b="1"/>
                        <a:t>AB</a:t>
                      </a:r>
                    </a:p>
                  </a:txBody>
                  <a:tcPr/>
                </a:tc>
                <a:tc>
                  <a:txBody>
                    <a:bodyPr/>
                    <a:lstStyle/>
                    <a:p>
                      <a:pPr algn="ctr"/>
                      <a:r>
                        <a:rPr lang="en-US" sz="2400" b="1"/>
                        <a:t>BR</a:t>
                      </a:r>
                    </a:p>
                  </a:txBody>
                  <a:tcPr/>
                </a:tc>
                <a:tc>
                  <a:txBody>
                    <a:bodyPr/>
                    <a:lstStyle/>
                    <a:p>
                      <a:pPr algn="ctr"/>
                      <a:r>
                        <a:rPr lang="en-US" sz="2400" b="1"/>
                        <a:t>D</a:t>
                      </a:r>
                    </a:p>
                  </a:txBody>
                  <a:tcPr/>
                </a:tc>
                <a:extLst>
                  <a:ext uri="{0D108BD9-81ED-4DB2-BD59-A6C34878D82A}">
                    <a16:rowId xmlns:a16="http://schemas.microsoft.com/office/drawing/2014/main" val="10000"/>
                  </a:ext>
                </a:extLst>
              </a:tr>
              <a:tr h="447040">
                <a:tc>
                  <a:txBody>
                    <a:bodyPr/>
                    <a:lstStyle/>
                    <a:p>
                      <a:pPr algn="ctr"/>
                      <a:r>
                        <a:rPr lang="en-US" sz="2400" b="1"/>
                        <a:t>00</a:t>
                      </a:r>
                    </a:p>
                  </a:txBody>
                  <a:tcPr/>
                </a:tc>
                <a:tc>
                  <a:txBody>
                    <a:bodyPr/>
                    <a:lstStyle/>
                    <a:p>
                      <a:pPr algn="ctr"/>
                      <a:r>
                        <a:rPr lang="en-US" sz="2400" b="1"/>
                        <a:t>0</a:t>
                      </a:r>
                    </a:p>
                  </a:txBody>
                  <a:tcPr/>
                </a:tc>
                <a:tc>
                  <a:txBody>
                    <a:bodyPr/>
                    <a:lstStyle/>
                    <a:p>
                      <a:pPr algn="ctr"/>
                      <a:r>
                        <a:rPr lang="en-US" sz="2400" b="1"/>
                        <a:t>0</a:t>
                      </a:r>
                    </a:p>
                  </a:txBody>
                  <a:tcPr/>
                </a:tc>
                <a:extLst>
                  <a:ext uri="{0D108BD9-81ED-4DB2-BD59-A6C34878D82A}">
                    <a16:rowId xmlns:a16="http://schemas.microsoft.com/office/drawing/2014/main" val="10001"/>
                  </a:ext>
                </a:extLst>
              </a:tr>
              <a:tr h="447040">
                <a:tc>
                  <a:txBody>
                    <a:bodyPr/>
                    <a:lstStyle/>
                    <a:p>
                      <a:pPr algn="ctr"/>
                      <a:r>
                        <a:rPr lang="en-US" sz="2400" b="1"/>
                        <a:t>01</a:t>
                      </a:r>
                    </a:p>
                  </a:txBody>
                  <a:tcPr/>
                </a:tc>
                <a:tc>
                  <a:txBody>
                    <a:bodyPr/>
                    <a:lstStyle/>
                    <a:p>
                      <a:pPr algn="ctr"/>
                      <a:r>
                        <a:rPr lang="en-US" sz="2400" b="1"/>
                        <a:t>1</a:t>
                      </a:r>
                    </a:p>
                  </a:txBody>
                  <a:tcPr/>
                </a:tc>
                <a:tc>
                  <a:txBody>
                    <a:bodyPr/>
                    <a:lstStyle/>
                    <a:p>
                      <a:pPr algn="ctr"/>
                      <a:r>
                        <a:rPr lang="en-US" sz="2400" b="1"/>
                        <a:t>1</a:t>
                      </a:r>
                    </a:p>
                  </a:txBody>
                  <a:tcPr/>
                </a:tc>
                <a:extLst>
                  <a:ext uri="{0D108BD9-81ED-4DB2-BD59-A6C34878D82A}">
                    <a16:rowId xmlns:a16="http://schemas.microsoft.com/office/drawing/2014/main" val="10002"/>
                  </a:ext>
                </a:extLst>
              </a:tr>
              <a:tr h="447040">
                <a:tc>
                  <a:txBody>
                    <a:bodyPr/>
                    <a:lstStyle/>
                    <a:p>
                      <a:pPr algn="ctr"/>
                      <a:r>
                        <a:rPr lang="en-US" sz="2400" b="1"/>
                        <a:t>10</a:t>
                      </a:r>
                    </a:p>
                  </a:txBody>
                  <a:tcPr/>
                </a:tc>
                <a:tc>
                  <a:txBody>
                    <a:bodyPr/>
                    <a:lstStyle/>
                    <a:p>
                      <a:pPr algn="ctr"/>
                      <a:r>
                        <a:rPr lang="en-US" sz="2400" b="1"/>
                        <a:t>0</a:t>
                      </a:r>
                    </a:p>
                  </a:txBody>
                  <a:tcPr/>
                </a:tc>
                <a:tc>
                  <a:txBody>
                    <a:bodyPr/>
                    <a:lstStyle/>
                    <a:p>
                      <a:pPr algn="ctr"/>
                      <a:r>
                        <a:rPr lang="en-US" sz="2400" b="1"/>
                        <a:t>1</a:t>
                      </a:r>
                    </a:p>
                  </a:txBody>
                  <a:tcPr/>
                </a:tc>
                <a:extLst>
                  <a:ext uri="{0D108BD9-81ED-4DB2-BD59-A6C34878D82A}">
                    <a16:rowId xmlns:a16="http://schemas.microsoft.com/office/drawing/2014/main" val="10003"/>
                  </a:ext>
                </a:extLst>
              </a:tr>
              <a:tr h="447040">
                <a:tc>
                  <a:txBody>
                    <a:bodyPr/>
                    <a:lstStyle/>
                    <a:p>
                      <a:pPr algn="ctr"/>
                      <a:r>
                        <a:rPr lang="en-US" sz="2400" b="1"/>
                        <a:t>11</a:t>
                      </a:r>
                    </a:p>
                  </a:txBody>
                  <a:tcPr/>
                </a:tc>
                <a:tc>
                  <a:txBody>
                    <a:bodyPr/>
                    <a:lstStyle/>
                    <a:p>
                      <a:pPr algn="ctr"/>
                      <a:r>
                        <a:rPr lang="en-US" sz="2400" b="1"/>
                        <a:t>0</a:t>
                      </a:r>
                    </a:p>
                  </a:txBody>
                  <a:tcPr/>
                </a:tc>
                <a:tc>
                  <a:txBody>
                    <a:bodyPr/>
                    <a:lstStyle/>
                    <a:p>
                      <a:pPr algn="ctr"/>
                      <a:r>
                        <a:rPr lang="en-US" sz="2400" b="1"/>
                        <a:t>0</a:t>
                      </a:r>
                    </a:p>
                  </a:txBody>
                  <a:tcPr/>
                </a:tc>
                <a:extLst>
                  <a:ext uri="{0D108BD9-81ED-4DB2-BD59-A6C34878D82A}">
                    <a16:rowId xmlns:a16="http://schemas.microsoft.com/office/drawing/2014/main" val="10004"/>
                  </a:ext>
                </a:extLst>
              </a:tr>
            </a:tbl>
          </a:graphicData>
        </a:graphic>
      </p:graphicFrame>
      <p:pic>
        <p:nvPicPr>
          <p:cNvPr id="6" name="Picture 2"/>
          <p:cNvPicPr>
            <a:picLocks noChangeAspect="1" noChangeArrowheads="1"/>
          </p:cNvPicPr>
          <p:nvPr/>
        </p:nvPicPr>
        <p:blipFill>
          <a:blip r:embed="rId3"/>
          <a:srcRect/>
          <a:stretch>
            <a:fillRect/>
          </a:stretch>
        </p:blipFill>
        <p:spPr bwMode="auto">
          <a:xfrm>
            <a:off x="4648200" y="2971800"/>
            <a:ext cx="1295400" cy="1143000"/>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a:stretch>
            <a:fillRect/>
          </a:stretch>
        </p:blipFill>
        <p:spPr bwMode="auto">
          <a:xfrm>
            <a:off x="4648200" y="3810000"/>
            <a:ext cx="1143000" cy="1171575"/>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4162425" y="3886200"/>
            <a:ext cx="638175" cy="762000"/>
          </a:xfrm>
          <a:prstGeom prst="rect">
            <a:avLst/>
          </a:prstGeom>
          <a:noFill/>
          <a:ln w="9525">
            <a:noFill/>
            <a:miter lim="800000"/>
            <a:headEnd/>
            <a:tailEnd/>
          </a:ln>
          <a:effectLst/>
        </p:spPr>
      </p:pic>
      <p:cxnSp>
        <p:nvCxnSpPr>
          <p:cNvPr id="9" name="Straight Connector 8"/>
          <p:cNvCxnSpPr/>
          <p:nvPr/>
        </p:nvCxnSpPr>
        <p:spPr>
          <a:xfrm rot="10800000">
            <a:off x="3886200" y="34290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10800000">
            <a:off x="4648200" y="42672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a:off x="4038600" y="45720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flipH="1" flipV="1">
            <a:off x="3924300" y="38481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10800000">
            <a:off x="3886200" y="36576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3581400" y="41148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3352800" y="3200400"/>
            <a:ext cx="457200" cy="381000"/>
          </a:xfrm>
          <a:prstGeom prst="rect">
            <a:avLst/>
          </a:prstGeom>
          <a:noFill/>
        </p:spPr>
        <p:txBody>
          <a:bodyPr wrap="square" rtlCol="0">
            <a:spAutoFit/>
          </a:bodyPr>
          <a:lstStyle/>
          <a:p>
            <a:r>
              <a:rPr lang="en-US"/>
              <a:t>A</a:t>
            </a:r>
          </a:p>
        </p:txBody>
      </p:sp>
      <p:sp>
        <p:nvSpPr>
          <p:cNvPr id="27" name="TextBox 26"/>
          <p:cNvSpPr txBox="1"/>
          <p:nvPr/>
        </p:nvSpPr>
        <p:spPr>
          <a:xfrm>
            <a:off x="3352800" y="3505200"/>
            <a:ext cx="457200" cy="381000"/>
          </a:xfrm>
          <a:prstGeom prst="rect">
            <a:avLst/>
          </a:prstGeom>
          <a:noFill/>
        </p:spPr>
        <p:txBody>
          <a:bodyPr wrap="square" rtlCol="0">
            <a:spAutoFit/>
          </a:bodyPr>
          <a:lstStyle/>
          <a:p>
            <a:r>
              <a:rPr lang="en-US"/>
              <a:t>B</a:t>
            </a:r>
          </a:p>
        </p:txBody>
      </p:sp>
      <p:sp>
        <p:nvSpPr>
          <p:cNvPr id="28" name="TextBox 27"/>
          <p:cNvSpPr txBox="1"/>
          <p:nvPr/>
        </p:nvSpPr>
        <p:spPr>
          <a:xfrm>
            <a:off x="5791200" y="3352800"/>
            <a:ext cx="1676400" cy="369332"/>
          </a:xfrm>
          <a:prstGeom prst="rect">
            <a:avLst/>
          </a:prstGeom>
          <a:noFill/>
        </p:spPr>
        <p:txBody>
          <a:bodyPr wrap="square" rtlCol="0">
            <a:spAutoFit/>
          </a:bodyPr>
          <a:lstStyle/>
          <a:p>
            <a:r>
              <a:rPr lang="en-US"/>
              <a:t>D = A B + A B</a:t>
            </a:r>
          </a:p>
        </p:txBody>
      </p:sp>
      <p:sp>
        <p:nvSpPr>
          <p:cNvPr id="29" name="TextBox 28"/>
          <p:cNvSpPr txBox="1"/>
          <p:nvPr/>
        </p:nvSpPr>
        <p:spPr>
          <a:xfrm>
            <a:off x="5715000" y="4191000"/>
            <a:ext cx="1066800" cy="381000"/>
          </a:xfrm>
          <a:prstGeom prst="rect">
            <a:avLst/>
          </a:prstGeom>
          <a:noFill/>
        </p:spPr>
        <p:txBody>
          <a:bodyPr wrap="square" rtlCol="0">
            <a:spAutoFit/>
          </a:bodyPr>
          <a:lstStyle/>
          <a:p>
            <a:r>
              <a:rPr lang="en-US"/>
              <a:t>BR =  A B </a:t>
            </a:r>
          </a:p>
        </p:txBody>
      </p:sp>
      <p:cxnSp>
        <p:nvCxnSpPr>
          <p:cNvPr id="31" name="Straight Connector 30"/>
          <p:cNvCxnSpPr/>
          <p:nvPr/>
        </p:nvCxnSpPr>
        <p:spPr>
          <a:xfrm>
            <a:off x="6248400" y="3352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6934200" y="3352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324600" y="4189412"/>
            <a:ext cx="762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a:buNone/>
            </a:pPr>
            <a:r>
              <a:rPr lang="en-US" sz="2400" b="1"/>
              <a:t>Full subtractor:</a:t>
            </a:r>
          </a:p>
          <a:p>
            <a:pPr>
              <a:buNone/>
            </a:pPr>
            <a:endParaRPr lang="en-US" sz="2400"/>
          </a:p>
          <a:p>
            <a:pPr>
              <a:buNone/>
            </a:pPr>
            <a:endParaRPr lang="en-US" sz="2400"/>
          </a:p>
          <a:p>
            <a:pPr>
              <a:buNone/>
            </a:pPr>
            <a:endParaRPr lang="en-US" sz="2400"/>
          </a:p>
          <a:p>
            <a:pPr>
              <a:buNone/>
            </a:pPr>
            <a:r>
              <a:rPr lang="en-US" sz="2400"/>
              <a:t>					</a:t>
            </a:r>
          </a:p>
          <a:p>
            <a:pPr>
              <a:buNone/>
            </a:pPr>
            <a:r>
              <a:rPr lang="en-US" sz="2400"/>
              <a:t>						D = A B C + A B C + A B C + A B C.</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r>
              <a:rPr lang="en-US" sz="2400"/>
              <a:t>						BR = A B + A C + B C.</a:t>
            </a:r>
          </a:p>
        </p:txBody>
      </p:sp>
      <p:sp>
        <p:nvSpPr>
          <p:cNvPr id="4" name="Title 1"/>
          <p:cNvSpPr txBox="1">
            <a:spLocks noGrp="1"/>
          </p:cNvSpPr>
          <p:nvPr>
            <p:ph type="title"/>
          </p:nvPr>
        </p:nvSpPr>
        <p:spPr>
          <a:xfrm>
            <a:off x="0" y="0"/>
            <a:ext cx="9144000" cy="914400"/>
          </a:xfrm>
          <a:prstGeom prst="rect">
            <a:avLst/>
          </a:prstGeom>
          <a:blipFill>
            <a:blip r:embed="rId2">
              <a:duotone>
                <a:schemeClr val="accent6">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57200" y="1905000"/>
          <a:ext cx="2895600" cy="3962403"/>
        </p:xfrm>
        <a:graphic>
          <a:graphicData uri="http://schemas.openxmlformats.org/drawingml/2006/table">
            <a:tbl>
              <a:tblPr firstRow="1" bandRow="1">
                <a:tableStyleId>{21E4AEA4-8DFA-4A89-87EB-49C32662AFE0}</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40267">
                <a:tc>
                  <a:txBody>
                    <a:bodyPr/>
                    <a:lstStyle/>
                    <a:p>
                      <a:pPr algn="ctr"/>
                      <a:r>
                        <a:rPr lang="en-US" sz="2000" b="1"/>
                        <a:t>ABC</a:t>
                      </a:r>
                    </a:p>
                  </a:txBody>
                  <a:tcPr/>
                </a:tc>
                <a:tc>
                  <a:txBody>
                    <a:bodyPr/>
                    <a:lstStyle/>
                    <a:p>
                      <a:pPr algn="ctr"/>
                      <a:r>
                        <a:rPr lang="en-US" sz="2000" b="1"/>
                        <a:t>BR</a:t>
                      </a:r>
                    </a:p>
                  </a:txBody>
                  <a:tcPr/>
                </a:tc>
                <a:tc>
                  <a:txBody>
                    <a:bodyPr/>
                    <a:lstStyle/>
                    <a:p>
                      <a:pPr algn="ctr"/>
                      <a:r>
                        <a:rPr lang="en-US" sz="2000" b="1"/>
                        <a:t>D</a:t>
                      </a:r>
                    </a:p>
                  </a:txBody>
                  <a:tcPr/>
                </a:tc>
                <a:extLst>
                  <a:ext uri="{0D108BD9-81ED-4DB2-BD59-A6C34878D82A}">
                    <a16:rowId xmlns:a16="http://schemas.microsoft.com/office/drawing/2014/main" val="10000"/>
                  </a:ext>
                </a:extLst>
              </a:tr>
              <a:tr h="440267">
                <a:tc>
                  <a:txBody>
                    <a:bodyPr/>
                    <a:lstStyle/>
                    <a:p>
                      <a:pPr algn="ctr"/>
                      <a:r>
                        <a:rPr lang="en-US" sz="2000" b="1"/>
                        <a:t>000</a:t>
                      </a:r>
                    </a:p>
                  </a:txBody>
                  <a:tcPr/>
                </a:tc>
                <a:tc>
                  <a:txBody>
                    <a:bodyPr/>
                    <a:lstStyle/>
                    <a:p>
                      <a:pPr algn="ctr"/>
                      <a:r>
                        <a:rPr lang="en-US" sz="2000" b="1"/>
                        <a:t>0</a:t>
                      </a:r>
                    </a:p>
                  </a:txBody>
                  <a:tcPr/>
                </a:tc>
                <a:tc>
                  <a:txBody>
                    <a:bodyPr/>
                    <a:lstStyle/>
                    <a:p>
                      <a:pPr algn="ctr"/>
                      <a:r>
                        <a:rPr lang="en-US" sz="2000" b="1"/>
                        <a:t>0</a:t>
                      </a:r>
                    </a:p>
                  </a:txBody>
                  <a:tcPr/>
                </a:tc>
                <a:extLst>
                  <a:ext uri="{0D108BD9-81ED-4DB2-BD59-A6C34878D82A}">
                    <a16:rowId xmlns:a16="http://schemas.microsoft.com/office/drawing/2014/main" val="10001"/>
                  </a:ext>
                </a:extLst>
              </a:tr>
              <a:tr h="440267">
                <a:tc>
                  <a:txBody>
                    <a:bodyPr/>
                    <a:lstStyle/>
                    <a:p>
                      <a:pPr algn="ctr"/>
                      <a:r>
                        <a:rPr lang="en-US" sz="2000" b="1"/>
                        <a:t>001</a:t>
                      </a:r>
                    </a:p>
                  </a:txBody>
                  <a:tcPr/>
                </a:tc>
                <a:tc>
                  <a:txBody>
                    <a:bodyPr/>
                    <a:lstStyle/>
                    <a:p>
                      <a:pPr algn="ctr"/>
                      <a:r>
                        <a:rPr lang="en-US" sz="2000" b="1"/>
                        <a:t>1</a:t>
                      </a:r>
                    </a:p>
                  </a:txBody>
                  <a:tcPr/>
                </a:tc>
                <a:tc>
                  <a:txBody>
                    <a:bodyPr/>
                    <a:lstStyle/>
                    <a:p>
                      <a:pPr algn="ctr"/>
                      <a:r>
                        <a:rPr lang="en-US" sz="2000" b="1"/>
                        <a:t>1</a:t>
                      </a:r>
                    </a:p>
                  </a:txBody>
                  <a:tcPr/>
                </a:tc>
                <a:extLst>
                  <a:ext uri="{0D108BD9-81ED-4DB2-BD59-A6C34878D82A}">
                    <a16:rowId xmlns:a16="http://schemas.microsoft.com/office/drawing/2014/main" val="10002"/>
                  </a:ext>
                </a:extLst>
              </a:tr>
              <a:tr h="440267">
                <a:tc>
                  <a:txBody>
                    <a:bodyPr/>
                    <a:lstStyle/>
                    <a:p>
                      <a:pPr algn="ctr"/>
                      <a:r>
                        <a:rPr lang="en-US" sz="2000" b="1"/>
                        <a:t>010</a:t>
                      </a:r>
                    </a:p>
                  </a:txBody>
                  <a:tcPr/>
                </a:tc>
                <a:tc>
                  <a:txBody>
                    <a:bodyPr/>
                    <a:lstStyle/>
                    <a:p>
                      <a:pPr algn="ctr"/>
                      <a:r>
                        <a:rPr lang="en-US" sz="2000" b="1"/>
                        <a:t>1</a:t>
                      </a:r>
                    </a:p>
                  </a:txBody>
                  <a:tcPr/>
                </a:tc>
                <a:tc>
                  <a:txBody>
                    <a:bodyPr/>
                    <a:lstStyle/>
                    <a:p>
                      <a:pPr algn="ctr"/>
                      <a:r>
                        <a:rPr lang="en-US" sz="2000" b="1"/>
                        <a:t>1</a:t>
                      </a:r>
                    </a:p>
                  </a:txBody>
                  <a:tcPr/>
                </a:tc>
                <a:extLst>
                  <a:ext uri="{0D108BD9-81ED-4DB2-BD59-A6C34878D82A}">
                    <a16:rowId xmlns:a16="http://schemas.microsoft.com/office/drawing/2014/main" val="10003"/>
                  </a:ext>
                </a:extLst>
              </a:tr>
              <a:tr h="440267">
                <a:tc>
                  <a:txBody>
                    <a:bodyPr/>
                    <a:lstStyle/>
                    <a:p>
                      <a:pPr algn="ctr"/>
                      <a:r>
                        <a:rPr lang="en-US" sz="2000" b="1"/>
                        <a:t>011</a:t>
                      </a:r>
                    </a:p>
                  </a:txBody>
                  <a:tcPr/>
                </a:tc>
                <a:tc>
                  <a:txBody>
                    <a:bodyPr/>
                    <a:lstStyle/>
                    <a:p>
                      <a:pPr algn="ctr"/>
                      <a:r>
                        <a:rPr lang="en-US" sz="2000" b="1"/>
                        <a:t>1</a:t>
                      </a:r>
                    </a:p>
                  </a:txBody>
                  <a:tcPr/>
                </a:tc>
                <a:tc>
                  <a:txBody>
                    <a:bodyPr/>
                    <a:lstStyle/>
                    <a:p>
                      <a:pPr algn="ctr"/>
                      <a:r>
                        <a:rPr lang="en-US" sz="2000" b="1"/>
                        <a:t>0</a:t>
                      </a:r>
                    </a:p>
                  </a:txBody>
                  <a:tcPr/>
                </a:tc>
                <a:extLst>
                  <a:ext uri="{0D108BD9-81ED-4DB2-BD59-A6C34878D82A}">
                    <a16:rowId xmlns:a16="http://schemas.microsoft.com/office/drawing/2014/main" val="10004"/>
                  </a:ext>
                </a:extLst>
              </a:tr>
              <a:tr h="440267">
                <a:tc>
                  <a:txBody>
                    <a:bodyPr/>
                    <a:lstStyle/>
                    <a:p>
                      <a:pPr algn="ctr"/>
                      <a:r>
                        <a:rPr lang="en-US" sz="2000" b="1"/>
                        <a:t>100</a:t>
                      </a:r>
                    </a:p>
                  </a:txBody>
                  <a:tcPr/>
                </a:tc>
                <a:tc>
                  <a:txBody>
                    <a:bodyPr/>
                    <a:lstStyle/>
                    <a:p>
                      <a:pPr algn="ctr"/>
                      <a:r>
                        <a:rPr lang="en-US" sz="2000" b="1"/>
                        <a:t>0</a:t>
                      </a:r>
                    </a:p>
                  </a:txBody>
                  <a:tcPr/>
                </a:tc>
                <a:tc>
                  <a:txBody>
                    <a:bodyPr/>
                    <a:lstStyle/>
                    <a:p>
                      <a:pPr algn="ctr"/>
                      <a:r>
                        <a:rPr lang="en-US" sz="2000" b="1"/>
                        <a:t>1</a:t>
                      </a:r>
                    </a:p>
                  </a:txBody>
                  <a:tcPr/>
                </a:tc>
                <a:extLst>
                  <a:ext uri="{0D108BD9-81ED-4DB2-BD59-A6C34878D82A}">
                    <a16:rowId xmlns:a16="http://schemas.microsoft.com/office/drawing/2014/main" val="10005"/>
                  </a:ext>
                </a:extLst>
              </a:tr>
              <a:tr h="440267">
                <a:tc>
                  <a:txBody>
                    <a:bodyPr/>
                    <a:lstStyle/>
                    <a:p>
                      <a:pPr algn="ctr"/>
                      <a:r>
                        <a:rPr lang="en-US" sz="2000" b="1"/>
                        <a:t>101</a:t>
                      </a:r>
                    </a:p>
                  </a:txBody>
                  <a:tcPr/>
                </a:tc>
                <a:tc>
                  <a:txBody>
                    <a:bodyPr/>
                    <a:lstStyle/>
                    <a:p>
                      <a:pPr algn="ctr"/>
                      <a:r>
                        <a:rPr lang="en-US" sz="2000" b="1"/>
                        <a:t>0</a:t>
                      </a:r>
                    </a:p>
                  </a:txBody>
                  <a:tcPr/>
                </a:tc>
                <a:tc>
                  <a:txBody>
                    <a:bodyPr/>
                    <a:lstStyle/>
                    <a:p>
                      <a:pPr algn="ctr"/>
                      <a:r>
                        <a:rPr lang="en-US" sz="2000" b="1"/>
                        <a:t>0</a:t>
                      </a:r>
                    </a:p>
                  </a:txBody>
                  <a:tcPr/>
                </a:tc>
                <a:extLst>
                  <a:ext uri="{0D108BD9-81ED-4DB2-BD59-A6C34878D82A}">
                    <a16:rowId xmlns:a16="http://schemas.microsoft.com/office/drawing/2014/main" val="10006"/>
                  </a:ext>
                </a:extLst>
              </a:tr>
              <a:tr h="440267">
                <a:tc>
                  <a:txBody>
                    <a:bodyPr/>
                    <a:lstStyle/>
                    <a:p>
                      <a:pPr algn="ctr"/>
                      <a:r>
                        <a:rPr lang="en-US" sz="2000" b="1"/>
                        <a:t>110</a:t>
                      </a:r>
                    </a:p>
                  </a:txBody>
                  <a:tcPr/>
                </a:tc>
                <a:tc>
                  <a:txBody>
                    <a:bodyPr/>
                    <a:lstStyle/>
                    <a:p>
                      <a:pPr algn="ctr"/>
                      <a:r>
                        <a:rPr lang="en-US" sz="2000" b="1"/>
                        <a:t>0</a:t>
                      </a:r>
                    </a:p>
                  </a:txBody>
                  <a:tcPr/>
                </a:tc>
                <a:tc>
                  <a:txBody>
                    <a:bodyPr/>
                    <a:lstStyle/>
                    <a:p>
                      <a:pPr algn="ctr"/>
                      <a:r>
                        <a:rPr lang="en-US" sz="2000" b="1"/>
                        <a:t>0</a:t>
                      </a:r>
                    </a:p>
                  </a:txBody>
                  <a:tcPr/>
                </a:tc>
                <a:extLst>
                  <a:ext uri="{0D108BD9-81ED-4DB2-BD59-A6C34878D82A}">
                    <a16:rowId xmlns:a16="http://schemas.microsoft.com/office/drawing/2014/main" val="10007"/>
                  </a:ext>
                </a:extLst>
              </a:tr>
              <a:tr h="440267">
                <a:tc>
                  <a:txBody>
                    <a:bodyPr/>
                    <a:lstStyle/>
                    <a:p>
                      <a:pPr algn="ctr"/>
                      <a:r>
                        <a:rPr lang="en-US" sz="2000" b="1"/>
                        <a:t>111</a:t>
                      </a:r>
                    </a:p>
                  </a:txBody>
                  <a:tcPr/>
                </a:tc>
                <a:tc>
                  <a:txBody>
                    <a:bodyPr/>
                    <a:lstStyle/>
                    <a:p>
                      <a:pPr algn="ctr"/>
                      <a:r>
                        <a:rPr lang="en-US" sz="2000" b="1"/>
                        <a:t>1</a:t>
                      </a:r>
                    </a:p>
                  </a:txBody>
                  <a:tcPr/>
                </a:tc>
                <a:tc>
                  <a:txBody>
                    <a:bodyPr/>
                    <a:lstStyle/>
                    <a:p>
                      <a:pPr algn="ctr"/>
                      <a:r>
                        <a:rPr lang="en-US" sz="2000" b="1"/>
                        <a:t>1</a:t>
                      </a: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nvGraphicFramePr>
        <p:xfrm>
          <a:off x="4495800" y="1849120"/>
          <a:ext cx="4038600" cy="970280"/>
        </p:xfrm>
        <a:graphic>
          <a:graphicData uri="http://schemas.openxmlformats.org/drawingml/2006/table">
            <a:tbl>
              <a:tblPr firstRow="1" bandRow="1">
                <a:tableStyleId>{00A15C55-8517-42AA-B614-E9B94910E393}</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4851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0"/>
                  </a:ext>
                </a:extLst>
              </a:tr>
              <a:tr h="4851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bl>
          </a:graphicData>
        </a:graphic>
      </p:graphicFrame>
      <p:sp>
        <p:nvSpPr>
          <p:cNvPr id="7" name="Oval 6"/>
          <p:cNvSpPr/>
          <p:nvPr/>
        </p:nvSpPr>
        <p:spPr>
          <a:xfrm>
            <a:off x="57912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8" name="Oval 7"/>
          <p:cNvSpPr/>
          <p:nvPr/>
        </p:nvSpPr>
        <p:spPr>
          <a:xfrm>
            <a:off x="48006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9" name="Oval 8"/>
          <p:cNvSpPr/>
          <p:nvPr/>
        </p:nvSpPr>
        <p:spPr>
          <a:xfrm>
            <a:off x="77724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0" name="Oval 9"/>
          <p:cNvSpPr/>
          <p:nvPr/>
        </p:nvSpPr>
        <p:spPr>
          <a:xfrm>
            <a:off x="67818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cxnSp>
        <p:nvCxnSpPr>
          <p:cNvPr id="12" name="Straight Connector 11"/>
          <p:cNvCxnSpPr/>
          <p:nvPr/>
        </p:nvCxnSpPr>
        <p:spPr>
          <a:xfrm rot="16200000" flipV="1">
            <a:off x="4114800" y="1524000"/>
            <a:ext cx="381000" cy="38100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886200" y="1524000"/>
            <a:ext cx="381000" cy="369332"/>
          </a:xfrm>
          <a:prstGeom prst="rect">
            <a:avLst/>
          </a:prstGeom>
          <a:noFill/>
        </p:spPr>
        <p:txBody>
          <a:bodyPr wrap="square" rtlCol="0">
            <a:spAutoFit/>
          </a:bodyPr>
          <a:lstStyle/>
          <a:p>
            <a:r>
              <a:rPr lang="en-US"/>
              <a:t>A</a:t>
            </a:r>
          </a:p>
        </p:txBody>
      </p:sp>
      <p:sp>
        <p:nvSpPr>
          <p:cNvPr id="14" name="TextBox 13"/>
          <p:cNvSpPr txBox="1"/>
          <p:nvPr/>
        </p:nvSpPr>
        <p:spPr>
          <a:xfrm>
            <a:off x="4191000" y="1295400"/>
            <a:ext cx="533400" cy="369332"/>
          </a:xfrm>
          <a:prstGeom prst="rect">
            <a:avLst/>
          </a:prstGeom>
          <a:noFill/>
        </p:spPr>
        <p:txBody>
          <a:bodyPr wrap="square" rtlCol="0">
            <a:spAutoFit/>
          </a:bodyPr>
          <a:lstStyle/>
          <a:p>
            <a:r>
              <a:rPr lang="en-US"/>
              <a:t>BC</a:t>
            </a:r>
          </a:p>
        </p:txBody>
      </p:sp>
      <p:sp>
        <p:nvSpPr>
          <p:cNvPr id="15" name="TextBox 14"/>
          <p:cNvSpPr txBox="1"/>
          <p:nvPr/>
        </p:nvSpPr>
        <p:spPr>
          <a:xfrm>
            <a:off x="4038600" y="1828800"/>
            <a:ext cx="381000" cy="369332"/>
          </a:xfrm>
          <a:prstGeom prst="rect">
            <a:avLst/>
          </a:prstGeom>
          <a:noFill/>
        </p:spPr>
        <p:txBody>
          <a:bodyPr wrap="square" rtlCol="0">
            <a:spAutoFit/>
          </a:bodyPr>
          <a:lstStyle/>
          <a:p>
            <a:r>
              <a:rPr lang="en-US"/>
              <a:t>0</a:t>
            </a:r>
          </a:p>
        </p:txBody>
      </p:sp>
      <p:sp>
        <p:nvSpPr>
          <p:cNvPr id="16" name="TextBox 15"/>
          <p:cNvSpPr txBox="1"/>
          <p:nvPr/>
        </p:nvSpPr>
        <p:spPr>
          <a:xfrm>
            <a:off x="3962400" y="2373868"/>
            <a:ext cx="381000" cy="369332"/>
          </a:xfrm>
          <a:prstGeom prst="rect">
            <a:avLst/>
          </a:prstGeom>
          <a:noFill/>
        </p:spPr>
        <p:txBody>
          <a:bodyPr wrap="square" rtlCol="0">
            <a:spAutoFit/>
          </a:bodyPr>
          <a:lstStyle/>
          <a:p>
            <a:r>
              <a:rPr lang="en-US"/>
              <a:t>1</a:t>
            </a:r>
          </a:p>
        </p:txBody>
      </p:sp>
      <p:sp>
        <p:nvSpPr>
          <p:cNvPr id="17" name="TextBox 16"/>
          <p:cNvSpPr txBox="1"/>
          <p:nvPr/>
        </p:nvSpPr>
        <p:spPr>
          <a:xfrm>
            <a:off x="4724400" y="1524000"/>
            <a:ext cx="533400" cy="369332"/>
          </a:xfrm>
          <a:prstGeom prst="rect">
            <a:avLst/>
          </a:prstGeom>
          <a:noFill/>
        </p:spPr>
        <p:txBody>
          <a:bodyPr wrap="square" rtlCol="0">
            <a:spAutoFit/>
          </a:bodyPr>
          <a:lstStyle/>
          <a:p>
            <a:r>
              <a:rPr lang="en-US"/>
              <a:t>00</a:t>
            </a:r>
          </a:p>
        </p:txBody>
      </p:sp>
      <p:sp>
        <p:nvSpPr>
          <p:cNvPr id="18" name="TextBox 17"/>
          <p:cNvSpPr txBox="1"/>
          <p:nvPr/>
        </p:nvSpPr>
        <p:spPr>
          <a:xfrm>
            <a:off x="5791200" y="1524000"/>
            <a:ext cx="533400" cy="369332"/>
          </a:xfrm>
          <a:prstGeom prst="rect">
            <a:avLst/>
          </a:prstGeom>
          <a:noFill/>
        </p:spPr>
        <p:txBody>
          <a:bodyPr wrap="square" rtlCol="0">
            <a:spAutoFit/>
          </a:bodyPr>
          <a:lstStyle/>
          <a:p>
            <a:r>
              <a:rPr lang="en-US"/>
              <a:t>01</a:t>
            </a:r>
          </a:p>
        </p:txBody>
      </p:sp>
      <p:sp>
        <p:nvSpPr>
          <p:cNvPr id="19" name="TextBox 18"/>
          <p:cNvSpPr txBox="1"/>
          <p:nvPr/>
        </p:nvSpPr>
        <p:spPr>
          <a:xfrm>
            <a:off x="6781800" y="1524000"/>
            <a:ext cx="533400" cy="369332"/>
          </a:xfrm>
          <a:prstGeom prst="rect">
            <a:avLst/>
          </a:prstGeom>
          <a:noFill/>
        </p:spPr>
        <p:txBody>
          <a:bodyPr wrap="square" rtlCol="0">
            <a:spAutoFit/>
          </a:bodyPr>
          <a:lstStyle/>
          <a:p>
            <a:r>
              <a:rPr lang="en-US"/>
              <a:t>11</a:t>
            </a:r>
          </a:p>
        </p:txBody>
      </p:sp>
      <p:sp>
        <p:nvSpPr>
          <p:cNvPr id="20" name="TextBox 19"/>
          <p:cNvSpPr txBox="1"/>
          <p:nvPr/>
        </p:nvSpPr>
        <p:spPr>
          <a:xfrm>
            <a:off x="7772400" y="1524000"/>
            <a:ext cx="533400" cy="369332"/>
          </a:xfrm>
          <a:prstGeom prst="rect">
            <a:avLst/>
          </a:prstGeom>
          <a:noFill/>
        </p:spPr>
        <p:txBody>
          <a:bodyPr wrap="square" rtlCol="0">
            <a:spAutoFit/>
          </a:bodyPr>
          <a:lstStyle/>
          <a:p>
            <a:r>
              <a:rPr lang="en-US"/>
              <a:t>10</a:t>
            </a:r>
          </a:p>
        </p:txBody>
      </p:sp>
      <p:graphicFrame>
        <p:nvGraphicFramePr>
          <p:cNvPr id="21" name="Table 20"/>
          <p:cNvGraphicFramePr>
            <a:graphicFrameLocks noGrp="1"/>
          </p:cNvGraphicFramePr>
          <p:nvPr/>
        </p:nvGraphicFramePr>
        <p:xfrm>
          <a:off x="4648200" y="4516120"/>
          <a:ext cx="4038600" cy="970280"/>
        </p:xfrm>
        <a:graphic>
          <a:graphicData uri="http://schemas.openxmlformats.org/drawingml/2006/table">
            <a:tbl>
              <a:tblPr firstRow="1" bandRow="1">
                <a:tableStyleId>{7DF18680-E054-41AD-8BC1-D1AEF772440D}</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485140">
                <a:tc>
                  <a:txBody>
                    <a:bodyPr/>
                    <a:lstStyle/>
                    <a:p>
                      <a:pPr algn="ctr"/>
                      <a:endParaRPr lang="en-US"/>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0"/>
                  </a:ext>
                </a:extLst>
              </a:tr>
              <a:tr h="485140">
                <a:tc>
                  <a:txBody>
                    <a:bodyPr/>
                    <a:lstStyle/>
                    <a:p>
                      <a:pPr algn="ctr"/>
                      <a:endParaRPr lang="en-US"/>
                    </a:p>
                  </a:txBody>
                  <a:tcPr/>
                </a:tc>
                <a:tc>
                  <a:txBody>
                    <a:bodyPr/>
                    <a:lstStyle/>
                    <a:p>
                      <a:pPr algn="ctr"/>
                      <a:endParaRPr lang="en-US"/>
                    </a:p>
                  </a:txBody>
                  <a:tcPr/>
                </a:tc>
                <a:tc>
                  <a:txBody>
                    <a:bodyPr/>
                    <a:lstStyle/>
                    <a:p>
                      <a:pPr algn="ctr"/>
                      <a:r>
                        <a:rPr lang="en-US"/>
                        <a:t>1</a:t>
                      </a:r>
                    </a:p>
                  </a:txBody>
                  <a:tcPr/>
                </a:tc>
                <a:tc>
                  <a:txBody>
                    <a:bodyPr/>
                    <a:lstStyle/>
                    <a:p>
                      <a:pPr algn="ctr"/>
                      <a:endParaRPr lang="en-US"/>
                    </a:p>
                  </a:txBody>
                  <a:tcPr/>
                </a:tc>
                <a:extLst>
                  <a:ext uri="{0D108BD9-81ED-4DB2-BD59-A6C34878D82A}">
                    <a16:rowId xmlns:a16="http://schemas.microsoft.com/office/drawing/2014/main" val="10001"/>
                  </a:ext>
                </a:extLst>
              </a:tr>
            </a:tbl>
          </a:graphicData>
        </a:graphic>
      </p:graphicFrame>
      <p:cxnSp>
        <p:nvCxnSpPr>
          <p:cNvPr id="23" name="Straight Connector 22"/>
          <p:cNvCxnSpPr/>
          <p:nvPr/>
        </p:nvCxnSpPr>
        <p:spPr>
          <a:xfrm>
            <a:off x="51054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4102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0198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5532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72390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4676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6200000" flipV="1">
            <a:off x="4267200" y="4114800"/>
            <a:ext cx="381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038600" y="4126468"/>
            <a:ext cx="381000" cy="369332"/>
          </a:xfrm>
          <a:prstGeom prst="rect">
            <a:avLst/>
          </a:prstGeom>
          <a:noFill/>
        </p:spPr>
        <p:txBody>
          <a:bodyPr wrap="square" rtlCol="0">
            <a:spAutoFit/>
          </a:bodyPr>
          <a:lstStyle/>
          <a:p>
            <a:r>
              <a:rPr lang="en-US"/>
              <a:t>A</a:t>
            </a:r>
          </a:p>
        </p:txBody>
      </p:sp>
      <p:sp>
        <p:nvSpPr>
          <p:cNvPr id="32" name="TextBox 31"/>
          <p:cNvSpPr txBox="1"/>
          <p:nvPr/>
        </p:nvSpPr>
        <p:spPr>
          <a:xfrm>
            <a:off x="4343400" y="3897868"/>
            <a:ext cx="533400" cy="369332"/>
          </a:xfrm>
          <a:prstGeom prst="rect">
            <a:avLst/>
          </a:prstGeom>
          <a:noFill/>
        </p:spPr>
        <p:txBody>
          <a:bodyPr wrap="square" rtlCol="0">
            <a:spAutoFit/>
          </a:bodyPr>
          <a:lstStyle/>
          <a:p>
            <a:r>
              <a:rPr lang="en-US"/>
              <a:t>BC</a:t>
            </a:r>
          </a:p>
        </p:txBody>
      </p:sp>
      <p:sp>
        <p:nvSpPr>
          <p:cNvPr id="33" name="TextBox 32"/>
          <p:cNvSpPr txBox="1"/>
          <p:nvPr/>
        </p:nvSpPr>
        <p:spPr>
          <a:xfrm>
            <a:off x="4876800" y="4202668"/>
            <a:ext cx="533400" cy="369332"/>
          </a:xfrm>
          <a:prstGeom prst="rect">
            <a:avLst/>
          </a:prstGeom>
          <a:noFill/>
        </p:spPr>
        <p:txBody>
          <a:bodyPr wrap="square" rtlCol="0">
            <a:spAutoFit/>
          </a:bodyPr>
          <a:lstStyle/>
          <a:p>
            <a:r>
              <a:rPr lang="en-US"/>
              <a:t>00</a:t>
            </a:r>
          </a:p>
        </p:txBody>
      </p:sp>
      <p:sp>
        <p:nvSpPr>
          <p:cNvPr id="34" name="TextBox 33"/>
          <p:cNvSpPr txBox="1"/>
          <p:nvPr/>
        </p:nvSpPr>
        <p:spPr>
          <a:xfrm>
            <a:off x="5867400" y="4191000"/>
            <a:ext cx="533400" cy="369332"/>
          </a:xfrm>
          <a:prstGeom prst="rect">
            <a:avLst/>
          </a:prstGeom>
          <a:noFill/>
        </p:spPr>
        <p:txBody>
          <a:bodyPr wrap="square" rtlCol="0">
            <a:spAutoFit/>
          </a:bodyPr>
          <a:lstStyle/>
          <a:p>
            <a:r>
              <a:rPr lang="en-US"/>
              <a:t>01</a:t>
            </a:r>
          </a:p>
        </p:txBody>
      </p:sp>
      <p:sp>
        <p:nvSpPr>
          <p:cNvPr id="35" name="TextBox 34"/>
          <p:cNvSpPr txBox="1"/>
          <p:nvPr/>
        </p:nvSpPr>
        <p:spPr>
          <a:xfrm>
            <a:off x="6934200" y="4191000"/>
            <a:ext cx="533400" cy="369332"/>
          </a:xfrm>
          <a:prstGeom prst="rect">
            <a:avLst/>
          </a:prstGeom>
          <a:noFill/>
        </p:spPr>
        <p:txBody>
          <a:bodyPr wrap="square" rtlCol="0">
            <a:spAutoFit/>
          </a:bodyPr>
          <a:lstStyle/>
          <a:p>
            <a:r>
              <a:rPr lang="en-US"/>
              <a:t>11</a:t>
            </a:r>
          </a:p>
        </p:txBody>
      </p:sp>
      <p:sp>
        <p:nvSpPr>
          <p:cNvPr id="36" name="TextBox 35"/>
          <p:cNvSpPr txBox="1"/>
          <p:nvPr/>
        </p:nvSpPr>
        <p:spPr>
          <a:xfrm>
            <a:off x="7924800" y="4191000"/>
            <a:ext cx="533400" cy="369332"/>
          </a:xfrm>
          <a:prstGeom prst="rect">
            <a:avLst/>
          </a:prstGeom>
          <a:noFill/>
        </p:spPr>
        <p:txBody>
          <a:bodyPr wrap="square" rtlCol="0">
            <a:spAutoFit/>
          </a:bodyPr>
          <a:lstStyle/>
          <a:p>
            <a:r>
              <a:rPr lang="en-US"/>
              <a:t>10</a:t>
            </a:r>
          </a:p>
        </p:txBody>
      </p:sp>
      <p:sp>
        <p:nvSpPr>
          <p:cNvPr id="37" name="TextBox 36"/>
          <p:cNvSpPr txBox="1"/>
          <p:nvPr/>
        </p:nvSpPr>
        <p:spPr>
          <a:xfrm>
            <a:off x="4191000" y="4507468"/>
            <a:ext cx="381000" cy="369332"/>
          </a:xfrm>
          <a:prstGeom prst="rect">
            <a:avLst/>
          </a:prstGeom>
          <a:noFill/>
        </p:spPr>
        <p:txBody>
          <a:bodyPr wrap="square" rtlCol="0">
            <a:spAutoFit/>
          </a:bodyPr>
          <a:lstStyle/>
          <a:p>
            <a:r>
              <a:rPr lang="en-US"/>
              <a:t>0</a:t>
            </a:r>
          </a:p>
        </p:txBody>
      </p:sp>
      <p:sp>
        <p:nvSpPr>
          <p:cNvPr id="38" name="TextBox 37"/>
          <p:cNvSpPr txBox="1"/>
          <p:nvPr/>
        </p:nvSpPr>
        <p:spPr>
          <a:xfrm>
            <a:off x="4191000" y="5029200"/>
            <a:ext cx="381000" cy="369332"/>
          </a:xfrm>
          <a:prstGeom prst="rect">
            <a:avLst/>
          </a:prstGeom>
          <a:noFill/>
        </p:spPr>
        <p:txBody>
          <a:bodyPr wrap="square" rtlCol="0">
            <a:spAutoFit/>
          </a:bodyPr>
          <a:lstStyle/>
          <a:p>
            <a:r>
              <a:rPr lang="en-US"/>
              <a:t>1</a:t>
            </a:r>
          </a:p>
        </p:txBody>
      </p:sp>
      <p:sp>
        <p:nvSpPr>
          <p:cNvPr id="39" name="Right Bracket 38"/>
          <p:cNvSpPr/>
          <p:nvPr/>
        </p:nvSpPr>
        <p:spPr>
          <a:xfrm rot="10800000">
            <a:off x="6019799" y="4571999"/>
            <a:ext cx="685801" cy="304801"/>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0" name="Right Bracket 39"/>
          <p:cNvSpPr/>
          <p:nvPr/>
        </p:nvSpPr>
        <p:spPr>
          <a:xfrm>
            <a:off x="6629400" y="4572000"/>
            <a:ext cx="749470" cy="304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1" name="Right Bracket 40"/>
          <p:cNvSpPr/>
          <p:nvPr/>
        </p:nvSpPr>
        <p:spPr>
          <a:xfrm>
            <a:off x="7632530" y="4572000"/>
            <a:ext cx="74947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2" name="Right Bracket 41"/>
          <p:cNvSpPr/>
          <p:nvPr/>
        </p:nvSpPr>
        <p:spPr>
          <a:xfrm rot="10800000">
            <a:off x="7010399" y="4572000"/>
            <a:ext cx="685801" cy="304801"/>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Right Bracket 42"/>
          <p:cNvSpPr/>
          <p:nvPr/>
        </p:nvSpPr>
        <p:spPr>
          <a:xfrm rot="16200000">
            <a:off x="6934200" y="4648201"/>
            <a:ext cx="533399" cy="3810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ight Bracket 43"/>
          <p:cNvSpPr/>
          <p:nvPr/>
        </p:nvSpPr>
        <p:spPr>
          <a:xfrm rot="5400000">
            <a:off x="6934200" y="4953000"/>
            <a:ext cx="533400" cy="3810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Connector 45"/>
          <p:cNvCxnSpPr/>
          <p:nvPr/>
        </p:nvCxnSpPr>
        <p:spPr>
          <a:xfrm>
            <a:off x="5257800" y="5791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5943600" y="57912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800" b="1"/>
              <a:t>Binary Numbers and Codes</a:t>
            </a:r>
            <a:endParaRPr lang="en-US" sz="2800"/>
          </a:p>
        </p:txBody>
      </p:sp>
      <p:pic>
        <p:nvPicPr>
          <p:cNvPr id="1026"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0" y="1600200"/>
            <a:ext cx="9143999" cy="5257800"/>
          </a:xfrm>
          <a:prstGeom prst="rect">
            <a:avLst/>
          </a:prstGeom>
          <a:noFill/>
          <a:ln w="9525">
            <a:noFill/>
            <a:miter lim="800000"/>
            <a:headEnd/>
            <a:tailEnd/>
          </a:ln>
          <a:effectLst/>
        </p:spPr>
      </p:pic>
      <p:sp>
        <p:nvSpPr>
          <p:cNvPr id="5" name="TextBox 4"/>
          <p:cNvSpPr txBox="1"/>
          <p:nvPr/>
        </p:nvSpPr>
        <p:spPr>
          <a:xfrm>
            <a:off x="0" y="838200"/>
            <a:ext cx="9144000" cy="830997"/>
          </a:xfrm>
          <a:prstGeom prst="rect">
            <a:avLst/>
          </a:prstGeom>
          <a:solidFill>
            <a:schemeClr val="accent5">
              <a:lumMod val="60000"/>
              <a:lumOff val="40000"/>
            </a:schemeClr>
          </a:solidFill>
        </p:spPr>
        <p:txBody>
          <a:bodyPr wrap="square" rtlCol="0">
            <a:spAutoFit/>
          </a:bodyPr>
          <a:lstStyle/>
          <a:p>
            <a:r>
              <a:rPr lang="en-US" sz="2400" b="1"/>
              <a:t>Decimal to Binary Conversion:</a:t>
            </a:r>
          </a:p>
          <a:p>
            <a:r>
              <a:rPr lang="en-US" sz="2400"/>
              <a:t>Repeated division method.</a:t>
            </a:r>
          </a:p>
        </p:txBody>
      </p:sp>
      <p:sp>
        <p:nvSpPr>
          <p:cNvPr id="6" name="TextBox 5"/>
          <p:cNvSpPr txBox="1"/>
          <p:nvPr/>
        </p:nvSpPr>
        <p:spPr>
          <a:xfrm>
            <a:off x="7924800" y="1905000"/>
            <a:ext cx="762000" cy="461665"/>
          </a:xfrm>
          <a:prstGeom prst="rect">
            <a:avLst/>
          </a:prstGeom>
          <a:noFill/>
        </p:spPr>
        <p:txBody>
          <a:bodyPr wrap="square" rtlCol="0">
            <a:spAutoFit/>
          </a:bodyPr>
          <a:lstStyle/>
          <a:p>
            <a:r>
              <a:rPr lang="en-US" sz="2400"/>
              <a:t>LSB</a:t>
            </a:r>
          </a:p>
        </p:txBody>
      </p:sp>
      <p:sp>
        <p:nvSpPr>
          <p:cNvPr id="7" name="TextBox 6"/>
          <p:cNvSpPr txBox="1"/>
          <p:nvPr/>
        </p:nvSpPr>
        <p:spPr>
          <a:xfrm>
            <a:off x="4876800" y="5177135"/>
            <a:ext cx="762000" cy="461665"/>
          </a:xfrm>
          <a:prstGeom prst="rect">
            <a:avLst/>
          </a:prstGeom>
          <a:noFill/>
        </p:spPr>
        <p:txBody>
          <a:bodyPr wrap="square" rtlCol="0">
            <a:spAutoFit/>
          </a:bodyPr>
          <a:lstStyle/>
          <a:p>
            <a:r>
              <a:rPr lang="en-US" sz="2400"/>
              <a:t>MSB</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3">
              <a:lumMod val="40000"/>
              <a:lumOff val="60000"/>
            </a:schemeClr>
          </a:solidFill>
        </p:spPr>
        <p:txBody>
          <a:bodyPr>
            <a:normAutofit/>
          </a:bodyPr>
          <a:lstStyle/>
          <a:p>
            <a:pPr>
              <a:buNone/>
            </a:pPr>
            <a:r>
              <a:rPr lang="en-US" sz="2400" b="1"/>
              <a:t>Code conversion:</a:t>
            </a:r>
          </a:p>
          <a:p>
            <a:pPr>
              <a:buFont typeface="Wingdings" pitchFamily="2" charset="2"/>
              <a:buChar char="Ø"/>
            </a:pPr>
            <a:r>
              <a:rPr lang="en-US" sz="2400"/>
              <a:t>Code convertor  circuit makes </a:t>
            </a:r>
          </a:p>
          <a:p>
            <a:pPr>
              <a:buNone/>
            </a:pPr>
            <a:r>
              <a:rPr lang="en-US" sz="2400"/>
              <a:t>	two systems compatible with </a:t>
            </a:r>
          </a:p>
          <a:p>
            <a:pPr>
              <a:buNone/>
            </a:pPr>
            <a:r>
              <a:rPr lang="en-US" sz="2400"/>
              <a:t>	each other even though each </a:t>
            </a:r>
          </a:p>
          <a:p>
            <a:pPr>
              <a:buNone/>
            </a:pPr>
            <a:r>
              <a:rPr lang="en-US" sz="2400"/>
              <a:t>	uses a different binary.</a:t>
            </a:r>
          </a:p>
          <a:p>
            <a:pPr>
              <a:buFont typeface="Wingdings" pitchFamily="2" charset="2"/>
              <a:buChar char="Ø"/>
            </a:pPr>
            <a:r>
              <a:rPr lang="en-US" sz="2400"/>
              <a:t>Sometimes, output of one </a:t>
            </a:r>
          </a:p>
          <a:p>
            <a:pPr>
              <a:buNone/>
            </a:pPr>
            <a:r>
              <a:rPr lang="en-US" sz="2400"/>
              <a:t>	system use as input to other </a:t>
            </a:r>
          </a:p>
          <a:p>
            <a:pPr>
              <a:buNone/>
            </a:pPr>
            <a:r>
              <a:rPr lang="en-US" sz="2400"/>
              <a:t>	system.</a:t>
            </a:r>
          </a:p>
          <a:p>
            <a:pPr>
              <a:buFont typeface="Wingdings" pitchFamily="2" charset="2"/>
              <a:buChar char="Ø"/>
            </a:pPr>
            <a:r>
              <a:rPr lang="en-US" sz="2400"/>
              <a:t>Each system uses different code</a:t>
            </a:r>
          </a:p>
          <a:p>
            <a:pPr>
              <a:buNone/>
            </a:pPr>
            <a:r>
              <a:rPr lang="en-US" sz="2400"/>
              <a:t>	 for same information.</a:t>
            </a:r>
          </a:p>
          <a:p>
            <a:pPr>
              <a:buNone/>
            </a:pPr>
            <a:endParaRPr lang="en-US" sz="2400"/>
          </a:p>
          <a:p>
            <a:pPr>
              <a:buNone/>
            </a:pPr>
            <a:endParaRPr lang="en-US" sz="2400"/>
          </a:p>
          <a:p>
            <a:pPr>
              <a:buNone/>
            </a:pPr>
            <a:endParaRPr lang="en-US" sz="2400"/>
          </a:p>
        </p:txBody>
      </p:sp>
      <p:sp>
        <p:nvSpPr>
          <p:cNvPr id="4" name="Title 1"/>
          <p:cNvSpPr txBox="1">
            <a:spLocks noGrp="1"/>
          </p:cNvSpPr>
          <p:nvPr>
            <p:ph type="title"/>
          </p:nvPr>
        </p:nvSpPr>
        <p:spPr>
          <a:xfrm>
            <a:off x="0" y="0"/>
            <a:ext cx="9144000" cy="5334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Autofit/>
          </a:bodyPr>
          <a:lstStyle/>
          <a:p>
            <a:pPr algn="l">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419600" y="0"/>
          <a:ext cx="4800600" cy="6858000"/>
        </p:xfrm>
        <a:graphic>
          <a:graphicData uri="http://schemas.openxmlformats.org/drawingml/2006/table">
            <a:tbl>
              <a:tblPr firstRow="1" bandRow="1">
                <a:tableStyleId>{F5AB1C69-6EDB-4FF4-983F-18BD219EF322}</a:tableStyleId>
              </a:tblPr>
              <a:tblGrid>
                <a:gridCol w="24003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tblGrid>
              <a:tr h="381000">
                <a:tc>
                  <a:txBody>
                    <a:bodyPr/>
                    <a:lstStyle/>
                    <a:p>
                      <a:pPr algn="ctr"/>
                      <a:r>
                        <a:rPr lang="en-US" sz="1800"/>
                        <a:t>4-bit  Binary</a:t>
                      </a:r>
                      <a:endParaRPr lang="en-US" sz="1800" b="1"/>
                    </a:p>
                  </a:txBody>
                  <a:tcPr/>
                </a:tc>
                <a:tc>
                  <a:txBody>
                    <a:bodyPr/>
                    <a:lstStyle/>
                    <a:p>
                      <a:pPr algn="ctr"/>
                      <a:r>
                        <a:rPr lang="en-US" sz="1800"/>
                        <a:t>Gray</a:t>
                      </a:r>
                      <a:endParaRPr lang="en-US" sz="1800" b="1"/>
                    </a:p>
                  </a:txBody>
                  <a:tcPr/>
                </a:tc>
                <a:extLst>
                  <a:ext uri="{0D108BD9-81ED-4DB2-BD59-A6C34878D82A}">
                    <a16:rowId xmlns:a16="http://schemas.microsoft.com/office/drawing/2014/main" val="10000"/>
                  </a:ext>
                </a:extLst>
              </a:tr>
              <a:tr h="381000">
                <a:tc>
                  <a:txBody>
                    <a:bodyPr/>
                    <a:lstStyle/>
                    <a:p>
                      <a:pPr algn="ctr"/>
                      <a:r>
                        <a:rPr lang="en-US" sz="1800"/>
                        <a:t>A B C D</a:t>
                      </a:r>
                      <a:endParaRPr lang="en-US" sz="1800" b="1"/>
                    </a:p>
                  </a:txBody>
                  <a:tcPr/>
                </a:tc>
                <a:tc>
                  <a:txBody>
                    <a:bodyPr/>
                    <a:lstStyle/>
                    <a:p>
                      <a:pPr algn="ctr"/>
                      <a:r>
                        <a:rPr lang="en-US" sz="1800"/>
                        <a:t>S T U V</a:t>
                      </a:r>
                      <a:endParaRPr lang="en-US" sz="1800" b="1"/>
                    </a:p>
                  </a:txBody>
                  <a:tcPr/>
                </a:tc>
                <a:extLst>
                  <a:ext uri="{0D108BD9-81ED-4DB2-BD59-A6C34878D82A}">
                    <a16:rowId xmlns:a16="http://schemas.microsoft.com/office/drawing/2014/main" val="10001"/>
                  </a:ext>
                </a:extLst>
              </a:tr>
              <a:tr h="381000">
                <a:tc>
                  <a:txBody>
                    <a:bodyPr/>
                    <a:lstStyle/>
                    <a:p>
                      <a:pPr algn="ctr"/>
                      <a:r>
                        <a:rPr lang="en-US" sz="1800"/>
                        <a:t>0 0 0 0</a:t>
                      </a:r>
                      <a:endParaRPr lang="en-US" sz="1800" b="1"/>
                    </a:p>
                  </a:txBody>
                  <a:tcPr/>
                </a:tc>
                <a:tc>
                  <a:txBody>
                    <a:bodyPr/>
                    <a:lstStyle/>
                    <a:p>
                      <a:pPr algn="ctr"/>
                      <a:r>
                        <a:rPr lang="en-US" sz="1800"/>
                        <a:t>0 0 0 0</a:t>
                      </a:r>
                      <a:endParaRPr lang="en-US" sz="1800" b="1"/>
                    </a:p>
                  </a:txBody>
                  <a:tcPr/>
                </a:tc>
                <a:extLst>
                  <a:ext uri="{0D108BD9-81ED-4DB2-BD59-A6C34878D82A}">
                    <a16:rowId xmlns:a16="http://schemas.microsoft.com/office/drawing/2014/main" val="10002"/>
                  </a:ext>
                </a:extLst>
              </a:tr>
              <a:tr h="381000">
                <a:tc>
                  <a:txBody>
                    <a:bodyPr/>
                    <a:lstStyle/>
                    <a:p>
                      <a:pPr algn="ctr"/>
                      <a:r>
                        <a:rPr lang="en-US" sz="1800"/>
                        <a:t>0 0 0 1</a:t>
                      </a:r>
                      <a:endParaRPr lang="en-US" sz="1800" b="1"/>
                    </a:p>
                  </a:txBody>
                  <a:tcPr/>
                </a:tc>
                <a:tc>
                  <a:txBody>
                    <a:bodyPr/>
                    <a:lstStyle/>
                    <a:p>
                      <a:pPr algn="ctr"/>
                      <a:r>
                        <a:rPr lang="en-US" sz="1800"/>
                        <a:t>0 0 0 1</a:t>
                      </a:r>
                      <a:endParaRPr lang="en-US" sz="1800" b="1"/>
                    </a:p>
                  </a:txBody>
                  <a:tcPr/>
                </a:tc>
                <a:extLst>
                  <a:ext uri="{0D108BD9-81ED-4DB2-BD59-A6C34878D82A}">
                    <a16:rowId xmlns:a16="http://schemas.microsoft.com/office/drawing/2014/main" val="10003"/>
                  </a:ext>
                </a:extLst>
              </a:tr>
              <a:tr h="381000">
                <a:tc>
                  <a:txBody>
                    <a:bodyPr/>
                    <a:lstStyle/>
                    <a:p>
                      <a:pPr algn="ctr"/>
                      <a:r>
                        <a:rPr lang="en-US" sz="1800"/>
                        <a:t>0 0 1 0</a:t>
                      </a:r>
                      <a:endParaRPr lang="en-US" sz="1800" b="1"/>
                    </a:p>
                  </a:txBody>
                  <a:tcPr/>
                </a:tc>
                <a:tc>
                  <a:txBody>
                    <a:bodyPr/>
                    <a:lstStyle/>
                    <a:p>
                      <a:pPr algn="ctr"/>
                      <a:r>
                        <a:rPr lang="en-US" sz="1800"/>
                        <a:t>0 0 1 1</a:t>
                      </a:r>
                      <a:endParaRPr lang="en-US" sz="1800" b="1"/>
                    </a:p>
                  </a:txBody>
                  <a:tcPr/>
                </a:tc>
                <a:extLst>
                  <a:ext uri="{0D108BD9-81ED-4DB2-BD59-A6C34878D82A}">
                    <a16:rowId xmlns:a16="http://schemas.microsoft.com/office/drawing/2014/main" val="10004"/>
                  </a:ext>
                </a:extLst>
              </a:tr>
              <a:tr h="381000">
                <a:tc>
                  <a:txBody>
                    <a:bodyPr/>
                    <a:lstStyle/>
                    <a:p>
                      <a:pPr algn="ctr"/>
                      <a:r>
                        <a:rPr lang="en-US" sz="1800"/>
                        <a:t>0 0 1 1</a:t>
                      </a:r>
                      <a:endParaRPr lang="en-US" sz="1800" b="1"/>
                    </a:p>
                  </a:txBody>
                  <a:tcPr/>
                </a:tc>
                <a:tc>
                  <a:txBody>
                    <a:bodyPr/>
                    <a:lstStyle/>
                    <a:p>
                      <a:pPr algn="ctr"/>
                      <a:r>
                        <a:rPr lang="en-US" sz="1800"/>
                        <a:t>0 0 1 0</a:t>
                      </a:r>
                      <a:endParaRPr lang="en-US" sz="1800" b="1"/>
                    </a:p>
                  </a:txBody>
                  <a:tcPr/>
                </a:tc>
                <a:extLst>
                  <a:ext uri="{0D108BD9-81ED-4DB2-BD59-A6C34878D82A}">
                    <a16:rowId xmlns:a16="http://schemas.microsoft.com/office/drawing/2014/main" val="10005"/>
                  </a:ext>
                </a:extLst>
              </a:tr>
              <a:tr h="381000">
                <a:tc>
                  <a:txBody>
                    <a:bodyPr/>
                    <a:lstStyle/>
                    <a:p>
                      <a:pPr algn="ctr"/>
                      <a:r>
                        <a:rPr lang="en-US" sz="1800"/>
                        <a:t>0 1 0 0</a:t>
                      </a:r>
                      <a:endParaRPr lang="en-US" sz="1800" b="1"/>
                    </a:p>
                  </a:txBody>
                  <a:tcPr/>
                </a:tc>
                <a:tc>
                  <a:txBody>
                    <a:bodyPr/>
                    <a:lstStyle/>
                    <a:p>
                      <a:pPr algn="ctr"/>
                      <a:r>
                        <a:rPr lang="en-US" sz="1800"/>
                        <a:t>0 1 1 0</a:t>
                      </a:r>
                      <a:endParaRPr lang="en-US" sz="1800" b="1"/>
                    </a:p>
                  </a:txBody>
                  <a:tcPr/>
                </a:tc>
                <a:extLst>
                  <a:ext uri="{0D108BD9-81ED-4DB2-BD59-A6C34878D82A}">
                    <a16:rowId xmlns:a16="http://schemas.microsoft.com/office/drawing/2014/main" val="10006"/>
                  </a:ext>
                </a:extLst>
              </a:tr>
              <a:tr h="381000">
                <a:tc>
                  <a:txBody>
                    <a:bodyPr/>
                    <a:lstStyle/>
                    <a:p>
                      <a:pPr algn="ctr"/>
                      <a:r>
                        <a:rPr lang="en-US" sz="1800"/>
                        <a:t>0 1 0 1</a:t>
                      </a:r>
                      <a:endParaRPr lang="en-US" sz="1800" b="1"/>
                    </a:p>
                  </a:txBody>
                  <a:tcPr/>
                </a:tc>
                <a:tc>
                  <a:txBody>
                    <a:bodyPr/>
                    <a:lstStyle/>
                    <a:p>
                      <a:pPr algn="ctr"/>
                      <a:r>
                        <a:rPr lang="en-US" sz="1800"/>
                        <a:t>0 1 1 1</a:t>
                      </a:r>
                      <a:endParaRPr lang="en-US" sz="1800" b="1"/>
                    </a:p>
                  </a:txBody>
                  <a:tcPr/>
                </a:tc>
                <a:extLst>
                  <a:ext uri="{0D108BD9-81ED-4DB2-BD59-A6C34878D82A}">
                    <a16:rowId xmlns:a16="http://schemas.microsoft.com/office/drawing/2014/main" val="10007"/>
                  </a:ext>
                </a:extLst>
              </a:tr>
              <a:tr h="381000">
                <a:tc>
                  <a:txBody>
                    <a:bodyPr/>
                    <a:lstStyle/>
                    <a:p>
                      <a:pPr algn="ctr"/>
                      <a:r>
                        <a:rPr lang="en-US" sz="1800"/>
                        <a:t>0 1 1 0</a:t>
                      </a:r>
                      <a:endParaRPr lang="en-US" sz="1800" b="1"/>
                    </a:p>
                  </a:txBody>
                  <a:tcPr/>
                </a:tc>
                <a:tc>
                  <a:txBody>
                    <a:bodyPr/>
                    <a:lstStyle/>
                    <a:p>
                      <a:pPr algn="ctr"/>
                      <a:r>
                        <a:rPr lang="en-US" sz="1800"/>
                        <a:t>0 1 0 1</a:t>
                      </a:r>
                      <a:endParaRPr lang="en-US" sz="1800" b="1"/>
                    </a:p>
                  </a:txBody>
                  <a:tcPr/>
                </a:tc>
                <a:extLst>
                  <a:ext uri="{0D108BD9-81ED-4DB2-BD59-A6C34878D82A}">
                    <a16:rowId xmlns:a16="http://schemas.microsoft.com/office/drawing/2014/main" val="10008"/>
                  </a:ext>
                </a:extLst>
              </a:tr>
              <a:tr h="381000">
                <a:tc>
                  <a:txBody>
                    <a:bodyPr/>
                    <a:lstStyle/>
                    <a:p>
                      <a:pPr algn="ctr"/>
                      <a:r>
                        <a:rPr lang="en-US" sz="1800"/>
                        <a:t>0 1 1 1</a:t>
                      </a:r>
                      <a:endParaRPr lang="en-US" sz="1800" b="1"/>
                    </a:p>
                  </a:txBody>
                  <a:tcPr/>
                </a:tc>
                <a:tc>
                  <a:txBody>
                    <a:bodyPr/>
                    <a:lstStyle/>
                    <a:p>
                      <a:pPr algn="ctr"/>
                      <a:r>
                        <a:rPr lang="en-US" sz="1800"/>
                        <a:t>0 1 0 0</a:t>
                      </a:r>
                      <a:endParaRPr lang="en-US" sz="1800" b="1"/>
                    </a:p>
                  </a:txBody>
                  <a:tcPr/>
                </a:tc>
                <a:extLst>
                  <a:ext uri="{0D108BD9-81ED-4DB2-BD59-A6C34878D82A}">
                    <a16:rowId xmlns:a16="http://schemas.microsoft.com/office/drawing/2014/main" val="10009"/>
                  </a:ext>
                </a:extLst>
              </a:tr>
              <a:tr h="381000">
                <a:tc>
                  <a:txBody>
                    <a:bodyPr/>
                    <a:lstStyle/>
                    <a:p>
                      <a:pPr algn="ctr"/>
                      <a:r>
                        <a:rPr lang="en-US" sz="1800"/>
                        <a:t>1 0 0 0</a:t>
                      </a:r>
                      <a:endParaRPr lang="en-US" sz="1800" b="1"/>
                    </a:p>
                  </a:txBody>
                  <a:tcPr/>
                </a:tc>
                <a:tc>
                  <a:txBody>
                    <a:bodyPr/>
                    <a:lstStyle/>
                    <a:p>
                      <a:pPr algn="ctr"/>
                      <a:r>
                        <a:rPr lang="en-US" sz="1800"/>
                        <a:t>1 1 0 0</a:t>
                      </a:r>
                      <a:endParaRPr lang="en-US" sz="1800" b="1"/>
                    </a:p>
                  </a:txBody>
                  <a:tcPr/>
                </a:tc>
                <a:extLst>
                  <a:ext uri="{0D108BD9-81ED-4DB2-BD59-A6C34878D82A}">
                    <a16:rowId xmlns:a16="http://schemas.microsoft.com/office/drawing/2014/main" val="10010"/>
                  </a:ext>
                </a:extLst>
              </a:tr>
              <a:tr h="381000">
                <a:tc>
                  <a:txBody>
                    <a:bodyPr/>
                    <a:lstStyle/>
                    <a:p>
                      <a:pPr algn="ctr"/>
                      <a:r>
                        <a:rPr lang="en-US" sz="1800"/>
                        <a:t>1 0 0 1</a:t>
                      </a:r>
                      <a:endParaRPr lang="en-US" sz="1800" b="1"/>
                    </a:p>
                  </a:txBody>
                  <a:tcPr/>
                </a:tc>
                <a:tc>
                  <a:txBody>
                    <a:bodyPr/>
                    <a:lstStyle/>
                    <a:p>
                      <a:pPr algn="ctr"/>
                      <a:r>
                        <a:rPr lang="en-US" sz="1800"/>
                        <a:t>1 1 0 1</a:t>
                      </a:r>
                      <a:endParaRPr lang="en-US" sz="1800" b="1"/>
                    </a:p>
                  </a:txBody>
                  <a:tcPr/>
                </a:tc>
                <a:extLst>
                  <a:ext uri="{0D108BD9-81ED-4DB2-BD59-A6C34878D82A}">
                    <a16:rowId xmlns:a16="http://schemas.microsoft.com/office/drawing/2014/main" val="10011"/>
                  </a:ext>
                </a:extLst>
              </a:tr>
              <a:tr h="381000">
                <a:tc>
                  <a:txBody>
                    <a:bodyPr/>
                    <a:lstStyle/>
                    <a:p>
                      <a:pPr algn="ctr"/>
                      <a:r>
                        <a:rPr lang="en-US" sz="1800"/>
                        <a:t>1 0 1 0</a:t>
                      </a:r>
                      <a:endParaRPr lang="en-US" sz="1800" b="1"/>
                    </a:p>
                  </a:txBody>
                  <a:tcPr/>
                </a:tc>
                <a:tc>
                  <a:txBody>
                    <a:bodyPr/>
                    <a:lstStyle/>
                    <a:p>
                      <a:pPr algn="ctr"/>
                      <a:r>
                        <a:rPr lang="en-US" sz="1800"/>
                        <a:t>1 1 1 1</a:t>
                      </a:r>
                      <a:endParaRPr lang="en-US" sz="1800" b="1"/>
                    </a:p>
                  </a:txBody>
                  <a:tcPr/>
                </a:tc>
                <a:extLst>
                  <a:ext uri="{0D108BD9-81ED-4DB2-BD59-A6C34878D82A}">
                    <a16:rowId xmlns:a16="http://schemas.microsoft.com/office/drawing/2014/main" val="10012"/>
                  </a:ext>
                </a:extLst>
              </a:tr>
              <a:tr h="381000">
                <a:tc>
                  <a:txBody>
                    <a:bodyPr/>
                    <a:lstStyle/>
                    <a:p>
                      <a:pPr algn="ctr"/>
                      <a:r>
                        <a:rPr lang="en-US" sz="1800"/>
                        <a:t>1 0 1 1</a:t>
                      </a:r>
                      <a:endParaRPr lang="en-US" sz="1800" b="1"/>
                    </a:p>
                  </a:txBody>
                  <a:tcPr/>
                </a:tc>
                <a:tc>
                  <a:txBody>
                    <a:bodyPr/>
                    <a:lstStyle/>
                    <a:p>
                      <a:pPr algn="ctr"/>
                      <a:r>
                        <a:rPr lang="en-US" sz="1800"/>
                        <a:t>1 1 1 0</a:t>
                      </a:r>
                      <a:endParaRPr lang="en-US" sz="1800" b="1"/>
                    </a:p>
                  </a:txBody>
                  <a:tcPr/>
                </a:tc>
                <a:extLst>
                  <a:ext uri="{0D108BD9-81ED-4DB2-BD59-A6C34878D82A}">
                    <a16:rowId xmlns:a16="http://schemas.microsoft.com/office/drawing/2014/main" val="10013"/>
                  </a:ext>
                </a:extLst>
              </a:tr>
              <a:tr h="381000">
                <a:tc>
                  <a:txBody>
                    <a:bodyPr/>
                    <a:lstStyle/>
                    <a:p>
                      <a:pPr algn="ctr"/>
                      <a:r>
                        <a:rPr lang="en-US" sz="1800"/>
                        <a:t>1 1 0 0</a:t>
                      </a:r>
                      <a:endParaRPr lang="en-US" sz="1800" b="1"/>
                    </a:p>
                  </a:txBody>
                  <a:tcPr/>
                </a:tc>
                <a:tc>
                  <a:txBody>
                    <a:bodyPr/>
                    <a:lstStyle/>
                    <a:p>
                      <a:pPr algn="ctr"/>
                      <a:r>
                        <a:rPr lang="en-US" sz="1800"/>
                        <a:t>1 0 1 0</a:t>
                      </a:r>
                      <a:endParaRPr lang="en-US" sz="1800" b="1"/>
                    </a:p>
                  </a:txBody>
                  <a:tcPr/>
                </a:tc>
                <a:extLst>
                  <a:ext uri="{0D108BD9-81ED-4DB2-BD59-A6C34878D82A}">
                    <a16:rowId xmlns:a16="http://schemas.microsoft.com/office/drawing/2014/main" val="10014"/>
                  </a:ext>
                </a:extLst>
              </a:tr>
              <a:tr h="381000">
                <a:tc>
                  <a:txBody>
                    <a:bodyPr/>
                    <a:lstStyle/>
                    <a:p>
                      <a:pPr algn="ctr"/>
                      <a:r>
                        <a:rPr lang="en-US" sz="1800"/>
                        <a:t>1 1 0 1</a:t>
                      </a:r>
                      <a:endParaRPr lang="en-US" sz="1800" b="1"/>
                    </a:p>
                  </a:txBody>
                  <a:tcPr/>
                </a:tc>
                <a:tc>
                  <a:txBody>
                    <a:bodyPr/>
                    <a:lstStyle/>
                    <a:p>
                      <a:pPr algn="ctr"/>
                      <a:r>
                        <a:rPr lang="en-US" sz="1800"/>
                        <a:t>1 0 1 1</a:t>
                      </a:r>
                      <a:endParaRPr lang="en-US" sz="1800" b="1"/>
                    </a:p>
                  </a:txBody>
                  <a:tcPr/>
                </a:tc>
                <a:extLst>
                  <a:ext uri="{0D108BD9-81ED-4DB2-BD59-A6C34878D82A}">
                    <a16:rowId xmlns:a16="http://schemas.microsoft.com/office/drawing/2014/main" val="10015"/>
                  </a:ext>
                </a:extLst>
              </a:tr>
              <a:tr h="381000">
                <a:tc>
                  <a:txBody>
                    <a:bodyPr/>
                    <a:lstStyle/>
                    <a:p>
                      <a:pPr algn="ctr"/>
                      <a:r>
                        <a:rPr lang="en-US" sz="1800"/>
                        <a:t>1 1 1 0</a:t>
                      </a:r>
                      <a:endParaRPr lang="en-US" sz="1800" b="1"/>
                    </a:p>
                  </a:txBody>
                  <a:tcPr/>
                </a:tc>
                <a:tc>
                  <a:txBody>
                    <a:bodyPr/>
                    <a:lstStyle/>
                    <a:p>
                      <a:pPr algn="ctr"/>
                      <a:r>
                        <a:rPr lang="en-US" sz="1800"/>
                        <a:t>1 0 0 1</a:t>
                      </a:r>
                      <a:endParaRPr lang="en-US" sz="1800" b="1"/>
                    </a:p>
                  </a:txBody>
                  <a:tcPr/>
                </a:tc>
                <a:extLst>
                  <a:ext uri="{0D108BD9-81ED-4DB2-BD59-A6C34878D82A}">
                    <a16:rowId xmlns:a16="http://schemas.microsoft.com/office/drawing/2014/main" val="10016"/>
                  </a:ext>
                </a:extLst>
              </a:tr>
              <a:tr h="381000">
                <a:tc>
                  <a:txBody>
                    <a:bodyPr/>
                    <a:lstStyle/>
                    <a:p>
                      <a:pPr algn="ctr"/>
                      <a:r>
                        <a:rPr lang="en-US" sz="1800"/>
                        <a:t>1 1 1 1</a:t>
                      </a:r>
                      <a:endParaRPr lang="en-US" sz="1800" b="1"/>
                    </a:p>
                  </a:txBody>
                  <a:tcPr/>
                </a:tc>
                <a:tc>
                  <a:txBody>
                    <a:bodyPr/>
                    <a:lstStyle/>
                    <a:p>
                      <a:pPr algn="ctr"/>
                      <a:r>
                        <a:rPr lang="en-US" sz="1800"/>
                        <a:t>1 0 0 0</a:t>
                      </a:r>
                      <a:endParaRPr lang="en-US" sz="1800" b="1"/>
                    </a:p>
                  </a:txBody>
                  <a:tcPr/>
                </a:tc>
                <a:extLst>
                  <a:ext uri="{0D108BD9-81ED-4DB2-BD59-A6C34878D82A}">
                    <a16:rowId xmlns:a16="http://schemas.microsoft.com/office/drawing/2014/main" val="10017"/>
                  </a:ext>
                </a:extLst>
              </a:tr>
            </a:tbl>
          </a:graphicData>
        </a:graphic>
      </p:graphicFrame>
    </p:spTree>
  </p:cSld>
  <p:clrMapOvr>
    <a:masterClrMapping/>
  </p:clrMapOvr>
  <p:transition>
    <p:wedg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914400" y="1524000"/>
          <a:ext cx="2286000" cy="148336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2"/>
                  </a:ext>
                </a:extLst>
              </a:tr>
              <a:tr h="370840">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3"/>
                  </a:ext>
                </a:extLst>
              </a:tr>
            </a:tbl>
          </a:graphicData>
        </a:graphic>
      </p:graphicFrame>
      <p:sp>
        <p:nvSpPr>
          <p:cNvPr id="4" name="Title 1"/>
          <p:cNvSpPr txBox="1">
            <a:spLocks noGrp="1"/>
          </p:cNvSpPr>
          <p:nvPr>
            <p:ph type="title"/>
          </p:nvPr>
        </p:nvSpPr>
        <p:spPr>
          <a:xfrm>
            <a:off x="0" y="0"/>
            <a:ext cx="9144000" cy="8382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cxnSp>
        <p:nvCxnSpPr>
          <p:cNvPr id="7" name="Straight Connector 6"/>
          <p:cNvCxnSpPr/>
          <p:nvPr/>
        </p:nvCxnSpPr>
        <p:spPr>
          <a:xfrm rot="16200000" flipV="1">
            <a:off x="457200" y="10668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1219200"/>
            <a:ext cx="457200" cy="369332"/>
          </a:xfrm>
          <a:prstGeom prst="rect">
            <a:avLst/>
          </a:prstGeom>
          <a:noFill/>
        </p:spPr>
        <p:txBody>
          <a:bodyPr wrap="square" rtlCol="0">
            <a:spAutoFit/>
          </a:bodyPr>
          <a:lstStyle/>
          <a:p>
            <a:r>
              <a:rPr lang="en-US"/>
              <a:t>AB</a:t>
            </a:r>
          </a:p>
        </p:txBody>
      </p:sp>
      <p:sp>
        <p:nvSpPr>
          <p:cNvPr id="9" name="TextBox 8"/>
          <p:cNvSpPr txBox="1"/>
          <p:nvPr/>
        </p:nvSpPr>
        <p:spPr>
          <a:xfrm>
            <a:off x="609600" y="914400"/>
            <a:ext cx="457200" cy="369332"/>
          </a:xfrm>
          <a:prstGeom prst="rect">
            <a:avLst/>
          </a:prstGeom>
          <a:noFill/>
        </p:spPr>
        <p:txBody>
          <a:bodyPr wrap="square" rtlCol="0">
            <a:spAutoFit/>
          </a:bodyPr>
          <a:lstStyle/>
          <a:p>
            <a:r>
              <a:rPr lang="en-US"/>
              <a:t>CD</a:t>
            </a:r>
          </a:p>
        </p:txBody>
      </p:sp>
      <p:sp>
        <p:nvSpPr>
          <p:cNvPr id="10" name="TextBox 9"/>
          <p:cNvSpPr txBox="1"/>
          <p:nvPr/>
        </p:nvSpPr>
        <p:spPr>
          <a:xfrm>
            <a:off x="457200" y="1524000"/>
            <a:ext cx="457200" cy="369332"/>
          </a:xfrm>
          <a:prstGeom prst="rect">
            <a:avLst/>
          </a:prstGeom>
          <a:noFill/>
        </p:spPr>
        <p:txBody>
          <a:bodyPr wrap="square" rtlCol="0">
            <a:spAutoFit/>
          </a:bodyPr>
          <a:lstStyle/>
          <a:p>
            <a:r>
              <a:rPr lang="en-US"/>
              <a:t>00</a:t>
            </a:r>
          </a:p>
        </p:txBody>
      </p:sp>
      <p:sp>
        <p:nvSpPr>
          <p:cNvPr id="11" name="TextBox 10"/>
          <p:cNvSpPr txBox="1"/>
          <p:nvPr/>
        </p:nvSpPr>
        <p:spPr>
          <a:xfrm>
            <a:off x="990600" y="1219200"/>
            <a:ext cx="457200" cy="369332"/>
          </a:xfrm>
          <a:prstGeom prst="rect">
            <a:avLst/>
          </a:prstGeom>
          <a:noFill/>
        </p:spPr>
        <p:txBody>
          <a:bodyPr wrap="square" rtlCol="0">
            <a:spAutoFit/>
          </a:bodyPr>
          <a:lstStyle/>
          <a:p>
            <a:r>
              <a:rPr lang="en-US"/>
              <a:t>00</a:t>
            </a:r>
          </a:p>
        </p:txBody>
      </p:sp>
      <p:sp>
        <p:nvSpPr>
          <p:cNvPr id="12" name="TextBox 11"/>
          <p:cNvSpPr txBox="1"/>
          <p:nvPr/>
        </p:nvSpPr>
        <p:spPr>
          <a:xfrm>
            <a:off x="457200" y="1840468"/>
            <a:ext cx="457200" cy="369332"/>
          </a:xfrm>
          <a:prstGeom prst="rect">
            <a:avLst/>
          </a:prstGeom>
          <a:noFill/>
        </p:spPr>
        <p:txBody>
          <a:bodyPr wrap="square" rtlCol="0">
            <a:spAutoFit/>
          </a:bodyPr>
          <a:lstStyle/>
          <a:p>
            <a:r>
              <a:rPr lang="en-US"/>
              <a:t>01</a:t>
            </a:r>
          </a:p>
        </p:txBody>
      </p:sp>
      <p:sp>
        <p:nvSpPr>
          <p:cNvPr id="13" name="TextBox 12"/>
          <p:cNvSpPr txBox="1"/>
          <p:nvPr/>
        </p:nvSpPr>
        <p:spPr>
          <a:xfrm>
            <a:off x="457200" y="2297668"/>
            <a:ext cx="457200" cy="369332"/>
          </a:xfrm>
          <a:prstGeom prst="rect">
            <a:avLst/>
          </a:prstGeom>
          <a:noFill/>
        </p:spPr>
        <p:txBody>
          <a:bodyPr wrap="square" rtlCol="0">
            <a:spAutoFit/>
          </a:bodyPr>
          <a:lstStyle/>
          <a:p>
            <a:r>
              <a:rPr lang="en-US"/>
              <a:t>11</a:t>
            </a:r>
          </a:p>
        </p:txBody>
      </p:sp>
      <p:sp>
        <p:nvSpPr>
          <p:cNvPr id="14" name="TextBox 13"/>
          <p:cNvSpPr txBox="1"/>
          <p:nvPr/>
        </p:nvSpPr>
        <p:spPr>
          <a:xfrm>
            <a:off x="457200" y="2678668"/>
            <a:ext cx="457200" cy="369332"/>
          </a:xfrm>
          <a:prstGeom prst="rect">
            <a:avLst/>
          </a:prstGeom>
          <a:noFill/>
        </p:spPr>
        <p:txBody>
          <a:bodyPr wrap="square" rtlCol="0">
            <a:spAutoFit/>
          </a:bodyPr>
          <a:lstStyle/>
          <a:p>
            <a:r>
              <a:rPr lang="en-US"/>
              <a:t>10</a:t>
            </a:r>
          </a:p>
        </p:txBody>
      </p:sp>
      <p:sp>
        <p:nvSpPr>
          <p:cNvPr id="15" name="TextBox 14"/>
          <p:cNvSpPr txBox="1"/>
          <p:nvPr/>
        </p:nvSpPr>
        <p:spPr>
          <a:xfrm>
            <a:off x="1524000" y="1219200"/>
            <a:ext cx="457200" cy="369332"/>
          </a:xfrm>
          <a:prstGeom prst="rect">
            <a:avLst/>
          </a:prstGeom>
          <a:noFill/>
        </p:spPr>
        <p:txBody>
          <a:bodyPr wrap="square" rtlCol="0">
            <a:spAutoFit/>
          </a:bodyPr>
          <a:lstStyle/>
          <a:p>
            <a:r>
              <a:rPr lang="en-US"/>
              <a:t>01</a:t>
            </a:r>
          </a:p>
        </p:txBody>
      </p:sp>
      <p:sp>
        <p:nvSpPr>
          <p:cNvPr id="16" name="TextBox 15"/>
          <p:cNvSpPr txBox="1"/>
          <p:nvPr/>
        </p:nvSpPr>
        <p:spPr>
          <a:xfrm>
            <a:off x="2133600" y="1219200"/>
            <a:ext cx="457200" cy="369332"/>
          </a:xfrm>
          <a:prstGeom prst="rect">
            <a:avLst/>
          </a:prstGeom>
          <a:noFill/>
        </p:spPr>
        <p:txBody>
          <a:bodyPr wrap="square" rtlCol="0">
            <a:spAutoFit/>
          </a:bodyPr>
          <a:lstStyle/>
          <a:p>
            <a:r>
              <a:rPr lang="en-US"/>
              <a:t>11</a:t>
            </a:r>
          </a:p>
        </p:txBody>
      </p:sp>
      <p:sp>
        <p:nvSpPr>
          <p:cNvPr id="17" name="TextBox 16"/>
          <p:cNvSpPr txBox="1"/>
          <p:nvPr/>
        </p:nvSpPr>
        <p:spPr>
          <a:xfrm>
            <a:off x="2667000" y="1219200"/>
            <a:ext cx="457200" cy="369332"/>
          </a:xfrm>
          <a:prstGeom prst="rect">
            <a:avLst/>
          </a:prstGeom>
          <a:noFill/>
        </p:spPr>
        <p:txBody>
          <a:bodyPr wrap="square" rtlCol="0">
            <a:spAutoFit/>
          </a:bodyPr>
          <a:lstStyle/>
          <a:p>
            <a:r>
              <a:rPr lang="en-US"/>
              <a:t>10</a:t>
            </a:r>
          </a:p>
        </p:txBody>
      </p:sp>
      <p:sp>
        <p:nvSpPr>
          <p:cNvPr id="18" name="Right Bracket 17"/>
          <p:cNvSpPr/>
          <p:nvPr/>
        </p:nvSpPr>
        <p:spPr>
          <a:xfrm>
            <a:off x="1905000" y="2286000"/>
            <a:ext cx="1216152" cy="685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9" name="Right Bracket 18"/>
          <p:cNvSpPr/>
          <p:nvPr/>
        </p:nvSpPr>
        <p:spPr>
          <a:xfrm rot="10800000">
            <a:off x="990601" y="2286000"/>
            <a:ext cx="1216152" cy="685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0" name="TextBox 19"/>
          <p:cNvSpPr txBox="1"/>
          <p:nvPr/>
        </p:nvSpPr>
        <p:spPr>
          <a:xfrm>
            <a:off x="914400" y="3352800"/>
            <a:ext cx="1600200" cy="369332"/>
          </a:xfrm>
          <a:prstGeom prst="rect">
            <a:avLst/>
          </a:prstGeom>
          <a:noFill/>
        </p:spPr>
        <p:txBody>
          <a:bodyPr wrap="square" rtlCol="0">
            <a:spAutoFit/>
          </a:bodyPr>
          <a:lstStyle/>
          <a:p>
            <a:r>
              <a:rPr lang="en-US"/>
              <a:t>S = A</a:t>
            </a:r>
          </a:p>
        </p:txBody>
      </p:sp>
      <p:graphicFrame>
        <p:nvGraphicFramePr>
          <p:cNvPr id="21" name="Content Placeholder 4"/>
          <p:cNvGraphicFramePr>
            <a:graphicFrameLocks/>
          </p:cNvGraphicFramePr>
          <p:nvPr/>
        </p:nvGraphicFramePr>
        <p:xfrm>
          <a:off x="5638800" y="1600200"/>
          <a:ext cx="2286000" cy="1483360"/>
        </p:xfrm>
        <a:graphic>
          <a:graphicData uri="http://schemas.openxmlformats.org/drawingml/2006/table">
            <a:tbl>
              <a:tblPr firstRow="1" bandRow="1">
                <a:tableStyleId>{93296810-A885-4BE3-A3E7-6D5BEEA58F35}</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1"/>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3"/>
                  </a:ext>
                </a:extLst>
              </a:tr>
            </a:tbl>
          </a:graphicData>
        </a:graphic>
      </p:graphicFrame>
      <p:cxnSp>
        <p:nvCxnSpPr>
          <p:cNvPr id="23" name="Straight Connector 22"/>
          <p:cNvCxnSpPr/>
          <p:nvPr/>
        </p:nvCxnSpPr>
        <p:spPr>
          <a:xfrm rot="10800000">
            <a:off x="5181600" y="1219200"/>
            <a:ext cx="533400" cy="381000"/>
          </a:xfrm>
          <a:prstGeom prst="line">
            <a:avLst/>
          </a:prstGeom>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4953000" y="1295400"/>
            <a:ext cx="457200" cy="369332"/>
          </a:xfrm>
          <a:prstGeom prst="rect">
            <a:avLst/>
          </a:prstGeom>
          <a:noFill/>
        </p:spPr>
        <p:txBody>
          <a:bodyPr wrap="square" rtlCol="0">
            <a:spAutoFit/>
          </a:bodyPr>
          <a:lstStyle/>
          <a:p>
            <a:r>
              <a:rPr lang="en-US"/>
              <a:t>AB</a:t>
            </a:r>
          </a:p>
        </p:txBody>
      </p:sp>
      <p:sp>
        <p:nvSpPr>
          <p:cNvPr id="25" name="TextBox 24"/>
          <p:cNvSpPr txBox="1"/>
          <p:nvPr/>
        </p:nvSpPr>
        <p:spPr>
          <a:xfrm>
            <a:off x="5257800" y="1066800"/>
            <a:ext cx="457200" cy="369332"/>
          </a:xfrm>
          <a:prstGeom prst="rect">
            <a:avLst/>
          </a:prstGeom>
          <a:noFill/>
        </p:spPr>
        <p:txBody>
          <a:bodyPr wrap="square" rtlCol="0">
            <a:spAutoFit/>
          </a:bodyPr>
          <a:lstStyle/>
          <a:p>
            <a:r>
              <a:rPr lang="en-US"/>
              <a:t>CD</a:t>
            </a:r>
          </a:p>
        </p:txBody>
      </p:sp>
      <p:sp>
        <p:nvSpPr>
          <p:cNvPr id="26" name="TextBox 25"/>
          <p:cNvSpPr txBox="1"/>
          <p:nvPr/>
        </p:nvSpPr>
        <p:spPr>
          <a:xfrm>
            <a:off x="5257800" y="1600200"/>
            <a:ext cx="457200" cy="369332"/>
          </a:xfrm>
          <a:prstGeom prst="rect">
            <a:avLst/>
          </a:prstGeom>
          <a:noFill/>
        </p:spPr>
        <p:txBody>
          <a:bodyPr wrap="square" rtlCol="0">
            <a:spAutoFit/>
          </a:bodyPr>
          <a:lstStyle/>
          <a:p>
            <a:r>
              <a:rPr lang="en-US"/>
              <a:t>00</a:t>
            </a:r>
          </a:p>
        </p:txBody>
      </p:sp>
      <p:sp>
        <p:nvSpPr>
          <p:cNvPr id="27" name="TextBox 26"/>
          <p:cNvSpPr txBox="1"/>
          <p:nvPr/>
        </p:nvSpPr>
        <p:spPr>
          <a:xfrm>
            <a:off x="5715000" y="1295400"/>
            <a:ext cx="457200" cy="369332"/>
          </a:xfrm>
          <a:prstGeom prst="rect">
            <a:avLst/>
          </a:prstGeom>
          <a:noFill/>
        </p:spPr>
        <p:txBody>
          <a:bodyPr wrap="square" rtlCol="0">
            <a:spAutoFit/>
          </a:bodyPr>
          <a:lstStyle/>
          <a:p>
            <a:r>
              <a:rPr lang="en-US"/>
              <a:t>00</a:t>
            </a:r>
          </a:p>
        </p:txBody>
      </p:sp>
      <p:sp>
        <p:nvSpPr>
          <p:cNvPr id="28" name="TextBox 27"/>
          <p:cNvSpPr txBox="1"/>
          <p:nvPr/>
        </p:nvSpPr>
        <p:spPr>
          <a:xfrm>
            <a:off x="5257800" y="1905000"/>
            <a:ext cx="457200" cy="369332"/>
          </a:xfrm>
          <a:prstGeom prst="rect">
            <a:avLst/>
          </a:prstGeom>
          <a:noFill/>
        </p:spPr>
        <p:txBody>
          <a:bodyPr wrap="square" rtlCol="0">
            <a:spAutoFit/>
          </a:bodyPr>
          <a:lstStyle/>
          <a:p>
            <a:r>
              <a:rPr lang="en-US"/>
              <a:t>01</a:t>
            </a:r>
          </a:p>
        </p:txBody>
      </p:sp>
      <p:sp>
        <p:nvSpPr>
          <p:cNvPr id="29" name="TextBox 28"/>
          <p:cNvSpPr txBox="1"/>
          <p:nvPr/>
        </p:nvSpPr>
        <p:spPr>
          <a:xfrm>
            <a:off x="6248400" y="1295400"/>
            <a:ext cx="457200" cy="369332"/>
          </a:xfrm>
          <a:prstGeom prst="rect">
            <a:avLst/>
          </a:prstGeom>
          <a:noFill/>
        </p:spPr>
        <p:txBody>
          <a:bodyPr wrap="square" rtlCol="0">
            <a:spAutoFit/>
          </a:bodyPr>
          <a:lstStyle/>
          <a:p>
            <a:r>
              <a:rPr lang="en-US"/>
              <a:t>01</a:t>
            </a:r>
          </a:p>
        </p:txBody>
      </p:sp>
      <p:sp>
        <p:nvSpPr>
          <p:cNvPr id="30" name="TextBox 29"/>
          <p:cNvSpPr txBox="1"/>
          <p:nvPr/>
        </p:nvSpPr>
        <p:spPr>
          <a:xfrm>
            <a:off x="5257800" y="2297668"/>
            <a:ext cx="457200" cy="369332"/>
          </a:xfrm>
          <a:prstGeom prst="rect">
            <a:avLst/>
          </a:prstGeom>
          <a:noFill/>
        </p:spPr>
        <p:txBody>
          <a:bodyPr wrap="square" rtlCol="0">
            <a:spAutoFit/>
          </a:bodyPr>
          <a:lstStyle/>
          <a:p>
            <a:r>
              <a:rPr lang="en-US"/>
              <a:t>11</a:t>
            </a:r>
          </a:p>
        </p:txBody>
      </p:sp>
      <p:sp>
        <p:nvSpPr>
          <p:cNvPr id="31" name="TextBox 30"/>
          <p:cNvSpPr txBox="1"/>
          <p:nvPr/>
        </p:nvSpPr>
        <p:spPr>
          <a:xfrm>
            <a:off x="6858000" y="1295400"/>
            <a:ext cx="457200" cy="369332"/>
          </a:xfrm>
          <a:prstGeom prst="rect">
            <a:avLst/>
          </a:prstGeom>
          <a:noFill/>
        </p:spPr>
        <p:txBody>
          <a:bodyPr wrap="square" rtlCol="0">
            <a:spAutoFit/>
          </a:bodyPr>
          <a:lstStyle/>
          <a:p>
            <a:r>
              <a:rPr lang="en-US"/>
              <a:t>11</a:t>
            </a:r>
          </a:p>
        </p:txBody>
      </p:sp>
      <p:sp>
        <p:nvSpPr>
          <p:cNvPr id="32" name="TextBox 31"/>
          <p:cNvSpPr txBox="1"/>
          <p:nvPr/>
        </p:nvSpPr>
        <p:spPr>
          <a:xfrm>
            <a:off x="5257800" y="2678668"/>
            <a:ext cx="457200" cy="369332"/>
          </a:xfrm>
          <a:prstGeom prst="rect">
            <a:avLst/>
          </a:prstGeom>
          <a:noFill/>
        </p:spPr>
        <p:txBody>
          <a:bodyPr wrap="square" rtlCol="0">
            <a:spAutoFit/>
          </a:bodyPr>
          <a:lstStyle/>
          <a:p>
            <a:r>
              <a:rPr lang="en-US"/>
              <a:t>10</a:t>
            </a:r>
          </a:p>
        </p:txBody>
      </p:sp>
      <p:sp>
        <p:nvSpPr>
          <p:cNvPr id="33" name="TextBox 32"/>
          <p:cNvSpPr txBox="1"/>
          <p:nvPr/>
        </p:nvSpPr>
        <p:spPr>
          <a:xfrm>
            <a:off x="7391400" y="1295400"/>
            <a:ext cx="457200" cy="369332"/>
          </a:xfrm>
          <a:prstGeom prst="rect">
            <a:avLst/>
          </a:prstGeom>
          <a:noFill/>
        </p:spPr>
        <p:txBody>
          <a:bodyPr wrap="square" rtlCol="0">
            <a:spAutoFit/>
          </a:bodyPr>
          <a:lstStyle/>
          <a:p>
            <a:r>
              <a:rPr lang="en-US"/>
              <a:t>10</a:t>
            </a:r>
          </a:p>
        </p:txBody>
      </p:sp>
      <p:sp>
        <p:nvSpPr>
          <p:cNvPr id="34" name="Right Bracket 33"/>
          <p:cNvSpPr/>
          <p:nvPr/>
        </p:nvSpPr>
        <p:spPr>
          <a:xfrm>
            <a:off x="6553200" y="1981200"/>
            <a:ext cx="1216152"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Right Bracket 34"/>
          <p:cNvSpPr/>
          <p:nvPr/>
        </p:nvSpPr>
        <p:spPr>
          <a:xfrm rot="10800000">
            <a:off x="5794248" y="1981200"/>
            <a:ext cx="1216152"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Right Bracket 35"/>
          <p:cNvSpPr/>
          <p:nvPr/>
        </p:nvSpPr>
        <p:spPr>
          <a:xfrm>
            <a:off x="6553200" y="2667000"/>
            <a:ext cx="1216152"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Right Bracket 36"/>
          <p:cNvSpPr/>
          <p:nvPr/>
        </p:nvSpPr>
        <p:spPr>
          <a:xfrm rot="10800000">
            <a:off x="5794248" y="2667000"/>
            <a:ext cx="1216152"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Box 37"/>
          <p:cNvSpPr txBox="1"/>
          <p:nvPr/>
        </p:nvSpPr>
        <p:spPr>
          <a:xfrm>
            <a:off x="5638800" y="3352800"/>
            <a:ext cx="1600200" cy="381000"/>
          </a:xfrm>
          <a:prstGeom prst="rect">
            <a:avLst/>
          </a:prstGeom>
          <a:noFill/>
        </p:spPr>
        <p:txBody>
          <a:bodyPr wrap="square" rtlCol="0">
            <a:spAutoFit/>
          </a:bodyPr>
          <a:lstStyle/>
          <a:p>
            <a:r>
              <a:rPr lang="en-US"/>
              <a:t>T = A B + A  B</a:t>
            </a:r>
          </a:p>
        </p:txBody>
      </p:sp>
      <p:cxnSp>
        <p:nvCxnSpPr>
          <p:cNvPr id="40" name="Straight Connector 39"/>
          <p:cNvCxnSpPr/>
          <p:nvPr/>
        </p:nvCxnSpPr>
        <p:spPr>
          <a:xfrm>
            <a:off x="6019800" y="3352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781800" y="3352800"/>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2" name="Content Placeholder 4"/>
          <p:cNvGraphicFramePr>
            <a:graphicFrameLocks/>
          </p:cNvGraphicFramePr>
          <p:nvPr/>
        </p:nvGraphicFramePr>
        <p:xfrm>
          <a:off x="990600" y="4307840"/>
          <a:ext cx="2286000" cy="1483360"/>
        </p:xfrm>
        <a:graphic>
          <a:graphicData uri="http://schemas.openxmlformats.org/drawingml/2006/table">
            <a:tbl>
              <a:tblPr firstRow="1" bandRow="1">
                <a:tableStyleId>{7DF18680-E054-41AD-8BC1-D1AEF772440D}</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70840">
                <a:tc>
                  <a:txBody>
                    <a:bodyPr/>
                    <a:lstStyle/>
                    <a:p>
                      <a:endParaRPr lang="en-US"/>
                    </a:p>
                  </a:txBody>
                  <a:tcPr/>
                </a:tc>
                <a:tc>
                  <a:txBody>
                    <a:bodyPr/>
                    <a:lstStyle/>
                    <a:p>
                      <a:endParaRPr lang="en-US"/>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0"/>
                  </a:ext>
                </a:extLst>
              </a:tr>
              <a:tr h="370840">
                <a:tc>
                  <a:txBody>
                    <a:bodyPr/>
                    <a:lstStyle/>
                    <a:p>
                      <a:pPr algn="ctr"/>
                      <a:r>
                        <a:rPr lang="en-US"/>
                        <a:t>1</a:t>
                      </a:r>
                    </a:p>
                  </a:txBody>
                  <a:tcPr/>
                </a:tc>
                <a:tc>
                  <a:txBody>
                    <a:bodyPr/>
                    <a:lstStyle/>
                    <a:p>
                      <a:pPr algn="ctr"/>
                      <a:r>
                        <a:rPr lang="en-US"/>
                        <a:t>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pPr algn="ctr"/>
                      <a:r>
                        <a:rPr lang="en-US"/>
                        <a:t>1</a:t>
                      </a:r>
                    </a:p>
                  </a:txBody>
                  <a:tcPr/>
                </a:tc>
                <a:tc>
                  <a:txBody>
                    <a:bodyPr/>
                    <a:lstStyle/>
                    <a:p>
                      <a:pPr algn="ctr"/>
                      <a:r>
                        <a:rPr lang="en-US"/>
                        <a:t>1</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pPr algn="ctr"/>
                      <a:endParaRPr lang="en-US"/>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3"/>
                  </a:ext>
                </a:extLst>
              </a:tr>
            </a:tbl>
          </a:graphicData>
        </a:graphic>
      </p:graphicFrame>
      <p:cxnSp>
        <p:nvCxnSpPr>
          <p:cNvPr id="44" name="Straight Connector 43"/>
          <p:cNvCxnSpPr/>
          <p:nvPr/>
        </p:nvCxnSpPr>
        <p:spPr>
          <a:xfrm rot="10800000">
            <a:off x="457200" y="3810000"/>
            <a:ext cx="6096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04800" y="3886200"/>
            <a:ext cx="457200" cy="369332"/>
          </a:xfrm>
          <a:prstGeom prst="rect">
            <a:avLst/>
          </a:prstGeom>
          <a:noFill/>
        </p:spPr>
        <p:txBody>
          <a:bodyPr wrap="square" rtlCol="0">
            <a:spAutoFit/>
          </a:bodyPr>
          <a:lstStyle/>
          <a:p>
            <a:r>
              <a:rPr lang="en-US"/>
              <a:t>AB</a:t>
            </a:r>
          </a:p>
        </p:txBody>
      </p:sp>
      <p:sp>
        <p:nvSpPr>
          <p:cNvPr id="46" name="TextBox 45"/>
          <p:cNvSpPr txBox="1"/>
          <p:nvPr/>
        </p:nvSpPr>
        <p:spPr>
          <a:xfrm>
            <a:off x="685800" y="3745468"/>
            <a:ext cx="457200" cy="369332"/>
          </a:xfrm>
          <a:prstGeom prst="rect">
            <a:avLst/>
          </a:prstGeom>
          <a:noFill/>
        </p:spPr>
        <p:txBody>
          <a:bodyPr wrap="square" rtlCol="0">
            <a:spAutoFit/>
          </a:bodyPr>
          <a:lstStyle/>
          <a:p>
            <a:r>
              <a:rPr lang="en-US"/>
              <a:t>CD</a:t>
            </a:r>
          </a:p>
        </p:txBody>
      </p:sp>
      <p:sp>
        <p:nvSpPr>
          <p:cNvPr id="47" name="TextBox 46"/>
          <p:cNvSpPr txBox="1"/>
          <p:nvPr/>
        </p:nvSpPr>
        <p:spPr>
          <a:xfrm>
            <a:off x="609600" y="4278868"/>
            <a:ext cx="457200" cy="369332"/>
          </a:xfrm>
          <a:prstGeom prst="rect">
            <a:avLst/>
          </a:prstGeom>
          <a:noFill/>
        </p:spPr>
        <p:txBody>
          <a:bodyPr wrap="square" rtlCol="0">
            <a:spAutoFit/>
          </a:bodyPr>
          <a:lstStyle/>
          <a:p>
            <a:r>
              <a:rPr lang="en-US"/>
              <a:t>00</a:t>
            </a:r>
          </a:p>
        </p:txBody>
      </p:sp>
      <p:sp>
        <p:nvSpPr>
          <p:cNvPr id="48" name="TextBox 47"/>
          <p:cNvSpPr txBox="1"/>
          <p:nvPr/>
        </p:nvSpPr>
        <p:spPr>
          <a:xfrm>
            <a:off x="1066800" y="3962400"/>
            <a:ext cx="457200" cy="369332"/>
          </a:xfrm>
          <a:prstGeom prst="rect">
            <a:avLst/>
          </a:prstGeom>
          <a:noFill/>
        </p:spPr>
        <p:txBody>
          <a:bodyPr wrap="square" rtlCol="0">
            <a:spAutoFit/>
          </a:bodyPr>
          <a:lstStyle/>
          <a:p>
            <a:r>
              <a:rPr lang="en-US"/>
              <a:t>00</a:t>
            </a:r>
          </a:p>
        </p:txBody>
      </p:sp>
      <p:sp>
        <p:nvSpPr>
          <p:cNvPr id="49" name="TextBox 48"/>
          <p:cNvSpPr txBox="1"/>
          <p:nvPr/>
        </p:nvSpPr>
        <p:spPr>
          <a:xfrm>
            <a:off x="609600" y="4659868"/>
            <a:ext cx="457200" cy="369332"/>
          </a:xfrm>
          <a:prstGeom prst="rect">
            <a:avLst/>
          </a:prstGeom>
          <a:noFill/>
        </p:spPr>
        <p:txBody>
          <a:bodyPr wrap="square" rtlCol="0">
            <a:spAutoFit/>
          </a:bodyPr>
          <a:lstStyle/>
          <a:p>
            <a:r>
              <a:rPr lang="en-US"/>
              <a:t>01</a:t>
            </a:r>
          </a:p>
        </p:txBody>
      </p:sp>
      <p:sp>
        <p:nvSpPr>
          <p:cNvPr id="50" name="TextBox 49"/>
          <p:cNvSpPr txBox="1"/>
          <p:nvPr/>
        </p:nvSpPr>
        <p:spPr>
          <a:xfrm>
            <a:off x="1600200" y="3962400"/>
            <a:ext cx="457200" cy="369332"/>
          </a:xfrm>
          <a:prstGeom prst="rect">
            <a:avLst/>
          </a:prstGeom>
          <a:noFill/>
        </p:spPr>
        <p:txBody>
          <a:bodyPr wrap="square" rtlCol="0">
            <a:spAutoFit/>
          </a:bodyPr>
          <a:lstStyle/>
          <a:p>
            <a:r>
              <a:rPr lang="en-US"/>
              <a:t>01</a:t>
            </a:r>
          </a:p>
        </p:txBody>
      </p:sp>
      <p:sp>
        <p:nvSpPr>
          <p:cNvPr id="51" name="TextBox 50"/>
          <p:cNvSpPr txBox="1"/>
          <p:nvPr/>
        </p:nvSpPr>
        <p:spPr>
          <a:xfrm>
            <a:off x="2209800" y="3962400"/>
            <a:ext cx="457200" cy="369332"/>
          </a:xfrm>
          <a:prstGeom prst="rect">
            <a:avLst/>
          </a:prstGeom>
          <a:noFill/>
        </p:spPr>
        <p:txBody>
          <a:bodyPr wrap="square" rtlCol="0">
            <a:spAutoFit/>
          </a:bodyPr>
          <a:lstStyle/>
          <a:p>
            <a:r>
              <a:rPr lang="en-US"/>
              <a:t>11</a:t>
            </a:r>
          </a:p>
        </p:txBody>
      </p:sp>
      <p:sp>
        <p:nvSpPr>
          <p:cNvPr id="52" name="TextBox 51"/>
          <p:cNvSpPr txBox="1"/>
          <p:nvPr/>
        </p:nvSpPr>
        <p:spPr>
          <a:xfrm>
            <a:off x="609600" y="5040868"/>
            <a:ext cx="457200" cy="369332"/>
          </a:xfrm>
          <a:prstGeom prst="rect">
            <a:avLst/>
          </a:prstGeom>
          <a:noFill/>
        </p:spPr>
        <p:txBody>
          <a:bodyPr wrap="square" rtlCol="0">
            <a:spAutoFit/>
          </a:bodyPr>
          <a:lstStyle/>
          <a:p>
            <a:r>
              <a:rPr lang="en-US"/>
              <a:t>11</a:t>
            </a:r>
          </a:p>
        </p:txBody>
      </p:sp>
      <p:sp>
        <p:nvSpPr>
          <p:cNvPr id="53" name="TextBox 52"/>
          <p:cNvSpPr txBox="1"/>
          <p:nvPr/>
        </p:nvSpPr>
        <p:spPr>
          <a:xfrm>
            <a:off x="2743200" y="3962400"/>
            <a:ext cx="457200" cy="369332"/>
          </a:xfrm>
          <a:prstGeom prst="rect">
            <a:avLst/>
          </a:prstGeom>
          <a:noFill/>
        </p:spPr>
        <p:txBody>
          <a:bodyPr wrap="square" rtlCol="0">
            <a:spAutoFit/>
          </a:bodyPr>
          <a:lstStyle/>
          <a:p>
            <a:r>
              <a:rPr lang="en-US"/>
              <a:t>10</a:t>
            </a:r>
          </a:p>
        </p:txBody>
      </p:sp>
      <p:sp>
        <p:nvSpPr>
          <p:cNvPr id="54" name="TextBox 53"/>
          <p:cNvSpPr txBox="1"/>
          <p:nvPr/>
        </p:nvSpPr>
        <p:spPr>
          <a:xfrm>
            <a:off x="609600" y="5421868"/>
            <a:ext cx="457200" cy="369332"/>
          </a:xfrm>
          <a:prstGeom prst="rect">
            <a:avLst/>
          </a:prstGeom>
          <a:noFill/>
        </p:spPr>
        <p:txBody>
          <a:bodyPr wrap="square" rtlCol="0">
            <a:spAutoFit/>
          </a:bodyPr>
          <a:lstStyle/>
          <a:p>
            <a:r>
              <a:rPr lang="en-US"/>
              <a:t>10</a:t>
            </a:r>
          </a:p>
        </p:txBody>
      </p:sp>
      <p:sp>
        <p:nvSpPr>
          <p:cNvPr id="55" name="Right Bracket 54"/>
          <p:cNvSpPr/>
          <p:nvPr/>
        </p:nvSpPr>
        <p:spPr>
          <a:xfrm>
            <a:off x="1447800" y="4724400"/>
            <a:ext cx="606552" cy="685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6" name="Right Bracket 55"/>
          <p:cNvSpPr/>
          <p:nvPr/>
        </p:nvSpPr>
        <p:spPr>
          <a:xfrm rot="10800000">
            <a:off x="1066800" y="4724400"/>
            <a:ext cx="606552" cy="685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7" name="Right Bracket 56"/>
          <p:cNvSpPr/>
          <p:nvPr/>
        </p:nvSpPr>
        <p:spPr>
          <a:xfrm rot="5400000">
            <a:off x="2363724" y="3884676"/>
            <a:ext cx="606552" cy="914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8" name="Right Bracket 57"/>
          <p:cNvSpPr/>
          <p:nvPr/>
        </p:nvSpPr>
        <p:spPr>
          <a:xfrm rot="16200000">
            <a:off x="2439923" y="5259324"/>
            <a:ext cx="606552" cy="914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TextBox 58"/>
          <p:cNvSpPr txBox="1"/>
          <p:nvPr/>
        </p:nvSpPr>
        <p:spPr>
          <a:xfrm>
            <a:off x="1219200" y="6172200"/>
            <a:ext cx="1600200" cy="381000"/>
          </a:xfrm>
          <a:prstGeom prst="rect">
            <a:avLst/>
          </a:prstGeom>
          <a:noFill/>
        </p:spPr>
        <p:txBody>
          <a:bodyPr wrap="square" rtlCol="0">
            <a:spAutoFit/>
          </a:bodyPr>
          <a:lstStyle/>
          <a:p>
            <a:r>
              <a:rPr lang="en-US"/>
              <a:t>U = B C +  B C</a:t>
            </a:r>
          </a:p>
        </p:txBody>
      </p:sp>
      <p:cxnSp>
        <p:nvCxnSpPr>
          <p:cNvPr id="61" name="Straight Connector 60"/>
          <p:cNvCxnSpPr/>
          <p:nvPr/>
        </p:nvCxnSpPr>
        <p:spPr>
          <a:xfrm rot="10800000">
            <a:off x="1676400" y="6172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rot="10800000">
            <a:off x="2438400" y="6172200"/>
            <a:ext cx="762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4" name="Content Placeholder 4"/>
          <p:cNvGraphicFramePr>
            <a:graphicFrameLocks/>
          </p:cNvGraphicFramePr>
          <p:nvPr/>
        </p:nvGraphicFramePr>
        <p:xfrm>
          <a:off x="5638800" y="4267200"/>
          <a:ext cx="2286000" cy="1483360"/>
        </p:xfrm>
        <a:graphic>
          <a:graphicData uri="http://schemas.openxmlformats.org/drawingml/2006/table">
            <a:tbl>
              <a:tblPr firstRow="1" bandRow="1">
                <a:tableStyleId>{F5AB1C69-6EDB-4FF4-983F-18BD219EF322}</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70840">
                <a:tc>
                  <a:txBody>
                    <a:bodyPr/>
                    <a:lstStyle/>
                    <a:p>
                      <a:endParaRPr lang="en-US"/>
                    </a:p>
                  </a:txBody>
                  <a:tcPr/>
                </a:tc>
                <a:tc>
                  <a:txBody>
                    <a:bodyPr/>
                    <a:lstStyle/>
                    <a:p>
                      <a:pPr algn="ctr"/>
                      <a:r>
                        <a:rPr lang="en-US"/>
                        <a:t>1</a:t>
                      </a:r>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0"/>
                  </a:ext>
                </a:extLst>
              </a:tr>
              <a:tr h="370840">
                <a:tc>
                  <a:txBody>
                    <a:bodyPr/>
                    <a:lstStyle/>
                    <a:p>
                      <a:pPr algn="ctr"/>
                      <a:endParaRPr lang="en-US"/>
                    </a:p>
                  </a:txBody>
                  <a:tcPr/>
                </a:tc>
                <a:tc>
                  <a:txBody>
                    <a:bodyPr/>
                    <a:lstStyle/>
                    <a:p>
                      <a:pPr algn="ctr"/>
                      <a:r>
                        <a:rPr lang="en-US"/>
                        <a:t>1</a:t>
                      </a:r>
                    </a:p>
                  </a:txBody>
                  <a:tcPr/>
                </a:tc>
                <a:tc>
                  <a:txBody>
                    <a:bodyPr/>
                    <a:lstStyle/>
                    <a:p>
                      <a:endParaRPr lang="en-US"/>
                    </a:p>
                  </a:txBody>
                  <a:tcPr/>
                </a:tc>
                <a:tc>
                  <a:txBody>
                    <a:bodyPr/>
                    <a:lstStyle/>
                    <a:p>
                      <a:pPr algn="ctr"/>
                      <a:r>
                        <a:rPr lang="en-US"/>
                        <a:t>1</a:t>
                      </a:r>
                    </a:p>
                  </a:txBody>
                  <a:tcPr/>
                </a:tc>
                <a:extLst>
                  <a:ext uri="{0D108BD9-81ED-4DB2-BD59-A6C34878D82A}">
                    <a16:rowId xmlns:a16="http://schemas.microsoft.com/office/drawing/2014/main" val="10001"/>
                  </a:ext>
                </a:extLst>
              </a:tr>
              <a:tr h="370840">
                <a:tc>
                  <a:txBody>
                    <a:bodyPr/>
                    <a:lstStyle/>
                    <a:p>
                      <a:pPr algn="ctr"/>
                      <a:endParaRPr lang="en-US"/>
                    </a:p>
                  </a:txBody>
                  <a:tcPr/>
                </a:tc>
                <a:tc>
                  <a:txBody>
                    <a:bodyPr/>
                    <a:lstStyle/>
                    <a:p>
                      <a:pPr algn="ctr"/>
                      <a:r>
                        <a:rPr lang="en-US"/>
                        <a:t>1</a:t>
                      </a:r>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pPr algn="ctr"/>
                      <a:r>
                        <a:rPr lang="en-US"/>
                        <a:t>1</a:t>
                      </a:r>
                    </a:p>
                  </a:txBody>
                  <a:tcPr/>
                </a:tc>
                <a:tc>
                  <a:txBody>
                    <a:bodyPr/>
                    <a:lstStyle/>
                    <a:p>
                      <a:pPr algn="ctr"/>
                      <a:endParaRPr lang="en-US"/>
                    </a:p>
                  </a:txBody>
                  <a:tcPr/>
                </a:tc>
                <a:tc>
                  <a:txBody>
                    <a:bodyPr/>
                    <a:lstStyle/>
                    <a:p>
                      <a:pPr algn="ctr"/>
                      <a:r>
                        <a:rPr lang="en-US"/>
                        <a:t>1</a:t>
                      </a:r>
                    </a:p>
                  </a:txBody>
                  <a:tcPr/>
                </a:tc>
                <a:extLst>
                  <a:ext uri="{0D108BD9-81ED-4DB2-BD59-A6C34878D82A}">
                    <a16:rowId xmlns:a16="http://schemas.microsoft.com/office/drawing/2014/main" val="10003"/>
                  </a:ext>
                </a:extLst>
              </a:tr>
            </a:tbl>
          </a:graphicData>
        </a:graphic>
      </p:graphicFrame>
      <p:cxnSp>
        <p:nvCxnSpPr>
          <p:cNvPr id="66" name="Straight Connector 65"/>
          <p:cNvCxnSpPr/>
          <p:nvPr/>
        </p:nvCxnSpPr>
        <p:spPr>
          <a:xfrm rot="10800000">
            <a:off x="5105400" y="3886200"/>
            <a:ext cx="533400" cy="381000"/>
          </a:xfrm>
          <a:prstGeom prst="line">
            <a:avLst/>
          </a:prstGeom>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4953000" y="3962400"/>
            <a:ext cx="457200" cy="369332"/>
          </a:xfrm>
          <a:prstGeom prst="rect">
            <a:avLst/>
          </a:prstGeom>
          <a:noFill/>
        </p:spPr>
        <p:txBody>
          <a:bodyPr wrap="square" rtlCol="0">
            <a:spAutoFit/>
          </a:bodyPr>
          <a:lstStyle/>
          <a:p>
            <a:r>
              <a:rPr lang="en-US"/>
              <a:t>AB</a:t>
            </a:r>
          </a:p>
        </p:txBody>
      </p:sp>
      <p:sp>
        <p:nvSpPr>
          <p:cNvPr id="68" name="TextBox 67"/>
          <p:cNvSpPr txBox="1"/>
          <p:nvPr/>
        </p:nvSpPr>
        <p:spPr>
          <a:xfrm>
            <a:off x="5257800" y="3745468"/>
            <a:ext cx="457200" cy="369332"/>
          </a:xfrm>
          <a:prstGeom prst="rect">
            <a:avLst/>
          </a:prstGeom>
          <a:noFill/>
        </p:spPr>
        <p:txBody>
          <a:bodyPr wrap="square" rtlCol="0">
            <a:spAutoFit/>
          </a:bodyPr>
          <a:lstStyle/>
          <a:p>
            <a:r>
              <a:rPr lang="en-US"/>
              <a:t>CD</a:t>
            </a:r>
          </a:p>
        </p:txBody>
      </p:sp>
      <p:sp>
        <p:nvSpPr>
          <p:cNvPr id="69" name="TextBox 68"/>
          <p:cNvSpPr txBox="1"/>
          <p:nvPr/>
        </p:nvSpPr>
        <p:spPr>
          <a:xfrm>
            <a:off x="5715000" y="3897868"/>
            <a:ext cx="457200" cy="369332"/>
          </a:xfrm>
          <a:prstGeom prst="rect">
            <a:avLst/>
          </a:prstGeom>
          <a:noFill/>
        </p:spPr>
        <p:txBody>
          <a:bodyPr wrap="square" rtlCol="0">
            <a:spAutoFit/>
          </a:bodyPr>
          <a:lstStyle/>
          <a:p>
            <a:r>
              <a:rPr lang="en-US"/>
              <a:t>00</a:t>
            </a:r>
          </a:p>
        </p:txBody>
      </p:sp>
      <p:sp>
        <p:nvSpPr>
          <p:cNvPr id="70" name="TextBox 69"/>
          <p:cNvSpPr txBox="1"/>
          <p:nvPr/>
        </p:nvSpPr>
        <p:spPr>
          <a:xfrm>
            <a:off x="5257800" y="4278868"/>
            <a:ext cx="457200" cy="369332"/>
          </a:xfrm>
          <a:prstGeom prst="rect">
            <a:avLst/>
          </a:prstGeom>
          <a:noFill/>
        </p:spPr>
        <p:txBody>
          <a:bodyPr wrap="square" rtlCol="0">
            <a:spAutoFit/>
          </a:bodyPr>
          <a:lstStyle/>
          <a:p>
            <a:r>
              <a:rPr lang="en-US"/>
              <a:t>00</a:t>
            </a:r>
          </a:p>
        </p:txBody>
      </p:sp>
      <p:sp>
        <p:nvSpPr>
          <p:cNvPr id="71" name="TextBox 70"/>
          <p:cNvSpPr txBox="1"/>
          <p:nvPr/>
        </p:nvSpPr>
        <p:spPr>
          <a:xfrm>
            <a:off x="6248400" y="3886200"/>
            <a:ext cx="457200" cy="369332"/>
          </a:xfrm>
          <a:prstGeom prst="rect">
            <a:avLst/>
          </a:prstGeom>
          <a:noFill/>
        </p:spPr>
        <p:txBody>
          <a:bodyPr wrap="square" rtlCol="0">
            <a:spAutoFit/>
          </a:bodyPr>
          <a:lstStyle/>
          <a:p>
            <a:r>
              <a:rPr lang="en-US"/>
              <a:t>01</a:t>
            </a:r>
          </a:p>
        </p:txBody>
      </p:sp>
      <p:sp>
        <p:nvSpPr>
          <p:cNvPr id="72" name="TextBox 71"/>
          <p:cNvSpPr txBox="1"/>
          <p:nvPr/>
        </p:nvSpPr>
        <p:spPr>
          <a:xfrm>
            <a:off x="5257800" y="4659868"/>
            <a:ext cx="457200" cy="369332"/>
          </a:xfrm>
          <a:prstGeom prst="rect">
            <a:avLst/>
          </a:prstGeom>
          <a:noFill/>
        </p:spPr>
        <p:txBody>
          <a:bodyPr wrap="square" rtlCol="0">
            <a:spAutoFit/>
          </a:bodyPr>
          <a:lstStyle/>
          <a:p>
            <a:r>
              <a:rPr lang="en-US"/>
              <a:t>01</a:t>
            </a:r>
          </a:p>
        </p:txBody>
      </p:sp>
      <p:sp>
        <p:nvSpPr>
          <p:cNvPr id="73" name="TextBox 72"/>
          <p:cNvSpPr txBox="1"/>
          <p:nvPr/>
        </p:nvSpPr>
        <p:spPr>
          <a:xfrm>
            <a:off x="6858000" y="3886200"/>
            <a:ext cx="457200" cy="369332"/>
          </a:xfrm>
          <a:prstGeom prst="rect">
            <a:avLst/>
          </a:prstGeom>
          <a:noFill/>
        </p:spPr>
        <p:txBody>
          <a:bodyPr wrap="square" rtlCol="0">
            <a:spAutoFit/>
          </a:bodyPr>
          <a:lstStyle/>
          <a:p>
            <a:r>
              <a:rPr lang="en-US"/>
              <a:t>11</a:t>
            </a:r>
          </a:p>
        </p:txBody>
      </p:sp>
      <p:sp>
        <p:nvSpPr>
          <p:cNvPr id="74" name="TextBox 73"/>
          <p:cNvSpPr txBox="1"/>
          <p:nvPr/>
        </p:nvSpPr>
        <p:spPr>
          <a:xfrm>
            <a:off x="5257800" y="5029200"/>
            <a:ext cx="457200" cy="369332"/>
          </a:xfrm>
          <a:prstGeom prst="rect">
            <a:avLst/>
          </a:prstGeom>
          <a:noFill/>
        </p:spPr>
        <p:txBody>
          <a:bodyPr wrap="square" rtlCol="0">
            <a:spAutoFit/>
          </a:bodyPr>
          <a:lstStyle/>
          <a:p>
            <a:r>
              <a:rPr lang="en-US"/>
              <a:t>11</a:t>
            </a:r>
          </a:p>
        </p:txBody>
      </p:sp>
      <p:sp>
        <p:nvSpPr>
          <p:cNvPr id="75" name="TextBox 74"/>
          <p:cNvSpPr txBox="1"/>
          <p:nvPr/>
        </p:nvSpPr>
        <p:spPr>
          <a:xfrm>
            <a:off x="5257800" y="5421868"/>
            <a:ext cx="457200" cy="369332"/>
          </a:xfrm>
          <a:prstGeom prst="rect">
            <a:avLst/>
          </a:prstGeom>
          <a:noFill/>
        </p:spPr>
        <p:txBody>
          <a:bodyPr wrap="square" rtlCol="0">
            <a:spAutoFit/>
          </a:bodyPr>
          <a:lstStyle/>
          <a:p>
            <a:r>
              <a:rPr lang="en-US"/>
              <a:t>10</a:t>
            </a:r>
          </a:p>
        </p:txBody>
      </p:sp>
      <p:sp>
        <p:nvSpPr>
          <p:cNvPr id="76" name="TextBox 75"/>
          <p:cNvSpPr txBox="1"/>
          <p:nvPr/>
        </p:nvSpPr>
        <p:spPr>
          <a:xfrm>
            <a:off x="7391400" y="3886200"/>
            <a:ext cx="457200" cy="369332"/>
          </a:xfrm>
          <a:prstGeom prst="rect">
            <a:avLst/>
          </a:prstGeom>
          <a:noFill/>
        </p:spPr>
        <p:txBody>
          <a:bodyPr wrap="square" rtlCol="0">
            <a:spAutoFit/>
          </a:bodyPr>
          <a:lstStyle/>
          <a:p>
            <a:r>
              <a:rPr lang="en-US"/>
              <a:t>10</a:t>
            </a:r>
          </a:p>
        </p:txBody>
      </p:sp>
      <p:sp>
        <p:nvSpPr>
          <p:cNvPr id="77" name="Right Bracket 76"/>
          <p:cNvSpPr/>
          <p:nvPr/>
        </p:nvSpPr>
        <p:spPr>
          <a:xfrm rot="16200000">
            <a:off x="7124700" y="4533901"/>
            <a:ext cx="914399"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8" name="Right Bracket 77"/>
          <p:cNvSpPr/>
          <p:nvPr/>
        </p:nvSpPr>
        <p:spPr>
          <a:xfrm rot="5400000">
            <a:off x="7124701" y="5067300"/>
            <a:ext cx="914399"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9" name="Right Bracket 78"/>
          <p:cNvSpPr/>
          <p:nvPr/>
        </p:nvSpPr>
        <p:spPr>
          <a:xfrm rot="5400000">
            <a:off x="6057901" y="5067300"/>
            <a:ext cx="914399" cy="3810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0" name="Right Bracket 79"/>
          <p:cNvSpPr/>
          <p:nvPr/>
        </p:nvSpPr>
        <p:spPr>
          <a:xfrm rot="16200000">
            <a:off x="6057901" y="4533900"/>
            <a:ext cx="914399" cy="3810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1" name="TextBox 80"/>
          <p:cNvSpPr txBox="1"/>
          <p:nvPr/>
        </p:nvSpPr>
        <p:spPr>
          <a:xfrm>
            <a:off x="5867400" y="6172200"/>
            <a:ext cx="1600200" cy="381000"/>
          </a:xfrm>
          <a:prstGeom prst="rect">
            <a:avLst/>
          </a:prstGeom>
          <a:noFill/>
        </p:spPr>
        <p:txBody>
          <a:bodyPr wrap="square" rtlCol="0">
            <a:spAutoFit/>
          </a:bodyPr>
          <a:lstStyle/>
          <a:p>
            <a:r>
              <a:rPr lang="en-US"/>
              <a:t>V = C D +  C D</a:t>
            </a:r>
          </a:p>
        </p:txBody>
      </p:sp>
      <p:cxnSp>
        <p:nvCxnSpPr>
          <p:cNvPr id="82" name="Straight Connector 81"/>
          <p:cNvCxnSpPr/>
          <p:nvPr/>
        </p:nvCxnSpPr>
        <p:spPr>
          <a:xfrm rot="10800000">
            <a:off x="6324601" y="6172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rot="10800000">
            <a:off x="7086600" y="6172200"/>
            <a:ext cx="762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8382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pic>
        <p:nvPicPr>
          <p:cNvPr id="5" name="Picture 2"/>
          <p:cNvPicPr>
            <a:picLocks noGrp="1" noChangeAspect="1" noChangeArrowheads="1"/>
          </p:cNvPicPr>
          <p:nvPr>
            <p:ph idx="1"/>
          </p:nvPr>
        </p:nvPicPr>
        <p:blipFill>
          <a:blip r:embed="rId3"/>
          <a:srcRect/>
          <a:stretch>
            <a:fillRect/>
          </a:stretch>
        </p:blipFill>
        <p:spPr bwMode="auto">
          <a:xfrm>
            <a:off x="2057400" y="2362200"/>
            <a:ext cx="1247775" cy="9906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209800" y="3505200"/>
            <a:ext cx="1247775" cy="990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2209800" y="4648200"/>
            <a:ext cx="1247775" cy="990600"/>
          </a:xfrm>
          <a:prstGeom prst="rect">
            <a:avLst/>
          </a:prstGeom>
          <a:noFill/>
          <a:ln w="9525">
            <a:noFill/>
            <a:miter lim="800000"/>
            <a:headEnd/>
            <a:tailEnd/>
          </a:ln>
          <a:effectLst/>
        </p:spPr>
      </p:pic>
      <p:cxnSp>
        <p:nvCxnSpPr>
          <p:cNvPr id="9" name="Straight Connector 8"/>
          <p:cNvCxnSpPr/>
          <p:nvPr/>
        </p:nvCxnSpPr>
        <p:spPr>
          <a:xfrm rot="10800000">
            <a:off x="1066800" y="27432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10800000">
            <a:off x="1066800" y="29718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10800000" flipV="1">
            <a:off x="1752600" y="3886198"/>
            <a:ext cx="762000" cy="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1219200" y="4113211"/>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10800000">
            <a:off x="1828800" y="50292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a:off x="1219200" y="52578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flipH="1" flipV="1">
            <a:off x="1295400" y="34290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flipH="1" flipV="1">
            <a:off x="1371600" y="45720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24" name="Isosceles Triangle 23"/>
          <p:cNvSpPr/>
          <p:nvPr/>
        </p:nvSpPr>
        <p:spPr>
          <a:xfrm rot="5204302">
            <a:off x="2400300" y="1562100"/>
            <a:ext cx="457200" cy="3810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Straight Connector 25"/>
          <p:cNvCxnSpPr/>
          <p:nvPr/>
        </p:nvCxnSpPr>
        <p:spPr>
          <a:xfrm rot="5400000" flipH="1" flipV="1">
            <a:off x="1257300" y="22479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endCxn id="24" idx="3"/>
          </p:cNvCxnSpPr>
          <p:nvPr/>
        </p:nvCxnSpPr>
        <p:spPr>
          <a:xfrm>
            <a:off x="1752600" y="1752600"/>
            <a:ext cx="686109" cy="10839"/>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24" idx="0"/>
          </p:cNvCxnSpPr>
          <p:nvPr/>
        </p:nvCxnSpPr>
        <p:spPr>
          <a:xfrm>
            <a:off x="2819091" y="1741761"/>
            <a:ext cx="457509" cy="10839"/>
          </a:xfrm>
          <a:prstGeom prst="line">
            <a:avLst/>
          </a:prstGeom>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33400" y="2514600"/>
            <a:ext cx="457200" cy="369332"/>
          </a:xfrm>
          <a:prstGeom prst="rect">
            <a:avLst/>
          </a:prstGeom>
          <a:noFill/>
        </p:spPr>
        <p:txBody>
          <a:bodyPr wrap="square" rtlCol="0">
            <a:spAutoFit/>
          </a:bodyPr>
          <a:lstStyle/>
          <a:p>
            <a:r>
              <a:rPr lang="en-US"/>
              <a:t>A</a:t>
            </a:r>
          </a:p>
        </p:txBody>
      </p:sp>
      <p:sp>
        <p:nvSpPr>
          <p:cNvPr id="41" name="TextBox 40"/>
          <p:cNvSpPr txBox="1"/>
          <p:nvPr/>
        </p:nvSpPr>
        <p:spPr>
          <a:xfrm>
            <a:off x="533400" y="2754868"/>
            <a:ext cx="457200" cy="369332"/>
          </a:xfrm>
          <a:prstGeom prst="rect">
            <a:avLst/>
          </a:prstGeom>
          <a:noFill/>
        </p:spPr>
        <p:txBody>
          <a:bodyPr wrap="square" rtlCol="0">
            <a:spAutoFit/>
          </a:bodyPr>
          <a:lstStyle/>
          <a:p>
            <a:r>
              <a:rPr lang="en-US"/>
              <a:t>B</a:t>
            </a:r>
          </a:p>
        </p:txBody>
      </p:sp>
      <p:sp>
        <p:nvSpPr>
          <p:cNvPr id="42" name="TextBox 41"/>
          <p:cNvSpPr txBox="1"/>
          <p:nvPr/>
        </p:nvSpPr>
        <p:spPr>
          <a:xfrm>
            <a:off x="609600" y="3897868"/>
            <a:ext cx="457200" cy="369332"/>
          </a:xfrm>
          <a:prstGeom prst="rect">
            <a:avLst/>
          </a:prstGeom>
          <a:noFill/>
        </p:spPr>
        <p:txBody>
          <a:bodyPr wrap="square" rtlCol="0">
            <a:spAutoFit/>
          </a:bodyPr>
          <a:lstStyle/>
          <a:p>
            <a:r>
              <a:rPr lang="en-US"/>
              <a:t>C</a:t>
            </a:r>
          </a:p>
        </p:txBody>
      </p:sp>
      <p:sp>
        <p:nvSpPr>
          <p:cNvPr id="43" name="TextBox 42"/>
          <p:cNvSpPr txBox="1"/>
          <p:nvPr/>
        </p:nvSpPr>
        <p:spPr>
          <a:xfrm>
            <a:off x="609600" y="5117068"/>
            <a:ext cx="457200" cy="369332"/>
          </a:xfrm>
          <a:prstGeom prst="rect">
            <a:avLst/>
          </a:prstGeom>
          <a:noFill/>
        </p:spPr>
        <p:txBody>
          <a:bodyPr wrap="square" rtlCol="0">
            <a:spAutoFit/>
          </a:bodyPr>
          <a:lstStyle/>
          <a:p>
            <a:r>
              <a:rPr lang="en-US"/>
              <a:t>D</a:t>
            </a:r>
          </a:p>
        </p:txBody>
      </p:sp>
      <p:sp>
        <p:nvSpPr>
          <p:cNvPr id="44" name="TextBox 43"/>
          <p:cNvSpPr txBox="1"/>
          <p:nvPr/>
        </p:nvSpPr>
        <p:spPr>
          <a:xfrm>
            <a:off x="3505200" y="1600200"/>
            <a:ext cx="1066800" cy="369332"/>
          </a:xfrm>
          <a:prstGeom prst="rect">
            <a:avLst/>
          </a:prstGeom>
          <a:noFill/>
        </p:spPr>
        <p:txBody>
          <a:bodyPr wrap="square" rtlCol="0">
            <a:spAutoFit/>
          </a:bodyPr>
          <a:lstStyle/>
          <a:p>
            <a:r>
              <a:rPr lang="en-US"/>
              <a:t>S = A</a:t>
            </a:r>
          </a:p>
        </p:txBody>
      </p:sp>
      <p:sp>
        <p:nvSpPr>
          <p:cNvPr id="46" name="TextBox 45"/>
          <p:cNvSpPr txBox="1"/>
          <p:nvPr/>
        </p:nvSpPr>
        <p:spPr>
          <a:xfrm>
            <a:off x="3429000" y="2590800"/>
            <a:ext cx="1600200" cy="381000"/>
          </a:xfrm>
          <a:prstGeom prst="rect">
            <a:avLst/>
          </a:prstGeom>
          <a:noFill/>
        </p:spPr>
        <p:txBody>
          <a:bodyPr wrap="square" rtlCol="0">
            <a:spAutoFit/>
          </a:bodyPr>
          <a:lstStyle/>
          <a:p>
            <a:r>
              <a:rPr lang="en-US"/>
              <a:t>T = A B + A  B</a:t>
            </a:r>
          </a:p>
        </p:txBody>
      </p:sp>
      <p:sp>
        <p:nvSpPr>
          <p:cNvPr id="47" name="TextBox 46"/>
          <p:cNvSpPr txBox="1"/>
          <p:nvPr/>
        </p:nvSpPr>
        <p:spPr>
          <a:xfrm>
            <a:off x="3581400" y="3733800"/>
            <a:ext cx="1600200" cy="381000"/>
          </a:xfrm>
          <a:prstGeom prst="rect">
            <a:avLst/>
          </a:prstGeom>
          <a:noFill/>
        </p:spPr>
        <p:txBody>
          <a:bodyPr wrap="square" rtlCol="0">
            <a:spAutoFit/>
          </a:bodyPr>
          <a:lstStyle/>
          <a:p>
            <a:r>
              <a:rPr lang="en-US"/>
              <a:t>U =  B C +  B C</a:t>
            </a:r>
          </a:p>
        </p:txBody>
      </p:sp>
      <p:sp>
        <p:nvSpPr>
          <p:cNvPr id="48" name="TextBox 47"/>
          <p:cNvSpPr txBox="1"/>
          <p:nvPr/>
        </p:nvSpPr>
        <p:spPr>
          <a:xfrm>
            <a:off x="3657600" y="4953000"/>
            <a:ext cx="1600200" cy="381000"/>
          </a:xfrm>
          <a:prstGeom prst="rect">
            <a:avLst/>
          </a:prstGeom>
          <a:noFill/>
        </p:spPr>
        <p:txBody>
          <a:bodyPr wrap="square" rtlCol="0">
            <a:spAutoFit/>
          </a:bodyPr>
          <a:lstStyle/>
          <a:p>
            <a:r>
              <a:rPr lang="en-US"/>
              <a:t>V = C D +  C  D</a:t>
            </a:r>
          </a:p>
        </p:txBody>
      </p:sp>
      <p:cxnSp>
        <p:nvCxnSpPr>
          <p:cNvPr id="50" name="Straight Connector 49"/>
          <p:cNvCxnSpPr/>
          <p:nvPr/>
        </p:nvCxnSpPr>
        <p:spPr>
          <a:xfrm>
            <a:off x="3810000" y="2590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4572000" y="2589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038600" y="3732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4800600" y="3732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4114800" y="4951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4876800" y="49530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1">
              <a:lumMod val="40000"/>
              <a:lumOff val="60000"/>
            </a:schemeClr>
          </a:solidFill>
        </p:spPr>
        <p:txBody>
          <a:bodyPr>
            <a:normAutofit/>
          </a:bodyPr>
          <a:lstStyle/>
          <a:p>
            <a:pPr>
              <a:buNone/>
            </a:pPr>
            <a:r>
              <a:rPr lang="en-US" sz="2400" b="1"/>
              <a:t>BCD  to Excess -3 Code:</a:t>
            </a:r>
          </a:p>
          <a:p>
            <a:pPr>
              <a:buNone/>
            </a:pPr>
            <a:r>
              <a:rPr lang="en-US" sz="2400"/>
              <a:t>	Refer previous slide for don’t care condition, already solved.</a:t>
            </a:r>
          </a:p>
          <a:p>
            <a:pPr>
              <a:buNone/>
            </a:pPr>
            <a:r>
              <a:rPr lang="en-US" sz="2400" b="1"/>
              <a:t>Parity generation and checking: </a:t>
            </a:r>
          </a:p>
          <a:p>
            <a:pPr>
              <a:buFont typeface="Wingdings" pitchFamily="2" charset="2"/>
              <a:buChar char="Ø"/>
            </a:pPr>
            <a:r>
              <a:rPr lang="en-US" sz="2400"/>
              <a:t>The circuit that generates parity bit at transmitter is called “parity generator” and circuit that checks parity bit at receiver is called a “parity checker”.</a:t>
            </a:r>
            <a:r>
              <a:rPr lang="en-US" sz="2400" b="1"/>
              <a:t> </a:t>
            </a:r>
          </a:p>
          <a:p>
            <a:pPr>
              <a:buFont typeface="Wingdings" pitchFamily="2" charset="2"/>
              <a:buChar char="Ø"/>
            </a:pPr>
            <a:r>
              <a:rPr lang="en-US" sz="2400"/>
              <a:t>Parity bit is an extra bit included with message to make total number of 1’s either odd or even.</a:t>
            </a:r>
          </a:p>
          <a:p>
            <a:pPr>
              <a:buFont typeface="Wingdings" pitchFamily="2" charset="2"/>
              <a:buChar char="Ø"/>
            </a:pPr>
            <a:r>
              <a:rPr lang="en-US" sz="2400"/>
              <a:t>An error is detected if checked parity does not correspond with the one transmitted.</a:t>
            </a:r>
          </a:p>
          <a:p>
            <a:pPr>
              <a:buNone/>
            </a:pPr>
            <a:endParaRPr lang="en-US" sz="2400"/>
          </a:p>
          <a:p>
            <a:pPr>
              <a:buNone/>
            </a:pPr>
            <a:endParaRPr lang="en-US" sz="2400"/>
          </a:p>
        </p:txBody>
      </p:sp>
      <p:sp>
        <p:nvSpPr>
          <p:cNvPr id="4" name="Title 1"/>
          <p:cNvSpPr txBox="1">
            <a:spLocks noGrp="1"/>
          </p:cNvSpPr>
          <p:nvPr>
            <p:ph type="title"/>
          </p:nvPr>
        </p:nvSpPr>
        <p:spPr>
          <a:xfrm>
            <a:off x="0" y="0"/>
            <a:ext cx="9144000" cy="8382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2">
              <a:lumMod val="40000"/>
              <a:lumOff val="60000"/>
            </a:schemeClr>
          </a:solidFill>
        </p:spPr>
        <p:txBody>
          <a:bodyPr>
            <a:normAutofit/>
          </a:bodyPr>
          <a:lstStyle/>
          <a:p>
            <a:pPr>
              <a:buNone/>
            </a:pPr>
            <a:r>
              <a:rPr lang="en-US" sz="2400" b="1"/>
              <a:t>3-bit message parity bit</a:t>
            </a:r>
            <a:r>
              <a:rPr lang="en-US" sz="2400"/>
              <a:t>:</a:t>
            </a:r>
          </a:p>
          <a:p>
            <a:pPr>
              <a:buNone/>
            </a:pPr>
            <a:endParaRPr lang="en-US" sz="2400"/>
          </a:p>
          <a:p>
            <a:pPr>
              <a:buNone/>
            </a:pPr>
            <a:endParaRPr lang="en-US" sz="2400"/>
          </a:p>
          <a:p>
            <a:pPr>
              <a:buNone/>
            </a:pPr>
            <a:endParaRPr lang="en-US" sz="2400"/>
          </a:p>
          <a:p>
            <a:pPr>
              <a:buNone/>
            </a:pPr>
            <a:endParaRPr lang="en-US" sz="2400"/>
          </a:p>
          <a:p>
            <a:pPr>
              <a:buNone/>
            </a:pPr>
            <a:r>
              <a:rPr lang="en-US" sz="2400"/>
              <a:t>						</a:t>
            </a:r>
          </a:p>
          <a:p>
            <a:pPr>
              <a:buNone/>
            </a:pPr>
            <a:r>
              <a:rPr lang="en-US" sz="2400"/>
              <a:t>						P = A B C + A B C + A B C + A B C</a:t>
            </a:r>
          </a:p>
          <a:p>
            <a:pPr>
              <a:buNone/>
            </a:pPr>
            <a:r>
              <a:rPr lang="en-US" sz="2400"/>
              <a:t>						P = A B C + A B C + A B C + A B C</a:t>
            </a:r>
          </a:p>
          <a:p>
            <a:pPr>
              <a:buNone/>
            </a:pPr>
            <a:r>
              <a:rPr lang="en-US" sz="2400"/>
              <a:t>						 P = C(A B + A B) + C( A B + A B)</a:t>
            </a:r>
          </a:p>
          <a:p>
            <a:pPr>
              <a:buNone/>
            </a:pPr>
            <a:r>
              <a:rPr lang="en-US" sz="2400"/>
              <a:t>						 P = C(A B + A B) + C( A B + A B)</a:t>
            </a:r>
          </a:p>
          <a:p>
            <a:pPr>
              <a:buNone/>
            </a:pPr>
            <a:r>
              <a:rPr lang="en-US" sz="2400"/>
              <a:t>						P = (A	    B)        C</a:t>
            </a:r>
          </a:p>
          <a:p>
            <a:pPr>
              <a:buNone/>
            </a:pPr>
            <a:endParaRPr lang="en-US" sz="2400"/>
          </a:p>
        </p:txBody>
      </p:sp>
      <p:sp>
        <p:nvSpPr>
          <p:cNvPr id="4" name="Title 1"/>
          <p:cNvSpPr txBox="1">
            <a:spLocks noGrp="1"/>
          </p:cNvSpPr>
          <p:nvPr>
            <p:ph type="title"/>
          </p:nvPr>
        </p:nvSpPr>
        <p:spPr>
          <a:xfrm>
            <a:off x="0" y="0"/>
            <a:ext cx="9144000" cy="8382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57200" y="1691640"/>
          <a:ext cx="2362200" cy="3947157"/>
        </p:xfrm>
        <a:graphic>
          <a:graphicData uri="http://schemas.openxmlformats.org/drawingml/2006/table">
            <a:tbl>
              <a:tblPr firstRow="1" bandRow="1">
                <a:tableStyleId>{93296810-A885-4BE3-A3E7-6D5BEEA58F35}</a:tableStyleId>
              </a:tblPr>
              <a:tblGrid>
                <a:gridCol w="1371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438573">
                <a:tc>
                  <a:txBody>
                    <a:bodyPr/>
                    <a:lstStyle/>
                    <a:p>
                      <a:pPr algn="ctr"/>
                      <a:r>
                        <a:rPr lang="en-US" sz="2000" b="1"/>
                        <a:t>ABC</a:t>
                      </a:r>
                    </a:p>
                  </a:txBody>
                  <a:tcPr/>
                </a:tc>
                <a:tc>
                  <a:txBody>
                    <a:bodyPr/>
                    <a:lstStyle/>
                    <a:p>
                      <a:pPr algn="ctr"/>
                      <a:r>
                        <a:rPr lang="en-US" sz="2000" b="1"/>
                        <a:t>P(even)</a:t>
                      </a:r>
                    </a:p>
                  </a:txBody>
                  <a:tcPr/>
                </a:tc>
                <a:extLst>
                  <a:ext uri="{0D108BD9-81ED-4DB2-BD59-A6C34878D82A}">
                    <a16:rowId xmlns:a16="http://schemas.microsoft.com/office/drawing/2014/main" val="10000"/>
                  </a:ext>
                </a:extLst>
              </a:tr>
              <a:tr h="438573">
                <a:tc>
                  <a:txBody>
                    <a:bodyPr/>
                    <a:lstStyle/>
                    <a:p>
                      <a:pPr algn="ctr"/>
                      <a:r>
                        <a:rPr lang="en-US" sz="2000" b="1"/>
                        <a:t>000</a:t>
                      </a:r>
                    </a:p>
                  </a:txBody>
                  <a:tcPr/>
                </a:tc>
                <a:tc>
                  <a:txBody>
                    <a:bodyPr/>
                    <a:lstStyle/>
                    <a:p>
                      <a:pPr algn="ctr"/>
                      <a:r>
                        <a:rPr lang="en-US" sz="2000" b="1"/>
                        <a:t>0</a:t>
                      </a:r>
                    </a:p>
                  </a:txBody>
                  <a:tcPr/>
                </a:tc>
                <a:extLst>
                  <a:ext uri="{0D108BD9-81ED-4DB2-BD59-A6C34878D82A}">
                    <a16:rowId xmlns:a16="http://schemas.microsoft.com/office/drawing/2014/main" val="10001"/>
                  </a:ext>
                </a:extLst>
              </a:tr>
              <a:tr h="438573">
                <a:tc>
                  <a:txBody>
                    <a:bodyPr/>
                    <a:lstStyle/>
                    <a:p>
                      <a:pPr algn="ctr"/>
                      <a:r>
                        <a:rPr lang="en-US" sz="2000" b="1"/>
                        <a:t>001</a:t>
                      </a:r>
                    </a:p>
                  </a:txBody>
                  <a:tcPr/>
                </a:tc>
                <a:tc>
                  <a:txBody>
                    <a:bodyPr/>
                    <a:lstStyle/>
                    <a:p>
                      <a:pPr algn="ctr"/>
                      <a:r>
                        <a:rPr lang="en-US" sz="2000" b="1"/>
                        <a:t>1</a:t>
                      </a:r>
                    </a:p>
                  </a:txBody>
                  <a:tcPr/>
                </a:tc>
                <a:extLst>
                  <a:ext uri="{0D108BD9-81ED-4DB2-BD59-A6C34878D82A}">
                    <a16:rowId xmlns:a16="http://schemas.microsoft.com/office/drawing/2014/main" val="10002"/>
                  </a:ext>
                </a:extLst>
              </a:tr>
              <a:tr h="438573">
                <a:tc>
                  <a:txBody>
                    <a:bodyPr/>
                    <a:lstStyle/>
                    <a:p>
                      <a:pPr algn="ctr"/>
                      <a:r>
                        <a:rPr lang="en-US" sz="2000" b="1"/>
                        <a:t>010</a:t>
                      </a:r>
                    </a:p>
                  </a:txBody>
                  <a:tcPr/>
                </a:tc>
                <a:tc>
                  <a:txBody>
                    <a:bodyPr/>
                    <a:lstStyle/>
                    <a:p>
                      <a:pPr algn="ctr"/>
                      <a:r>
                        <a:rPr lang="en-US" sz="2000" b="1"/>
                        <a:t>1</a:t>
                      </a:r>
                    </a:p>
                  </a:txBody>
                  <a:tcPr/>
                </a:tc>
                <a:extLst>
                  <a:ext uri="{0D108BD9-81ED-4DB2-BD59-A6C34878D82A}">
                    <a16:rowId xmlns:a16="http://schemas.microsoft.com/office/drawing/2014/main" val="10003"/>
                  </a:ext>
                </a:extLst>
              </a:tr>
              <a:tr h="438573">
                <a:tc>
                  <a:txBody>
                    <a:bodyPr/>
                    <a:lstStyle/>
                    <a:p>
                      <a:pPr algn="ctr"/>
                      <a:r>
                        <a:rPr lang="en-US" sz="2000" b="1"/>
                        <a:t>011</a:t>
                      </a:r>
                    </a:p>
                  </a:txBody>
                  <a:tcPr/>
                </a:tc>
                <a:tc>
                  <a:txBody>
                    <a:bodyPr/>
                    <a:lstStyle/>
                    <a:p>
                      <a:pPr algn="ctr"/>
                      <a:r>
                        <a:rPr lang="en-US" sz="2000" b="1"/>
                        <a:t>0</a:t>
                      </a:r>
                    </a:p>
                  </a:txBody>
                  <a:tcPr/>
                </a:tc>
                <a:extLst>
                  <a:ext uri="{0D108BD9-81ED-4DB2-BD59-A6C34878D82A}">
                    <a16:rowId xmlns:a16="http://schemas.microsoft.com/office/drawing/2014/main" val="10004"/>
                  </a:ext>
                </a:extLst>
              </a:tr>
              <a:tr h="438573">
                <a:tc>
                  <a:txBody>
                    <a:bodyPr/>
                    <a:lstStyle/>
                    <a:p>
                      <a:pPr algn="ctr"/>
                      <a:r>
                        <a:rPr lang="en-US" sz="2000" b="1"/>
                        <a:t>100</a:t>
                      </a:r>
                    </a:p>
                  </a:txBody>
                  <a:tcPr/>
                </a:tc>
                <a:tc>
                  <a:txBody>
                    <a:bodyPr/>
                    <a:lstStyle/>
                    <a:p>
                      <a:pPr algn="ctr"/>
                      <a:r>
                        <a:rPr lang="en-US" sz="2000" b="1"/>
                        <a:t>1</a:t>
                      </a:r>
                    </a:p>
                  </a:txBody>
                  <a:tcPr/>
                </a:tc>
                <a:extLst>
                  <a:ext uri="{0D108BD9-81ED-4DB2-BD59-A6C34878D82A}">
                    <a16:rowId xmlns:a16="http://schemas.microsoft.com/office/drawing/2014/main" val="10005"/>
                  </a:ext>
                </a:extLst>
              </a:tr>
              <a:tr h="438573">
                <a:tc>
                  <a:txBody>
                    <a:bodyPr/>
                    <a:lstStyle/>
                    <a:p>
                      <a:pPr algn="ctr"/>
                      <a:r>
                        <a:rPr lang="en-US" sz="2000" b="1"/>
                        <a:t>101</a:t>
                      </a:r>
                    </a:p>
                  </a:txBody>
                  <a:tcPr/>
                </a:tc>
                <a:tc>
                  <a:txBody>
                    <a:bodyPr/>
                    <a:lstStyle/>
                    <a:p>
                      <a:pPr algn="ctr"/>
                      <a:r>
                        <a:rPr lang="en-US" sz="2000" b="1"/>
                        <a:t>0</a:t>
                      </a:r>
                    </a:p>
                  </a:txBody>
                  <a:tcPr/>
                </a:tc>
                <a:extLst>
                  <a:ext uri="{0D108BD9-81ED-4DB2-BD59-A6C34878D82A}">
                    <a16:rowId xmlns:a16="http://schemas.microsoft.com/office/drawing/2014/main" val="10006"/>
                  </a:ext>
                </a:extLst>
              </a:tr>
              <a:tr h="438573">
                <a:tc>
                  <a:txBody>
                    <a:bodyPr/>
                    <a:lstStyle/>
                    <a:p>
                      <a:pPr algn="ctr"/>
                      <a:r>
                        <a:rPr lang="en-US" sz="2000" b="1"/>
                        <a:t>110</a:t>
                      </a:r>
                    </a:p>
                  </a:txBody>
                  <a:tcPr/>
                </a:tc>
                <a:tc>
                  <a:txBody>
                    <a:bodyPr/>
                    <a:lstStyle/>
                    <a:p>
                      <a:pPr algn="ctr"/>
                      <a:r>
                        <a:rPr lang="en-US" sz="2000" b="1"/>
                        <a:t>0</a:t>
                      </a:r>
                    </a:p>
                  </a:txBody>
                  <a:tcPr/>
                </a:tc>
                <a:extLst>
                  <a:ext uri="{0D108BD9-81ED-4DB2-BD59-A6C34878D82A}">
                    <a16:rowId xmlns:a16="http://schemas.microsoft.com/office/drawing/2014/main" val="10007"/>
                  </a:ext>
                </a:extLst>
              </a:tr>
              <a:tr h="438573">
                <a:tc>
                  <a:txBody>
                    <a:bodyPr/>
                    <a:lstStyle/>
                    <a:p>
                      <a:pPr algn="ctr"/>
                      <a:r>
                        <a:rPr lang="en-US" sz="2000" b="1"/>
                        <a:t>111</a:t>
                      </a:r>
                    </a:p>
                  </a:txBody>
                  <a:tcPr/>
                </a:tc>
                <a:tc>
                  <a:txBody>
                    <a:bodyPr/>
                    <a:lstStyle/>
                    <a:p>
                      <a:pPr algn="ctr"/>
                      <a:r>
                        <a:rPr lang="en-US" sz="2000" b="1"/>
                        <a:t>1</a:t>
                      </a: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nvGraphicFramePr>
        <p:xfrm>
          <a:off x="4495800" y="1849120"/>
          <a:ext cx="4038600" cy="1122680"/>
        </p:xfrm>
        <a:graphic>
          <a:graphicData uri="http://schemas.openxmlformats.org/drawingml/2006/table">
            <a:tbl>
              <a:tblPr firstRow="1" bandRow="1">
                <a:tableStyleId>{00A15C55-8517-42AA-B614-E9B94910E393}</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5613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0"/>
                  </a:ext>
                </a:extLst>
              </a:tr>
              <a:tr h="5613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10800000">
            <a:off x="4114800" y="1524000"/>
            <a:ext cx="3810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86200" y="1600200"/>
            <a:ext cx="381000" cy="381000"/>
          </a:xfrm>
          <a:prstGeom prst="rect">
            <a:avLst/>
          </a:prstGeom>
          <a:noFill/>
        </p:spPr>
        <p:txBody>
          <a:bodyPr wrap="square" rtlCol="0">
            <a:spAutoFit/>
          </a:bodyPr>
          <a:lstStyle/>
          <a:p>
            <a:r>
              <a:rPr lang="en-US"/>
              <a:t>A</a:t>
            </a:r>
          </a:p>
        </p:txBody>
      </p:sp>
      <p:sp>
        <p:nvSpPr>
          <p:cNvPr id="10" name="TextBox 9"/>
          <p:cNvSpPr txBox="1"/>
          <p:nvPr/>
        </p:nvSpPr>
        <p:spPr>
          <a:xfrm>
            <a:off x="4191000" y="1371600"/>
            <a:ext cx="533400" cy="381000"/>
          </a:xfrm>
          <a:prstGeom prst="rect">
            <a:avLst/>
          </a:prstGeom>
          <a:noFill/>
        </p:spPr>
        <p:txBody>
          <a:bodyPr wrap="square" rtlCol="0">
            <a:spAutoFit/>
          </a:bodyPr>
          <a:lstStyle/>
          <a:p>
            <a:r>
              <a:rPr lang="en-US"/>
              <a:t>BC</a:t>
            </a:r>
          </a:p>
        </p:txBody>
      </p:sp>
      <p:sp>
        <p:nvSpPr>
          <p:cNvPr id="11" name="TextBox 10"/>
          <p:cNvSpPr txBox="1"/>
          <p:nvPr/>
        </p:nvSpPr>
        <p:spPr>
          <a:xfrm>
            <a:off x="4114800" y="1905000"/>
            <a:ext cx="381000" cy="381000"/>
          </a:xfrm>
          <a:prstGeom prst="rect">
            <a:avLst/>
          </a:prstGeom>
          <a:noFill/>
        </p:spPr>
        <p:txBody>
          <a:bodyPr wrap="square" rtlCol="0">
            <a:spAutoFit/>
          </a:bodyPr>
          <a:lstStyle/>
          <a:p>
            <a:r>
              <a:rPr lang="en-US"/>
              <a:t>0</a:t>
            </a:r>
          </a:p>
        </p:txBody>
      </p:sp>
      <p:sp>
        <p:nvSpPr>
          <p:cNvPr id="12" name="TextBox 11"/>
          <p:cNvSpPr txBox="1"/>
          <p:nvPr/>
        </p:nvSpPr>
        <p:spPr>
          <a:xfrm>
            <a:off x="4114800" y="2362200"/>
            <a:ext cx="381000" cy="381000"/>
          </a:xfrm>
          <a:prstGeom prst="rect">
            <a:avLst/>
          </a:prstGeom>
          <a:noFill/>
        </p:spPr>
        <p:txBody>
          <a:bodyPr wrap="square" rtlCol="0">
            <a:spAutoFit/>
          </a:bodyPr>
          <a:lstStyle/>
          <a:p>
            <a:r>
              <a:rPr lang="en-US"/>
              <a:t>1</a:t>
            </a:r>
          </a:p>
        </p:txBody>
      </p:sp>
      <p:sp>
        <p:nvSpPr>
          <p:cNvPr id="13" name="TextBox 12"/>
          <p:cNvSpPr txBox="1"/>
          <p:nvPr/>
        </p:nvSpPr>
        <p:spPr>
          <a:xfrm>
            <a:off x="4724400" y="1524000"/>
            <a:ext cx="533400" cy="381000"/>
          </a:xfrm>
          <a:prstGeom prst="rect">
            <a:avLst/>
          </a:prstGeom>
          <a:noFill/>
        </p:spPr>
        <p:txBody>
          <a:bodyPr wrap="square" rtlCol="0">
            <a:spAutoFit/>
          </a:bodyPr>
          <a:lstStyle/>
          <a:p>
            <a:r>
              <a:rPr lang="en-US"/>
              <a:t>00</a:t>
            </a:r>
          </a:p>
        </p:txBody>
      </p:sp>
      <p:sp>
        <p:nvSpPr>
          <p:cNvPr id="14" name="TextBox 13"/>
          <p:cNvSpPr txBox="1"/>
          <p:nvPr/>
        </p:nvSpPr>
        <p:spPr>
          <a:xfrm>
            <a:off x="5791200" y="1524000"/>
            <a:ext cx="533400" cy="381000"/>
          </a:xfrm>
          <a:prstGeom prst="rect">
            <a:avLst/>
          </a:prstGeom>
          <a:noFill/>
        </p:spPr>
        <p:txBody>
          <a:bodyPr wrap="square" rtlCol="0">
            <a:spAutoFit/>
          </a:bodyPr>
          <a:lstStyle/>
          <a:p>
            <a:r>
              <a:rPr lang="en-US"/>
              <a:t>01</a:t>
            </a:r>
          </a:p>
        </p:txBody>
      </p:sp>
      <p:sp>
        <p:nvSpPr>
          <p:cNvPr id="15" name="TextBox 14"/>
          <p:cNvSpPr txBox="1"/>
          <p:nvPr/>
        </p:nvSpPr>
        <p:spPr>
          <a:xfrm>
            <a:off x="6781800" y="1524000"/>
            <a:ext cx="533400" cy="381000"/>
          </a:xfrm>
          <a:prstGeom prst="rect">
            <a:avLst/>
          </a:prstGeom>
          <a:noFill/>
        </p:spPr>
        <p:txBody>
          <a:bodyPr wrap="square" rtlCol="0">
            <a:spAutoFit/>
          </a:bodyPr>
          <a:lstStyle/>
          <a:p>
            <a:r>
              <a:rPr lang="en-US"/>
              <a:t>11</a:t>
            </a:r>
          </a:p>
        </p:txBody>
      </p:sp>
      <p:sp>
        <p:nvSpPr>
          <p:cNvPr id="16" name="TextBox 15"/>
          <p:cNvSpPr txBox="1"/>
          <p:nvPr/>
        </p:nvSpPr>
        <p:spPr>
          <a:xfrm>
            <a:off x="7772400" y="1524000"/>
            <a:ext cx="533400" cy="381000"/>
          </a:xfrm>
          <a:prstGeom prst="rect">
            <a:avLst/>
          </a:prstGeom>
          <a:noFill/>
        </p:spPr>
        <p:txBody>
          <a:bodyPr wrap="square" rtlCol="0">
            <a:spAutoFit/>
          </a:bodyPr>
          <a:lstStyle/>
          <a:p>
            <a:r>
              <a:rPr lang="en-US"/>
              <a:t>10</a:t>
            </a:r>
          </a:p>
        </p:txBody>
      </p:sp>
      <p:sp>
        <p:nvSpPr>
          <p:cNvPr id="17" name="Oval 16"/>
          <p:cNvSpPr/>
          <p:nvPr/>
        </p:nvSpPr>
        <p:spPr>
          <a:xfrm>
            <a:off x="7772400" y="19050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8" name="Oval 17"/>
          <p:cNvSpPr/>
          <p:nvPr/>
        </p:nvSpPr>
        <p:spPr>
          <a:xfrm>
            <a:off x="5791200" y="19050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9" name="Oval 18"/>
          <p:cNvSpPr/>
          <p:nvPr/>
        </p:nvSpPr>
        <p:spPr>
          <a:xfrm>
            <a:off x="6781800" y="25146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0" name="Oval 19"/>
          <p:cNvSpPr/>
          <p:nvPr/>
        </p:nvSpPr>
        <p:spPr>
          <a:xfrm>
            <a:off x="4724400" y="25146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cxnSp>
        <p:nvCxnSpPr>
          <p:cNvPr id="22" name="Straight Connector 21"/>
          <p:cNvCxnSpPr/>
          <p:nvPr/>
        </p:nvCxnSpPr>
        <p:spPr>
          <a:xfrm>
            <a:off x="51054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3340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0198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5532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1628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74676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5105400" y="3960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56388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2484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5532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8486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81534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181600" y="4418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410200" y="4418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400800" y="4419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924800" y="4418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8153400" y="4418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5181600" y="4875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5486400" y="4875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6400800" y="4875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239000" y="4875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8229600" y="4875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7086600" y="4800600"/>
            <a:ext cx="1371600" cy="1588"/>
          </a:xfrm>
          <a:prstGeom prst="line">
            <a:avLst/>
          </a:prstGeom>
        </p:spPr>
        <p:style>
          <a:lnRef idx="1">
            <a:schemeClr val="dk1"/>
          </a:lnRef>
          <a:fillRef idx="0">
            <a:schemeClr val="dk1"/>
          </a:fillRef>
          <a:effectRef idx="0">
            <a:schemeClr val="dk1"/>
          </a:effectRef>
          <a:fontRef idx="minor">
            <a:schemeClr val="tx1"/>
          </a:fontRef>
        </p:style>
      </p:cxnSp>
      <p:sp>
        <p:nvSpPr>
          <p:cNvPr id="47" name="Oval 46"/>
          <p:cNvSpPr/>
          <p:nvPr/>
        </p:nvSpPr>
        <p:spPr>
          <a:xfrm>
            <a:off x="5410200" y="5257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p>
        </p:txBody>
      </p:sp>
      <p:sp>
        <p:nvSpPr>
          <p:cNvPr id="48" name="Oval 47"/>
          <p:cNvSpPr/>
          <p:nvPr/>
        </p:nvSpPr>
        <p:spPr>
          <a:xfrm>
            <a:off x="6172200" y="5257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4">
              <a:lumMod val="40000"/>
              <a:lumOff val="60000"/>
            </a:schemeClr>
          </a:solidFill>
        </p:spPr>
        <p:txBody>
          <a:bodyPr>
            <a:normAutofit/>
          </a:bodyPr>
          <a:lstStyle/>
          <a:p>
            <a:pPr>
              <a:buNone/>
            </a:pPr>
            <a:r>
              <a:rPr lang="en-US" sz="2400" b="1"/>
              <a:t>Parity checker:</a:t>
            </a:r>
          </a:p>
          <a:p>
            <a:pPr>
              <a:buNone/>
            </a:pPr>
            <a:r>
              <a:rPr lang="en-US" sz="2400"/>
              <a:t>Four bit received parity error check:</a:t>
            </a:r>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endParaRPr lang="en-US" sz="2400"/>
          </a:p>
          <a:p>
            <a:pPr>
              <a:buNone/>
            </a:pPr>
            <a:r>
              <a:rPr lang="en-US" sz="2400"/>
              <a:t>Ck =  A B C P + A B C P + A B C P +</a:t>
            </a:r>
          </a:p>
          <a:p>
            <a:pPr>
              <a:buNone/>
            </a:pPr>
            <a:r>
              <a:rPr lang="en-US" sz="2400"/>
              <a:t>	     A B C P + A B C P + A B C P +</a:t>
            </a:r>
          </a:p>
          <a:p>
            <a:pPr>
              <a:buNone/>
            </a:pPr>
            <a:r>
              <a:rPr lang="en-US" sz="2400"/>
              <a:t>	     A B C P + A B C P.</a:t>
            </a:r>
          </a:p>
          <a:p>
            <a:pPr>
              <a:buNone/>
            </a:pPr>
            <a:r>
              <a:rPr lang="en-US" sz="2400"/>
              <a:t>Ck = A        B       C        P.</a:t>
            </a:r>
          </a:p>
        </p:txBody>
      </p:sp>
      <p:sp>
        <p:nvSpPr>
          <p:cNvPr id="4" name="Title 1"/>
          <p:cNvSpPr txBox="1">
            <a:spLocks noGrp="1"/>
          </p:cNvSpPr>
          <p:nvPr>
            <p:ph type="title"/>
          </p:nvPr>
        </p:nvSpPr>
        <p:spPr>
          <a:xfrm>
            <a:off x="0" y="0"/>
            <a:ext cx="9144000" cy="9906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lgn="l">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724400" y="76200"/>
          <a:ext cx="4419600" cy="6781793"/>
        </p:xfrm>
        <a:graphic>
          <a:graphicData uri="http://schemas.openxmlformats.org/drawingml/2006/table">
            <a:tbl>
              <a:tblPr firstRow="1" bandRow="1">
                <a:tableStyleId>{00A15C55-8517-42AA-B614-E9B94910E393}</a:tableStyleId>
              </a:tblPr>
              <a:tblGrid>
                <a:gridCol w="2895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98929">
                <a:tc>
                  <a:txBody>
                    <a:bodyPr/>
                    <a:lstStyle/>
                    <a:p>
                      <a:pPr algn="ctr"/>
                      <a:r>
                        <a:rPr lang="en-US"/>
                        <a:t>ABCP</a:t>
                      </a:r>
                    </a:p>
                  </a:txBody>
                  <a:tcPr/>
                </a:tc>
                <a:tc>
                  <a:txBody>
                    <a:bodyPr/>
                    <a:lstStyle/>
                    <a:p>
                      <a:pPr algn="ctr"/>
                      <a:r>
                        <a:rPr lang="en-US"/>
                        <a:t>Ck(even)</a:t>
                      </a:r>
                    </a:p>
                  </a:txBody>
                  <a:tcPr/>
                </a:tc>
                <a:extLst>
                  <a:ext uri="{0D108BD9-81ED-4DB2-BD59-A6C34878D82A}">
                    <a16:rowId xmlns:a16="http://schemas.microsoft.com/office/drawing/2014/main" val="10000"/>
                  </a:ext>
                </a:extLst>
              </a:tr>
              <a:tr h="398929">
                <a:tc>
                  <a:txBody>
                    <a:bodyPr/>
                    <a:lstStyle/>
                    <a:p>
                      <a:pPr algn="ctr"/>
                      <a:r>
                        <a:rPr lang="en-US"/>
                        <a:t>0000</a:t>
                      </a:r>
                      <a:endParaRPr lang="en-US" b="1"/>
                    </a:p>
                  </a:txBody>
                  <a:tcPr/>
                </a:tc>
                <a:tc>
                  <a:txBody>
                    <a:bodyPr/>
                    <a:lstStyle/>
                    <a:p>
                      <a:pPr algn="ctr"/>
                      <a:r>
                        <a:rPr lang="en-US"/>
                        <a:t>0</a:t>
                      </a:r>
                      <a:endParaRPr lang="en-US" b="1"/>
                    </a:p>
                  </a:txBody>
                  <a:tcPr/>
                </a:tc>
                <a:extLst>
                  <a:ext uri="{0D108BD9-81ED-4DB2-BD59-A6C34878D82A}">
                    <a16:rowId xmlns:a16="http://schemas.microsoft.com/office/drawing/2014/main" val="10001"/>
                  </a:ext>
                </a:extLst>
              </a:tr>
              <a:tr h="398929">
                <a:tc>
                  <a:txBody>
                    <a:bodyPr/>
                    <a:lstStyle/>
                    <a:p>
                      <a:pPr algn="ctr"/>
                      <a:r>
                        <a:rPr lang="en-US"/>
                        <a:t>0001</a:t>
                      </a:r>
                      <a:endParaRPr lang="en-US" b="1"/>
                    </a:p>
                  </a:txBody>
                  <a:tcPr/>
                </a:tc>
                <a:tc>
                  <a:txBody>
                    <a:bodyPr/>
                    <a:lstStyle/>
                    <a:p>
                      <a:pPr algn="ctr"/>
                      <a:r>
                        <a:rPr lang="en-US"/>
                        <a:t>1</a:t>
                      </a:r>
                      <a:endParaRPr lang="en-US" b="1"/>
                    </a:p>
                  </a:txBody>
                  <a:tcPr/>
                </a:tc>
                <a:extLst>
                  <a:ext uri="{0D108BD9-81ED-4DB2-BD59-A6C34878D82A}">
                    <a16:rowId xmlns:a16="http://schemas.microsoft.com/office/drawing/2014/main" val="10002"/>
                  </a:ext>
                </a:extLst>
              </a:tr>
              <a:tr h="398929">
                <a:tc>
                  <a:txBody>
                    <a:bodyPr/>
                    <a:lstStyle/>
                    <a:p>
                      <a:pPr algn="ctr"/>
                      <a:r>
                        <a:rPr lang="en-US"/>
                        <a:t>0010</a:t>
                      </a:r>
                      <a:endParaRPr lang="en-US" b="1"/>
                    </a:p>
                  </a:txBody>
                  <a:tcPr/>
                </a:tc>
                <a:tc>
                  <a:txBody>
                    <a:bodyPr/>
                    <a:lstStyle/>
                    <a:p>
                      <a:pPr algn="ctr"/>
                      <a:r>
                        <a:rPr lang="en-US"/>
                        <a:t>1</a:t>
                      </a:r>
                      <a:endParaRPr lang="en-US" b="1"/>
                    </a:p>
                  </a:txBody>
                  <a:tcPr/>
                </a:tc>
                <a:extLst>
                  <a:ext uri="{0D108BD9-81ED-4DB2-BD59-A6C34878D82A}">
                    <a16:rowId xmlns:a16="http://schemas.microsoft.com/office/drawing/2014/main" val="10003"/>
                  </a:ext>
                </a:extLst>
              </a:tr>
              <a:tr h="398929">
                <a:tc>
                  <a:txBody>
                    <a:bodyPr/>
                    <a:lstStyle/>
                    <a:p>
                      <a:pPr algn="ctr"/>
                      <a:r>
                        <a:rPr lang="en-US"/>
                        <a:t>0011</a:t>
                      </a:r>
                      <a:endParaRPr lang="en-US" b="1"/>
                    </a:p>
                  </a:txBody>
                  <a:tcPr/>
                </a:tc>
                <a:tc>
                  <a:txBody>
                    <a:bodyPr/>
                    <a:lstStyle/>
                    <a:p>
                      <a:pPr algn="ctr"/>
                      <a:r>
                        <a:rPr lang="en-US"/>
                        <a:t>0</a:t>
                      </a:r>
                      <a:endParaRPr lang="en-US" b="1"/>
                    </a:p>
                  </a:txBody>
                  <a:tcPr/>
                </a:tc>
                <a:extLst>
                  <a:ext uri="{0D108BD9-81ED-4DB2-BD59-A6C34878D82A}">
                    <a16:rowId xmlns:a16="http://schemas.microsoft.com/office/drawing/2014/main" val="10004"/>
                  </a:ext>
                </a:extLst>
              </a:tr>
              <a:tr h="398929">
                <a:tc>
                  <a:txBody>
                    <a:bodyPr/>
                    <a:lstStyle/>
                    <a:p>
                      <a:pPr algn="ctr"/>
                      <a:r>
                        <a:rPr lang="en-US"/>
                        <a:t>0100</a:t>
                      </a:r>
                      <a:endParaRPr lang="en-US" b="1"/>
                    </a:p>
                  </a:txBody>
                  <a:tcPr/>
                </a:tc>
                <a:tc>
                  <a:txBody>
                    <a:bodyPr/>
                    <a:lstStyle/>
                    <a:p>
                      <a:pPr algn="ctr"/>
                      <a:r>
                        <a:rPr lang="en-US"/>
                        <a:t>1</a:t>
                      </a:r>
                      <a:endParaRPr lang="en-US" b="1"/>
                    </a:p>
                  </a:txBody>
                  <a:tcPr/>
                </a:tc>
                <a:extLst>
                  <a:ext uri="{0D108BD9-81ED-4DB2-BD59-A6C34878D82A}">
                    <a16:rowId xmlns:a16="http://schemas.microsoft.com/office/drawing/2014/main" val="10005"/>
                  </a:ext>
                </a:extLst>
              </a:tr>
              <a:tr h="398929">
                <a:tc>
                  <a:txBody>
                    <a:bodyPr/>
                    <a:lstStyle/>
                    <a:p>
                      <a:pPr algn="ctr"/>
                      <a:r>
                        <a:rPr lang="en-US"/>
                        <a:t>0101</a:t>
                      </a:r>
                      <a:endParaRPr lang="en-US" b="1"/>
                    </a:p>
                  </a:txBody>
                  <a:tcPr/>
                </a:tc>
                <a:tc>
                  <a:txBody>
                    <a:bodyPr/>
                    <a:lstStyle/>
                    <a:p>
                      <a:pPr algn="ctr"/>
                      <a:r>
                        <a:rPr lang="en-US"/>
                        <a:t>0</a:t>
                      </a:r>
                      <a:endParaRPr lang="en-US" b="1"/>
                    </a:p>
                  </a:txBody>
                  <a:tcPr/>
                </a:tc>
                <a:extLst>
                  <a:ext uri="{0D108BD9-81ED-4DB2-BD59-A6C34878D82A}">
                    <a16:rowId xmlns:a16="http://schemas.microsoft.com/office/drawing/2014/main" val="10006"/>
                  </a:ext>
                </a:extLst>
              </a:tr>
              <a:tr h="398929">
                <a:tc>
                  <a:txBody>
                    <a:bodyPr/>
                    <a:lstStyle/>
                    <a:p>
                      <a:pPr algn="ctr"/>
                      <a:r>
                        <a:rPr lang="en-US"/>
                        <a:t>0110</a:t>
                      </a:r>
                      <a:endParaRPr lang="en-US" b="1"/>
                    </a:p>
                  </a:txBody>
                  <a:tcPr/>
                </a:tc>
                <a:tc>
                  <a:txBody>
                    <a:bodyPr/>
                    <a:lstStyle/>
                    <a:p>
                      <a:pPr algn="ctr"/>
                      <a:r>
                        <a:rPr lang="en-US"/>
                        <a:t>0</a:t>
                      </a:r>
                      <a:endParaRPr lang="en-US" b="1"/>
                    </a:p>
                  </a:txBody>
                  <a:tcPr/>
                </a:tc>
                <a:extLst>
                  <a:ext uri="{0D108BD9-81ED-4DB2-BD59-A6C34878D82A}">
                    <a16:rowId xmlns:a16="http://schemas.microsoft.com/office/drawing/2014/main" val="10007"/>
                  </a:ext>
                </a:extLst>
              </a:tr>
              <a:tr h="398929">
                <a:tc>
                  <a:txBody>
                    <a:bodyPr/>
                    <a:lstStyle/>
                    <a:p>
                      <a:pPr algn="ctr"/>
                      <a:r>
                        <a:rPr lang="en-US"/>
                        <a:t>0111</a:t>
                      </a:r>
                      <a:endParaRPr lang="en-US" b="1"/>
                    </a:p>
                  </a:txBody>
                  <a:tcPr/>
                </a:tc>
                <a:tc>
                  <a:txBody>
                    <a:bodyPr/>
                    <a:lstStyle/>
                    <a:p>
                      <a:pPr algn="ctr"/>
                      <a:r>
                        <a:rPr lang="en-US"/>
                        <a:t>1</a:t>
                      </a:r>
                      <a:endParaRPr lang="en-US" b="1"/>
                    </a:p>
                  </a:txBody>
                  <a:tcPr/>
                </a:tc>
                <a:extLst>
                  <a:ext uri="{0D108BD9-81ED-4DB2-BD59-A6C34878D82A}">
                    <a16:rowId xmlns:a16="http://schemas.microsoft.com/office/drawing/2014/main" val="10008"/>
                  </a:ext>
                </a:extLst>
              </a:tr>
              <a:tr h="398929">
                <a:tc>
                  <a:txBody>
                    <a:bodyPr/>
                    <a:lstStyle/>
                    <a:p>
                      <a:pPr algn="ctr"/>
                      <a:r>
                        <a:rPr lang="en-US"/>
                        <a:t>1000</a:t>
                      </a:r>
                      <a:endParaRPr lang="en-US" b="1"/>
                    </a:p>
                  </a:txBody>
                  <a:tcPr/>
                </a:tc>
                <a:tc>
                  <a:txBody>
                    <a:bodyPr/>
                    <a:lstStyle/>
                    <a:p>
                      <a:pPr algn="ctr"/>
                      <a:r>
                        <a:rPr lang="en-US"/>
                        <a:t>1</a:t>
                      </a:r>
                      <a:endParaRPr lang="en-US" b="1"/>
                    </a:p>
                  </a:txBody>
                  <a:tcPr/>
                </a:tc>
                <a:extLst>
                  <a:ext uri="{0D108BD9-81ED-4DB2-BD59-A6C34878D82A}">
                    <a16:rowId xmlns:a16="http://schemas.microsoft.com/office/drawing/2014/main" val="10009"/>
                  </a:ext>
                </a:extLst>
              </a:tr>
              <a:tr h="398929">
                <a:tc>
                  <a:txBody>
                    <a:bodyPr/>
                    <a:lstStyle/>
                    <a:p>
                      <a:pPr algn="ctr"/>
                      <a:r>
                        <a:rPr lang="en-US"/>
                        <a:t>1001</a:t>
                      </a:r>
                      <a:endParaRPr lang="en-US" b="1"/>
                    </a:p>
                  </a:txBody>
                  <a:tcPr/>
                </a:tc>
                <a:tc>
                  <a:txBody>
                    <a:bodyPr/>
                    <a:lstStyle/>
                    <a:p>
                      <a:pPr algn="ctr"/>
                      <a:r>
                        <a:rPr lang="en-US"/>
                        <a:t>0</a:t>
                      </a:r>
                      <a:endParaRPr lang="en-US" b="1"/>
                    </a:p>
                  </a:txBody>
                  <a:tcPr/>
                </a:tc>
                <a:extLst>
                  <a:ext uri="{0D108BD9-81ED-4DB2-BD59-A6C34878D82A}">
                    <a16:rowId xmlns:a16="http://schemas.microsoft.com/office/drawing/2014/main" val="10010"/>
                  </a:ext>
                </a:extLst>
              </a:tr>
              <a:tr h="398929">
                <a:tc>
                  <a:txBody>
                    <a:bodyPr/>
                    <a:lstStyle/>
                    <a:p>
                      <a:pPr algn="ctr"/>
                      <a:r>
                        <a:rPr lang="en-US"/>
                        <a:t>1010</a:t>
                      </a:r>
                      <a:endParaRPr lang="en-US" b="1"/>
                    </a:p>
                  </a:txBody>
                  <a:tcPr/>
                </a:tc>
                <a:tc>
                  <a:txBody>
                    <a:bodyPr/>
                    <a:lstStyle/>
                    <a:p>
                      <a:pPr algn="ctr"/>
                      <a:r>
                        <a:rPr lang="en-US"/>
                        <a:t>0</a:t>
                      </a:r>
                      <a:endParaRPr lang="en-US" b="1"/>
                    </a:p>
                  </a:txBody>
                  <a:tcPr/>
                </a:tc>
                <a:extLst>
                  <a:ext uri="{0D108BD9-81ED-4DB2-BD59-A6C34878D82A}">
                    <a16:rowId xmlns:a16="http://schemas.microsoft.com/office/drawing/2014/main" val="10011"/>
                  </a:ext>
                </a:extLst>
              </a:tr>
              <a:tr h="398929">
                <a:tc>
                  <a:txBody>
                    <a:bodyPr/>
                    <a:lstStyle/>
                    <a:p>
                      <a:pPr algn="ctr"/>
                      <a:r>
                        <a:rPr lang="en-US"/>
                        <a:t>1011</a:t>
                      </a:r>
                      <a:endParaRPr lang="en-US" b="1"/>
                    </a:p>
                  </a:txBody>
                  <a:tcPr/>
                </a:tc>
                <a:tc>
                  <a:txBody>
                    <a:bodyPr/>
                    <a:lstStyle/>
                    <a:p>
                      <a:pPr algn="ctr"/>
                      <a:r>
                        <a:rPr lang="en-US"/>
                        <a:t>1</a:t>
                      </a:r>
                      <a:endParaRPr lang="en-US" b="1"/>
                    </a:p>
                  </a:txBody>
                  <a:tcPr/>
                </a:tc>
                <a:extLst>
                  <a:ext uri="{0D108BD9-81ED-4DB2-BD59-A6C34878D82A}">
                    <a16:rowId xmlns:a16="http://schemas.microsoft.com/office/drawing/2014/main" val="10012"/>
                  </a:ext>
                </a:extLst>
              </a:tr>
              <a:tr h="398929">
                <a:tc>
                  <a:txBody>
                    <a:bodyPr/>
                    <a:lstStyle/>
                    <a:p>
                      <a:pPr algn="ctr"/>
                      <a:r>
                        <a:rPr lang="en-US"/>
                        <a:t>1100</a:t>
                      </a:r>
                      <a:endParaRPr lang="en-US" b="1"/>
                    </a:p>
                  </a:txBody>
                  <a:tcPr/>
                </a:tc>
                <a:tc>
                  <a:txBody>
                    <a:bodyPr/>
                    <a:lstStyle/>
                    <a:p>
                      <a:pPr algn="ctr"/>
                      <a:r>
                        <a:rPr lang="en-US"/>
                        <a:t>0</a:t>
                      </a:r>
                      <a:endParaRPr lang="en-US" b="1"/>
                    </a:p>
                  </a:txBody>
                  <a:tcPr/>
                </a:tc>
                <a:extLst>
                  <a:ext uri="{0D108BD9-81ED-4DB2-BD59-A6C34878D82A}">
                    <a16:rowId xmlns:a16="http://schemas.microsoft.com/office/drawing/2014/main" val="10013"/>
                  </a:ext>
                </a:extLst>
              </a:tr>
              <a:tr h="398929">
                <a:tc>
                  <a:txBody>
                    <a:bodyPr/>
                    <a:lstStyle/>
                    <a:p>
                      <a:pPr algn="ctr"/>
                      <a:r>
                        <a:rPr lang="en-US"/>
                        <a:t>1101</a:t>
                      </a:r>
                      <a:endParaRPr lang="en-US" b="1"/>
                    </a:p>
                  </a:txBody>
                  <a:tcPr/>
                </a:tc>
                <a:tc>
                  <a:txBody>
                    <a:bodyPr/>
                    <a:lstStyle/>
                    <a:p>
                      <a:pPr algn="ctr"/>
                      <a:r>
                        <a:rPr lang="en-US"/>
                        <a:t>1</a:t>
                      </a:r>
                      <a:endParaRPr lang="en-US" b="1"/>
                    </a:p>
                  </a:txBody>
                  <a:tcPr/>
                </a:tc>
                <a:extLst>
                  <a:ext uri="{0D108BD9-81ED-4DB2-BD59-A6C34878D82A}">
                    <a16:rowId xmlns:a16="http://schemas.microsoft.com/office/drawing/2014/main" val="10014"/>
                  </a:ext>
                </a:extLst>
              </a:tr>
              <a:tr h="398929">
                <a:tc>
                  <a:txBody>
                    <a:bodyPr/>
                    <a:lstStyle/>
                    <a:p>
                      <a:pPr algn="ctr"/>
                      <a:r>
                        <a:rPr lang="en-US"/>
                        <a:t>1110</a:t>
                      </a:r>
                      <a:endParaRPr lang="en-US" b="1"/>
                    </a:p>
                  </a:txBody>
                  <a:tcPr/>
                </a:tc>
                <a:tc>
                  <a:txBody>
                    <a:bodyPr/>
                    <a:lstStyle/>
                    <a:p>
                      <a:pPr algn="ctr"/>
                      <a:r>
                        <a:rPr lang="en-US"/>
                        <a:t>1</a:t>
                      </a:r>
                      <a:endParaRPr lang="en-US" b="1"/>
                    </a:p>
                  </a:txBody>
                  <a:tcPr/>
                </a:tc>
                <a:extLst>
                  <a:ext uri="{0D108BD9-81ED-4DB2-BD59-A6C34878D82A}">
                    <a16:rowId xmlns:a16="http://schemas.microsoft.com/office/drawing/2014/main" val="10015"/>
                  </a:ext>
                </a:extLst>
              </a:tr>
              <a:tr h="398929">
                <a:tc>
                  <a:txBody>
                    <a:bodyPr/>
                    <a:lstStyle/>
                    <a:p>
                      <a:pPr algn="ctr"/>
                      <a:r>
                        <a:rPr lang="en-US"/>
                        <a:t>1111</a:t>
                      </a:r>
                      <a:endParaRPr lang="en-US" b="1"/>
                    </a:p>
                  </a:txBody>
                  <a:tcPr/>
                </a:tc>
                <a:tc>
                  <a:txBody>
                    <a:bodyPr/>
                    <a:lstStyle/>
                    <a:p>
                      <a:pPr algn="ctr"/>
                      <a:r>
                        <a:rPr lang="en-US"/>
                        <a:t>0</a:t>
                      </a:r>
                      <a:endParaRPr lang="en-US" b="1"/>
                    </a:p>
                  </a:txBody>
                  <a:tcPr/>
                </a:tc>
                <a:extLst>
                  <a:ext uri="{0D108BD9-81ED-4DB2-BD59-A6C34878D82A}">
                    <a16:rowId xmlns:a16="http://schemas.microsoft.com/office/drawing/2014/main" val="10016"/>
                  </a:ext>
                </a:extLst>
              </a:tr>
            </a:tbl>
          </a:graphicData>
        </a:graphic>
      </p:graphicFrame>
      <p:cxnSp>
        <p:nvCxnSpPr>
          <p:cNvPr id="8" name="Straight Connector 7"/>
          <p:cNvCxnSpPr/>
          <p:nvPr/>
        </p:nvCxnSpPr>
        <p:spPr>
          <a:xfrm rot="16200000" flipV="1">
            <a:off x="533400" y="2209800"/>
            <a:ext cx="457200" cy="457200"/>
          </a:xfrm>
          <a:prstGeom prst="line">
            <a:avLst/>
          </a:prstGeom>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304800" y="2286000"/>
            <a:ext cx="533400" cy="369332"/>
          </a:xfrm>
          <a:prstGeom prst="rect">
            <a:avLst/>
          </a:prstGeom>
          <a:noFill/>
        </p:spPr>
        <p:txBody>
          <a:bodyPr wrap="square" rtlCol="0">
            <a:spAutoFit/>
          </a:bodyPr>
          <a:lstStyle/>
          <a:p>
            <a:r>
              <a:rPr lang="en-US"/>
              <a:t>AB</a:t>
            </a:r>
          </a:p>
        </p:txBody>
      </p:sp>
      <p:sp>
        <p:nvSpPr>
          <p:cNvPr id="10" name="TextBox 9"/>
          <p:cNvSpPr txBox="1"/>
          <p:nvPr/>
        </p:nvSpPr>
        <p:spPr>
          <a:xfrm>
            <a:off x="685800" y="2057400"/>
            <a:ext cx="533400" cy="369332"/>
          </a:xfrm>
          <a:prstGeom prst="rect">
            <a:avLst/>
          </a:prstGeom>
          <a:noFill/>
        </p:spPr>
        <p:txBody>
          <a:bodyPr wrap="square" rtlCol="0">
            <a:spAutoFit/>
          </a:bodyPr>
          <a:lstStyle/>
          <a:p>
            <a:r>
              <a:rPr lang="en-US"/>
              <a:t>CP</a:t>
            </a:r>
          </a:p>
        </p:txBody>
      </p:sp>
      <p:sp>
        <p:nvSpPr>
          <p:cNvPr id="11" name="TextBox 10"/>
          <p:cNvSpPr txBox="1"/>
          <p:nvPr/>
        </p:nvSpPr>
        <p:spPr>
          <a:xfrm>
            <a:off x="457200" y="2602468"/>
            <a:ext cx="533400" cy="369332"/>
          </a:xfrm>
          <a:prstGeom prst="rect">
            <a:avLst/>
          </a:prstGeom>
          <a:noFill/>
        </p:spPr>
        <p:txBody>
          <a:bodyPr wrap="square" rtlCol="0">
            <a:spAutoFit/>
          </a:bodyPr>
          <a:lstStyle/>
          <a:p>
            <a:r>
              <a:rPr lang="en-US"/>
              <a:t>00</a:t>
            </a:r>
          </a:p>
        </p:txBody>
      </p:sp>
      <p:sp>
        <p:nvSpPr>
          <p:cNvPr id="12" name="TextBox 11"/>
          <p:cNvSpPr txBox="1"/>
          <p:nvPr/>
        </p:nvSpPr>
        <p:spPr>
          <a:xfrm>
            <a:off x="457200" y="2983468"/>
            <a:ext cx="533400" cy="369332"/>
          </a:xfrm>
          <a:prstGeom prst="rect">
            <a:avLst/>
          </a:prstGeom>
          <a:noFill/>
        </p:spPr>
        <p:txBody>
          <a:bodyPr wrap="square" rtlCol="0">
            <a:spAutoFit/>
          </a:bodyPr>
          <a:lstStyle/>
          <a:p>
            <a:r>
              <a:rPr lang="en-US"/>
              <a:t>01</a:t>
            </a:r>
          </a:p>
        </p:txBody>
      </p:sp>
      <p:sp>
        <p:nvSpPr>
          <p:cNvPr id="14" name="TextBox 13"/>
          <p:cNvSpPr txBox="1"/>
          <p:nvPr/>
        </p:nvSpPr>
        <p:spPr>
          <a:xfrm>
            <a:off x="1066800" y="2286000"/>
            <a:ext cx="533400" cy="369332"/>
          </a:xfrm>
          <a:prstGeom prst="rect">
            <a:avLst/>
          </a:prstGeom>
          <a:noFill/>
        </p:spPr>
        <p:txBody>
          <a:bodyPr wrap="square" rtlCol="0">
            <a:spAutoFit/>
          </a:bodyPr>
          <a:lstStyle/>
          <a:p>
            <a:r>
              <a:rPr lang="en-US"/>
              <a:t>00</a:t>
            </a:r>
          </a:p>
        </p:txBody>
      </p:sp>
      <p:sp>
        <p:nvSpPr>
          <p:cNvPr id="15" name="TextBox 14"/>
          <p:cNvSpPr txBox="1"/>
          <p:nvPr/>
        </p:nvSpPr>
        <p:spPr>
          <a:xfrm>
            <a:off x="457200" y="3429000"/>
            <a:ext cx="533400" cy="369332"/>
          </a:xfrm>
          <a:prstGeom prst="rect">
            <a:avLst/>
          </a:prstGeom>
          <a:noFill/>
        </p:spPr>
        <p:txBody>
          <a:bodyPr wrap="square" rtlCol="0">
            <a:spAutoFit/>
          </a:bodyPr>
          <a:lstStyle/>
          <a:p>
            <a:r>
              <a:rPr lang="en-US"/>
              <a:t>11</a:t>
            </a:r>
          </a:p>
        </p:txBody>
      </p:sp>
      <p:sp>
        <p:nvSpPr>
          <p:cNvPr id="16" name="TextBox 15"/>
          <p:cNvSpPr txBox="1"/>
          <p:nvPr/>
        </p:nvSpPr>
        <p:spPr>
          <a:xfrm>
            <a:off x="2209800" y="2286000"/>
            <a:ext cx="533400" cy="369332"/>
          </a:xfrm>
          <a:prstGeom prst="rect">
            <a:avLst/>
          </a:prstGeom>
          <a:noFill/>
        </p:spPr>
        <p:txBody>
          <a:bodyPr wrap="square" rtlCol="0">
            <a:spAutoFit/>
          </a:bodyPr>
          <a:lstStyle/>
          <a:p>
            <a:r>
              <a:rPr lang="en-US"/>
              <a:t>11</a:t>
            </a:r>
          </a:p>
        </p:txBody>
      </p:sp>
      <p:sp>
        <p:nvSpPr>
          <p:cNvPr id="17" name="TextBox 16"/>
          <p:cNvSpPr txBox="1"/>
          <p:nvPr/>
        </p:nvSpPr>
        <p:spPr>
          <a:xfrm>
            <a:off x="1676400" y="2286000"/>
            <a:ext cx="533400" cy="369332"/>
          </a:xfrm>
          <a:prstGeom prst="rect">
            <a:avLst/>
          </a:prstGeom>
          <a:noFill/>
        </p:spPr>
        <p:txBody>
          <a:bodyPr wrap="square" rtlCol="0">
            <a:spAutoFit/>
          </a:bodyPr>
          <a:lstStyle/>
          <a:p>
            <a:r>
              <a:rPr lang="en-US"/>
              <a:t>01</a:t>
            </a:r>
          </a:p>
        </p:txBody>
      </p:sp>
      <p:sp>
        <p:nvSpPr>
          <p:cNvPr id="18" name="TextBox 17"/>
          <p:cNvSpPr txBox="1"/>
          <p:nvPr/>
        </p:nvSpPr>
        <p:spPr>
          <a:xfrm>
            <a:off x="2895600" y="2286000"/>
            <a:ext cx="533400" cy="369332"/>
          </a:xfrm>
          <a:prstGeom prst="rect">
            <a:avLst/>
          </a:prstGeom>
          <a:noFill/>
        </p:spPr>
        <p:txBody>
          <a:bodyPr wrap="square" rtlCol="0">
            <a:spAutoFit/>
          </a:bodyPr>
          <a:lstStyle/>
          <a:p>
            <a:r>
              <a:rPr lang="en-US"/>
              <a:t>10</a:t>
            </a:r>
          </a:p>
        </p:txBody>
      </p:sp>
      <p:sp>
        <p:nvSpPr>
          <p:cNvPr id="19" name="TextBox 18"/>
          <p:cNvSpPr txBox="1"/>
          <p:nvPr/>
        </p:nvSpPr>
        <p:spPr>
          <a:xfrm>
            <a:off x="457200" y="3897868"/>
            <a:ext cx="533400" cy="369332"/>
          </a:xfrm>
          <a:prstGeom prst="rect">
            <a:avLst/>
          </a:prstGeom>
          <a:noFill/>
        </p:spPr>
        <p:txBody>
          <a:bodyPr wrap="square" rtlCol="0">
            <a:spAutoFit/>
          </a:bodyPr>
          <a:lstStyle/>
          <a:p>
            <a:r>
              <a:rPr lang="en-US"/>
              <a:t>10</a:t>
            </a:r>
          </a:p>
        </p:txBody>
      </p:sp>
      <p:graphicFrame>
        <p:nvGraphicFramePr>
          <p:cNvPr id="20" name="Table 19"/>
          <p:cNvGraphicFramePr>
            <a:graphicFrameLocks noGrp="1"/>
          </p:cNvGraphicFramePr>
          <p:nvPr/>
        </p:nvGraphicFramePr>
        <p:xfrm>
          <a:off x="990600" y="2590800"/>
          <a:ext cx="2362200" cy="1676400"/>
        </p:xfrm>
        <a:graphic>
          <a:graphicData uri="http://schemas.openxmlformats.org/drawingml/2006/table">
            <a:tbl>
              <a:tblPr firstRow="1" bandRow="1">
                <a:tableStyleId>{00A15C55-8517-42AA-B614-E9B94910E393}</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bl>
          </a:graphicData>
        </a:graphic>
      </p:graphicFrame>
      <p:sp>
        <p:nvSpPr>
          <p:cNvPr id="21" name="Oval 20"/>
          <p:cNvSpPr/>
          <p:nvPr/>
        </p:nvSpPr>
        <p:spPr>
          <a:xfrm>
            <a:off x="2895600" y="2590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2" name="Oval 21"/>
          <p:cNvSpPr/>
          <p:nvPr/>
        </p:nvSpPr>
        <p:spPr>
          <a:xfrm>
            <a:off x="1676400" y="2590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3" name="Oval 22"/>
          <p:cNvSpPr/>
          <p:nvPr/>
        </p:nvSpPr>
        <p:spPr>
          <a:xfrm>
            <a:off x="2286000" y="3048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4" name="Oval 23"/>
          <p:cNvSpPr/>
          <p:nvPr/>
        </p:nvSpPr>
        <p:spPr>
          <a:xfrm>
            <a:off x="1143000" y="3048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5" name="Oval 24"/>
          <p:cNvSpPr/>
          <p:nvPr/>
        </p:nvSpPr>
        <p:spPr>
          <a:xfrm>
            <a:off x="2895600" y="3429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6" name="Oval 25"/>
          <p:cNvSpPr/>
          <p:nvPr/>
        </p:nvSpPr>
        <p:spPr>
          <a:xfrm>
            <a:off x="1676400" y="3429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7" name="Oval 26"/>
          <p:cNvSpPr/>
          <p:nvPr/>
        </p:nvSpPr>
        <p:spPr>
          <a:xfrm>
            <a:off x="1066800" y="3886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8" name="Oval 27"/>
          <p:cNvSpPr/>
          <p:nvPr/>
        </p:nvSpPr>
        <p:spPr>
          <a:xfrm>
            <a:off x="2286000" y="3886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cxnSp>
        <p:nvCxnSpPr>
          <p:cNvPr id="30" name="Straight Connector 29"/>
          <p:cNvCxnSpPr/>
          <p:nvPr/>
        </p:nvCxnSpPr>
        <p:spPr>
          <a:xfrm>
            <a:off x="7620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9906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2192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9050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21336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5908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30480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35052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38100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762000" y="4951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2438400" y="4951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3810000" y="4951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990600" y="5410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1295400" y="5408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1524000" y="5408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2209800" y="54086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47" name="Oval 46"/>
          <p:cNvSpPr/>
          <p:nvPr/>
        </p:nvSpPr>
        <p:spPr>
          <a:xfrm>
            <a:off x="914400" y="58674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p>
        </p:txBody>
      </p:sp>
      <p:sp>
        <p:nvSpPr>
          <p:cNvPr id="48" name="Oval 47"/>
          <p:cNvSpPr/>
          <p:nvPr/>
        </p:nvSpPr>
        <p:spPr>
          <a:xfrm>
            <a:off x="1600200" y="58674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p>
        </p:txBody>
      </p:sp>
      <p:sp>
        <p:nvSpPr>
          <p:cNvPr id="49" name="Oval 48"/>
          <p:cNvSpPr/>
          <p:nvPr/>
        </p:nvSpPr>
        <p:spPr>
          <a:xfrm>
            <a:off x="2286000" y="58674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p>
        </p:txBody>
      </p:sp>
    </p:spTree>
  </p:cSld>
  <p:clrMapOvr>
    <a:masterClrMapping/>
  </p:clrMapOvr>
  <p:transition>
    <p:wedg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9144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pic>
        <p:nvPicPr>
          <p:cNvPr id="5" name="Picture 2"/>
          <p:cNvPicPr>
            <a:picLocks noGrp="1" noChangeAspect="1" noChangeArrowheads="1"/>
          </p:cNvPicPr>
          <p:nvPr>
            <p:ph idx="1"/>
          </p:nvPr>
        </p:nvPicPr>
        <p:blipFill>
          <a:blip r:embed="rId3"/>
          <a:srcRect/>
          <a:stretch>
            <a:fillRect/>
          </a:stretch>
        </p:blipFill>
        <p:spPr bwMode="auto">
          <a:xfrm>
            <a:off x="2514600" y="1447800"/>
            <a:ext cx="1447800" cy="12192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3810000" y="1600200"/>
            <a:ext cx="1447800" cy="12192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2667000" y="3048000"/>
            <a:ext cx="1447800" cy="12192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2667000" y="3962400"/>
            <a:ext cx="1447800" cy="12192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3886200" y="3505200"/>
            <a:ext cx="1447800" cy="1219200"/>
          </a:xfrm>
          <a:prstGeom prst="rect">
            <a:avLst/>
          </a:prstGeom>
          <a:noFill/>
          <a:ln w="9525">
            <a:noFill/>
            <a:miter lim="800000"/>
            <a:headEnd/>
            <a:tailEnd/>
          </a:ln>
          <a:effectLst/>
        </p:spPr>
      </p:pic>
      <p:cxnSp>
        <p:nvCxnSpPr>
          <p:cNvPr id="11" name="Straight Connector 10"/>
          <p:cNvCxnSpPr/>
          <p:nvPr/>
        </p:nvCxnSpPr>
        <p:spPr>
          <a:xfrm>
            <a:off x="3657600" y="2057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Elbow Connector 12"/>
          <p:cNvCxnSpPr/>
          <p:nvPr/>
        </p:nvCxnSpPr>
        <p:spPr>
          <a:xfrm flipV="1">
            <a:off x="2819400" y="2362200"/>
            <a:ext cx="1295400" cy="381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9" name="Elbow Connector 18"/>
          <p:cNvCxnSpPr/>
          <p:nvPr/>
        </p:nvCxnSpPr>
        <p:spPr>
          <a:xfrm>
            <a:off x="3810000" y="3657600"/>
            <a:ext cx="457200" cy="3048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1" name="Elbow Connector 20"/>
          <p:cNvCxnSpPr/>
          <p:nvPr/>
        </p:nvCxnSpPr>
        <p:spPr>
          <a:xfrm rot="10800000" flipV="1">
            <a:off x="3733801" y="4267200"/>
            <a:ext cx="533401" cy="3048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2362200" y="1752600"/>
            <a:ext cx="457200" cy="369332"/>
          </a:xfrm>
          <a:prstGeom prst="rect">
            <a:avLst/>
          </a:prstGeom>
          <a:noFill/>
        </p:spPr>
        <p:txBody>
          <a:bodyPr wrap="square" rtlCol="0">
            <a:spAutoFit/>
          </a:bodyPr>
          <a:lstStyle/>
          <a:p>
            <a:r>
              <a:rPr lang="en-US"/>
              <a:t>A</a:t>
            </a:r>
          </a:p>
        </p:txBody>
      </p:sp>
      <p:sp>
        <p:nvSpPr>
          <p:cNvPr id="26" name="TextBox 25"/>
          <p:cNvSpPr txBox="1"/>
          <p:nvPr/>
        </p:nvSpPr>
        <p:spPr>
          <a:xfrm>
            <a:off x="2362200" y="2069068"/>
            <a:ext cx="457200" cy="369332"/>
          </a:xfrm>
          <a:prstGeom prst="rect">
            <a:avLst/>
          </a:prstGeom>
          <a:noFill/>
        </p:spPr>
        <p:txBody>
          <a:bodyPr wrap="square" rtlCol="0">
            <a:spAutoFit/>
          </a:bodyPr>
          <a:lstStyle/>
          <a:p>
            <a:r>
              <a:rPr lang="en-US"/>
              <a:t>B</a:t>
            </a:r>
          </a:p>
        </p:txBody>
      </p:sp>
      <p:sp>
        <p:nvSpPr>
          <p:cNvPr id="27" name="TextBox 26"/>
          <p:cNvSpPr txBox="1"/>
          <p:nvPr/>
        </p:nvSpPr>
        <p:spPr>
          <a:xfrm>
            <a:off x="2362200" y="2602468"/>
            <a:ext cx="457200" cy="369332"/>
          </a:xfrm>
          <a:prstGeom prst="rect">
            <a:avLst/>
          </a:prstGeom>
          <a:noFill/>
        </p:spPr>
        <p:txBody>
          <a:bodyPr wrap="square" rtlCol="0">
            <a:spAutoFit/>
          </a:bodyPr>
          <a:lstStyle/>
          <a:p>
            <a:r>
              <a:rPr lang="en-US"/>
              <a:t>C</a:t>
            </a:r>
          </a:p>
        </p:txBody>
      </p:sp>
      <p:sp>
        <p:nvSpPr>
          <p:cNvPr id="28" name="TextBox 27"/>
          <p:cNvSpPr txBox="1"/>
          <p:nvPr/>
        </p:nvSpPr>
        <p:spPr>
          <a:xfrm>
            <a:off x="2362200" y="3364468"/>
            <a:ext cx="457200" cy="369332"/>
          </a:xfrm>
          <a:prstGeom prst="rect">
            <a:avLst/>
          </a:prstGeom>
          <a:noFill/>
        </p:spPr>
        <p:txBody>
          <a:bodyPr wrap="square" rtlCol="0">
            <a:spAutoFit/>
          </a:bodyPr>
          <a:lstStyle/>
          <a:p>
            <a:r>
              <a:rPr lang="en-US"/>
              <a:t>A</a:t>
            </a:r>
          </a:p>
        </p:txBody>
      </p:sp>
      <p:sp>
        <p:nvSpPr>
          <p:cNvPr id="29" name="TextBox 28"/>
          <p:cNvSpPr txBox="1"/>
          <p:nvPr/>
        </p:nvSpPr>
        <p:spPr>
          <a:xfrm>
            <a:off x="2362200" y="3669268"/>
            <a:ext cx="457200" cy="369332"/>
          </a:xfrm>
          <a:prstGeom prst="rect">
            <a:avLst/>
          </a:prstGeom>
          <a:noFill/>
        </p:spPr>
        <p:txBody>
          <a:bodyPr wrap="square" rtlCol="0">
            <a:spAutoFit/>
          </a:bodyPr>
          <a:lstStyle/>
          <a:p>
            <a:r>
              <a:rPr lang="en-US"/>
              <a:t>B</a:t>
            </a:r>
          </a:p>
        </p:txBody>
      </p:sp>
      <p:sp>
        <p:nvSpPr>
          <p:cNvPr id="30" name="TextBox 29"/>
          <p:cNvSpPr txBox="1"/>
          <p:nvPr/>
        </p:nvSpPr>
        <p:spPr>
          <a:xfrm>
            <a:off x="2362200" y="4278868"/>
            <a:ext cx="457200" cy="369332"/>
          </a:xfrm>
          <a:prstGeom prst="rect">
            <a:avLst/>
          </a:prstGeom>
          <a:noFill/>
        </p:spPr>
        <p:txBody>
          <a:bodyPr wrap="square" rtlCol="0">
            <a:spAutoFit/>
          </a:bodyPr>
          <a:lstStyle/>
          <a:p>
            <a:r>
              <a:rPr lang="en-US"/>
              <a:t>C</a:t>
            </a:r>
          </a:p>
        </p:txBody>
      </p:sp>
      <p:sp>
        <p:nvSpPr>
          <p:cNvPr id="31" name="TextBox 30"/>
          <p:cNvSpPr txBox="1"/>
          <p:nvPr/>
        </p:nvSpPr>
        <p:spPr>
          <a:xfrm>
            <a:off x="2362200" y="4583668"/>
            <a:ext cx="457200" cy="369332"/>
          </a:xfrm>
          <a:prstGeom prst="rect">
            <a:avLst/>
          </a:prstGeom>
          <a:noFill/>
        </p:spPr>
        <p:txBody>
          <a:bodyPr wrap="square" rtlCol="0">
            <a:spAutoFit/>
          </a:bodyPr>
          <a:lstStyle/>
          <a:p>
            <a:r>
              <a:rPr lang="en-US"/>
              <a:t>P</a:t>
            </a:r>
          </a:p>
        </p:txBody>
      </p:sp>
      <p:sp>
        <p:nvSpPr>
          <p:cNvPr id="32" name="TextBox 31"/>
          <p:cNvSpPr txBox="1"/>
          <p:nvPr/>
        </p:nvSpPr>
        <p:spPr>
          <a:xfrm>
            <a:off x="5105400" y="2069068"/>
            <a:ext cx="457200" cy="369332"/>
          </a:xfrm>
          <a:prstGeom prst="rect">
            <a:avLst/>
          </a:prstGeom>
          <a:noFill/>
        </p:spPr>
        <p:txBody>
          <a:bodyPr wrap="square" rtlCol="0">
            <a:spAutoFit/>
          </a:bodyPr>
          <a:lstStyle/>
          <a:p>
            <a:r>
              <a:rPr lang="en-US"/>
              <a:t>P</a:t>
            </a:r>
          </a:p>
        </p:txBody>
      </p:sp>
      <p:sp>
        <p:nvSpPr>
          <p:cNvPr id="33" name="TextBox 32"/>
          <p:cNvSpPr txBox="1"/>
          <p:nvPr/>
        </p:nvSpPr>
        <p:spPr>
          <a:xfrm>
            <a:off x="5181600" y="3962400"/>
            <a:ext cx="457200" cy="369332"/>
          </a:xfrm>
          <a:prstGeom prst="rect">
            <a:avLst/>
          </a:prstGeom>
          <a:noFill/>
        </p:spPr>
        <p:txBody>
          <a:bodyPr wrap="square" rtlCol="0">
            <a:spAutoFit/>
          </a:bodyPr>
          <a:lstStyle/>
          <a:p>
            <a:r>
              <a:rPr lang="en-US"/>
              <a:t>Ck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4">
              <a:lumMod val="40000"/>
              <a:lumOff val="60000"/>
            </a:schemeClr>
          </a:solidFill>
        </p:spPr>
        <p:txBody>
          <a:bodyPr>
            <a:normAutofit/>
          </a:bodyPr>
          <a:lstStyle/>
          <a:p>
            <a:pPr>
              <a:buNone/>
            </a:pPr>
            <a:r>
              <a:rPr lang="en-US" sz="2400" b="1"/>
              <a:t>Multilevel NAND Gates:</a:t>
            </a:r>
          </a:p>
          <a:p>
            <a:pPr>
              <a:buFont typeface="Wingdings" pitchFamily="2" charset="2"/>
              <a:buChar char="Ø"/>
            </a:pPr>
            <a:r>
              <a:rPr lang="en-US" sz="2400"/>
              <a:t>For given Boolean function, draw logic diagram with AND, OR and NOT gates.</a:t>
            </a:r>
          </a:p>
          <a:p>
            <a:pPr>
              <a:buFont typeface="Wingdings" pitchFamily="2" charset="2"/>
              <a:buChar char="Ø"/>
            </a:pPr>
            <a:r>
              <a:rPr lang="en-US" sz="2400"/>
              <a:t>Convert all AND gates to NAND gates with AND invert graphic symbol.</a:t>
            </a:r>
          </a:p>
          <a:p>
            <a:pPr>
              <a:buFont typeface="Wingdings" pitchFamily="2" charset="2"/>
              <a:buChar char="Ø"/>
            </a:pPr>
            <a:r>
              <a:rPr lang="en-US" sz="2400"/>
              <a:t>Convert all OR gates to NAND gates with invert OR  graphic symbols.</a:t>
            </a:r>
          </a:p>
          <a:p>
            <a:pPr>
              <a:buFont typeface="Wingdings" pitchFamily="2" charset="2"/>
              <a:buChar char="Ø"/>
            </a:pPr>
            <a:r>
              <a:rPr lang="en-US" sz="2400"/>
              <a:t>Check all small circles in the diagram.</a:t>
            </a:r>
          </a:p>
          <a:p>
            <a:pPr>
              <a:buFont typeface="Wingdings" pitchFamily="2" charset="2"/>
              <a:buChar char="Ø"/>
            </a:pPr>
            <a:endParaRPr lang="en-US" sz="2400"/>
          </a:p>
          <a:p>
            <a:pPr>
              <a:buFont typeface="Wingdings" pitchFamily="2" charset="2"/>
              <a:buChar char="Ø"/>
            </a:pPr>
            <a:r>
              <a:rPr lang="en-US" sz="2400" err="1"/>
              <a:t>eg</a:t>
            </a:r>
            <a:r>
              <a:rPr lang="en-US" sz="2400"/>
              <a:t>. Y = (A + B C)(D + E F)</a:t>
            </a:r>
          </a:p>
        </p:txBody>
      </p:sp>
      <p:sp>
        <p:nvSpPr>
          <p:cNvPr id="4" name="Title 1"/>
          <p:cNvSpPr txBox="1">
            <a:spLocks noGrp="1"/>
          </p:cNvSpPr>
          <p:nvPr>
            <p:ph type="title"/>
          </p:nvPr>
        </p:nvSpPr>
        <p:spPr>
          <a:xfrm>
            <a:off x="0" y="0"/>
            <a:ext cx="9144000" cy="7620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	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cxnSp>
        <p:nvCxnSpPr>
          <p:cNvPr id="6" name="Straight Connector 5"/>
          <p:cNvCxnSpPr/>
          <p:nvPr/>
        </p:nvCxnSpPr>
        <p:spPr>
          <a:xfrm>
            <a:off x="2133600" y="38100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8382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	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pic>
        <p:nvPicPr>
          <p:cNvPr id="1026" name="Picture 2"/>
          <p:cNvPicPr>
            <a:picLocks noGrp="1" noChangeAspect="1" noChangeArrowheads="1"/>
          </p:cNvPicPr>
          <p:nvPr>
            <p:ph idx="1"/>
          </p:nvPr>
        </p:nvPicPr>
        <p:blipFill>
          <a:blip r:embed="rId3"/>
          <a:srcRect/>
          <a:stretch>
            <a:fillRect/>
          </a:stretch>
        </p:blipFill>
        <p:spPr bwMode="auto">
          <a:xfrm>
            <a:off x="1219200" y="1600200"/>
            <a:ext cx="790575" cy="10191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638425" y="1524000"/>
            <a:ext cx="790575" cy="990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1219200" y="2819400"/>
            <a:ext cx="790575" cy="1019175"/>
          </a:xfrm>
          <a:prstGeom prst="rect">
            <a:avLst/>
          </a:prstGeom>
          <a:noFill/>
          <a:ln w="9525">
            <a:noFill/>
            <a:miter lim="800000"/>
            <a:headEnd/>
            <a:tailEnd/>
          </a:ln>
          <a:effectLst/>
        </p:spPr>
      </p:pic>
      <p:pic>
        <p:nvPicPr>
          <p:cNvPr id="8" name="Picture 3"/>
          <p:cNvPicPr>
            <a:picLocks noChangeAspect="1" noChangeArrowheads="1"/>
          </p:cNvPicPr>
          <p:nvPr/>
        </p:nvPicPr>
        <p:blipFill>
          <a:blip r:embed="rId4"/>
          <a:srcRect/>
          <a:stretch>
            <a:fillRect/>
          </a:stretch>
        </p:blipFill>
        <p:spPr bwMode="auto">
          <a:xfrm>
            <a:off x="2819400" y="2590800"/>
            <a:ext cx="790575" cy="1143000"/>
          </a:xfrm>
          <a:prstGeom prst="rect">
            <a:avLst/>
          </a:prstGeom>
          <a:noFill/>
          <a:ln w="9525">
            <a:noFill/>
            <a:miter lim="800000"/>
            <a:headEnd/>
            <a:tailEnd/>
          </a:ln>
          <a:effectLst/>
        </p:spPr>
      </p:pic>
      <p:sp>
        <p:nvSpPr>
          <p:cNvPr id="9" name="TextBox 8"/>
          <p:cNvSpPr txBox="1"/>
          <p:nvPr/>
        </p:nvSpPr>
        <p:spPr>
          <a:xfrm>
            <a:off x="990600" y="1295400"/>
            <a:ext cx="304800" cy="369332"/>
          </a:xfrm>
          <a:prstGeom prst="rect">
            <a:avLst/>
          </a:prstGeom>
          <a:noFill/>
        </p:spPr>
        <p:txBody>
          <a:bodyPr wrap="square" rtlCol="0">
            <a:spAutoFit/>
          </a:bodyPr>
          <a:lstStyle/>
          <a:p>
            <a:r>
              <a:rPr lang="en-US"/>
              <a:t>A</a:t>
            </a:r>
          </a:p>
        </p:txBody>
      </p:sp>
      <p:sp>
        <p:nvSpPr>
          <p:cNvPr id="10" name="TextBox 9"/>
          <p:cNvSpPr txBox="1"/>
          <p:nvPr/>
        </p:nvSpPr>
        <p:spPr>
          <a:xfrm>
            <a:off x="990600" y="1828800"/>
            <a:ext cx="304800" cy="369332"/>
          </a:xfrm>
          <a:prstGeom prst="rect">
            <a:avLst/>
          </a:prstGeom>
          <a:noFill/>
        </p:spPr>
        <p:txBody>
          <a:bodyPr wrap="square" rtlCol="0">
            <a:spAutoFit/>
          </a:bodyPr>
          <a:lstStyle/>
          <a:p>
            <a:r>
              <a:rPr lang="en-US"/>
              <a:t>B</a:t>
            </a:r>
          </a:p>
        </p:txBody>
      </p:sp>
      <p:sp>
        <p:nvSpPr>
          <p:cNvPr id="11" name="TextBox 10"/>
          <p:cNvSpPr txBox="1"/>
          <p:nvPr/>
        </p:nvSpPr>
        <p:spPr>
          <a:xfrm>
            <a:off x="990600" y="2145268"/>
            <a:ext cx="304800" cy="369332"/>
          </a:xfrm>
          <a:prstGeom prst="rect">
            <a:avLst/>
          </a:prstGeom>
          <a:noFill/>
        </p:spPr>
        <p:txBody>
          <a:bodyPr wrap="square" rtlCol="0">
            <a:spAutoFit/>
          </a:bodyPr>
          <a:lstStyle/>
          <a:p>
            <a:r>
              <a:rPr lang="en-US"/>
              <a:t>C</a:t>
            </a:r>
          </a:p>
        </p:txBody>
      </p:sp>
      <p:sp>
        <p:nvSpPr>
          <p:cNvPr id="12" name="TextBox 11"/>
          <p:cNvSpPr txBox="1"/>
          <p:nvPr/>
        </p:nvSpPr>
        <p:spPr>
          <a:xfrm>
            <a:off x="990600" y="2678668"/>
            <a:ext cx="304800" cy="369332"/>
          </a:xfrm>
          <a:prstGeom prst="rect">
            <a:avLst/>
          </a:prstGeom>
          <a:noFill/>
        </p:spPr>
        <p:txBody>
          <a:bodyPr wrap="square" rtlCol="0">
            <a:spAutoFit/>
          </a:bodyPr>
          <a:lstStyle/>
          <a:p>
            <a:r>
              <a:rPr lang="en-US"/>
              <a:t>D</a:t>
            </a:r>
          </a:p>
        </p:txBody>
      </p:sp>
      <p:sp>
        <p:nvSpPr>
          <p:cNvPr id="13" name="TextBox 12"/>
          <p:cNvSpPr txBox="1"/>
          <p:nvPr/>
        </p:nvSpPr>
        <p:spPr>
          <a:xfrm>
            <a:off x="990600" y="3059668"/>
            <a:ext cx="304800" cy="369332"/>
          </a:xfrm>
          <a:prstGeom prst="rect">
            <a:avLst/>
          </a:prstGeom>
          <a:noFill/>
        </p:spPr>
        <p:txBody>
          <a:bodyPr wrap="square" rtlCol="0">
            <a:spAutoFit/>
          </a:bodyPr>
          <a:lstStyle/>
          <a:p>
            <a:r>
              <a:rPr lang="en-US"/>
              <a:t>E</a:t>
            </a:r>
          </a:p>
        </p:txBody>
      </p:sp>
      <p:sp>
        <p:nvSpPr>
          <p:cNvPr id="14" name="TextBox 13"/>
          <p:cNvSpPr txBox="1"/>
          <p:nvPr/>
        </p:nvSpPr>
        <p:spPr>
          <a:xfrm>
            <a:off x="990600" y="3288268"/>
            <a:ext cx="304800" cy="369332"/>
          </a:xfrm>
          <a:prstGeom prst="rect">
            <a:avLst/>
          </a:prstGeom>
          <a:noFill/>
        </p:spPr>
        <p:txBody>
          <a:bodyPr wrap="square" rtlCol="0">
            <a:spAutoFit/>
          </a:bodyPr>
          <a:lstStyle/>
          <a:p>
            <a:r>
              <a:rPr lang="en-US"/>
              <a:t>F</a:t>
            </a:r>
          </a:p>
        </p:txBody>
      </p:sp>
      <p:cxnSp>
        <p:nvCxnSpPr>
          <p:cNvPr id="16" name="Straight Connector 15"/>
          <p:cNvCxnSpPr>
            <a:stCxn id="11" idx="0"/>
            <a:endCxn id="11" idx="0"/>
          </p:cNvCxnSpPr>
          <p:nvPr/>
        </p:nvCxnSpPr>
        <p:spPr>
          <a:xfrm rot="5400000" flipH="1" flipV="1">
            <a:off x="1143000" y="2145268"/>
            <a:ext cx="1588"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066800" y="2132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Elbow Connector 24"/>
          <p:cNvCxnSpPr>
            <a:stCxn id="9" idx="3"/>
          </p:cNvCxnSpPr>
          <p:nvPr/>
        </p:nvCxnSpPr>
        <p:spPr>
          <a:xfrm>
            <a:off x="1295400" y="1480066"/>
            <a:ext cx="1600200" cy="42493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1828800" y="21336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Elbow Connector 30"/>
          <p:cNvCxnSpPr>
            <a:stCxn id="12" idx="3"/>
          </p:cNvCxnSpPr>
          <p:nvPr/>
        </p:nvCxnSpPr>
        <p:spPr>
          <a:xfrm>
            <a:off x="1295400" y="2863334"/>
            <a:ext cx="1752600" cy="18466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828800" y="33528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10800000">
            <a:off x="2667000" y="32766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5400000">
            <a:off x="2628900" y="3314700"/>
            <a:ext cx="762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2"/>
          <p:cNvPicPr>
            <a:picLocks noChangeAspect="1" noChangeArrowheads="1"/>
          </p:cNvPicPr>
          <p:nvPr/>
        </p:nvPicPr>
        <p:blipFill>
          <a:blip r:embed="rId3"/>
          <a:srcRect/>
          <a:stretch>
            <a:fillRect/>
          </a:stretch>
        </p:blipFill>
        <p:spPr bwMode="auto">
          <a:xfrm>
            <a:off x="3781425" y="1952625"/>
            <a:ext cx="790575" cy="1019175"/>
          </a:xfrm>
          <a:prstGeom prst="rect">
            <a:avLst/>
          </a:prstGeom>
          <a:noFill/>
          <a:ln w="9525">
            <a:noFill/>
            <a:miter lim="800000"/>
            <a:headEnd/>
            <a:tailEnd/>
          </a:ln>
          <a:effectLst/>
        </p:spPr>
      </p:pic>
      <p:cxnSp>
        <p:nvCxnSpPr>
          <p:cNvPr id="53" name="Straight Connector 52"/>
          <p:cNvCxnSpPr/>
          <p:nvPr/>
        </p:nvCxnSpPr>
        <p:spPr>
          <a:xfrm rot="10800000">
            <a:off x="3657600" y="25908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3352800" y="28956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10800000">
            <a:off x="3429000" y="32004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4572000" y="2297668"/>
            <a:ext cx="2514600" cy="369332"/>
          </a:xfrm>
          <a:prstGeom prst="rect">
            <a:avLst/>
          </a:prstGeom>
          <a:noFill/>
        </p:spPr>
        <p:txBody>
          <a:bodyPr wrap="square" rtlCol="0">
            <a:spAutoFit/>
          </a:bodyPr>
          <a:lstStyle/>
          <a:p>
            <a:r>
              <a:rPr lang="en-US"/>
              <a:t>Y = (A + B C) ( D + E F)</a:t>
            </a:r>
          </a:p>
        </p:txBody>
      </p:sp>
      <p:cxnSp>
        <p:nvCxnSpPr>
          <p:cNvPr id="59" name="Straight Connector 58"/>
          <p:cNvCxnSpPr/>
          <p:nvPr/>
        </p:nvCxnSpPr>
        <p:spPr>
          <a:xfrm>
            <a:off x="5562600" y="2284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Elbow Connector 65"/>
          <p:cNvCxnSpPr/>
          <p:nvPr/>
        </p:nvCxnSpPr>
        <p:spPr>
          <a:xfrm>
            <a:off x="1295400" y="3886200"/>
            <a:ext cx="1219200" cy="457200"/>
          </a:xfrm>
          <a:prstGeom prst="bentConnector3">
            <a:avLst>
              <a:gd name="adj1" fmla="val 73864"/>
            </a:avLst>
          </a:prstGeom>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914400" y="3745468"/>
            <a:ext cx="304800" cy="369332"/>
          </a:xfrm>
          <a:prstGeom prst="rect">
            <a:avLst/>
          </a:prstGeom>
          <a:noFill/>
        </p:spPr>
        <p:txBody>
          <a:bodyPr wrap="square" rtlCol="0">
            <a:spAutoFit/>
          </a:bodyPr>
          <a:lstStyle/>
          <a:p>
            <a:r>
              <a:rPr lang="en-US"/>
              <a:t>A</a:t>
            </a:r>
          </a:p>
        </p:txBody>
      </p:sp>
      <p:sp>
        <p:nvSpPr>
          <p:cNvPr id="73" name="TextBox 72"/>
          <p:cNvSpPr txBox="1"/>
          <p:nvPr/>
        </p:nvSpPr>
        <p:spPr>
          <a:xfrm>
            <a:off x="990600" y="4431268"/>
            <a:ext cx="304800" cy="369332"/>
          </a:xfrm>
          <a:prstGeom prst="rect">
            <a:avLst/>
          </a:prstGeom>
          <a:noFill/>
        </p:spPr>
        <p:txBody>
          <a:bodyPr wrap="square" rtlCol="0">
            <a:spAutoFit/>
          </a:bodyPr>
          <a:lstStyle/>
          <a:p>
            <a:r>
              <a:rPr lang="en-US"/>
              <a:t>B</a:t>
            </a:r>
          </a:p>
        </p:txBody>
      </p:sp>
      <p:sp>
        <p:nvSpPr>
          <p:cNvPr id="74" name="TextBox 73"/>
          <p:cNvSpPr txBox="1"/>
          <p:nvPr/>
        </p:nvSpPr>
        <p:spPr>
          <a:xfrm>
            <a:off x="990600" y="4736068"/>
            <a:ext cx="304800" cy="369332"/>
          </a:xfrm>
          <a:prstGeom prst="rect">
            <a:avLst/>
          </a:prstGeom>
          <a:noFill/>
        </p:spPr>
        <p:txBody>
          <a:bodyPr wrap="square" rtlCol="0">
            <a:spAutoFit/>
          </a:bodyPr>
          <a:lstStyle/>
          <a:p>
            <a:r>
              <a:rPr lang="en-US"/>
              <a:t>C</a:t>
            </a:r>
          </a:p>
        </p:txBody>
      </p:sp>
      <p:pic>
        <p:nvPicPr>
          <p:cNvPr id="2" name="Picture 2"/>
          <p:cNvPicPr>
            <a:picLocks noChangeAspect="1" noChangeArrowheads="1"/>
          </p:cNvPicPr>
          <p:nvPr/>
        </p:nvPicPr>
        <p:blipFill>
          <a:blip r:embed="rId5"/>
          <a:srcRect/>
          <a:stretch>
            <a:fillRect/>
          </a:stretch>
        </p:blipFill>
        <p:spPr bwMode="auto">
          <a:xfrm>
            <a:off x="2514600" y="4038600"/>
            <a:ext cx="1066800" cy="1371600"/>
          </a:xfrm>
          <a:prstGeom prst="rect">
            <a:avLst/>
          </a:prstGeom>
          <a:noFill/>
          <a:ln w="9525">
            <a:noFill/>
            <a:miter lim="800000"/>
            <a:headEnd/>
            <a:tailEnd/>
          </a:ln>
          <a:effectLst/>
        </p:spPr>
      </p:pic>
      <p:cxnSp>
        <p:nvCxnSpPr>
          <p:cNvPr id="43" name="Straight Connector 42"/>
          <p:cNvCxnSpPr/>
          <p:nvPr/>
        </p:nvCxnSpPr>
        <p:spPr>
          <a:xfrm rot="5400000">
            <a:off x="2438003" y="4647803"/>
            <a:ext cx="152400" cy="79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2" idx="1"/>
          </p:cNvCxnSpPr>
          <p:nvPr/>
        </p:nvCxnSpPr>
        <p:spPr>
          <a:xfrm rot="10800000">
            <a:off x="2057400" y="4724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990600" y="3732212"/>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3" name="Picture 3"/>
          <p:cNvPicPr>
            <a:picLocks noChangeAspect="1" noChangeArrowheads="1"/>
          </p:cNvPicPr>
          <p:nvPr/>
        </p:nvPicPr>
        <p:blipFill>
          <a:blip r:embed="rId6"/>
          <a:srcRect/>
          <a:stretch>
            <a:fillRect/>
          </a:stretch>
        </p:blipFill>
        <p:spPr bwMode="auto">
          <a:xfrm>
            <a:off x="1447800" y="4419600"/>
            <a:ext cx="1362075" cy="1219200"/>
          </a:xfrm>
          <a:prstGeom prst="rect">
            <a:avLst/>
          </a:prstGeom>
          <a:noFill/>
          <a:ln w="9525">
            <a:noFill/>
            <a:miter lim="800000"/>
            <a:headEnd/>
            <a:tailEnd/>
          </a:ln>
          <a:effectLst/>
        </p:spPr>
      </p:pic>
      <p:cxnSp>
        <p:nvCxnSpPr>
          <p:cNvPr id="65" name="Straight Connector 64"/>
          <p:cNvCxnSpPr/>
          <p:nvPr/>
        </p:nvCxnSpPr>
        <p:spPr>
          <a:xfrm>
            <a:off x="2057400" y="4724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rot="10800000">
            <a:off x="2514600" y="44958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rot="5400000">
            <a:off x="2400300" y="4610100"/>
            <a:ext cx="228600" cy="1588"/>
          </a:xfrm>
          <a:prstGeom prst="line">
            <a:avLst/>
          </a:prstGeom>
        </p:spPr>
        <p:style>
          <a:lnRef idx="1">
            <a:schemeClr val="dk1"/>
          </a:lnRef>
          <a:fillRef idx="0">
            <a:schemeClr val="dk1"/>
          </a:fillRef>
          <a:effectRef idx="0">
            <a:schemeClr val="dk1"/>
          </a:effectRef>
          <a:fontRef idx="minor">
            <a:schemeClr val="tx1"/>
          </a:fontRef>
        </p:style>
      </p:cxnSp>
      <p:pic>
        <p:nvPicPr>
          <p:cNvPr id="72" name="Picture 3"/>
          <p:cNvPicPr>
            <a:picLocks noChangeAspect="1" noChangeArrowheads="1"/>
          </p:cNvPicPr>
          <p:nvPr/>
        </p:nvPicPr>
        <p:blipFill>
          <a:blip r:embed="rId6"/>
          <a:srcRect/>
          <a:stretch>
            <a:fillRect/>
          </a:stretch>
        </p:blipFill>
        <p:spPr bwMode="auto">
          <a:xfrm>
            <a:off x="1533525" y="5562600"/>
            <a:ext cx="1362075" cy="1219200"/>
          </a:xfrm>
          <a:prstGeom prst="rect">
            <a:avLst/>
          </a:prstGeom>
          <a:noFill/>
          <a:ln w="9525">
            <a:noFill/>
            <a:miter lim="800000"/>
            <a:headEnd/>
            <a:tailEnd/>
          </a:ln>
          <a:effectLst/>
        </p:spPr>
      </p:pic>
      <p:cxnSp>
        <p:nvCxnSpPr>
          <p:cNvPr id="76" name="Straight Connector 75"/>
          <p:cNvCxnSpPr/>
          <p:nvPr/>
        </p:nvCxnSpPr>
        <p:spPr>
          <a:xfrm>
            <a:off x="1066800" y="47990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990600" y="5117068"/>
            <a:ext cx="304800" cy="369332"/>
          </a:xfrm>
          <a:prstGeom prst="rect">
            <a:avLst/>
          </a:prstGeom>
          <a:noFill/>
        </p:spPr>
        <p:txBody>
          <a:bodyPr wrap="square" rtlCol="0">
            <a:spAutoFit/>
          </a:bodyPr>
          <a:lstStyle/>
          <a:p>
            <a:r>
              <a:rPr lang="en-US"/>
              <a:t>D</a:t>
            </a:r>
          </a:p>
        </p:txBody>
      </p:sp>
      <p:sp>
        <p:nvSpPr>
          <p:cNvPr id="79" name="TextBox 78"/>
          <p:cNvSpPr txBox="1"/>
          <p:nvPr/>
        </p:nvSpPr>
        <p:spPr>
          <a:xfrm>
            <a:off x="990600" y="5574268"/>
            <a:ext cx="304800" cy="369332"/>
          </a:xfrm>
          <a:prstGeom prst="rect">
            <a:avLst/>
          </a:prstGeom>
          <a:noFill/>
        </p:spPr>
        <p:txBody>
          <a:bodyPr wrap="square" rtlCol="0">
            <a:spAutoFit/>
          </a:bodyPr>
          <a:lstStyle/>
          <a:p>
            <a:r>
              <a:rPr lang="en-US"/>
              <a:t>E</a:t>
            </a:r>
          </a:p>
        </p:txBody>
      </p:sp>
      <p:sp>
        <p:nvSpPr>
          <p:cNvPr id="80" name="TextBox 79"/>
          <p:cNvSpPr txBox="1"/>
          <p:nvPr/>
        </p:nvSpPr>
        <p:spPr>
          <a:xfrm>
            <a:off x="990600" y="5879068"/>
            <a:ext cx="304800" cy="369332"/>
          </a:xfrm>
          <a:prstGeom prst="rect">
            <a:avLst/>
          </a:prstGeom>
          <a:noFill/>
        </p:spPr>
        <p:txBody>
          <a:bodyPr wrap="square" rtlCol="0">
            <a:spAutoFit/>
          </a:bodyPr>
          <a:lstStyle/>
          <a:p>
            <a:r>
              <a:rPr lang="en-US"/>
              <a:t>F</a:t>
            </a:r>
          </a:p>
        </p:txBody>
      </p:sp>
      <p:cxnSp>
        <p:nvCxnSpPr>
          <p:cNvPr id="81" name="Elbow Connector 80"/>
          <p:cNvCxnSpPr/>
          <p:nvPr/>
        </p:nvCxnSpPr>
        <p:spPr>
          <a:xfrm>
            <a:off x="1524000" y="5257800"/>
            <a:ext cx="1295400" cy="304800"/>
          </a:xfrm>
          <a:prstGeom prst="bentConnector3">
            <a:avLst>
              <a:gd name="adj1" fmla="val 76738"/>
            </a:avLst>
          </a:prstGeom>
        </p:spPr>
        <p:style>
          <a:lnRef idx="1">
            <a:schemeClr val="dk1"/>
          </a:lnRef>
          <a:fillRef idx="0">
            <a:schemeClr val="dk1"/>
          </a:fillRef>
          <a:effectRef idx="0">
            <a:schemeClr val="dk1"/>
          </a:effectRef>
          <a:fontRef idx="minor">
            <a:schemeClr val="tx1"/>
          </a:fontRef>
        </p:style>
      </p:cxnSp>
      <p:pic>
        <p:nvPicPr>
          <p:cNvPr id="82" name="Picture 2"/>
          <p:cNvPicPr>
            <a:picLocks noChangeAspect="1" noChangeArrowheads="1"/>
          </p:cNvPicPr>
          <p:nvPr/>
        </p:nvPicPr>
        <p:blipFill>
          <a:blip r:embed="rId5"/>
          <a:srcRect/>
          <a:stretch>
            <a:fillRect/>
          </a:stretch>
        </p:blipFill>
        <p:spPr bwMode="auto">
          <a:xfrm>
            <a:off x="2667000" y="5257800"/>
            <a:ext cx="1066800" cy="1371600"/>
          </a:xfrm>
          <a:prstGeom prst="rect">
            <a:avLst/>
          </a:prstGeom>
          <a:noFill/>
          <a:ln w="9525">
            <a:noFill/>
            <a:miter lim="800000"/>
            <a:headEnd/>
            <a:tailEnd/>
          </a:ln>
          <a:effectLst/>
        </p:spPr>
      </p:pic>
      <p:cxnSp>
        <p:nvCxnSpPr>
          <p:cNvPr id="86" name="Straight Connector 85"/>
          <p:cNvCxnSpPr/>
          <p:nvPr/>
        </p:nvCxnSpPr>
        <p:spPr>
          <a:xfrm>
            <a:off x="2133600" y="5867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rot="5400000">
            <a:off x="2628503" y="5828903"/>
            <a:ext cx="76200" cy="794"/>
          </a:xfrm>
          <a:prstGeom prst="line">
            <a:avLst/>
          </a:prstGeom>
        </p:spPr>
        <p:style>
          <a:lnRef idx="1">
            <a:schemeClr val="dk1"/>
          </a:lnRef>
          <a:fillRef idx="0">
            <a:schemeClr val="dk1"/>
          </a:fillRef>
          <a:effectRef idx="0">
            <a:schemeClr val="dk1"/>
          </a:effectRef>
          <a:fontRef idx="minor">
            <a:schemeClr val="tx1"/>
          </a:fontRef>
        </p:style>
      </p:cxnSp>
      <p:cxnSp>
        <p:nvCxnSpPr>
          <p:cNvPr id="114" name="Elbow Connector 113"/>
          <p:cNvCxnSpPr/>
          <p:nvPr/>
        </p:nvCxnSpPr>
        <p:spPr>
          <a:xfrm>
            <a:off x="3200400" y="2057400"/>
            <a:ext cx="838200" cy="304800"/>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1066800" y="5180012"/>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116" name="Picture 3"/>
          <p:cNvPicPr>
            <a:picLocks noChangeAspect="1" noChangeArrowheads="1"/>
          </p:cNvPicPr>
          <p:nvPr/>
        </p:nvPicPr>
        <p:blipFill>
          <a:blip r:embed="rId6"/>
          <a:srcRect/>
          <a:stretch>
            <a:fillRect/>
          </a:stretch>
        </p:blipFill>
        <p:spPr bwMode="auto">
          <a:xfrm>
            <a:off x="3895725" y="4724400"/>
            <a:ext cx="1362075" cy="1447800"/>
          </a:xfrm>
          <a:prstGeom prst="rect">
            <a:avLst/>
          </a:prstGeom>
          <a:noFill/>
          <a:ln w="9525">
            <a:noFill/>
            <a:miter lim="800000"/>
            <a:headEnd/>
            <a:tailEnd/>
          </a:ln>
          <a:effectLst/>
        </p:spPr>
      </p:pic>
      <p:pic>
        <p:nvPicPr>
          <p:cNvPr id="117" name="Picture 3"/>
          <p:cNvPicPr>
            <a:picLocks noChangeAspect="1" noChangeArrowheads="1"/>
          </p:cNvPicPr>
          <p:nvPr/>
        </p:nvPicPr>
        <p:blipFill>
          <a:blip r:embed="rId6"/>
          <a:srcRect/>
          <a:stretch>
            <a:fillRect/>
          </a:stretch>
        </p:blipFill>
        <p:spPr bwMode="auto">
          <a:xfrm>
            <a:off x="4876800" y="4724400"/>
            <a:ext cx="1362075" cy="1447800"/>
          </a:xfrm>
          <a:prstGeom prst="rect">
            <a:avLst/>
          </a:prstGeom>
          <a:noFill/>
          <a:ln w="9525">
            <a:noFill/>
            <a:miter lim="800000"/>
            <a:headEnd/>
            <a:tailEnd/>
          </a:ln>
          <a:effectLst/>
        </p:spPr>
      </p:pic>
      <p:cxnSp>
        <p:nvCxnSpPr>
          <p:cNvPr id="119" name="Straight Connector 118"/>
          <p:cNvCxnSpPr/>
          <p:nvPr/>
        </p:nvCxnSpPr>
        <p:spPr>
          <a:xfrm rot="5400000">
            <a:off x="4763294" y="5066506"/>
            <a:ext cx="227806" cy="794"/>
          </a:xfrm>
          <a:prstGeom prst="line">
            <a:avLst/>
          </a:prstGeom>
        </p:spPr>
        <p:style>
          <a:lnRef idx="1">
            <a:schemeClr val="dk1"/>
          </a:lnRef>
          <a:fillRef idx="0">
            <a:schemeClr val="dk1"/>
          </a:fillRef>
          <a:effectRef idx="0">
            <a:schemeClr val="dk1"/>
          </a:effectRef>
          <a:fontRef idx="minor">
            <a:schemeClr val="tx1"/>
          </a:fontRef>
        </p:style>
      </p:cxnSp>
      <p:cxnSp>
        <p:nvCxnSpPr>
          <p:cNvPr id="123" name="Elbow Connector 122"/>
          <p:cNvCxnSpPr/>
          <p:nvPr/>
        </p:nvCxnSpPr>
        <p:spPr>
          <a:xfrm>
            <a:off x="3276600" y="4419600"/>
            <a:ext cx="685800" cy="533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3429000" y="5638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5400000">
            <a:off x="3656806" y="5410200"/>
            <a:ext cx="457994" cy="79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4495800" y="51038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5486400" y="5103812"/>
            <a:ext cx="3048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bg1"/>
          </a:solidFill>
        </p:spPr>
        <p:txBody>
          <a:bodyPr/>
          <a:lstStyle/>
          <a:p>
            <a:pPr>
              <a:buNone/>
            </a:pPr>
            <a:r>
              <a:rPr lang="en-US"/>
              <a:t>Multilevel NAND gates:</a:t>
            </a:r>
          </a:p>
        </p:txBody>
      </p:sp>
      <p:sp>
        <p:nvSpPr>
          <p:cNvPr id="4" name="Title 1"/>
          <p:cNvSpPr txBox="1">
            <a:spLocks noGrp="1"/>
          </p:cNvSpPr>
          <p:nvPr>
            <p:ph type="title"/>
          </p:nvPr>
        </p:nvSpPr>
        <p:spPr>
          <a:xfrm>
            <a:off x="0" y="0"/>
            <a:ext cx="9144000" cy="9144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	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pic>
        <p:nvPicPr>
          <p:cNvPr id="5" name="Picture 3"/>
          <p:cNvPicPr>
            <a:picLocks noChangeAspect="1" noChangeArrowheads="1"/>
          </p:cNvPicPr>
          <p:nvPr/>
        </p:nvPicPr>
        <p:blipFill>
          <a:blip r:embed="rId3"/>
          <a:srcRect/>
          <a:stretch>
            <a:fillRect/>
          </a:stretch>
        </p:blipFill>
        <p:spPr bwMode="auto">
          <a:xfrm>
            <a:off x="1981200" y="2590800"/>
            <a:ext cx="1362075" cy="144780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5495925" y="3429000"/>
            <a:ext cx="1362075" cy="144780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1981200" y="4724400"/>
            <a:ext cx="1362075" cy="1447800"/>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4114800" y="2590800"/>
            <a:ext cx="1362075" cy="1447800"/>
          </a:xfrm>
          <a:prstGeom prst="rect">
            <a:avLst/>
          </a:prstGeom>
          <a:noFill/>
          <a:ln w="9525">
            <a:no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4048125" y="2590800"/>
            <a:ext cx="1362075" cy="1371600"/>
          </a:xfrm>
          <a:prstGeom prst="rect">
            <a:avLst/>
          </a:prstGeom>
          <a:noFill/>
          <a:ln w="9525">
            <a:noFill/>
            <a:miter lim="800000"/>
            <a:headEnd/>
            <a:tailEnd/>
          </a:ln>
          <a:effectLst/>
        </p:spPr>
      </p:pic>
      <p:pic>
        <p:nvPicPr>
          <p:cNvPr id="10" name="Picture 3"/>
          <p:cNvPicPr>
            <a:picLocks noChangeAspect="1" noChangeArrowheads="1"/>
          </p:cNvPicPr>
          <p:nvPr/>
        </p:nvPicPr>
        <p:blipFill>
          <a:blip r:embed="rId3"/>
          <a:srcRect/>
          <a:stretch>
            <a:fillRect/>
          </a:stretch>
        </p:blipFill>
        <p:spPr bwMode="auto">
          <a:xfrm>
            <a:off x="4038600" y="4191000"/>
            <a:ext cx="1362075" cy="1447800"/>
          </a:xfrm>
          <a:prstGeom prst="rect">
            <a:avLst/>
          </a:prstGeom>
          <a:noFill/>
          <a:ln w="9525">
            <a:noFill/>
            <a:miter lim="800000"/>
            <a:headEnd/>
            <a:tailEnd/>
          </a:ln>
          <a:effectLst/>
        </p:spPr>
      </p:pic>
      <p:pic>
        <p:nvPicPr>
          <p:cNvPr id="11" name="Picture 3"/>
          <p:cNvPicPr>
            <a:picLocks noChangeAspect="1" noChangeArrowheads="1"/>
          </p:cNvPicPr>
          <p:nvPr/>
        </p:nvPicPr>
        <p:blipFill>
          <a:blip r:embed="rId3"/>
          <a:srcRect/>
          <a:stretch>
            <a:fillRect/>
          </a:stretch>
        </p:blipFill>
        <p:spPr bwMode="auto">
          <a:xfrm>
            <a:off x="6791325" y="3429000"/>
            <a:ext cx="1362075" cy="1447800"/>
          </a:xfrm>
          <a:prstGeom prst="rect">
            <a:avLst/>
          </a:prstGeom>
          <a:noFill/>
          <a:ln w="9525">
            <a:noFill/>
            <a:miter lim="800000"/>
            <a:headEnd/>
            <a:tailEnd/>
          </a:ln>
          <a:effectLst/>
        </p:spPr>
      </p:pic>
      <p:sp>
        <p:nvSpPr>
          <p:cNvPr id="12" name="TextBox 11"/>
          <p:cNvSpPr txBox="1"/>
          <p:nvPr/>
        </p:nvSpPr>
        <p:spPr>
          <a:xfrm>
            <a:off x="1371600" y="2057400"/>
            <a:ext cx="304800" cy="369332"/>
          </a:xfrm>
          <a:prstGeom prst="rect">
            <a:avLst/>
          </a:prstGeom>
          <a:noFill/>
        </p:spPr>
        <p:txBody>
          <a:bodyPr wrap="square" rtlCol="0">
            <a:spAutoFit/>
          </a:bodyPr>
          <a:lstStyle/>
          <a:p>
            <a:r>
              <a:rPr lang="en-US"/>
              <a:t>A</a:t>
            </a:r>
          </a:p>
        </p:txBody>
      </p:sp>
      <p:sp>
        <p:nvSpPr>
          <p:cNvPr id="13" name="TextBox 12"/>
          <p:cNvSpPr txBox="1"/>
          <p:nvPr/>
        </p:nvSpPr>
        <p:spPr>
          <a:xfrm>
            <a:off x="1371600" y="2526268"/>
            <a:ext cx="304800" cy="369332"/>
          </a:xfrm>
          <a:prstGeom prst="rect">
            <a:avLst/>
          </a:prstGeom>
          <a:noFill/>
        </p:spPr>
        <p:txBody>
          <a:bodyPr wrap="square" rtlCol="0">
            <a:spAutoFit/>
          </a:bodyPr>
          <a:lstStyle/>
          <a:p>
            <a:r>
              <a:rPr lang="en-US"/>
              <a:t>B</a:t>
            </a:r>
          </a:p>
        </p:txBody>
      </p:sp>
      <p:sp>
        <p:nvSpPr>
          <p:cNvPr id="14" name="TextBox 13"/>
          <p:cNvSpPr txBox="1"/>
          <p:nvPr/>
        </p:nvSpPr>
        <p:spPr>
          <a:xfrm>
            <a:off x="1371600" y="2907268"/>
            <a:ext cx="304800" cy="369332"/>
          </a:xfrm>
          <a:prstGeom prst="rect">
            <a:avLst/>
          </a:prstGeom>
          <a:noFill/>
        </p:spPr>
        <p:txBody>
          <a:bodyPr wrap="square" rtlCol="0">
            <a:spAutoFit/>
          </a:bodyPr>
          <a:lstStyle/>
          <a:p>
            <a:r>
              <a:rPr lang="en-US"/>
              <a:t>C</a:t>
            </a:r>
          </a:p>
        </p:txBody>
      </p:sp>
      <p:sp>
        <p:nvSpPr>
          <p:cNvPr id="15" name="TextBox 14"/>
          <p:cNvSpPr txBox="1"/>
          <p:nvPr/>
        </p:nvSpPr>
        <p:spPr>
          <a:xfrm>
            <a:off x="1371600" y="3974068"/>
            <a:ext cx="304800" cy="369332"/>
          </a:xfrm>
          <a:prstGeom prst="rect">
            <a:avLst/>
          </a:prstGeom>
          <a:noFill/>
        </p:spPr>
        <p:txBody>
          <a:bodyPr wrap="square" rtlCol="0">
            <a:spAutoFit/>
          </a:bodyPr>
          <a:lstStyle/>
          <a:p>
            <a:r>
              <a:rPr lang="en-US"/>
              <a:t>D</a:t>
            </a:r>
          </a:p>
        </p:txBody>
      </p:sp>
      <p:sp>
        <p:nvSpPr>
          <p:cNvPr id="16" name="TextBox 15"/>
          <p:cNvSpPr txBox="1"/>
          <p:nvPr/>
        </p:nvSpPr>
        <p:spPr>
          <a:xfrm>
            <a:off x="1371600" y="4736068"/>
            <a:ext cx="304800" cy="369332"/>
          </a:xfrm>
          <a:prstGeom prst="rect">
            <a:avLst/>
          </a:prstGeom>
          <a:noFill/>
        </p:spPr>
        <p:txBody>
          <a:bodyPr wrap="square" rtlCol="0">
            <a:spAutoFit/>
          </a:bodyPr>
          <a:lstStyle/>
          <a:p>
            <a:r>
              <a:rPr lang="en-US"/>
              <a:t>E</a:t>
            </a:r>
          </a:p>
        </p:txBody>
      </p:sp>
      <p:sp>
        <p:nvSpPr>
          <p:cNvPr id="17" name="TextBox 16"/>
          <p:cNvSpPr txBox="1"/>
          <p:nvPr/>
        </p:nvSpPr>
        <p:spPr>
          <a:xfrm>
            <a:off x="1371600" y="5029200"/>
            <a:ext cx="304800" cy="369332"/>
          </a:xfrm>
          <a:prstGeom prst="rect">
            <a:avLst/>
          </a:prstGeom>
          <a:noFill/>
        </p:spPr>
        <p:txBody>
          <a:bodyPr wrap="square" rtlCol="0">
            <a:spAutoFit/>
          </a:bodyPr>
          <a:lstStyle/>
          <a:p>
            <a:r>
              <a:rPr lang="en-US"/>
              <a:t>F</a:t>
            </a:r>
          </a:p>
        </p:txBody>
      </p:sp>
      <p:cxnSp>
        <p:nvCxnSpPr>
          <p:cNvPr id="19" name="Straight Connector 18"/>
          <p:cNvCxnSpPr/>
          <p:nvPr/>
        </p:nvCxnSpPr>
        <p:spPr>
          <a:xfrm>
            <a:off x="1447800" y="2055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447800" y="2894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4478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Elbow Connector 23"/>
          <p:cNvCxnSpPr/>
          <p:nvPr/>
        </p:nvCxnSpPr>
        <p:spPr>
          <a:xfrm>
            <a:off x="1905000" y="2209800"/>
            <a:ext cx="2286000" cy="609600"/>
          </a:xfrm>
          <a:prstGeom prst="bentConnector3">
            <a:avLst>
              <a:gd name="adj1" fmla="val 70000"/>
            </a:avLst>
          </a:prstGeom>
        </p:spPr>
        <p:style>
          <a:lnRef idx="1">
            <a:schemeClr val="dk1"/>
          </a:lnRef>
          <a:fillRef idx="0">
            <a:schemeClr val="dk1"/>
          </a:fillRef>
          <a:effectRef idx="0">
            <a:schemeClr val="dk1"/>
          </a:effectRef>
          <a:fontRef idx="minor">
            <a:schemeClr val="tx1"/>
          </a:fontRef>
        </p:style>
      </p:cxnSp>
      <p:cxnSp>
        <p:nvCxnSpPr>
          <p:cNvPr id="27" name="Elbow Connector 26"/>
          <p:cNvCxnSpPr/>
          <p:nvPr/>
        </p:nvCxnSpPr>
        <p:spPr>
          <a:xfrm>
            <a:off x="1905000" y="4191000"/>
            <a:ext cx="2209800" cy="228600"/>
          </a:xfrm>
          <a:prstGeom prst="bentConnector3">
            <a:avLst>
              <a:gd name="adj1" fmla="val 75705"/>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0800000">
            <a:off x="3200400" y="30480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590800" y="29718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5400000">
            <a:off x="3162300" y="30099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514600" y="51054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5400000">
            <a:off x="3810794" y="487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Elbow Connector 44"/>
          <p:cNvCxnSpPr/>
          <p:nvPr/>
        </p:nvCxnSpPr>
        <p:spPr>
          <a:xfrm>
            <a:off x="4648200" y="2971800"/>
            <a:ext cx="914400" cy="685800"/>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5400000">
            <a:off x="5144294" y="4229100"/>
            <a:ext cx="685006" cy="79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4648200" y="45720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5400000">
            <a:off x="6668294" y="3771106"/>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6096000" y="38100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7391400" y="3810000"/>
            <a:ext cx="685800" cy="1588"/>
          </a:xfrm>
          <a:prstGeom prst="line">
            <a:avLst/>
          </a:prstGeom>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8153400" y="3657600"/>
            <a:ext cx="304800" cy="369332"/>
          </a:xfrm>
          <a:prstGeom prst="rect">
            <a:avLst/>
          </a:prstGeom>
          <a:noFill/>
        </p:spPr>
        <p:txBody>
          <a:bodyPr wrap="square" rtlCol="0">
            <a:spAutoFit/>
          </a:bodyPr>
          <a:lstStyle/>
          <a:p>
            <a:r>
              <a:rPr lang="en-US"/>
              <a:t>Y</a:t>
            </a:r>
          </a:p>
        </p:txBody>
      </p:sp>
    </p:spTree>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a:t>Binary Numbers and Codes</a:t>
            </a:r>
            <a:endParaRPr lang="en-US" sz="280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2400" b="1"/>
              <a:t>Octal number system</a:t>
            </a:r>
          </a:p>
          <a:p>
            <a:pPr>
              <a:buFont typeface="Wingdings" pitchFamily="2" charset="2"/>
              <a:buChar char="Ø"/>
            </a:pPr>
            <a:r>
              <a:rPr lang="en-US" sz="2400"/>
              <a:t>Base of eight mean, it has eight possible digits: 0,1,2,3,4,5,6 &amp; 7.</a:t>
            </a:r>
          </a:p>
          <a:p>
            <a:pPr>
              <a:buNone/>
            </a:pPr>
            <a:r>
              <a:rPr lang="en-US" sz="2400" b="1"/>
              <a:t>Octal to Binary conversion:</a:t>
            </a:r>
          </a:p>
          <a:p>
            <a:pPr>
              <a:buNone/>
            </a:pPr>
            <a:r>
              <a:rPr lang="en-US" sz="2400" b="1"/>
              <a:t>Octal digit	  0	  1	  2	  3	  4	  5	  6	  7</a:t>
            </a:r>
          </a:p>
          <a:p>
            <a:pPr>
              <a:buNone/>
            </a:pPr>
            <a:r>
              <a:rPr lang="en-US" sz="2400" b="1" err="1"/>
              <a:t>Binar.equiv</a:t>
            </a:r>
            <a:r>
              <a:rPr lang="en-US" sz="2400" b="1"/>
              <a:t>.	000	001	010	011	100	101	110	111</a:t>
            </a:r>
          </a:p>
          <a:p>
            <a:pPr>
              <a:buNone/>
            </a:pPr>
            <a:endParaRPr lang="en-US" sz="2400" b="1"/>
          </a:p>
          <a:p>
            <a:pPr>
              <a:buNone/>
            </a:pPr>
            <a:r>
              <a:rPr lang="en-US" sz="2400" b="1"/>
              <a:t>	(351)</a:t>
            </a:r>
            <a:r>
              <a:rPr lang="en-US" sz="2400" b="1" baseline="-25000"/>
              <a:t>8</a:t>
            </a:r>
            <a:r>
              <a:rPr lang="en-US" sz="2400" b="1"/>
              <a:t> = (?)</a:t>
            </a:r>
            <a:r>
              <a:rPr lang="en-US" sz="2400" b="1" baseline="-25000"/>
              <a:t>2</a:t>
            </a:r>
            <a:endParaRPr lang="en-US" sz="2400"/>
          </a:p>
          <a:p>
            <a:pPr>
              <a:buNone/>
            </a:pPr>
            <a:r>
              <a:rPr lang="en-US" sz="2400" b="1"/>
              <a:t>	(351)</a:t>
            </a:r>
            <a:r>
              <a:rPr lang="en-US" sz="2400" b="1" baseline="-25000"/>
              <a:t>8 </a:t>
            </a:r>
            <a:r>
              <a:rPr lang="en-US" sz="2400" b="1"/>
              <a:t> = 		  3		  5		  1</a:t>
            </a:r>
          </a:p>
          <a:p>
            <a:pPr>
              <a:buNone/>
            </a:pPr>
            <a:endParaRPr lang="en-US" sz="2400"/>
          </a:p>
          <a:p>
            <a:pPr>
              <a:buNone/>
            </a:pPr>
            <a:r>
              <a:rPr lang="en-US" sz="2400" b="1"/>
              <a:t>				011		101		001	 </a:t>
            </a:r>
            <a:endParaRPr lang="en-US" sz="2400"/>
          </a:p>
          <a:p>
            <a:pPr>
              <a:buNone/>
            </a:pPr>
            <a:r>
              <a:rPr lang="en-US" sz="2400" b="1"/>
              <a:t>	 (351)</a:t>
            </a:r>
            <a:r>
              <a:rPr lang="en-US" sz="2400" b="1" baseline="-25000"/>
              <a:t>8 </a:t>
            </a:r>
            <a:r>
              <a:rPr lang="en-US" sz="2400" b="1"/>
              <a:t> = (011101001)</a:t>
            </a:r>
            <a:r>
              <a:rPr lang="en-US" sz="2400" b="1" baseline="-25000"/>
              <a:t>2</a:t>
            </a:r>
            <a:r>
              <a:rPr lang="en-US" sz="2400" b="1"/>
              <a:t> </a:t>
            </a:r>
          </a:p>
          <a:p>
            <a:pPr>
              <a:buNone/>
            </a:pPr>
            <a:r>
              <a:rPr lang="en-US" sz="2400" b="1"/>
              <a:t>Binary to octal conversion:</a:t>
            </a:r>
          </a:p>
          <a:p>
            <a:pPr>
              <a:buFont typeface="Wingdings" pitchFamily="2" charset="2"/>
              <a:buChar char="Ø"/>
            </a:pPr>
            <a:r>
              <a:rPr lang="en-US" sz="2400"/>
              <a:t>It is the reverse of foregoing process.</a:t>
            </a:r>
          </a:p>
          <a:p>
            <a:pPr>
              <a:buFont typeface="Wingdings" pitchFamily="2" charset="2"/>
              <a:buChar char="Ø"/>
            </a:pPr>
            <a:endParaRPr lang="en-US" sz="1600"/>
          </a:p>
        </p:txBody>
      </p:sp>
      <p:cxnSp>
        <p:nvCxnSpPr>
          <p:cNvPr id="5" name="Straight Arrow Connector 4"/>
          <p:cNvCxnSpPr/>
          <p:nvPr/>
        </p:nvCxnSpPr>
        <p:spPr>
          <a:xfrm rot="5400000">
            <a:off x="2895997" y="4571603"/>
            <a:ext cx="3048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rot="5400000">
            <a:off x="4724797" y="4571603"/>
            <a:ext cx="3048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5400000">
            <a:off x="6553597" y="4647803"/>
            <a:ext cx="3048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3124200"/>
          </a:xfrm>
          <a:solidFill>
            <a:schemeClr val="accent2">
              <a:lumMod val="40000"/>
              <a:lumOff val="60000"/>
            </a:schemeClr>
          </a:solidFill>
        </p:spPr>
        <p:txBody>
          <a:bodyPr>
            <a:normAutofit/>
          </a:bodyPr>
          <a:lstStyle/>
          <a:p>
            <a:pPr>
              <a:buNone/>
            </a:pPr>
            <a:r>
              <a:rPr lang="en-US" sz="2400" b="1"/>
              <a:t>Multilevel NOR gates:</a:t>
            </a:r>
          </a:p>
          <a:p>
            <a:pPr>
              <a:buFont typeface="Wingdings" pitchFamily="2" charset="2"/>
              <a:buChar char="Ø"/>
            </a:pPr>
            <a:r>
              <a:rPr lang="en-US" sz="2400"/>
              <a:t>Draw the AND-OR logic diagram from the given algebraic expression.</a:t>
            </a:r>
          </a:p>
          <a:p>
            <a:pPr>
              <a:buFont typeface="Wingdings" pitchFamily="2" charset="2"/>
              <a:buChar char="Ø"/>
            </a:pPr>
            <a:r>
              <a:rPr lang="en-US" sz="2400"/>
              <a:t>Convert all OR gates to NOR gates with OR-invert graphic symbols.</a:t>
            </a:r>
          </a:p>
          <a:p>
            <a:pPr>
              <a:buFont typeface="Wingdings" pitchFamily="2" charset="2"/>
              <a:buChar char="Ø"/>
            </a:pPr>
            <a:r>
              <a:rPr lang="en-US" sz="2400"/>
              <a:t>Convert all AND gates to NOR gates with invert AND graphic symbols. </a:t>
            </a:r>
          </a:p>
          <a:p>
            <a:pPr>
              <a:buFont typeface="Wingdings" pitchFamily="2" charset="2"/>
              <a:buChar char="Ø"/>
            </a:pPr>
            <a:r>
              <a:rPr lang="en-US" sz="2400"/>
              <a:t>Any small circle that is not compensated by another small circle along the same line needs an inverter.</a:t>
            </a:r>
          </a:p>
          <a:p>
            <a:pPr>
              <a:buFont typeface="Wingdings" pitchFamily="2" charset="2"/>
              <a:buChar char="Ø"/>
            </a:pPr>
            <a:r>
              <a:rPr lang="en-US" sz="2400" err="1"/>
              <a:t>eg</a:t>
            </a:r>
            <a:r>
              <a:rPr lang="en-US" sz="2400"/>
              <a:t>. 	Y = (A+BC)(D+EF). </a:t>
            </a:r>
          </a:p>
          <a:p>
            <a:pPr>
              <a:buNone/>
            </a:pPr>
            <a:endParaRPr lang="en-US" sz="2400" b="1"/>
          </a:p>
        </p:txBody>
      </p:sp>
      <p:sp>
        <p:nvSpPr>
          <p:cNvPr id="4" name="Title 1"/>
          <p:cNvSpPr txBox="1">
            <a:spLocks noGrp="1"/>
          </p:cNvSpPr>
          <p:nvPr>
            <p:ph type="title"/>
          </p:nvPr>
        </p:nvSpPr>
        <p:spPr>
          <a:xfrm>
            <a:off x="0" y="0"/>
            <a:ext cx="9144000" cy="8382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	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cxnSp>
        <p:nvCxnSpPr>
          <p:cNvPr id="6" name="Straight Connector 5"/>
          <p:cNvCxnSpPr/>
          <p:nvPr/>
        </p:nvCxnSpPr>
        <p:spPr>
          <a:xfrm>
            <a:off x="2057400" y="3429000"/>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457200" y="4076700"/>
            <a:ext cx="6176963" cy="2781300"/>
          </a:xfrm>
          <a:prstGeom prst="rect">
            <a:avLst/>
          </a:prstGeom>
          <a:noFill/>
          <a:ln w="9525">
            <a:noFill/>
            <a:miter lim="800000"/>
            <a:headEnd/>
            <a:tailEnd/>
          </a:ln>
          <a:effectLst/>
        </p:spPr>
      </p:pic>
    </p:spTree>
  </p:cSld>
  <p:clrMapOvr>
    <a:masterClrMapping/>
  </p:clrMapOvr>
  <p:transition>
    <p:wedg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a:buNone/>
            </a:pPr>
            <a:r>
              <a:rPr lang="en-US" sz="2400"/>
              <a:t>Multilevel NOR gate:</a:t>
            </a:r>
          </a:p>
          <a:p>
            <a:pPr>
              <a:buNone/>
            </a:pPr>
            <a:endParaRPr lang="en-US" sz="2400"/>
          </a:p>
        </p:txBody>
      </p:sp>
      <p:sp>
        <p:nvSpPr>
          <p:cNvPr id="4" name="Title 1"/>
          <p:cNvSpPr txBox="1">
            <a:spLocks noGrp="1"/>
          </p:cNvSpPr>
          <p:nvPr>
            <p:ph type="title"/>
          </p:nvPr>
        </p:nvSpPr>
        <p:spPr>
          <a:xfrm>
            <a:off x="0" y="0"/>
            <a:ext cx="9144000" cy="9144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br>
              <a:rPr lang="en-US" sz="2800" b="1"/>
            </a:br>
            <a:r>
              <a:rPr lang="en-US" sz="2800" b="1"/>
              <a:t>	Combinational Logic Circuit</a:t>
            </a:r>
            <a:br>
              <a:rPr lang="en-US" sz="2800" b="1"/>
            </a:b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pic>
        <p:nvPicPr>
          <p:cNvPr id="2051" name="Picture 3"/>
          <p:cNvPicPr>
            <a:picLocks noChangeAspect="1" noChangeArrowheads="1"/>
          </p:cNvPicPr>
          <p:nvPr/>
        </p:nvPicPr>
        <p:blipFill>
          <a:blip r:embed="rId3"/>
          <a:srcRect/>
          <a:stretch>
            <a:fillRect/>
          </a:stretch>
        </p:blipFill>
        <p:spPr bwMode="auto">
          <a:xfrm>
            <a:off x="2667000" y="2133600"/>
            <a:ext cx="952500" cy="914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38200" y="2286000"/>
            <a:ext cx="1143000" cy="838200"/>
          </a:xfrm>
          <a:prstGeom prst="rect">
            <a:avLst/>
          </a:prstGeom>
          <a:noFill/>
          <a:ln w="9525">
            <a:noFill/>
            <a:miter lim="800000"/>
            <a:headEnd/>
            <a:tailEnd/>
          </a:ln>
          <a:effectLst/>
        </p:spPr>
      </p:pic>
      <p:cxnSp>
        <p:nvCxnSpPr>
          <p:cNvPr id="9" name="Straight Connector 8"/>
          <p:cNvCxnSpPr/>
          <p:nvPr/>
        </p:nvCxnSpPr>
        <p:spPr>
          <a:xfrm>
            <a:off x="1981200" y="2743200"/>
            <a:ext cx="7620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Elbow Connector 13"/>
          <p:cNvCxnSpPr/>
          <p:nvPr/>
        </p:nvCxnSpPr>
        <p:spPr>
          <a:xfrm>
            <a:off x="762000" y="1905000"/>
            <a:ext cx="1981200" cy="609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24869" y="1764268"/>
            <a:ext cx="337131" cy="369332"/>
          </a:xfrm>
          <a:prstGeom prst="rect">
            <a:avLst/>
          </a:prstGeom>
          <a:noFill/>
        </p:spPr>
        <p:txBody>
          <a:bodyPr wrap="square" rtlCol="0">
            <a:spAutoFit/>
          </a:bodyPr>
          <a:lstStyle/>
          <a:p>
            <a:r>
              <a:rPr lang="en-US"/>
              <a:t>A</a:t>
            </a:r>
          </a:p>
        </p:txBody>
      </p:sp>
      <p:sp>
        <p:nvSpPr>
          <p:cNvPr id="17" name="TextBox 16"/>
          <p:cNvSpPr txBox="1"/>
          <p:nvPr/>
        </p:nvSpPr>
        <p:spPr>
          <a:xfrm>
            <a:off x="424869" y="2373868"/>
            <a:ext cx="337131" cy="369332"/>
          </a:xfrm>
          <a:prstGeom prst="rect">
            <a:avLst/>
          </a:prstGeom>
          <a:noFill/>
        </p:spPr>
        <p:txBody>
          <a:bodyPr wrap="square" rtlCol="0">
            <a:spAutoFit/>
          </a:bodyPr>
          <a:lstStyle/>
          <a:p>
            <a:r>
              <a:rPr lang="en-US"/>
              <a:t>B</a:t>
            </a:r>
          </a:p>
        </p:txBody>
      </p:sp>
      <p:sp>
        <p:nvSpPr>
          <p:cNvPr id="18" name="TextBox 17"/>
          <p:cNvSpPr txBox="1"/>
          <p:nvPr/>
        </p:nvSpPr>
        <p:spPr>
          <a:xfrm>
            <a:off x="424869" y="2678668"/>
            <a:ext cx="337131" cy="369332"/>
          </a:xfrm>
          <a:prstGeom prst="rect">
            <a:avLst/>
          </a:prstGeom>
          <a:noFill/>
        </p:spPr>
        <p:txBody>
          <a:bodyPr wrap="square" rtlCol="0">
            <a:spAutoFit/>
          </a:bodyPr>
          <a:lstStyle/>
          <a:p>
            <a:r>
              <a:rPr lang="en-US"/>
              <a:t>C</a:t>
            </a:r>
          </a:p>
        </p:txBody>
      </p:sp>
      <p:cxnSp>
        <p:nvCxnSpPr>
          <p:cNvPr id="22" name="Straight Connector 21"/>
          <p:cNvCxnSpPr/>
          <p:nvPr/>
        </p:nvCxnSpPr>
        <p:spPr>
          <a:xfrm>
            <a:off x="489530" y="2362200"/>
            <a:ext cx="196270" cy="1588"/>
          </a:xfrm>
          <a:prstGeom prst="line">
            <a:avLst/>
          </a:prstGeom>
        </p:spPr>
        <p:style>
          <a:lnRef idx="1">
            <a:schemeClr val="dk1"/>
          </a:lnRef>
          <a:fillRef idx="0">
            <a:schemeClr val="dk1"/>
          </a:fillRef>
          <a:effectRef idx="0">
            <a:schemeClr val="dk1"/>
          </a:effectRef>
          <a:fontRef idx="minor">
            <a:schemeClr val="tx1"/>
          </a:fontRef>
        </p:style>
      </p:cxnSp>
      <p:pic>
        <p:nvPicPr>
          <p:cNvPr id="26" name="Picture 4"/>
          <p:cNvPicPr>
            <a:picLocks noChangeAspect="1" noChangeArrowheads="1"/>
          </p:cNvPicPr>
          <p:nvPr/>
        </p:nvPicPr>
        <p:blipFill>
          <a:blip r:embed="rId4"/>
          <a:srcRect/>
          <a:stretch>
            <a:fillRect/>
          </a:stretch>
        </p:blipFill>
        <p:spPr bwMode="auto">
          <a:xfrm>
            <a:off x="914400" y="3657600"/>
            <a:ext cx="1143000" cy="838200"/>
          </a:xfrm>
          <a:prstGeom prst="rect">
            <a:avLst/>
          </a:prstGeom>
          <a:noFill/>
          <a:ln w="9525">
            <a:noFill/>
            <a:miter lim="800000"/>
            <a:headEnd/>
            <a:tailEnd/>
          </a:ln>
          <a:effectLst/>
        </p:spPr>
      </p:pic>
      <p:pic>
        <p:nvPicPr>
          <p:cNvPr id="27" name="Picture 3"/>
          <p:cNvPicPr>
            <a:picLocks noChangeAspect="1" noChangeArrowheads="1"/>
          </p:cNvPicPr>
          <p:nvPr/>
        </p:nvPicPr>
        <p:blipFill>
          <a:blip r:embed="rId3"/>
          <a:srcRect/>
          <a:stretch>
            <a:fillRect/>
          </a:stretch>
        </p:blipFill>
        <p:spPr bwMode="auto">
          <a:xfrm>
            <a:off x="2590800" y="3505200"/>
            <a:ext cx="952500" cy="990600"/>
          </a:xfrm>
          <a:prstGeom prst="rect">
            <a:avLst/>
          </a:prstGeom>
          <a:noFill/>
          <a:ln w="9525">
            <a:noFill/>
            <a:miter lim="800000"/>
            <a:headEnd/>
            <a:tailEnd/>
          </a:ln>
          <a:effectLst/>
        </p:spPr>
      </p:pic>
      <p:cxnSp>
        <p:nvCxnSpPr>
          <p:cNvPr id="29" name="Straight Connector 28"/>
          <p:cNvCxnSpPr/>
          <p:nvPr/>
        </p:nvCxnSpPr>
        <p:spPr>
          <a:xfrm>
            <a:off x="1981200" y="41148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Elbow Connector 31"/>
          <p:cNvCxnSpPr/>
          <p:nvPr/>
        </p:nvCxnSpPr>
        <p:spPr>
          <a:xfrm>
            <a:off x="914400" y="3429000"/>
            <a:ext cx="1752600" cy="4572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457200" y="3200400"/>
            <a:ext cx="337131" cy="369332"/>
          </a:xfrm>
          <a:prstGeom prst="rect">
            <a:avLst/>
          </a:prstGeom>
          <a:noFill/>
        </p:spPr>
        <p:txBody>
          <a:bodyPr wrap="square" rtlCol="0">
            <a:spAutoFit/>
          </a:bodyPr>
          <a:lstStyle/>
          <a:p>
            <a:r>
              <a:rPr lang="en-US"/>
              <a:t>D</a:t>
            </a:r>
          </a:p>
        </p:txBody>
      </p:sp>
      <p:sp>
        <p:nvSpPr>
          <p:cNvPr id="34" name="TextBox 33"/>
          <p:cNvSpPr txBox="1"/>
          <p:nvPr/>
        </p:nvSpPr>
        <p:spPr>
          <a:xfrm>
            <a:off x="457200" y="3733800"/>
            <a:ext cx="337131" cy="369332"/>
          </a:xfrm>
          <a:prstGeom prst="rect">
            <a:avLst/>
          </a:prstGeom>
          <a:noFill/>
        </p:spPr>
        <p:txBody>
          <a:bodyPr wrap="square" rtlCol="0">
            <a:spAutoFit/>
          </a:bodyPr>
          <a:lstStyle/>
          <a:p>
            <a:r>
              <a:rPr lang="en-US"/>
              <a:t>E</a:t>
            </a:r>
          </a:p>
        </p:txBody>
      </p:sp>
      <p:sp>
        <p:nvSpPr>
          <p:cNvPr id="35" name="TextBox 34"/>
          <p:cNvSpPr txBox="1"/>
          <p:nvPr/>
        </p:nvSpPr>
        <p:spPr>
          <a:xfrm>
            <a:off x="457200" y="4126468"/>
            <a:ext cx="337131" cy="369332"/>
          </a:xfrm>
          <a:prstGeom prst="rect">
            <a:avLst/>
          </a:prstGeom>
          <a:noFill/>
        </p:spPr>
        <p:txBody>
          <a:bodyPr wrap="square" rtlCol="0">
            <a:spAutoFit/>
          </a:bodyPr>
          <a:lstStyle/>
          <a:p>
            <a:r>
              <a:rPr lang="en-US"/>
              <a:t>F</a:t>
            </a:r>
          </a:p>
        </p:txBody>
      </p:sp>
      <p:cxnSp>
        <p:nvCxnSpPr>
          <p:cNvPr id="37" name="Straight Connector 36"/>
          <p:cNvCxnSpPr/>
          <p:nvPr/>
        </p:nvCxnSpPr>
        <p:spPr>
          <a:xfrm>
            <a:off x="533400" y="3732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533400" y="4113212"/>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39" name="Picture 4"/>
          <p:cNvPicPr>
            <a:picLocks noChangeAspect="1" noChangeArrowheads="1"/>
          </p:cNvPicPr>
          <p:nvPr/>
        </p:nvPicPr>
        <p:blipFill>
          <a:blip r:embed="rId4"/>
          <a:srcRect/>
          <a:stretch>
            <a:fillRect/>
          </a:stretch>
        </p:blipFill>
        <p:spPr bwMode="auto">
          <a:xfrm>
            <a:off x="3962400" y="2819400"/>
            <a:ext cx="1143000" cy="838200"/>
          </a:xfrm>
          <a:prstGeom prst="rect">
            <a:avLst/>
          </a:prstGeom>
          <a:noFill/>
          <a:ln w="9525">
            <a:noFill/>
            <a:miter lim="800000"/>
            <a:headEnd/>
            <a:tailEnd/>
          </a:ln>
          <a:effectLst/>
        </p:spPr>
      </p:pic>
      <p:cxnSp>
        <p:nvCxnSpPr>
          <p:cNvPr id="41" name="Elbow Connector 40"/>
          <p:cNvCxnSpPr/>
          <p:nvPr/>
        </p:nvCxnSpPr>
        <p:spPr>
          <a:xfrm>
            <a:off x="3505200" y="2590800"/>
            <a:ext cx="609600" cy="533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10800000">
            <a:off x="3810000" y="33528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5400000">
            <a:off x="3467100" y="36957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505200" y="4037012"/>
            <a:ext cx="304800" cy="1588"/>
          </a:xfrm>
          <a:prstGeom prst="line">
            <a:avLst/>
          </a:prstGeom>
        </p:spPr>
        <p:style>
          <a:lnRef idx="1">
            <a:schemeClr val="dk1"/>
          </a:lnRef>
          <a:fillRef idx="0">
            <a:schemeClr val="dk1"/>
          </a:fillRef>
          <a:effectRef idx="0">
            <a:schemeClr val="dk1"/>
          </a:effectRef>
          <a:fontRef idx="minor">
            <a:schemeClr val="tx1"/>
          </a:fontRef>
        </p:style>
      </p:cxnSp>
      <p:pic>
        <p:nvPicPr>
          <p:cNvPr id="52" name="Picture 3"/>
          <p:cNvPicPr>
            <a:picLocks noChangeAspect="1" noChangeArrowheads="1"/>
          </p:cNvPicPr>
          <p:nvPr/>
        </p:nvPicPr>
        <p:blipFill>
          <a:blip r:embed="rId3"/>
          <a:srcRect/>
          <a:stretch>
            <a:fillRect/>
          </a:stretch>
        </p:blipFill>
        <p:spPr bwMode="auto">
          <a:xfrm>
            <a:off x="1143000" y="4648200"/>
            <a:ext cx="952500" cy="1066800"/>
          </a:xfrm>
          <a:prstGeom prst="rect">
            <a:avLst/>
          </a:prstGeom>
          <a:noFill/>
          <a:ln w="9525">
            <a:noFill/>
            <a:miter lim="800000"/>
            <a:headEnd/>
            <a:tailEnd/>
          </a:ln>
          <a:effectLst/>
        </p:spPr>
      </p:pic>
      <p:pic>
        <p:nvPicPr>
          <p:cNvPr id="53" name="Picture 3"/>
          <p:cNvPicPr>
            <a:picLocks noChangeAspect="1" noChangeArrowheads="1"/>
          </p:cNvPicPr>
          <p:nvPr/>
        </p:nvPicPr>
        <p:blipFill>
          <a:blip r:embed="rId3"/>
          <a:srcRect/>
          <a:stretch>
            <a:fillRect/>
          </a:stretch>
        </p:blipFill>
        <p:spPr bwMode="auto">
          <a:xfrm>
            <a:off x="2514600" y="4572000"/>
            <a:ext cx="952500" cy="990600"/>
          </a:xfrm>
          <a:prstGeom prst="rect">
            <a:avLst/>
          </a:prstGeom>
          <a:noFill/>
          <a:ln w="9525">
            <a:noFill/>
            <a:miter lim="800000"/>
            <a:headEnd/>
            <a:tailEnd/>
          </a:ln>
          <a:effectLst/>
        </p:spPr>
      </p:pic>
      <p:pic>
        <p:nvPicPr>
          <p:cNvPr id="54" name="Picture 3"/>
          <p:cNvPicPr>
            <a:picLocks noChangeAspect="1" noChangeArrowheads="1"/>
          </p:cNvPicPr>
          <p:nvPr/>
        </p:nvPicPr>
        <p:blipFill>
          <a:blip r:embed="rId3"/>
          <a:srcRect/>
          <a:stretch>
            <a:fillRect/>
          </a:stretch>
        </p:blipFill>
        <p:spPr bwMode="auto">
          <a:xfrm>
            <a:off x="1181100" y="5791200"/>
            <a:ext cx="952500" cy="1066800"/>
          </a:xfrm>
          <a:prstGeom prst="rect">
            <a:avLst/>
          </a:prstGeom>
          <a:noFill/>
          <a:ln w="9525">
            <a:noFill/>
            <a:miter lim="800000"/>
            <a:headEnd/>
            <a:tailEnd/>
          </a:ln>
          <a:effectLst/>
        </p:spPr>
      </p:pic>
      <p:pic>
        <p:nvPicPr>
          <p:cNvPr id="55" name="Picture 3"/>
          <p:cNvPicPr>
            <a:picLocks noChangeAspect="1" noChangeArrowheads="1"/>
          </p:cNvPicPr>
          <p:nvPr/>
        </p:nvPicPr>
        <p:blipFill>
          <a:blip r:embed="rId3"/>
          <a:srcRect/>
          <a:stretch>
            <a:fillRect/>
          </a:stretch>
        </p:blipFill>
        <p:spPr bwMode="auto">
          <a:xfrm>
            <a:off x="2514600" y="5715000"/>
            <a:ext cx="952500" cy="990600"/>
          </a:xfrm>
          <a:prstGeom prst="rect">
            <a:avLst/>
          </a:prstGeom>
          <a:noFill/>
          <a:ln w="9525">
            <a:noFill/>
            <a:miter lim="800000"/>
            <a:headEnd/>
            <a:tailEnd/>
          </a:ln>
          <a:effectLst/>
        </p:spPr>
      </p:pic>
      <p:pic>
        <p:nvPicPr>
          <p:cNvPr id="56" name="Picture 3"/>
          <p:cNvPicPr>
            <a:picLocks noChangeAspect="1" noChangeArrowheads="1"/>
          </p:cNvPicPr>
          <p:nvPr/>
        </p:nvPicPr>
        <p:blipFill>
          <a:blip r:embed="rId3"/>
          <a:srcRect/>
          <a:stretch>
            <a:fillRect/>
          </a:stretch>
        </p:blipFill>
        <p:spPr bwMode="auto">
          <a:xfrm>
            <a:off x="4076700" y="5105400"/>
            <a:ext cx="952500" cy="990600"/>
          </a:xfrm>
          <a:prstGeom prst="rect">
            <a:avLst/>
          </a:prstGeom>
          <a:noFill/>
          <a:ln w="9525">
            <a:noFill/>
            <a:miter lim="800000"/>
            <a:headEnd/>
            <a:tailEnd/>
          </a:ln>
          <a:effectLst/>
        </p:spPr>
      </p:pic>
      <p:cxnSp>
        <p:nvCxnSpPr>
          <p:cNvPr id="58" name="Straight Connector 57"/>
          <p:cNvCxnSpPr/>
          <p:nvPr/>
        </p:nvCxnSpPr>
        <p:spPr>
          <a:xfrm>
            <a:off x="2057400" y="51816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1" name="Elbow Connector 60"/>
          <p:cNvCxnSpPr/>
          <p:nvPr/>
        </p:nvCxnSpPr>
        <p:spPr>
          <a:xfrm>
            <a:off x="990600" y="4572000"/>
            <a:ext cx="1676400" cy="381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3" name="Elbow Connector 62"/>
          <p:cNvCxnSpPr/>
          <p:nvPr/>
        </p:nvCxnSpPr>
        <p:spPr>
          <a:xfrm>
            <a:off x="1066800" y="5715000"/>
            <a:ext cx="1600200" cy="381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2057400" y="63246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Elbow Connector 67"/>
          <p:cNvCxnSpPr/>
          <p:nvPr/>
        </p:nvCxnSpPr>
        <p:spPr>
          <a:xfrm>
            <a:off x="3352800" y="5105400"/>
            <a:ext cx="838200" cy="381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rot="10800000">
            <a:off x="3810000" y="57150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5400000">
            <a:off x="3543300" y="59817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3352800" y="62484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24869" y="4355068"/>
            <a:ext cx="337131" cy="369332"/>
          </a:xfrm>
          <a:prstGeom prst="rect">
            <a:avLst/>
          </a:prstGeom>
          <a:noFill/>
        </p:spPr>
        <p:txBody>
          <a:bodyPr wrap="square" rtlCol="0">
            <a:spAutoFit/>
          </a:bodyPr>
          <a:lstStyle/>
          <a:p>
            <a:r>
              <a:rPr lang="en-US"/>
              <a:t>A</a:t>
            </a:r>
          </a:p>
        </p:txBody>
      </p:sp>
      <p:sp>
        <p:nvSpPr>
          <p:cNvPr id="78" name="TextBox 77"/>
          <p:cNvSpPr txBox="1"/>
          <p:nvPr/>
        </p:nvSpPr>
        <p:spPr>
          <a:xfrm>
            <a:off x="457200" y="4812268"/>
            <a:ext cx="337131" cy="369332"/>
          </a:xfrm>
          <a:prstGeom prst="rect">
            <a:avLst/>
          </a:prstGeom>
          <a:noFill/>
        </p:spPr>
        <p:txBody>
          <a:bodyPr wrap="square" rtlCol="0">
            <a:spAutoFit/>
          </a:bodyPr>
          <a:lstStyle/>
          <a:p>
            <a:r>
              <a:rPr lang="en-US"/>
              <a:t>B</a:t>
            </a:r>
          </a:p>
        </p:txBody>
      </p:sp>
      <p:sp>
        <p:nvSpPr>
          <p:cNvPr id="79" name="TextBox 78"/>
          <p:cNvSpPr txBox="1"/>
          <p:nvPr/>
        </p:nvSpPr>
        <p:spPr>
          <a:xfrm>
            <a:off x="424869" y="5105400"/>
            <a:ext cx="337131" cy="369332"/>
          </a:xfrm>
          <a:prstGeom prst="rect">
            <a:avLst/>
          </a:prstGeom>
          <a:noFill/>
        </p:spPr>
        <p:txBody>
          <a:bodyPr wrap="square" rtlCol="0">
            <a:spAutoFit/>
          </a:bodyPr>
          <a:lstStyle/>
          <a:p>
            <a:r>
              <a:rPr lang="en-US"/>
              <a:t>C</a:t>
            </a:r>
          </a:p>
        </p:txBody>
      </p:sp>
      <p:sp>
        <p:nvSpPr>
          <p:cNvPr id="80" name="TextBox 79"/>
          <p:cNvSpPr txBox="1"/>
          <p:nvPr/>
        </p:nvSpPr>
        <p:spPr>
          <a:xfrm>
            <a:off x="424869" y="5498068"/>
            <a:ext cx="337131" cy="369332"/>
          </a:xfrm>
          <a:prstGeom prst="rect">
            <a:avLst/>
          </a:prstGeom>
          <a:noFill/>
        </p:spPr>
        <p:txBody>
          <a:bodyPr wrap="square" rtlCol="0">
            <a:spAutoFit/>
          </a:bodyPr>
          <a:lstStyle/>
          <a:p>
            <a:r>
              <a:rPr lang="en-US"/>
              <a:t>D</a:t>
            </a:r>
          </a:p>
        </p:txBody>
      </p:sp>
      <p:sp>
        <p:nvSpPr>
          <p:cNvPr id="81" name="TextBox 80"/>
          <p:cNvSpPr txBox="1"/>
          <p:nvPr/>
        </p:nvSpPr>
        <p:spPr>
          <a:xfrm>
            <a:off x="457200" y="6031468"/>
            <a:ext cx="337131" cy="369332"/>
          </a:xfrm>
          <a:prstGeom prst="rect">
            <a:avLst/>
          </a:prstGeom>
          <a:noFill/>
        </p:spPr>
        <p:txBody>
          <a:bodyPr wrap="square" rtlCol="0">
            <a:spAutoFit/>
          </a:bodyPr>
          <a:lstStyle/>
          <a:p>
            <a:r>
              <a:rPr lang="en-US"/>
              <a:t>E</a:t>
            </a:r>
          </a:p>
        </p:txBody>
      </p:sp>
      <p:sp>
        <p:nvSpPr>
          <p:cNvPr id="82" name="TextBox 81"/>
          <p:cNvSpPr txBox="1"/>
          <p:nvPr/>
        </p:nvSpPr>
        <p:spPr>
          <a:xfrm>
            <a:off x="457200" y="6412468"/>
            <a:ext cx="337131" cy="369332"/>
          </a:xfrm>
          <a:prstGeom prst="rect">
            <a:avLst/>
          </a:prstGeom>
          <a:noFill/>
        </p:spPr>
        <p:txBody>
          <a:bodyPr wrap="square" rtlCol="0">
            <a:spAutoFit/>
          </a:bodyPr>
          <a:lstStyle/>
          <a:p>
            <a:r>
              <a:rPr lang="en-US"/>
              <a:t>F</a:t>
            </a:r>
          </a:p>
        </p:txBody>
      </p:sp>
      <p:cxnSp>
        <p:nvCxnSpPr>
          <p:cNvPr id="83" name="Straight Connector 82"/>
          <p:cNvCxnSpPr/>
          <p:nvPr/>
        </p:nvCxnSpPr>
        <p:spPr>
          <a:xfrm>
            <a:off x="533400" y="4800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533400" y="6018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533400" y="63992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5257800" y="3048000"/>
            <a:ext cx="337131" cy="369332"/>
          </a:xfrm>
          <a:prstGeom prst="rect">
            <a:avLst/>
          </a:prstGeom>
          <a:noFill/>
        </p:spPr>
        <p:txBody>
          <a:bodyPr wrap="square" rtlCol="0">
            <a:spAutoFit/>
          </a:bodyPr>
          <a:lstStyle/>
          <a:p>
            <a:r>
              <a:rPr lang="en-US"/>
              <a:t>Y</a:t>
            </a:r>
          </a:p>
        </p:txBody>
      </p:sp>
      <p:sp>
        <p:nvSpPr>
          <p:cNvPr id="87" name="TextBox 86"/>
          <p:cNvSpPr txBox="1"/>
          <p:nvPr/>
        </p:nvSpPr>
        <p:spPr>
          <a:xfrm>
            <a:off x="5181600" y="5421868"/>
            <a:ext cx="337131" cy="369332"/>
          </a:xfrm>
          <a:prstGeom prst="rect">
            <a:avLst/>
          </a:prstGeom>
          <a:noFill/>
        </p:spPr>
        <p:txBody>
          <a:bodyPr wrap="square" rtlCol="0">
            <a:spAutoFit/>
          </a:bodyPr>
          <a:lstStyle/>
          <a:p>
            <a:r>
              <a:rPr lang="en-US"/>
              <a:t>Y</a:t>
            </a:r>
          </a:p>
        </p:txBody>
      </p:sp>
    </p:spTree>
  </p:cSld>
  <p:clrMapOvr>
    <a:masterClrMapping/>
  </p:clrMapOvr>
  <p:transition>
    <p:wedg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a:t>MSI Combinational Logic Circuit</a:t>
            </a:r>
          </a:p>
        </p:txBody>
      </p:sp>
      <p:sp>
        <p:nvSpPr>
          <p:cNvPr id="3" name="Content Placeholder 2"/>
          <p:cNvSpPr>
            <a:spLocks noGrp="1"/>
          </p:cNvSpPr>
          <p:nvPr>
            <p:ph idx="1"/>
          </p:nvPr>
        </p:nvSpPr>
        <p:spPr>
          <a:xfrm>
            <a:off x="0" y="838200"/>
            <a:ext cx="9144000" cy="6019800"/>
          </a:xfrm>
          <a:solidFill>
            <a:schemeClr val="bg2">
              <a:lumMod val="75000"/>
            </a:schemeClr>
          </a:solidFill>
        </p:spPr>
        <p:txBody>
          <a:bodyPr>
            <a:normAutofit/>
          </a:bodyPr>
          <a:lstStyle/>
          <a:p>
            <a:pPr>
              <a:buNone/>
            </a:pPr>
            <a:r>
              <a:rPr lang="en-US" sz="2400"/>
              <a:t>MSI Components perform specific digital functions commonly needed in the design of digital systems.</a:t>
            </a:r>
          </a:p>
          <a:p>
            <a:pPr>
              <a:buNone/>
            </a:pPr>
            <a:r>
              <a:rPr lang="en-US" sz="2400" b="1"/>
              <a:t>Decoder</a:t>
            </a:r>
          </a:p>
          <a:p>
            <a:pPr>
              <a:buFont typeface="Wingdings" pitchFamily="2" charset="2"/>
              <a:buChar char="Ø"/>
            </a:pPr>
            <a:r>
              <a:rPr lang="en-US" sz="2400"/>
              <a:t>A combinational circuit that converts binary information from n-input lines to a maximum of 2</a:t>
            </a:r>
            <a:r>
              <a:rPr lang="en-US" sz="2400" baseline="30000"/>
              <a:t>n </a:t>
            </a:r>
            <a:r>
              <a:rPr lang="en-US" sz="2400"/>
              <a:t> unique output lines.</a:t>
            </a:r>
          </a:p>
          <a:p>
            <a:pPr>
              <a:buFont typeface="Wingdings" pitchFamily="2" charset="2"/>
              <a:buChar char="Ø"/>
            </a:pPr>
            <a:endParaRPr lang="en-US" sz="2400"/>
          </a:p>
          <a:p>
            <a:pPr>
              <a:buFont typeface="Wingdings" pitchFamily="2" charset="2"/>
              <a:buChar char="Ø"/>
            </a:pPr>
            <a:endParaRPr lang="en-US" sz="2400"/>
          </a:p>
          <a:p>
            <a:pPr>
              <a:buNone/>
            </a:pPr>
            <a:r>
              <a:rPr lang="en-US" sz="2400"/>
              <a:t> </a:t>
            </a:r>
          </a:p>
          <a:p>
            <a:pPr>
              <a:buNone/>
            </a:pPr>
            <a:r>
              <a:rPr lang="en-US" sz="2400" baseline="30000"/>
              <a:t> </a:t>
            </a:r>
            <a:endParaRPr lang="en-US" sz="2400"/>
          </a:p>
          <a:p>
            <a:pPr>
              <a:buNone/>
            </a:pPr>
            <a:r>
              <a:rPr lang="en-US" sz="2400" baseline="30000"/>
              <a:t> </a:t>
            </a:r>
            <a:endParaRPr lang="en-US" sz="2400"/>
          </a:p>
          <a:p>
            <a:pPr>
              <a:buNone/>
            </a:pPr>
            <a:r>
              <a:rPr lang="en-US" sz="2400"/>
              <a:t> </a:t>
            </a:r>
          </a:p>
        </p:txBody>
      </p:sp>
      <p:graphicFrame>
        <p:nvGraphicFramePr>
          <p:cNvPr id="4" name="Table 3"/>
          <p:cNvGraphicFramePr>
            <a:graphicFrameLocks noGrp="1"/>
          </p:cNvGraphicFramePr>
          <p:nvPr/>
        </p:nvGraphicFramePr>
        <p:xfrm>
          <a:off x="457200" y="3860800"/>
          <a:ext cx="4876800" cy="2692400"/>
        </p:xfrm>
        <a:graphic>
          <a:graphicData uri="http://schemas.openxmlformats.org/drawingml/2006/table">
            <a:tbl>
              <a:tblPr firstRow="1" bandRow="1">
                <a:tableStyleId>{93296810-A885-4BE3-A3E7-6D5BEEA58F35}</a:tableStyleId>
              </a:tblPr>
              <a:tblGrid>
                <a:gridCol w="1097280">
                  <a:extLst>
                    <a:ext uri="{9D8B030D-6E8A-4147-A177-3AD203B41FA5}">
                      <a16:colId xmlns:a16="http://schemas.microsoft.com/office/drawing/2014/main" val="20000"/>
                    </a:ext>
                  </a:extLst>
                </a:gridCol>
                <a:gridCol w="3779520">
                  <a:extLst>
                    <a:ext uri="{9D8B030D-6E8A-4147-A177-3AD203B41FA5}">
                      <a16:colId xmlns:a16="http://schemas.microsoft.com/office/drawing/2014/main" val="20001"/>
                    </a:ext>
                  </a:extLst>
                </a:gridCol>
              </a:tblGrid>
              <a:tr h="538480">
                <a:tc>
                  <a:txBody>
                    <a:bodyPr/>
                    <a:lstStyle/>
                    <a:p>
                      <a:pPr algn="ctr"/>
                      <a:r>
                        <a:rPr lang="en-US" sz="1800" b="1"/>
                        <a:t>A    B</a:t>
                      </a:r>
                    </a:p>
                  </a:txBody>
                  <a:tcPr/>
                </a:tc>
                <a:tc>
                  <a:txBody>
                    <a:bodyPr/>
                    <a:lstStyle/>
                    <a:p>
                      <a:pPr algn="ctr"/>
                      <a:r>
                        <a:rPr lang="en-US" sz="1800" b="1"/>
                        <a:t> </a:t>
                      </a:r>
                      <a:r>
                        <a:rPr lang="en-US" sz="1800" b="1" baseline="0"/>
                        <a:t> </a:t>
                      </a:r>
                      <a:r>
                        <a:rPr lang="en-US" sz="1800" b="1"/>
                        <a:t>O0      O1       O2      O3</a:t>
                      </a:r>
                    </a:p>
                  </a:txBody>
                  <a:tcPr/>
                </a:tc>
                <a:extLst>
                  <a:ext uri="{0D108BD9-81ED-4DB2-BD59-A6C34878D82A}">
                    <a16:rowId xmlns:a16="http://schemas.microsoft.com/office/drawing/2014/main" val="10000"/>
                  </a:ext>
                </a:extLst>
              </a:tr>
              <a:tr h="538480">
                <a:tc>
                  <a:txBody>
                    <a:bodyPr/>
                    <a:lstStyle/>
                    <a:p>
                      <a:pPr algn="ctr"/>
                      <a:r>
                        <a:rPr lang="en-US" sz="1800" b="1"/>
                        <a:t>0   0</a:t>
                      </a:r>
                    </a:p>
                  </a:txBody>
                  <a:tcPr/>
                </a:tc>
                <a:tc>
                  <a:txBody>
                    <a:bodyPr/>
                    <a:lstStyle/>
                    <a:p>
                      <a:pPr algn="ctr"/>
                      <a:r>
                        <a:rPr lang="en-US" sz="1800" b="1"/>
                        <a:t>1         0         0        0</a:t>
                      </a:r>
                    </a:p>
                  </a:txBody>
                  <a:tcPr/>
                </a:tc>
                <a:extLst>
                  <a:ext uri="{0D108BD9-81ED-4DB2-BD59-A6C34878D82A}">
                    <a16:rowId xmlns:a16="http://schemas.microsoft.com/office/drawing/2014/main" val="10001"/>
                  </a:ext>
                </a:extLst>
              </a:tr>
              <a:tr h="538480">
                <a:tc>
                  <a:txBody>
                    <a:bodyPr/>
                    <a:lstStyle/>
                    <a:p>
                      <a:pPr algn="ctr"/>
                      <a:r>
                        <a:rPr lang="en-US" sz="1800" b="1"/>
                        <a:t>0   1</a:t>
                      </a:r>
                    </a:p>
                  </a:txBody>
                  <a:tcPr/>
                </a:tc>
                <a:tc>
                  <a:txBody>
                    <a:bodyPr/>
                    <a:lstStyle/>
                    <a:p>
                      <a:pPr algn="ctr"/>
                      <a:r>
                        <a:rPr lang="en-US" sz="1800" b="1"/>
                        <a:t>0         1         0        0</a:t>
                      </a:r>
                    </a:p>
                  </a:txBody>
                  <a:tcPr/>
                </a:tc>
                <a:extLst>
                  <a:ext uri="{0D108BD9-81ED-4DB2-BD59-A6C34878D82A}">
                    <a16:rowId xmlns:a16="http://schemas.microsoft.com/office/drawing/2014/main" val="10002"/>
                  </a:ext>
                </a:extLst>
              </a:tr>
              <a:tr h="538480">
                <a:tc>
                  <a:txBody>
                    <a:bodyPr/>
                    <a:lstStyle/>
                    <a:p>
                      <a:pPr algn="ctr"/>
                      <a:r>
                        <a:rPr lang="en-US" sz="1800" b="1"/>
                        <a:t>1   0</a:t>
                      </a:r>
                    </a:p>
                  </a:txBody>
                  <a:tcPr/>
                </a:tc>
                <a:tc>
                  <a:txBody>
                    <a:bodyPr/>
                    <a:lstStyle/>
                    <a:p>
                      <a:pPr algn="ctr"/>
                      <a:r>
                        <a:rPr lang="en-US" sz="1800" b="1"/>
                        <a:t>0         0         1        0</a:t>
                      </a:r>
                    </a:p>
                  </a:txBody>
                  <a:tcPr/>
                </a:tc>
                <a:extLst>
                  <a:ext uri="{0D108BD9-81ED-4DB2-BD59-A6C34878D82A}">
                    <a16:rowId xmlns:a16="http://schemas.microsoft.com/office/drawing/2014/main" val="10003"/>
                  </a:ext>
                </a:extLst>
              </a:tr>
              <a:tr h="538480">
                <a:tc>
                  <a:txBody>
                    <a:bodyPr/>
                    <a:lstStyle/>
                    <a:p>
                      <a:pPr marL="342900" indent="-342900" algn="ctr">
                        <a:buAutoNum type="arabicPlain"/>
                      </a:pPr>
                      <a:r>
                        <a:rPr lang="en-US" sz="1800" b="1"/>
                        <a:t>1</a:t>
                      </a:r>
                    </a:p>
                  </a:txBody>
                  <a:tcPr/>
                </a:tc>
                <a:tc>
                  <a:txBody>
                    <a:bodyPr/>
                    <a:lstStyle/>
                    <a:p>
                      <a:pPr algn="ctr"/>
                      <a:r>
                        <a:rPr lang="en-US" sz="1800" b="1"/>
                        <a:t>0         0         0        1</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57200" y="3505200"/>
            <a:ext cx="4876800" cy="381000"/>
          </a:xfrm>
          <a:prstGeom prst="rect">
            <a:avLst/>
          </a:prstGeom>
          <a:solidFill>
            <a:schemeClr val="accent6">
              <a:lumMod val="75000"/>
            </a:schemeClr>
          </a:solidFill>
        </p:spPr>
        <p:txBody>
          <a:bodyPr wrap="square" rtlCol="0">
            <a:spAutoFit/>
          </a:bodyPr>
          <a:lstStyle/>
          <a:p>
            <a:r>
              <a:rPr lang="en-US" b="1"/>
              <a:t>   Inputs			Outputs</a:t>
            </a:r>
          </a:p>
        </p:txBody>
      </p:sp>
    </p:spTree>
  </p:cSld>
  <p:clrMapOvr>
    <a:masterClrMapping/>
  </p:clrMapOvr>
  <p:transition>
    <p:wedg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33400"/>
          </a:xfrm>
          <a:solidFill>
            <a:schemeClr val="accent4">
              <a:lumMod val="20000"/>
              <a:lumOff val="80000"/>
            </a:schemeClr>
          </a:solidFill>
        </p:spPr>
        <p:txBody>
          <a:bodyPr>
            <a:normAutofit/>
          </a:bodyPr>
          <a:lstStyle/>
          <a:p>
            <a:pPr>
              <a:buNone/>
            </a:pPr>
            <a:r>
              <a:rPr lang="en-US" sz="2400"/>
              <a:t>Decoder:</a:t>
            </a:r>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2800" b="1"/>
              <a:t>MSI Combinational Logic Circuit</a:t>
            </a:r>
          </a:p>
        </p:txBody>
      </p:sp>
      <p:sp>
        <p:nvSpPr>
          <p:cNvPr id="5" name="TextBox 4"/>
          <p:cNvSpPr txBox="1"/>
          <p:nvPr/>
        </p:nvSpPr>
        <p:spPr>
          <a:xfrm>
            <a:off x="228600" y="1524000"/>
            <a:ext cx="304800" cy="369332"/>
          </a:xfrm>
          <a:prstGeom prst="rect">
            <a:avLst/>
          </a:prstGeom>
          <a:noFill/>
        </p:spPr>
        <p:txBody>
          <a:bodyPr wrap="square" rtlCol="0">
            <a:spAutoFit/>
          </a:bodyPr>
          <a:lstStyle/>
          <a:p>
            <a:r>
              <a:rPr lang="en-US"/>
              <a:t>A</a:t>
            </a:r>
          </a:p>
        </p:txBody>
      </p:sp>
      <p:sp>
        <p:nvSpPr>
          <p:cNvPr id="6" name="TextBox 5"/>
          <p:cNvSpPr txBox="1"/>
          <p:nvPr/>
        </p:nvSpPr>
        <p:spPr>
          <a:xfrm>
            <a:off x="1219200" y="1524000"/>
            <a:ext cx="304800" cy="369332"/>
          </a:xfrm>
          <a:prstGeom prst="rect">
            <a:avLst/>
          </a:prstGeom>
          <a:noFill/>
        </p:spPr>
        <p:txBody>
          <a:bodyPr wrap="square" rtlCol="0">
            <a:spAutoFit/>
          </a:bodyPr>
          <a:lstStyle/>
          <a:p>
            <a:r>
              <a:rPr lang="en-US"/>
              <a:t>B</a:t>
            </a:r>
          </a:p>
        </p:txBody>
      </p:sp>
      <p:cxnSp>
        <p:nvCxnSpPr>
          <p:cNvPr id="8" name="Straight Connector 7"/>
          <p:cNvCxnSpPr>
            <a:stCxn id="5" idx="2"/>
          </p:cNvCxnSpPr>
          <p:nvPr/>
        </p:nvCxnSpPr>
        <p:spPr>
          <a:xfrm rot="5400000">
            <a:off x="-1491734" y="3766066"/>
            <a:ext cx="3745468"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501928" y="3776940"/>
            <a:ext cx="3745468" cy="1588"/>
          </a:xfrm>
          <a:prstGeom prst="line">
            <a:avLst/>
          </a:prstGeom>
        </p:spPr>
        <p:style>
          <a:lnRef idx="1">
            <a:schemeClr val="dk1"/>
          </a:lnRef>
          <a:fillRef idx="0">
            <a:schemeClr val="dk1"/>
          </a:fillRef>
          <a:effectRef idx="0">
            <a:schemeClr val="dk1"/>
          </a:effectRef>
          <a:fontRef idx="minor">
            <a:schemeClr val="tx1"/>
          </a:fontRef>
        </p:style>
      </p:cxnSp>
      <p:sp>
        <p:nvSpPr>
          <p:cNvPr id="10" name="Isosceles Triangle 9"/>
          <p:cNvSpPr/>
          <p:nvPr/>
        </p:nvSpPr>
        <p:spPr>
          <a:xfrm rot="10800000">
            <a:off x="609600" y="2215548"/>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762000" y="24384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Straight Connector 14"/>
          <p:cNvCxnSpPr/>
          <p:nvPr/>
        </p:nvCxnSpPr>
        <p:spPr>
          <a:xfrm>
            <a:off x="381000" y="19812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16200000" flipH="1">
            <a:off x="723901" y="2095500"/>
            <a:ext cx="228602" cy="3"/>
          </a:xfrm>
          <a:prstGeom prst="line">
            <a:avLst/>
          </a:prstGeom>
        </p:spPr>
        <p:style>
          <a:lnRef idx="1">
            <a:schemeClr val="dk1"/>
          </a:lnRef>
          <a:fillRef idx="0">
            <a:schemeClr val="dk1"/>
          </a:fillRef>
          <a:effectRef idx="0">
            <a:schemeClr val="dk1"/>
          </a:effectRef>
          <a:fontRef idx="minor">
            <a:schemeClr val="tx1"/>
          </a:fontRef>
        </p:style>
      </p:cxnSp>
      <p:sp>
        <p:nvSpPr>
          <p:cNvPr id="22" name="Isosceles Triangle 21"/>
          <p:cNvSpPr/>
          <p:nvPr/>
        </p:nvSpPr>
        <p:spPr>
          <a:xfrm rot="10800000">
            <a:off x="1752600" y="2291748"/>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p:cNvSpPr/>
          <p:nvPr/>
        </p:nvSpPr>
        <p:spPr>
          <a:xfrm>
            <a:off x="1905000" y="25146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7" name="Straight Connector 26"/>
          <p:cNvCxnSpPr/>
          <p:nvPr/>
        </p:nvCxnSpPr>
        <p:spPr>
          <a:xfrm>
            <a:off x="1371600" y="20574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endCxn id="22" idx="3"/>
          </p:cNvCxnSpPr>
          <p:nvPr/>
        </p:nvCxnSpPr>
        <p:spPr>
          <a:xfrm rot="5400000">
            <a:off x="1864026" y="2174574"/>
            <a:ext cx="234348"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11" idx="4"/>
          </p:cNvCxnSpPr>
          <p:nvPr/>
        </p:nvCxnSpPr>
        <p:spPr>
          <a:xfrm rot="5400000">
            <a:off x="-723900" y="4076700"/>
            <a:ext cx="31242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23" idx="4"/>
          </p:cNvCxnSpPr>
          <p:nvPr/>
        </p:nvCxnSpPr>
        <p:spPr>
          <a:xfrm rot="5400000">
            <a:off x="457200" y="4114800"/>
            <a:ext cx="3048000" cy="1588"/>
          </a:xfrm>
          <a:prstGeom prst="line">
            <a:avLst/>
          </a:prstGeom>
        </p:spPr>
        <p:style>
          <a:lnRef idx="1">
            <a:schemeClr val="dk1"/>
          </a:lnRef>
          <a:fillRef idx="0">
            <a:schemeClr val="dk1"/>
          </a:fillRef>
          <a:effectRef idx="0">
            <a:schemeClr val="dk1"/>
          </a:effectRef>
          <a:fontRef idx="minor">
            <a:schemeClr val="tx1"/>
          </a:fontRef>
        </p:style>
      </p:cxnSp>
      <p:pic>
        <p:nvPicPr>
          <p:cNvPr id="36" name="Picture 2"/>
          <p:cNvPicPr>
            <a:picLocks noChangeAspect="1" noChangeArrowheads="1"/>
          </p:cNvPicPr>
          <p:nvPr/>
        </p:nvPicPr>
        <p:blipFill>
          <a:blip r:embed="rId3"/>
          <a:srcRect/>
          <a:stretch>
            <a:fillRect/>
          </a:stretch>
        </p:blipFill>
        <p:spPr bwMode="auto">
          <a:xfrm>
            <a:off x="2867025" y="2514601"/>
            <a:ext cx="790575" cy="838200"/>
          </a:xfrm>
          <a:prstGeom prst="rect">
            <a:avLst/>
          </a:prstGeom>
          <a:noFill/>
          <a:ln w="9525">
            <a:noFill/>
            <a:miter lim="800000"/>
            <a:headEnd/>
            <a:tailEnd/>
          </a:ln>
          <a:effectLst/>
        </p:spPr>
      </p:pic>
      <p:pic>
        <p:nvPicPr>
          <p:cNvPr id="37" name="Picture 2"/>
          <p:cNvPicPr>
            <a:picLocks noChangeAspect="1" noChangeArrowheads="1"/>
          </p:cNvPicPr>
          <p:nvPr/>
        </p:nvPicPr>
        <p:blipFill>
          <a:blip r:embed="rId3"/>
          <a:srcRect/>
          <a:stretch>
            <a:fillRect/>
          </a:stretch>
        </p:blipFill>
        <p:spPr bwMode="auto">
          <a:xfrm>
            <a:off x="2867025" y="3200401"/>
            <a:ext cx="790575" cy="838200"/>
          </a:xfrm>
          <a:prstGeom prst="rect">
            <a:avLst/>
          </a:prstGeom>
          <a:noFill/>
          <a:ln w="9525">
            <a:noFill/>
            <a:miter lim="800000"/>
            <a:headEnd/>
            <a:tailEnd/>
          </a:ln>
          <a:effectLst/>
        </p:spPr>
      </p:pic>
      <p:pic>
        <p:nvPicPr>
          <p:cNvPr id="38" name="Picture 2"/>
          <p:cNvPicPr>
            <a:picLocks noChangeAspect="1" noChangeArrowheads="1"/>
          </p:cNvPicPr>
          <p:nvPr/>
        </p:nvPicPr>
        <p:blipFill>
          <a:blip r:embed="rId3"/>
          <a:srcRect/>
          <a:stretch>
            <a:fillRect/>
          </a:stretch>
        </p:blipFill>
        <p:spPr bwMode="auto">
          <a:xfrm>
            <a:off x="2895600" y="3933825"/>
            <a:ext cx="790575" cy="866775"/>
          </a:xfrm>
          <a:prstGeom prst="rect">
            <a:avLst/>
          </a:prstGeom>
          <a:noFill/>
          <a:ln w="9525">
            <a:noFill/>
            <a:miter lim="800000"/>
            <a:headEnd/>
            <a:tailEnd/>
          </a:ln>
          <a:effectLst/>
        </p:spPr>
      </p:pic>
      <p:pic>
        <p:nvPicPr>
          <p:cNvPr id="39" name="Picture 2"/>
          <p:cNvPicPr>
            <a:picLocks noChangeAspect="1" noChangeArrowheads="1"/>
          </p:cNvPicPr>
          <p:nvPr/>
        </p:nvPicPr>
        <p:blipFill>
          <a:blip r:embed="rId3"/>
          <a:srcRect/>
          <a:stretch>
            <a:fillRect/>
          </a:stretch>
        </p:blipFill>
        <p:spPr bwMode="auto">
          <a:xfrm>
            <a:off x="2895600" y="4619625"/>
            <a:ext cx="790575" cy="866775"/>
          </a:xfrm>
          <a:prstGeom prst="rect">
            <a:avLst/>
          </a:prstGeom>
          <a:noFill/>
          <a:ln w="9525">
            <a:noFill/>
            <a:miter lim="800000"/>
            <a:headEnd/>
            <a:tailEnd/>
          </a:ln>
          <a:effectLst/>
        </p:spPr>
      </p:pic>
      <p:cxnSp>
        <p:nvCxnSpPr>
          <p:cNvPr id="25" name="Straight Connector 24"/>
          <p:cNvCxnSpPr/>
          <p:nvPr/>
        </p:nvCxnSpPr>
        <p:spPr>
          <a:xfrm rot="10800000">
            <a:off x="838200" y="28194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flipV="1">
            <a:off x="1981200" y="3047998"/>
            <a:ext cx="1066800" cy="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0800000">
            <a:off x="838200" y="3503611"/>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10800000" flipV="1">
            <a:off x="1371600" y="3733798"/>
            <a:ext cx="1676400" cy="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10800000" flipV="1">
            <a:off x="381000" y="4267198"/>
            <a:ext cx="2667000" cy="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10800000">
            <a:off x="1981200" y="44958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10800000" flipV="1">
            <a:off x="381000" y="4952999"/>
            <a:ext cx="2667000" cy="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10800000">
            <a:off x="1371602" y="5181600"/>
            <a:ext cx="1752599"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657600" y="2754868"/>
            <a:ext cx="457200" cy="369332"/>
          </a:xfrm>
          <a:prstGeom prst="rect">
            <a:avLst/>
          </a:prstGeom>
          <a:noFill/>
        </p:spPr>
        <p:txBody>
          <a:bodyPr wrap="square" rtlCol="0">
            <a:spAutoFit/>
          </a:bodyPr>
          <a:lstStyle/>
          <a:p>
            <a:r>
              <a:rPr lang="en-US"/>
              <a:t>O0</a:t>
            </a:r>
          </a:p>
        </p:txBody>
      </p:sp>
      <p:sp>
        <p:nvSpPr>
          <p:cNvPr id="60" name="TextBox 59"/>
          <p:cNvSpPr txBox="1"/>
          <p:nvPr/>
        </p:nvSpPr>
        <p:spPr>
          <a:xfrm>
            <a:off x="3657600" y="3440668"/>
            <a:ext cx="457200" cy="369332"/>
          </a:xfrm>
          <a:prstGeom prst="rect">
            <a:avLst/>
          </a:prstGeom>
          <a:noFill/>
        </p:spPr>
        <p:txBody>
          <a:bodyPr wrap="square" rtlCol="0">
            <a:spAutoFit/>
          </a:bodyPr>
          <a:lstStyle/>
          <a:p>
            <a:r>
              <a:rPr lang="en-US"/>
              <a:t>O1</a:t>
            </a:r>
          </a:p>
        </p:txBody>
      </p:sp>
      <p:sp>
        <p:nvSpPr>
          <p:cNvPr id="61" name="TextBox 60"/>
          <p:cNvSpPr txBox="1"/>
          <p:nvPr/>
        </p:nvSpPr>
        <p:spPr>
          <a:xfrm>
            <a:off x="3657600" y="4202668"/>
            <a:ext cx="457200" cy="369332"/>
          </a:xfrm>
          <a:prstGeom prst="rect">
            <a:avLst/>
          </a:prstGeom>
          <a:noFill/>
        </p:spPr>
        <p:txBody>
          <a:bodyPr wrap="square" rtlCol="0">
            <a:spAutoFit/>
          </a:bodyPr>
          <a:lstStyle/>
          <a:p>
            <a:r>
              <a:rPr lang="en-US"/>
              <a:t>O2</a:t>
            </a:r>
          </a:p>
        </p:txBody>
      </p:sp>
      <p:sp>
        <p:nvSpPr>
          <p:cNvPr id="62" name="TextBox 61"/>
          <p:cNvSpPr txBox="1"/>
          <p:nvPr/>
        </p:nvSpPr>
        <p:spPr>
          <a:xfrm>
            <a:off x="3657600" y="4888468"/>
            <a:ext cx="457200" cy="369332"/>
          </a:xfrm>
          <a:prstGeom prst="rect">
            <a:avLst/>
          </a:prstGeom>
          <a:noFill/>
        </p:spPr>
        <p:txBody>
          <a:bodyPr wrap="square" rtlCol="0">
            <a:spAutoFit/>
          </a:bodyPr>
          <a:lstStyle/>
          <a:p>
            <a:r>
              <a:rPr lang="en-US"/>
              <a:t>O3</a:t>
            </a:r>
          </a:p>
        </p:txBody>
      </p:sp>
    </p:spTree>
  </p:cSld>
  <p:clrMapOvr>
    <a:masterClrMapping/>
  </p:clrMapOvr>
  <p:transition>
    <p:wedg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1">
              <a:lumMod val="40000"/>
              <a:lumOff val="60000"/>
            </a:schemeClr>
          </a:solidFill>
        </p:spPr>
        <p:txBody>
          <a:bodyPr>
            <a:normAutofit/>
          </a:bodyPr>
          <a:lstStyle/>
          <a:p>
            <a:pPr>
              <a:buFont typeface="Wingdings" pitchFamily="2" charset="2"/>
              <a:buChar char="q"/>
            </a:pPr>
            <a:r>
              <a:rPr lang="en-US" sz="2400"/>
              <a:t>Design a combinational  Full adder circuit with a decoder and two OR gates.</a:t>
            </a:r>
          </a:p>
          <a:p>
            <a:pPr>
              <a:buNone/>
            </a:pPr>
            <a:endParaRPr lang="en-US" sz="2400"/>
          </a:p>
          <a:p>
            <a:pPr>
              <a:buNone/>
            </a:pPr>
            <a:r>
              <a:rPr lang="en-US" sz="2400" b="1"/>
              <a:t>Encoder:</a:t>
            </a:r>
          </a:p>
          <a:p>
            <a:pPr>
              <a:buFont typeface="Wingdings" pitchFamily="2" charset="2"/>
              <a:buChar char="Ø"/>
            </a:pPr>
            <a:r>
              <a:rPr lang="en-US" sz="2400"/>
              <a:t>It performs the inverse operation of a decoder.</a:t>
            </a:r>
          </a:p>
          <a:p>
            <a:pPr>
              <a:buFont typeface="Wingdings" pitchFamily="2" charset="2"/>
              <a:buChar char="Ø"/>
            </a:pPr>
            <a:r>
              <a:rPr lang="en-US" sz="2400"/>
              <a:t>It convert binary information from </a:t>
            </a:r>
            <a:r>
              <a:rPr lang="en-US" sz="2400" b="1"/>
              <a:t>2</a:t>
            </a:r>
            <a:r>
              <a:rPr lang="en-US" sz="2400" b="1" baseline="30000"/>
              <a:t>n</a:t>
            </a:r>
            <a:r>
              <a:rPr lang="en-US" sz="2400" b="1"/>
              <a:t> </a:t>
            </a:r>
            <a:r>
              <a:rPr lang="en-US" sz="2400"/>
              <a:t>(or fewer)input lines to n-output lines.</a:t>
            </a:r>
          </a:p>
          <a:p>
            <a:pPr>
              <a:buNone/>
            </a:pPr>
            <a:r>
              <a:rPr lang="en-US" sz="2400"/>
              <a:t> </a:t>
            </a:r>
          </a:p>
        </p:txBody>
      </p:sp>
      <p:sp>
        <p:nvSpPr>
          <p:cNvPr id="4" name="Title 1"/>
          <p:cNvSpPr>
            <a:spLocks noGrp="1"/>
          </p:cNvSpPr>
          <p:nvPr>
            <p:ph type="title"/>
          </p:nvPr>
        </p:nvSpPr>
        <p:spPr>
          <a:xfrm>
            <a:off x="0" y="0"/>
            <a:ext cx="9144000" cy="914400"/>
          </a:xfrm>
          <a:blipFill>
            <a:blip r:embed="rId2">
              <a:duotone>
                <a:schemeClr val="accent1">
                  <a:shade val="45000"/>
                  <a:satMod val="135000"/>
                </a:schemeClr>
                <a:prstClr val="white"/>
              </a:duotone>
            </a:blip>
            <a:tile tx="0" ty="0" sx="100000" sy="100000" flip="none" algn="tl"/>
          </a:blipFill>
        </p:spPr>
        <p:txBody>
          <a:bodyPr>
            <a:normAutofit/>
          </a:bodyPr>
          <a:lstStyle/>
          <a:p>
            <a:r>
              <a:rPr lang="en-US" sz="2800" b="1"/>
              <a:t>MSI Combinational Logic Circuit</a:t>
            </a:r>
          </a:p>
        </p:txBody>
      </p:sp>
      <p:graphicFrame>
        <p:nvGraphicFramePr>
          <p:cNvPr id="5" name="Table 4"/>
          <p:cNvGraphicFramePr>
            <a:graphicFrameLocks noGrp="1"/>
          </p:cNvGraphicFramePr>
          <p:nvPr/>
        </p:nvGraphicFramePr>
        <p:xfrm>
          <a:off x="533400" y="4023360"/>
          <a:ext cx="6096000" cy="2682240"/>
        </p:xfrm>
        <a:graphic>
          <a:graphicData uri="http://schemas.openxmlformats.org/drawingml/2006/table">
            <a:tbl>
              <a:tblPr firstRow="1" bandRow="1">
                <a:tableStyleId>{7DF18680-E054-41AD-8BC1-D1AEF772440D}</a:tableStyleId>
              </a:tblPr>
              <a:tblGrid>
                <a:gridCol w="38862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447040">
                <a:tc>
                  <a:txBody>
                    <a:bodyPr/>
                    <a:lstStyle/>
                    <a:p>
                      <a:pPr algn="ctr"/>
                      <a:r>
                        <a:rPr lang="en-US" b="1"/>
                        <a:t>Inputs</a:t>
                      </a:r>
                    </a:p>
                  </a:txBody>
                  <a:tcPr/>
                </a:tc>
                <a:tc>
                  <a:txBody>
                    <a:bodyPr/>
                    <a:lstStyle/>
                    <a:p>
                      <a:pPr algn="ctr"/>
                      <a:r>
                        <a:rPr lang="en-US" b="1"/>
                        <a:t>Outputs</a:t>
                      </a:r>
                    </a:p>
                  </a:txBody>
                  <a:tcPr/>
                </a:tc>
                <a:extLst>
                  <a:ext uri="{0D108BD9-81ED-4DB2-BD59-A6C34878D82A}">
                    <a16:rowId xmlns:a16="http://schemas.microsoft.com/office/drawing/2014/main" val="10000"/>
                  </a:ext>
                </a:extLst>
              </a:tr>
              <a:tr h="447040">
                <a:tc>
                  <a:txBody>
                    <a:bodyPr/>
                    <a:lstStyle/>
                    <a:p>
                      <a:pPr algn="ctr"/>
                      <a:r>
                        <a:rPr lang="en-US" b="1"/>
                        <a:t>I0        I1        I2        I3</a:t>
                      </a:r>
                    </a:p>
                  </a:txBody>
                  <a:tcPr/>
                </a:tc>
                <a:tc>
                  <a:txBody>
                    <a:bodyPr/>
                    <a:lstStyle/>
                    <a:p>
                      <a:pPr algn="ctr"/>
                      <a:r>
                        <a:rPr lang="en-US" b="1"/>
                        <a:t>O1        O2</a:t>
                      </a:r>
                      <a:r>
                        <a:rPr lang="en-US" b="1" baseline="0"/>
                        <a:t>        </a:t>
                      </a:r>
                      <a:endParaRPr lang="en-US" b="1"/>
                    </a:p>
                  </a:txBody>
                  <a:tcPr/>
                </a:tc>
                <a:extLst>
                  <a:ext uri="{0D108BD9-81ED-4DB2-BD59-A6C34878D82A}">
                    <a16:rowId xmlns:a16="http://schemas.microsoft.com/office/drawing/2014/main" val="10001"/>
                  </a:ext>
                </a:extLst>
              </a:tr>
              <a:tr h="447040">
                <a:tc>
                  <a:txBody>
                    <a:bodyPr/>
                    <a:lstStyle/>
                    <a:p>
                      <a:pPr algn="ctr"/>
                      <a:r>
                        <a:rPr lang="en-US" b="1"/>
                        <a:t>1        0         0          0</a:t>
                      </a:r>
                    </a:p>
                  </a:txBody>
                  <a:tcPr/>
                </a:tc>
                <a:tc>
                  <a:txBody>
                    <a:bodyPr/>
                    <a:lstStyle/>
                    <a:p>
                      <a:pPr algn="ctr"/>
                      <a:r>
                        <a:rPr lang="en-US" b="1"/>
                        <a:t>0           0</a:t>
                      </a:r>
                    </a:p>
                  </a:txBody>
                  <a:tcPr/>
                </a:tc>
                <a:extLst>
                  <a:ext uri="{0D108BD9-81ED-4DB2-BD59-A6C34878D82A}">
                    <a16:rowId xmlns:a16="http://schemas.microsoft.com/office/drawing/2014/main" val="10002"/>
                  </a:ext>
                </a:extLst>
              </a:tr>
              <a:tr h="447040">
                <a:tc>
                  <a:txBody>
                    <a:bodyPr/>
                    <a:lstStyle/>
                    <a:p>
                      <a:pPr algn="ctr"/>
                      <a:r>
                        <a:rPr lang="en-US" b="1"/>
                        <a:t>0        1         0          0</a:t>
                      </a:r>
                    </a:p>
                  </a:txBody>
                  <a:tcPr/>
                </a:tc>
                <a:tc>
                  <a:txBody>
                    <a:bodyPr/>
                    <a:lstStyle/>
                    <a:p>
                      <a:pPr algn="ctr"/>
                      <a:r>
                        <a:rPr lang="en-US" b="1"/>
                        <a:t>0           1 </a:t>
                      </a:r>
                    </a:p>
                  </a:txBody>
                  <a:tcPr/>
                </a:tc>
                <a:extLst>
                  <a:ext uri="{0D108BD9-81ED-4DB2-BD59-A6C34878D82A}">
                    <a16:rowId xmlns:a16="http://schemas.microsoft.com/office/drawing/2014/main" val="10003"/>
                  </a:ext>
                </a:extLst>
              </a:tr>
              <a:tr h="447040">
                <a:tc>
                  <a:txBody>
                    <a:bodyPr/>
                    <a:lstStyle/>
                    <a:p>
                      <a:pPr algn="ctr"/>
                      <a:r>
                        <a:rPr lang="en-US" b="1"/>
                        <a:t>0        0         1          0</a:t>
                      </a:r>
                    </a:p>
                  </a:txBody>
                  <a:tcPr/>
                </a:tc>
                <a:tc>
                  <a:txBody>
                    <a:bodyPr/>
                    <a:lstStyle/>
                    <a:p>
                      <a:pPr marL="342900" indent="-342900" algn="ctr">
                        <a:buAutoNum type="arabicPlain"/>
                      </a:pPr>
                      <a:r>
                        <a:rPr lang="en-US" b="1"/>
                        <a:t>       0</a:t>
                      </a:r>
                    </a:p>
                  </a:txBody>
                  <a:tcPr/>
                </a:tc>
                <a:extLst>
                  <a:ext uri="{0D108BD9-81ED-4DB2-BD59-A6C34878D82A}">
                    <a16:rowId xmlns:a16="http://schemas.microsoft.com/office/drawing/2014/main" val="10004"/>
                  </a:ext>
                </a:extLst>
              </a:tr>
              <a:tr h="447040">
                <a:tc>
                  <a:txBody>
                    <a:bodyPr/>
                    <a:lstStyle/>
                    <a:p>
                      <a:pPr algn="ctr"/>
                      <a:r>
                        <a:rPr lang="en-US" b="1"/>
                        <a:t>0        0         0          1 </a:t>
                      </a:r>
                    </a:p>
                  </a:txBody>
                  <a:tcPr/>
                </a:tc>
                <a:tc>
                  <a:txBody>
                    <a:bodyPr/>
                    <a:lstStyle/>
                    <a:p>
                      <a:pPr algn="ctr"/>
                      <a:r>
                        <a:rPr lang="en-US" b="1"/>
                        <a:t>1            1</a:t>
                      </a:r>
                    </a:p>
                  </a:txBody>
                  <a:tcPr/>
                </a:tc>
                <a:extLst>
                  <a:ext uri="{0D108BD9-81ED-4DB2-BD59-A6C34878D82A}">
                    <a16:rowId xmlns:a16="http://schemas.microsoft.com/office/drawing/2014/main" val="10005"/>
                  </a:ext>
                </a:extLst>
              </a:tr>
            </a:tbl>
          </a:graphicData>
        </a:graphic>
      </p:graphicFrame>
    </p:spTree>
  </p:cSld>
  <p:clrMapOvr>
    <a:masterClrMapping/>
  </p:clrMapOvr>
  <p:transition>
    <p:wedg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990600"/>
          </a:xfrm>
          <a:solidFill>
            <a:schemeClr val="accent6"/>
          </a:solidFill>
        </p:spPr>
        <p:txBody>
          <a:bodyPr>
            <a:normAutofit/>
          </a:bodyPr>
          <a:lstStyle/>
          <a:p>
            <a:pPr>
              <a:buNone/>
            </a:pPr>
            <a:r>
              <a:rPr lang="en-US" sz="2400"/>
              <a:t>O1 = I2 + I3</a:t>
            </a:r>
          </a:p>
          <a:p>
            <a:pPr>
              <a:buNone/>
            </a:pPr>
            <a:r>
              <a:rPr lang="en-US" sz="2400"/>
              <a:t>O2 = I1 + I3  </a:t>
            </a:r>
          </a:p>
        </p:txBody>
      </p:sp>
      <p:sp>
        <p:nvSpPr>
          <p:cNvPr id="4" name="Title 1"/>
          <p:cNvSpPr>
            <a:spLocks noGrp="1"/>
          </p:cNvSpPr>
          <p:nvPr>
            <p:ph type="title"/>
          </p:nvPr>
        </p:nvSpPr>
        <p:spPr>
          <a:xfrm>
            <a:off x="0" y="0"/>
            <a:ext cx="9144000" cy="914400"/>
          </a:xfrm>
          <a:blipFill>
            <a:blip r:embed="rId2">
              <a:duotone>
                <a:schemeClr val="accent6">
                  <a:shade val="45000"/>
                  <a:satMod val="135000"/>
                </a:schemeClr>
                <a:prstClr val="white"/>
              </a:duotone>
            </a:blip>
            <a:tile tx="0" ty="0" sx="100000" sy="100000" flip="none" algn="tl"/>
          </a:blipFill>
        </p:spPr>
        <p:txBody>
          <a:bodyPr>
            <a:normAutofit/>
          </a:bodyPr>
          <a:lstStyle/>
          <a:p>
            <a:r>
              <a:rPr lang="en-US" sz="2800" b="1"/>
              <a:t>MSI Combinational Logic Circuit</a:t>
            </a:r>
          </a:p>
        </p:txBody>
      </p:sp>
      <p:cxnSp>
        <p:nvCxnSpPr>
          <p:cNvPr id="6" name="Straight Connector 5"/>
          <p:cNvCxnSpPr/>
          <p:nvPr/>
        </p:nvCxnSpPr>
        <p:spPr>
          <a:xfrm rot="5400000">
            <a:off x="-1143794" y="4191000"/>
            <a:ext cx="3352800" cy="1588"/>
          </a:xfrm>
          <a:prstGeom prst="line">
            <a:avLst/>
          </a:prstGeom>
        </p:spPr>
        <p:style>
          <a:lnRef idx="1">
            <a:schemeClr val="dk1"/>
          </a:lnRef>
          <a:fillRef idx="0">
            <a:schemeClr val="dk1"/>
          </a:fillRef>
          <a:effectRef idx="0">
            <a:schemeClr val="dk1"/>
          </a:effectRef>
          <a:fontRef idx="minor">
            <a:schemeClr val="tx1"/>
          </a:fontRef>
        </p:style>
      </p:cxnSp>
      <p:sp>
        <p:nvSpPr>
          <p:cNvPr id="1026" name="Text Box 2"/>
          <p:cNvSpPr txBox="1">
            <a:spLocks noChangeArrowheads="1"/>
          </p:cNvSpPr>
          <p:nvPr/>
        </p:nvSpPr>
        <p:spPr bwMode="auto">
          <a:xfrm>
            <a:off x="381000" y="1981200"/>
            <a:ext cx="533400"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I</a:t>
            </a:r>
            <a:r>
              <a:rPr lang="en-US" sz="2400" baseline="-25000">
                <a:latin typeface="Calibri" pitchFamily="34" charset="0"/>
                <a:cs typeface="Arial" pitchFamily="34" charset="0"/>
              </a:rPr>
              <a:t>O</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1109662" y="198120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I</a:t>
            </a:r>
            <a:r>
              <a:rPr kumimoji="0" lang="en-US" sz="2400" b="0" i="0" u="none" strike="noStrike" cap="none" normalizeH="0" baseline="-25000">
                <a:ln>
                  <a:noFill/>
                </a:ln>
                <a:solidFill>
                  <a:schemeClr val="tx1"/>
                </a:solidFill>
                <a:effectLst/>
                <a:latin typeface="Calibri" pitchFamily="34" charset="0"/>
                <a:cs typeface="Arial" pitchFamily="34" charset="0"/>
              </a:rPr>
              <a:t>1</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8" name="Text Box 4"/>
          <p:cNvSpPr txBox="1">
            <a:spLocks noChangeArrowheads="1"/>
          </p:cNvSpPr>
          <p:nvPr/>
        </p:nvSpPr>
        <p:spPr bwMode="auto">
          <a:xfrm>
            <a:off x="1871662" y="198120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I</a:t>
            </a:r>
            <a:r>
              <a:rPr kumimoji="0" lang="en-US" sz="2400" b="0" i="0" u="none" strike="noStrike" cap="none" normalizeH="0" baseline="-25000">
                <a:ln>
                  <a:noFill/>
                </a:ln>
                <a:solidFill>
                  <a:schemeClr val="tx1"/>
                </a:solidFill>
                <a:effectLst/>
                <a:latin typeface="Calibri" pitchFamily="34" charset="0"/>
                <a:cs typeface="Arial" pitchFamily="34" charset="0"/>
              </a:rPr>
              <a:t>2</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9" name="Text Box 5"/>
          <p:cNvSpPr txBox="1">
            <a:spLocks noChangeArrowheads="1"/>
          </p:cNvSpPr>
          <p:nvPr/>
        </p:nvSpPr>
        <p:spPr bwMode="auto">
          <a:xfrm>
            <a:off x="2633662" y="198120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I</a:t>
            </a:r>
            <a:r>
              <a:rPr lang="en-US" sz="2400" baseline="-25000">
                <a:latin typeface="Calibri" pitchFamily="34" charset="0"/>
                <a:cs typeface="Arial" pitchFamily="34" charset="0"/>
              </a:rPr>
              <a:t>3</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3" name="Straight Connector 12"/>
          <p:cNvCxnSpPr/>
          <p:nvPr/>
        </p:nvCxnSpPr>
        <p:spPr>
          <a:xfrm rot="5400000">
            <a:off x="-457994" y="4266406"/>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5400000">
            <a:off x="305594" y="4266406"/>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1066006" y="4266406"/>
            <a:ext cx="3352800" cy="1588"/>
          </a:xfrm>
          <a:prstGeom prst="line">
            <a:avLst/>
          </a:prstGeom>
        </p:spPr>
        <p:style>
          <a:lnRef idx="1">
            <a:schemeClr val="dk1"/>
          </a:lnRef>
          <a:fillRef idx="0">
            <a:schemeClr val="dk1"/>
          </a:fillRef>
          <a:effectRef idx="0">
            <a:schemeClr val="dk1"/>
          </a:effectRef>
          <a:fontRef idx="minor">
            <a:schemeClr val="tx1"/>
          </a:fontRef>
        </p:style>
      </p:cxnSp>
      <p:pic>
        <p:nvPicPr>
          <p:cNvPr id="16" name="Picture 3"/>
          <p:cNvPicPr>
            <a:picLocks noChangeAspect="1" noChangeArrowheads="1"/>
          </p:cNvPicPr>
          <p:nvPr/>
        </p:nvPicPr>
        <p:blipFill>
          <a:blip r:embed="rId3"/>
          <a:srcRect/>
          <a:stretch>
            <a:fillRect/>
          </a:stretch>
        </p:blipFill>
        <p:spPr bwMode="auto">
          <a:xfrm>
            <a:off x="3095625" y="2667000"/>
            <a:ext cx="1552575" cy="1524000"/>
          </a:xfrm>
          <a:prstGeom prst="rect">
            <a:avLst/>
          </a:prstGeom>
          <a:noFill/>
          <a:ln w="9525">
            <a:noFill/>
            <a:miter lim="800000"/>
            <a:headEnd/>
            <a:tailEnd/>
          </a:ln>
          <a:effectLst/>
        </p:spPr>
      </p:pic>
      <p:pic>
        <p:nvPicPr>
          <p:cNvPr id="17" name="Picture 3"/>
          <p:cNvPicPr>
            <a:picLocks noChangeAspect="1" noChangeArrowheads="1"/>
          </p:cNvPicPr>
          <p:nvPr/>
        </p:nvPicPr>
        <p:blipFill>
          <a:blip r:embed="rId3"/>
          <a:srcRect/>
          <a:stretch>
            <a:fillRect/>
          </a:stretch>
        </p:blipFill>
        <p:spPr bwMode="auto">
          <a:xfrm>
            <a:off x="3095625" y="4038600"/>
            <a:ext cx="1476375" cy="1600200"/>
          </a:xfrm>
          <a:prstGeom prst="rect">
            <a:avLst/>
          </a:prstGeom>
          <a:noFill/>
          <a:ln w="9525">
            <a:noFill/>
            <a:miter lim="800000"/>
            <a:headEnd/>
            <a:tailEnd/>
          </a:ln>
          <a:effectLst/>
        </p:spPr>
      </p:pic>
      <p:cxnSp>
        <p:nvCxnSpPr>
          <p:cNvPr id="19" name="Straight Connector 18"/>
          <p:cNvCxnSpPr/>
          <p:nvPr/>
        </p:nvCxnSpPr>
        <p:spPr>
          <a:xfrm rot="10800000">
            <a:off x="1981200" y="32766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0800000">
            <a:off x="2743200" y="36576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0800000">
            <a:off x="1219200" y="4648200"/>
            <a:ext cx="2286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a:off x="2743200" y="5029200"/>
            <a:ext cx="762000" cy="1588"/>
          </a:xfrm>
          <a:prstGeom prst="line">
            <a:avLst/>
          </a:prstGeom>
        </p:spPr>
        <p:style>
          <a:lnRef idx="1">
            <a:schemeClr val="dk1"/>
          </a:lnRef>
          <a:fillRef idx="0">
            <a:schemeClr val="dk1"/>
          </a:fillRef>
          <a:effectRef idx="0">
            <a:schemeClr val="dk1"/>
          </a:effectRef>
          <a:fontRef idx="minor">
            <a:schemeClr val="tx1"/>
          </a:fontRef>
        </p:style>
      </p:cxnSp>
      <p:sp>
        <p:nvSpPr>
          <p:cNvPr id="27" name="Text Box 5"/>
          <p:cNvSpPr txBox="1">
            <a:spLocks noChangeArrowheads="1"/>
          </p:cNvSpPr>
          <p:nvPr/>
        </p:nvSpPr>
        <p:spPr bwMode="auto">
          <a:xfrm>
            <a:off x="4495800" y="316865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O</a:t>
            </a:r>
            <a:r>
              <a:rPr lang="en-US" sz="2400" baseline="-25000">
                <a:latin typeface="Calibri" pitchFamily="34" charset="0"/>
                <a:cs typeface="Arial" pitchFamily="34" charset="0"/>
              </a:rPr>
              <a:t>1</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Text Box 5"/>
          <p:cNvSpPr txBox="1">
            <a:spLocks noChangeArrowheads="1"/>
          </p:cNvSpPr>
          <p:nvPr/>
        </p:nvSpPr>
        <p:spPr bwMode="auto">
          <a:xfrm>
            <a:off x="4386262" y="461645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O</a:t>
            </a:r>
            <a:r>
              <a:rPr lang="en-US" sz="2400" baseline="-25000">
                <a:latin typeface="Calibri" pitchFamily="34" charset="0"/>
                <a:cs typeface="Arial" pitchFamily="34" charset="0"/>
              </a:rPr>
              <a:t>2</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wedg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2">
              <a:lumMod val="60000"/>
              <a:lumOff val="40000"/>
            </a:schemeClr>
          </a:solidFill>
        </p:spPr>
        <p:txBody>
          <a:bodyPr>
            <a:normAutofit/>
          </a:bodyPr>
          <a:lstStyle/>
          <a:p>
            <a:pPr>
              <a:buNone/>
            </a:pPr>
            <a:r>
              <a:rPr lang="en-US" sz="2400" b="1"/>
              <a:t>Multiplexer:</a:t>
            </a:r>
          </a:p>
          <a:p>
            <a:pPr>
              <a:buFont typeface="Wingdings" pitchFamily="2" charset="2"/>
              <a:buChar char="Ø"/>
            </a:pPr>
            <a:r>
              <a:rPr lang="en-US" sz="2400"/>
              <a:t>A combinational circuit that selects binary information from one of many inputs lines and directs it to a single output line.</a:t>
            </a:r>
          </a:p>
          <a:p>
            <a:pPr>
              <a:buFont typeface="Wingdings" pitchFamily="2" charset="2"/>
              <a:buChar char="Ø"/>
            </a:pPr>
            <a:r>
              <a:rPr lang="en-US" sz="2400"/>
              <a:t>The selection of particular input line is controlled by a set of selection lines.</a:t>
            </a:r>
          </a:p>
          <a:p>
            <a:pPr>
              <a:buFont typeface="Wingdings" pitchFamily="2" charset="2"/>
              <a:buChar char="Ø"/>
            </a:pPr>
            <a:r>
              <a:rPr lang="en-US" sz="2400"/>
              <a:t>It transmits a large number of information over a smaller number of channels or lines.</a:t>
            </a:r>
          </a:p>
          <a:p>
            <a:pPr>
              <a:buFont typeface="Wingdings" pitchFamily="2" charset="2"/>
              <a:buChar char="Ø"/>
            </a:pPr>
            <a:r>
              <a:rPr lang="en-US" sz="2400"/>
              <a:t>In Multiplexer, For </a:t>
            </a:r>
            <a:r>
              <a:rPr lang="en-US" sz="2400" b="1"/>
              <a:t>2</a:t>
            </a:r>
            <a:r>
              <a:rPr lang="en-US" sz="2400" b="1" baseline="30000"/>
              <a:t>n </a:t>
            </a:r>
            <a:r>
              <a:rPr lang="en-US" sz="2400" b="1"/>
              <a:t> </a:t>
            </a:r>
            <a:r>
              <a:rPr lang="en-US" sz="2400"/>
              <a:t>input lines there becomes n-selection lines and single output line.</a:t>
            </a:r>
          </a:p>
          <a:p>
            <a:pPr>
              <a:buFont typeface="Wingdings" pitchFamily="2" charset="2"/>
              <a:buChar char="Ø"/>
            </a:pPr>
            <a:endParaRPr lang="en-US" sz="2400"/>
          </a:p>
          <a:p>
            <a:pPr>
              <a:buNone/>
            </a:pPr>
            <a:endParaRPr lang="en-US" sz="2400"/>
          </a:p>
        </p:txBody>
      </p:sp>
      <p:sp>
        <p:nvSpPr>
          <p:cNvPr id="4" name="Title 1"/>
          <p:cNvSpPr>
            <a:spLocks noGrp="1"/>
          </p:cNvSpPr>
          <p:nvPr>
            <p:ph type="title"/>
          </p:nvPr>
        </p:nvSpPr>
        <p:spPr>
          <a:xfrm>
            <a:off x="0" y="0"/>
            <a:ext cx="9144000" cy="914400"/>
          </a:xfrm>
          <a:blipFill>
            <a:blip r:embed="rId2">
              <a:duotone>
                <a:schemeClr val="accent2">
                  <a:shade val="45000"/>
                  <a:satMod val="135000"/>
                </a:schemeClr>
                <a:prstClr val="white"/>
              </a:duotone>
            </a:blip>
            <a:tile tx="0" ty="0" sx="100000" sy="100000" flip="none" algn="tl"/>
          </a:blipFill>
        </p:spPr>
        <p:txBody>
          <a:bodyPr>
            <a:normAutofit/>
          </a:bodyPr>
          <a:lstStyle/>
          <a:p>
            <a:r>
              <a:rPr lang="en-US" sz="2800" b="1"/>
              <a:t>MSI Combinational Logic Circuit</a:t>
            </a:r>
          </a:p>
        </p:txBody>
      </p:sp>
      <p:graphicFrame>
        <p:nvGraphicFramePr>
          <p:cNvPr id="5" name="Table 4"/>
          <p:cNvGraphicFramePr>
            <a:graphicFrameLocks noGrp="1"/>
          </p:cNvGraphicFramePr>
          <p:nvPr/>
        </p:nvGraphicFramePr>
        <p:xfrm>
          <a:off x="533400" y="4648200"/>
          <a:ext cx="6096000" cy="219456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55600">
                <a:tc>
                  <a:txBody>
                    <a:bodyPr/>
                    <a:lstStyle/>
                    <a:p>
                      <a:pPr algn="ctr"/>
                      <a:r>
                        <a:rPr lang="en-US" b="1"/>
                        <a:t>Inputs</a:t>
                      </a:r>
                    </a:p>
                  </a:txBody>
                  <a:tcPr/>
                </a:tc>
                <a:tc>
                  <a:txBody>
                    <a:bodyPr/>
                    <a:lstStyle/>
                    <a:p>
                      <a:pPr algn="ctr"/>
                      <a:r>
                        <a:rPr lang="en-US" b="1"/>
                        <a:t>Selection lines</a:t>
                      </a:r>
                    </a:p>
                  </a:txBody>
                  <a:tcPr/>
                </a:tc>
                <a:tc>
                  <a:txBody>
                    <a:bodyPr/>
                    <a:lstStyle/>
                    <a:p>
                      <a:pPr algn="ctr"/>
                      <a:r>
                        <a:rPr lang="en-US" b="1"/>
                        <a:t>Output</a:t>
                      </a:r>
                    </a:p>
                  </a:txBody>
                  <a:tcPr/>
                </a:tc>
                <a:extLst>
                  <a:ext uri="{0D108BD9-81ED-4DB2-BD59-A6C34878D82A}">
                    <a16:rowId xmlns:a16="http://schemas.microsoft.com/office/drawing/2014/main" val="10000"/>
                  </a:ext>
                </a:extLst>
              </a:tr>
              <a:tr h="355600">
                <a:tc>
                  <a:txBody>
                    <a:bodyPr/>
                    <a:lstStyle/>
                    <a:p>
                      <a:pPr algn="ctr"/>
                      <a:r>
                        <a:rPr lang="en-US" sz="1800" b="1"/>
                        <a:t>2</a:t>
                      </a:r>
                      <a:r>
                        <a:rPr lang="en-US" sz="1800" b="1" baseline="30000"/>
                        <a:t>2</a:t>
                      </a:r>
                      <a:endParaRPr lang="en-US" b="1"/>
                    </a:p>
                  </a:txBody>
                  <a:tcPr/>
                </a:tc>
                <a:tc>
                  <a:txBody>
                    <a:bodyPr/>
                    <a:lstStyle/>
                    <a:p>
                      <a:pPr algn="ctr"/>
                      <a:r>
                        <a:rPr lang="en-US" b="1"/>
                        <a:t>2</a:t>
                      </a:r>
                    </a:p>
                  </a:txBody>
                  <a:tcPr/>
                </a:tc>
                <a:tc>
                  <a:txBody>
                    <a:bodyPr/>
                    <a:lstStyle/>
                    <a:p>
                      <a:pPr algn="ctr"/>
                      <a:r>
                        <a:rPr lang="en-US" b="1"/>
                        <a:t>1</a:t>
                      </a:r>
                    </a:p>
                  </a:txBody>
                  <a:tcPr/>
                </a:tc>
                <a:extLst>
                  <a:ext uri="{0D108BD9-81ED-4DB2-BD59-A6C34878D82A}">
                    <a16:rowId xmlns:a16="http://schemas.microsoft.com/office/drawing/2014/main" val="10001"/>
                  </a:ext>
                </a:extLst>
              </a:tr>
              <a:tr h="355600">
                <a:tc>
                  <a:txBody>
                    <a:bodyPr/>
                    <a:lstStyle/>
                    <a:p>
                      <a:pPr algn="ctr"/>
                      <a:r>
                        <a:rPr lang="en-US" sz="1800" b="1"/>
                        <a:t>2</a:t>
                      </a:r>
                      <a:r>
                        <a:rPr lang="en-US" sz="1800" b="1" baseline="30000"/>
                        <a:t>3</a:t>
                      </a:r>
                      <a:endParaRPr lang="en-US" b="1"/>
                    </a:p>
                  </a:txBody>
                  <a:tcPr/>
                </a:tc>
                <a:tc>
                  <a:txBody>
                    <a:bodyPr/>
                    <a:lstStyle/>
                    <a:p>
                      <a:pPr algn="ctr"/>
                      <a:r>
                        <a:rPr lang="en-US" b="1"/>
                        <a:t>3</a:t>
                      </a:r>
                    </a:p>
                  </a:txBody>
                  <a:tcPr/>
                </a:tc>
                <a:tc>
                  <a:txBody>
                    <a:bodyPr/>
                    <a:lstStyle/>
                    <a:p>
                      <a:pPr algn="ctr"/>
                      <a:r>
                        <a:rPr lang="en-US" b="1"/>
                        <a:t>1</a:t>
                      </a:r>
                    </a:p>
                  </a:txBody>
                  <a:tcPr/>
                </a:tc>
                <a:extLst>
                  <a:ext uri="{0D108BD9-81ED-4DB2-BD59-A6C34878D82A}">
                    <a16:rowId xmlns:a16="http://schemas.microsoft.com/office/drawing/2014/main" val="10002"/>
                  </a:ext>
                </a:extLst>
              </a:tr>
              <a:tr h="355600">
                <a:tc>
                  <a:txBody>
                    <a:bodyPr/>
                    <a:lstStyle/>
                    <a:p>
                      <a:pPr algn="ctr"/>
                      <a:r>
                        <a:rPr lang="en-US" sz="1800" b="1"/>
                        <a:t>2</a:t>
                      </a:r>
                      <a:r>
                        <a:rPr lang="en-US" sz="1800" b="1" baseline="30000"/>
                        <a:t>4</a:t>
                      </a:r>
                      <a:endParaRPr lang="en-US" b="1"/>
                    </a:p>
                  </a:txBody>
                  <a:tcPr/>
                </a:tc>
                <a:tc>
                  <a:txBody>
                    <a:bodyPr/>
                    <a:lstStyle/>
                    <a:p>
                      <a:pPr algn="ctr"/>
                      <a:r>
                        <a:rPr lang="en-US" b="1"/>
                        <a:t>4</a:t>
                      </a:r>
                    </a:p>
                  </a:txBody>
                  <a:tcPr/>
                </a:tc>
                <a:tc>
                  <a:txBody>
                    <a:bodyPr/>
                    <a:lstStyle/>
                    <a:p>
                      <a:pPr algn="ctr"/>
                      <a:r>
                        <a:rPr lang="en-US" b="1"/>
                        <a:t>1</a:t>
                      </a:r>
                    </a:p>
                  </a:txBody>
                  <a:tcPr/>
                </a:tc>
                <a:extLst>
                  <a:ext uri="{0D108BD9-81ED-4DB2-BD59-A6C34878D82A}">
                    <a16:rowId xmlns:a16="http://schemas.microsoft.com/office/drawing/2014/main" val="10003"/>
                  </a:ext>
                </a:extLst>
              </a:tr>
              <a:tr h="355600">
                <a:tc>
                  <a:txBody>
                    <a:bodyPr/>
                    <a:lstStyle/>
                    <a:p>
                      <a:pPr algn="ctr"/>
                      <a:r>
                        <a:rPr lang="en-US" b="1"/>
                        <a:t>.</a:t>
                      </a:r>
                    </a:p>
                  </a:txBody>
                  <a:tcPr/>
                </a:tc>
                <a:tc>
                  <a:txBody>
                    <a:bodyPr/>
                    <a:lstStyle/>
                    <a:p>
                      <a:pPr algn="ctr"/>
                      <a:r>
                        <a:rPr lang="en-US" b="1"/>
                        <a:t>.</a:t>
                      </a:r>
                    </a:p>
                  </a:txBody>
                  <a:tcPr/>
                </a:tc>
                <a:tc>
                  <a:txBody>
                    <a:bodyPr/>
                    <a:lstStyle/>
                    <a:p>
                      <a:pPr algn="ctr"/>
                      <a:r>
                        <a:rPr lang="en-US" b="1"/>
                        <a:t>.</a:t>
                      </a:r>
                    </a:p>
                  </a:txBody>
                  <a:tcPr/>
                </a:tc>
                <a:extLst>
                  <a:ext uri="{0D108BD9-81ED-4DB2-BD59-A6C34878D82A}">
                    <a16:rowId xmlns:a16="http://schemas.microsoft.com/office/drawing/2014/main" val="10004"/>
                  </a:ext>
                </a:extLst>
              </a:tr>
              <a:tr h="355600">
                <a:tc>
                  <a:txBody>
                    <a:bodyPr/>
                    <a:lstStyle/>
                    <a:p>
                      <a:pPr algn="ctr"/>
                      <a:r>
                        <a:rPr lang="en-US" sz="1800" b="1"/>
                        <a:t>2</a:t>
                      </a:r>
                      <a:r>
                        <a:rPr lang="en-US" sz="1800" b="1" baseline="30000"/>
                        <a:t>n </a:t>
                      </a:r>
                      <a:endParaRPr lang="en-US" b="1"/>
                    </a:p>
                  </a:txBody>
                  <a:tcPr/>
                </a:tc>
                <a:tc>
                  <a:txBody>
                    <a:bodyPr/>
                    <a:lstStyle/>
                    <a:p>
                      <a:pPr algn="ctr"/>
                      <a:r>
                        <a:rPr lang="en-US" b="1"/>
                        <a:t>n</a:t>
                      </a:r>
                    </a:p>
                  </a:txBody>
                  <a:tcPr/>
                </a:tc>
                <a:tc>
                  <a:txBody>
                    <a:bodyPr/>
                    <a:lstStyle/>
                    <a:p>
                      <a:pPr algn="ctr"/>
                      <a:r>
                        <a:rPr lang="en-US" b="1"/>
                        <a:t>1</a:t>
                      </a:r>
                    </a:p>
                  </a:txBody>
                  <a:tcPr/>
                </a:tc>
                <a:extLst>
                  <a:ext uri="{0D108BD9-81ED-4DB2-BD59-A6C34878D82A}">
                    <a16:rowId xmlns:a16="http://schemas.microsoft.com/office/drawing/2014/main" val="10005"/>
                  </a:ext>
                </a:extLst>
              </a:tr>
            </a:tbl>
          </a:graphicData>
        </a:graphic>
      </p:graphicFrame>
    </p:spTree>
  </p:cSld>
  <p:clrMapOvr>
    <a:masterClrMapping/>
  </p:clrMapOvr>
  <p:transition>
    <p:wedg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33400"/>
          </a:xfrm>
          <a:solidFill>
            <a:schemeClr val="accent3">
              <a:lumMod val="60000"/>
              <a:lumOff val="40000"/>
            </a:schemeClr>
          </a:solidFill>
        </p:spPr>
        <p:txBody>
          <a:bodyPr>
            <a:normAutofit/>
          </a:bodyPr>
          <a:lstStyle/>
          <a:p>
            <a:pPr>
              <a:buNone/>
            </a:pPr>
            <a:r>
              <a:rPr lang="en-US" sz="2400"/>
              <a:t>Multiplexer:</a:t>
            </a:r>
          </a:p>
        </p:txBody>
      </p:sp>
      <p:sp>
        <p:nvSpPr>
          <p:cNvPr id="4" name="Title 1"/>
          <p:cNvSpPr>
            <a:spLocks noGrp="1"/>
          </p:cNvSpPr>
          <p:nvPr>
            <p:ph type="title"/>
          </p:nvPr>
        </p:nvSpPr>
        <p:spPr>
          <a:xfrm>
            <a:off x="0" y="0"/>
            <a:ext cx="9144000" cy="838200"/>
          </a:xfrm>
          <a:blipFill>
            <a:blip r:embed="rId2">
              <a:duotone>
                <a:schemeClr val="accent3">
                  <a:shade val="45000"/>
                  <a:satMod val="135000"/>
                </a:schemeClr>
                <a:prstClr val="white"/>
              </a:duotone>
            </a:blip>
            <a:tile tx="0" ty="0" sx="100000" sy="100000" flip="none" algn="tl"/>
          </a:blipFill>
        </p:spPr>
        <p:txBody>
          <a:bodyPr>
            <a:normAutofit/>
          </a:bodyPr>
          <a:lstStyle/>
          <a:p>
            <a:r>
              <a:rPr lang="en-US" sz="2800" b="1"/>
              <a:t>MSI Combinational Logic Circuit</a:t>
            </a:r>
          </a:p>
        </p:txBody>
      </p:sp>
      <p:graphicFrame>
        <p:nvGraphicFramePr>
          <p:cNvPr id="5" name="Table 4"/>
          <p:cNvGraphicFramePr>
            <a:graphicFrameLocks noGrp="1"/>
          </p:cNvGraphicFramePr>
          <p:nvPr/>
        </p:nvGraphicFramePr>
        <p:xfrm>
          <a:off x="76200" y="1447800"/>
          <a:ext cx="2057400" cy="2565400"/>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513080">
                <a:tc>
                  <a:txBody>
                    <a:bodyPr/>
                    <a:lstStyle/>
                    <a:p>
                      <a:pPr algn="ctr"/>
                      <a:r>
                        <a:rPr lang="en-US" b="1"/>
                        <a:t>S1</a:t>
                      </a:r>
                    </a:p>
                  </a:txBody>
                  <a:tcPr/>
                </a:tc>
                <a:tc>
                  <a:txBody>
                    <a:bodyPr/>
                    <a:lstStyle/>
                    <a:p>
                      <a:pPr algn="ctr"/>
                      <a:r>
                        <a:rPr lang="en-US" b="1"/>
                        <a:t>S2</a:t>
                      </a:r>
                    </a:p>
                  </a:txBody>
                  <a:tcPr/>
                </a:tc>
                <a:tc>
                  <a:txBody>
                    <a:bodyPr/>
                    <a:lstStyle/>
                    <a:p>
                      <a:pPr algn="ctr"/>
                      <a:r>
                        <a:rPr lang="en-US" b="1"/>
                        <a:t>Y</a:t>
                      </a:r>
                    </a:p>
                  </a:txBody>
                  <a:tcPr/>
                </a:tc>
                <a:extLst>
                  <a:ext uri="{0D108BD9-81ED-4DB2-BD59-A6C34878D82A}">
                    <a16:rowId xmlns:a16="http://schemas.microsoft.com/office/drawing/2014/main" val="10000"/>
                  </a:ext>
                </a:extLst>
              </a:tr>
              <a:tr h="513080">
                <a:tc>
                  <a:txBody>
                    <a:bodyPr/>
                    <a:lstStyle/>
                    <a:p>
                      <a:pPr algn="ctr"/>
                      <a:r>
                        <a:rPr lang="en-US" b="1"/>
                        <a:t>0</a:t>
                      </a:r>
                    </a:p>
                  </a:txBody>
                  <a:tcPr/>
                </a:tc>
                <a:tc>
                  <a:txBody>
                    <a:bodyPr/>
                    <a:lstStyle/>
                    <a:p>
                      <a:pPr algn="ctr"/>
                      <a:r>
                        <a:rPr lang="en-US" b="1"/>
                        <a:t>0</a:t>
                      </a:r>
                    </a:p>
                  </a:txBody>
                  <a:tcPr/>
                </a:tc>
                <a:tc>
                  <a:txBody>
                    <a:bodyPr/>
                    <a:lstStyle/>
                    <a:p>
                      <a:pPr algn="ctr"/>
                      <a:r>
                        <a:rPr lang="en-US" b="1"/>
                        <a:t>I0</a:t>
                      </a:r>
                    </a:p>
                  </a:txBody>
                  <a:tcPr/>
                </a:tc>
                <a:extLst>
                  <a:ext uri="{0D108BD9-81ED-4DB2-BD59-A6C34878D82A}">
                    <a16:rowId xmlns:a16="http://schemas.microsoft.com/office/drawing/2014/main" val="10001"/>
                  </a:ext>
                </a:extLst>
              </a:tr>
              <a:tr h="513080">
                <a:tc>
                  <a:txBody>
                    <a:bodyPr/>
                    <a:lstStyle/>
                    <a:p>
                      <a:pPr algn="ctr"/>
                      <a:r>
                        <a:rPr lang="en-US" b="1"/>
                        <a:t>0</a:t>
                      </a:r>
                    </a:p>
                  </a:txBody>
                  <a:tcPr/>
                </a:tc>
                <a:tc>
                  <a:txBody>
                    <a:bodyPr/>
                    <a:lstStyle/>
                    <a:p>
                      <a:pPr algn="ctr"/>
                      <a:r>
                        <a:rPr lang="en-US" b="1"/>
                        <a:t>1</a:t>
                      </a:r>
                    </a:p>
                  </a:txBody>
                  <a:tcPr/>
                </a:tc>
                <a:tc>
                  <a:txBody>
                    <a:bodyPr/>
                    <a:lstStyle/>
                    <a:p>
                      <a:pPr algn="ctr"/>
                      <a:r>
                        <a:rPr lang="en-US" b="1"/>
                        <a:t>I1</a:t>
                      </a:r>
                    </a:p>
                  </a:txBody>
                  <a:tcPr/>
                </a:tc>
                <a:extLst>
                  <a:ext uri="{0D108BD9-81ED-4DB2-BD59-A6C34878D82A}">
                    <a16:rowId xmlns:a16="http://schemas.microsoft.com/office/drawing/2014/main" val="10002"/>
                  </a:ext>
                </a:extLst>
              </a:tr>
              <a:tr h="513080">
                <a:tc>
                  <a:txBody>
                    <a:bodyPr/>
                    <a:lstStyle/>
                    <a:p>
                      <a:pPr algn="ctr"/>
                      <a:r>
                        <a:rPr lang="en-US" b="1"/>
                        <a:t>1</a:t>
                      </a:r>
                    </a:p>
                  </a:txBody>
                  <a:tcPr/>
                </a:tc>
                <a:tc>
                  <a:txBody>
                    <a:bodyPr/>
                    <a:lstStyle/>
                    <a:p>
                      <a:pPr algn="ctr"/>
                      <a:r>
                        <a:rPr lang="en-US" b="1"/>
                        <a:t>0</a:t>
                      </a:r>
                    </a:p>
                  </a:txBody>
                  <a:tcPr/>
                </a:tc>
                <a:tc>
                  <a:txBody>
                    <a:bodyPr/>
                    <a:lstStyle/>
                    <a:p>
                      <a:pPr algn="ctr"/>
                      <a:r>
                        <a:rPr lang="en-US" b="1"/>
                        <a:t>I2</a:t>
                      </a:r>
                    </a:p>
                  </a:txBody>
                  <a:tcPr/>
                </a:tc>
                <a:extLst>
                  <a:ext uri="{0D108BD9-81ED-4DB2-BD59-A6C34878D82A}">
                    <a16:rowId xmlns:a16="http://schemas.microsoft.com/office/drawing/2014/main" val="10003"/>
                  </a:ext>
                </a:extLst>
              </a:tr>
              <a:tr h="513080">
                <a:tc>
                  <a:txBody>
                    <a:bodyPr/>
                    <a:lstStyle/>
                    <a:p>
                      <a:pPr algn="ctr"/>
                      <a:r>
                        <a:rPr lang="en-US" b="1"/>
                        <a:t>1</a:t>
                      </a:r>
                    </a:p>
                  </a:txBody>
                  <a:tcPr/>
                </a:tc>
                <a:tc>
                  <a:txBody>
                    <a:bodyPr/>
                    <a:lstStyle/>
                    <a:p>
                      <a:pPr algn="ctr"/>
                      <a:r>
                        <a:rPr lang="en-US" b="1"/>
                        <a:t>1</a:t>
                      </a:r>
                    </a:p>
                  </a:txBody>
                  <a:tcPr/>
                </a:tc>
                <a:tc>
                  <a:txBody>
                    <a:bodyPr/>
                    <a:lstStyle/>
                    <a:p>
                      <a:pPr algn="ctr"/>
                      <a:r>
                        <a:rPr lang="en-US" b="1"/>
                        <a:t>I3</a:t>
                      </a:r>
                    </a:p>
                  </a:txBody>
                  <a:tcPr/>
                </a:tc>
                <a:extLst>
                  <a:ext uri="{0D108BD9-81ED-4DB2-BD59-A6C34878D82A}">
                    <a16:rowId xmlns:a16="http://schemas.microsoft.com/office/drawing/2014/main" val="10004"/>
                  </a:ext>
                </a:extLst>
              </a:tr>
            </a:tbl>
          </a:graphicData>
        </a:graphic>
      </p:graphicFrame>
      <p:pic>
        <p:nvPicPr>
          <p:cNvPr id="6" name="Picture 2"/>
          <p:cNvPicPr>
            <a:picLocks noChangeAspect="1" noChangeArrowheads="1"/>
          </p:cNvPicPr>
          <p:nvPr/>
        </p:nvPicPr>
        <p:blipFill>
          <a:blip r:embed="rId3"/>
          <a:srcRect/>
          <a:stretch>
            <a:fillRect/>
          </a:stretch>
        </p:blipFill>
        <p:spPr bwMode="auto">
          <a:xfrm>
            <a:off x="5686425" y="2133600"/>
            <a:ext cx="790575" cy="990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5686425" y="2819400"/>
            <a:ext cx="790575" cy="8382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5762625" y="3429000"/>
            <a:ext cx="790575" cy="8382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5715000" y="4038600"/>
            <a:ext cx="790575" cy="838200"/>
          </a:xfrm>
          <a:prstGeom prst="rect">
            <a:avLst/>
          </a:prstGeom>
          <a:noFill/>
          <a:ln w="9525">
            <a:noFill/>
            <a:miter lim="800000"/>
            <a:headEnd/>
            <a:tailEnd/>
          </a:ln>
          <a:effectLst/>
        </p:spPr>
      </p:pic>
      <p:sp>
        <p:nvSpPr>
          <p:cNvPr id="10" name="Isosceles Triangle 9"/>
          <p:cNvSpPr/>
          <p:nvPr/>
        </p:nvSpPr>
        <p:spPr>
          <a:xfrm rot="10800000">
            <a:off x="3276601" y="2063149"/>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Isosceles Triangle 10"/>
          <p:cNvSpPr/>
          <p:nvPr/>
        </p:nvSpPr>
        <p:spPr>
          <a:xfrm rot="10800000">
            <a:off x="4495800" y="2057400"/>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3429000" y="22860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648200" y="22860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Straight Connector 14"/>
          <p:cNvCxnSpPr/>
          <p:nvPr/>
        </p:nvCxnSpPr>
        <p:spPr>
          <a:xfrm rot="5400000">
            <a:off x="1066005" y="3580606"/>
            <a:ext cx="36576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895600" y="1905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endCxn id="10" idx="3"/>
          </p:cNvCxnSpPr>
          <p:nvPr/>
        </p:nvCxnSpPr>
        <p:spPr>
          <a:xfrm rot="16200000" flipH="1">
            <a:off x="3426126" y="1984073"/>
            <a:ext cx="158149" cy="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5400000">
            <a:off x="2285205" y="3580606"/>
            <a:ext cx="36576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6200000" flipH="1">
            <a:off x="1981199" y="3886199"/>
            <a:ext cx="3048000" cy="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3200400" y="38862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114800" y="1905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6200000" flipH="1">
            <a:off x="4645325" y="1984074"/>
            <a:ext cx="158149" cy="1"/>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743200" y="1371600"/>
            <a:ext cx="457200" cy="369332"/>
          </a:xfrm>
          <a:prstGeom prst="rect">
            <a:avLst/>
          </a:prstGeom>
          <a:noFill/>
        </p:spPr>
        <p:txBody>
          <a:bodyPr wrap="square" rtlCol="0">
            <a:spAutoFit/>
          </a:bodyPr>
          <a:lstStyle/>
          <a:p>
            <a:r>
              <a:rPr lang="en-US"/>
              <a:t>S1</a:t>
            </a:r>
          </a:p>
        </p:txBody>
      </p:sp>
      <p:sp>
        <p:nvSpPr>
          <p:cNvPr id="29" name="TextBox 28"/>
          <p:cNvSpPr txBox="1"/>
          <p:nvPr/>
        </p:nvSpPr>
        <p:spPr>
          <a:xfrm>
            <a:off x="3886200" y="1371600"/>
            <a:ext cx="457200" cy="369332"/>
          </a:xfrm>
          <a:prstGeom prst="rect">
            <a:avLst/>
          </a:prstGeom>
          <a:noFill/>
        </p:spPr>
        <p:txBody>
          <a:bodyPr wrap="square" rtlCol="0">
            <a:spAutoFit/>
          </a:bodyPr>
          <a:lstStyle/>
          <a:p>
            <a:r>
              <a:rPr lang="en-US"/>
              <a:t>S2</a:t>
            </a:r>
          </a:p>
        </p:txBody>
      </p:sp>
      <p:pic>
        <p:nvPicPr>
          <p:cNvPr id="30" name="Picture 3"/>
          <p:cNvPicPr>
            <a:picLocks noChangeAspect="1" noChangeArrowheads="1"/>
          </p:cNvPicPr>
          <p:nvPr/>
        </p:nvPicPr>
        <p:blipFill>
          <a:blip r:embed="rId4"/>
          <a:srcRect/>
          <a:stretch>
            <a:fillRect/>
          </a:stretch>
        </p:blipFill>
        <p:spPr bwMode="auto">
          <a:xfrm>
            <a:off x="6600825" y="2667000"/>
            <a:ext cx="1552575" cy="1524000"/>
          </a:xfrm>
          <a:prstGeom prst="rect">
            <a:avLst/>
          </a:prstGeom>
          <a:noFill/>
          <a:ln w="9525">
            <a:noFill/>
            <a:miter lim="800000"/>
            <a:headEnd/>
            <a:tailEnd/>
          </a:ln>
          <a:effectLst/>
        </p:spPr>
      </p:pic>
      <p:cxnSp>
        <p:nvCxnSpPr>
          <p:cNvPr id="32" name="Straight Connector 31"/>
          <p:cNvCxnSpPr/>
          <p:nvPr/>
        </p:nvCxnSpPr>
        <p:spPr>
          <a:xfrm rot="10800000">
            <a:off x="3505200" y="25146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10800000" flipV="1">
            <a:off x="2667000" y="2666998"/>
            <a:ext cx="3276600" cy="2"/>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10800000">
            <a:off x="3505200" y="31242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10800000" flipV="1">
            <a:off x="2743200" y="3276598"/>
            <a:ext cx="3200400"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10800000">
            <a:off x="2895600" y="37338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rot="10800000">
            <a:off x="2895600" y="43434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10800000">
            <a:off x="4114800" y="4646612"/>
            <a:ext cx="1752600" cy="158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705600" y="3352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6705600" y="35052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6248400" y="2665412"/>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rot="5400000">
            <a:off x="6553200" y="29718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6858000" y="32766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6248400" y="3275012"/>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rot="5400000">
            <a:off x="6667500" y="33147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5400000">
            <a:off x="6515100" y="36957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324600" y="38846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6324600" y="4494212"/>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5400000">
            <a:off x="6515894" y="40767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10800000">
            <a:off x="6934200" y="3657600"/>
            <a:ext cx="76200" cy="1588"/>
          </a:xfrm>
          <a:prstGeom prst="line">
            <a:avLst/>
          </a:prstGeom>
        </p:spPr>
        <p:style>
          <a:lnRef idx="1">
            <a:schemeClr val="dk1"/>
          </a:lnRef>
          <a:fillRef idx="0">
            <a:schemeClr val="dk1"/>
          </a:fillRef>
          <a:effectRef idx="0">
            <a:schemeClr val="dk1"/>
          </a:effectRef>
          <a:fontRef idx="minor">
            <a:schemeClr val="tx1"/>
          </a:fontRef>
        </p:style>
      </p:cxnSp>
      <p:sp>
        <p:nvSpPr>
          <p:cNvPr id="59" name="Text Box 5"/>
          <p:cNvSpPr txBox="1">
            <a:spLocks noChangeArrowheads="1"/>
          </p:cNvSpPr>
          <p:nvPr/>
        </p:nvSpPr>
        <p:spPr bwMode="auto">
          <a:xfrm>
            <a:off x="2362200" y="2286000"/>
            <a:ext cx="414338" cy="533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baseline="-25000">
                <a:latin typeface="Calibri" pitchFamily="34" charset="0"/>
                <a:cs typeface="Arial" pitchFamily="34" charset="0"/>
              </a:rPr>
              <a:t>I0</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73" name="Straight Connector 72"/>
          <p:cNvCxnSpPr/>
          <p:nvPr/>
        </p:nvCxnSpPr>
        <p:spPr>
          <a:xfrm rot="10800000">
            <a:off x="4724400" y="2817811"/>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rot="5400000">
            <a:off x="5829300" y="27813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rot="10800000">
            <a:off x="4114800" y="3427411"/>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5400000">
            <a:off x="5829300" y="33909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rot="10800000" flipV="1">
            <a:off x="2667000" y="3886198"/>
            <a:ext cx="3352800" cy="2"/>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a:off x="4724400" y="40386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rot="5400000">
            <a:off x="5905500" y="40005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5400000">
            <a:off x="5830094" y="46101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a:off x="2667000" y="4494212"/>
            <a:ext cx="3352800" cy="1588"/>
          </a:xfrm>
          <a:prstGeom prst="line">
            <a:avLst/>
          </a:prstGeom>
        </p:spPr>
        <p:style>
          <a:lnRef idx="1">
            <a:schemeClr val="dk1"/>
          </a:lnRef>
          <a:fillRef idx="0">
            <a:schemeClr val="dk1"/>
          </a:fillRef>
          <a:effectRef idx="0">
            <a:schemeClr val="dk1"/>
          </a:effectRef>
          <a:fontRef idx="minor">
            <a:schemeClr val="tx1"/>
          </a:fontRef>
        </p:style>
      </p:cxnSp>
      <p:sp>
        <p:nvSpPr>
          <p:cNvPr id="119" name="Text Box 5"/>
          <p:cNvSpPr txBox="1">
            <a:spLocks noChangeArrowheads="1"/>
          </p:cNvSpPr>
          <p:nvPr/>
        </p:nvSpPr>
        <p:spPr bwMode="auto">
          <a:xfrm>
            <a:off x="2362200" y="2895600"/>
            <a:ext cx="414338" cy="533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baseline="-25000">
                <a:latin typeface="Calibri" pitchFamily="34" charset="0"/>
                <a:cs typeface="Arial" pitchFamily="34" charset="0"/>
              </a:rPr>
              <a:t>I1</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0" name="Text Box 5"/>
          <p:cNvSpPr txBox="1">
            <a:spLocks noChangeArrowheads="1"/>
          </p:cNvSpPr>
          <p:nvPr/>
        </p:nvSpPr>
        <p:spPr bwMode="auto">
          <a:xfrm>
            <a:off x="2362200" y="3505200"/>
            <a:ext cx="414338" cy="533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baseline="-25000">
                <a:latin typeface="Calibri" pitchFamily="34" charset="0"/>
                <a:cs typeface="Arial" pitchFamily="34" charset="0"/>
              </a:rPr>
              <a:t>I2</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1" name="Text Box 5"/>
          <p:cNvSpPr txBox="1">
            <a:spLocks noChangeArrowheads="1"/>
          </p:cNvSpPr>
          <p:nvPr/>
        </p:nvSpPr>
        <p:spPr bwMode="auto">
          <a:xfrm>
            <a:off x="2362200" y="4114800"/>
            <a:ext cx="414338" cy="533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baseline="-25000">
                <a:latin typeface="Calibri" pitchFamily="34" charset="0"/>
                <a:cs typeface="Arial" pitchFamily="34" charset="0"/>
              </a:rPr>
              <a:t>I3</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2" name="TextBox 121"/>
          <p:cNvSpPr txBox="1"/>
          <p:nvPr/>
        </p:nvSpPr>
        <p:spPr>
          <a:xfrm>
            <a:off x="7924800" y="3288268"/>
            <a:ext cx="457200" cy="369332"/>
          </a:xfrm>
          <a:prstGeom prst="rect">
            <a:avLst/>
          </a:prstGeom>
          <a:noFill/>
        </p:spPr>
        <p:txBody>
          <a:bodyPr wrap="square" rtlCol="0">
            <a:spAutoFit/>
          </a:bodyPr>
          <a:lstStyle/>
          <a:p>
            <a:r>
              <a:rPr lang="en-US"/>
              <a:t>Y</a:t>
            </a:r>
          </a:p>
        </p:txBody>
      </p:sp>
    </p:spTree>
  </p:cSld>
  <p:clrMapOvr>
    <a:masterClrMapping/>
  </p:clrMapOvr>
  <p:transition>
    <p:wedg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6"/>
          </a:solidFill>
        </p:spPr>
        <p:txBody>
          <a:bodyPr>
            <a:normAutofit/>
          </a:bodyPr>
          <a:lstStyle/>
          <a:p>
            <a:pPr>
              <a:buNone/>
            </a:pPr>
            <a:r>
              <a:rPr lang="en-US" sz="2400" b="1"/>
              <a:t>De-multiplexer:</a:t>
            </a:r>
          </a:p>
          <a:p>
            <a:pPr>
              <a:buFont typeface="Wingdings" pitchFamily="2" charset="2"/>
              <a:buChar char="Ø"/>
            </a:pPr>
            <a:r>
              <a:rPr lang="en-US" sz="2400"/>
              <a:t>A combinational circuit  that receives information on a single line and transmits this information on one of </a:t>
            </a:r>
            <a:r>
              <a:rPr lang="en-US" sz="2400" b="1"/>
              <a:t>2</a:t>
            </a:r>
            <a:r>
              <a:rPr lang="en-US" sz="2400" b="1" baseline="30000"/>
              <a:t>n </a:t>
            </a:r>
            <a:r>
              <a:rPr lang="en-US" sz="2400" b="1"/>
              <a:t> </a:t>
            </a:r>
            <a:r>
              <a:rPr lang="en-US" sz="2400"/>
              <a:t>possible output lines.</a:t>
            </a:r>
          </a:p>
          <a:p>
            <a:pPr>
              <a:buFont typeface="Wingdings" pitchFamily="2" charset="2"/>
              <a:buChar char="Ø"/>
            </a:pPr>
            <a:r>
              <a:rPr lang="en-US" sz="2400"/>
              <a:t>De-multiplexer performs the inverse operation of Multiplexer.</a:t>
            </a:r>
          </a:p>
          <a:p>
            <a:pPr>
              <a:buFont typeface="Wingdings" pitchFamily="2" charset="2"/>
              <a:buChar char="Ø"/>
            </a:pPr>
            <a:r>
              <a:rPr lang="en-US" sz="2400"/>
              <a:t>The selection of particular output line is controlled by the bit values of n selection lines.</a:t>
            </a:r>
          </a:p>
          <a:p>
            <a:pPr>
              <a:buFont typeface="Wingdings" pitchFamily="2" charset="2"/>
              <a:buChar char="Ø"/>
            </a:pPr>
            <a:r>
              <a:rPr lang="en-US" sz="2400"/>
              <a:t>It transmits single information </a:t>
            </a:r>
          </a:p>
          <a:p>
            <a:pPr>
              <a:buNone/>
            </a:pPr>
            <a:r>
              <a:rPr lang="en-US" sz="2400"/>
              <a:t>	over a large number of </a:t>
            </a:r>
          </a:p>
          <a:p>
            <a:pPr>
              <a:buNone/>
            </a:pPr>
            <a:r>
              <a:rPr lang="en-US" sz="2400"/>
              <a:t>	channels or lines.</a:t>
            </a:r>
          </a:p>
          <a:p>
            <a:pPr>
              <a:buNone/>
            </a:pPr>
            <a:endParaRPr lang="en-US" sz="2400"/>
          </a:p>
          <a:p>
            <a:pPr>
              <a:buNone/>
            </a:pPr>
            <a:endParaRPr lang="en-US" sz="2400"/>
          </a:p>
        </p:txBody>
      </p:sp>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2800" b="1"/>
              <a:t>MSI Combinational Logic Circuit</a:t>
            </a:r>
          </a:p>
        </p:txBody>
      </p:sp>
      <p:graphicFrame>
        <p:nvGraphicFramePr>
          <p:cNvPr id="5" name="Table 4"/>
          <p:cNvGraphicFramePr>
            <a:graphicFrameLocks noGrp="1"/>
          </p:cNvGraphicFramePr>
          <p:nvPr/>
        </p:nvGraphicFramePr>
        <p:xfrm>
          <a:off x="4419600" y="3200400"/>
          <a:ext cx="4724400" cy="3657600"/>
        </p:xfrm>
        <a:graphic>
          <a:graphicData uri="http://schemas.openxmlformats.org/drawingml/2006/table">
            <a:tbl>
              <a:tblPr firstRow="1" bandRow="1">
                <a:tableStyleId>{21E4AEA4-8DFA-4A89-87EB-49C32662AFE0}</a:tableStyleId>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406400">
                <a:tc>
                  <a:txBody>
                    <a:bodyPr/>
                    <a:lstStyle/>
                    <a:p>
                      <a:pPr algn="ctr"/>
                      <a:r>
                        <a:rPr lang="en-US" b="1"/>
                        <a:t>Input</a:t>
                      </a:r>
                    </a:p>
                  </a:txBody>
                  <a:tcPr/>
                </a:tc>
                <a:tc>
                  <a:txBody>
                    <a:bodyPr/>
                    <a:lstStyle/>
                    <a:p>
                      <a:pPr algn="ctr"/>
                      <a:r>
                        <a:rPr lang="en-US" b="1"/>
                        <a:t>Selection lines</a:t>
                      </a:r>
                    </a:p>
                  </a:txBody>
                  <a:tcPr/>
                </a:tc>
                <a:tc>
                  <a:txBody>
                    <a:bodyPr/>
                    <a:lstStyle/>
                    <a:p>
                      <a:pPr algn="ctr"/>
                      <a:r>
                        <a:rPr lang="en-US" b="1"/>
                        <a:t>Outputs</a:t>
                      </a:r>
                    </a:p>
                  </a:txBody>
                  <a:tcPr/>
                </a:tc>
                <a:extLst>
                  <a:ext uri="{0D108BD9-81ED-4DB2-BD59-A6C34878D82A}">
                    <a16:rowId xmlns:a16="http://schemas.microsoft.com/office/drawing/2014/main" val="10000"/>
                  </a:ext>
                </a:extLst>
              </a:tr>
              <a:tr h="711200">
                <a:tc>
                  <a:txBody>
                    <a:bodyPr/>
                    <a:lstStyle/>
                    <a:p>
                      <a:pPr algn="ctr"/>
                      <a:r>
                        <a:rPr lang="en-US" b="1"/>
                        <a:t>1</a:t>
                      </a:r>
                    </a:p>
                  </a:txBody>
                  <a:tcPr/>
                </a:tc>
                <a:tc>
                  <a:txBody>
                    <a:bodyPr/>
                    <a:lstStyle/>
                    <a:p>
                      <a:pPr algn="ctr"/>
                      <a:r>
                        <a:rPr lang="en-US" b="1"/>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a:t>2</a:t>
                      </a:r>
                      <a:r>
                        <a:rPr lang="en-US" sz="1800" b="1" baseline="30000"/>
                        <a:t>2</a:t>
                      </a:r>
                      <a:endParaRPr lang="en-US" b="1"/>
                    </a:p>
                    <a:p>
                      <a:pPr algn="ctr"/>
                      <a:endParaRPr lang="en-US" b="1"/>
                    </a:p>
                  </a:txBody>
                  <a:tcPr/>
                </a:tc>
                <a:extLst>
                  <a:ext uri="{0D108BD9-81ED-4DB2-BD59-A6C34878D82A}">
                    <a16:rowId xmlns:a16="http://schemas.microsoft.com/office/drawing/2014/main" val="10001"/>
                  </a:ext>
                </a:extLst>
              </a:tr>
              <a:tr h="711200">
                <a:tc>
                  <a:txBody>
                    <a:bodyPr/>
                    <a:lstStyle/>
                    <a:p>
                      <a:pPr algn="ctr"/>
                      <a:r>
                        <a:rPr lang="en-US" b="1"/>
                        <a:t>1</a:t>
                      </a:r>
                    </a:p>
                  </a:txBody>
                  <a:tcPr/>
                </a:tc>
                <a:tc>
                  <a:txBody>
                    <a:bodyPr/>
                    <a:lstStyle/>
                    <a:p>
                      <a:pPr algn="ctr"/>
                      <a:r>
                        <a:rPr lang="en-US" b="1"/>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a:t>2</a:t>
                      </a:r>
                      <a:r>
                        <a:rPr lang="en-US" sz="1800" b="1" baseline="30000"/>
                        <a:t>3</a:t>
                      </a:r>
                      <a:endParaRPr lang="en-US" b="1"/>
                    </a:p>
                    <a:p>
                      <a:pPr algn="ctr"/>
                      <a:endParaRPr lang="en-US" b="1"/>
                    </a:p>
                  </a:txBody>
                  <a:tcPr/>
                </a:tc>
                <a:extLst>
                  <a:ext uri="{0D108BD9-81ED-4DB2-BD59-A6C34878D82A}">
                    <a16:rowId xmlns:a16="http://schemas.microsoft.com/office/drawing/2014/main" val="10002"/>
                  </a:ext>
                </a:extLst>
              </a:tr>
              <a:tr h="711200">
                <a:tc>
                  <a:txBody>
                    <a:bodyPr/>
                    <a:lstStyle/>
                    <a:p>
                      <a:pPr algn="ctr"/>
                      <a:r>
                        <a:rPr lang="en-US" b="1"/>
                        <a:t>1</a:t>
                      </a:r>
                    </a:p>
                  </a:txBody>
                  <a:tcPr/>
                </a:tc>
                <a:tc>
                  <a:txBody>
                    <a:bodyPr/>
                    <a:lstStyle/>
                    <a:p>
                      <a:pPr algn="ctr"/>
                      <a:r>
                        <a:rPr lang="en-US" b="1"/>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a:t>2</a:t>
                      </a:r>
                      <a:r>
                        <a:rPr lang="en-US" sz="1800" b="1" baseline="30000"/>
                        <a:t>4</a:t>
                      </a:r>
                      <a:endParaRPr lang="en-US" b="1"/>
                    </a:p>
                    <a:p>
                      <a:pPr algn="ctr"/>
                      <a:endParaRPr lang="en-US" b="1"/>
                    </a:p>
                  </a:txBody>
                  <a:tcPr/>
                </a:tc>
                <a:extLst>
                  <a:ext uri="{0D108BD9-81ED-4DB2-BD59-A6C34878D82A}">
                    <a16:rowId xmlns:a16="http://schemas.microsoft.com/office/drawing/2014/main" val="10003"/>
                  </a:ext>
                </a:extLst>
              </a:tr>
              <a:tr h="406400">
                <a:tc>
                  <a:txBody>
                    <a:bodyPr/>
                    <a:lstStyle/>
                    <a:p>
                      <a:pPr algn="ctr"/>
                      <a:r>
                        <a:rPr lang="en-US" b="1"/>
                        <a:t>.</a:t>
                      </a:r>
                    </a:p>
                  </a:txBody>
                  <a:tcPr/>
                </a:tc>
                <a:tc>
                  <a:txBody>
                    <a:bodyPr/>
                    <a:lstStyle/>
                    <a:p>
                      <a:pPr algn="ctr"/>
                      <a:r>
                        <a:rPr lang="en-US" b="1"/>
                        <a:t>.</a:t>
                      </a:r>
                    </a:p>
                  </a:txBody>
                  <a:tcPr/>
                </a:tc>
                <a:tc>
                  <a:txBody>
                    <a:bodyPr/>
                    <a:lstStyle/>
                    <a:p>
                      <a:pPr algn="ctr"/>
                      <a:r>
                        <a:rPr lang="en-US" b="1"/>
                        <a:t>.</a:t>
                      </a:r>
                    </a:p>
                  </a:txBody>
                  <a:tcPr/>
                </a:tc>
                <a:extLst>
                  <a:ext uri="{0D108BD9-81ED-4DB2-BD59-A6C34878D82A}">
                    <a16:rowId xmlns:a16="http://schemas.microsoft.com/office/drawing/2014/main" val="10004"/>
                  </a:ext>
                </a:extLst>
              </a:tr>
              <a:tr h="711200">
                <a:tc>
                  <a:txBody>
                    <a:bodyPr/>
                    <a:lstStyle/>
                    <a:p>
                      <a:pPr algn="ctr"/>
                      <a:r>
                        <a:rPr lang="en-US" b="1"/>
                        <a:t>1</a:t>
                      </a:r>
                    </a:p>
                  </a:txBody>
                  <a:tcPr/>
                </a:tc>
                <a:tc>
                  <a:txBody>
                    <a:bodyPr/>
                    <a:lstStyle/>
                    <a:p>
                      <a:pPr algn="ctr"/>
                      <a:r>
                        <a:rPr lang="en-US" b="1"/>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a:t>2</a:t>
                      </a:r>
                      <a:r>
                        <a:rPr lang="en-US" sz="1800" b="1" baseline="30000"/>
                        <a:t>n</a:t>
                      </a:r>
                      <a:endParaRPr lang="en-US" b="1"/>
                    </a:p>
                    <a:p>
                      <a:pPr algn="ctr"/>
                      <a:endParaRPr lang="en-US" b="1"/>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2362200" cy="6248400"/>
          </a:xfrm>
          <a:solidFill>
            <a:schemeClr val="accent2">
              <a:lumMod val="20000"/>
              <a:lumOff val="80000"/>
            </a:schemeClr>
          </a:solidFill>
        </p:spPr>
        <p:txBody>
          <a:bodyPr>
            <a:normAutofit/>
          </a:bodyPr>
          <a:lstStyle/>
          <a:p>
            <a:pPr>
              <a:buNone/>
            </a:pPr>
            <a:r>
              <a:rPr lang="en-US" sz="2400"/>
              <a:t>De-multiplexer:</a:t>
            </a:r>
          </a:p>
        </p:txBody>
      </p:sp>
      <p:sp>
        <p:nvSpPr>
          <p:cNvPr id="4" name="Title 1"/>
          <p:cNvSpPr>
            <a:spLocks noGrp="1"/>
          </p:cNvSpPr>
          <p:nvPr>
            <p:ph type="title"/>
          </p:nvPr>
        </p:nvSpPr>
        <p:spPr>
          <a:xfrm>
            <a:off x="0" y="0"/>
            <a:ext cx="9144000" cy="609600"/>
          </a:xfrm>
          <a:blipFill>
            <a:blip r:embed="rId2">
              <a:duotone>
                <a:schemeClr val="accent2">
                  <a:shade val="45000"/>
                  <a:satMod val="135000"/>
                </a:schemeClr>
                <a:prstClr val="white"/>
              </a:duotone>
            </a:blip>
            <a:tile tx="0" ty="0" sx="100000" sy="100000" flip="none" algn="tl"/>
          </a:blipFill>
        </p:spPr>
        <p:txBody>
          <a:bodyPr>
            <a:normAutofit/>
          </a:bodyPr>
          <a:lstStyle/>
          <a:p>
            <a:r>
              <a:rPr lang="en-US" sz="2800" b="1"/>
              <a:t>MSI Combinational Logic Circuit</a:t>
            </a:r>
          </a:p>
        </p:txBody>
      </p:sp>
      <p:graphicFrame>
        <p:nvGraphicFramePr>
          <p:cNvPr id="5" name="Table 4"/>
          <p:cNvGraphicFramePr>
            <a:graphicFrameLocks noGrp="1"/>
          </p:cNvGraphicFramePr>
          <p:nvPr/>
        </p:nvGraphicFramePr>
        <p:xfrm>
          <a:off x="152400" y="1397000"/>
          <a:ext cx="2057400" cy="3022600"/>
        </p:xfrm>
        <a:graphic>
          <a:graphicData uri="http://schemas.openxmlformats.org/drawingml/2006/table">
            <a:tbl>
              <a:tblPr firstRow="1" bandRow="1">
                <a:tableStyleId>{93296810-A885-4BE3-A3E7-6D5BEEA58F35}</a:tableStyleId>
              </a:tblPr>
              <a:tblGrid>
                <a:gridCol w="1393723">
                  <a:extLst>
                    <a:ext uri="{9D8B030D-6E8A-4147-A177-3AD203B41FA5}">
                      <a16:colId xmlns:a16="http://schemas.microsoft.com/office/drawing/2014/main" val="20000"/>
                    </a:ext>
                  </a:extLst>
                </a:gridCol>
                <a:gridCol w="663677">
                  <a:extLst>
                    <a:ext uri="{9D8B030D-6E8A-4147-A177-3AD203B41FA5}">
                      <a16:colId xmlns:a16="http://schemas.microsoft.com/office/drawing/2014/main" val="20001"/>
                    </a:ext>
                  </a:extLst>
                </a:gridCol>
              </a:tblGrid>
              <a:tr h="604520">
                <a:tc>
                  <a:txBody>
                    <a:bodyPr/>
                    <a:lstStyle/>
                    <a:p>
                      <a:pPr algn="ctr"/>
                      <a:r>
                        <a:rPr lang="en-US" b="1"/>
                        <a:t>S1        S2</a:t>
                      </a:r>
                    </a:p>
                  </a:txBody>
                  <a:tcPr/>
                </a:tc>
                <a:tc>
                  <a:txBody>
                    <a:bodyPr/>
                    <a:lstStyle/>
                    <a:p>
                      <a:pPr algn="ctr"/>
                      <a:r>
                        <a:rPr lang="en-US" b="1"/>
                        <a:t>Y</a:t>
                      </a:r>
                    </a:p>
                  </a:txBody>
                  <a:tcPr/>
                </a:tc>
                <a:extLst>
                  <a:ext uri="{0D108BD9-81ED-4DB2-BD59-A6C34878D82A}">
                    <a16:rowId xmlns:a16="http://schemas.microsoft.com/office/drawing/2014/main" val="10000"/>
                  </a:ext>
                </a:extLst>
              </a:tr>
              <a:tr h="604520">
                <a:tc>
                  <a:txBody>
                    <a:bodyPr/>
                    <a:lstStyle/>
                    <a:p>
                      <a:pPr algn="ctr"/>
                      <a:r>
                        <a:rPr lang="en-US" b="1"/>
                        <a:t>0          0</a:t>
                      </a:r>
                    </a:p>
                  </a:txBody>
                  <a:tcPr/>
                </a:tc>
                <a:tc>
                  <a:txBody>
                    <a:bodyPr/>
                    <a:lstStyle/>
                    <a:p>
                      <a:pPr algn="ctr"/>
                      <a:r>
                        <a:rPr lang="en-US" b="1"/>
                        <a:t>O0</a:t>
                      </a:r>
                    </a:p>
                  </a:txBody>
                  <a:tcPr/>
                </a:tc>
                <a:extLst>
                  <a:ext uri="{0D108BD9-81ED-4DB2-BD59-A6C34878D82A}">
                    <a16:rowId xmlns:a16="http://schemas.microsoft.com/office/drawing/2014/main" val="10001"/>
                  </a:ext>
                </a:extLst>
              </a:tr>
              <a:tr h="604520">
                <a:tc>
                  <a:txBody>
                    <a:bodyPr/>
                    <a:lstStyle/>
                    <a:p>
                      <a:pPr algn="ctr"/>
                      <a:r>
                        <a:rPr lang="en-US" b="1"/>
                        <a:t>0          1 </a:t>
                      </a:r>
                    </a:p>
                  </a:txBody>
                  <a:tcPr/>
                </a:tc>
                <a:tc>
                  <a:txBody>
                    <a:bodyPr/>
                    <a:lstStyle/>
                    <a:p>
                      <a:pPr algn="ctr"/>
                      <a:r>
                        <a:rPr lang="en-US" b="1"/>
                        <a:t>O1</a:t>
                      </a:r>
                    </a:p>
                  </a:txBody>
                  <a:tcPr/>
                </a:tc>
                <a:extLst>
                  <a:ext uri="{0D108BD9-81ED-4DB2-BD59-A6C34878D82A}">
                    <a16:rowId xmlns:a16="http://schemas.microsoft.com/office/drawing/2014/main" val="10002"/>
                  </a:ext>
                </a:extLst>
              </a:tr>
              <a:tr h="604520">
                <a:tc>
                  <a:txBody>
                    <a:bodyPr/>
                    <a:lstStyle/>
                    <a:p>
                      <a:pPr algn="ctr"/>
                      <a:r>
                        <a:rPr lang="en-US" b="1"/>
                        <a:t>1          0 </a:t>
                      </a:r>
                    </a:p>
                  </a:txBody>
                  <a:tcPr/>
                </a:tc>
                <a:tc>
                  <a:txBody>
                    <a:bodyPr/>
                    <a:lstStyle/>
                    <a:p>
                      <a:pPr algn="ctr"/>
                      <a:r>
                        <a:rPr lang="en-US" b="1"/>
                        <a:t>O2</a:t>
                      </a:r>
                    </a:p>
                  </a:txBody>
                  <a:tcPr/>
                </a:tc>
                <a:extLst>
                  <a:ext uri="{0D108BD9-81ED-4DB2-BD59-A6C34878D82A}">
                    <a16:rowId xmlns:a16="http://schemas.microsoft.com/office/drawing/2014/main" val="10003"/>
                  </a:ext>
                </a:extLst>
              </a:tr>
              <a:tr h="604520">
                <a:tc>
                  <a:txBody>
                    <a:bodyPr/>
                    <a:lstStyle/>
                    <a:p>
                      <a:pPr algn="ctr"/>
                      <a:r>
                        <a:rPr lang="en-US" b="1"/>
                        <a:t>1          1</a:t>
                      </a:r>
                    </a:p>
                  </a:txBody>
                  <a:tcPr/>
                </a:tc>
                <a:tc>
                  <a:txBody>
                    <a:bodyPr/>
                    <a:lstStyle/>
                    <a:p>
                      <a:pPr algn="ctr"/>
                      <a:r>
                        <a:rPr lang="en-US" b="1"/>
                        <a:t>O3</a:t>
                      </a:r>
                    </a:p>
                  </a:txBody>
                  <a:tcPr/>
                </a:tc>
                <a:extLst>
                  <a:ext uri="{0D108BD9-81ED-4DB2-BD59-A6C34878D82A}">
                    <a16:rowId xmlns:a16="http://schemas.microsoft.com/office/drawing/2014/main" val="10004"/>
                  </a:ext>
                </a:extLst>
              </a:tr>
            </a:tbl>
          </a:graphicData>
        </a:graphic>
      </p:graphicFrame>
      <p:pic>
        <p:nvPicPr>
          <p:cNvPr id="6" name="Picture 2"/>
          <p:cNvPicPr>
            <a:picLocks noChangeAspect="1" noChangeArrowheads="1"/>
          </p:cNvPicPr>
          <p:nvPr/>
        </p:nvPicPr>
        <p:blipFill>
          <a:blip r:embed="rId3"/>
          <a:srcRect/>
          <a:stretch>
            <a:fillRect/>
          </a:stretch>
        </p:blipFill>
        <p:spPr bwMode="auto">
          <a:xfrm>
            <a:off x="6477001" y="1295400"/>
            <a:ext cx="1371600" cy="12192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6553200" y="2438400"/>
            <a:ext cx="1371600" cy="13716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6553200" y="3810000"/>
            <a:ext cx="1371600" cy="12192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6553200" y="5029200"/>
            <a:ext cx="1371600" cy="1219200"/>
          </a:xfrm>
          <a:prstGeom prst="rect">
            <a:avLst/>
          </a:prstGeom>
          <a:noFill/>
          <a:ln w="9525">
            <a:noFill/>
            <a:miter lim="800000"/>
            <a:headEnd/>
            <a:tailEnd/>
          </a:ln>
          <a:effectLst/>
        </p:spPr>
      </p:pic>
      <p:sp>
        <p:nvSpPr>
          <p:cNvPr id="10" name="Isosceles Triangle 9"/>
          <p:cNvSpPr/>
          <p:nvPr/>
        </p:nvSpPr>
        <p:spPr>
          <a:xfrm rot="10800000">
            <a:off x="3581400" y="1219200"/>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Isosceles Triangle 10"/>
          <p:cNvSpPr/>
          <p:nvPr/>
        </p:nvSpPr>
        <p:spPr>
          <a:xfrm rot="10800000">
            <a:off x="5105400" y="1219201"/>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3733800" y="14478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5257800" y="14478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Straight Connector 14"/>
          <p:cNvCxnSpPr/>
          <p:nvPr/>
        </p:nvCxnSpPr>
        <p:spPr>
          <a:xfrm rot="5400000">
            <a:off x="342900" y="3543300"/>
            <a:ext cx="5257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a:off x="2971800" y="1066800"/>
            <a:ext cx="8382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p:cNvCxnSpPr>
            <a:endCxn id="10" idx="3"/>
          </p:cNvCxnSpPr>
          <p:nvPr/>
        </p:nvCxnSpPr>
        <p:spPr>
          <a:xfrm rot="5400000">
            <a:off x="3733800" y="1143000"/>
            <a:ext cx="1524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rot="5400000">
            <a:off x="1866106" y="3542506"/>
            <a:ext cx="5257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a:off x="4495800" y="1066800"/>
            <a:ext cx="8382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5400000">
            <a:off x="5257006" y="1142206"/>
            <a:ext cx="1524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a:stCxn id="12" idx="4"/>
          </p:cNvCxnSpPr>
          <p:nvPr/>
        </p:nvCxnSpPr>
        <p:spPr>
          <a:xfrm rot="5400000">
            <a:off x="1485900" y="3848100"/>
            <a:ext cx="46482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a:off x="3009106" y="3847307"/>
            <a:ext cx="4648200" cy="1588"/>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2743200" y="533400"/>
            <a:ext cx="533400" cy="369332"/>
          </a:xfrm>
          <a:prstGeom prst="rect">
            <a:avLst/>
          </a:prstGeom>
          <a:noFill/>
        </p:spPr>
        <p:txBody>
          <a:bodyPr wrap="square" rtlCol="0">
            <a:spAutoFit/>
          </a:bodyPr>
          <a:lstStyle/>
          <a:p>
            <a:r>
              <a:rPr lang="en-US"/>
              <a:t>S1</a:t>
            </a:r>
          </a:p>
        </p:txBody>
      </p:sp>
      <p:sp>
        <p:nvSpPr>
          <p:cNvPr id="28" name="TextBox 27"/>
          <p:cNvSpPr txBox="1"/>
          <p:nvPr/>
        </p:nvSpPr>
        <p:spPr>
          <a:xfrm>
            <a:off x="4267200" y="533400"/>
            <a:ext cx="533400" cy="369332"/>
          </a:xfrm>
          <a:prstGeom prst="rect">
            <a:avLst/>
          </a:prstGeom>
          <a:noFill/>
        </p:spPr>
        <p:txBody>
          <a:bodyPr wrap="square" rtlCol="0">
            <a:spAutoFit/>
          </a:bodyPr>
          <a:lstStyle/>
          <a:p>
            <a:r>
              <a:rPr lang="en-US"/>
              <a:t>S2</a:t>
            </a:r>
          </a:p>
        </p:txBody>
      </p:sp>
      <p:cxnSp>
        <p:nvCxnSpPr>
          <p:cNvPr id="30" name="Straight Connector 29"/>
          <p:cNvCxnSpPr/>
          <p:nvPr/>
        </p:nvCxnSpPr>
        <p:spPr>
          <a:xfrm rot="10800000">
            <a:off x="6553200" y="1905001"/>
            <a:ext cx="381010" cy="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6553201" y="3122612"/>
            <a:ext cx="45719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6553201" y="4418011"/>
            <a:ext cx="45719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a:off x="6553201" y="5637211"/>
            <a:ext cx="45719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228305" y="4228306"/>
            <a:ext cx="464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a:off x="2743200" y="6553200"/>
            <a:ext cx="3810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362200" y="6324600"/>
            <a:ext cx="381000" cy="381000"/>
          </a:xfrm>
          <a:prstGeom prst="rect">
            <a:avLst/>
          </a:prstGeom>
          <a:noFill/>
        </p:spPr>
        <p:txBody>
          <a:bodyPr wrap="square" rtlCol="0">
            <a:spAutoFit/>
          </a:bodyPr>
          <a:lstStyle/>
          <a:p>
            <a:r>
              <a:rPr lang="en-US"/>
              <a:t>I</a:t>
            </a:r>
          </a:p>
        </p:txBody>
      </p:sp>
      <p:cxnSp>
        <p:nvCxnSpPr>
          <p:cNvPr id="45" name="Straight Connector 44"/>
          <p:cNvCxnSpPr/>
          <p:nvPr/>
        </p:nvCxnSpPr>
        <p:spPr>
          <a:xfrm rot="10800000">
            <a:off x="3810000" y="17526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10800000">
            <a:off x="5334000" y="20574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10800000">
            <a:off x="3810000" y="2970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10800000">
            <a:off x="4495800" y="3276600"/>
            <a:ext cx="24384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rot="10800000">
            <a:off x="2971800" y="4267200"/>
            <a:ext cx="39624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p:nvCxnSpPr>
        <p:spPr>
          <a:xfrm rot="10800000">
            <a:off x="5334000" y="45720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10800000">
            <a:off x="2971801" y="5484811"/>
            <a:ext cx="39624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rot="10800000">
            <a:off x="4495800" y="5789611"/>
            <a:ext cx="24384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44" name="Text Box 5"/>
          <p:cNvSpPr txBox="1">
            <a:spLocks noChangeArrowheads="1"/>
          </p:cNvSpPr>
          <p:nvPr/>
        </p:nvSpPr>
        <p:spPr bwMode="auto">
          <a:xfrm>
            <a:off x="7739062" y="167640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O</a:t>
            </a:r>
            <a:r>
              <a:rPr lang="en-US" sz="2400" baseline="-25000">
                <a:latin typeface="Calibri" pitchFamily="34" charset="0"/>
                <a:cs typeface="Arial" pitchFamily="34" charset="0"/>
              </a:rPr>
              <a:t>0</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Text Box 5"/>
          <p:cNvSpPr txBox="1">
            <a:spLocks noChangeArrowheads="1"/>
          </p:cNvSpPr>
          <p:nvPr/>
        </p:nvSpPr>
        <p:spPr bwMode="auto">
          <a:xfrm>
            <a:off x="7772400" y="286385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O</a:t>
            </a:r>
            <a:r>
              <a:rPr lang="en-US" sz="2400" baseline="-25000">
                <a:latin typeface="Calibri" pitchFamily="34" charset="0"/>
                <a:cs typeface="Arial" pitchFamily="34" charset="0"/>
              </a:rPr>
              <a:t>1</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Text Box 5"/>
          <p:cNvSpPr txBox="1">
            <a:spLocks noChangeArrowheads="1"/>
          </p:cNvSpPr>
          <p:nvPr/>
        </p:nvSpPr>
        <p:spPr bwMode="auto">
          <a:xfrm>
            <a:off x="7848600" y="415925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O</a:t>
            </a:r>
            <a:r>
              <a:rPr lang="en-US" sz="2400" baseline="-25000">
                <a:latin typeface="Calibri" pitchFamily="34" charset="0"/>
                <a:cs typeface="Arial" pitchFamily="34" charset="0"/>
              </a:rPr>
              <a:t>2</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Text Box 5"/>
          <p:cNvSpPr txBox="1">
            <a:spLocks noChangeArrowheads="1"/>
          </p:cNvSpPr>
          <p:nvPr/>
        </p:nvSpPr>
        <p:spPr bwMode="auto">
          <a:xfrm>
            <a:off x="7924800" y="541020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a:latin typeface="Calibri" pitchFamily="34" charset="0"/>
                <a:cs typeface="Arial" pitchFamily="34" charset="0"/>
              </a:rPr>
              <a:t>O</a:t>
            </a:r>
            <a:r>
              <a:rPr lang="en-US" sz="2400" baseline="-25000">
                <a:latin typeface="Calibri" pitchFamily="34" charset="0"/>
                <a:cs typeface="Arial" pitchFamily="34" charset="0"/>
              </a:rPr>
              <a:t>3</a:t>
            </a:r>
            <a:r>
              <a:rPr kumimoji="0" lang="en-US" sz="2400" b="0" i="0" u="none" strike="noStrike" cap="none" normalizeH="0" baseline="0">
                <a:ln>
                  <a:noFill/>
                </a:ln>
                <a:solidFill>
                  <a:schemeClr val="tx1"/>
                </a:solidFill>
                <a:effectLst/>
                <a:latin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Oval 51"/>
          <p:cNvSpPr/>
          <p:nvPr/>
        </p:nvSpPr>
        <p:spPr>
          <a:xfrm>
            <a:off x="3733800" y="1676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3733800" y="2895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1981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5257800" y="4495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41910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p:cNvSpPr/>
          <p:nvPr/>
        </p:nvSpPr>
        <p:spPr>
          <a:xfrm>
            <a:off x="2895600" y="5410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57"/>
          <p:cNvSpPr/>
          <p:nvPr/>
        </p:nvSpPr>
        <p:spPr>
          <a:xfrm>
            <a:off x="4419600" y="57150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Oval 58"/>
          <p:cNvSpPr/>
          <p:nvPr/>
        </p:nvSpPr>
        <p:spPr>
          <a:xfrm>
            <a:off x="44196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35A8D084BCA9B4AADEC2253585D2A60" ma:contentTypeVersion="10" ma:contentTypeDescription="Create a new document." ma:contentTypeScope="" ma:versionID="507893ce864b3cd28eee5975cfbe82a8">
  <xsd:schema xmlns:xsd="http://www.w3.org/2001/XMLSchema" xmlns:xs="http://www.w3.org/2001/XMLSchema" xmlns:p="http://schemas.microsoft.com/office/2006/metadata/properties" xmlns:ns2="02438511-f052-463a-94f9-201a2d0199ca" targetNamespace="http://schemas.microsoft.com/office/2006/metadata/properties" ma:root="true" ma:fieldsID="1e2169735edea335da6d554b8ef31054" ns2:_="">
    <xsd:import namespace="02438511-f052-463a-94f9-201a2d0199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438511-f052-463a-94f9-201a2d0199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2FB450-E49C-4FA3-848E-A6D5FCB5959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F75F0B4-CC72-46C0-AC3B-AE40564C2749}">
  <ds:schemaRefs>
    <ds:schemaRef ds:uri="02438511-f052-463a-94f9-201a2d0199c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0ED96F0-BE6C-465E-8B88-91B2A9B983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163</Slides>
  <Notes>0</Notes>
  <HiddenSlides>0</HiddenSlides>
  <ScaleCrop>false</ScaleCrop>
  <HeadingPairs>
    <vt:vector size="4" baseType="variant">
      <vt:variant>
        <vt:lpstr>Theme</vt:lpstr>
      </vt:variant>
      <vt:variant>
        <vt:i4>1</vt:i4>
      </vt:variant>
      <vt:variant>
        <vt:lpstr>Slide Titles</vt:lpstr>
      </vt:variant>
      <vt:variant>
        <vt:i4>163</vt:i4>
      </vt:variant>
    </vt:vector>
  </HeadingPairs>
  <TitlesOfParts>
    <vt:vector size="164" baseType="lpstr">
      <vt:lpstr>Office Theme</vt:lpstr>
      <vt:lpstr>Logic circuit</vt:lpstr>
      <vt:lpstr>Logic circuit</vt:lpstr>
      <vt:lpstr>Logic circuit</vt:lpstr>
      <vt:lpstr>Logic circuit</vt:lpstr>
      <vt:lpstr>Digital representations</vt:lpstr>
      <vt:lpstr>Digital Techniques Advantages </vt:lpstr>
      <vt:lpstr>Binary Numbers and Codes</vt:lpstr>
      <vt:lpstr>Binary Numbers and Codes</vt:lpstr>
      <vt:lpstr>Binary Numbers and Codes</vt:lpstr>
      <vt:lpstr>Binary Numbers and Codes</vt:lpstr>
      <vt:lpstr>Binary Numbers and Codes</vt:lpstr>
      <vt:lpstr>Binary Numbers and Codes</vt:lpstr>
      <vt:lpstr>Binary Numbers and Codes</vt:lpstr>
      <vt:lpstr>Binary Coded Decimal (BCD)Code</vt:lpstr>
      <vt:lpstr>2421 BCD code</vt:lpstr>
      <vt:lpstr> BCD code</vt:lpstr>
      <vt:lpstr>Error Detection Codes</vt:lpstr>
      <vt:lpstr>Reflected Code(Gray-Code)</vt:lpstr>
      <vt:lpstr>Alphanumeric Codes</vt:lpstr>
      <vt:lpstr>Alphanumeric Codes</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Programmable Logic Device</vt:lpstr>
      <vt:lpstr>Programmable Logic Device</vt:lpstr>
      <vt:lpstr>Programmable Logic Device</vt:lpstr>
      <vt:lpstr>Programmable Logic Device</vt:lpstr>
      <vt:lpstr>Programmable Logic Device</vt:lpstr>
      <vt:lpstr>Programmable Logic Device</vt:lpstr>
      <vt:lpstr>Programmable Logic Device</vt:lpstr>
      <vt:lpstr>Programmable Logic Device</vt:lpstr>
      <vt:lpstr>Programmable Logic Device</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Processor Logic Design</vt:lpstr>
      <vt:lpstr>Processor Logic Design</vt:lpstr>
      <vt:lpstr>PowerPoint Presentation</vt:lpstr>
      <vt:lpstr>Processor Logic Design</vt:lpstr>
      <vt:lpstr>Processor Logic Design</vt:lpstr>
      <vt:lpstr>Processor Logic Design</vt:lpstr>
      <vt:lpstr>Processor Logic Design</vt:lpstr>
      <vt:lpstr>Processor Logic Design</vt:lpstr>
      <vt:lpstr>Processor Logic Design</vt:lpstr>
      <vt:lpstr>Processor Logic Design</vt:lpstr>
      <vt:lpstr>Processor Logic Design</vt:lpstr>
      <vt:lpstr>Counter</vt:lpstr>
      <vt:lpstr>Counter</vt:lpstr>
      <vt:lpstr>Counter</vt:lpstr>
      <vt:lpstr>PowerPoint Presentation</vt:lpstr>
      <vt:lpstr>Counter</vt:lpstr>
      <vt:lpstr>Counter</vt:lpstr>
      <vt:lpstr>Counter</vt:lpstr>
      <vt:lpstr>Counter</vt:lpstr>
      <vt:lpstr>Counter</vt:lpstr>
      <vt:lpstr>Counter</vt:lpstr>
      <vt:lpstr>Counter Application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circuit</dc:title>
  <dc:creator>Lenovo</dc:creator>
  <cp:revision>1</cp:revision>
  <dcterms:created xsi:type="dcterms:W3CDTF">2017-12-10T05:38:19Z</dcterms:created>
  <dcterms:modified xsi:type="dcterms:W3CDTF">2021-08-01T02:42:43Z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0x010100735A8D084BCA9B4AADEC2253585D2A60</vt:lpwstr>
  </property>
</Properties>
</file>