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6" r:id="rId3"/>
    <p:sldId id="425" r:id="rId4"/>
    <p:sldId id="424" r:id="rId5"/>
    <p:sldId id="427" r:id="rId6"/>
    <p:sldId id="257" r:id="rId7"/>
    <p:sldId id="258" r:id="rId8"/>
    <p:sldId id="259" r:id="rId9"/>
    <p:sldId id="260" r:id="rId10"/>
    <p:sldId id="428" r:id="rId11"/>
    <p:sldId id="429" r:id="rId12"/>
    <p:sldId id="261" r:id="rId13"/>
    <p:sldId id="262" r:id="rId14"/>
    <p:sldId id="263" r:id="rId15"/>
    <p:sldId id="270" r:id="rId16"/>
    <p:sldId id="264" r:id="rId17"/>
    <p:sldId id="265" r:id="rId18"/>
    <p:sldId id="266" r:id="rId19"/>
    <p:sldId id="267" r:id="rId20"/>
    <p:sldId id="268" r:id="rId21"/>
    <p:sldId id="269" r:id="rId22"/>
    <p:sldId id="271" r:id="rId23"/>
    <p:sldId id="272" r:id="rId24"/>
    <p:sldId id="273" r:id="rId25"/>
    <p:sldId id="276" r:id="rId26"/>
    <p:sldId id="275" r:id="rId27"/>
    <p:sldId id="274"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2" r:id="rId93"/>
    <p:sldId id="341" r:id="rId94"/>
    <p:sldId id="343" r:id="rId95"/>
    <p:sldId id="344" r:id="rId96"/>
    <p:sldId id="345" r:id="rId97"/>
    <p:sldId id="346" r:id="rId98"/>
    <p:sldId id="347"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89"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0" autoAdjust="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3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C01DE-C7D5-4EEE-8F5F-EEF722904C4F}"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01DE-C7D5-4EEE-8F5F-EEF722904C4F}"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01DE-C7D5-4EEE-8F5F-EEF722904C4F}"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01DE-C7D5-4EEE-8F5F-EEF722904C4F}"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C01DE-C7D5-4EEE-8F5F-EEF722904C4F}"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EC01DE-C7D5-4EEE-8F5F-EEF722904C4F}"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EC01DE-C7D5-4EEE-8F5F-EEF722904C4F}" type="datetimeFigureOut">
              <a:rPr lang="en-US" smtClean="0"/>
              <a:pPr/>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EC01DE-C7D5-4EEE-8F5F-EEF722904C4F}" type="datetimeFigureOut">
              <a:rPr lang="en-US" smtClean="0"/>
              <a:pPr/>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C01DE-C7D5-4EEE-8F5F-EEF722904C4F}" type="datetimeFigureOut">
              <a:rPr lang="en-US" smtClean="0"/>
              <a:pPr/>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C01DE-C7D5-4EEE-8F5F-EEF722904C4F}"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C01DE-C7D5-4EEE-8F5F-EEF722904C4F}"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6244E-F508-4D07-A974-2759947E2F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C01DE-C7D5-4EEE-8F5F-EEF722904C4F}" type="datetimeFigureOut">
              <a:rPr lang="en-US" smtClean="0"/>
              <a:pPr/>
              <a:t>6/11/2018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6244E-F508-4D07-A974-2759947E2F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ganeshpa@nec.edu.n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0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7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838199"/>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I</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nstrumentation</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Subtitle 2"/>
          <p:cNvSpPr>
            <a:spLocks noGrp="1"/>
          </p:cNvSpPr>
          <p:nvPr>
            <p:ph type="ctrTitle"/>
          </p:nvPr>
        </p:nvSpPr>
        <p:spPr>
          <a:xfrm>
            <a:off x="0" y="838200"/>
            <a:ext cx="9144000" cy="6019800"/>
          </a:xfrm>
          <a:blipFill>
            <a:blip r:embed="rId3">
              <a:duotone>
                <a:schemeClr val="accent6">
                  <a:shade val="45000"/>
                  <a:satMod val="135000"/>
                </a:schemeClr>
                <a:prstClr val="white"/>
              </a:duotone>
            </a:blip>
            <a:tile tx="0" ty="0" sx="100000" sy="100000" flip="none" algn="tl"/>
          </a:blipFill>
        </p:spPr>
        <p:txBody>
          <a:bodyPr>
            <a:normAutofit fontScale="90000"/>
          </a:bodyPr>
          <a:lstStyle/>
          <a:p>
            <a:pPr marL="514350" indent="-514350"/>
            <a:r>
              <a:rPr lang="en-US" b="1" dirty="0" smtClean="0">
                <a:solidFill>
                  <a:srgbClr val="0070C0"/>
                </a:solidFill>
              </a:rPr>
              <a:t>Subject: “Instrumentation”</a:t>
            </a:r>
            <a:br>
              <a:rPr lang="en-US" b="1" dirty="0" smtClean="0">
                <a:solidFill>
                  <a:srgbClr val="0070C0"/>
                </a:solidFill>
              </a:rPr>
            </a:br>
            <a:r>
              <a:rPr lang="en-US" sz="4000" b="1" dirty="0" smtClean="0">
                <a:solidFill>
                  <a:schemeClr val="tx1"/>
                </a:solidFill>
              </a:rPr>
              <a:t/>
            </a:r>
            <a:br>
              <a:rPr lang="en-US" sz="4000" b="1" dirty="0" smtClean="0">
                <a:solidFill>
                  <a:schemeClr val="tx1"/>
                </a:solidFill>
              </a:rPr>
            </a:br>
            <a:r>
              <a:rPr lang="en-US" sz="4000" b="1" dirty="0" smtClean="0"/>
              <a:t/>
            </a:r>
            <a:br>
              <a:rPr lang="en-US" sz="4000" b="1" dirty="0" smtClean="0"/>
            </a:br>
            <a:r>
              <a:rPr lang="en-US" sz="4000" b="1" dirty="0" smtClean="0">
                <a:solidFill>
                  <a:srgbClr val="FF0000"/>
                </a:solidFill>
              </a:rPr>
              <a:t>Lecture 1 (Introduction)</a:t>
            </a:r>
            <a:br>
              <a:rPr lang="en-US" sz="4000" b="1" dirty="0" smtClean="0">
                <a:solidFill>
                  <a:srgbClr val="FF0000"/>
                </a:solidFill>
              </a:rPr>
            </a:br>
            <a:r>
              <a:rPr lang="en-US" sz="4000" b="1" dirty="0" smtClean="0">
                <a:solidFill>
                  <a:srgbClr val="FF0000"/>
                </a:solidFill>
              </a:rPr>
              <a:t/>
            </a:r>
            <a:br>
              <a:rPr lang="en-US" sz="4000" b="1" dirty="0" smtClean="0">
                <a:solidFill>
                  <a:srgbClr val="FF0000"/>
                </a:solidFill>
              </a:rPr>
            </a:br>
            <a:r>
              <a:rPr lang="en-US" sz="4000" b="1" dirty="0" smtClean="0"/>
              <a:t/>
            </a:r>
            <a:br>
              <a:rPr lang="en-US" sz="4000" b="1" dirty="0" smtClean="0"/>
            </a:br>
            <a:r>
              <a:rPr lang="en-US" sz="4000" b="1" dirty="0" smtClean="0"/>
              <a:t/>
            </a:r>
            <a:br>
              <a:rPr lang="en-US" sz="4000" b="1" dirty="0" smtClean="0"/>
            </a:br>
            <a:r>
              <a:rPr lang="en-US" sz="4000" b="1" dirty="0" smtClean="0">
                <a:solidFill>
                  <a:srgbClr val="7030A0"/>
                </a:solidFill>
                <a:hlinkClick r:id="rId4"/>
              </a:rPr>
              <a:t>ganeshpa@nec.edu.np</a:t>
            </a:r>
            <a:r>
              <a:rPr lang="en-US" sz="4000" b="1" dirty="0" smtClean="0">
                <a:solidFill>
                  <a:srgbClr val="7030A0"/>
                </a:solidFill>
              </a:rPr>
              <a:t/>
            </a:r>
            <a:br>
              <a:rPr lang="en-US" sz="4000" b="1" dirty="0" smtClean="0">
                <a:solidFill>
                  <a:srgbClr val="7030A0"/>
                </a:solidFill>
              </a:rPr>
            </a:br>
            <a:r>
              <a:rPr lang="en-US" sz="4000" b="1" dirty="0" smtClean="0"/>
              <a:t/>
            </a:r>
            <a:br>
              <a:rPr lang="en-US" sz="4000" b="1" dirty="0" smtClean="0"/>
            </a:br>
            <a:r>
              <a:rPr lang="en-US" sz="3600" b="1" dirty="0" smtClean="0">
                <a:solidFill>
                  <a:schemeClr val="accent3">
                    <a:lumMod val="50000"/>
                  </a:schemeClr>
                </a:solidFill>
              </a:rPr>
              <a:t>ganeshadhikarireal@gmail.com</a:t>
            </a:r>
            <a:endParaRPr lang="en-US" sz="3600" b="1" dirty="0">
              <a:solidFill>
                <a:schemeClr val="accent3">
                  <a:lumMod val="50000"/>
                </a:schemeClr>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40000"/>
              <a:lumOff val="60000"/>
            </a:schemeClr>
          </a:solidFill>
        </p:spPr>
        <p:txBody>
          <a:bodyPr>
            <a:normAutofit/>
          </a:bodyPr>
          <a:lstStyle/>
          <a:p>
            <a:pPr>
              <a:buNone/>
            </a:pPr>
            <a:r>
              <a:rPr lang="en-US" sz="2400" b="1" dirty="0" smtClean="0"/>
              <a:t>Primary Sensing Element:</a:t>
            </a:r>
          </a:p>
          <a:p>
            <a:pPr>
              <a:buFont typeface="Wingdings" pitchFamily="2" charset="2"/>
              <a:buChar char="Ø"/>
            </a:pPr>
            <a:r>
              <a:rPr lang="en-US" sz="2400" dirty="0" err="1" smtClean="0"/>
              <a:t>Measurand</a:t>
            </a:r>
            <a:r>
              <a:rPr lang="en-US" sz="2400" dirty="0" smtClean="0"/>
              <a:t> make its first contact with primary sensing element.</a:t>
            </a:r>
          </a:p>
          <a:p>
            <a:pPr>
              <a:buFont typeface="Wingdings" pitchFamily="2" charset="2"/>
              <a:buChar char="Ø"/>
            </a:pPr>
            <a:r>
              <a:rPr lang="en-US" sz="2400" dirty="0" err="1" smtClean="0"/>
              <a:t>Measurand</a:t>
            </a:r>
            <a:r>
              <a:rPr lang="en-US" sz="2400" dirty="0" smtClean="0"/>
              <a:t> is first detected by Primary sensor.</a:t>
            </a:r>
          </a:p>
          <a:p>
            <a:pPr>
              <a:buNone/>
            </a:pPr>
            <a:r>
              <a:rPr lang="en-US" sz="2400" b="1" dirty="0" smtClean="0"/>
              <a:t>Variable conversion Element:</a:t>
            </a:r>
          </a:p>
          <a:p>
            <a:pPr>
              <a:buFont typeface="Wingdings" pitchFamily="2" charset="2"/>
              <a:buChar char="Ø"/>
            </a:pPr>
            <a:r>
              <a:rPr lang="en-US" sz="2400" dirty="0" smtClean="0"/>
              <a:t>For an instrument to perform desired function, it becomes necessary to convert  output to some other form; while preserving  the information content of original signal. </a:t>
            </a:r>
            <a:r>
              <a:rPr lang="en-US" sz="2400" dirty="0" err="1" smtClean="0"/>
              <a:t>eg</a:t>
            </a:r>
            <a:r>
              <a:rPr lang="en-US" sz="2400" dirty="0" smtClean="0"/>
              <a:t> ADC.</a:t>
            </a:r>
          </a:p>
          <a:p>
            <a:pPr>
              <a:buNone/>
            </a:pPr>
            <a:r>
              <a:rPr lang="en-US" sz="2400" b="1" dirty="0" smtClean="0"/>
              <a:t>Variable Manipulation Element:</a:t>
            </a:r>
          </a:p>
          <a:p>
            <a:pPr>
              <a:buFont typeface="Wingdings" pitchFamily="2" charset="2"/>
              <a:buChar char="Ø"/>
            </a:pPr>
            <a:r>
              <a:rPr lang="en-US" sz="2400" dirty="0" smtClean="0"/>
              <a:t>It manipulate the signal presented to it, while preserving original nature of signal. </a:t>
            </a:r>
          </a:p>
          <a:p>
            <a:pPr>
              <a:buFont typeface="Wingdings" pitchFamily="2" charset="2"/>
              <a:buChar char="Ø"/>
            </a:pPr>
            <a:r>
              <a:rPr lang="en-US" sz="2400" dirty="0" smtClean="0"/>
              <a:t>It just deals with change in numerical value of signal.</a:t>
            </a:r>
          </a:p>
          <a:p>
            <a:pPr>
              <a:buFont typeface="Wingdings" pitchFamily="2" charset="2"/>
              <a:buChar char="Ø"/>
            </a:pPr>
            <a:r>
              <a:rPr lang="en-US" sz="2400" dirty="0" err="1" smtClean="0"/>
              <a:t>Eg</a:t>
            </a:r>
            <a:r>
              <a:rPr lang="en-US" sz="2400" dirty="0" smtClean="0"/>
              <a:t>. Voltage Amplifier.</a:t>
            </a:r>
          </a:p>
          <a:p>
            <a:pPr>
              <a:buNone/>
            </a:pPr>
            <a:endParaRPr lang="en-US" sz="2800" dirty="0"/>
          </a:p>
        </p:txBody>
      </p:sp>
      <p:sp>
        <p:nvSpPr>
          <p:cNvPr id="4" name="Title 1"/>
          <p:cNvSpPr>
            <a:spLocks noGrp="1"/>
          </p:cNvSpPr>
          <p:nvPr>
            <p:ph type="title"/>
          </p:nvPr>
        </p:nvSpPr>
        <p:spPr>
          <a:xfrm>
            <a:off x="0" y="0"/>
            <a:ext cx="9144000" cy="9144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dirty="0" smtClean="0"/>
              <a:t>Instrumentation System</a:t>
            </a:r>
            <a:endParaRPr lang="en-US" sz="40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Velocity Transducer</a:t>
            </a:r>
            <a:endParaRPr lang="en-US" sz="2000" b="1" dirty="0"/>
          </a:p>
        </p:txBody>
      </p:sp>
      <p:pic>
        <p:nvPicPr>
          <p:cNvPr id="2050"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2362200"/>
            <a:ext cx="9144000" cy="4495799"/>
          </a:xfrm>
          <a:prstGeom prst="rect">
            <a:avLst/>
          </a:prstGeom>
          <a:noFill/>
          <a:ln w="9525">
            <a:noFill/>
            <a:miter lim="800000"/>
            <a:headEnd/>
            <a:tailEnd/>
          </a:ln>
          <a:effectLst/>
        </p:spPr>
      </p:pic>
      <p:sp>
        <p:nvSpPr>
          <p:cNvPr id="5" name="TextBox 4"/>
          <p:cNvSpPr txBox="1"/>
          <p:nvPr/>
        </p:nvSpPr>
        <p:spPr>
          <a:xfrm>
            <a:off x="0" y="914400"/>
            <a:ext cx="9144000" cy="1477328"/>
          </a:xfrm>
          <a:prstGeom prst="rect">
            <a:avLst/>
          </a:prstGeom>
          <a:solidFill>
            <a:schemeClr val="accent1">
              <a:lumMod val="20000"/>
              <a:lumOff val="80000"/>
            </a:schemeClr>
          </a:solidFill>
        </p:spPr>
        <p:txBody>
          <a:bodyPr wrap="square" rtlCol="0">
            <a:spAutoFit/>
          </a:bodyPr>
          <a:lstStyle/>
          <a:p>
            <a:pPr>
              <a:buFont typeface="Wingdings" pitchFamily="2" charset="2"/>
              <a:buChar char="Ø"/>
            </a:pPr>
            <a:r>
              <a:rPr lang="en-US" dirty="0" smtClean="0"/>
              <a:t>Moving coil suspended in permanent magnetic field.</a:t>
            </a:r>
          </a:p>
          <a:p>
            <a:pPr>
              <a:buFont typeface="Wingdings" pitchFamily="2" charset="2"/>
              <a:buChar char="Ø"/>
            </a:pPr>
            <a:r>
              <a:rPr lang="en-US" dirty="0" smtClean="0"/>
              <a:t>Motion of coil in the field generate voltage.</a:t>
            </a:r>
          </a:p>
          <a:p>
            <a:pPr>
              <a:buFont typeface="Wingdings" pitchFamily="2" charset="2"/>
              <a:buChar char="Ø"/>
            </a:pPr>
            <a:r>
              <a:rPr lang="en-US" dirty="0" smtClean="0"/>
              <a:t>Output becomes proportional to velocity of coil and type of pickup.</a:t>
            </a:r>
          </a:p>
          <a:p>
            <a:pPr>
              <a:buFont typeface="Wingdings" pitchFamily="2" charset="2"/>
              <a:buChar char="Ø"/>
            </a:pPr>
            <a:r>
              <a:rPr lang="en-US" dirty="0" smtClean="0"/>
              <a:t>Generally, used for measurement of velocities developed in a linear, sinusoidal or random  	manner.</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Temperature  Measurements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lnSpcReduction="10000"/>
          </a:bodyPr>
          <a:lstStyle/>
          <a:p>
            <a:pPr>
              <a:buNone/>
            </a:pPr>
            <a:r>
              <a:rPr lang="en-US" sz="1600" dirty="0" smtClean="0"/>
              <a:t>	</a:t>
            </a:r>
            <a:r>
              <a:rPr lang="en-US" sz="1600" b="1" dirty="0" smtClean="0"/>
              <a:t>Resistance Temperature Detector (RTD)</a:t>
            </a:r>
          </a:p>
          <a:p>
            <a:pPr>
              <a:buFont typeface="Wingdings" pitchFamily="2" charset="2"/>
              <a:buChar char="Ø"/>
            </a:pPr>
            <a:r>
              <a:rPr lang="en-US" sz="1600" dirty="0" smtClean="0"/>
              <a:t>All most all pure metals have property of varying resistances with temperature.</a:t>
            </a:r>
          </a:p>
          <a:p>
            <a:pPr>
              <a:buFont typeface="Wingdings" pitchFamily="2" charset="2"/>
              <a:buChar char="Ø"/>
            </a:pPr>
            <a:r>
              <a:rPr lang="en-US" sz="1600" dirty="0" smtClean="0"/>
              <a:t>The change in resistance becomes almost directly proportional to the change in temperature.</a:t>
            </a:r>
          </a:p>
          <a:p>
            <a:pPr>
              <a:buFont typeface="Wingdings" pitchFamily="2" charset="2"/>
              <a:buChar char="Ø"/>
            </a:pPr>
            <a:r>
              <a:rPr lang="en-US" sz="1600" dirty="0" smtClean="0"/>
              <a:t>The relationship between resistance and temperature.</a:t>
            </a:r>
          </a:p>
          <a:p>
            <a:pPr>
              <a:buNone/>
            </a:pPr>
            <a:r>
              <a:rPr lang="en-US" sz="1600" dirty="0" smtClean="0"/>
              <a:t>		</a:t>
            </a:r>
            <a:r>
              <a:rPr lang="en-US" sz="1600" b="1" dirty="0" smtClean="0"/>
              <a:t>R</a:t>
            </a:r>
            <a:r>
              <a:rPr lang="en-US" sz="1600" b="1" baseline="-25000" dirty="0" smtClean="0"/>
              <a:t>T</a:t>
            </a:r>
            <a:r>
              <a:rPr lang="en-US" sz="1600" b="1" dirty="0" smtClean="0"/>
              <a:t> = R</a:t>
            </a:r>
            <a:r>
              <a:rPr lang="en-US" sz="1600" b="1" baseline="-25000" dirty="0" smtClean="0"/>
              <a:t>O</a:t>
            </a:r>
            <a:r>
              <a:rPr lang="en-US" sz="1600" b="1" dirty="0" smtClean="0"/>
              <a:t>[1+α</a:t>
            </a:r>
            <a:r>
              <a:rPr lang="en-US" sz="1600" b="1" baseline="-25000" dirty="0" smtClean="0"/>
              <a:t>1</a:t>
            </a:r>
            <a:r>
              <a:rPr lang="en-US" sz="1600" b="1" dirty="0" smtClean="0"/>
              <a:t>T</a:t>
            </a:r>
            <a:r>
              <a:rPr lang="en-US" sz="1600" b="1" baseline="30000" dirty="0" smtClean="0"/>
              <a:t>1</a:t>
            </a:r>
            <a:r>
              <a:rPr lang="en-US" sz="1600" b="1" dirty="0" smtClean="0"/>
              <a:t>+α</a:t>
            </a:r>
            <a:r>
              <a:rPr lang="en-US" sz="1600" b="1" baseline="-25000" dirty="0" smtClean="0"/>
              <a:t>2</a:t>
            </a:r>
            <a:r>
              <a:rPr lang="en-US" sz="1600" b="1" dirty="0" smtClean="0"/>
              <a:t>T</a:t>
            </a:r>
            <a:r>
              <a:rPr lang="en-US" sz="1600" b="1" baseline="30000" dirty="0" smtClean="0"/>
              <a:t>2</a:t>
            </a:r>
            <a:r>
              <a:rPr lang="en-US" sz="1600" b="1" dirty="0" smtClean="0"/>
              <a:t>+α</a:t>
            </a:r>
            <a:r>
              <a:rPr lang="en-US" sz="1600" b="1" baseline="-25000" dirty="0" smtClean="0"/>
              <a:t>3</a:t>
            </a:r>
            <a:r>
              <a:rPr lang="en-US" sz="1600" b="1" dirty="0" smtClean="0"/>
              <a:t>T</a:t>
            </a:r>
            <a:r>
              <a:rPr lang="en-US" sz="1600" b="1" baseline="30000" dirty="0" smtClean="0"/>
              <a:t>3</a:t>
            </a:r>
            <a:r>
              <a:rPr lang="en-US" sz="1600" b="1" dirty="0" smtClean="0"/>
              <a:t> + ------------ +</a:t>
            </a:r>
            <a:r>
              <a:rPr lang="en-US" sz="1600" b="1" dirty="0" err="1" smtClean="0"/>
              <a:t>α</a:t>
            </a:r>
            <a:r>
              <a:rPr lang="en-US" sz="1600" b="1" baseline="-25000" dirty="0" err="1" smtClean="0"/>
              <a:t>n</a:t>
            </a:r>
            <a:r>
              <a:rPr lang="en-US" sz="1600" b="1" dirty="0" err="1" smtClean="0"/>
              <a:t>T</a:t>
            </a:r>
            <a:r>
              <a:rPr lang="en-US" sz="1600" b="1" baseline="30000" dirty="0" err="1" smtClean="0"/>
              <a:t>n</a:t>
            </a:r>
            <a:r>
              <a:rPr lang="en-US" sz="1600" b="1" dirty="0" smtClean="0"/>
              <a:t>]	</a:t>
            </a:r>
            <a:r>
              <a:rPr lang="en-US" sz="1600" dirty="0" smtClean="0"/>
              <a:t>	-----	(7.31)</a:t>
            </a:r>
          </a:p>
          <a:p>
            <a:pPr>
              <a:buNone/>
            </a:pPr>
            <a:r>
              <a:rPr lang="en-US" sz="1600" dirty="0" smtClean="0"/>
              <a:t>	Where </a:t>
            </a:r>
          </a:p>
          <a:p>
            <a:pPr>
              <a:buFont typeface="Wingdings" pitchFamily="2" charset="2"/>
              <a:buChar char="q"/>
            </a:pPr>
            <a:r>
              <a:rPr lang="en-US" sz="1600" dirty="0" smtClean="0"/>
              <a:t>RT = Resistance of metal at temperature T  ͘C.</a:t>
            </a:r>
          </a:p>
          <a:p>
            <a:pPr>
              <a:buFont typeface="Wingdings" pitchFamily="2" charset="2"/>
              <a:buChar char="q"/>
            </a:pPr>
            <a:r>
              <a:rPr lang="en-US" sz="1600" dirty="0" smtClean="0"/>
              <a:t>RO = Resistance of metal at temperature O  ͘C.</a:t>
            </a:r>
          </a:p>
          <a:p>
            <a:pPr>
              <a:buFont typeface="Wingdings" pitchFamily="2" charset="2"/>
              <a:buChar char="q"/>
            </a:pPr>
            <a:r>
              <a:rPr lang="en-US" sz="1600" dirty="0" smtClean="0"/>
              <a:t>α</a:t>
            </a:r>
            <a:r>
              <a:rPr lang="en-US" sz="1600" baseline="-25000" dirty="0" smtClean="0"/>
              <a:t>1</a:t>
            </a:r>
            <a:r>
              <a:rPr lang="en-US" sz="1600" dirty="0" smtClean="0"/>
              <a:t>, α</a:t>
            </a:r>
            <a:r>
              <a:rPr lang="en-US" sz="1600" baseline="-25000" dirty="0" smtClean="0"/>
              <a:t>2</a:t>
            </a:r>
            <a:r>
              <a:rPr lang="en-US" sz="1600" dirty="0" smtClean="0"/>
              <a:t>, α</a:t>
            </a:r>
            <a:r>
              <a:rPr lang="en-US" sz="1600" baseline="-25000" dirty="0" smtClean="0"/>
              <a:t>3</a:t>
            </a:r>
            <a:r>
              <a:rPr lang="en-US" sz="1600" dirty="0" smtClean="0"/>
              <a:t>,			----- </a:t>
            </a:r>
            <a:r>
              <a:rPr lang="en-US" sz="1600" dirty="0" err="1" smtClean="0"/>
              <a:t>α</a:t>
            </a:r>
            <a:r>
              <a:rPr lang="en-US" sz="1600" baseline="-25000" dirty="0" err="1" smtClean="0"/>
              <a:t>n</a:t>
            </a:r>
            <a:r>
              <a:rPr lang="en-US" sz="1600" dirty="0" smtClean="0"/>
              <a:t> = Temp. coefficient determined on the basis of two or more known resistance temp. points.</a:t>
            </a:r>
          </a:p>
          <a:p>
            <a:pPr>
              <a:buFont typeface="Wingdings" pitchFamily="2" charset="2"/>
              <a:buChar char="q"/>
            </a:pPr>
            <a:r>
              <a:rPr lang="en-US" sz="1600" dirty="0" smtClean="0"/>
              <a:t>The number of term depends upon desired accuracy and range of operation.</a:t>
            </a:r>
          </a:p>
          <a:p>
            <a:pPr>
              <a:buFont typeface="Wingdings" pitchFamily="2" charset="2"/>
              <a:buChar char="q"/>
            </a:pPr>
            <a:r>
              <a:rPr lang="en-US" sz="1600" dirty="0" smtClean="0"/>
              <a:t>For normal range device operates linearly.</a:t>
            </a:r>
          </a:p>
          <a:p>
            <a:pPr>
              <a:buFont typeface="Wingdings" pitchFamily="2" charset="2"/>
              <a:buChar char="q"/>
            </a:pPr>
            <a:r>
              <a:rPr lang="en-US" sz="1600" dirty="0" smtClean="0"/>
              <a:t>R</a:t>
            </a:r>
            <a:r>
              <a:rPr lang="en-US" sz="1600" baseline="-25000" dirty="0" smtClean="0"/>
              <a:t>T </a:t>
            </a:r>
            <a:r>
              <a:rPr lang="en-US" sz="1600" dirty="0" smtClean="0"/>
              <a:t>= R</a:t>
            </a:r>
            <a:r>
              <a:rPr lang="en-US" sz="1600" baseline="-25000" dirty="0" smtClean="0"/>
              <a:t>O</a:t>
            </a:r>
            <a:r>
              <a:rPr lang="en-US" sz="1600" dirty="0" smtClean="0"/>
              <a:t> [1+α</a:t>
            </a:r>
            <a:r>
              <a:rPr lang="en-US" sz="1600" baseline="-25000" dirty="0" smtClean="0"/>
              <a:t>1</a:t>
            </a:r>
            <a:r>
              <a:rPr lang="en-US" sz="1600" dirty="0" smtClean="0"/>
              <a:t>∆T]</a:t>
            </a:r>
          </a:p>
          <a:p>
            <a:pPr>
              <a:buFont typeface="Wingdings" pitchFamily="2" charset="2"/>
              <a:buChar char="q"/>
            </a:pPr>
            <a:r>
              <a:rPr lang="en-US" sz="1600" dirty="0" smtClean="0"/>
              <a:t>∆T = T – T</a:t>
            </a:r>
            <a:r>
              <a:rPr lang="en-US" sz="1600" baseline="-25000" dirty="0" smtClean="0"/>
              <a:t>O</a:t>
            </a:r>
            <a:r>
              <a:rPr lang="en-US" sz="1600" dirty="0" smtClean="0"/>
              <a:t>.</a:t>
            </a:r>
          </a:p>
          <a:p>
            <a:pPr>
              <a:buFont typeface="Wingdings" pitchFamily="2" charset="2"/>
              <a:buChar char="q"/>
            </a:pPr>
            <a:r>
              <a:rPr lang="en-US" sz="1600" b="1" dirty="0" smtClean="0"/>
              <a:t>R</a:t>
            </a:r>
            <a:r>
              <a:rPr lang="en-US" sz="1600" b="1" baseline="-25000" dirty="0" smtClean="0"/>
              <a:t>T</a:t>
            </a:r>
            <a:r>
              <a:rPr lang="en-US" sz="1600" b="1" dirty="0" smtClean="0"/>
              <a:t> = R</a:t>
            </a:r>
            <a:r>
              <a:rPr lang="en-US" sz="1600" b="1" baseline="-25000" dirty="0" smtClean="0"/>
              <a:t>O</a:t>
            </a:r>
            <a:r>
              <a:rPr lang="en-US" sz="1600" b="1" dirty="0" smtClean="0"/>
              <a:t> [1+α</a:t>
            </a:r>
            <a:r>
              <a:rPr lang="en-US" sz="1600" b="1" baseline="-25000" dirty="0" smtClean="0"/>
              <a:t>1</a:t>
            </a:r>
            <a:r>
              <a:rPr lang="en-US" sz="1600" b="1" dirty="0" smtClean="0"/>
              <a:t> (T – T</a:t>
            </a:r>
            <a:r>
              <a:rPr lang="en-US" sz="1600" b="1" baseline="-25000" dirty="0" smtClean="0"/>
              <a:t>O</a:t>
            </a:r>
            <a:r>
              <a:rPr lang="en-US" sz="1600" b="1" dirty="0" smtClean="0"/>
              <a:t>) ]</a:t>
            </a:r>
          </a:p>
          <a:p>
            <a:pPr>
              <a:buFont typeface="Wingdings" pitchFamily="2" charset="2"/>
              <a:buChar char="q"/>
            </a:pPr>
            <a:r>
              <a:rPr lang="en-US" sz="1600" dirty="0" smtClean="0"/>
              <a:t>The value of α can be obtained from graph. In general,</a:t>
            </a:r>
          </a:p>
          <a:p>
            <a:pPr>
              <a:buFont typeface="Wingdings" pitchFamily="2" charset="2"/>
              <a:buChar char="q"/>
            </a:pPr>
            <a:r>
              <a:rPr lang="en-US" sz="1600" dirty="0" smtClean="0"/>
              <a:t>α</a:t>
            </a:r>
            <a:r>
              <a:rPr lang="en-US" sz="1600" baseline="-25000" dirty="0" smtClean="0"/>
              <a:t>1</a:t>
            </a:r>
            <a:r>
              <a:rPr lang="en-US" sz="1600" dirty="0" smtClean="0"/>
              <a:t> = [1/R</a:t>
            </a:r>
            <a:r>
              <a:rPr lang="en-US" sz="1600" baseline="-25000" dirty="0" smtClean="0"/>
              <a:t>O</a:t>
            </a:r>
            <a:r>
              <a:rPr lang="en-US" sz="1600" dirty="0" smtClean="0"/>
              <a:t>] slope at T</a:t>
            </a:r>
            <a:r>
              <a:rPr lang="en-US" sz="1600" baseline="-25000" dirty="0" smtClean="0"/>
              <a:t>O</a:t>
            </a:r>
            <a:endParaRPr lang="en-US" sz="1600" dirty="0" smtClean="0"/>
          </a:p>
          <a:p>
            <a:pPr>
              <a:buFont typeface="Wingdings" pitchFamily="2" charset="2"/>
              <a:buChar char="q"/>
            </a:pPr>
            <a:r>
              <a:rPr lang="en-US" sz="1600" dirty="0" smtClean="0"/>
              <a:t>α</a:t>
            </a:r>
            <a:r>
              <a:rPr lang="en-US" sz="1600" baseline="-25000" dirty="0" smtClean="0"/>
              <a:t>1</a:t>
            </a:r>
            <a:r>
              <a:rPr lang="en-US" sz="1600" dirty="0" smtClean="0"/>
              <a:t> = [1/Ro] x [{R</a:t>
            </a:r>
            <a:r>
              <a:rPr lang="en-US" sz="1600" baseline="-25000" dirty="0" smtClean="0"/>
              <a:t>2</a:t>
            </a:r>
            <a:r>
              <a:rPr lang="en-US" sz="1600" dirty="0" smtClean="0"/>
              <a:t> –R</a:t>
            </a:r>
            <a:r>
              <a:rPr lang="en-US" sz="1600" baseline="-25000" dirty="0" smtClean="0"/>
              <a:t>1</a:t>
            </a:r>
            <a:r>
              <a:rPr lang="en-US" sz="1600" dirty="0" smtClean="0"/>
              <a:t>}/{T</a:t>
            </a:r>
            <a:r>
              <a:rPr lang="en-US" sz="1600" baseline="-25000" dirty="0" smtClean="0"/>
              <a:t>2</a:t>
            </a:r>
            <a:r>
              <a:rPr lang="en-US" sz="1600" dirty="0" smtClean="0"/>
              <a:t> –T</a:t>
            </a:r>
            <a:r>
              <a:rPr lang="en-US" sz="1600" baseline="-25000" dirty="0" smtClean="0"/>
              <a:t>1</a:t>
            </a:r>
            <a:r>
              <a:rPr lang="en-US" sz="1600" dirty="0" smtClean="0"/>
              <a:t>}]</a:t>
            </a:r>
          </a:p>
          <a:p>
            <a:pPr>
              <a:buFont typeface="Wingdings" pitchFamily="2" charset="2"/>
              <a:buChar char="q"/>
            </a:pPr>
            <a:r>
              <a:rPr lang="en-US" sz="1600" dirty="0" smtClean="0"/>
              <a:t>The unit of α is 1/  ͘c or 1/  ͘F.</a:t>
            </a:r>
          </a:p>
          <a:p>
            <a:pPr>
              <a:buFont typeface="Wingdings" pitchFamily="2" charset="2"/>
              <a:buChar char="q"/>
            </a:pPr>
            <a:endParaRPr lang="en-US" sz="1600" dirty="0" smtClean="0"/>
          </a:p>
          <a:p>
            <a:pPr>
              <a:buNone/>
            </a:pPr>
            <a:r>
              <a:rPr lang="en-US" sz="1600" dirty="0" smtClean="0"/>
              <a:t>   </a:t>
            </a:r>
          </a:p>
          <a:p>
            <a:pPr>
              <a:buNone/>
            </a:pPr>
            <a:endParaRPr lang="en-US" sz="1600"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schemeClr val="accent5">
                  <a:shade val="45000"/>
                  <a:satMod val="135000"/>
                </a:schemeClr>
                <a:prstClr val="white"/>
              </a:duotone>
            </a:blip>
            <a:tile tx="0" ty="0" sx="100000" sy="100000" flip="none" algn="tl"/>
          </a:blipFill>
        </p:spPr>
        <p:txBody>
          <a:bodyPr>
            <a:normAutofit/>
          </a:bodyPr>
          <a:lstStyle/>
          <a:p>
            <a:r>
              <a:rPr lang="en-US" sz="2000" dirty="0" smtClean="0"/>
              <a:t>RTD</a:t>
            </a:r>
            <a:endParaRPr lang="en-US" sz="2000" dirty="0"/>
          </a:p>
        </p:txBody>
      </p:sp>
      <p:pic>
        <p:nvPicPr>
          <p:cNvPr id="1027" name="Picture 3"/>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914400"/>
            <a:ext cx="5562600" cy="5943600"/>
          </a:xfrm>
          <a:prstGeom prst="rect">
            <a:avLst/>
          </a:prstGeom>
          <a:noFill/>
          <a:ln w="9525">
            <a:noFill/>
            <a:miter lim="800000"/>
            <a:headEnd/>
            <a:tailEnd/>
          </a:ln>
          <a:effectLst/>
        </p:spPr>
      </p:pic>
      <p:sp>
        <p:nvSpPr>
          <p:cNvPr id="7" name="TextBox 6"/>
          <p:cNvSpPr txBox="1"/>
          <p:nvPr/>
        </p:nvSpPr>
        <p:spPr>
          <a:xfrm>
            <a:off x="5562600" y="914400"/>
            <a:ext cx="3581400" cy="6186309"/>
          </a:xfrm>
          <a:prstGeom prst="rect">
            <a:avLst/>
          </a:prstGeom>
          <a:solidFill>
            <a:schemeClr val="accent5">
              <a:lumMod val="20000"/>
              <a:lumOff val="80000"/>
            </a:schemeClr>
          </a:solidFill>
        </p:spPr>
        <p:txBody>
          <a:bodyPr wrap="square" rtlCol="0">
            <a:spAutoFit/>
          </a:bodyPr>
          <a:lstStyle/>
          <a:p>
            <a:r>
              <a:rPr lang="en-US" b="1" dirty="0" smtClean="0"/>
              <a:t>Construction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8" name="Picture 4"/>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5562600" y="1371600"/>
            <a:ext cx="3581400" cy="5486400"/>
          </a:xfrm>
          <a:prstGeom prst="rect">
            <a:avLst/>
          </a:prstGeom>
          <a:noFill/>
          <a:ln w="9525">
            <a:noFill/>
            <a:miter lim="800000"/>
            <a:headEnd/>
            <a:tailEnd/>
          </a:ln>
          <a:effectLst/>
        </p:spPr>
      </p:pic>
      <p:sp>
        <p:nvSpPr>
          <p:cNvPr id="1026" name="Freeform 2"/>
          <p:cNvSpPr>
            <a:spLocks/>
          </p:cNvSpPr>
          <p:nvPr/>
        </p:nvSpPr>
        <p:spPr bwMode="auto">
          <a:xfrm rot="5400000">
            <a:off x="5600700" y="3238500"/>
            <a:ext cx="685800" cy="304800"/>
          </a:xfrm>
          <a:custGeom>
            <a:avLst/>
            <a:gdLst/>
            <a:ahLst/>
            <a:cxnLst>
              <a:cxn ang="0">
                <a:pos x="0" y="910"/>
              </a:cxn>
              <a:cxn ang="0">
                <a:pos x="521" y="66"/>
              </a:cxn>
              <a:cxn ang="0">
                <a:pos x="893" y="687"/>
              </a:cxn>
              <a:cxn ang="0">
                <a:pos x="595" y="761"/>
              </a:cxn>
              <a:cxn ang="0">
                <a:pos x="1146" y="66"/>
              </a:cxn>
              <a:cxn ang="0">
                <a:pos x="1514" y="811"/>
              </a:cxn>
              <a:cxn ang="0">
                <a:pos x="1146" y="811"/>
              </a:cxn>
              <a:cxn ang="0">
                <a:pos x="1663" y="66"/>
              </a:cxn>
              <a:cxn ang="0">
                <a:pos x="2160" y="786"/>
              </a:cxn>
              <a:cxn ang="0">
                <a:pos x="1862" y="836"/>
              </a:cxn>
              <a:cxn ang="0">
                <a:pos x="2408" y="66"/>
              </a:cxn>
              <a:cxn ang="0">
                <a:pos x="2880" y="885"/>
              </a:cxn>
              <a:cxn ang="0">
                <a:pos x="2532" y="885"/>
              </a:cxn>
              <a:cxn ang="0">
                <a:pos x="3103" y="66"/>
              </a:cxn>
              <a:cxn ang="0">
                <a:pos x="3500" y="885"/>
              </a:cxn>
              <a:cxn ang="0">
                <a:pos x="3227" y="910"/>
              </a:cxn>
              <a:cxn ang="0">
                <a:pos x="3725" y="66"/>
              </a:cxn>
              <a:cxn ang="0">
                <a:pos x="3923" y="513"/>
              </a:cxn>
              <a:cxn ang="0">
                <a:pos x="4047" y="1084"/>
              </a:cxn>
            </a:cxnLst>
            <a:rect l="0" t="0" r="r" b="b"/>
            <a:pathLst>
              <a:path w="4047" h="1084">
                <a:moveTo>
                  <a:pt x="0" y="910"/>
                </a:moveTo>
                <a:cubicBezTo>
                  <a:pt x="186" y="506"/>
                  <a:pt x="372" y="103"/>
                  <a:pt x="521" y="66"/>
                </a:cubicBezTo>
                <a:cubicBezTo>
                  <a:pt x="670" y="29"/>
                  <a:pt x="881" y="571"/>
                  <a:pt x="893" y="687"/>
                </a:cubicBezTo>
                <a:cubicBezTo>
                  <a:pt x="905" y="803"/>
                  <a:pt x="553" y="864"/>
                  <a:pt x="595" y="761"/>
                </a:cubicBezTo>
                <a:cubicBezTo>
                  <a:pt x="637" y="658"/>
                  <a:pt x="993" y="58"/>
                  <a:pt x="1146" y="66"/>
                </a:cubicBezTo>
                <a:cubicBezTo>
                  <a:pt x="1299" y="74"/>
                  <a:pt x="1514" y="687"/>
                  <a:pt x="1514" y="811"/>
                </a:cubicBezTo>
                <a:cubicBezTo>
                  <a:pt x="1514" y="935"/>
                  <a:pt x="1121" y="935"/>
                  <a:pt x="1146" y="811"/>
                </a:cubicBezTo>
                <a:cubicBezTo>
                  <a:pt x="1171" y="687"/>
                  <a:pt x="1494" y="70"/>
                  <a:pt x="1663" y="66"/>
                </a:cubicBezTo>
                <a:cubicBezTo>
                  <a:pt x="1832" y="62"/>
                  <a:pt x="2127" y="658"/>
                  <a:pt x="2160" y="786"/>
                </a:cubicBezTo>
                <a:cubicBezTo>
                  <a:pt x="2193" y="914"/>
                  <a:pt x="1821" y="956"/>
                  <a:pt x="1862" y="836"/>
                </a:cubicBezTo>
                <a:cubicBezTo>
                  <a:pt x="1903" y="716"/>
                  <a:pt x="2238" y="58"/>
                  <a:pt x="2408" y="66"/>
                </a:cubicBezTo>
                <a:cubicBezTo>
                  <a:pt x="2578" y="74"/>
                  <a:pt x="2859" y="749"/>
                  <a:pt x="2880" y="885"/>
                </a:cubicBezTo>
                <a:cubicBezTo>
                  <a:pt x="2901" y="1021"/>
                  <a:pt x="2495" y="1021"/>
                  <a:pt x="2532" y="885"/>
                </a:cubicBezTo>
                <a:cubicBezTo>
                  <a:pt x="2569" y="749"/>
                  <a:pt x="2942" y="66"/>
                  <a:pt x="3103" y="66"/>
                </a:cubicBezTo>
                <a:cubicBezTo>
                  <a:pt x="3264" y="66"/>
                  <a:pt x="3479" y="744"/>
                  <a:pt x="3500" y="885"/>
                </a:cubicBezTo>
                <a:cubicBezTo>
                  <a:pt x="3521" y="1026"/>
                  <a:pt x="3189" y="1047"/>
                  <a:pt x="3227" y="910"/>
                </a:cubicBezTo>
                <a:cubicBezTo>
                  <a:pt x="3265" y="773"/>
                  <a:pt x="3609" y="132"/>
                  <a:pt x="3725" y="66"/>
                </a:cubicBezTo>
                <a:cubicBezTo>
                  <a:pt x="3841" y="0"/>
                  <a:pt x="3869" y="344"/>
                  <a:pt x="3923" y="513"/>
                </a:cubicBezTo>
                <a:cubicBezTo>
                  <a:pt x="3977" y="682"/>
                  <a:pt x="4012" y="883"/>
                  <a:pt x="4047" y="1084"/>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RTD</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Ø"/>
            </a:pPr>
            <a:r>
              <a:rPr lang="en-US" sz="1600" dirty="0" smtClean="0"/>
              <a:t>Probe type for immersion purpose.</a:t>
            </a:r>
          </a:p>
          <a:p>
            <a:pPr>
              <a:buNone/>
            </a:pPr>
            <a:endParaRPr lang="en-US" sz="1600" dirty="0" smtClean="0"/>
          </a:p>
          <a:p>
            <a:pPr>
              <a:buFont typeface="Wingdings" pitchFamily="2" charset="2"/>
              <a:buChar char="Ø"/>
            </a:pPr>
            <a:r>
              <a:rPr lang="en-US" sz="1600" dirty="0" smtClean="0"/>
              <a:t>Immersed into medium whose temp. is to be measured or controlled.</a:t>
            </a:r>
          </a:p>
          <a:p>
            <a:pPr>
              <a:buNone/>
            </a:pPr>
            <a:endParaRPr lang="en-US" sz="1600" dirty="0" smtClean="0"/>
          </a:p>
          <a:p>
            <a:pPr>
              <a:buFont typeface="Wingdings" pitchFamily="2" charset="2"/>
              <a:buChar char="Ø"/>
            </a:pPr>
            <a:r>
              <a:rPr lang="en-US" sz="1600" dirty="0" smtClean="0"/>
              <a:t>Sensing element constructed by coating a small platinum or silver tube with ceramic material.</a:t>
            </a:r>
          </a:p>
          <a:p>
            <a:pPr>
              <a:buNone/>
            </a:pPr>
            <a:endParaRPr lang="en-US" sz="1600" dirty="0" smtClean="0"/>
          </a:p>
          <a:p>
            <a:pPr>
              <a:buFont typeface="Wingdings" pitchFamily="2" charset="2"/>
              <a:buChar char="Ø"/>
            </a:pPr>
            <a:r>
              <a:rPr lang="en-US" sz="1600" dirty="0" smtClean="0"/>
              <a:t>Resistance wire winded over coated tube.</a:t>
            </a:r>
          </a:p>
          <a:p>
            <a:pPr>
              <a:buNone/>
            </a:pPr>
            <a:endParaRPr lang="en-US" sz="1600" dirty="0" smtClean="0"/>
          </a:p>
          <a:p>
            <a:pPr>
              <a:buFont typeface="Wingdings" pitchFamily="2" charset="2"/>
              <a:buChar char="Ø"/>
            </a:pPr>
            <a:r>
              <a:rPr lang="en-US" sz="1600" dirty="0" smtClean="0"/>
              <a:t>Winding again coated by ceramic and heated to a very high temperature.</a:t>
            </a:r>
          </a:p>
          <a:p>
            <a:pPr>
              <a:buNone/>
            </a:pPr>
            <a:endParaRPr lang="en-US" sz="1600" dirty="0" smtClean="0"/>
          </a:p>
          <a:p>
            <a:pPr>
              <a:buFont typeface="Wingdings" pitchFamily="2" charset="2"/>
              <a:buChar char="Ø"/>
            </a:pPr>
            <a:r>
              <a:rPr lang="en-US" sz="1600" dirty="0" smtClean="0"/>
              <a:t>Provide mechanical strength to winding &amp; sensing element.</a:t>
            </a:r>
          </a:p>
          <a:p>
            <a:pPr>
              <a:buNone/>
            </a:pPr>
            <a:endParaRPr lang="en-US" sz="1600" dirty="0" smtClean="0"/>
          </a:p>
          <a:p>
            <a:pPr>
              <a:buFont typeface="Wingdings" pitchFamily="2" charset="2"/>
              <a:buChar char="Ø"/>
            </a:pPr>
            <a:r>
              <a:rPr lang="en-US" sz="1600" dirty="0" smtClean="0"/>
              <a:t> Finally, kept at tip to probe.</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blipFill>
            <a:blip r:embed="rId2"/>
            <a:tile tx="0" ty="0" sx="100000" sy="100000" flip="none" algn="tl"/>
          </a:blipFill>
        </p:spPr>
        <p:txBody>
          <a:bodyPr>
            <a:normAutofit/>
          </a:bodyPr>
          <a:lstStyle/>
          <a:p>
            <a:r>
              <a:rPr lang="en-US" sz="2000" b="1" dirty="0" smtClean="0"/>
              <a:t>Thermocouple</a:t>
            </a:r>
            <a:endParaRPr lang="en-US" sz="2000" b="1" dirty="0"/>
          </a:p>
        </p:txBody>
      </p:sp>
      <p:sp>
        <p:nvSpPr>
          <p:cNvPr id="3" name="Content Placeholder 2"/>
          <p:cNvSpPr>
            <a:spLocks noGrp="1"/>
          </p:cNvSpPr>
          <p:nvPr>
            <p:ph idx="1"/>
          </p:nvPr>
        </p:nvSpPr>
        <p:spPr>
          <a:xfrm>
            <a:off x="0" y="609600"/>
            <a:ext cx="9144000" cy="1371600"/>
          </a:xfrm>
          <a:blipFill>
            <a:blip r:embed="rId3"/>
            <a:tile tx="0" ty="0" sx="100000" sy="100000" flip="none" algn="tl"/>
          </a:blipFill>
        </p:spPr>
        <p:txBody>
          <a:bodyPr>
            <a:normAutofit fontScale="77500" lnSpcReduction="20000"/>
          </a:bodyPr>
          <a:lstStyle/>
          <a:p>
            <a:pPr>
              <a:buFont typeface="Wingdings" pitchFamily="2" charset="2"/>
              <a:buChar char="q"/>
            </a:pPr>
            <a:r>
              <a:rPr lang="en-US" sz="1900" dirty="0" smtClean="0"/>
              <a:t>Thomas </a:t>
            </a:r>
            <a:r>
              <a:rPr lang="en-US" sz="1900" dirty="0" err="1" smtClean="0"/>
              <a:t>seebeck</a:t>
            </a:r>
            <a:r>
              <a:rPr lang="en-US" sz="1900" dirty="0" smtClean="0"/>
              <a:t> discovered that when two dissimilar metals becomes in contact, an </a:t>
            </a:r>
            <a:r>
              <a:rPr lang="en-US" sz="1900" dirty="0" err="1" smtClean="0"/>
              <a:t>emf</a:t>
            </a:r>
            <a:r>
              <a:rPr lang="en-US" sz="1900" dirty="0" smtClean="0"/>
              <a:t> produced that becomes the function of temperature.</a:t>
            </a:r>
          </a:p>
          <a:p>
            <a:pPr>
              <a:buFont typeface="Wingdings" pitchFamily="2" charset="2"/>
              <a:buChar char="q"/>
            </a:pPr>
            <a:r>
              <a:rPr lang="en-US" sz="1900" dirty="0" smtClean="0"/>
              <a:t>Device consisting two dissimilar metals joined together is called thermocouple and voltage is </a:t>
            </a:r>
            <a:r>
              <a:rPr lang="en-US" sz="1900" dirty="0" err="1" smtClean="0"/>
              <a:t>seebeck</a:t>
            </a:r>
            <a:r>
              <a:rPr lang="en-US" sz="1900" dirty="0" smtClean="0"/>
              <a:t> voltage.</a:t>
            </a:r>
          </a:p>
          <a:p>
            <a:pPr>
              <a:buFont typeface="Wingdings" pitchFamily="2" charset="2"/>
              <a:buChar char="q"/>
            </a:pPr>
            <a:r>
              <a:rPr lang="en-US" sz="1900" dirty="0" smtClean="0"/>
              <a:t>When two junction formed by two dissimilar metals kept at different temperature, an </a:t>
            </a:r>
            <a:r>
              <a:rPr lang="en-US" sz="1900" dirty="0" err="1" smtClean="0"/>
              <a:t>emf</a:t>
            </a:r>
            <a:r>
              <a:rPr lang="en-US" sz="1900" dirty="0" smtClean="0"/>
              <a:t> produced that becomes directly proportional to temperature difference.</a:t>
            </a:r>
          </a:p>
          <a:p>
            <a:pPr>
              <a:buNone/>
            </a:pPr>
            <a:r>
              <a:rPr lang="en-US" sz="1900" dirty="0" smtClean="0"/>
              <a:t>	</a:t>
            </a:r>
            <a:r>
              <a:rPr lang="en-US" sz="1600" dirty="0" smtClean="0"/>
              <a:t> </a:t>
            </a:r>
            <a:endParaRPr lang="en-US" sz="1600" dirty="0"/>
          </a:p>
        </p:txBody>
      </p:sp>
      <p:pic>
        <p:nvPicPr>
          <p:cNvPr id="1026" name="Picture 2"/>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0" y="1981201"/>
            <a:ext cx="9143999"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Thermocouple</a:t>
            </a:r>
            <a:endParaRPr lang="en-US" sz="2000" dirty="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2971800" y="914400"/>
            <a:ext cx="6172200" cy="5943600"/>
          </a:xfrm>
          <a:prstGeom prst="rect">
            <a:avLst/>
          </a:prstGeom>
          <a:noFill/>
          <a:ln w="9525">
            <a:noFill/>
            <a:miter lim="800000"/>
            <a:headEnd/>
            <a:tailEnd/>
          </a:ln>
          <a:effectLst/>
        </p:spPr>
      </p:pic>
      <p:sp>
        <p:nvSpPr>
          <p:cNvPr id="4" name="TextBox 3"/>
          <p:cNvSpPr txBox="1"/>
          <p:nvPr/>
        </p:nvSpPr>
        <p:spPr>
          <a:xfrm>
            <a:off x="0" y="914400"/>
            <a:ext cx="2971800" cy="5909310"/>
          </a:xfrm>
          <a:prstGeom prst="rect">
            <a:avLst/>
          </a:prstGeom>
          <a:solidFill>
            <a:schemeClr val="accent6">
              <a:lumMod val="60000"/>
              <a:lumOff val="40000"/>
            </a:schemeClr>
          </a:solidFill>
        </p:spPr>
        <p:txBody>
          <a:bodyPr wrap="square" rtlCol="0">
            <a:spAutoFit/>
          </a:bodyPr>
          <a:lstStyle/>
          <a:p>
            <a:r>
              <a:rPr lang="en-US" dirty="0" smtClean="0"/>
              <a:t>The relation between the thermo </a:t>
            </a:r>
            <a:r>
              <a:rPr lang="en-US" dirty="0" err="1" smtClean="0"/>
              <a:t>emf</a:t>
            </a:r>
            <a:r>
              <a:rPr lang="en-US" dirty="0" smtClean="0"/>
              <a:t> set up and temperature difference of hot and cold (reference junction) junction is </a:t>
            </a:r>
          </a:p>
          <a:p>
            <a:r>
              <a:rPr lang="en-US" b="1" dirty="0" smtClean="0"/>
              <a:t>E = </a:t>
            </a:r>
            <a:r>
              <a:rPr lang="el-GR" b="1" dirty="0" smtClean="0"/>
              <a:t>α</a:t>
            </a:r>
            <a:r>
              <a:rPr lang="en-US" b="1" dirty="0" smtClean="0"/>
              <a:t>(T – To) + </a:t>
            </a:r>
            <a:r>
              <a:rPr lang="el-GR" b="1" dirty="0" smtClean="0"/>
              <a:t>β</a:t>
            </a:r>
            <a:r>
              <a:rPr lang="en-US" b="1" dirty="0" smtClean="0"/>
              <a:t>(T</a:t>
            </a:r>
            <a:r>
              <a:rPr lang="en-US" b="1" baseline="30000" dirty="0" smtClean="0"/>
              <a:t>2</a:t>
            </a:r>
            <a:r>
              <a:rPr lang="en-US" b="1" dirty="0" smtClean="0"/>
              <a:t> – T</a:t>
            </a:r>
            <a:r>
              <a:rPr lang="en-US" b="1" baseline="-25000" dirty="0" smtClean="0"/>
              <a:t>O</a:t>
            </a:r>
            <a:r>
              <a:rPr lang="en-US" b="1" baseline="30000" dirty="0" smtClean="0"/>
              <a:t>2</a:t>
            </a:r>
            <a:r>
              <a:rPr lang="en-US" b="1" dirty="0" smtClean="0"/>
              <a:t>)</a:t>
            </a:r>
          </a:p>
          <a:p>
            <a:endParaRPr lang="en-US" dirty="0" smtClean="0"/>
          </a:p>
          <a:p>
            <a:r>
              <a:rPr lang="en-US" dirty="0" smtClean="0"/>
              <a:t>Two metals A &amp; B joined together to form two junctions J1 &amp; J2 maintained at temp. T1 &amp; T2 respectively, then an infinite resistance voltmeter detects electromotive force  and low resistance ammeter detects current I flow &amp; measured via it.  </a:t>
            </a:r>
          </a:p>
          <a:p>
            <a:endParaRPr lang="en-US" dirty="0" smtClean="0"/>
          </a:p>
          <a:p>
            <a:endParaRPr lang="en-US" dirty="0" smtClean="0"/>
          </a:p>
          <a:p>
            <a:endParaRPr lang="en-US" dirty="0" smtClean="0"/>
          </a:p>
          <a:p>
            <a:endParaRPr lang="en-US" dirty="0"/>
          </a:p>
        </p:txBody>
      </p:sp>
      <p:sp>
        <p:nvSpPr>
          <p:cNvPr id="5" name="TextBox 4"/>
          <p:cNvSpPr txBox="1"/>
          <p:nvPr/>
        </p:nvSpPr>
        <p:spPr>
          <a:xfrm>
            <a:off x="5257800" y="5486400"/>
            <a:ext cx="609600" cy="276999"/>
          </a:xfrm>
          <a:prstGeom prst="rect">
            <a:avLst/>
          </a:prstGeom>
          <a:noFill/>
        </p:spPr>
        <p:txBody>
          <a:bodyPr wrap="square" rtlCol="0">
            <a:spAutoFit/>
          </a:bodyPr>
          <a:lstStyle/>
          <a:p>
            <a:r>
              <a:rPr lang="en-US" sz="1200" dirty="0" smtClean="0"/>
              <a:t>Zero</a:t>
            </a:r>
            <a:endParaRPr lang="en-US" sz="1200" dirty="0"/>
          </a:p>
        </p:txBody>
      </p:sp>
      <p:sp>
        <p:nvSpPr>
          <p:cNvPr id="8" name="TextBox 7"/>
          <p:cNvSpPr txBox="1"/>
          <p:nvPr/>
        </p:nvSpPr>
        <p:spPr>
          <a:xfrm>
            <a:off x="5791200" y="3886200"/>
            <a:ext cx="381000" cy="369332"/>
          </a:xfrm>
          <a:prstGeom prst="rect">
            <a:avLst/>
          </a:prstGeom>
          <a:noFill/>
          <a:ln>
            <a:noFill/>
          </a:ln>
        </p:spPr>
        <p:txBody>
          <a:bodyPr wrap="square" rtlCol="0">
            <a:spAutoFit/>
          </a:bodyPr>
          <a:lstStyle/>
          <a:p>
            <a:r>
              <a:rPr lang="en-US" dirty="0" smtClean="0"/>
              <a:t>͘F</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Thermocouple</a:t>
            </a:r>
            <a:endParaRPr lang="en-US" sz="2000" dirty="0"/>
          </a:p>
        </p:txBody>
      </p:sp>
      <p:sp>
        <p:nvSpPr>
          <p:cNvPr id="3" name="Content Placeholder 2"/>
          <p:cNvSpPr>
            <a:spLocks noGrp="1"/>
          </p:cNvSpPr>
          <p:nvPr>
            <p:ph idx="1"/>
          </p:nvPr>
        </p:nvSpPr>
        <p:spPr>
          <a:xfrm>
            <a:off x="0" y="3962400"/>
            <a:ext cx="9144000" cy="2895600"/>
          </a:xfrm>
          <a:solidFill>
            <a:schemeClr val="bg2">
              <a:lumMod val="90000"/>
            </a:schemeClr>
          </a:solidFill>
        </p:spPr>
        <p:txBody>
          <a:bodyPr>
            <a:normAutofit/>
          </a:bodyPr>
          <a:lstStyle/>
          <a:p>
            <a:pPr>
              <a:buNone/>
            </a:pPr>
            <a:r>
              <a:rPr lang="en-US" sz="1600" b="1" dirty="0" smtClean="0"/>
              <a:t>Laws governing Thermocouples</a:t>
            </a:r>
          </a:p>
          <a:p>
            <a:pPr>
              <a:buFont typeface="Wingdings" pitchFamily="2" charset="2"/>
              <a:buChar char="q"/>
            </a:pPr>
            <a:r>
              <a:rPr lang="en-US" sz="1600" dirty="0" smtClean="0"/>
              <a:t>Law of Intermediate temperature.</a:t>
            </a:r>
          </a:p>
          <a:p>
            <a:pPr>
              <a:buFont typeface="Wingdings" pitchFamily="2" charset="2"/>
              <a:buChar char="q"/>
            </a:pPr>
            <a:r>
              <a:rPr lang="en-US" sz="1600" dirty="0" smtClean="0"/>
              <a:t>Law of Intermediate Metals.</a:t>
            </a:r>
          </a:p>
          <a:p>
            <a:pPr>
              <a:buNone/>
            </a:pPr>
            <a:endParaRPr lang="en-US" sz="1600" dirty="0" smtClean="0"/>
          </a:p>
          <a:p>
            <a:pPr>
              <a:buNone/>
            </a:pPr>
            <a:r>
              <a:rPr lang="en-US" sz="1600" dirty="0" smtClean="0"/>
              <a:t>	</a:t>
            </a:r>
            <a:r>
              <a:rPr lang="en-US" sz="1600" b="1" dirty="0" smtClean="0"/>
              <a:t>Law of Intermediate temperature</a:t>
            </a:r>
          </a:p>
          <a:p>
            <a:pPr>
              <a:buNone/>
            </a:pPr>
            <a:r>
              <a:rPr lang="en-US" sz="1600" b="1" dirty="0" smtClean="0"/>
              <a:t>	</a:t>
            </a:r>
            <a:r>
              <a:rPr lang="en-US" sz="1600" dirty="0" err="1" smtClean="0"/>
              <a:t>emf</a:t>
            </a:r>
            <a:r>
              <a:rPr lang="en-US" sz="1600" dirty="0" smtClean="0"/>
              <a:t> generated in a thermocouple with junction at temperature T1 and T3 becomes equal to sum of the </a:t>
            </a:r>
            <a:r>
              <a:rPr lang="en-US" sz="1600" dirty="0" err="1" smtClean="0"/>
              <a:t>emf</a:t>
            </a:r>
            <a:r>
              <a:rPr lang="en-US" sz="1600" dirty="0" smtClean="0"/>
              <a:t> generated by similar thermocouple, one acting between temperature T1 and T2 and other between T2 and T3 where T2 lies between T1 and T3. </a:t>
            </a:r>
            <a:endParaRPr lang="en-US" sz="1600" b="1" dirty="0" smtClean="0"/>
          </a:p>
          <a:p>
            <a:pPr>
              <a:buNone/>
            </a:pPr>
            <a:r>
              <a:rPr lang="en-US" sz="1600" b="1" dirty="0" smtClean="0"/>
              <a:t>	</a:t>
            </a:r>
          </a:p>
          <a:p>
            <a:pPr>
              <a:buNone/>
            </a:pPr>
            <a:endParaRPr lang="en-US" sz="1600" dirty="0" smtClean="0"/>
          </a:p>
          <a:p>
            <a:pPr>
              <a:buNone/>
            </a:pPr>
            <a:endParaRPr lang="en-US" sz="1600" dirty="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914400"/>
            <a:ext cx="9144000" cy="3048000"/>
          </a:xfrm>
          <a:prstGeom prst="rect">
            <a:avLst/>
          </a:prstGeom>
          <a:noFill/>
          <a:ln w="9525">
            <a:noFill/>
            <a:miter lim="800000"/>
            <a:headEnd/>
            <a:tailEnd/>
          </a:ln>
          <a:effectLst/>
        </p:spPr>
      </p:pic>
      <p:cxnSp>
        <p:nvCxnSpPr>
          <p:cNvPr id="6" name="Straight Connector 5"/>
          <p:cNvCxnSpPr/>
          <p:nvPr/>
        </p:nvCxnSpPr>
        <p:spPr>
          <a:xfrm rot="5400000">
            <a:off x="4725194" y="3504406"/>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10800000" flipV="1">
            <a:off x="4648200" y="3581400"/>
            <a:ext cx="152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Thermocouple</a:t>
            </a:r>
            <a:endParaRPr lang="en-US" sz="2000" dirty="0"/>
          </a:p>
        </p:txBody>
      </p:sp>
      <p:sp>
        <p:nvSpPr>
          <p:cNvPr id="3" name="Content Placeholder 2"/>
          <p:cNvSpPr>
            <a:spLocks noGrp="1"/>
          </p:cNvSpPr>
          <p:nvPr>
            <p:ph idx="1"/>
          </p:nvPr>
        </p:nvSpPr>
        <p:spPr>
          <a:xfrm>
            <a:off x="0" y="3200400"/>
            <a:ext cx="9144000" cy="3657600"/>
          </a:xfrm>
        </p:spPr>
        <p:txBody>
          <a:bodyPr>
            <a:normAutofit/>
          </a:bodyPr>
          <a:lstStyle/>
          <a:p>
            <a:pPr>
              <a:buNone/>
            </a:pPr>
            <a:r>
              <a:rPr lang="en-US" sz="1600" dirty="0" smtClean="0"/>
              <a:t>	</a:t>
            </a:r>
            <a:endParaRPr lang="en-US" sz="1600" dirty="0"/>
          </a:p>
        </p:txBody>
      </p:sp>
      <p:sp>
        <p:nvSpPr>
          <p:cNvPr id="5" name="TextBox 4"/>
          <p:cNvSpPr txBox="1"/>
          <p:nvPr/>
        </p:nvSpPr>
        <p:spPr>
          <a:xfrm>
            <a:off x="0" y="4343400"/>
            <a:ext cx="9144000" cy="646331"/>
          </a:xfrm>
          <a:prstGeom prst="rect">
            <a:avLst/>
          </a:prstGeom>
          <a:noFill/>
        </p:spPr>
        <p:txBody>
          <a:bodyPr wrap="square" rtlCol="0">
            <a:spAutoFit/>
          </a:bodyPr>
          <a:lstStyle/>
          <a:p>
            <a:endParaRPr lang="en-US" dirty="0" smtClean="0"/>
          </a:p>
          <a:p>
            <a:endParaRPr lang="en-US" dirty="0"/>
          </a:p>
        </p:txBody>
      </p:sp>
      <p:sp>
        <p:nvSpPr>
          <p:cNvPr id="6" name="TextBox 5"/>
          <p:cNvSpPr txBox="1"/>
          <p:nvPr/>
        </p:nvSpPr>
        <p:spPr>
          <a:xfrm>
            <a:off x="0" y="5410201"/>
            <a:ext cx="9144000" cy="1477328"/>
          </a:xfrm>
          <a:prstGeom prst="rect">
            <a:avLst/>
          </a:prstGeom>
          <a:solidFill>
            <a:schemeClr val="accent6">
              <a:lumMod val="40000"/>
              <a:lumOff val="60000"/>
            </a:schemeClr>
          </a:solidFill>
        </p:spPr>
        <p:txBody>
          <a:bodyPr wrap="square" rtlCol="0">
            <a:spAutoFit/>
          </a:bodyPr>
          <a:lstStyle/>
          <a:p>
            <a:r>
              <a:rPr lang="en-US" b="1" dirty="0" smtClean="0"/>
              <a:t>Law of intermediate Metals</a:t>
            </a:r>
          </a:p>
          <a:p>
            <a:r>
              <a:rPr lang="en-US" dirty="0" smtClean="0"/>
              <a:t>Basic thermocouple loop consists of two dissimilar metals A &amp; B. If a third wire require to introduced then three junctions are formed. The </a:t>
            </a:r>
            <a:r>
              <a:rPr lang="en-US" dirty="0" err="1" smtClean="0"/>
              <a:t>emf</a:t>
            </a:r>
            <a:r>
              <a:rPr lang="en-US" dirty="0" smtClean="0"/>
              <a:t> generated remains unaltered if two new junction B-C and C-A  are at the same temperature. </a:t>
            </a:r>
          </a:p>
          <a:p>
            <a:endParaRPr lang="en-US" dirty="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914400"/>
            <a:ext cx="9144000" cy="4495799"/>
          </a:xfrm>
          <a:prstGeom prst="rect">
            <a:avLst/>
          </a:prstGeom>
          <a:noFill/>
          <a:ln w="9525">
            <a:noFill/>
            <a:miter lim="800000"/>
            <a:headEnd/>
            <a:tailEnd/>
          </a:ln>
          <a:effectLst/>
        </p:spPr>
      </p:pic>
      <p:cxnSp>
        <p:nvCxnSpPr>
          <p:cNvPr id="9" name="Straight Arrow Connector 8"/>
          <p:cNvCxnSpPr/>
          <p:nvPr/>
        </p:nvCxnSpPr>
        <p:spPr>
          <a:xfrm rot="5400000">
            <a:off x="2324100" y="14097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flipH="1" flipV="1">
            <a:off x="2400300" y="22479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6134100" y="14097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flipH="1" flipV="1">
            <a:off x="6287294" y="2324100"/>
            <a:ext cx="2278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Thermocouple</a:t>
            </a:r>
            <a:endParaRPr lang="en-US" sz="2000" dirty="0"/>
          </a:p>
        </p:txBody>
      </p:sp>
      <p:sp>
        <p:nvSpPr>
          <p:cNvPr id="3" name="Content Placeholder 2"/>
          <p:cNvSpPr>
            <a:spLocks noGrp="1"/>
          </p:cNvSpPr>
          <p:nvPr>
            <p:ph idx="1"/>
          </p:nvPr>
        </p:nvSpPr>
        <p:spPr>
          <a:xfrm>
            <a:off x="0" y="4267200"/>
            <a:ext cx="9144000" cy="2590800"/>
          </a:xfrm>
          <a:blipFill>
            <a:blip r:embed="rId3"/>
            <a:tile tx="0" ty="0" sx="100000" sy="100000" flip="none" algn="tl"/>
          </a:blipFill>
        </p:spPr>
        <p:txBody>
          <a:bodyPr>
            <a:normAutofit/>
          </a:bodyPr>
          <a:lstStyle/>
          <a:p>
            <a:pPr>
              <a:buNone/>
            </a:pPr>
            <a:r>
              <a:rPr lang="en-US" sz="1600" dirty="0" smtClean="0"/>
              <a:t>	</a:t>
            </a:r>
            <a:r>
              <a:rPr lang="en-US" sz="1600" b="1" dirty="0" smtClean="0"/>
              <a:t>Sources of Errors in Thermocouple</a:t>
            </a:r>
          </a:p>
          <a:p>
            <a:pPr>
              <a:buNone/>
            </a:pPr>
            <a:r>
              <a:rPr lang="en-US" sz="1600" b="1" dirty="0" smtClean="0"/>
              <a:t>	1. Open junction</a:t>
            </a:r>
          </a:p>
          <a:p>
            <a:pPr>
              <a:buFont typeface="Wingdings" pitchFamily="2" charset="2"/>
              <a:buChar char="q"/>
            </a:pPr>
            <a:r>
              <a:rPr lang="en-US" sz="1600" dirty="0" smtClean="0"/>
              <a:t>Large magnitude errors get occurred due to open junction.</a:t>
            </a:r>
          </a:p>
          <a:p>
            <a:pPr>
              <a:buFont typeface="Wingdings" pitchFamily="2" charset="2"/>
              <a:buChar char="q"/>
            </a:pPr>
            <a:r>
              <a:rPr lang="en-US" sz="1600" dirty="0" smtClean="0"/>
              <a:t>Which easily detected by measuring resistance of thermocouple.</a:t>
            </a:r>
          </a:p>
          <a:p>
            <a:pPr>
              <a:buNone/>
            </a:pPr>
            <a:r>
              <a:rPr lang="en-US" sz="1600" dirty="0" smtClean="0"/>
              <a:t>	</a:t>
            </a:r>
            <a:r>
              <a:rPr lang="en-US" sz="1600" b="1" dirty="0" smtClean="0"/>
              <a:t>2. </a:t>
            </a:r>
            <a:r>
              <a:rPr lang="en-US" sz="1600" b="1" dirty="0" err="1" smtClean="0"/>
              <a:t>Decalibration</a:t>
            </a:r>
            <a:endParaRPr lang="en-US" sz="1600" b="1" dirty="0" smtClean="0"/>
          </a:p>
          <a:p>
            <a:pPr>
              <a:buFont typeface="Wingdings" pitchFamily="2" charset="2"/>
              <a:buChar char="q"/>
            </a:pPr>
            <a:r>
              <a:rPr lang="en-US" sz="1600" dirty="0" smtClean="0"/>
              <a:t>It occur due to change in change in characteristics of thermocouple wire.</a:t>
            </a:r>
          </a:p>
          <a:p>
            <a:pPr>
              <a:buFont typeface="Wingdings" pitchFamily="2" charset="2"/>
              <a:buChar char="q"/>
            </a:pPr>
            <a:r>
              <a:rPr lang="en-US" sz="1600" dirty="0" smtClean="0"/>
              <a:t>At excessive high temp. </a:t>
            </a:r>
            <a:r>
              <a:rPr lang="en-US" sz="1600" dirty="0" err="1" smtClean="0"/>
              <a:t>particals</a:t>
            </a:r>
            <a:r>
              <a:rPr lang="en-US" sz="1600" dirty="0" smtClean="0"/>
              <a:t> or liquid from atmosphere diffused into wire.</a:t>
            </a:r>
          </a:p>
          <a:p>
            <a:pPr>
              <a:buFont typeface="Wingdings" pitchFamily="2" charset="2"/>
              <a:buChar char="q"/>
            </a:pPr>
            <a:r>
              <a:rPr lang="en-US" sz="1600" dirty="0" smtClean="0"/>
              <a:t>Properties of wire changed which causes error in </a:t>
            </a:r>
            <a:r>
              <a:rPr lang="en-US" sz="1600" dirty="0" err="1" smtClean="0"/>
              <a:t>Seebeck</a:t>
            </a:r>
            <a:r>
              <a:rPr lang="en-US" sz="1600" dirty="0" smtClean="0"/>
              <a:t> voltage. </a:t>
            </a:r>
            <a:endParaRPr lang="en-US" sz="1600" dirty="0"/>
          </a:p>
        </p:txBody>
      </p:sp>
      <p:pic>
        <p:nvPicPr>
          <p:cNvPr id="1026" name="Picture 2"/>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0" y="838200"/>
            <a:ext cx="9144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Thermocouple</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a:t>
            </a:r>
            <a:r>
              <a:rPr lang="en-US" sz="1600" b="1" dirty="0" smtClean="0"/>
              <a:t>3. Insulation degradation</a:t>
            </a:r>
          </a:p>
          <a:p>
            <a:pPr>
              <a:buFont typeface="Wingdings" pitchFamily="2" charset="2"/>
              <a:buChar char="q"/>
            </a:pPr>
            <a:r>
              <a:rPr lang="en-US" sz="1600" dirty="0" smtClean="0"/>
              <a:t>At high temperature, insulation can break down.</a:t>
            </a:r>
          </a:p>
          <a:p>
            <a:pPr>
              <a:buFont typeface="Wingdings" pitchFamily="2" charset="2"/>
              <a:buChar char="q"/>
            </a:pPr>
            <a:r>
              <a:rPr lang="en-US" sz="1600" dirty="0" smtClean="0"/>
              <a:t>Causes leakage resistance which result in error in </a:t>
            </a:r>
            <a:r>
              <a:rPr lang="en-US" sz="1600" dirty="0" err="1" smtClean="0"/>
              <a:t>Seebeck</a:t>
            </a:r>
            <a:r>
              <a:rPr lang="en-US" sz="1600" dirty="0" smtClean="0"/>
              <a:t> voltage.</a:t>
            </a:r>
          </a:p>
          <a:p>
            <a:pPr>
              <a:buNone/>
            </a:pPr>
            <a:r>
              <a:rPr lang="en-US" sz="1600" dirty="0" smtClean="0"/>
              <a:t>	</a:t>
            </a:r>
            <a:r>
              <a:rPr lang="en-US" sz="1600" b="1" dirty="0" smtClean="0"/>
              <a:t>4. Galvanic Action</a:t>
            </a:r>
          </a:p>
          <a:p>
            <a:pPr>
              <a:buFont typeface="Wingdings" pitchFamily="2" charset="2"/>
              <a:buChar char="q"/>
            </a:pPr>
            <a:r>
              <a:rPr lang="en-US" sz="1600" dirty="0" smtClean="0"/>
              <a:t>Chemicals coming in contact with thermocouple wire can cause galvanic action.</a:t>
            </a:r>
          </a:p>
          <a:p>
            <a:pPr>
              <a:buFont typeface="Wingdings" pitchFamily="2" charset="2"/>
              <a:buChar char="q"/>
            </a:pPr>
            <a:r>
              <a:rPr lang="en-US" sz="1600" dirty="0" smtClean="0"/>
              <a:t>Due to this extreme error occurs.</a:t>
            </a:r>
          </a:p>
          <a:p>
            <a:pPr>
              <a:buFont typeface="Wingdings" pitchFamily="2" charset="2"/>
              <a:buChar char="q"/>
            </a:pPr>
            <a:r>
              <a:rPr lang="en-US" sz="1600" dirty="0" smtClean="0"/>
              <a:t>Resultant voltage becomes as much as 100 times the </a:t>
            </a:r>
            <a:r>
              <a:rPr lang="en-US" sz="1600" dirty="0" err="1" smtClean="0"/>
              <a:t>Seebeck</a:t>
            </a:r>
            <a:r>
              <a:rPr lang="en-US" sz="1600" dirty="0" smtClean="0"/>
              <a:t> Voltage.</a:t>
            </a:r>
          </a:p>
          <a:p>
            <a:pPr>
              <a:buNone/>
            </a:pPr>
            <a:r>
              <a:rPr lang="en-US" sz="1600" dirty="0" smtClean="0"/>
              <a:t>	</a:t>
            </a:r>
            <a:r>
              <a:rPr lang="en-US" sz="1600" b="1" dirty="0" smtClean="0"/>
              <a:t>5. Thermal conduction</a:t>
            </a:r>
          </a:p>
          <a:p>
            <a:pPr>
              <a:buFont typeface="Wingdings" pitchFamily="2" charset="2"/>
              <a:buChar char="q"/>
            </a:pPr>
            <a:r>
              <a:rPr lang="en-US" sz="1600" dirty="0" smtClean="0"/>
              <a:t>Thermocouple wire shunt heat energy away from the source to be measured.</a:t>
            </a:r>
          </a:p>
          <a:p>
            <a:pPr>
              <a:buFont typeface="Wingdings" pitchFamily="2" charset="2"/>
              <a:buChar char="q"/>
            </a:pPr>
            <a:r>
              <a:rPr lang="en-US" sz="1600" dirty="0" smtClean="0"/>
              <a:t>Small diameter thermocouple wire could be used.</a:t>
            </a:r>
          </a:p>
          <a:p>
            <a:pPr>
              <a:buFont typeface="Wingdings" pitchFamily="2" charset="2"/>
              <a:buChar char="q"/>
            </a:pPr>
            <a:r>
              <a:rPr lang="en-US" sz="1600" dirty="0" smtClean="0"/>
              <a:t>Thermocouple extension wire can be used. </a:t>
            </a:r>
          </a:p>
          <a:p>
            <a:pPr>
              <a:buNone/>
            </a:pP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2">
              <a:lumMod val="40000"/>
              <a:lumOff val="60000"/>
            </a:schemeClr>
          </a:solidFill>
        </p:spPr>
        <p:txBody>
          <a:bodyPr>
            <a:normAutofit fontScale="92500"/>
          </a:bodyPr>
          <a:lstStyle/>
          <a:p>
            <a:pPr>
              <a:buNone/>
            </a:pPr>
            <a:r>
              <a:rPr lang="en-US" sz="2800" b="1" dirty="0" smtClean="0"/>
              <a:t>Data Transmission Element:</a:t>
            </a:r>
          </a:p>
          <a:p>
            <a:pPr>
              <a:buFont typeface="Wingdings" pitchFamily="2" charset="2"/>
              <a:buChar char="Ø"/>
            </a:pPr>
            <a:r>
              <a:rPr lang="en-US" sz="2800" dirty="0" smtClean="0"/>
              <a:t>Instrumentation System components are physically separated.</a:t>
            </a:r>
          </a:p>
          <a:p>
            <a:pPr>
              <a:buFont typeface="Wingdings" pitchFamily="2" charset="2"/>
              <a:buChar char="Ø"/>
            </a:pPr>
            <a:r>
              <a:rPr lang="en-US" sz="2800" dirty="0" smtClean="0"/>
              <a:t>It becomes necessary to transmit data from one to another.</a:t>
            </a:r>
          </a:p>
          <a:p>
            <a:pPr>
              <a:buFont typeface="Wingdings" pitchFamily="2" charset="2"/>
              <a:buChar char="Ø"/>
            </a:pPr>
            <a:r>
              <a:rPr lang="en-US" sz="2800" dirty="0" smtClean="0"/>
              <a:t>The element that perform this function is called data transmission element.</a:t>
            </a:r>
          </a:p>
          <a:p>
            <a:pPr>
              <a:buFont typeface="Wingdings" pitchFamily="2" charset="2"/>
              <a:buChar char="Ø"/>
            </a:pPr>
            <a:r>
              <a:rPr lang="en-US" sz="2800" dirty="0" err="1" smtClean="0"/>
              <a:t>eg</a:t>
            </a:r>
            <a:r>
              <a:rPr lang="en-US" sz="2800" dirty="0" smtClean="0"/>
              <a:t>. Control signal sent from station to space craft via telemetry system using radio waves.</a:t>
            </a:r>
          </a:p>
          <a:p>
            <a:pPr>
              <a:buNone/>
            </a:pPr>
            <a:r>
              <a:rPr lang="en-US" sz="2800" b="1" dirty="0" smtClean="0"/>
              <a:t>Data Presentation Element:</a:t>
            </a:r>
          </a:p>
          <a:p>
            <a:pPr>
              <a:buFont typeface="Wingdings" pitchFamily="2" charset="2"/>
              <a:buChar char="Ø"/>
            </a:pPr>
            <a:r>
              <a:rPr lang="en-US" sz="2800" dirty="0" smtClean="0"/>
              <a:t>It includes final stage of instrumentation system.</a:t>
            </a:r>
          </a:p>
          <a:p>
            <a:pPr>
              <a:buFont typeface="Wingdings" pitchFamily="2" charset="2"/>
              <a:buChar char="Ø"/>
            </a:pPr>
            <a:r>
              <a:rPr lang="en-US" sz="2800" dirty="0" smtClean="0"/>
              <a:t>It converts the information about quantity under measurement.</a:t>
            </a:r>
          </a:p>
          <a:p>
            <a:pPr>
              <a:buFont typeface="Wingdings" pitchFamily="2" charset="2"/>
              <a:buChar char="Ø"/>
            </a:pPr>
            <a:r>
              <a:rPr lang="en-US" sz="2800" dirty="0" smtClean="0"/>
              <a:t>The choice of output device depends on how one want the signal to be presented at output.</a:t>
            </a:r>
          </a:p>
          <a:p>
            <a:pPr>
              <a:buNone/>
            </a:pPr>
            <a:endParaRPr lang="en-US" sz="2800" dirty="0" smtClean="0"/>
          </a:p>
          <a:p>
            <a:pPr>
              <a:buNone/>
            </a:pPr>
            <a:endParaRPr lang="en-US" sz="2800" dirty="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4000" b="1" dirty="0" smtClean="0"/>
              <a:t>Instrumentation System</a:t>
            </a:r>
            <a:endParaRPr lang="en-US" sz="40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err="1" smtClean="0"/>
              <a:t>Thermistor</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Font typeface="Courier New" pitchFamily="49" charset="0"/>
              <a:buChar char="o"/>
            </a:pPr>
            <a:r>
              <a:rPr lang="en-US" sz="1600" dirty="0" smtClean="0"/>
              <a:t>Semiconductor device having negative temperature coefficient of resistance.</a:t>
            </a:r>
          </a:p>
          <a:p>
            <a:pPr>
              <a:buFont typeface="Courier New" pitchFamily="49" charset="0"/>
              <a:buChar char="o"/>
            </a:pPr>
            <a:r>
              <a:rPr lang="en-US" sz="1600" dirty="0" smtClean="0"/>
              <a:t>Resistance changes with temperature i.e. Resistance  decreases with increase in temperature and vice-versa.</a:t>
            </a:r>
          </a:p>
          <a:p>
            <a:pPr>
              <a:buFont typeface="Courier New" pitchFamily="49" charset="0"/>
              <a:buChar char="o"/>
            </a:pPr>
            <a:r>
              <a:rPr lang="en-US" sz="1600" dirty="0" smtClean="0"/>
              <a:t>For each 1  ͘C rise in temperature, the Resistance value decrease as much as 6% and vice-versa.</a:t>
            </a:r>
          </a:p>
          <a:p>
            <a:pPr>
              <a:buFont typeface="Courier New" pitchFamily="49" charset="0"/>
              <a:buChar char="o"/>
            </a:pPr>
            <a:r>
              <a:rPr lang="en-US" sz="1600" dirty="0" smtClean="0"/>
              <a:t>Its lower temperature range is -100  ͘C to 300  ͘C.</a:t>
            </a:r>
          </a:p>
          <a:p>
            <a:pPr>
              <a:buFont typeface="Courier New" pitchFamily="49" charset="0"/>
              <a:buChar char="o"/>
            </a:pPr>
            <a:r>
              <a:rPr lang="en-US" sz="1600" dirty="0" err="1" smtClean="0"/>
              <a:t>Thermistor</a:t>
            </a:r>
            <a:r>
              <a:rPr lang="en-US" sz="1600" dirty="0" smtClean="0"/>
              <a:t> posses non-linear characteristics.</a:t>
            </a:r>
          </a:p>
          <a:p>
            <a:pPr>
              <a:buFont typeface="Courier New" pitchFamily="49" charset="0"/>
              <a:buChar char="o"/>
            </a:pPr>
            <a:r>
              <a:rPr lang="en-US" sz="1600" dirty="0" smtClean="0"/>
              <a:t>Resistance  value ranges from 0.5 </a:t>
            </a:r>
            <a:r>
              <a:rPr lang="el-GR" sz="1600" dirty="0" smtClean="0"/>
              <a:t>Ω</a:t>
            </a:r>
            <a:r>
              <a:rPr lang="en-US" sz="1600" dirty="0" smtClean="0"/>
              <a:t> to 75 M</a:t>
            </a:r>
            <a:r>
              <a:rPr lang="el-GR" sz="1600" dirty="0" smtClean="0"/>
              <a:t>Ω</a:t>
            </a:r>
            <a:r>
              <a:rPr lang="en-US" sz="1600" dirty="0" smtClean="0"/>
              <a:t>.</a:t>
            </a:r>
          </a:p>
          <a:p>
            <a:pPr>
              <a:buFont typeface="Courier New" pitchFamily="49" charset="0"/>
              <a:buChar char="o"/>
            </a:pPr>
            <a:r>
              <a:rPr lang="en-US" sz="1600" dirty="0" smtClean="0"/>
              <a:t>The resistance R of a </a:t>
            </a:r>
            <a:r>
              <a:rPr lang="en-US" sz="1600" dirty="0" err="1" smtClean="0"/>
              <a:t>thermistor</a:t>
            </a:r>
            <a:r>
              <a:rPr lang="en-US" sz="1600" dirty="0" smtClean="0"/>
              <a:t> at temperature T expressed as</a:t>
            </a:r>
          </a:p>
          <a:p>
            <a:pPr>
              <a:buNone/>
            </a:pPr>
            <a:r>
              <a:rPr lang="en-US" sz="1600" dirty="0" smtClean="0"/>
              <a:t>		</a:t>
            </a:r>
            <a:r>
              <a:rPr lang="en-US" sz="1600" b="1" dirty="0" smtClean="0"/>
              <a:t> R</a:t>
            </a:r>
            <a:r>
              <a:rPr lang="en-US" sz="1600" b="1" baseline="-25000" dirty="0" smtClean="0"/>
              <a:t>T</a:t>
            </a:r>
            <a:r>
              <a:rPr lang="en-US" sz="1600" b="1" dirty="0" smtClean="0"/>
              <a:t> = R</a:t>
            </a:r>
            <a:r>
              <a:rPr lang="en-US" sz="1600" b="1" baseline="-25000" dirty="0" smtClean="0"/>
              <a:t>O</a:t>
            </a:r>
            <a:r>
              <a:rPr lang="en-US" sz="1600" b="1" dirty="0" smtClean="0"/>
              <a:t> </a:t>
            </a:r>
            <a:r>
              <a:rPr lang="en-US" sz="1600" b="1" dirty="0" err="1" smtClean="0"/>
              <a:t>e</a:t>
            </a:r>
            <a:r>
              <a:rPr lang="en-US" sz="1600" b="1" baseline="30000" dirty="0" err="1" smtClean="0"/>
              <a:t>β</a:t>
            </a:r>
            <a:r>
              <a:rPr lang="en-US" sz="1600" b="1" dirty="0" smtClean="0"/>
              <a:t> (1/T – 1/T</a:t>
            </a:r>
            <a:r>
              <a:rPr lang="en-US" sz="1600" b="1" baseline="-25000" dirty="0" smtClean="0"/>
              <a:t>O</a:t>
            </a:r>
            <a:r>
              <a:rPr lang="en-US" sz="1600" b="1" dirty="0" smtClean="0"/>
              <a:t>)</a:t>
            </a:r>
          </a:p>
          <a:p>
            <a:pPr>
              <a:buNone/>
            </a:pPr>
            <a:r>
              <a:rPr lang="en-US" sz="1600" dirty="0" smtClean="0"/>
              <a:t>	Where RT =  Resistance at temperature T.</a:t>
            </a:r>
          </a:p>
          <a:p>
            <a:pPr>
              <a:buNone/>
            </a:pPr>
            <a:r>
              <a:rPr lang="en-US" sz="1600" dirty="0" smtClean="0"/>
              <a:t>		    RO = Resistance at temperature TO.</a:t>
            </a:r>
          </a:p>
          <a:p>
            <a:pPr>
              <a:buNone/>
            </a:pPr>
            <a:r>
              <a:rPr lang="en-US" sz="1600" dirty="0" smtClean="0"/>
              <a:t>		    β    = Experimentally determined constant or curve fitting </a:t>
            </a:r>
          </a:p>
          <a:p>
            <a:pPr>
              <a:buNone/>
            </a:pPr>
            <a:r>
              <a:rPr lang="en-US" sz="1600" dirty="0" smtClean="0"/>
              <a:t>				Constant for given </a:t>
            </a:r>
            <a:r>
              <a:rPr lang="en-US" sz="1600" dirty="0" err="1" smtClean="0"/>
              <a:t>thermistor</a:t>
            </a:r>
            <a:r>
              <a:rPr lang="en-US" sz="1600" dirty="0" smtClean="0"/>
              <a:t> material.</a:t>
            </a:r>
          </a:p>
          <a:p>
            <a:pPr>
              <a:buNone/>
            </a:pPr>
            <a:r>
              <a:rPr lang="en-US" sz="1600" dirty="0" smtClean="0"/>
              <a:t>		β usually lie between 2000 to 4000.</a:t>
            </a:r>
          </a:p>
          <a:p>
            <a:pPr>
              <a:buFont typeface="Courier New" pitchFamily="49" charset="0"/>
              <a:buChar char="o"/>
            </a:pPr>
            <a:r>
              <a:rPr lang="en-US" sz="1600" dirty="0" err="1" smtClean="0"/>
              <a:t>Thermitor</a:t>
            </a:r>
            <a:r>
              <a:rPr lang="en-US" sz="1600" dirty="0" smtClean="0"/>
              <a:t> composed of sintered mixture of metallic oxides.</a:t>
            </a:r>
          </a:p>
          <a:p>
            <a:pPr>
              <a:buNone/>
            </a:pPr>
            <a:r>
              <a:rPr lang="en-US" sz="1600" dirty="0" smtClean="0"/>
              <a:t>					</a:t>
            </a:r>
            <a:r>
              <a:rPr lang="en-US" sz="1600" b="1" dirty="0" smtClean="0"/>
              <a:t>NICCUM</a:t>
            </a:r>
          </a:p>
          <a:p>
            <a:pPr>
              <a:buNone/>
            </a:pPr>
            <a:endParaRPr lang="en-US" sz="1600" dirty="0" smtClean="0"/>
          </a:p>
          <a:p>
            <a:pPr>
              <a:buNone/>
            </a:pPr>
            <a:r>
              <a:rPr lang="en-US" sz="1600" dirty="0" smtClean="0"/>
              <a:t>	 </a:t>
            </a:r>
            <a:endParaRPr lang="en-US" sz="1600" dirty="0"/>
          </a:p>
        </p:txBody>
      </p:sp>
      <p:cxnSp>
        <p:nvCxnSpPr>
          <p:cNvPr id="5" name="Straight Arrow Connector 4"/>
          <p:cNvCxnSpPr/>
          <p:nvPr/>
        </p:nvCxnSpPr>
        <p:spPr>
          <a:xfrm rot="5400000">
            <a:off x="3658394" y="579040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3733800" y="5562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143000" y="56388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914400" y="5867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a:off x="3733800" y="5638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2438400" y="57912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2286000" y="5943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a:off x="3925094" y="5676900"/>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14800" y="5865812"/>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5400000">
            <a:off x="4686300" y="59817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4153694" y="5600700"/>
            <a:ext cx="227806" cy="79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4267200" y="57150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5400000">
            <a:off x="6019800" y="58666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a:off x="4305300" y="55245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343400" y="5562600"/>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5400000">
            <a:off x="7429500" y="58293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762000" y="6172200"/>
            <a:ext cx="838200" cy="369332"/>
          </a:xfrm>
          <a:prstGeom prst="rect">
            <a:avLst/>
          </a:prstGeom>
          <a:noFill/>
          <a:ln>
            <a:noFill/>
          </a:ln>
        </p:spPr>
        <p:txBody>
          <a:bodyPr wrap="square" rtlCol="0">
            <a:spAutoFit/>
          </a:bodyPr>
          <a:lstStyle/>
          <a:p>
            <a:r>
              <a:rPr lang="en-US" dirty="0" smtClean="0"/>
              <a:t>Nickel</a:t>
            </a:r>
            <a:endParaRPr lang="en-US" dirty="0"/>
          </a:p>
        </p:txBody>
      </p:sp>
      <p:sp>
        <p:nvSpPr>
          <p:cNvPr id="56" name="TextBox 55"/>
          <p:cNvSpPr txBox="1"/>
          <p:nvPr/>
        </p:nvSpPr>
        <p:spPr>
          <a:xfrm>
            <a:off x="2133600" y="6172200"/>
            <a:ext cx="838200" cy="369332"/>
          </a:xfrm>
          <a:prstGeom prst="rect">
            <a:avLst/>
          </a:prstGeom>
          <a:noFill/>
          <a:ln>
            <a:noFill/>
          </a:ln>
        </p:spPr>
        <p:txBody>
          <a:bodyPr wrap="square" rtlCol="0">
            <a:spAutoFit/>
          </a:bodyPr>
          <a:lstStyle/>
          <a:p>
            <a:r>
              <a:rPr lang="en-US" dirty="0" smtClean="0"/>
              <a:t>Iron</a:t>
            </a:r>
            <a:endParaRPr lang="en-US" dirty="0"/>
          </a:p>
        </p:txBody>
      </p:sp>
      <p:sp>
        <p:nvSpPr>
          <p:cNvPr id="57" name="TextBox 56"/>
          <p:cNvSpPr txBox="1"/>
          <p:nvPr/>
        </p:nvSpPr>
        <p:spPr>
          <a:xfrm>
            <a:off x="3429000" y="6172200"/>
            <a:ext cx="914400" cy="369332"/>
          </a:xfrm>
          <a:prstGeom prst="rect">
            <a:avLst/>
          </a:prstGeom>
          <a:noFill/>
          <a:ln>
            <a:noFill/>
          </a:ln>
        </p:spPr>
        <p:txBody>
          <a:bodyPr wrap="square" rtlCol="0">
            <a:spAutoFit/>
          </a:bodyPr>
          <a:lstStyle/>
          <a:p>
            <a:r>
              <a:rPr lang="en-US" dirty="0" smtClean="0"/>
              <a:t>Copper</a:t>
            </a:r>
            <a:endParaRPr lang="en-US" dirty="0"/>
          </a:p>
        </p:txBody>
      </p:sp>
      <p:sp>
        <p:nvSpPr>
          <p:cNvPr id="58" name="TextBox 57"/>
          <p:cNvSpPr txBox="1"/>
          <p:nvPr/>
        </p:nvSpPr>
        <p:spPr>
          <a:xfrm>
            <a:off x="4419600" y="6172200"/>
            <a:ext cx="838200" cy="369332"/>
          </a:xfrm>
          <a:prstGeom prst="rect">
            <a:avLst/>
          </a:prstGeom>
          <a:noFill/>
          <a:ln>
            <a:noFill/>
          </a:ln>
        </p:spPr>
        <p:txBody>
          <a:bodyPr wrap="square" rtlCol="0">
            <a:spAutoFit/>
          </a:bodyPr>
          <a:lstStyle/>
          <a:p>
            <a:r>
              <a:rPr lang="en-US" dirty="0" smtClean="0"/>
              <a:t>Cobalt</a:t>
            </a:r>
            <a:endParaRPr lang="en-US" dirty="0"/>
          </a:p>
        </p:txBody>
      </p:sp>
      <p:sp>
        <p:nvSpPr>
          <p:cNvPr id="59" name="TextBox 58"/>
          <p:cNvSpPr txBox="1"/>
          <p:nvPr/>
        </p:nvSpPr>
        <p:spPr>
          <a:xfrm>
            <a:off x="5715000" y="6096000"/>
            <a:ext cx="1143000" cy="369332"/>
          </a:xfrm>
          <a:prstGeom prst="rect">
            <a:avLst/>
          </a:prstGeom>
          <a:noFill/>
          <a:ln>
            <a:noFill/>
          </a:ln>
        </p:spPr>
        <p:txBody>
          <a:bodyPr wrap="square" rtlCol="0">
            <a:spAutoFit/>
          </a:bodyPr>
          <a:lstStyle/>
          <a:p>
            <a:r>
              <a:rPr lang="en-US" dirty="0" smtClean="0"/>
              <a:t>Uranium</a:t>
            </a:r>
            <a:endParaRPr lang="en-US" dirty="0"/>
          </a:p>
        </p:txBody>
      </p:sp>
      <p:sp>
        <p:nvSpPr>
          <p:cNvPr id="60" name="TextBox 59"/>
          <p:cNvSpPr txBox="1"/>
          <p:nvPr/>
        </p:nvSpPr>
        <p:spPr>
          <a:xfrm>
            <a:off x="7086600" y="6096000"/>
            <a:ext cx="1295400" cy="369332"/>
          </a:xfrm>
          <a:prstGeom prst="rect">
            <a:avLst/>
          </a:prstGeom>
          <a:noFill/>
          <a:ln>
            <a:noFill/>
          </a:ln>
        </p:spPr>
        <p:txBody>
          <a:bodyPr wrap="square" rtlCol="0">
            <a:spAutoFit/>
          </a:bodyPr>
          <a:lstStyle/>
          <a:p>
            <a:r>
              <a:rPr lang="en-US" dirty="0" smtClean="0"/>
              <a:t>Manganese</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err="1" smtClean="0"/>
              <a:t>Thermistor</a:t>
            </a:r>
            <a:endParaRPr lang="en-US" sz="2000" dirty="0"/>
          </a:p>
        </p:txBody>
      </p:sp>
      <p:sp>
        <p:nvSpPr>
          <p:cNvPr id="3" name="Content Placeholder 2"/>
          <p:cNvSpPr>
            <a:spLocks noGrp="1"/>
          </p:cNvSpPr>
          <p:nvPr>
            <p:ph idx="1"/>
          </p:nvPr>
        </p:nvSpPr>
        <p:spPr>
          <a:xfrm>
            <a:off x="0" y="838200"/>
            <a:ext cx="9144000" cy="6019800"/>
          </a:xfrm>
          <a:solidFill>
            <a:schemeClr val="accent5">
              <a:lumMod val="40000"/>
              <a:lumOff val="60000"/>
            </a:schemeClr>
          </a:solidFill>
        </p:spPr>
        <p:txBody>
          <a:bodyPr>
            <a:normAutofit/>
          </a:bodyPr>
          <a:lstStyle/>
          <a:p>
            <a:pPr>
              <a:buNone/>
            </a:pPr>
            <a:r>
              <a:rPr lang="en-US" sz="1600" dirty="0" smtClean="0"/>
              <a:t>	Available in variety of shapes and sizes.</a:t>
            </a:r>
            <a:endParaRPr lang="en-US" sz="1600" dirty="0"/>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prstClr val="black"/>
                <a:schemeClr val="accent5">
                  <a:tint val="45000"/>
                  <a:satMod val="400000"/>
                </a:schemeClr>
              </a:duotone>
            </a:blip>
            <a:tile tx="0" ty="0" sx="100000" sy="100000" flip="none" algn="tl"/>
          </a:blipFill>
        </p:spPr>
        <p:txBody>
          <a:bodyPr>
            <a:normAutofit/>
          </a:bodyPr>
          <a:lstStyle/>
          <a:p>
            <a:r>
              <a:rPr lang="en-US" sz="2000" b="1" dirty="0" err="1" smtClean="0"/>
              <a:t>Thermistor</a:t>
            </a:r>
            <a:r>
              <a:rPr lang="en-US" sz="2000" b="1" dirty="0" smtClean="0"/>
              <a:t> characteristics</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1" y="838200"/>
            <a:ext cx="7010401" cy="6019800"/>
          </a:xfrm>
          <a:prstGeom prst="rect">
            <a:avLst/>
          </a:prstGeom>
          <a:noFill/>
          <a:ln w="9525">
            <a:noFill/>
            <a:miter lim="800000"/>
            <a:headEnd/>
            <a:tailEnd/>
          </a:ln>
          <a:effectLst/>
        </p:spPr>
      </p:pic>
      <p:sp>
        <p:nvSpPr>
          <p:cNvPr id="4" name="TextBox 3"/>
          <p:cNvSpPr txBox="1"/>
          <p:nvPr/>
        </p:nvSpPr>
        <p:spPr>
          <a:xfrm>
            <a:off x="7010400" y="838200"/>
            <a:ext cx="2133600" cy="5909310"/>
          </a:xfrm>
          <a:prstGeom prst="rect">
            <a:avLst/>
          </a:prstGeom>
          <a:solidFill>
            <a:schemeClr val="accent5">
              <a:lumMod val="60000"/>
              <a:lumOff val="40000"/>
            </a:scheme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prstClr val="black"/>
                <a:schemeClr val="accent5">
                  <a:tint val="45000"/>
                  <a:satMod val="400000"/>
                </a:schemeClr>
              </a:duotone>
            </a:blip>
            <a:tile tx="0" ty="0" sx="100000" sy="100000" flip="none" algn="tl"/>
          </a:blipFill>
        </p:spPr>
        <p:txBody>
          <a:bodyPr>
            <a:normAutofit/>
          </a:bodyPr>
          <a:lstStyle/>
          <a:p>
            <a:r>
              <a:rPr lang="en-US" sz="2000" b="1" dirty="0" err="1" smtClean="0"/>
              <a:t>Thermistor</a:t>
            </a:r>
            <a:r>
              <a:rPr lang="en-US" sz="2000" b="1" dirty="0" smtClean="0"/>
              <a:t> characteristics</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838201"/>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Hall Effect Transducer</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10000"/>
          </a:bodyPr>
          <a:lstStyle/>
          <a:p>
            <a:pPr>
              <a:buFont typeface="Wingdings" pitchFamily="2" charset="2"/>
              <a:buChar char="q"/>
            </a:pPr>
            <a:r>
              <a:rPr lang="en-US" sz="1600" dirty="0" smtClean="0"/>
              <a:t>When a conductor kept perpendicular to the magnetic field and a direct current is passed via it, then it results in an electric field perpendicular to the direction of both the magnetic field and current with a magnitude proportional to the product of the magnetic field strength and current.</a:t>
            </a:r>
          </a:p>
          <a:p>
            <a:pPr>
              <a:buNone/>
            </a:pPr>
            <a:endParaRPr lang="en-US" sz="1600" dirty="0" smtClean="0"/>
          </a:p>
          <a:p>
            <a:pPr>
              <a:buFont typeface="Wingdings" pitchFamily="2" charset="2"/>
              <a:buChar char="q"/>
            </a:pPr>
            <a:r>
              <a:rPr lang="en-US" sz="1600" dirty="0" smtClean="0"/>
              <a:t>The voltage so developed is very small and it becomes difficult to detect it.</a:t>
            </a:r>
          </a:p>
          <a:p>
            <a:pPr>
              <a:buNone/>
            </a:pPr>
            <a:endParaRPr lang="en-US" sz="1600" dirty="0" smtClean="0"/>
          </a:p>
          <a:p>
            <a:pPr>
              <a:buFont typeface="Wingdings" pitchFamily="2" charset="2"/>
              <a:buChar char="q"/>
            </a:pPr>
            <a:r>
              <a:rPr lang="en-US" sz="1600" dirty="0" smtClean="0"/>
              <a:t>But in germanium, voltage becomes sufficient enough for measurement with a sensitive moving coil instrument.</a:t>
            </a:r>
          </a:p>
          <a:p>
            <a:pPr>
              <a:buNone/>
            </a:pPr>
            <a:endParaRPr lang="en-US" sz="1600" dirty="0" smtClean="0"/>
          </a:p>
          <a:p>
            <a:pPr>
              <a:buFont typeface="Wingdings" pitchFamily="2" charset="2"/>
              <a:buChar char="q"/>
            </a:pPr>
            <a:r>
              <a:rPr lang="en-US" sz="1600" dirty="0" smtClean="0"/>
              <a:t>This phenomenon is termed as Hall-effect.</a:t>
            </a:r>
          </a:p>
          <a:p>
            <a:pPr>
              <a:buNone/>
            </a:pPr>
            <a:endParaRPr lang="en-US" sz="1600" dirty="0" smtClean="0"/>
          </a:p>
          <a:p>
            <a:pPr>
              <a:buFont typeface="Wingdings" pitchFamily="2" charset="2"/>
              <a:buChar char="q"/>
            </a:pPr>
            <a:r>
              <a:rPr lang="en-US" sz="1600" dirty="0" smtClean="0"/>
              <a:t>The magnitude of voltage expressed as</a:t>
            </a:r>
          </a:p>
          <a:p>
            <a:pPr>
              <a:buFont typeface="Wingdings" pitchFamily="2" charset="2"/>
              <a:buChar char="q"/>
            </a:pPr>
            <a:endParaRPr lang="en-US" sz="1600" dirty="0" smtClean="0"/>
          </a:p>
          <a:p>
            <a:pPr>
              <a:buNone/>
            </a:pPr>
            <a:r>
              <a:rPr lang="en-US" sz="1600" dirty="0" smtClean="0"/>
              <a:t>		</a:t>
            </a:r>
            <a:r>
              <a:rPr lang="en-US" sz="1600" b="1" dirty="0" smtClean="0"/>
              <a:t>V</a:t>
            </a:r>
            <a:r>
              <a:rPr lang="en-US" sz="1600" b="1" baseline="-25000" dirty="0" smtClean="0"/>
              <a:t>H</a:t>
            </a:r>
            <a:r>
              <a:rPr lang="en-US" sz="1600" b="1" dirty="0" smtClean="0"/>
              <a:t> = [{K</a:t>
            </a:r>
            <a:r>
              <a:rPr lang="en-US" sz="1600" b="1" baseline="-25000" dirty="0" smtClean="0"/>
              <a:t>H</a:t>
            </a:r>
            <a:r>
              <a:rPr lang="en-US" sz="1600" b="1" dirty="0" smtClean="0"/>
              <a:t>IB} / t]					-----	(7.40)</a:t>
            </a:r>
          </a:p>
          <a:p>
            <a:pPr>
              <a:buNone/>
            </a:pPr>
            <a:r>
              <a:rPr lang="en-US" sz="1600" b="1" dirty="0" smtClean="0"/>
              <a:t>	</a:t>
            </a:r>
            <a:r>
              <a:rPr lang="en-US" sz="1600" dirty="0" smtClean="0"/>
              <a:t>where,</a:t>
            </a:r>
          </a:p>
          <a:p>
            <a:pPr>
              <a:buNone/>
            </a:pPr>
            <a:r>
              <a:rPr lang="en-US" sz="1600" dirty="0" smtClean="0"/>
              <a:t>		I = Current flow via slab in Ampere.</a:t>
            </a:r>
          </a:p>
          <a:p>
            <a:pPr>
              <a:buNone/>
            </a:pPr>
            <a:r>
              <a:rPr lang="en-US" sz="1600" dirty="0" smtClean="0"/>
              <a:t>		B = Flux density of magnetic field in Tesla or </a:t>
            </a:r>
            <a:r>
              <a:rPr lang="en-US" sz="1600" dirty="0" err="1" smtClean="0"/>
              <a:t>Wb</a:t>
            </a:r>
            <a:r>
              <a:rPr lang="en-US" sz="1600" dirty="0" smtClean="0"/>
              <a:t>/m</a:t>
            </a:r>
            <a:r>
              <a:rPr lang="en-US" sz="1600" baseline="30000" dirty="0" smtClean="0"/>
              <a:t>2</a:t>
            </a:r>
          </a:p>
          <a:p>
            <a:pPr>
              <a:buNone/>
            </a:pPr>
            <a:r>
              <a:rPr lang="en-US" sz="1600" dirty="0" smtClean="0"/>
              <a:t>		t = Thickness of slab in meter.</a:t>
            </a:r>
          </a:p>
          <a:p>
            <a:pPr>
              <a:buNone/>
            </a:pPr>
            <a:r>
              <a:rPr lang="en-US" sz="1600" dirty="0" smtClean="0"/>
              <a:t>		K</a:t>
            </a:r>
            <a:r>
              <a:rPr lang="en-US" sz="1600" baseline="-25000" dirty="0" smtClean="0"/>
              <a:t>H</a:t>
            </a:r>
            <a:r>
              <a:rPr lang="en-US" sz="1600" dirty="0" smtClean="0"/>
              <a:t> = Hall effect coefficient.</a:t>
            </a:r>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Hall Effect Transducer</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14400"/>
            <a:ext cx="5562600" cy="5943600"/>
          </a:xfrm>
          <a:prstGeom prst="rect">
            <a:avLst/>
          </a:prstGeom>
          <a:noFill/>
          <a:ln w="9525">
            <a:noFill/>
            <a:miter lim="800000"/>
            <a:headEnd/>
            <a:tailEnd/>
          </a:ln>
          <a:effectLst/>
        </p:spPr>
      </p:pic>
      <p:sp>
        <p:nvSpPr>
          <p:cNvPr id="5" name="TextBox 4"/>
          <p:cNvSpPr txBox="1"/>
          <p:nvPr/>
        </p:nvSpPr>
        <p:spPr>
          <a:xfrm>
            <a:off x="5562600" y="914400"/>
            <a:ext cx="3581400" cy="5878532"/>
          </a:xfrm>
          <a:prstGeom prst="rect">
            <a:avLst/>
          </a:prstGeom>
          <a:solidFill>
            <a:schemeClr val="accent6">
              <a:lumMod val="20000"/>
              <a:lumOff val="80000"/>
            </a:schemeClr>
          </a:solidFill>
        </p:spPr>
        <p:txBody>
          <a:bodyPr wrap="square" rtlCol="0">
            <a:spAutoFit/>
          </a:bodyPr>
          <a:lstStyle/>
          <a:p>
            <a:r>
              <a:rPr lang="en-US" sz="2000" dirty="0" smtClean="0"/>
              <a:t>An  Hall-effect transducer used for measuring a magnetic field strength provides an output voltage of 15.5 mV. The element is made of silicon and is 2.5mm thick and carries a current of 10A. The hall coefficient is  </a:t>
            </a:r>
            <a:r>
              <a:rPr lang="en-US" sz="2000" b="1" dirty="0" smtClean="0"/>
              <a:t>4.1x10</a:t>
            </a:r>
            <a:r>
              <a:rPr lang="en-US" sz="2000" b="1" baseline="30000" dirty="0" smtClean="0"/>
              <a:t>-6</a:t>
            </a:r>
            <a:r>
              <a:rPr lang="en-US" sz="2000" b="1" dirty="0" smtClean="0"/>
              <a:t> </a:t>
            </a:r>
            <a:r>
              <a:rPr lang="en-US" sz="2000" b="1" dirty="0" err="1" smtClean="0"/>
              <a:t>Vm</a:t>
            </a:r>
            <a:r>
              <a:rPr lang="en-US" sz="2000" b="1" dirty="0" smtClean="0"/>
              <a:t>/A-</a:t>
            </a:r>
            <a:r>
              <a:rPr lang="en-US" sz="2000" b="1" dirty="0" err="1" smtClean="0"/>
              <a:t>wb</a:t>
            </a:r>
            <a:r>
              <a:rPr lang="en-US" sz="2000" b="1" dirty="0" smtClean="0"/>
              <a:t>/m</a:t>
            </a:r>
            <a:r>
              <a:rPr lang="en-US" sz="2000" b="1" baseline="30000" dirty="0" smtClean="0"/>
              <a:t>2</a:t>
            </a:r>
            <a:r>
              <a:rPr lang="en-US" sz="2000" b="1" dirty="0" smtClean="0"/>
              <a:t>.</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Signal conditioning and processing </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20000"/>
          </a:bodyPr>
          <a:lstStyle/>
          <a:p>
            <a:pPr>
              <a:buNone/>
            </a:pPr>
            <a:r>
              <a:rPr lang="en-US" sz="1600" dirty="0" smtClean="0"/>
              <a:t>	</a:t>
            </a:r>
            <a:r>
              <a:rPr lang="en-US" sz="1700" b="1" dirty="0" smtClean="0"/>
              <a:t>Signal conditioning and processing</a:t>
            </a:r>
          </a:p>
          <a:p>
            <a:pPr>
              <a:buFont typeface="Wingdings" pitchFamily="2" charset="2"/>
              <a:buChar char="Ø"/>
            </a:pPr>
            <a:r>
              <a:rPr lang="en-US" sz="1700" dirty="0" smtClean="0"/>
              <a:t>The first stage  “Detector transducer stage”  the physical quantity  detected and further </a:t>
            </a:r>
            <a:r>
              <a:rPr lang="en-US" sz="1700" dirty="0" err="1" smtClean="0"/>
              <a:t>transduced</a:t>
            </a:r>
            <a:r>
              <a:rPr lang="en-US" sz="1700" dirty="0" smtClean="0"/>
              <a:t> into an electrical form.</a:t>
            </a:r>
          </a:p>
          <a:p>
            <a:pPr>
              <a:buFont typeface="Wingdings" pitchFamily="2" charset="2"/>
              <a:buChar char="Ø"/>
            </a:pPr>
            <a:r>
              <a:rPr lang="en-US" sz="1700" dirty="0" smtClean="0"/>
              <a:t>Modify the </a:t>
            </a:r>
            <a:r>
              <a:rPr lang="en-US" sz="1700" dirty="0" err="1" smtClean="0"/>
              <a:t>transduced</a:t>
            </a:r>
            <a:r>
              <a:rPr lang="en-US" sz="1700" dirty="0" smtClean="0"/>
              <a:t> signal into a  usable format for final stage of measurement system.</a:t>
            </a:r>
          </a:p>
          <a:p>
            <a:pPr>
              <a:buFont typeface="Wingdings" pitchFamily="2" charset="2"/>
              <a:buChar char="Ø"/>
            </a:pPr>
            <a:r>
              <a:rPr lang="en-US" sz="1700" dirty="0" smtClean="0"/>
              <a:t>It requires linear processes like amplification, integration, differentiation, addition &amp; subtraction etc.</a:t>
            </a:r>
          </a:p>
          <a:p>
            <a:pPr>
              <a:buFont typeface="Wingdings" pitchFamily="2" charset="2"/>
              <a:buChar char="Ø"/>
            </a:pPr>
            <a:r>
              <a:rPr lang="en-US" sz="1700" dirty="0" smtClean="0"/>
              <a:t>It also require non-linear function like modulation, demodulation, sampling, filtering, clipping &amp; clamping etc. </a:t>
            </a:r>
          </a:p>
          <a:p>
            <a:pPr>
              <a:buFont typeface="Wingdings" pitchFamily="2" charset="2"/>
              <a:buChar char="Ø"/>
            </a:pPr>
            <a:r>
              <a:rPr lang="en-US" sz="1700" dirty="0" smtClean="0"/>
              <a:t>It requires ingenuity in proper selection of components and faithful methods of reproduction of output for final stage.</a:t>
            </a:r>
          </a:p>
          <a:p>
            <a:pPr>
              <a:buFont typeface="Wingdings" pitchFamily="2" charset="2"/>
              <a:buChar char="Ø"/>
            </a:pPr>
            <a:r>
              <a:rPr lang="en-US" sz="1700" dirty="0" smtClean="0"/>
              <a:t>Both active and passive transducers are used.</a:t>
            </a:r>
          </a:p>
          <a:p>
            <a:pPr>
              <a:buFont typeface="Wingdings" pitchFamily="2" charset="2"/>
              <a:buChar char="Ø"/>
            </a:pPr>
            <a:r>
              <a:rPr lang="en-US" sz="1700" dirty="0" smtClean="0"/>
              <a:t>Both A.C. &amp; D.C. excitation voltage source are used.</a:t>
            </a:r>
          </a:p>
          <a:p>
            <a:pPr>
              <a:buNone/>
            </a:pPr>
            <a:endParaRPr lang="en-US" sz="1700" dirty="0" smtClean="0"/>
          </a:p>
          <a:p>
            <a:pPr>
              <a:buFont typeface="Wingdings" pitchFamily="2" charset="2"/>
              <a:buChar char="Ø"/>
            </a:pPr>
            <a:r>
              <a:rPr lang="en-US" sz="1700" dirty="0" smtClean="0"/>
              <a:t>D.C. system consists transducer, bridge, calibration &amp; zeroing network, D.C. amplifier, low pass filter and D.C. output etc.</a:t>
            </a:r>
          </a:p>
          <a:p>
            <a:pPr>
              <a:buFont typeface="Wingdings" pitchFamily="2" charset="2"/>
              <a:buChar char="Ø"/>
            </a:pPr>
            <a:r>
              <a:rPr lang="en-US" sz="1700" b="1" dirty="0" smtClean="0"/>
              <a:t>D.C. amplifier characteristics are </a:t>
            </a:r>
          </a:p>
          <a:p>
            <a:pPr>
              <a:buFont typeface="Wingdings" pitchFamily="2" charset="2"/>
              <a:buChar char="q"/>
            </a:pPr>
            <a:r>
              <a:rPr lang="en-US" sz="1700" dirty="0" smtClean="0"/>
              <a:t>Require balance differential input yielding high CMRR.</a:t>
            </a:r>
          </a:p>
          <a:p>
            <a:pPr>
              <a:buFont typeface="Wingdings" pitchFamily="2" charset="2"/>
              <a:buChar char="q"/>
            </a:pPr>
            <a:r>
              <a:rPr lang="en-US" sz="1700" dirty="0" smtClean="0"/>
              <a:t>Have extremely good thermal and long term stability.</a:t>
            </a:r>
          </a:p>
          <a:p>
            <a:pPr>
              <a:buFont typeface="Wingdings" pitchFamily="2" charset="2"/>
              <a:buChar char="Ø"/>
            </a:pPr>
            <a:r>
              <a:rPr lang="en-US" sz="1700" b="1" dirty="0" smtClean="0"/>
              <a:t>D.C. Amplifier advantages</a:t>
            </a:r>
          </a:p>
          <a:p>
            <a:pPr>
              <a:buFont typeface="Wingdings" pitchFamily="2" charset="2"/>
              <a:buChar char="q"/>
            </a:pPr>
            <a:r>
              <a:rPr lang="en-US" sz="1700" dirty="0" smtClean="0"/>
              <a:t>Easy to calibrate at low frequency.</a:t>
            </a:r>
          </a:p>
          <a:p>
            <a:pPr>
              <a:buFont typeface="Wingdings" pitchFamily="2" charset="2"/>
              <a:buChar char="q"/>
            </a:pPr>
            <a:r>
              <a:rPr lang="en-US" sz="1700" dirty="0" smtClean="0"/>
              <a:t>Able to recover from an overload condition.</a:t>
            </a:r>
          </a:p>
          <a:p>
            <a:pPr>
              <a:buNone/>
            </a:pPr>
            <a:r>
              <a:rPr lang="en-US" sz="1600" dirty="0" smtClean="0"/>
              <a:t>	</a:t>
            </a:r>
          </a:p>
          <a:p>
            <a:pPr>
              <a:buNone/>
            </a:pPr>
            <a:r>
              <a:rPr lang="en-US" sz="1600" dirty="0" smtClean="0"/>
              <a:t>	  </a:t>
            </a:r>
          </a:p>
          <a:p>
            <a:pPr>
              <a:buNone/>
            </a:pPr>
            <a:r>
              <a:rPr lang="en-US" sz="1600" dirty="0" smtClean="0"/>
              <a:t>	</a:t>
            </a:r>
          </a:p>
          <a:p>
            <a:pPr>
              <a:buNone/>
            </a:pPr>
            <a:r>
              <a:rPr lang="en-US" sz="1600" b="1" dirty="0" smtClean="0"/>
              <a:t>	</a:t>
            </a:r>
            <a:endParaRPr lang="en-US" sz="1600" b="1"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D.C. Signal conditioning  system</a:t>
            </a:r>
            <a:endParaRPr lang="en-US" sz="2000" dirty="0"/>
          </a:p>
        </p:txBody>
      </p:sp>
      <p:pic>
        <p:nvPicPr>
          <p:cNvPr id="1026" name="Picture 2"/>
          <p:cNvPicPr>
            <a:picLocks noGrp="1" noChangeAspect="1" noChangeArrowheads="1"/>
          </p:cNvPicPr>
          <p:nvPr>
            <p:ph idx="1"/>
          </p:nvPr>
        </p:nvPicPr>
        <p:blipFill>
          <a:blip r:embed="rId3"/>
          <a:srcRect/>
          <a:stretch>
            <a:fillRect/>
          </a:stretch>
        </p:blipFill>
        <p:spPr bwMode="auto">
          <a:xfrm>
            <a:off x="0" y="914400"/>
            <a:ext cx="9143999"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Signal conditioning and processing </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Ø"/>
            </a:pPr>
            <a:r>
              <a:rPr lang="en-US" sz="1600" dirty="0" smtClean="0"/>
              <a:t>D.C. System suffer from problem of drift.</a:t>
            </a:r>
          </a:p>
          <a:p>
            <a:pPr>
              <a:buFont typeface="Wingdings" pitchFamily="2" charset="2"/>
              <a:buChar char="Ø"/>
            </a:pPr>
            <a:r>
              <a:rPr lang="en-US" sz="1600" dirty="0" smtClean="0"/>
              <a:t>Low pass filter used to eliminate high frequency components or noise from data signal.</a:t>
            </a:r>
          </a:p>
          <a:p>
            <a:pPr>
              <a:buNone/>
            </a:pPr>
            <a:endParaRPr lang="en-US" sz="1600" dirty="0" smtClean="0"/>
          </a:p>
          <a:p>
            <a:pPr>
              <a:buNone/>
            </a:pPr>
            <a:r>
              <a:rPr lang="en-US" sz="1600" dirty="0" smtClean="0"/>
              <a:t>	</a:t>
            </a:r>
            <a:r>
              <a:rPr lang="en-US" sz="1600" b="1" dirty="0" smtClean="0"/>
              <a:t>A.C. Signal conditioning System</a:t>
            </a:r>
          </a:p>
          <a:p>
            <a:pPr>
              <a:buNone/>
            </a:pPr>
            <a:r>
              <a:rPr lang="en-US" sz="1600" b="1" dirty="0" smtClean="0"/>
              <a:t>	</a:t>
            </a:r>
            <a:r>
              <a:rPr lang="en-US" sz="1600" dirty="0" smtClean="0"/>
              <a:t>A.C. Signal conditioning System used to overcome the difficulties encountered in D.C. system.</a:t>
            </a:r>
          </a:p>
          <a:p>
            <a:pPr>
              <a:buNone/>
            </a:pPr>
            <a:r>
              <a:rPr lang="en-US" sz="1600" dirty="0" smtClean="0"/>
              <a:t>	A.C. system does not suffer the problem of drift.</a:t>
            </a:r>
          </a:p>
          <a:p>
            <a:pPr>
              <a:buNone/>
            </a:pPr>
            <a:r>
              <a:rPr lang="en-US" sz="1600" dirty="0" smtClean="0"/>
              <a:t>	The modulated signal get amplified by A.C. amplifier and demodulated by phase sensitive demodulator.</a:t>
            </a:r>
          </a:p>
          <a:p>
            <a:pPr>
              <a:buNone/>
            </a:pPr>
            <a:r>
              <a:rPr lang="en-US" sz="1600" dirty="0" smtClean="0"/>
              <a:t>	The phase sensitive demodulator filters out the carrier frequency from the data signal.</a:t>
            </a:r>
          </a:p>
          <a:p>
            <a:pPr>
              <a:buNone/>
            </a:pPr>
            <a:r>
              <a:rPr lang="en-US" sz="1600" dirty="0" smtClean="0"/>
              <a:t>	</a:t>
            </a:r>
          </a:p>
          <a:p>
            <a:pPr>
              <a:buNone/>
            </a:pPr>
            <a:r>
              <a:rPr lang="en-US" sz="1600" dirty="0" smtClean="0"/>
              <a:t>	</a:t>
            </a:r>
            <a:r>
              <a:rPr lang="en-US" sz="1600" b="1" dirty="0" smtClean="0"/>
              <a:t>Differences between D.C. and A.C. System</a:t>
            </a:r>
          </a:p>
          <a:p>
            <a:pPr>
              <a:buFont typeface="+mj-lt"/>
              <a:buAutoNum type="arabicParenR"/>
            </a:pPr>
            <a:r>
              <a:rPr lang="en-US" sz="1600" dirty="0" smtClean="0"/>
              <a:t>D.C. system suffer from problem of drift while A.C. system does not suffer from problem of drift.</a:t>
            </a:r>
          </a:p>
          <a:p>
            <a:pPr>
              <a:buFont typeface="+mj-lt"/>
              <a:buAutoNum type="arabicParenR"/>
            </a:pPr>
            <a:r>
              <a:rPr lang="en-US" sz="1600" dirty="0" smtClean="0"/>
              <a:t>D.C. system is simpler while A.C. system is comparatively complex.</a:t>
            </a:r>
          </a:p>
          <a:p>
            <a:pPr>
              <a:buFont typeface="+mj-lt"/>
              <a:buAutoNum type="arabicParenR"/>
            </a:pPr>
            <a:r>
              <a:rPr lang="en-US" sz="1600" dirty="0" smtClean="0"/>
              <a:t>Normally, A.C system  used for long distance communication via cable i.e. when transmitter and receiver are  very apart from each other.</a:t>
            </a:r>
          </a:p>
          <a:p>
            <a:pPr>
              <a:buNone/>
            </a:pPr>
            <a:r>
              <a:rPr lang="en-US" sz="1600" b="1" dirty="0" smtClean="0"/>
              <a:t>	</a:t>
            </a:r>
          </a:p>
          <a:p>
            <a:pPr>
              <a:buNone/>
            </a:pPr>
            <a:endParaRPr lang="en-US" sz="1600" b="1"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A.C. Signal conditioning  system</a:t>
            </a:r>
            <a:endParaRPr lang="en-US" sz="2000" dirty="0"/>
          </a:p>
        </p:txBody>
      </p:sp>
      <p:pic>
        <p:nvPicPr>
          <p:cNvPr id="2050" name="Picture 2"/>
          <p:cNvPicPr>
            <a:picLocks noGrp="1" noChangeAspect="1" noChangeArrowheads="1"/>
          </p:cNvPicPr>
          <p:nvPr>
            <p:ph idx="1"/>
          </p:nvPr>
        </p:nvPicPr>
        <p:blipFill>
          <a:blip r:embed="rId3"/>
          <a:srcRect/>
          <a:stretch>
            <a:fillRect/>
          </a:stretch>
        </p:blipFill>
        <p:spPr bwMode="auto">
          <a:xfrm>
            <a:off x="0" y="914400"/>
            <a:ext cx="9144000" cy="5943600"/>
          </a:xfrm>
          <a:prstGeom prst="rect">
            <a:avLst/>
          </a:prstGeom>
          <a:noFill/>
          <a:ln w="9525">
            <a:noFill/>
            <a:miter lim="800000"/>
            <a:headEnd/>
            <a:tailEnd/>
          </a:ln>
          <a:effectLst/>
        </p:spPr>
      </p:pic>
      <p:sp>
        <p:nvSpPr>
          <p:cNvPr id="4" name="TextBox 3"/>
          <p:cNvSpPr txBox="1"/>
          <p:nvPr/>
        </p:nvSpPr>
        <p:spPr>
          <a:xfrm>
            <a:off x="5486400" y="4724400"/>
            <a:ext cx="1295400" cy="369332"/>
          </a:xfrm>
          <a:prstGeom prst="rect">
            <a:avLst/>
          </a:prstGeom>
          <a:noFill/>
          <a:ln>
            <a:noFill/>
          </a:ln>
        </p:spPr>
        <p:txBody>
          <a:bodyPr wrap="square" rtlCol="0">
            <a:spAutoFit/>
          </a:bodyPr>
          <a:lstStyle/>
          <a:p>
            <a:r>
              <a:rPr lang="en-US" b="1" dirty="0" smtClean="0"/>
              <a:t>Reference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3600" b="1" dirty="0" smtClean="0"/>
              <a:t>Instrumentation types</a:t>
            </a:r>
            <a:endParaRPr lang="en-US" sz="36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fontScale="92500" lnSpcReduction="20000"/>
          </a:bodyPr>
          <a:lstStyle/>
          <a:p>
            <a:pPr>
              <a:buNone/>
            </a:pPr>
            <a:r>
              <a:rPr lang="en-US" sz="2800" b="1" dirty="0" smtClean="0"/>
              <a:t>Classified as </a:t>
            </a:r>
          </a:p>
          <a:p>
            <a:pPr marL="400050" indent="-400050">
              <a:buFont typeface="+mj-lt"/>
              <a:buAutoNum type="romanUcPeriod"/>
            </a:pPr>
            <a:r>
              <a:rPr lang="en-US" sz="2800" dirty="0" smtClean="0"/>
              <a:t>Intelligent instrumentation</a:t>
            </a:r>
          </a:p>
          <a:p>
            <a:pPr marL="400050" indent="-400050">
              <a:buNone/>
            </a:pPr>
            <a:r>
              <a:rPr lang="en-US" sz="2800" dirty="0" smtClean="0"/>
              <a:t>II.	Dumb instrumentation</a:t>
            </a:r>
          </a:p>
          <a:p>
            <a:pPr marL="400050" indent="-400050">
              <a:buNone/>
            </a:pPr>
            <a:r>
              <a:rPr lang="en-US" sz="2800" b="1" dirty="0" smtClean="0"/>
              <a:t>Intelligent instrumentation</a:t>
            </a:r>
          </a:p>
          <a:p>
            <a:pPr marL="400050" indent="-400050">
              <a:buNone/>
            </a:pPr>
            <a:r>
              <a:rPr lang="en-US" sz="2800" dirty="0" smtClean="0"/>
              <a:t>	Once measurement performed the further processing of data carried out to refine the data by the  instrument itself.</a:t>
            </a:r>
          </a:p>
          <a:p>
            <a:pPr marL="400050" indent="-400050">
              <a:buNone/>
            </a:pPr>
            <a:r>
              <a:rPr lang="en-US" sz="2800" b="1" dirty="0" smtClean="0"/>
              <a:t>Dumb instrumentation</a:t>
            </a:r>
          </a:p>
          <a:p>
            <a:pPr marL="400050" indent="-400050">
              <a:buNone/>
            </a:pPr>
            <a:r>
              <a:rPr lang="en-US" sz="2800" dirty="0" smtClean="0"/>
              <a:t>	Once measurement performed, the further processing of the data carried out by the observer himself or herself.</a:t>
            </a:r>
          </a:p>
          <a:p>
            <a:pPr marL="400050" indent="-400050">
              <a:buNone/>
            </a:pPr>
            <a:r>
              <a:rPr lang="en-US" sz="2800" b="1" dirty="0" smtClean="0"/>
              <a:t>Physical variables</a:t>
            </a:r>
          </a:p>
          <a:p>
            <a:pPr marL="400050" indent="-400050">
              <a:buNone/>
            </a:pPr>
            <a:r>
              <a:rPr lang="en-US" sz="2800" dirty="0" smtClean="0"/>
              <a:t>Suitable transducers are used for the measurement of physical variables.</a:t>
            </a:r>
          </a:p>
          <a:p>
            <a:pPr marL="400050" indent="-400050">
              <a:buFont typeface="Wingdings" pitchFamily="2" charset="2"/>
              <a:buChar char="Ø"/>
            </a:pPr>
            <a:r>
              <a:rPr lang="en-US" sz="2800" dirty="0" smtClean="0"/>
              <a:t>Variable capacitance pressure gauge.</a:t>
            </a:r>
          </a:p>
          <a:p>
            <a:pPr marL="400050" indent="-400050">
              <a:buNone/>
            </a:pPr>
            <a:endParaRPr lang="en-US" sz="2800" dirty="0" smtClean="0"/>
          </a:p>
          <a:p>
            <a:pPr marL="400050" indent="-400050">
              <a:buFont typeface="Wingdings" pitchFamily="2" charset="2"/>
              <a:buChar char="Ø"/>
            </a:pPr>
            <a:r>
              <a:rPr lang="en-US" sz="2800" dirty="0" err="1" smtClean="0"/>
              <a:t>Piezo</a:t>
            </a:r>
            <a:r>
              <a:rPr lang="en-US" sz="2800" dirty="0" smtClean="0"/>
              <a:t>-electric pickup.</a:t>
            </a:r>
            <a:endParaRPr lang="en-US"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OPAMP</a:t>
            </a:r>
            <a:endParaRPr lang="en-US" sz="2000" b="1" dirty="0"/>
          </a:p>
        </p:txBody>
      </p:sp>
      <p:sp>
        <p:nvSpPr>
          <p:cNvPr id="3" name="Content Placeholder 2"/>
          <p:cNvSpPr>
            <a:spLocks noGrp="1"/>
          </p:cNvSpPr>
          <p:nvPr>
            <p:ph idx="1"/>
          </p:nvPr>
        </p:nvSpPr>
        <p:spPr>
          <a:xfrm>
            <a:off x="0" y="990600"/>
            <a:ext cx="9144000" cy="1752600"/>
          </a:xfrm>
          <a:blipFill>
            <a:blip r:embed="rId3"/>
            <a:tile tx="0" ty="0" sx="100000" sy="100000" flip="none" algn="tl"/>
          </a:blipFill>
        </p:spPr>
        <p:txBody>
          <a:bodyPr>
            <a:normAutofit/>
          </a:bodyPr>
          <a:lstStyle/>
          <a:p>
            <a:pPr>
              <a:buNone/>
            </a:pPr>
            <a:r>
              <a:rPr lang="en-US" sz="1600" dirty="0" smtClean="0"/>
              <a:t>	</a:t>
            </a:r>
            <a:r>
              <a:rPr lang="en-US" sz="1600" b="1" dirty="0" err="1" smtClean="0"/>
              <a:t>Opamp</a:t>
            </a:r>
            <a:endParaRPr lang="en-US" sz="1600" b="1" dirty="0" smtClean="0"/>
          </a:p>
          <a:p>
            <a:pPr>
              <a:buNone/>
            </a:pPr>
            <a:r>
              <a:rPr lang="en-US" sz="1600" dirty="0" smtClean="0"/>
              <a:t>	</a:t>
            </a:r>
            <a:r>
              <a:rPr lang="en-US" sz="1600" dirty="0" err="1" smtClean="0"/>
              <a:t>Deffined</a:t>
            </a:r>
            <a:r>
              <a:rPr lang="en-US" sz="1600" dirty="0" smtClean="0"/>
              <a:t> as high gain, high input impedance directly coupled negative feedback amplifier to amplifier signal in frequency range from 0Hz to beyond 1MHz.</a:t>
            </a:r>
          </a:p>
          <a:p>
            <a:pPr>
              <a:buNone/>
            </a:pPr>
            <a:r>
              <a:rPr lang="en-US" sz="1600" dirty="0" smtClean="0"/>
              <a:t>	</a:t>
            </a:r>
          </a:p>
          <a:p>
            <a:pPr>
              <a:buNone/>
            </a:pPr>
            <a:r>
              <a:rPr lang="en-US" sz="1600" b="1" dirty="0" smtClean="0"/>
              <a:t>	</a:t>
            </a:r>
            <a:r>
              <a:rPr lang="en-US" sz="1600" b="1" dirty="0" err="1" smtClean="0"/>
              <a:t>Opamp</a:t>
            </a:r>
            <a:r>
              <a:rPr lang="en-US" sz="1600" b="1" dirty="0" smtClean="0"/>
              <a:t> configuration</a:t>
            </a:r>
          </a:p>
          <a:p>
            <a:pPr>
              <a:buNone/>
            </a:pPr>
            <a:endParaRPr lang="en-US" sz="1600" dirty="0" smtClean="0"/>
          </a:p>
        </p:txBody>
      </p:sp>
      <p:sp>
        <p:nvSpPr>
          <p:cNvPr id="22" name="TextBox 21"/>
          <p:cNvSpPr txBox="1"/>
          <p:nvPr/>
        </p:nvSpPr>
        <p:spPr>
          <a:xfrm>
            <a:off x="4038600" y="2743200"/>
            <a:ext cx="5105400" cy="4031873"/>
          </a:xfrm>
          <a:prstGeom prst="rect">
            <a:avLst/>
          </a:prstGeom>
          <a:blipFill>
            <a:blip r:embed="rId3"/>
            <a:tile tx="0" ty="0" sx="100000" sy="100000" flip="none" algn="tl"/>
          </a:blipFill>
        </p:spPr>
        <p:txBody>
          <a:bodyPr wrap="square" rtlCol="0">
            <a:spAutoFit/>
          </a:bodyPr>
          <a:lstStyle/>
          <a:p>
            <a:r>
              <a:rPr lang="en-US" sz="1600" b="1" dirty="0" err="1" smtClean="0"/>
              <a:t>Opamp</a:t>
            </a:r>
            <a:r>
              <a:rPr lang="en-US" sz="1600" b="1" dirty="0" smtClean="0"/>
              <a:t> characteristics</a:t>
            </a:r>
          </a:p>
          <a:p>
            <a:endParaRPr lang="en-US" sz="1600" b="1" dirty="0" smtClean="0"/>
          </a:p>
          <a:p>
            <a:r>
              <a:rPr lang="en-US" sz="1600" b="1" dirty="0" smtClean="0"/>
              <a:t>An ideal </a:t>
            </a:r>
            <a:r>
              <a:rPr lang="en-US" sz="1600" b="1" dirty="0" err="1" smtClean="0"/>
              <a:t>opamp</a:t>
            </a:r>
            <a:r>
              <a:rPr lang="en-US" sz="1600" b="1" dirty="0" smtClean="0"/>
              <a:t> characteristics are:</a:t>
            </a:r>
          </a:p>
          <a:p>
            <a:endParaRPr lang="en-US" sz="1600" b="1" dirty="0" smtClean="0"/>
          </a:p>
          <a:p>
            <a:pPr>
              <a:buFont typeface="Wingdings" pitchFamily="2" charset="2"/>
              <a:buChar char="Ø"/>
            </a:pPr>
            <a:r>
              <a:rPr lang="en-US" sz="1600" dirty="0" smtClean="0"/>
              <a:t>Open loop gain </a:t>
            </a:r>
            <a:r>
              <a:rPr lang="en-US" sz="1600" dirty="0" err="1" smtClean="0"/>
              <a:t>i.e</a:t>
            </a:r>
            <a:r>
              <a:rPr lang="en-US" sz="1600" dirty="0" smtClean="0"/>
              <a:t> Av = -∞</a:t>
            </a:r>
          </a:p>
          <a:p>
            <a:pPr>
              <a:buFont typeface="Wingdings" pitchFamily="2" charset="2"/>
              <a:buChar char="Ø"/>
            </a:pPr>
            <a:r>
              <a:rPr lang="en-US" sz="1600" dirty="0" smtClean="0"/>
              <a:t>Input impedance i.e. </a:t>
            </a:r>
            <a:r>
              <a:rPr lang="en-US" sz="1600" dirty="0" err="1" smtClean="0"/>
              <a:t>Zin</a:t>
            </a:r>
            <a:r>
              <a:rPr lang="en-US" sz="1600" dirty="0" smtClean="0"/>
              <a:t> = ∞</a:t>
            </a:r>
          </a:p>
          <a:p>
            <a:pPr>
              <a:buFont typeface="Wingdings" pitchFamily="2" charset="2"/>
              <a:buChar char="Ø"/>
            </a:pPr>
            <a:r>
              <a:rPr lang="en-US" sz="1600" dirty="0" smtClean="0"/>
              <a:t>Output impedance i.e. </a:t>
            </a:r>
            <a:r>
              <a:rPr lang="en-US" sz="1600" dirty="0" err="1" smtClean="0"/>
              <a:t>Zo</a:t>
            </a:r>
            <a:r>
              <a:rPr lang="en-US" sz="1600" dirty="0" smtClean="0"/>
              <a:t> = o.</a:t>
            </a:r>
          </a:p>
          <a:p>
            <a:pPr>
              <a:buFont typeface="Wingdings" pitchFamily="2" charset="2"/>
              <a:buChar char="Ø"/>
            </a:pPr>
            <a:r>
              <a:rPr lang="en-US" sz="1600" dirty="0" smtClean="0"/>
              <a:t>Band-width i.e. B.W. = ∞</a:t>
            </a:r>
          </a:p>
          <a:p>
            <a:pPr>
              <a:buFont typeface="Wingdings" pitchFamily="2" charset="2"/>
              <a:buChar char="Ø"/>
            </a:pPr>
            <a:r>
              <a:rPr lang="en-US" sz="1600" dirty="0" smtClean="0"/>
              <a:t>At perfect balance V1 = V2.</a:t>
            </a:r>
          </a:p>
          <a:p>
            <a:pPr>
              <a:buFont typeface="Wingdings" pitchFamily="2" charset="2"/>
              <a:buChar char="Ø"/>
            </a:pPr>
            <a:r>
              <a:rPr lang="en-US" sz="1600" dirty="0" smtClean="0"/>
              <a:t>Common Mode Rejection Ratio i.e. CMRR = ∞.</a:t>
            </a:r>
          </a:p>
          <a:p>
            <a:pPr>
              <a:buFont typeface="Wingdings" pitchFamily="2" charset="2"/>
              <a:buChar char="Ø"/>
            </a:pPr>
            <a:r>
              <a:rPr lang="en-US" sz="1600" dirty="0" smtClean="0"/>
              <a:t>Drift characteristics with temperature is </a:t>
            </a:r>
            <a:r>
              <a:rPr lang="en-US" sz="1600" dirty="0" err="1" smtClean="0"/>
              <a:t>nill</a:t>
            </a:r>
            <a:r>
              <a:rPr lang="en-US" sz="1600" dirty="0" smtClean="0"/>
              <a:t>.</a:t>
            </a:r>
          </a:p>
          <a:p>
            <a:pPr>
              <a:buFont typeface="Wingdings" pitchFamily="2" charset="2"/>
              <a:buChar char="Ø"/>
            </a:pPr>
            <a:r>
              <a:rPr lang="en-US" sz="1600" dirty="0" smtClean="0"/>
              <a:t>Slew rate is infinite.</a:t>
            </a:r>
          </a:p>
          <a:p>
            <a:pPr>
              <a:buFont typeface="Wingdings" pitchFamily="2" charset="2"/>
              <a:buChar char="Ø"/>
            </a:pPr>
            <a:endParaRPr lang="en-US" sz="1600" dirty="0" smtClean="0"/>
          </a:p>
          <a:p>
            <a:pPr>
              <a:buFont typeface="Wingdings" pitchFamily="2" charset="2"/>
              <a:buChar char="Ø"/>
            </a:pPr>
            <a:endParaRPr lang="en-US" sz="1600" dirty="0" smtClean="0"/>
          </a:p>
          <a:p>
            <a:endParaRPr lang="en-US" sz="1600" dirty="0" smtClean="0"/>
          </a:p>
          <a:p>
            <a:pPr>
              <a:buFont typeface="Wingdings" pitchFamily="2" charset="2"/>
              <a:buChar char="Ø"/>
            </a:pPr>
            <a:endParaRPr lang="en-US" sz="1600" dirty="0"/>
          </a:p>
        </p:txBody>
      </p:sp>
      <p:pic>
        <p:nvPicPr>
          <p:cNvPr id="1027" name="Picture 3"/>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0" y="2743200"/>
            <a:ext cx="4038600" cy="4114800"/>
          </a:xfrm>
          <a:prstGeom prst="rect">
            <a:avLst/>
          </a:prstGeom>
          <a:noFill/>
          <a:ln w="9525">
            <a:noFill/>
            <a:miter lim="800000"/>
            <a:headEnd/>
            <a:tailEnd/>
          </a:ln>
          <a:effectLst/>
        </p:spPr>
      </p:pic>
      <p:sp>
        <p:nvSpPr>
          <p:cNvPr id="6" name="TextBox 5"/>
          <p:cNvSpPr txBox="1"/>
          <p:nvPr/>
        </p:nvSpPr>
        <p:spPr>
          <a:xfrm>
            <a:off x="1143000" y="4267200"/>
            <a:ext cx="228600" cy="369332"/>
          </a:xfrm>
          <a:prstGeom prst="rect">
            <a:avLst/>
          </a:prstGeom>
          <a:noFill/>
        </p:spPr>
        <p:txBody>
          <a:bodyPr wrap="square" rtlCol="0">
            <a:spAutoFit/>
          </a:bodyPr>
          <a:lstStyle/>
          <a:p>
            <a:r>
              <a:rPr lang="en-US" dirty="0" smtClean="0"/>
              <a:t>2</a:t>
            </a:r>
            <a:endParaRPr lang="en-US" dirty="0"/>
          </a:p>
        </p:txBody>
      </p:sp>
      <p:sp>
        <p:nvSpPr>
          <p:cNvPr id="7" name="TextBox 6"/>
          <p:cNvSpPr txBox="1"/>
          <p:nvPr/>
        </p:nvSpPr>
        <p:spPr>
          <a:xfrm>
            <a:off x="1143000" y="5181600"/>
            <a:ext cx="228600" cy="369332"/>
          </a:xfrm>
          <a:prstGeom prst="rect">
            <a:avLst/>
          </a:prstGeom>
          <a:noFill/>
        </p:spPr>
        <p:txBody>
          <a:bodyPr wrap="square" rtlCol="0">
            <a:spAutoFit/>
          </a:bodyPr>
          <a:lstStyle/>
          <a:p>
            <a:r>
              <a:rPr lang="en-US" dirty="0" smtClean="0"/>
              <a:t>3</a:t>
            </a:r>
            <a:endParaRPr lang="en-US" dirty="0"/>
          </a:p>
        </p:txBody>
      </p:sp>
      <p:sp>
        <p:nvSpPr>
          <p:cNvPr id="8" name="TextBox 7"/>
          <p:cNvSpPr txBox="1"/>
          <p:nvPr/>
        </p:nvSpPr>
        <p:spPr>
          <a:xfrm>
            <a:off x="2743200" y="4800600"/>
            <a:ext cx="304800" cy="369332"/>
          </a:xfrm>
          <a:prstGeom prst="rect">
            <a:avLst/>
          </a:prstGeom>
          <a:noFill/>
        </p:spPr>
        <p:txBody>
          <a:bodyPr wrap="square" rtlCol="0">
            <a:spAutoFit/>
          </a:bodyPr>
          <a:lstStyle/>
          <a:p>
            <a:r>
              <a:rPr lang="en-US" dirty="0" smtClean="0"/>
              <a:t>6</a:t>
            </a:r>
            <a:endParaRPr lang="en-US" dirty="0"/>
          </a:p>
        </p:txBody>
      </p:sp>
      <p:sp>
        <p:nvSpPr>
          <p:cNvPr id="9" name="TextBox 8"/>
          <p:cNvSpPr txBox="1"/>
          <p:nvPr/>
        </p:nvSpPr>
        <p:spPr>
          <a:xfrm>
            <a:off x="2209800" y="4038600"/>
            <a:ext cx="228600" cy="381000"/>
          </a:xfrm>
          <a:prstGeom prst="rect">
            <a:avLst/>
          </a:prstGeom>
          <a:noFill/>
        </p:spPr>
        <p:txBody>
          <a:bodyPr wrap="square" rtlCol="0">
            <a:spAutoFit/>
          </a:bodyPr>
          <a:lstStyle/>
          <a:p>
            <a:r>
              <a:rPr lang="en-US" dirty="0" smtClean="0"/>
              <a:t>7</a:t>
            </a:r>
            <a:endParaRPr lang="en-US" dirty="0"/>
          </a:p>
        </p:txBody>
      </p:sp>
      <p:sp>
        <p:nvSpPr>
          <p:cNvPr id="10" name="TextBox 9"/>
          <p:cNvSpPr txBox="1"/>
          <p:nvPr/>
        </p:nvSpPr>
        <p:spPr>
          <a:xfrm>
            <a:off x="2209800" y="5181600"/>
            <a:ext cx="304800" cy="381000"/>
          </a:xfrm>
          <a:prstGeom prst="rect">
            <a:avLst/>
          </a:prstGeom>
          <a:noFill/>
        </p:spPr>
        <p:txBody>
          <a:bodyPr wrap="square" rtlCol="0">
            <a:spAutoFit/>
          </a:bodyPr>
          <a:lstStyle/>
          <a:p>
            <a:r>
              <a:rPr lang="en-US" dirty="0" smtClean="0"/>
              <a:t>4</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 OPAMP</a:t>
            </a:r>
            <a:endParaRPr lang="en-US" sz="2000" b="1" dirty="0"/>
          </a:p>
        </p:txBody>
      </p:sp>
      <p:sp>
        <p:nvSpPr>
          <p:cNvPr id="3" name="Content Placeholder 2"/>
          <p:cNvSpPr>
            <a:spLocks noGrp="1"/>
          </p:cNvSpPr>
          <p:nvPr>
            <p:ph idx="1"/>
          </p:nvPr>
        </p:nvSpPr>
        <p:spPr>
          <a:xfrm>
            <a:off x="0" y="914400"/>
            <a:ext cx="3733800" cy="5943600"/>
          </a:xfrm>
          <a:blipFill>
            <a:blip r:embed="rId3"/>
            <a:tile tx="0" ty="0" sx="100000" sy="100000" flip="none" algn="tl"/>
          </a:blipFill>
        </p:spPr>
        <p:txBody>
          <a:bodyPr>
            <a:normAutofit/>
          </a:bodyPr>
          <a:lstStyle/>
          <a:p>
            <a:pPr>
              <a:buNone/>
            </a:pPr>
            <a:r>
              <a:rPr lang="en-US" sz="1600" dirty="0" smtClean="0"/>
              <a:t>	</a:t>
            </a:r>
            <a:r>
              <a:rPr lang="en-US" sz="1600" b="1" dirty="0" smtClean="0"/>
              <a:t>Inverting </a:t>
            </a:r>
            <a:r>
              <a:rPr lang="en-US" sz="1600" b="1" dirty="0" err="1" smtClean="0"/>
              <a:t>opamp</a:t>
            </a:r>
            <a:endParaRPr lang="en-US" sz="1600" b="1" dirty="0" smtClean="0"/>
          </a:p>
          <a:p>
            <a:pPr>
              <a:buNone/>
            </a:pPr>
            <a:r>
              <a:rPr lang="en-US" sz="1600" b="1" dirty="0" smtClean="0"/>
              <a:t>	</a:t>
            </a:r>
            <a:r>
              <a:rPr lang="en-US" sz="1600" dirty="0" smtClean="0"/>
              <a:t>From diag.</a:t>
            </a:r>
          </a:p>
          <a:p>
            <a:pPr>
              <a:buNone/>
            </a:pPr>
            <a:r>
              <a:rPr lang="en-US" sz="1600" dirty="0" smtClean="0"/>
              <a:t>	i1 = [V1/R1] &amp; i2 = - [Vo/</a:t>
            </a:r>
            <a:r>
              <a:rPr lang="en-US" sz="1600" dirty="0" err="1" smtClean="0"/>
              <a:t>Rf</a:t>
            </a:r>
            <a:r>
              <a:rPr lang="en-US" sz="1600" dirty="0" smtClean="0"/>
              <a:t>]</a:t>
            </a:r>
          </a:p>
          <a:p>
            <a:pPr>
              <a:buNone/>
            </a:pPr>
            <a:endParaRPr lang="en-US" sz="1600" dirty="0" smtClean="0"/>
          </a:p>
          <a:p>
            <a:pPr>
              <a:buNone/>
            </a:pPr>
            <a:r>
              <a:rPr lang="en-US" sz="1600" dirty="0" smtClean="0"/>
              <a:t>	Applying KCL at A,</a:t>
            </a:r>
          </a:p>
          <a:p>
            <a:pPr>
              <a:buNone/>
            </a:pPr>
            <a:r>
              <a:rPr lang="en-US" sz="1600" dirty="0" smtClean="0"/>
              <a:t>	i1 + (-i2) = 0		-----  (8.1)</a:t>
            </a:r>
          </a:p>
          <a:p>
            <a:pPr>
              <a:buNone/>
            </a:pPr>
            <a:endParaRPr lang="en-US" sz="1600" dirty="0" smtClean="0"/>
          </a:p>
          <a:p>
            <a:pPr>
              <a:buNone/>
            </a:pPr>
            <a:r>
              <a:rPr lang="en-US" sz="1600" dirty="0" smtClean="0"/>
              <a:t>	[{V1/R1} + [-{-Vo/</a:t>
            </a:r>
            <a:r>
              <a:rPr lang="en-US" sz="1600" dirty="0" err="1" smtClean="0"/>
              <a:t>Rf</a:t>
            </a:r>
            <a:r>
              <a:rPr lang="en-US" sz="1600" dirty="0" smtClean="0"/>
              <a:t>}] = 0</a:t>
            </a:r>
          </a:p>
          <a:p>
            <a:pPr>
              <a:buNone/>
            </a:pPr>
            <a:endParaRPr lang="en-US" sz="1600" dirty="0" smtClean="0"/>
          </a:p>
          <a:p>
            <a:pPr>
              <a:buNone/>
            </a:pPr>
            <a:r>
              <a:rPr lang="en-US" sz="1600" dirty="0" smtClean="0"/>
              <a:t>	{V1/R1} + {Vo/</a:t>
            </a:r>
            <a:r>
              <a:rPr lang="en-US" sz="1600" dirty="0" err="1" smtClean="0"/>
              <a:t>Rf</a:t>
            </a:r>
            <a:r>
              <a:rPr lang="en-US" sz="1600" dirty="0" smtClean="0"/>
              <a:t>} = 0</a:t>
            </a:r>
          </a:p>
          <a:p>
            <a:pPr>
              <a:buNone/>
            </a:pPr>
            <a:endParaRPr lang="en-US" sz="1600" dirty="0" smtClean="0"/>
          </a:p>
          <a:p>
            <a:pPr>
              <a:buNone/>
            </a:pPr>
            <a:r>
              <a:rPr lang="en-US" sz="1600" dirty="0" smtClean="0"/>
              <a:t>	{V1/R1} = - {Vo/</a:t>
            </a:r>
            <a:r>
              <a:rPr lang="en-US" sz="1600" dirty="0" err="1" smtClean="0"/>
              <a:t>Rf</a:t>
            </a:r>
            <a:r>
              <a:rPr lang="en-US" sz="1600" dirty="0" smtClean="0"/>
              <a:t>}</a:t>
            </a:r>
          </a:p>
          <a:p>
            <a:pPr>
              <a:buNone/>
            </a:pPr>
            <a:endParaRPr lang="en-US" sz="1600" dirty="0" smtClean="0"/>
          </a:p>
          <a:p>
            <a:pPr>
              <a:buNone/>
            </a:pPr>
            <a:r>
              <a:rPr lang="en-US" sz="1600" dirty="0" smtClean="0"/>
              <a:t>	{Vo/V1} = -{</a:t>
            </a:r>
            <a:r>
              <a:rPr lang="en-US" sz="1600" dirty="0" err="1" smtClean="0"/>
              <a:t>Rf</a:t>
            </a:r>
            <a:r>
              <a:rPr lang="en-US" sz="1600" dirty="0" smtClean="0"/>
              <a:t>/R1} </a:t>
            </a:r>
          </a:p>
          <a:p>
            <a:pPr>
              <a:buNone/>
            </a:pPr>
            <a:r>
              <a:rPr lang="en-US" sz="1600" dirty="0" smtClean="0"/>
              <a:t>	</a:t>
            </a:r>
          </a:p>
          <a:p>
            <a:pPr>
              <a:buNone/>
            </a:pPr>
            <a:r>
              <a:rPr lang="en-US" sz="1600" dirty="0" smtClean="0"/>
              <a:t>	</a:t>
            </a:r>
            <a:r>
              <a:rPr lang="en-US" sz="1600" b="1" dirty="0" smtClean="0"/>
              <a:t>Av = - {</a:t>
            </a:r>
            <a:r>
              <a:rPr lang="en-US" sz="1600" b="1" dirty="0" err="1" smtClean="0"/>
              <a:t>Rf</a:t>
            </a:r>
            <a:r>
              <a:rPr lang="en-US" sz="1600" b="1" dirty="0" smtClean="0"/>
              <a:t>/R1}		-----  (8.2}</a:t>
            </a:r>
          </a:p>
          <a:p>
            <a:pPr>
              <a:buNone/>
            </a:pPr>
            <a:endParaRPr lang="en-US" sz="1600" dirty="0" smtClean="0"/>
          </a:p>
          <a:p>
            <a:pPr>
              <a:buNone/>
            </a:pPr>
            <a:r>
              <a:rPr lang="en-US" sz="1600" dirty="0" smtClean="0"/>
              <a:t>	</a:t>
            </a:r>
            <a:r>
              <a:rPr lang="en-US" sz="1600" b="1" dirty="0" smtClean="0"/>
              <a:t>Vo = - {</a:t>
            </a:r>
            <a:r>
              <a:rPr lang="en-US" sz="1600" b="1" dirty="0" err="1" smtClean="0"/>
              <a:t>Rf</a:t>
            </a:r>
            <a:r>
              <a:rPr lang="en-US" sz="1600" b="1" dirty="0" smtClean="0"/>
              <a:t>/R1} V1		-----  (8.3)</a:t>
            </a:r>
            <a:endParaRPr lang="en-US" sz="1600" b="1" dirty="0"/>
          </a:p>
        </p:txBody>
      </p:sp>
      <p:pic>
        <p:nvPicPr>
          <p:cNvPr id="2050" name="Picture 2"/>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3733800" y="914400"/>
            <a:ext cx="54102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Inverting </a:t>
            </a:r>
            <a:r>
              <a:rPr lang="en-US" sz="2000" b="1" dirty="0" err="1" smtClean="0"/>
              <a:t>opamp</a:t>
            </a:r>
            <a:endParaRPr lang="en-US" sz="2000" dirty="0"/>
          </a:p>
        </p:txBody>
      </p:sp>
      <p:sp>
        <p:nvSpPr>
          <p:cNvPr id="3" name="Content Placeholder 2"/>
          <p:cNvSpPr>
            <a:spLocks noGrp="1"/>
          </p:cNvSpPr>
          <p:nvPr>
            <p:ph idx="1"/>
          </p:nvPr>
        </p:nvSpPr>
        <p:spPr>
          <a:xfrm>
            <a:off x="0" y="914400"/>
            <a:ext cx="3810000" cy="5943600"/>
          </a:xfrm>
          <a:solidFill>
            <a:schemeClr val="accent2">
              <a:lumMod val="20000"/>
              <a:lumOff val="80000"/>
            </a:schemeClr>
          </a:solidFill>
        </p:spPr>
        <p:txBody>
          <a:bodyPr>
            <a:normAutofit/>
          </a:bodyPr>
          <a:lstStyle/>
          <a:p>
            <a:pPr>
              <a:buNone/>
            </a:pPr>
            <a:r>
              <a:rPr lang="en-US" sz="1600" dirty="0" smtClean="0"/>
              <a:t>	Due to virtual short between two </a:t>
            </a:r>
            <a:r>
              <a:rPr lang="en-US" sz="1600" dirty="0" err="1" smtClean="0"/>
              <a:t>opamp</a:t>
            </a:r>
            <a:r>
              <a:rPr lang="en-US" sz="1600" dirty="0" smtClean="0"/>
              <a:t> terminals, voltage across R1 becomes V2 and across </a:t>
            </a:r>
            <a:r>
              <a:rPr lang="en-US" sz="1600" dirty="0" err="1" smtClean="0"/>
              <a:t>Rf</a:t>
            </a:r>
            <a:r>
              <a:rPr lang="en-US" sz="1600" dirty="0" smtClean="0"/>
              <a:t> becomes (Vo – V2).</a:t>
            </a:r>
          </a:p>
          <a:p>
            <a:r>
              <a:rPr lang="en-US" sz="1600" dirty="0" smtClean="0"/>
              <a:t>From diagram,</a:t>
            </a:r>
          </a:p>
          <a:p>
            <a:r>
              <a:rPr lang="en-US" sz="1600" dirty="0" smtClean="0"/>
              <a:t>i1 = [V2/R1]		-----  (8.4)</a:t>
            </a:r>
          </a:p>
          <a:p>
            <a:r>
              <a:rPr lang="en-US" sz="1600" dirty="0" smtClean="0"/>
              <a:t>i2 = [(Vo-V2)/</a:t>
            </a:r>
            <a:r>
              <a:rPr lang="en-US" sz="1600" dirty="0" err="1" smtClean="0"/>
              <a:t>Rf</a:t>
            </a:r>
            <a:r>
              <a:rPr lang="en-US" sz="1600" dirty="0" smtClean="0"/>
              <a:t>]		-----  (8.5)</a:t>
            </a:r>
          </a:p>
          <a:p>
            <a:r>
              <a:rPr lang="en-US" sz="1600" dirty="0" smtClean="0"/>
              <a:t>Applying KCL at node A.</a:t>
            </a:r>
          </a:p>
          <a:p>
            <a:r>
              <a:rPr lang="en-US" sz="1600" dirty="0" smtClean="0"/>
              <a:t>- (i1) + (i2) = 0		-----  (8.6)</a:t>
            </a:r>
          </a:p>
          <a:p>
            <a:pPr>
              <a:buNone/>
            </a:pPr>
            <a:r>
              <a:rPr lang="en-US" sz="1600" dirty="0" smtClean="0"/>
              <a:t>	-(V2/R1) + {(Vo – V2)/</a:t>
            </a:r>
            <a:r>
              <a:rPr lang="en-US" sz="1600" dirty="0" err="1" smtClean="0"/>
              <a:t>Rf</a:t>
            </a:r>
            <a:r>
              <a:rPr lang="en-US" sz="1600" dirty="0" smtClean="0"/>
              <a:t>} = 0</a:t>
            </a:r>
          </a:p>
          <a:p>
            <a:pPr>
              <a:buNone/>
            </a:pPr>
            <a:r>
              <a:rPr lang="en-US" sz="1600" dirty="0" smtClean="0"/>
              <a:t>	{Vo/</a:t>
            </a:r>
            <a:r>
              <a:rPr lang="en-US" sz="1600" dirty="0" err="1" smtClean="0"/>
              <a:t>Rf</a:t>
            </a:r>
            <a:r>
              <a:rPr lang="en-US" sz="1600" dirty="0" smtClean="0"/>
              <a:t>} = [(V2/R1)+V2/</a:t>
            </a:r>
            <a:r>
              <a:rPr lang="en-US" sz="1600" dirty="0" err="1" smtClean="0"/>
              <a:t>Rf</a:t>
            </a:r>
            <a:r>
              <a:rPr lang="en-US" sz="1600" dirty="0" smtClean="0"/>
              <a:t>)]</a:t>
            </a:r>
          </a:p>
          <a:p>
            <a:pPr>
              <a:buNone/>
            </a:pPr>
            <a:r>
              <a:rPr lang="en-US" sz="1600" dirty="0" smtClean="0"/>
              <a:t>	(Vo/</a:t>
            </a:r>
            <a:r>
              <a:rPr lang="en-US" sz="1600" dirty="0" err="1" smtClean="0"/>
              <a:t>Rf</a:t>
            </a:r>
            <a:r>
              <a:rPr lang="en-US" sz="1600" dirty="0" smtClean="0"/>
              <a:t>) = V2[(R1+Rf)/(R1Rf)]</a:t>
            </a:r>
          </a:p>
          <a:p>
            <a:pPr>
              <a:buNone/>
            </a:pPr>
            <a:r>
              <a:rPr lang="en-US" sz="1600" dirty="0" smtClean="0"/>
              <a:t>	(Vo/V2) = </a:t>
            </a:r>
            <a:r>
              <a:rPr lang="en-US" sz="1600" dirty="0" err="1" smtClean="0"/>
              <a:t>Rf</a:t>
            </a:r>
            <a:r>
              <a:rPr lang="en-US" sz="1600" dirty="0" smtClean="0"/>
              <a:t> [(R1+Rf)/(R1Rf)]</a:t>
            </a:r>
          </a:p>
          <a:p>
            <a:pPr>
              <a:buNone/>
            </a:pPr>
            <a:r>
              <a:rPr lang="en-US" sz="1600" dirty="0" smtClean="0"/>
              <a:t>	(Vo/V2) = [(R1+Rf)/R1]</a:t>
            </a:r>
          </a:p>
          <a:p>
            <a:pPr>
              <a:buNone/>
            </a:pPr>
            <a:r>
              <a:rPr lang="en-US" sz="1600" dirty="0" smtClean="0"/>
              <a:t>	(Vo/V2) = [1+(</a:t>
            </a:r>
            <a:r>
              <a:rPr lang="en-US" sz="1600" dirty="0" err="1" smtClean="0"/>
              <a:t>Rf</a:t>
            </a:r>
            <a:r>
              <a:rPr lang="en-US" sz="1600" dirty="0" smtClean="0"/>
              <a:t>/R1)]</a:t>
            </a:r>
          </a:p>
          <a:p>
            <a:pPr>
              <a:buNone/>
            </a:pPr>
            <a:endParaRPr lang="en-US" sz="1600" dirty="0" smtClean="0"/>
          </a:p>
          <a:p>
            <a:pPr>
              <a:buNone/>
            </a:pPr>
            <a:r>
              <a:rPr lang="en-US" sz="1600" b="1" dirty="0" smtClean="0"/>
              <a:t>	Av = [1+(</a:t>
            </a:r>
            <a:r>
              <a:rPr lang="en-US" sz="1600" b="1" dirty="0" err="1" smtClean="0"/>
              <a:t>Rf</a:t>
            </a:r>
            <a:r>
              <a:rPr lang="en-US" sz="1600" b="1" dirty="0" smtClean="0"/>
              <a:t>/R1)]	      -----</a:t>
            </a:r>
            <a:r>
              <a:rPr lang="en-US" sz="1600" dirty="0" smtClean="0"/>
              <a:t>	(8.7)</a:t>
            </a:r>
          </a:p>
          <a:p>
            <a:pPr>
              <a:buNone/>
            </a:pPr>
            <a:endParaRPr lang="en-US" sz="1600" dirty="0" smtClean="0"/>
          </a:p>
          <a:p>
            <a:pPr>
              <a:buNone/>
            </a:pPr>
            <a:r>
              <a:rPr lang="en-US" sz="1600" b="1" dirty="0" smtClean="0"/>
              <a:t>	Vo = [1+(</a:t>
            </a:r>
            <a:r>
              <a:rPr lang="en-US" sz="1600" b="1" dirty="0" err="1" smtClean="0"/>
              <a:t>Rf</a:t>
            </a:r>
            <a:r>
              <a:rPr lang="en-US" sz="1600" b="1" dirty="0" smtClean="0"/>
              <a:t>/R1)] v2    -----</a:t>
            </a:r>
            <a:r>
              <a:rPr lang="en-US" sz="1600" dirty="0" smtClean="0"/>
              <a:t>	(8.8)</a:t>
            </a:r>
          </a:p>
          <a:p>
            <a:endParaRPr lang="en-US" sz="1600" dirty="0" smtClean="0"/>
          </a:p>
          <a:p>
            <a:pPr>
              <a:buNone/>
            </a:pPr>
            <a:endParaRPr lang="en-US" sz="1600" dirty="0" smtClean="0"/>
          </a:p>
          <a:p>
            <a:pPr>
              <a:buNone/>
            </a:pPr>
            <a:endParaRPr lang="en-US" sz="1600" dirty="0"/>
          </a:p>
        </p:txBody>
      </p:sp>
      <p:pic>
        <p:nvPicPr>
          <p:cNvPr id="5"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3810000" y="838200"/>
            <a:ext cx="533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OPAMP as  Adder</a:t>
            </a:r>
            <a:endParaRPr lang="en-US" sz="2000" dirty="0"/>
          </a:p>
        </p:txBody>
      </p:sp>
      <p:pic>
        <p:nvPicPr>
          <p:cNvPr id="2050"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1828800"/>
            <a:ext cx="9144000" cy="5029199"/>
          </a:xfrm>
          <a:prstGeom prst="rect">
            <a:avLst/>
          </a:prstGeom>
          <a:noFill/>
          <a:ln w="9525">
            <a:noFill/>
            <a:miter lim="800000"/>
            <a:headEnd/>
            <a:tailEnd/>
          </a:ln>
          <a:effectLst/>
        </p:spPr>
      </p:pic>
      <p:sp>
        <p:nvSpPr>
          <p:cNvPr id="5" name="TextBox 4"/>
          <p:cNvSpPr txBox="1"/>
          <p:nvPr/>
        </p:nvSpPr>
        <p:spPr>
          <a:xfrm>
            <a:off x="0" y="914400"/>
            <a:ext cx="9144000" cy="923330"/>
          </a:xfrm>
          <a:prstGeom prst="rect">
            <a:avLst/>
          </a:prstGeom>
          <a:solidFill>
            <a:schemeClr val="accent6">
              <a:lumMod val="60000"/>
              <a:lumOff val="40000"/>
            </a:schemeClr>
          </a:solidFill>
        </p:spPr>
        <p:txBody>
          <a:bodyPr wrap="square" rtlCol="0">
            <a:spAutoFit/>
          </a:bodyPr>
          <a:lstStyle/>
          <a:p>
            <a:r>
              <a:rPr lang="en-US" b="1" dirty="0" err="1" smtClean="0"/>
              <a:t>Opamp</a:t>
            </a:r>
            <a:r>
              <a:rPr lang="en-US" b="1" dirty="0" smtClean="0"/>
              <a:t> as Adder</a:t>
            </a:r>
          </a:p>
          <a:p>
            <a:r>
              <a:rPr lang="en-US" dirty="0" smtClean="0"/>
              <a:t>Provides an output voltage proportional to algebraic sum of two or more input voltages each multiplied by a constant gain factor.</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OPAMP as  Adder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40000" lnSpcReduction="20000"/>
          </a:bodyPr>
          <a:lstStyle/>
          <a:p>
            <a:pPr>
              <a:buNone/>
            </a:pPr>
            <a:r>
              <a:rPr lang="en-US" sz="1600" dirty="0" smtClean="0"/>
              <a:t>	</a:t>
            </a:r>
            <a:r>
              <a:rPr lang="en-US" sz="4000" dirty="0" smtClean="0"/>
              <a:t>From diagram,</a:t>
            </a:r>
          </a:p>
          <a:p>
            <a:pPr>
              <a:buNone/>
            </a:pPr>
            <a:r>
              <a:rPr lang="en-US" sz="4000" dirty="0" smtClean="0"/>
              <a:t>	i1 = (V1/R1), i2 = (V1/R2), i3 = (V3/R3)</a:t>
            </a:r>
          </a:p>
          <a:p>
            <a:pPr>
              <a:buNone/>
            </a:pPr>
            <a:r>
              <a:rPr lang="en-US" sz="4000" dirty="0" smtClean="0"/>
              <a:t>	and I = - (Vo/</a:t>
            </a:r>
            <a:r>
              <a:rPr lang="en-US" sz="4000" dirty="0" err="1" smtClean="0"/>
              <a:t>Rf</a:t>
            </a:r>
            <a:r>
              <a:rPr lang="en-US" sz="4000" dirty="0" smtClean="0"/>
              <a:t>).</a:t>
            </a:r>
          </a:p>
          <a:p>
            <a:pPr>
              <a:buNone/>
            </a:pPr>
            <a:r>
              <a:rPr lang="en-US" sz="4000" dirty="0" smtClean="0"/>
              <a:t>	Applying KCL at node A.</a:t>
            </a:r>
          </a:p>
          <a:p>
            <a:pPr>
              <a:buNone/>
            </a:pPr>
            <a:r>
              <a:rPr lang="en-US" sz="4000" dirty="0" smtClean="0"/>
              <a:t>	i1 +i2 + i3 + (-</a:t>
            </a:r>
            <a:r>
              <a:rPr lang="en-US" sz="4000" dirty="0" err="1" smtClean="0"/>
              <a:t>i</a:t>
            </a:r>
            <a:r>
              <a:rPr lang="en-US" sz="4000" dirty="0" smtClean="0"/>
              <a:t>) = 0.					-----	(8.9)</a:t>
            </a:r>
          </a:p>
          <a:p>
            <a:pPr>
              <a:buNone/>
            </a:pPr>
            <a:endParaRPr lang="en-US" sz="4000" dirty="0" smtClean="0"/>
          </a:p>
          <a:p>
            <a:pPr>
              <a:buNone/>
            </a:pPr>
            <a:r>
              <a:rPr lang="en-US" sz="4000" dirty="0" smtClean="0"/>
              <a:t>	[(V1/R1)+(V2/R2)+(V3/R3)+{-(-Vo/</a:t>
            </a:r>
            <a:r>
              <a:rPr lang="en-US" sz="4000" dirty="0" err="1" smtClean="0"/>
              <a:t>Rf</a:t>
            </a:r>
            <a:r>
              <a:rPr lang="en-US" sz="4000" dirty="0" smtClean="0"/>
              <a:t>)}] = o.</a:t>
            </a:r>
          </a:p>
          <a:p>
            <a:pPr>
              <a:buNone/>
            </a:pPr>
            <a:endParaRPr lang="en-US" sz="4000" dirty="0" smtClean="0"/>
          </a:p>
          <a:p>
            <a:pPr>
              <a:buNone/>
            </a:pPr>
            <a:r>
              <a:rPr lang="en-US" sz="4000" dirty="0" smtClean="0"/>
              <a:t>	[(V1/R1)+(V2/R2)+(V3/R3)+(Vo/</a:t>
            </a:r>
            <a:r>
              <a:rPr lang="en-US" sz="4000" dirty="0" err="1" smtClean="0"/>
              <a:t>Rf</a:t>
            </a:r>
            <a:r>
              <a:rPr lang="en-US" sz="4000" dirty="0" smtClean="0"/>
              <a:t>)] = 0.</a:t>
            </a:r>
          </a:p>
          <a:p>
            <a:pPr>
              <a:buNone/>
            </a:pPr>
            <a:endParaRPr lang="en-US" sz="4000" dirty="0" smtClean="0"/>
          </a:p>
          <a:p>
            <a:pPr>
              <a:buNone/>
            </a:pPr>
            <a:r>
              <a:rPr lang="en-US" sz="4000" dirty="0" smtClean="0"/>
              <a:t>	(Vo/</a:t>
            </a:r>
            <a:r>
              <a:rPr lang="en-US" sz="4000" dirty="0" err="1" smtClean="0"/>
              <a:t>Rf</a:t>
            </a:r>
            <a:r>
              <a:rPr lang="en-US" sz="4000" dirty="0" smtClean="0"/>
              <a:t>) = - [(V1/R1)+(V2/R2)+(V3/R3)]</a:t>
            </a:r>
          </a:p>
          <a:p>
            <a:pPr>
              <a:buNone/>
            </a:pPr>
            <a:endParaRPr lang="en-US" sz="4000" dirty="0" smtClean="0"/>
          </a:p>
          <a:p>
            <a:pPr>
              <a:buNone/>
            </a:pPr>
            <a:r>
              <a:rPr lang="en-US" sz="4000" dirty="0" smtClean="0"/>
              <a:t>	Vo = - [(</a:t>
            </a:r>
            <a:r>
              <a:rPr lang="en-US" sz="4000" dirty="0" err="1" smtClean="0"/>
              <a:t>Rf</a:t>
            </a:r>
            <a:r>
              <a:rPr lang="en-US" sz="4000" dirty="0" smtClean="0"/>
              <a:t>/R1)V1+(</a:t>
            </a:r>
            <a:r>
              <a:rPr lang="en-US" sz="4000" dirty="0" err="1" smtClean="0"/>
              <a:t>Rf</a:t>
            </a:r>
            <a:r>
              <a:rPr lang="en-US" sz="4000" dirty="0" smtClean="0"/>
              <a:t>/R2)V2+(</a:t>
            </a:r>
            <a:r>
              <a:rPr lang="en-US" sz="4000" dirty="0" err="1" smtClean="0"/>
              <a:t>Rf</a:t>
            </a:r>
            <a:r>
              <a:rPr lang="en-US" sz="4000" dirty="0" smtClean="0"/>
              <a:t>/R3)V3]</a:t>
            </a:r>
          </a:p>
          <a:p>
            <a:pPr>
              <a:buNone/>
            </a:pPr>
            <a:endParaRPr lang="en-US" sz="4000" dirty="0" smtClean="0"/>
          </a:p>
          <a:p>
            <a:pPr>
              <a:buNone/>
            </a:pPr>
            <a:r>
              <a:rPr lang="en-US" sz="4000" dirty="0" smtClean="0"/>
              <a:t>	Vo = - [K1V1+K2V2+K3V3]					-----	(8.9)</a:t>
            </a:r>
          </a:p>
          <a:p>
            <a:pPr>
              <a:buNone/>
            </a:pPr>
            <a:r>
              <a:rPr lang="en-US" sz="4000" dirty="0" smtClean="0"/>
              <a:t>	</a:t>
            </a:r>
          </a:p>
          <a:p>
            <a:pPr>
              <a:buNone/>
            </a:pPr>
            <a:r>
              <a:rPr lang="en-US" sz="3400" dirty="0" smtClean="0"/>
              <a:t>	</a:t>
            </a:r>
            <a:r>
              <a:rPr lang="en-US" sz="4000" dirty="0" smtClean="0"/>
              <a:t>If  R1= R2 =R3 = R,  then</a:t>
            </a:r>
          </a:p>
          <a:p>
            <a:pPr>
              <a:buNone/>
            </a:pPr>
            <a:endParaRPr lang="en-US" sz="2900" dirty="0" smtClean="0"/>
          </a:p>
          <a:p>
            <a:pPr>
              <a:buNone/>
            </a:pPr>
            <a:r>
              <a:rPr lang="en-US" sz="2900" dirty="0" smtClean="0"/>
              <a:t>		</a:t>
            </a:r>
            <a:r>
              <a:rPr lang="en-US" sz="4000" dirty="0" smtClean="0"/>
              <a:t>V0 = - (</a:t>
            </a:r>
            <a:r>
              <a:rPr lang="en-US" sz="4000" dirty="0" err="1" smtClean="0"/>
              <a:t>Rf</a:t>
            </a:r>
            <a:r>
              <a:rPr lang="en-US" sz="4000" dirty="0" smtClean="0"/>
              <a:t>/R) [V1+V2+V3] </a:t>
            </a:r>
          </a:p>
          <a:p>
            <a:pPr>
              <a:buNone/>
            </a:pPr>
            <a:r>
              <a:rPr lang="en-US" sz="2200" dirty="0" smtClean="0"/>
              <a:t>	</a:t>
            </a:r>
          </a:p>
          <a:p>
            <a:pPr>
              <a:buNone/>
            </a:pPr>
            <a:r>
              <a:rPr lang="en-US" sz="2200" dirty="0" smtClean="0"/>
              <a:t>		</a:t>
            </a:r>
            <a:r>
              <a:rPr lang="en-US" sz="4000" b="1" dirty="0" smtClean="0"/>
              <a:t>Vo = -K [V1+V2+V3]</a:t>
            </a:r>
            <a:r>
              <a:rPr lang="en-US" sz="4000" dirty="0" smtClean="0"/>
              <a:t>					-----	(8.10)</a:t>
            </a:r>
          </a:p>
          <a:p>
            <a:pPr>
              <a:buNone/>
            </a:pPr>
            <a:r>
              <a:rPr lang="en-US" sz="1600" dirty="0" smtClean="0"/>
              <a:t>	</a:t>
            </a:r>
            <a:r>
              <a:rPr lang="en-US" sz="4000" dirty="0" smtClean="0"/>
              <a:t> </a:t>
            </a:r>
          </a:p>
          <a:p>
            <a:pPr>
              <a:buNone/>
            </a:pPr>
            <a:r>
              <a:rPr lang="en-US" sz="4000" dirty="0" smtClean="0"/>
              <a:t>	Thus, Output becomes proportional to algebraic sum of three input voltages.</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err="1" smtClean="0"/>
              <a:t>Opamp</a:t>
            </a:r>
            <a:r>
              <a:rPr lang="en-US" sz="2000" b="1" dirty="0" smtClean="0"/>
              <a:t> as </a:t>
            </a:r>
            <a:r>
              <a:rPr lang="en-US" sz="2000" b="1" dirty="0" err="1" smtClean="0"/>
              <a:t>Subtractor</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Provides an output proportional to the difference of two input signals.</a:t>
            </a:r>
          </a:p>
          <a:p>
            <a:pPr>
              <a:buNone/>
            </a:pPr>
            <a:r>
              <a:rPr lang="en-US" sz="1600" dirty="0" smtClean="0"/>
              <a:t>	According to superposition theorem,</a:t>
            </a:r>
          </a:p>
          <a:p>
            <a:pPr>
              <a:buNone/>
            </a:pPr>
            <a:r>
              <a:rPr lang="en-US" sz="1600" dirty="0" smtClean="0"/>
              <a:t>	</a:t>
            </a:r>
            <a:r>
              <a:rPr lang="en-US" sz="1600" b="1" dirty="0" smtClean="0"/>
              <a:t>Vo = Vo’ + Vo’’</a:t>
            </a:r>
            <a:r>
              <a:rPr lang="en-US" sz="1600" dirty="0" smtClean="0"/>
              <a:t>						-----	(8.11)</a:t>
            </a:r>
          </a:p>
          <a:p>
            <a:pPr>
              <a:buNone/>
            </a:pPr>
            <a:r>
              <a:rPr lang="en-US" sz="1600" dirty="0" smtClean="0"/>
              <a:t>	Where Vo’ = Output produce by V1.</a:t>
            </a:r>
          </a:p>
          <a:p>
            <a:pPr>
              <a:buNone/>
            </a:pPr>
            <a:r>
              <a:rPr lang="en-US" sz="1600" dirty="0" smtClean="0"/>
              <a:t>		Vo’’ = Output produce by V2.</a:t>
            </a:r>
          </a:p>
          <a:p>
            <a:pPr>
              <a:buNone/>
            </a:pPr>
            <a:endParaRPr lang="en-US" sz="1600" dirty="0" smtClean="0"/>
          </a:p>
          <a:p>
            <a:pPr>
              <a:buNone/>
            </a:pPr>
            <a:r>
              <a:rPr lang="en-US" sz="1600" dirty="0" smtClean="0"/>
              <a:t>	</a:t>
            </a:r>
            <a:r>
              <a:rPr lang="en-US" sz="1600" b="1" dirty="0" smtClean="0"/>
              <a:t>Vo’ = - {</a:t>
            </a:r>
            <a:r>
              <a:rPr lang="en-US" sz="1600" b="1" dirty="0" err="1" smtClean="0"/>
              <a:t>Rf</a:t>
            </a:r>
            <a:r>
              <a:rPr lang="en-US" sz="1600" b="1" dirty="0" smtClean="0"/>
              <a:t>/R1} V1  </a:t>
            </a:r>
            <a:r>
              <a:rPr lang="en-US" sz="1600" dirty="0" smtClean="0"/>
              <a:t>					from eq. (8.3)</a:t>
            </a:r>
          </a:p>
          <a:p>
            <a:pPr>
              <a:buNone/>
            </a:pPr>
            <a:r>
              <a:rPr lang="en-US" sz="1600" dirty="0" smtClean="0"/>
              <a:t>	</a:t>
            </a:r>
            <a:r>
              <a:rPr lang="en-US" sz="1600" b="1" dirty="0" smtClean="0"/>
              <a:t>Vo’’ = [1+{</a:t>
            </a:r>
            <a:r>
              <a:rPr lang="en-US" sz="1600" b="1" dirty="0" err="1" smtClean="0"/>
              <a:t>Rf</a:t>
            </a:r>
            <a:r>
              <a:rPr lang="en-US" sz="1600" b="1" dirty="0" smtClean="0"/>
              <a:t>/R1}]V2</a:t>
            </a:r>
            <a:r>
              <a:rPr lang="en-US" sz="1600" dirty="0" smtClean="0"/>
              <a:t>					from eq. (8.8)</a:t>
            </a:r>
          </a:p>
          <a:p>
            <a:pPr>
              <a:buNone/>
            </a:pPr>
            <a:endParaRPr lang="en-US" sz="1600" dirty="0" smtClean="0"/>
          </a:p>
          <a:p>
            <a:pPr>
              <a:buNone/>
            </a:pPr>
            <a:r>
              <a:rPr lang="en-US" sz="1600" dirty="0" smtClean="0"/>
              <a:t>	From eq. (8.11)</a:t>
            </a:r>
          </a:p>
          <a:p>
            <a:pPr>
              <a:buNone/>
            </a:pPr>
            <a:r>
              <a:rPr lang="en-US" sz="1600" dirty="0" smtClean="0"/>
              <a:t>	Vo = - (</a:t>
            </a:r>
            <a:r>
              <a:rPr lang="en-US" sz="1600" dirty="0" err="1" smtClean="0"/>
              <a:t>Rf</a:t>
            </a:r>
            <a:r>
              <a:rPr lang="en-US" sz="1600" dirty="0" smtClean="0"/>
              <a:t>/R1)V1 + {1+(</a:t>
            </a:r>
            <a:r>
              <a:rPr lang="en-US" sz="1600" dirty="0" err="1" smtClean="0"/>
              <a:t>Rf</a:t>
            </a:r>
            <a:r>
              <a:rPr lang="en-US" sz="1600" dirty="0" smtClean="0"/>
              <a:t>/R1)}V2</a:t>
            </a:r>
          </a:p>
          <a:p>
            <a:pPr>
              <a:buNone/>
            </a:pPr>
            <a:endParaRPr lang="en-US" sz="1600" dirty="0" smtClean="0"/>
          </a:p>
          <a:p>
            <a:pPr>
              <a:buNone/>
            </a:pPr>
            <a:r>
              <a:rPr lang="en-US" sz="1600" dirty="0" smtClean="0"/>
              <a:t>	Vo = - {</a:t>
            </a:r>
            <a:r>
              <a:rPr lang="en-US" sz="1600" dirty="0" err="1" smtClean="0"/>
              <a:t>Rf</a:t>
            </a:r>
            <a:r>
              <a:rPr lang="en-US" sz="1600" dirty="0" smtClean="0"/>
              <a:t>/R1}V2 + {</a:t>
            </a:r>
            <a:r>
              <a:rPr lang="en-US" sz="1600" dirty="0" err="1" smtClean="0"/>
              <a:t>Rf</a:t>
            </a:r>
            <a:r>
              <a:rPr lang="en-US" sz="1600" dirty="0" smtClean="0"/>
              <a:t>/R1} V1					[</a:t>
            </a:r>
            <a:r>
              <a:rPr lang="en-US" sz="1600" dirty="0" err="1" smtClean="0"/>
              <a:t>Rf</a:t>
            </a:r>
            <a:r>
              <a:rPr lang="en-US" sz="1600" dirty="0" smtClean="0"/>
              <a:t> &gt;&gt;R1, </a:t>
            </a:r>
            <a:r>
              <a:rPr lang="en-US" sz="1600" dirty="0" err="1" smtClean="0"/>
              <a:t>Rf</a:t>
            </a:r>
            <a:r>
              <a:rPr lang="en-US" sz="1600" dirty="0" smtClean="0"/>
              <a:t>/R1&gt;&gt;R1]</a:t>
            </a:r>
          </a:p>
          <a:p>
            <a:pPr>
              <a:buNone/>
            </a:pPr>
            <a:endParaRPr lang="en-US" sz="1600" dirty="0" smtClean="0"/>
          </a:p>
          <a:p>
            <a:pPr>
              <a:buNone/>
            </a:pPr>
            <a:r>
              <a:rPr lang="en-US" sz="1600" dirty="0" smtClean="0"/>
              <a:t>	Vo = {</a:t>
            </a:r>
            <a:r>
              <a:rPr lang="en-US" sz="1600" dirty="0" err="1" smtClean="0"/>
              <a:t>Rf</a:t>
            </a:r>
            <a:r>
              <a:rPr lang="en-US" sz="1600" dirty="0" smtClean="0"/>
              <a:t>/R1} (V2 – V1)</a:t>
            </a:r>
          </a:p>
          <a:p>
            <a:pPr>
              <a:buNone/>
            </a:pPr>
            <a:endParaRPr lang="en-US" sz="1600" dirty="0" smtClean="0"/>
          </a:p>
          <a:p>
            <a:pPr>
              <a:buNone/>
            </a:pPr>
            <a:r>
              <a:rPr lang="en-US" sz="1600" dirty="0" smtClean="0"/>
              <a:t>	Vo = K (V2 – V1)</a:t>
            </a:r>
          </a:p>
          <a:p>
            <a:pPr>
              <a:buNone/>
            </a:pPr>
            <a:r>
              <a:rPr lang="en-US" sz="1600" dirty="0" smtClean="0"/>
              <a:t>	If  </a:t>
            </a:r>
            <a:r>
              <a:rPr lang="en-US" sz="1600" dirty="0" err="1" smtClean="0"/>
              <a:t>Rf</a:t>
            </a:r>
            <a:r>
              <a:rPr lang="en-US" sz="1600" dirty="0" smtClean="0"/>
              <a:t> = R1, </a:t>
            </a:r>
            <a:r>
              <a:rPr lang="en-US" sz="1600" b="1" dirty="0" smtClean="0"/>
              <a:t>Then Vo = (V2 – V1)</a:t>
            </a:r>
            <a:r>
              <a:rPr lang="en-US" sz="1600" dirty="0" smtClean="0"/>
              <a:t>				-----	(8.12)</a:t>
            </a:r>
          </a:p>
          <a:p>
            <a:pPr>
              <a:buNone/>
            </a:pPr>
            <a:endParaRPr lang="en-US" sz="1600" dirty="0" smtClean="0"/>
          </a:p>
          <a:p>
            <a:pPr>
              <a:buNone/>
            </a:pPr>
            <a:r>
              <a:rPr lang="en-US" sz="1600" dirty="0" smtClean="0"/>
              <a:t>	Thus, Output becomes equal to the difference of two inputs.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err="1" smtClean="0"/>
              <a:t>Opamp</a:t>
            </a:r>
            <a:r>
              <a:rPr lang="en-US" sz="2000" b="1" dirty="0" smtClean="0"/>
              <a:t> as </a:t>
            </a:r>
            <a:r>
              <a:rPr lang="en-US" sz="2000" b="1" dirty="0" err="1" smtClean="0"/>
              <a:t>Subtractor</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90600"/>
            <a:ext cx="9144000" cy="4267200"/>
          </a:xfrm>
          <a:prstGeom prst="rect">
            <a:avLst/>
          </a:prstGeom>
          <a:noFill/>
          <a:ln w="9525">
            <a:noFill/>
            <a:miter lim="800000"/>
            <a:headEnd/>
            <a:tailEnd/>
          </a:ln>
          <a:effectLst/>
        </p:spPr>
      </p:pic>
      <p:sp>
        <p:nvSpPr>
          <p:cNvPr id="5" name="TextBox 4"/>
          <p:cNvSpPr txBox="1"/>
          <p:nvPr/>
        </p:nvSpPr>
        <p:spPr>
          <a:xfrm>
            <a:off x="0" y="5257800"/>
            <a:ext cx="9144000" cy="1477328"/>
          </a:xfrm>
          <a:prstGeom prst="rect">
            <a:avLst/>
          </a:prstGeom>
          <a:solidFill>
            <a:schemeClr val="accent2">
              <a:lumMod val="40000"/>
              <a:lumOff val="60000"/>
            </a:schemeClr>
          </a:solidFill>
        </p:spPr>
        <p:txBody>
          <a:bodyPr wrap="square" rtlCol="0">
            <a:spAutoFit/>
          </a:bodyPr>
          <a:lstStyle/>
          <a:p>
            <a:r>
              <a:rPr lang="en-US" dirty="0" smtClean="0"/>
              <a:t>Design an Adder circuit using an OPAMP to get an expression for output as</a:t>
            </a:r>
          </a:p>
          <a:p>
            <a:r>
              <a:rPr lang="en-US" dirty="0" smtClean="0"/>
              <a:t> </a:t>
            </a:r>
          </a:p>
          <a:p>
            <a:r>
              <a:rPr lang="en-US" dirty="0" smtClean="0"/>
              <a:t>	</a:t>
            </a:r>
            <a:r>
              <a:rPr lang="en-US" b="1" dirty="0" smtClean="0"/>
              <a:t>Vo = - V1 + 8V2 – 12V3 + 16V4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OPAMP as Integrator</a:t>
            </a:r>
            <a:endParaRPr lang="en-US" sz="2000" b="1" dirty="0"/>
          </a:p>
        </p:txBody>
      </p:sp>
      <p:pic>
        <p:nvPicPr>
          <p:cNvPr id="2050"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90600"/>
            <a:ext cx="9143999" cy="4267200"/>
          </a:xfrm>
          <a:prstGeom prst="rect">
            <a:avLst/>
          </a:prstGeom>
          <a:noFill/>
          <a:ln w="9525">
            <a:noFill/>
            <a:miter lim="800000"/>
            <a:headEnd/>
            <a:tailEnd/>
          </a:ln>
          <a:effectLst/>
        </p:spPr>
      </p:pic>
      <p:sp>
        <p:nvSpPr>
          <p:cNvPr id="5" name="TextBox 4"/>
          <p:cNvSpPr txBox="1"/>
          <p:nvPr/>
        </p:nvSpPr>
        <p:spPr>
          <a:xfrm>
            <a:off x="0" y="5257800"/>
            <a:ext cx="9144000" cy="1477328"/>
          </a:xfrm>
          <a:prstGeom prst="rect">
            <a:avLst/>
          </a:prstGeom>
          <a:solidFill>
            <a:schemeClr val="accent2">
              <a:lumMod val="20000"/>
              <a:lumOff val="80000"/>
            </a:schemeClr>
          </a:solidFill>
        </p:spPr>
        <p:txBody>
          <a:bodyPr wrap="square" rtlCol="0">
            <a:spAutoFit/>
          </a:bodyPr>
          <a:lstStyle/>
          <a:p>
            <a:r>
              <a:rPr lang="en-US" dirty="0" smtClean="0"/>
              <a:t>Provides an output voltage becomes proportional to integral of input voltage.</a:t>
            </a:r>
          </a:p>
          <a:p>
            <a:r>
              <a:rPr lang="en-US" dirty="0" smtClean="0"/>
              <a:t>	From diagram,</a:t>
            </a:r>
          </a:p>
          <a:p>
            <a:r>
              <a:rPr lang="en-US" dirty="0" smtClean="0"/>
              <a:t>			i1 = V1/R</a:t>
            </a:r>
          </a:p>
          <a:p>
            <a:r>
              <a:rPr lang="en-US" dirty="0" smtClean="0"/>
              <a:t>			i2 =  - (Vo/</a:t>
            </a:r>
            <a:r>
              <a:rPr lang="en-US" dirty="0" err="1" smtClean="0"/>
              <a:t>Xc</a:t>
            </a:r>
            <a:r>
              <a:rPr lang="en-US" dirty="0" smtClean="0"/>
              <a:t>) = - [ Vo/{1/(</a:t>
            </a:r>
            <a:r>
              <a:rPr lang="en-US" dirty="0" err="1" smtClean="0"/>
              <a:t>jwC</a:t>
            </a:r>
            <a:r>
              <a:rPr lang="en-US" dirty="0" smtClean="0"/>
              <a:t>)}]</a:t>
            </a:r>
          </a:p>
          <a:p>
            <a:r>
              <a:rPr lang="en-US" dirty="0" smtClean="0"/>
              <a:t>			i2 = - [ Vo/{1/(SC)}] = - </a:t>
            </a:r>
            <a:r>
              <a:rPr lang="en-US" dirty="0" err="1" smtClean="0"/>
              <a:t>SCVo</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OPAMP as Integrator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Where, S = </a:t>
            </a:r>
            <a:r>
              <a:rPr lang="en-US" sz="1600" dirty="0" err="1" smtClean="0"/>
              <a:t>jw</a:t>
            </a:r>
            <a:r>
              <a:rPr lang="en-US" sz="1600" dirty="0" smtClean="0"/>
              <a:t> in Laplace notation.</a:t>
            </a:r>
          </a:p>
          <a:p>
            <a:pPr>
              <a:buNone/>
            </a:pPr>
            <a:r>
              <a:rPr lang="en-US" sz="1600" dirty="0" smtClean="0"/>
              <a:t>	Now, applying KCL at point A.</a:t>
            </a:r>
          </a:p>
          <a:p>
            <a:pPr>
              <a:buNone/>
            </a:pPr>
            <a:r>
              <a:rPr lang="en-US" sz="1600" dirty="0" smtClean="0"/>
              <a:t>	i1 + (- i2) = 0.						-----	(8.13)</a:t>
            </a:r>
          </a:p>
          <a:p>
            <a:pPr>
              <a:buNone/>
            </a:pPr>
            <a:r>
              <a:rPr lang="en-US" sz="1600" dirty="0" smtClean="0"/>
              <a:t>	i1 = i2</a:t>
            </a:r>
          </a:p>
          <a:p>
            <a:pPr>
              <a:buNone/>
            </a:pPr>
            <a:r>
              <a:rPr lang="en-US" sz="1600" dirty="0" smtClean="0"/>
              <a:t>	</a:t>
            </a:r>
          </a:p>
          <a:p>
            <a:pPr>
              <a:buNone/>
            </a:pPr>
            <a:r>
              <a:rPr lang="en-US" sz="1600" dirty="0" smtClean="0"/>
              <a:t>	{V1/R} = -</a:t>
            </a:r>
            <a:r>
              <a:rPr lang="en-US" sz="1600" dirty="0" err="1" smtClean="0"/>
              <a:t>SCVo</a:t>
            </a:r>
            <a:endParaRPr lang="en-US" sz="1600" dirty="0" smtClean="0"/>
          </a:p>
          <a:p>
            <a:pPr>
              <a:buNone/>
            </a:pPr>
            <a:endParaRPr lang="en-US" sz="1600" dirty="0" smtClean="0"/>
          </a:p>
          <a:p>
            <a:pPr>
              <a:buNone/>
            </a:pPr>
            <a:r>
              <a:rPr lang="en-US" sz="1600" dirty="0" smtClean="0"/>
              <a:t>	{Vo/V1} = - {1/(SCR)]</a:t>
            </a:r>
          </a:p>
          <a:p>
            <a:pPr>
              <a:buNone/>
            </a:pPr>
            <a:endParaRPr lang="en-US" sz="1600" dirty="0" smtClean="0"/>
          </a:p>
          <a:p>
            <a:pPr>
              <a:buNone/>
            </a:pPr>
            <a:r>
              <a:rPr lang="en-US" sz="1600" dirty="0" smtClean="0"/>
              <a:t>	{Vo/Vin} = {Vo/V1} = - {1/(SCR)}</a:t>
            </a:r>
          </a:p>
          <a:p>
            <a:pPr>
              <a:buNone/>
            </a:pPr>
            <a:endParaRPr lang="en-US" sz="1600" dirty="0" smtClean="0"/>
          </a:p>
          <a:p>
            <a:pPr>
              <a:buNone/>
            </a:pPr>
            <a:r>
              <a:rPr lang="en-US" sz="1600" dirty="0" smtClean="0"/>
              <a:t>	</a:t>
            </a:r>
            <a:r>
              <a:rPr lang="en-US" sz="1600" b="1" dirty="0" smtClean="0"/>
              <a:t>Av = - {1/(SCR)}	</a:t>
            </a:r>
            <a:r>
              <a:rPr lang="en-US" sz="1600" dirty="0" smtClean="0"/>
              <a:t>					-----	(8.14)</a:t>
            </a:r>
          </a:p>
          <a:p>
            <a:pPr>
              <a:buNone/>
            </a:pPr>
            <a:endParaRPr lang="en-US" sz="1600" dirty="0" smtClean="0"/>
          </a:p>
          <a:p>
            <a:pPr>
              <a:buNone/>
            </a:pPr>
            <a:r>
              <a:rPr lang="en-US" sz="1600" dirty="0" smtClean="0"/>
              <a:t>	Writing in terms of time domain</a:t>
            </a:r>
          </a:p>
          <a:p>
            <a:pPr>
              <a:buNone/>
            </a:pPr>
            <a:endParaRPr lang="en-US" sz="1600" dirty="0" smtClean="0"/>
          </a:p>
          <a:p>
            <a:pPr>
              <a:buNone/>
            </a:pPr>
            <a:r>
              <a:rPr lang="en-US" sz="1600" dirty="0" smtClean="0"/>
              <a:t>	</a:t>
            </a:r>
            <a:r>
              <a:rPr lang="en-US" sz="1600" b="1" dirty="0" smtClean="0"/>
              <a:t>Vo(t) = - {1/(CR)} ʃ V1(t) </a:t>
            </a:r>
            <a:r>
              <a:rPr lang="en-US" sz="1600" b="1" dirty="0" err="1" smtClean="0"/>
              <a:t>dt</a:t>
            </a:r>
            <a:r>
              <a:rPr lang="en-US" sz="1600" b="1" dirty="0" smtClean="0"/>
              <a:t>	</a:t>
            </a:r>
            <a:r>
              <a:rPr lang="en-US" sz="1600" dirty="0" smtClean="0"/>
              <a:t>				-----	(8.15)</a:t>
            </a:r>
          </a:p>
          <a:p>
            <a:pPr>
              <a:buNone/>
            </a:pPr>
            <a:endParaRPr lang="en-US" sz="1600" dirty="0" smtClean="0"/>
          </a:p>
          <a:p>
            <a:pPr>
              <a:buNone/>
            </a:pPr>
            <a:r>
              <a:rPr lang="en-US" sz="1600" dirty="0" smtClean="0"/>
              <a:t>	Thus, Output expression becomes proportional to the integral of input with scale factor as –[1/CR].</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OPAMP as Differentiator</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852487"/>
            <a:ext cx="9143999" cy="4100513"/>
          </a:xfrm>
          <a:prstGeom prst="rect">
            <a:avLst/>
          </a:prstGeom>
          <a:noFill/>
          <a:ln w="9525">
            <a:noFill/>
            <a:miter lim="800000"/>
            <a:headEnd/>
            <a:tailEnd/>
          </a:ln>
          <a:effectLst/>
        </p:spPr>
      </p:pic>
      <p:sp>
        <p:nvSpPr>
          <p:cNvPr id="5" name="TextBox 4"/>
          <p:cNvSpPr txBox="1"/>
          <p:nvPr/>
        </p:nvSpPr>
        <p:spPr>
          <a:xfrm>
            <a:off x="0" y="4953000"/>
            <a:ext cx="9144000" cy="1754326"/>
          </a:xfrm>
          <a:prstGeom prst="rect">
            <a:avLst/>
          </a:prstGeom>
          <a:solidFill>
            <a:schemeClr val="accent5">
              <a:lumMod val="40000"/>
              <a:lumOff val="60000"/>
            </a:schemeClr>
          </a:solidFill>
        </p:spPr>
        <p:txBody>
          <a:bodyPr wrap="square" rtlCol="0">
            <a:spAutoFit/>
          </a:bodyPr>
          <a:lstStyle/>
          <a:p>
            <a:r>
              <a:rPr lang="en-US" dirty="0" smtClean="0"/>
              <a:t>Provides an output proportional to the rate of change of input voltage.</a:t>
            </a:r>
          </a:p>
          <a:p>
            <a:r>
              <a:rPr lang="en-US" dirty="0" smtClean="0"/>
              <a:t>	We know very well,</a:t>
            </a:r>
          </a:p>
          <a:p>
            <a:r>
              <a:rPr lang="en-US" dirty="0" smtClean="0"/>
              <a:t>			</a:t>
            </a:r>
            <a:r>
              <a:rPr lang="en-US" dirty="0" err="1" smtClean="0"/>
              <a:t>i</a:t>
            </a:r>
            <a:r>
              <a:rPr lang="en-US" dirty="0" smtClean="0"/>
              <a:t>= Rate of change of Charge.</a:t>
            </a:r>
          </a:p>
          <a:p>
            <a:r>
              <a:rPr lang="en-US" dirty="0" smtClean="0"/>
              <a:t>			</a:t>
            </a:r>
            <a:r>
              <a:rPr lang="en-US" dirty="0" err="1" smtClean="0"/>
              <a:t>i</a:t>
            </a:r>
            <a:r>
              <a:rPr lang="en-US" dirty="0" smtClean="0"/>
              <a:t> = {(</a:t>
            </a:r>
            <a:r>
              <a:rPr lang="en-US" dirty="0" err="1" smtClean="0"/>
              <a:t>dQ</a:t>
            </a:r>
            <a:r>
              <a:rPr lang="en-US" dirty="0" smtClean="0"/>
              <a:t>)/(</a:t>
            </a:r>
            <a:r>
              <a:rPr lang="en-US" dirty="0" err="1" smtClean="0"/>
              <a:t>dt</a:t>
            </a:r>
            <a:r>
              <a:rPr lang="en-US" dirty="0" smtClean="0"/>
              <a:t>)}				-----	(8.16)</a:t>
            </a:r>
          </a:p>
          <a:p>
            <a:endParaRPr lang="en-US" dirty="0" smtClean="0"/>
          </a:p>
          <a:p>
            <a:r>
              <a:rPr lang="en-US" dirty="0" smtClean="0"/>
              <a:t>		But 	</a:t>
            </a:r>
            <a:r>
              <a:rPr lang="en-US" b="1" dirty="0" smtClean="0"/>
              <a:t>Q = </a:t>
            </a:r>
            <a:r>
              <a:rPr lang="en-US" b="1" dirty="0" err="1" smtClean="0"/>
              <a:t>CVc</a:t>
            </a:r>
            <a:r>
              <a:rPr lang="en-US" b="1" dirty="0" smtClean="0"/>
              <a:t> </a:t>
            </a:r>
            <a:r>
              <a:rPr lang="en-US" dirty="0" smtClean="0"/>
              <a:t>					-----	(8.17)</a:t>
            </a:r>
          </a:p>
        </p:txBody>
      </p:sp>
      <p:cxnSp>
        <p:nvCxnSpPr>
          <p:cNvPr id="7" name="Straight Connector 6"/>
          <p:cNvCxnSpPr/>
          <p:nvPr/>
        </p:nvCxnSpPr>
        <p:spPr>
          <a:xfrm rot="10800000">
            <a:off x="1981200" y="1371600"/>
            <a:ext cx="3048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3600" b="1" dirty="0" smtClean="0"/>
              <a:t>Physical variables</a:t>
            </a:r>
            <a:endParaRPr lang="en-US" sz="36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fontScale="85000" lnSpcReduction="20000"/>
          </a:bodyPr>
          <a:lstStyle/>
          <a:p>
            <a:pPr>
              <a:buNone/>
            </a:pPr>
            <a:r>
              <a:rPr lang="en-US" sz="2800" b="1" dirty="0" smtClean="0"/>
              <a:t>Physical variables</a:t>
            </a:r>
          </a:p>
          <a:p>
            <a:pPr>
              <a:buNone/>
            </a:pPr>
            <a:endParaRPr lang="en-US" sz="2800" b="1" dirty="0" smtClean="0"/>
          </a:p>
          <a:p>
            <a:pPr>
              <a:buFont typeface="Wingdings" pitchFamily="2" charset="2"/>
              <a:buChar char="Ø"/>
            </a:pPr>
            <a:r>
              <a:rPr lang="en-US" sz="2800" dirty="0" smtClean="0"/>
              <a:t>Thermocouple.</a:t>
            </a:r>
          </a:p>
          <a:p>
            <a:pPr>
              <a:buNone/>
            </a:pPr>
            <a:endParaRPr lang="en-US" sz="2800" dirty="0" smtClean="0"/>
          </a:p>
          <a:p>
            <a:pPr>
              <a:buFont typeface="Wingdings" pitchFamily="2" charset="2"/>
              <a:buChar char="Ø"/>
            </a:pPr>
            <a:r>
              <a:rPr lang="en-US" sz="2800" dirty="0" smtClean="0"/>
              <a:t>Resistance  thermometer (RTD).</a:t>
            </a:r>
          </a:p>
          <a:p>
            <a:pPr>
              <a:buNone/>
            </a:pPr>
            <a:endParaRPr lang="en-US" sz="2800" dirty="0" smtClean="0"/>
          </a:p>
          <a:p>
            <a:pPr>
              <a:buFont typeface="Wingdings" pitchFamily="2" charset="2"/>
              <a:buChar char="Ø"/>
            </a:pPr>
            <a:r>
              <a:rPr lang="en-US" sz="2800" dirty="0" err="1" smtClean="0"/>
              <a:t>Thermistor</a:t>
            </a:r>
            <a:r>
              <a:rPr lang="en-US" sz="2800" dirty="0" smtClean="0"/>
              <a:t>.</a:t>
            </a:r>
          </a:p>
          <a:p>
            <a:pPr>
              <a:buNone/>
            </a:pPr>
            <a:endParaRPr lang="en-US" sz="2800" dirty="0" smtClean="0"/>
          </a:p>
          <a:p>
            <a:pPr>
              <a:buFont typeface="Wingdings" pitchFamily="2" charset="2"/>
              <a:buChar char="Ø"/>
            </a:pPr>
            <a:r>
              <a:rPr lang="en-US" sz="2800" dirty="0" smtClean="0"/>
              <a:t>Photo-voltaic cell.</a:t>
            </a:r>
          </a:p>
          <a:p>
            <a:pPr>
              <a:buNone/>
            </a:pPr>
            <a:endParaRPr lang="en-US" sz="2800" dirty="0" smtClean="0"/>
          </a:p>
          <a:p>
            <a:pPr>
              <a:buFont typeface="Wingdings" pitchFamily="2" charset="2"/>
              <a:buChar char="Ø"/>
            </a:pPr>
            <a:r>
              <a:rPr lang="en-US" sz="2800" dirty="0" smtClean="0"/>
              <a:t>Photo emissive cell.</a:t>
            </a:r>
          </a:p>
          <a:p>
            <a:pPr>
              <a:buNone/>
            </a:pPr>
            <a:endParaRPr lang="en-US" sz="2800" dirty="0" smtClean="0"/>
          </a:p>
          <a:p>
            <a:pPr>
              <a:buFont typeface="Wingdings" pitchFamily="2" charset="2"/>
              <a:buChar char="Ø"/>
            </a:pPr>
            <a:r>
              <a:rPr lang="en-US" sz="2800" dirty="0" smtClean="0"/>
              <a:t>Hall-effect pick-up.</a:t>
            </a:r>
          </a:p>
          <a:p>
            <a:pPr>
              <a:buNone/>
            </a:pPr>
            <a:endParaRPr lang="en-US" sz="2800" dirty="0" smtClean="0"/>
          </a:p>
          <a:p>
            <a:pPr>
              <a:buFont typeface="Wingdings" pitchFamily="2" charset="2"/>
              <a:buChar char="Ø"/>
            </a:pPr>
            <a:r>
              <a:rPr lang="en-US" sz="2800" dirty="0" smtClean="0"/>
              <a:t>Strain gauge, etc.</a:t>
            </a:r>
          </a:p>
          <a:p>
            <a:pPr>
              <a:buNone/>
            </a:pPr>
            <a:endParaRPr lang="en-US" sz="1600" b="1" dirty="0" smtClean="0"/>
          </a:p>
          <a:p>
            <a:pPr>
              <a:buNone/>
            </a:pPr>
            <a:endParaRPr lang="en-US" sz="1600" b="1"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OPAMP as Differentiator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From eq. (8.16)</a:t>
            </a:r>
          </a:p>
          <a:p>
            <a:pPr>
              <a:buNone/>
            </a:pPr>
            <a:r>
              <a:rPr lang="en-US" sz="1600" dirty="0" smtClean="0"/>
              <a:t>	</a:t>
            </a:r>
          </a:p>
          <a:p>
            <a:pPr>
              <a:buNone/>
            </a:pPr>
            <a:r>
              <a:rPr lang="en-US" sz="1600" dirty="0" smtClean="0"/>
              <a:t>	</a:t>
            </a:r>
            <a:r>
              <a:rPr lang="en-US" sz="1600" dirty="0" err="1" smtClean="0"/>
              <a:t>i</a:t>
            </a:r>
            <a:r>
              <a:rPr lang="en-US" sz="1600" dirty="0" smtClean="0"/>
              <a:t> = {d/</a:t>
            </a:r>
            <a:r>
              <a:rPr lang="en-US" sz="1600" dirty="0" err="1" smtClean="0"/>
              <a:t>dt</a:t>
            </a:r>
            <a:r>
              <a:rPr lang="en-US" sz="1600" dirty="0" smtClean="0"/>
              <a:t>} [</a:t>
            </a:r>
            <a:r>
              <a:rPr lang="en-US" sz="1600" dirty="0" err="1" smtClean="0"/>
              <a:t>CVc</a:t>
            </a:r>
            <a:r>
              <a:rPr lang="en-US" sz="1600" dirty="0" smtClean="0"/>
              <a:t>]</a:t>
            </a:r>
          </a:p>
          <a:p>
            <a:pPr>
              <a:buNone/>
            </a:pPr>
            <a:endParaRPr lang="en-US" sz="1600" dirty="0" smtClean="0"/>
          </a:p>
          <a:p>
            <a:pPr>
              <a:buNone/>
            </a:pPr>
            <a:r>
              <a:rPr lang="en-US" sz="1600" dirty="0" smtClean="0"/>
              <a:t>	  = C [ d(</a:t>
            </a:r>
            <a:r>
              <a:rPr lang="en-US" sz="1600" dirty="0" err="1" smtClean="0"/>
              <a:t>Vc</a:t>
            </a:r>
            <a:r>
              <a:rPr lang="en-US" sz="1600" dirty="0" smtClean="0"/>
              <a:t>)/</a:t>
            </a:r>
            <a:r>
              <a:rPr lang="en-US" sz="1600" dirty="0" err="1" smtClean="0"/>
              <a:t>dt</a:t>
            </a:r>
            <a:r>
              <a:rPr lang="en-US" sz="1600" dirty="0" smtClean="0"/>
              <a:t>] </a:t>
            </a:r>
          </a:p>
          <a:p>
            <a:pPr>
              <a:buNone/>
            </a:pPr>
            <a:endParaRPr lang="en-US" sz="1600" dirty="0" smtClean="0"/>
          </a:p>
          <a:p>
            <a:pPr>
              <a:buNone/>
            </a:pPr>
            <a:r>
              <a:rPr lang="en-US" sz="1600" dirty="0" smtClean="0"/>
              <a:t>	The output Vo can be written as	Vo = - (</a:t>
            </a:r>
            <a:r>
              <a:rPr lang="en-US" sz="1600" dirty="0" err="1" smtClean="0"/>
              <a:t>iR</a:t>
            </a:r>
            <a:r>
              <a:rPr lang="en-US" sz="1600" dirty="0" smtClean="0"/>
              <a:t>)</a:t>
            </a:r>
          </a:p>
          <a:p>
            <a:pPr>
              <a:buNone/>
            </a:pPr>
            <a:endParaRPr lang="en-US" sz="1600" dirty="0" smtClean="0"/>
          </a:p>
          <a:p>
            <a:pPr>
              <a:buNone/>
            </a:pPr>
            <a:r>
              <a:rPr lang="en-US" sz="1600" dirty="0" smtClean="0"/>
              <a:t>			Vo = - C [ d(</a:t>
            </a:r>
            <a:r>
              <a:rPr lang="en-US" sz="1600" dirty="0" err="1" smtClean="0"/>
              <a:t>Vc</a:t>
            </a:r>
            <a:r>
              <a:rPr lang="en-US" sz="1600" dirty="0" smtClean="0"/>
              <a:t>)/</a:t>
            </a:r>
            <a:r>
              <a:rPr lang="en-US" sz="1600" dirty="0" err="1" smtClean="0"/>
              <a:t>dt</a:t>
            </a:r>
            <a:r>
              <a:rPr lang="en-US" sz="1600" dirty="0" smtClean="0"/>
              <a:t>] R</a:t>
            </a:r>
          </a:p>
          <a:p>
            <a:pPr>
              <a:buNone/>
            </a:pPr>
            <a:endParaRPr lang="en-US" sz="1600" dirty="0" smtClean="0"/>
          </a:p>
          <a:p>
            <a:pPr>
              <a:buNone/>
            </a:pPr>
            <a:r>
              <a:rPr lang="en-US" sz="1600" dirty="0" smtClean="0"/>
              <a:t>			</a:t>
            </a:r>
            <a:r>
              <a:rPr lang="en-US" sz="1600" b="1" dirty="0" smtClean="0"/>
              <a:t>Vo = - CR [(</a:t>
            </a:r>
            <a:r>
              <a:rPr lang="en-US" sz="1600" b="1" dirty="0" err="1" smtClean="0"/>
              <a:t>dVc</a:t>
            </a:r>
            <a:r>
              <a:rPr lang="en-US" sz="1600" b="1" dirty="0" smtClean="0"/>
              <a:t>)/</a:t>
            </a:r>
            <a:r>
              <a:rPr lang="en-US" sz="1600" b="1" dirty="0" err="1" smtClean="0"/>
              <a:t>dt</a:t>
            </a:r>
            <a:r>
              <a:rPr lang="en-US" sz="1600" b="1" dirty="0" smtClean="0"/>
              <a:t>]					-----	</a:t>
            </a:r>
            <a:r>
              <a:rPr lang="en-US" sz="1600" dirty="0" smtClean="0"/>
              <a:t>(8.18)</a:t>
            </a:r>
          </a:p>
          <a:p>
            <a:pPr>
              <a:buNone/>
            </a:pPr>
            <a:endParaRPr lang="en-US" sz="1600" dirty="0" smtClean="0"/>
          </a:p>
          <a:p>
            <a:pPr>
              <a:buNone/>
            </a:pPr>
            <a:r>
              <a:rPr lang="en-US" sz="1600" dirty="0" smtClean="0"/>
              <a:t>	Thus, Output voltage becomes proportional to the derivatives of the input voltage with scale factor</a:t>
            </a:r>
          </a:p>
          <a:p>
            <a:pPr>
              <a:buNone/>
            </a:pPr>
            <a:r>
              <a:rPr lang="en-US" sz="1600" dirty="0" smtClean="0"/>
              <a:t>	as ( - CR ).</a:t>
            </a:r>
          </a:p>
          <a:p>
            <a:pPr>
              <a:buNone/>
            </a:pPr>
            <a:r>
              <a:rPr lang="en-US" sz="1600" dirty="0" smtClean="0"/>
              <a:t>	</a:t>
            </a:r>
          </a:p>
          <a:p>
            <a:pPr>
              <a:buNone/>
            </a:pPr>
            <a:endParaRPr lang="en-US" sz="1600" dirty="0" smtClean="0"/>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Instrumentation Amplifier</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The important characteristics of an Instrumentation Amplifier that set it apart from OPAMP are</a:t>
            </a:r>
          </a:p>
          <a:p>
            <a:pPr>
              <a:buNone/>
            </a:pPr>
            <a:endParaRPr lang="en-US" sz="1600" dirty="0" smtClean="0"/>
          </a:p>
          <a:p>
            <a:pPr>
              <a:buFont typeface="Wingdings" pitchFamily="2" charset="2"/>
              <a:buChar char="Ø"/>
            </a:pPr>
            <a:r>
              <a:rPr lang="en-US" sz="1600" dirty="0" smtClean="0"/>
              <a:t>The instrumentation amplifier have finite gain selectable within precise value of range with high gain accuracy and high gain linearity.</a:t>
            </a:r>
          </a:p>
          <a:p>
            <a:pPr>
              <a:buFont typeface="Wingdings" pitchFamily="2" charset="2"/>
              <a:buChar char="Ø"/>
            </a:pPr>
            <a:endParaRPr lang="en-US" sz="1600" dirty="0" smtClean="0"/>
          </a:p>
          <a:p>
            <a:pPr>
              <a:buFont typeface="Wingdings" pitchFamily="2" charset="2"/>
              <a:buChar char="Ø"/>
            </a:pPr>
            <a:r>
              <a:rPr lang="en-US" sz="1600" dirty="0" smtClean="0"/>
              <a:t>The instrumentation amplifier has a high impedance differential input.</a:t>
            </a:r>
          </a:p>
          <a:p>
            <a:pPr>
              <a:buFont typeface="Wingdings" pitchFamily="2" charset="2"/>
              <a:buChar char="Ø"/>
            </a:pPr>
            <a:endParaRPr lang="en-US" sz="1600" dirty="0" smtClean="0"/>
          </a:p>
          <a:p>
            <a:pPr>
              <a:buFont typeface="Wingdings" pitchFamily="2" charset="2"/>
              <a:buChar char="Ø"/>
            </a:pPr>
            <a:r>
              <a:rPr lang="en-US" sz="1600" dirty="0" smtClean="0"/>
              <a:t>The instrumentation amplifier has high common mode rejection ratio (CMRR) and a high common mode voltage range.</a:t>
            </a:r>
          </a:p>
          <a:p>
            <a:pPr>
              <a:buFont typeface="Wingdings" pitchFamily="2" charset="2"/>
              <a:buChar char="Ø"/>
            </a:pPr>
            <a:endParaRPr lang="en-US" sz="1600" dirty="0" smtClean="0"/>
          </a:p>
          <a:p>
            <a:pPr>
              <a:buFont typeface="Wingdings" pitchFamily="2" charset="2"/>
              <a:buChar char="Ø"/>
            </a:pPr>
            <a:r>
              <a:rPr lang="en-US" sz="1600" dirty="0" smtClean="0"/>
              <a:t>The instrumentation amplifier has high  stability of gain with low temperature coefficient.</a:t>
            </a:r>
          </a:p>
          <a:p>
            <a:pPr>
              <a:buNone/>
            </a:pPr>
            <a:endParaRPr lang="en-US" sz="1600" dirty="0" smtClean="0"/>
          </a:p>
          <a:p>
            <a:pPr>
              <a:buNone/>
            </a:pPr>
            <a:r>
              <a:rPr lang="en-US" sz="1600" dirty="0" smtClean="0"/>
              <a:t>	Listed out characteristics make instrumentation amplifier superior over </a:t>
            </a:r>
            <a:r>
              <a:rPr lang="en-US" sz="1600" dirty="0" err="1" smtClean="0"/>
              <a:t>Opamp</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Instrumentation Amplifier</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14400"/>
            <a:ext cx="9144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Instrumentation Amplifier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10000"/>
          </a:bodyPr>
          <a:lstStyle/>
          <a:p>
            <a:pPr>
              <a:buNone/>
            </a:pPr>
            <a:r>
              <a:rPr lang="en-US" sz="1800" dirty="0" smtClean="0"/>
              <a:t>	From diagram, we can write</a:t>
            </a:r>
          </a:p>
          <a:p>
            <a:pPr>
              <a:buNone/>
            </a:pPr>
            <a:r>
              <a:rPr lang="en-US" sz="1800" dirty="0" smtClean="0"/>
              <a:t>	(V01 – V1)/R2 = (V1 –V2)/R1					-----	(8.19)</a:t>
            </a:r>
          </a:p>
          <a:p>
            <a:pPr>
              <a:buNone/>
            </a:pPr>
            <a:r>
              <a:rPr lang="en-US" sz="1800" dirty="0" smtClean="0"/>
              <a:t>	{Vo1/R2} = {V1/R1} + {V1/R2} – {V2/R1}</a:t>
            </a:r>
          </a:p>
          <a:p>
            <a:pPr>
              <a:buNone/>
            </a:pPr>
            <a:r>
              <a:rPr lang="en-US" sz="1800" dirty="0" smtClean="0"/>
              <a:t>	Vo1 = [{R2/R1} V1  + V1 – {R2/R1} V2] </a:t>
            </a:r>
          </a:p>
          <a:p>
            <a:pPr>
              <a:buNone/>
            </a:pPr>
            <a:r>
              <a:rPr lang="en-US" sz="1800" dirty="0" smtClean="0"/>
              <a:t>	</a:t>
            </a:r>
            <a:r>
              <a:rPr lang="en-US" sz="1800" b="1" dirty="0" smtClean="0"/>
              <a:t>Vo1 = [V1 + {R2/R1} (V1 – V2)]</a:t>
            </a:r>
            <a:r>
              <a:rPr lang="en-US" sz="1800" dirty="0" smtClean="0"/>
              <a:t>					-----	(8.20)</a:t>
            </a:r>
          </a:p>
          <a:p>
            <a:pPr>
              <a:buNone/>
            </a:pPr>
            <a:r>
              <a:rPr lang="en-US" sz="1800" dirty="0" smtClean="0"/>
              <a:t>	</a:t>
            </a:r>
          </a:p>
          <a:p>
            <a:pPr>
              <a:buNone/>
            </a:pPr>
            <a:r>
              <a:rPr lang="en-US" sz="1800" dirty="0" smtClean="0"/>
              <a:t>	Similarly, we can also write</a:t>
            </a:r>
          </a:p>
          <a:p>
            <a:pPr>
              <a:buNone/>
            </a:pPr>
            <a:r>
              <a:rPr lang="en-US" sz="1800" dirty="0" smtClean="0"/>
              <a:t>	 (V2 – Vo2)/R2 = (V1 –V2)/R1</a:t>
            </a:r>
          </a:p>
          <a:p>
            <a:pPr>
              <a:buNone/>
            </a:pPr>
            <a:r>
              <a:rPr lang="en-US" sz="1800" dirty="0" smtClean="0"/>
              <a:t>	- {Vo2/R2} = {V1/R1} - {V2/R2} – {V2/R1}</a:t>
            </a:r>
          </a:p>
          <a:p>
            <a:pPr>
              <a:buNone/>
            </a:pPr>
            <a:r>
              <a:rPr lang="en-US" sz="1800" dirty="0" smtClean="0"/>
              <a:t>	  {Vo2/R2} = {V2/R2} + {V2/R1} – {V1/R1}</a:t>
            </a:r>
          </a:p>
          <a:p>
            <a:pPr>
              <a:buNone/>
            </a:pPr>
            <a:r>
              <a:rPr lang="en-US" sz="1800" dirty="0" smtClean="0"/>
              <a:t>	 Vo2 = [V2 + {R2/R1} V2  – {R2/R1} V1] </a:t>
            </a:r>
          </a:p>
          <a:p>
            <a:pPr>
              <a:buNone/>
            </a:pPr>
            <a:r>
              <a:rPr lang="en-US" sz="1800" dirty="0" smtClean="0"/>
              <a:t>	</a:t>
            </a:r>
            <a:r>
              <a:rPr lang="en-US" sz="1800" b="1" dirty="0" smtClean="0"/>
              <a:t>Vo2 = [V2 + {R2/R1} (V2 – V1)]</a:t>
            </a:r>
            <a:r>
              <a:rPr lang="en-US" sz="1800" dirty="0" smtClean="0"/>
              <a:t>					-----	(8.21)</a:t>
            </a:r>
          </a:p>
          <a:p>
            <a:pPr>
              <a:buNone/>
            </a:pPr>
            <a:endParaRPr lang="en-US" sz="1800" dirty="0" smtClean="0"/>
          </a:p>
          <a:p>
            <a:pPr>
              <a:buNone/>
            </a:pPr>
            <a:r>
              <a:rPr lang="en-US" sz="1800" dirty="0" smtClean="0"/>
              <a:t>	From eq. (8.20) &amp; eq.(8.21)</a:t>
            </a:r>
          </a:p>
          <a:p>
            <a:pPr>
              <a:buNone/>
            </a:pPr>
            <a:r>
              <a:rPr lang="en-US" sz="1800" dirty="0" smtClean="0"/>
              <a:t>	(Vo1 – Vo2) = [V1 + {R2/R1} (V1 – V2)] - [V2 + {R2/R1} (V2 – V1)]</a:t>
            </a:r>
          </a:p>
          <a:p>
            <a:pPr>
              <a:buNone/>
            </a:pPr>
            <a:r>
              <a:rPr lang="en-US" sz="1800" dirty="0" smtClean="0"/>
              <a:t>		           = (V1 – V2) + {R2/R1}V1 – {R2/R1}V2 – {R2/R1}V2 + {R2/R1}V1	-----	(8.22)</a:t>
            </a:r>
          </a:p>
          <a:p>
            <a:pPr>
              <a:buNone/>
            </a:pPr>
            <a:r>
              <a:rPr lang="en-US" sz="1800" dirty="0" smtClean="0"/>
              <a:t>		           = (V1 - V2) + 2{R2/R1}V1 – 2{R2/R1}V2</a:t>
            </a:r>
          </a:p>
          <a:p>
            <a:pPr>
              <a:buNone/>
            </a:pPr>
            <a:r>
              <a:rPr lang="en-US" sz="1800" dirty="0" smtClean="0"/>
              <a:t>		           = [(V1 – V2) + 2{R2/R1} (V1 – V2)]</a:t>
            </a:r>
          </a:p>
          <a:p>
            <a:pPr>
              <a:buNone/>
            </a:pPr>
            <a:r>
              <a:rPr lang="en-US" sz="1800" dirty="0" smtClean="0"/>
              <a:t>	</a:t>
            </a:r>
            <a:r>
              <a:rPr lang="en-US" sz="1800" b="1" dirty="0" smtClean="0"/>
              <a:t> (Vo1 – Vo2) = (V1 – V2) [ 1+ 2{R2/R1}]</a:t>
            </a:r>
            <a:r>
              <a:rPr lang="en-US" sz="1800" dirty="0" smtClean="0"/>
              <a:t>				-----	(8.23)</a:t>
            </a:r>
            <a:endParaRPr lang="en-US" sz="18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Instrumentation Amplifier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a:t>
            </a:r>
            <a:r>
              <a:rPr lang="en-US" sz="1800" dirty="0" smtClean="0"/>
              <a:t>Applying KCL at node </a:t>
            </a:r>
            <a:r>
              <a:rPr lang="en-US" sz="1800" dirty="0" err="1" smtClean="0"/>
              <a:t>Va</a:t>
            </a:r>
            <a:r>
              <a:rPr lang="en-US" sz="1800" dirty="0" smtClean="0"/>
              <a:t>,</a:t>
            </a:r>
          </a:p>
          <a:p>
            <a:pPr>
              <a:buNone/>
            </a:pPr>
            <a:r>
              <a:rPr lang="en-US" sz="1800" dirty="0" smtClean="0"/>
              <a:t>	[ {(</a:t>
            </a:r>
            <a:r>
              <a:rPr lang="en-US" sz="1800" dirty="0" err="1" smtClean="0"/>
              <a:t>Va</a:t>
            </a:r>
            <a:r>
              <a:rPr lang="en-US" sz="1800" dirty="0" smtClean="0"/>
              <a:t> – Vo1)/R3} + {(</a:t>
            </a:r>
            <a:r>
              <a:rPr lang="en-US" sz="1800" dirty="0" err="1" smtClean="0"/>
              <a:t>Va</a:t>
            </a:r>
            <a:r>
              <a:rPr lang="en-US" sz="1800" dirty="0" smtClean="0"/>
              <a:t> – Vo)/R4}] = 0.</a:t>
            </a:r>
          </a:p>
          <a:p>
            <a:pPr>
              <a:buNone/>
            </a:pPr>
            <a:r>
              <a:rPr lang="en-US" sz="1800" dirty="0" smtClean="0"/>
              <a:t>	[{</a:t>
            </a:r>
            <a:r>
              <a:rPr lang="en-US" sz="1800" dirty="0" err="1" smtClean="0"/>
              <a:t>Va</a:t>
            </a:r>
            <a:r>
              <a:rPr lang="en-US" sz="1800" dirty="0" smtClean="0"/>
              <a:t>/R3} + {</a:t>
            </a:r>
            <a:r>
              <a:rPr lang="en-US" sz="1800" dirty="0" err="1" smtClean="0"/>
              <a:t>Va</a:t>
            </a:r>
            <a:r>
              <a:rPr lang="en-US" sz="1800" dirty="0" smtClean="0"/>
              <a:t>/R4} – {Vo1/R3} – {Vo/R4}] = 0.</a:t>
            </a:r>
          </a:p>
          <a:p>
            <a:pPr>
              <a:buNone/>
            </a:pPr>
            <a:r>
              <a:rPr lang="en-US" sz="1800" dirty="0" smtClean="0"/>
              <a:t>	{Vo/R4} = [{</a:t>
            </a:r>
            <a:r>
              <a:rPr lang="en-US" sz="1800" dirty="0" err="1" smtClean="0"/>
              <a:t>Va</a:t>
            </a:r>
            <a:r>
              <a:rPr lang="en-US" sz="1800" dirty="0" smtClean="0"/>
              <a:t>/R3} + {</a:t>
            </a:r>
            <a:r>
              <a:rPr lang="en-US" sz="1800" dirty="0" err="1" smtClean="0"/>
              <a:t>Va</a:t>
            </a:r>
            <a:r>
              <a:rPr lang="en-US" sz="1800" dirty="0" smtClean="0"/>
              <a:t>/R4} – {Vo1/R3}]</a:t>
            </a:r>
          </a:p>
          <a:p>
            <a:pPr>
              <a:buNone/>
            </a:pPr>
            <a:r>
              <a:rPr lang="en-US" sz="1800" dirty="0" smtClean="0"/>
              <a:t>	 {</a:t>
            </a:r>
            <a:r>
              <a:rPr lang="en-US" sz="1800" dirty="0" err="1" smtClean="0"/>
              <a:t>Va</a:t>
            </a:r>
            <a:r>
              <a:rPr lang="en-US" sz="1800" dirty="0" smtClean="0"/>
              <a:t>/R3} + {</a:t>
            </a:r>
            <a:r>
              <a:rPr lang="en-US" sz="1800" dirty="0" err="1" smtClean="0"/>
              <a:t>Va</a:t>
            </a:r>
            <a:r>
              <a:rPr lang="en-US" sz="1800" dirty="0" smtClean="0"/>
              <a:t>/R4} = [{Vo/R4} + {Vo1/R3}]</a:t>
            </a:r>
          </a:p>
          <a:p>
            <a:pPr>
              <a:buNone/>
            </a:pPr>
            <a:r>
              <a:rPr lang="en-US" sz="1800" dirty="0" smtClean="0"/>
              <a:t>	</a:t>
            </a:r>
            <a:r>
              <a:rPr lang="en-US" sz="1800" dirty="0" err="1" smtClean="0"/>
              <a:t>Va</a:t>
            </a:r>
            <a:r>
              <a:rPr lang="en-US" sz="1800" dirty="0" smtClean="0"/>
              <a:t> [{(R3+R4)/(R3R4)}] = [{Vo/R4} + {Vo1/R3}]</a:t>
            </a:r>
          </a:p>
          <a:p>
            <a:pPr>
              <a:buNone/>
            </a:pPr>
            <a:r>
              <a:rPr lang="en-US" sz="1800" dirty="0" smtClean="0"/>
              <a:t>	</a:t>
            </a:r>
            <a:r>
              <a:rPr lang="en-US" sz="1800" b="1" dirty="0" err="1" smtClean="0"/>
              <a:t>Va</a:t>
            </a:r>
            <a:r>
              <a:rPr lang="en-US" sz="1800" b="1" dirty="0" smtClean="0"/>
              <a:t> = [{R3/(R3+R4)}Vo + {R4/(R3+R4)}Vo1]</a:t>
            </a:r>
            <a:r>
              <a:rPr lang="en-US" sz="1800" dirty="0" smtClean="0"/>
              <a:t>				-----	(8.24)</a:t>
            </a:r>
          </a:p>
          <a:p>
            <a:pPr>
              <a:buNone/>
            </a:pPr>
            <a:endParaRPr lang="en-US" sz="1800" dirty="0" smtClean="0"/>
          </a:p>
          <a:p>
            <a:pPr>
              <a:buNone/>
            </a:pPr>
            <a:r>
              <a:rPr lang="en-US" sz="1800" dirty="0" smtClean="0"/>
              <a:t>	Similarly, Applying KCL at Vb.</a:t>
            </a:r>
          </a:p>
          <a:p>
            <a:pPr>
              <a:buNone/>
            </a:pPr>
            <a:r>
              <a:rPr lang="en-US" sz="1800" dirty="0" smtClean="0"/>
              <a:t>	 [{(</a:t>
            </a:r>
            <a:r>
              <a:rPr lang="en-US" sz="1800" dirty="0" err="1" smtClean="0"/>
              <a:t>Vb</a:t>
            </a:r>
            <a:r>
              <a:rPr lang="en-US" sz="1800" dirty="0" smtClean="0"/>
              <a:t> – Vo2)/R3} + {</a:t>
            </a:r>
            <a:r>
              <a:rPr lang="en-US" sz="1800" dirty="0" err="1" smtClean="0"/>
              <a:t>Vb</a:t>
            </a:r>
            <a:r>
              <a:rPr lang="en-US" sz="1800" dirty="0" smtClean="0"/>
              <a:t>/R4}] = 0.</a:t>
            </a:r>
          </a:p>
          <a:p>
            <a:pPr>
              <a:buNone/>
            </a:pPr>
            <a:r>
              <a:rPr lang="en-US" sz="1800" dirty="0" smtClean="0"/>
              <a:t>	 [{</a:t>
            </a:r>
            <a:r>
              <a:rPr lang="en-US" sz="1800" dirty="0" err="1" smtClean="0"/>
              <a:t>Vb</a:t>
            </a:r>
            <a:r>
              <a:rPr lang="en-US" sz="1800" dirty="0" smtClean="0"/>
              <a:t>/R3} + {</a:t>
            </a:r>
            <a:r>
              <a:rPr lang="en-US" sz="1800" dirty="0" err="1" smtClean="0"/>
              <a:t>Vb</a:t>
            </a:r>
            <a:r>
              <a:rPr lang="en-US" sz="1800" dirty="0" smtClean="0"/>
              <a:t>/R4} – {Vo2/R3}] = 0. </a:t>
            </a:r>
          </a:p>
          <a:p>
            <a:pPr>
              <a:buNone/>
            </a:pPr>
            <a:r>
              <a:rPr lang="en-US" sz="1800" dirty="0" smtClean="0"/>
              <a:t>	 </a:t>
            </a:r>
            <a:r>
              <a:rPr lang="en-US" sz="1800" dirty="0" err="1" smtClean="0"/>
              <a:t>Vb</a:t>
            </a:r>
            <a:r>
              <a:rPr lang="en-US" sz="1800" dirty="0" smtClean="0"/>
              <a:t> [{(R3+R4)/(R3R4)}] = [{Vo2/R3}]</a:t>
            </a:r>
          </a:p>
          <a:p>
            <a:pPr>
              <a:buNone/>
            </a:pPr>
            <a:r>
              <a:rPr lang="en-US" sz="1800" dirty="0" smtClean="0"/>
              <a:t>	</a:t>
            </a:r>
            <a:r>
              <a:rPr lang="en-US" sz="1800" b="1" dirty="0" smtClean="0"/>
              <a:t> </a:t>
            </a:r>
            <a:r>
              <a:rPr lang="en-US" sz="1800" b="1" dirty="0" err="1" smtClean="0"/>
              <a:t>Vb</a:t>
            </a:r>
            <a:r>
              <a:rPr lang="en-US" sz="1800" b="1" dirty="0" smtClean="0"/>
              <a:t> =  [{R4/(R3+R4)}Vo2]						-----	</a:t>
            </a:r>
            <a:r>
              <a:rPr lang="en-US" sz="1800" dirty="0" smtClean="0"/>
              <a:t>(8.25)</a:t>
            </a:r>
          </a:p>
          <a:p>
            <a:pPr>
              <a:buNone/>
            </a:pPr>
            <a:endParaRPr lang="en-US" sz="1800" dirty="0" smtClean="0"/>
          </a:p>
          <a:p>
            <a:pPr>
              <a:buNone/>
            </a:pPr>
            <a:r>
              <a:rPr lang="en-US" sz="1800" dirty="0" smtClean="0"/>
              <a:t>	At perfect balance, </a:t>
            </a:r>
            <a:r>
              <a:rPr lang="en-US" sz="1800" dirty="0" err="1" smtClean="0"/>
              <a:t>Va</a:t>
            </a:r>
            <a:r>
              <a:rPr lang="en-US" sz="1800" dirty="0" smtClean="0"/>
              <a:t> must be equal to Vb.</a:t>
            </a:r>
          </a:p>
          <a:p>
            <a:pPr>
              <a:buNone/>
            </a:pPr>
            <a:r>
              <a:rPr lang="en-US" sz="1800" dirty="0" smtClean="0"/>
              <a:t>			</a:t>
            </a:r>
            <a:r>
              <a:rPr lang="en-US" sz="1800" dirty="0" err="1" smtClean="0"/>
              <a:t>Va</a:t>
            </a:r>
            <a:r>
              <a:rPr lang="en-US" sz="1800" dirty="0" smtClean="0"/>
              <a:t> = </a:t>
            </a:r>
            <a:r>
              <a:rPr lang="en-US" sz="1800" dirty="0" err="1" smtClean="0"/>
              <a:t>Vb</a:t>
            </a:r>
            <a:endParaRPr lang="en-US" sz="1800" dirty="0" smtClean="0"/>
          </a:p>
          <a:p>
            <a:pPr>
              <a:buNone/>
            </a:pPr>
            <a:r>
              <a:rPr lang="en-US" sz="1800" dirty="0" smtClean="0"/>
              <a:t>	</a:t>
            </a:r>
          </a:p>
          <a:p>
            <a:pPr>
              <a:buNone/>
            </a:pPr>
            <a:endParaRPr lang="en-US" sz="1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Instrumentation Amplifier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800" dirty="0" smtClean="0"/>
              <a:t>	 [{R3/(R3+R4)}Vo + {R4/(R3+R4)}Vo1] = [{R4/(R3+R4)}Vo2]</a:t>
            </a:r>
          </a:p>
          <a:p>
            <a:pPr>
              <a:buNone/>
            </a:pPr>
            <a:r>
              <a:rPr lang="en-US" sz="1800" dirty="0" smtClean="0"/>
              <a:t>	 {R3/(R3+R4)}Vo = [{R4/(R3+R4)}Vo2] – [{R4/(R3+R4)}Vo1] </a:t>
            </a:r>
          </a:p>
          <a:p>
            <a:pPr>
              <a:buNone/>
            </a:pPr>
            <a:r>
              <a:rPr lang="en-US" sz="1800" dirty="0" smtClean="0"/>
              <a:t>	 {R3/(R3+R4)}Vo = {R4/(R3+R4)} (Vo2 – Vo1)</a:t>
            </a:r>
          </a:p>
          <a:p>
            <a:pPr>
              <a:buNone/>
            </a:pPr>
            <a:r>
              <a:rPr lang="en-US" sz="1800" dirty="0" smtClean="0"/>
              <a:t>		             Vo = {R4/R3} (Vo2 – Vo1)</a:t>
            </a:r>
          </a:p>
          <a:p>
            <a:pPr>
              <a:buNone/>
            </a:pPr>
            <a:r>
              <a:rPr lang="en-US" sz="1800" dirty="0" smtClean="0"/>
              <a:t>		</a:t>
            </a:r>
            <a:r>
              <a:rPr lang="en-US" sz="1800" b="1" dirty="0" smtClean="0"/>
              <a:t>             Vo = - {R4/R3} (Vo1 – Vo2)</a:t>
            </a:r>
            <a:r>
              <a:rPr lang="en-US" sz="1800" dirty="0" smtClean="0"/>
              <a:t>			-----	(8.26)</a:t>
            </a:r>
          </a:p>
          <a:p>
            <a:pPr>
              <a:buNone/>
            </a:pPr>
            <a:endParaRPr lang="en-US" sz="1800" dirty="0" smtClean="0"/>
          </a:p>
          <a:p>
            <a:pPr>
              <a:buNone/>
            </a:pPr>
            <a:r>
              <a:rPr lang="en-US" sz="1800" dirty="0" smtClean="0"/>
              <a:t>	From eq. (8.23) &amp; eq. (8.26), we can write</a:t>
            </a:r>
          </a:p>
          <a:p>
            <a:pPr>
              <a:buNone/>
            </a:pPr>
            <a:r>
              <a:rPr lang="en-US" sz="1800" dirty="0" smtClean="0"/>
              <a:t>	 Vo = - {R4/R3} (V1 – V2) [ 1+ 2{R2/R1}]	</a:t>
            </a:r>
          </a:p>
          <a:p>
            <a:pPr>
              <a:buNone/>
            </a:pPr>
            <a:r>
              <a:rPr lang="en-US" sz="1800" dirty="0" smtClean="0"/>
              <a:t>	 Vo =  {R4/R3} (V2 – V1) [ 1+ 2{R2/R1}]			-----	(8.27)</a:t>
            </a:r>
          </a:p>
          <a:p>
            <a:pPr>
              <a:buNone/>
            </a:pPr>
            <a:r>
              <a:rPr lang="en-US" sz="1800" dirty="0" smtClean="0"/>
              <a:t>			 		</a:t>
            </a:r>
          </a:p>
          <a:p>
            <a:pPr>
              <a:buNone/>
            </a:pPr>
            <a:r>
              <a:rPr lang="en-US" sz="1800" dirty="0" smtClean="0"/>
              <a:t>	The gain can be expressed as </a:t>
            </a:r>
          </a:p>
          <a:p>
            <a:pPr>
              <a:buNone/>
            </a:pPr>
            <a:r>
              <a:rPr lang="en-US" sz="1800" dirty="0" smtClean="0"/>
              <a:t>		</a:t>
            </a:r>
          </a:p>
          <a:p>
            <a:pPr>
              <a:buNone/>
            </a:pPr>
            <a:r>
              <a:rPr lang="en-US" sz="1800" dirty="0" smtClean="0"/>
              <a:t>		Av = [Vo/(V2 – V1)]</a:t>
            </a:r>
          </a:p>
          <a:p>
            <a:pPr>
              <a:buNone/>
            </a:pPr>
            <a:r>
              <a:rPr lang="en-US" sz="1800" dirty="0" smtClean="0"/>
              <a:t>		</a:t>
            </a:r>
            <a:r>
              <a:rPr lang="en-US" sz="1800" b="1" dirty="0" smtClean="0"/>
              <a:t>Av = {R4/R3} [1+ 2(R2/R1)]	</a:t>
            </a:r>
            <a:r>
              <a:rPr lang="en-US" sz="1800" dirty="0" smtClean="0"/>
              <a:t>			-----	(8.28)</a:t>
            </a:r>
            <a:endParaRPr lang="en-US" sz="1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000" b="1" dirty="0" smtClean="0"/>
              <a:t>Isolation Amplifier</a:t>
            </a:r>
            <a:endParaRPr lang="en-US" sz="2000" b="1" dirty="0"/>
          </a:p>
        </p:txBody>
      </p:sp>
      <p:sp>
        <p:nvSpPr>
          <p:cNvPr id="3" name="Content Placeholder 2"/>
          <p:cNvSpPr>
            <a:spLocks noGrp="1"/>
          </p:cNvSpPr>
          <p:nvPr>
            <p:ph idx="1"/>
          </p:nvPr>
        </p:nvSpPr>
        <p:spPr>
          <a:xfrm>
            <a:off x="0" y="762000"/>
            <a:ext cx="9144000" cy="914400"/>
          </a:xfrm>
          <a:solidFill>
            <a:schemeClr val="accent2">
              <a:lumMod val="40000"/>
              <a:lumOff val="60000"/>
            </a:schemeClr>
          </a:solidFill>
        </p:spPr>
        <p:txBody>
          <a:bodyPr>
            <a:normAutofit/>
          </a:bodyPr>
          <a:lstStyle/>
          <a:p>
            <a:pPr>
              <a:buFont typeface="Wingdings" pitchFamily="2" charset="2"/>
              <a:buChar char="q"/>
            </a:pPr>
            <a:r>
              <a:rPr lang="en-US" sz="1600" dirty="0" smtClean="0"/>
              <a:t>A special sub-class of Instrumentation amplifier used for many applications.</a:t>
            </a:r>
          </a:p>
          <a:p>
            <a:pPr>
              <a:buFont typeface="Wingdings" pitchFamily="2" charset="2"/>
              <a:buChar char="q"/>
            </a:pPr>
            <a:r>
              <a:rPr lang="en-US" sz="1600" dirty="0" smtClean="0"/>
              <a:t>Isolation achieved via several means such as by use of Transformers, Photo resistors, Hall-effect devices, and Thermal couplers etc. </a:t>
            </a:r>
            <a:endParaRPr lang="en-US" sz="1600" dirty="0"/>
          </a:p>
        </p:txBody>
      </p:sp>
      <p:pic>
        <p:nvPicPr>
          <p:cNvPr id="1026" name="Picture 2"/>
          <p:cNvPicPr>
            <a:picLocks noChangeAspect="1" noChangeArrowheads="1"/>
          </p:cNvPicPr>
          <p:nvPr/>
        </p:nvPicPr>
        <p:blipFill>
          <a:blip r:embed="rId3"/>
          <a:srcRect/>
          <a:stretch>
            <a:fillRect/>
          </a:stretch>
        </p:blipFill>
        <p:spPr bwMode="auto">
          <a:xfrm>
            <a:off x="0" y="1600200"/>
            <a:ext cx="9143999" cy="5257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Isolation Amplifier</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914400"/>
            <a:ext cx="9143999" cy="5943600"/>
          </a:xfrm>
          <a:prstGeom prst="rect">
            <a:avLst/>
          </a:prstGeom>
          <a:noFill/>
          <a:ln w="9525">
            <a:noFill/>
            <a:miter lim="800000"/>
            <a:headEnd/>
            <a:tailEnd/>
          </a:ln>
          <a:effectLst/>
        </p:spPr>
      </p:pic>
      <p:cxnSp>
        <p:nvCxnSpPr>
          <p:cNvPr id="7" name="Straight Connector 6"/>
          <p:cNvCxnSpPr/>
          <p:nvPr/>
        </p:nvCxnSpPr>
        <p:spPr>
          <a:xfrm>
            <a:off x="5638800" y="3732212"/>
            <a:ext cx="533400" cy="1588"/>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Isolation Amplifier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q"/>
            </a:pPr>
            <a:r>
              <a:rPr lang="en-US" sz="1600" dirty="0" smtClean="0"/>
              <a:t>The ordinary instrumentation amplifier require a return path for bias current.</a:t>
            </a:r>
          </a:p>
          <a:p>
            <a:pPr>
              <a:buFont typeface="Wingdings" pitchFamily="2" charset="2"/>
              <a:buChar char="q"/>
            </a:pPr>
            <a:r>
              <a:rPr lang="en-US" sz="1600" dirty="0" smtClean="0"/>
              <a:t>On absence of return path , the output get drift excessively.</a:t>
            </a:r>
          </a:p>
          <a:p>
            <a:pPr>
              <a:buNone/>
            </a:pPr>
            <a:endParaRPr lang="en-US" sz="1600" dirty="0" smtClean="0"/>
          </a:p>
          <a:p>
            <a:pPr>
              <a:buFont typeface="Wingdings" pitchFamily="2" charset="2"/>
              <a:buChar char="q"/>
            </a:pPr>
            <a:r>
              <a:rPr lang="en-US" sz="1600" dirty="0" smtClean="0"/>
              <a:t>Isolation Amplifier does not require such a ground connection.</a:t>
            </a:r>
          </a:p>
          <a:p>
            <a:pPr>
              <a:buFont typeface="Wingdings" pitchFamily="2" charset="2"/>
              <a:buChar char="q"/>
            </a:pPr>
            <a:r>
              <a:rPr lang="en-US" sz="1600" dirty="0" smtClean="0"/>
              <a:t>Signal input circuit isolated from signal output &amp; power  circuit.</a:t>
            </a:r>
          </a:p>
          <a:p>
            <a:pPr>
              <a:buNone/>
            </a:pPr>
            <a:endParaRPr lang="en-US" sz="1600" dirty="0" smtClean="0"/>
          </a:p>
          <a:p>
            <a:pPr>
              <a:buFont typeface="Wingdings" pitchFamily="2" charset="2"/>
              <a:buChar char="q"/>
            </a:pPr>
            <a:r>
              <a:rPr lang="en-US" sz="1600" dirty="0" smtClean="0"/>
              <a:t>Due to matched characteristics of two LED photo transistor pairs, the non linear characteristics  and temperature dependence get compensated.</a:t>
            </a:r>
            <a:endParaRPr lang="en-US" sz="16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Output Devices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The data presentation devices are termed as output devices.</a:t>
            </a:r>
          </a:p>
          <a:p>
            <a:pPr>
              <a:buNone/>
            </a:pPr>
            <a:endParaRPr lang="en-US" sz="1600" dirty="0" smtClean="0"/>
          </a:p>
          <a:p>
            <a:pPr>
              <a:buNone/>
            </a:pPr>
            <a:r>
              <a:rPr lang="en-US" sz="1600" b="1" dirty="0" smtClean="0"/>
              <a:t>Strip Chart Recorder</a:t>
            </a:r>
          </a:p>
          <a:p>
            <a:pPr>
              <a:buNone/>
            </a:pPr>
            <a:endParaRPr lang="en-US" sz="1600" b="1" dirty="0" smtClean="0"/>
          </a:p>
          <a:p>
            <a:pPr>
              <a:buFont typeface="Wingdings" pitchFamily="2" charset="2"/>
              <a:buChar char="Ø"/>
            </a:pPr>
            <a:r>
              <a:rPr lang="en-US" sz="1600" dirty="0" smtClean="0"/>
              <a:t>Records both electrical and non-electrical quantities as a function of time.</a:t>
            </a:r>
          </a:p>
          <a:p>
            <a:pPr>
              <a:buNone/>
            </a:pPr>
            <a:endParaRPr lang="en-US" sz="1600" dirty="0" smtClean="0"/>
          </a:p>
          <a:p>
            <a:pPr>
              <a:buFont typeface="Wingdings" pitchFamily="2" charset="2"/>
              <a:buChar char="Ø"/>
            </a:pPr>
            <a:r>
              <a:rPr lang="en-US" sz="1600" dirty="0" smtClean="0"/>
              <a:t>Long roll of graph  moves vertically.</a:t>
            </a:r>
          </a:p>
          <a:p>
            <a:pPr>
              <a:buNone/>
            </a:pPr>
            <a:endParaRPr lang="en-US" sz="1600" dirty="0" smtClean="0"/>
          </a:p>
          <a:p>
            <a:pPr>
              <a:buFont typeface="Wingdings" pitchFamily="2" charset="2"/>
              <a:buChar char="Ø"/>
            </a:pPr>
            <a:r>
              <a:rPr lang="en-US" sz="1600" dirty="0" smtClean="0"/>
              <a:t>Paper driven by drive system D &amp; speed get controlled by chart speed selector S.</a:t>
            </a:r>
          </a:p>
          <a:p>
            <a:pPr>
              <a:buNone/>
            </a:pPr>
            <a:endParaRPr lang="en-US" sz="1600" dirty="0" smtClean="0"/>
          </a:p>
          <a:p>
            <a:pPr>
              <a:buFont typeface="Wingdings" pitchFamily="2" charset="2"/>
              <a:buChar char="Ø"/>
            </a:pPr>
            <a:r>
              <a:rPr lang="en-US" sz="1600" dirty="0" smtClean="0"/>
              <a:t>Normally, chart speed of 1-100mm/s is used.</a:t>
            </a:r>
          </a:p>
          <a:p>
            <a:pPr>
              <a:buNone/>
            </a:pPr>
            <a:endParaRPr lang="en-US" sz="1600" dirty="0" smtClean="0"/>
          </a:p>
          <a:p>
            <a:pPr>
              <a:buFont typeface="Wingdings" pitchFamily="2" charset="2"/>
              <a:buChar char="Ø"/>
            </a:pPr>
            <a:r>
              <a:rPr lang="en-US" sz="1600" dirty="0" smtClean="0"/>
              <a:t>Stylus moves horizontally in proportion to the quantity being recorded. </a:t>
            </a:r>
          </a:p>
          <a:p>
            <a:pPr>
              <a:buNone/>
            </a:pPr>
            <a:endParaRPr lang="en-US" sz="1600" dirty="0" smtClean="0"/>
          </a:p>
          <a:p>
            <a:pPr>
              <a:buFont typeface="Wingdings" pitchFamily="2" charset="2"/>
              <a:buChar char="Ø"/>
            </a:pPr>
            <a:r>
              <a:rPr lang="en-US" sz="1600" dirty="0" smtClean="0"/>
              <a:t>Range selector R keeps input within acceptable  level.</a:t>
            </a:r>
          </a:p>
          <a:p>
            <a:pPr>
              <a:buNone/>
            </a:pPr>
            <a:endParaRPr lang="en-US" sz="1600" dirty="0" smtClean="0"/>
          </a:p>
          <a:p>
            <a:pPr>
              <a:buFont typeface="Wingdings" pitchFamily="2" charset="2"/>
              <a:buChar char="Ø"/>
            </a:pPr>
            <a:r>
              <a:rPr lang="en-US" sz="1600" dirty="0" smtClean="0"/>
              <a:t>Pointer moves over calibrated scale thus showing instantaneous value of quantity being recorded.</a:t>
            </a:r>
          </a:p>
          <a:p>
            <a:pPr>
              <a:buNone/>
            </a:pPr>
            <a:endParaRPr lang="en-US" sz="1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blipFill>
            <a:blip r:embed="rId2"/>
            <a:tile tx="0" ty="0" sx="100000" sy="100000" flip="none" algn="tl"/>
          </a:blipFill>
        </p:spPr>
        <p:txBody>
          <a:bodyPr>
            <a:normAutofit/>
          </a:bodyPr>
          <a:lstStyle/>
          <a:p>
            <a:r>
              <a:rPr lang="en-US" sz="3200" b="1" dirty="0" smtClean="0"/>
              <a:t>Signal</a:t>
            </a:r>
            <a:endParaRPr lang="en-US" sz="3200" b="1" dirty="0"/>
          </a:p>
        </p:txBody>
      </p:sp>
      <p:sp>
        <p:nvSpPr>
          <p:cNvPr id="3" name="Content Placeholder 2"/>
          <p:cNvSpPr>
            <a:spLocks noGrp="1"/>
          </p:cNvSpPr>
          <p:nvPr>
            <p:ph idx="1"/>
          </p:nvPr>
        </p:nvSpPr>
        <p:spPr>
          <a:xfrm>
            <a:off x="0" y="685800"/>
            <a:ext cx="9144000" cy="6172200"/>
          </a:xfrm>
          <a:blipFill>
            <a:blip r:embed="rId3"/>
            <a:tile tx="0" ty="0" sx="100000" sy="100000" flip="none" algn="tl"/>
          </a:blipFill>
        </p:spPr>
        <p:txBody>
          <a:bodyPr>
            <a:normAutofit fontScale="92500" lnSpcReduction="20000"/>
          </a:bodyPr>
          <a:lstStyle/>
          <a:p>
            <a:pPr>
              <a:buNone/>
            </a:pPr>
            <a:r>
              <a:rPr lang="en-US" sz="2000" b="1" dirty="0" smtClean="0"/>
              <a:t>Definition</a:t>
            </a:r>
          </a:p>
          <a:p>
            <a:pPr>
              <a:buNone/>
            </a:pPr>
            <a:r>
              <a:rPr lang="en-US" sz="2000" dirty="0" smtClean="0"/>
              <a:t>	Variation of any physical quantity with time.</a:t>
            </a:r>
          </a:p>
          <a:p>
            <a:pPr>
              <a:buNone/>
            </a:pPr>
            <a:r>
              <a:rPr lang="en-US" sz="2000" b="1" dirty="0" smtClean="0"/>
              <a:t>Classifications</a:t>
            </a:r>
            <a:endParaRPr lang="en-US" sz="2000" b="1" dirty="0" smtClean="0"/>
          </a:p>
          <a:p>
            <a:pPr marL="400050" indent="-400050">
              <a:buFont typeface="+mj-lt"/>
              <a:buAutoNum type="romanUcPeriod"/>
            </a:pPr>
            <a:r>
              <a:rPr lang="en-US" sz="2000" dirty="0" smtClean="0"/>
              <a:t>Analog &amp; Digital signal</a:t>
            </a:r>
          </a:p>
          <a:p>
            <a:pPr marL="400050" indent="-400050">
              <a:buFont typeface="+mj-lt"/>
              <a:buAutoNum type="romanUcPeriod"/>
            </a:pPr>
            <a:r>
              <a:rPr lang="en-US" sz="2000" dirty="0" smtClean="0"/>
              <a:t>Deterministic &amp; Non-deterministic signal</a:t>
            </a:r>
          </a:p>
          <a:p>
            <a:pPr>
              <a:buNone/>
            </a:pPr>
            <a:r>
              <a:rPr lang="en-US" sz="2000" b="1" dirty="0" err="1" smtClean="0"/>
              <a:t>i</a:t>
            </a:r>
            <a:r>
              <a:rPr lang="en-US" sz="2000" b="1" dirty="0" smtClean="0"/>
              <a:t>) Analog signal</a:t>
            </a:r>
          </a:p>
          <a:p>
            <a:pPr>
              <a:buNone/>
            </a:pPr>
            <a:r>
              <a:rPr lang="en-US" sz="2000" dirty="0" smtClean="0"/>
              <a:t>	Signal continuous in nature and any value in limited range implies meaning.</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2000" b="1" dirty="0" smtClean="0"/>
              <a:t>  </a:t>
            </a:r>
            <a:endParaRPr lang="en-US" sz="2000" b="1" dirty="0" smtClean="0"/>
          </a:p>
          <a:p>
            <a:pPr>
              <a:buNone/>
            </a:pPr>
            <a:r>
              <a:rPr lang="en-US" sz="2000" b="1" dirty="0" smtClean="0"/>
              <a:t>	</a:t>
            </a:r>
            <a:r>
              <a:rPr lang="en-US" sz="2000" b="1" dirty="0" smtClean="0"/>
              <a:t>	  f(t)</a:t>
            </a:r>
          </a:p>
          <a:p>
            <a:pPr>
              <a:buNone/>
            </a:pPr>
            <a:endParaRPr lang="en-US" sz="2000" b="1" dirty="0" smtClean="0"/>
          </a:p>
          <a:p>
            <a:pPr>
              <a:buNone/>
            </a:pPr>
            <a:r>
              <a:rPr lang="en-US" sz="2000" b="1" dirty="0" smtClean="0"/>
              <a:t>			</a:t>
            </a:r>
          </a:p>
          <a:p>
            <a:pPr>
              <a:buNone/>
            </a:pPr>
            <a:r>
              <a:rPr lang="en-US" sz="2000" b="1" dirty="0" smtClean="0"/>
              <a:t>					t</a:t>
            </a:r>
          </a:p>
          <a:p>
            <a:pPr>
              <a:buNone/>
            </a:pPr>
            <a:r>
              <a:rPr lang="en-US" sz="2000" b="1" dirty="0" smtClean="0"/>
              <a:t>	</a:t>
            </a:r>
            <a:r>
              <a:rPr lang="en-US" sz="2000" dirty="0" smtClean="0"/>
              <a:t>			</a:t>
            </a:r>
          </a:p>
          <a:p>
            <a:pPr>
              <a:buNone/>
            </a:pPr>
            <a:endParaRPr lang="en-US" sz="2000" b="1" dirty="0" smtClean="0"/>
          </a:p>
          <a:p>
            <a:pPr>
              <a:buNone/>
            </a:pPr>
            <a:r>
              <a:rPr lang="en-US" sz="2200" b="1" dirty="0" smtClean="0"/>
              <a:t>ii</a:t>
            </a:r>
            <a:r>
              <a:rPr lang="en-US" sz="2200" b="1" dirty="0" smtClean="0"/>
              <a:t>) Digital signal</a:t>
            </a:r>
          </a:p>
          <a:p>
            <a:pPr>
              <a:buNone/>
            </a:pPr>
            <a:r>
              <a:rPr lang="en-US" sz="2200" dirty="0" smtClean="0"/>
              <a:t>	Signal discrete in nature and deals with only two values i.e. logic o &amp; logic 1.</a:t>
            </a:r>
          </a:p>
          <a:p>
            <a:pPr>
              <a:buNone/>
            </a:pPr>
            <a:r>
              <a:rPr lang="en-US" sz="2200" dirty="0" smtClean="0"/>
              <a:t>	Any value in the limited range does not implies any meaning.</a:t>
            </a:r>
          </a:p>
          <a:p>
            <a:pPr>
              <a:buNone/>
            </a:pPr>
            <a:endParaRPr lang="en-US" sz="1600" dirty="0" smtClean="0"/>
          </a:p>
          <a:p>
            <a:pPr>
              <a:buNone/>
            </a:pPr>
            <a:endParaRPr lang="en-US" sz="1600" dirty="0"/>
          </a:p>
        </p:txBody>
      </p:sp>
      <p:cxnSp>
        <p:nvCxnSpPr>
          <p:cNvPr id="5" name="Straight Arrow Connector 4"/>
          <p:cNvCxnSpPr/>
          <p:nvPr/>
        </p:nvCxnSpPr>
        <p:spPr>
          <a:xfrm>
            <a:off x="1600200" y="4722812"/>
            <a:ext cx="31242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flipH="1" flipV="1">
            <a:off x="913606" y="4571206"/>
            <a:ext cx="13716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886200" y="4953000"/>
            <a:ext cx="5334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5" name="Freeform 14"/>
          <p:cNvSpPr/>
          <p:nvPr/>
        </p:nvSpPr>
        <p:spPr>
          <a:xfrm>
            <a:off x="1603717" y="4063219"/>
            <a:ext cx="1842868" cy="1254369"/>
          </a:xfrm>
          <a:custGeom>
            <a:avLst/>
            <a:gdLst>
              <a:gd name="connsiteX0" fmla="*/ 0 w 1842868"/>
              <a:gd name="connsiteY0" fmla="*/ 663526 h 1254369"/>
              <a:gd name="connsiteX1" fmla="*/ 351692 w 1842868"/>
              <a:gd name="connsiteY1" fmla="*/ 2344 h 1254369"/>
              <a:gd name="connsiteX2" fmla="*/ 689317 w 1842868"/>
              <a:gd name="connsiteY2" fmla="*/ 677593 h 1254369"/>
              <a:gd name="connsiteX3" fmla="*/ 956603 w 1842868"/>
              <a:gd name="connsiteY3" fmla="*/ 1254369 h 1254369"/>
              <a:gd name="connsiteX4" fmla="*/ 1237957 w 1842868"/>
              <a:gd name="connsiteY4" fmla="*/ 677593 h 1254369"/>
              <a:gd name="connsiteX5" fmla="*/ 1505243 w 1842868"/>
              <a:gd name="connsiteY5" fmla="*/ 72683 h 1254369"/>
              <a:gd name="connsiteX6" fmla="*/ 1842868 w 1842868"/>
              <a:gd name="connsiteY6" fmla="*/ 691661 h 125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2868" h="1254369">
                <a:moveTo>
                  <a:pt x="0" y="663526"/>
                </a:moveTo>
                <a:cubicBezTo>
                  <a:pt x="118403" y="331763"/>
                  <a:pt x="236806" y="0"/>
                  <a:pt x="351692" y="2344"/>
                </a:cubicBezTo>
                <a:cubicBezTo>
                  <a:pt x="466578" y="4688"/>
                  <a:pt x="588499" y="468922"/>
                  <a:pt x="689317" y="677593"/>
                </a:cubicBezTo>
                <a:cubicBezTo>
                  <a:pt x="790135" y="886264"/>
                  <a:pt x="865163" y="1254369"/>
                  <a:pt x="956603" y="1254369"/>
                </a:cubicBezTo>
                <a:cubicBezTo>
                  <a:pt x="1048043" y="1254369"/>
                  <a:pt x="1146517" y="874541"/>
                  <a:pt x="1237957" y="677593"/>
                </a:cubicBezTo>
                <a:cubicBezTo>
                  <a:pt x="1329397" y="480645"/>
                  <a:pt x="1404425" y="70338"/>
                  <a:pt x="1505243" y="72683"/>
                </a:cubicBezTo>
                <a:cubicBezTo>
                  <a:pt x="1606061" y="75028"/>
                  <a:pt x="1724464" y="383344"/>
                  <a:pt x="1842868" y="691661"/>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Output Devices</a:t>
            </a:r>
            <a:endParaRPr lang="en-US" sz="2000" dirty="0"/>
          </a:p>
        </p:txBody>
      </p:sp>
      <p:pic>
        <p:nvPicPr>
          <p:cNvPr id="4"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Output Devices</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lnSpcReduction="10000"/>
          </a:bodyPr>
          <a:lstStyle/>
          <a:p>
            <a:pPr>
              <a:buNone/>
            </a:pPr>
            <a:r>
              <a:rPr lang="en-US" sz="1600" dirty="0" smtClean="0"/>
              <a:t>	</a:t>
            </a:r>
            <a:r>
              <a:rPr lang="en-US" sz="1600" b="1" dirty="0" smtClean="0"/>
              <a:t>X-Y Recorder</a:t>
            </a:r>
          </a:p>
          <a:p>
            <a:pPr>
              <a:buFont typeface="Wingdings" pitchFamily="2" charset="2"/>
              <a:buChar char="q"/>
            </a:pPr>
            <a:r>
              <a:rPr lang="en-US" sz="1600" dirty="0" smtClean="0"/>
              <a:t>Provides a graphic record of relationship between two variables.</a:t>
            </a:r>
          </a:p>
          <a:p>
            <a:pPr>
              <a:buFont typeface="Wingdings" pitchFamily="2" charset="2"/>
              <a:buChar char="q"/>
            </a:pPr>
            <a:r>
              <a:rPr lang="en-US" sz="1600" dirty="0" smtClean="0"/>
              <a:t>An </a:t>
            </a:r>
            <a:r>
              <a:rPr lang="en-US" sz="1600" dirty="0" err="1" smtClean="0"/>
              <a:t>emf</a:t>
            </a:r>
            <a:r>
              <a:rPr lang="en-US" sz="1600" dirty="0" smtClean="0"/>
              <a:t> plotted as a function of another </a:t>
            </a:r>
            <a:r>
              <a:rPr lang="en-US" sz="1600" dirty="0" err="1" smtClean="0"/>
              <a:t>emf</a:t>
            </a:r>
            <a:r>
              <a:rPr lang="en-US" sz="1600" dirty="0" smtClean="0"/>
              <a:t>.</a:t>
            </a:r>
          </a:p>
          <a:p>
            <a:pPr>
              <a:buFont typeface="Wingdings" pitchFamily="2" charset="2"/>
              <a:buChar char="q"/>
            </a:pPr>
            <a:r>
              <a:rPr lang="en-US" sz="1600" dirty="0" smtClean="0"/>
              <a:t>One self balancing potentiometer control the position of paper rolls while another self balancing potentiometer controls the position of the recording pen (stylus).</a:t>
            </a:r>
          </a:p>
          <a:p>
            <a:pPr>
              <a:buFont typeface="Wingdings" pitchFamily="2" charset="2"/>
              <a:buChar char="q"/>
            </a:pPr>
            <a:r>
              <a:rPr lang="en-US" sz="1600" dirty="0" smtClean="0"/>
              <a:t>Attenuator keeps input signal within acceptable level.</a:t>
            </a:r>
          </a:p>
          <a:p>
            <a:pPr>
              <a:buFont typeface="Wingdings" pitchFamily="2" charset="2"/>
              <a:buChar char="q"/>
            </a:pPr>
            <a:r>
              <a:rPr lang="en-US" sz="1600" dirty="0" smtClean="0"/>
              <a:t>Balance circuit compare two signal and difference between input signal &amp; reference signal is fed to a chopper circuit “C”.</a:t>
            </a:r>
          </a:p>
          <a:p>
            <a:pPr>
              <a:buFont typeface="Wingdings" pitchFamily="2" charset="2"/>
              <a:buChar char="q"/>
            </a:pPr>
            <a:r>
              <a:rPr lang="en-US" sz="1600" dirty="0" smtClean="0"/>
              <a:t>Chopper circuit converts D.C. signal to an A.C. signal.</a:t>
            </a:r>
          </a:p>
          <a:p>
            <a:pPr>
              <a:buFont typeface="Wingdings" pitchFamily="2" charset="2"/>
              <a:buChar char="q"/>
            </a:pPr>
            <a:r>
              <a:rPr lang="en-US" sz="1600" dirty="0" smtClean="0"/>
              <a:t>Amplifier then amplify signal in order to actuate servomotors MP and MA. </a:t>
            </a:r>
          </a:p>
          <a:p>
            <a:pPr>
              <a:buFont typeface="Wingdings" pitchFamily="2" charset="2"/>
              <a:buChar char="q"/>
            </a:pPr>
            <a:endParaRPr lang="en-US" sz="1600" dirty="0" smtClean="0"/>
          </a:p>
          <a:p>
            <a:pPr>
              <a:buNone/>
            </a:pPr>
            <a:r>
              <a:rPr lang="en-US" sz="1600" dirty="0" smtClean="0"/>
              <a:t>	The action mentioned above takes place in both axes simultaneously  and thus one can get a record of one quantity with respect to another.</a:t>
            </a:r>
          </a:p>
          <a:p>
            <a:pPr>
              <a:buNone/>
            </a:pPr>
            <a:endParaRPr lang="en-US" sz="1600" dirty="0" smtClean="0"/>
          </a:p>
          <a:p>
            <a:pPr>
              <a:buNone/>
            </a:pPr>
            <a:r>
              <a:rPr lang="en-US" sz="1600" dirty="0" smtClean="0"/>
              <a:t>	</a:t>
            </a:r>
            <a:r>
              <a:rPr lang="en-US" sz="1600" b="1" dirty="0" smtClean="0"/>
              <a:t>An X-Y Recorder have</a:t>
            </a:r>
          </a:p>
          <a:p>
            <a:pPr>
              <a:buFont typeface="Wingdings" pitchFamily="2" charset="2"/>
              <a:buChar char="§"/>
            </a:pPr>
            <a:r>
              <a:rPr lang="en-US" sz="1600" dirty="0" smtClean="0"/>
              <a:t>Sensitivity about 10µv/mm.</a:t>
            </a:r>
          </a:p>
          <a:p>
            <a:pPr>
              <a:buFont typeface="Wingdings" pitchFamily="2" charset="2"/>
              <a:buChar char="§"/>
            </a:pPr>
            <a:r>
              <a:rPr lang="en-US" sz="1600" dirty="0" smtClean="0"/>
              <a:t>Slewing speed about 15m/s.</a:t>
            </a:r>
          </a:p>
          <a:p>
            <a:pPr>
              <a:buFont typeface="Wingdings" pitchFamily="2" charset="2"/>
              <a:buChar char="§"/>
            </a:pPr>
            <a:r>
              <a:rPr lang="en-US" sz="1600" dirty="0" smtClean="0"/>
              <a:t>Frequency response about 6Hz.</a:t>
            </a:r>
          </a:p>
          <a:p>
            <a:pPr>
              <a:buFont typeface="Wingdings" pitchFamily="2" charset="2"/>
              <a:buChar char="§"/>
            </a:pPr>
            <a:r>
              <a:rPr lang="en-US" sz="1600" dirty="0" smtClean="0"/>
              <a:t>Chart size about (250x180)mm.</a:t>
            </a:r>
          </a:p>
          <a:p>
            <a:pPr>
              <a:buFont typeface="Wingdings" pitchFamily="2" charset="2"/>
              <a:buChar char="§"/>
            </a:pPr>
            <a:r>
              <a:rPr lang="en-US" sz="1600" dirty="0" smtClean="0"/>
              <a:t>Accuracy about ±0.3% .</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prstClr val="black"/>
                <a:schemeClr val="accent6">
                  <a:tint val="45000"/>
                  <a:satMod val="400000"/>
                </a:schemeClr>
              </a:duotone>
            </a:blip>
            <a:tile tx="0" ty="0" sx="100000" sy="100000" flip="none" algn="tl"/>
          </a:blipFill>
        </p:spPr>
        <p:txBody>
          <a:bodyPr>
            <a:normAutofit/>
          </a:bodyPr>
          <a:lstStyle/>
          <a:p>
            <a:r>
              <a:rPr lang="en-US" sz="2000" b="1" dirty="0" smtClean="0"/>
              <a:t>X-Y Recorder</a:t>
            </a:r>
            <a:endParaRPr lang="en-US" sz="2000" dirty="0"/>
          </a:p>
        </p:txBody>
      </p:sp>
      <p:pic>
        <p:nvPicPr>
          <p:cNvPr id="1027" name="Picture 3"/>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Magnetic Tape Recorder</a:t>
            </a:r>
            <a:endParaRPr lang="en-US" sz="2000" b="1" dirty="0"/>
          </a:p>
        </p:txBody>
      </p:sp>
      <p:sp>
        <p:nvSpPr>
          <p:cNvPr id="4" name="Content Placeholder 3"/>
          <p:cNvSpPr>
            <a:spLocks noGrp="1"/>
          </p:cNvSpPr>
          <p:nvPr>
            <p:ph idx="1"/>
          </p:nvPr>
        </p:nvSpPr>
        <p:spPr>
          <a:xfrm>
            <a:off x="0" y="990600"/>
            <a:ext cx="9144000" cy="5867400"/>
          </a:xfrm>
          <a:blipFill>
            <a:blip r:embed="rId3"/>
            <a:tile tx="0" ty="0" sx="100000" sy="100000" flip="none" algn="tl"/>
          </a:blipFill>
        </p:spPr>
        <p:txBody>
          <a:bodyPr>
            <a:normAutofit lnSpcReduction="10000"/>
          </a:bodyPr>
          <a:lstStyle/>
          <a:p>
            <a:pPr>
              <a:buNone/>
            </a:pPr>
            <a:r>
              <a:rPr lang="en-US" sz="1600" dirty="0" smtClean="0"/>
              <a:t>	It used to record analog data in such a way that can be retrieved in electrical form again.</a:t>
            </a:r>
          </a:p>
          <a:p>
            <a:pPr>
              <a:buNone/>
            </a:pPr>
            <a:r>
              <a:rPr lang="en-US" sz="1600" dirty="0" smtClean="0"/>
              <a:t>	</a:t>
            </a:r>
          </a:p>
          <a:p>
            <a:pPr>
              <a:buNone/>
            </a:pPr>
            <a:r>
              <a:rPr lang="en-US" sz="1600" dirty="0" smtClean="0"/>
              <a:t>	</a:t>
            </a:r>
            <a:r>
              <a:rPr lang="en-US" sz="1600" b="1" dirty="0" smtClean="0"/>
              <a:t>Tape Transport Mechanism</a:t>
            </a:r>
          </a:p>
          <a:p>
            <a:pPr>
              <a:buFont typeface="Wingdings" pitchFamily="2" charset="2"/>
              <a:buChar char="q"/>
            </a:pPr>
            <a:r>
              <a:rPr lang="en-US" sz="1600" dirty="0" smtClean="0"/>
              <a:t>Move tape along recording head or reproduce head at constant speed.</a:t>
            </a:r>
          </a:p>
          <a:p>
            <a:pPr>
              <a:buFont typeface="Wingdings" pitchFamily="2" charset="2"/>
              <a:buChar char="q"/>
            </a:pPr>
            <a:r>
              <a:rPr lang="en-US" sz="1600" dirty="0" smtClean="0"/>
              <a:t>Handles tape during various modes of operation without wearing tape.</a:t>
            </a:r>
          </a:p>
          <a:p>
            <a:pPr>
              <a:buFont typeface="Wingdings" pitchFamily="2" charset="2"/>
              <a:buChar char="q"/>
            </a:pPr>
            <a:r>
              <a:rPr lang="en-US" sz="1600" dirty="0" smtClean="0"/>
              <a:t>Consists supply reel, record &amp;reproduce head, tape, tape roller, take up reel etc. </a:t>
            </a:r>
          </a:p>
          <a:p>
            <a:pPr>
              <a:buNone/>
            </a:pPr>
            <a:r>
              <a:rPr lang="en-US" sz="1600" dirty="0" smtClean="0"/>
              <a:t>	</a:t>
            </a:r>
            <a:r>
              <a:rPr lang="en-US" sz="1600" b="1" dirty="0" smtClean="0"/>
              <a:t>Magnetic Tape</a:t>
            </a:r>
          </a:p>
          <a:p>
            <a:pPr>
              <a:buFont typeface="Wingdings" pitchFamily="2" charset="2"/>
              <a:buChar char="q"/>
            </a:pPr>
            <a:r>
              <a:rPr lang="en-US" sz="1600" dirty="0" smtClean="0"/>
              <a:t>Composed to coating of Iron Oxide (Fe</a:t>
            </a:r>
            <a:r>
              <a:rPr lang="en-US" sz="1600" baseline="-25000" dirty="0" smtClean="0"/>
              <a:t>2</a:t>
            </a:r>
            <a:r>
              <a:rPr lang="en-US" sz="1600" dirty="0" smtClean="0"/>
              <a:t>O</a:t>
            </a:r>
            <a:r>
              <a:rPr lang="en-US" sz="1600" baseline="-25000" dirty="0" smtClean="0"/>
              <a:t>3</a:t>
            </a:r>
            <a:r>
              <a:rPr lang="en-US" sz="1600" dirty="0" smtClean="0"/>
              <a:t>) particles on plastic ribbon.</a:t>
            </a:r>
          </a:p>
          <a:p>
            <a:pPr>
              <a:buFont typeface="Wingdings" pitchFamily="2" charset="2"/>
              <a:buChar char="q"/>
            </a:pPr>
            <a:r>
              <a:rPr lang="en-US" sz="1600" dirty="0" smtClean="0"/>
              <a:t>Typical size of tape is 12.7mm wide and 25.4µm thick.</a:t>
            </a:r>
          </a:p>
          <a:p>
            <a:pPr>
              <a:buFont typeface="Wingdings" pitchFamily="2" charset="2"/>
              <a:buChar char="q"/>
            </a:pPr>
            <a:r>
              <a:rPr lang="en-US" sz="1600" dirty="0" smtClean="0"/>
              <a:t>Magnetic particles conform to magnetic pattern get induced in them and retained  in it.</a:t>
            </a:r>
          </a:p>
          <a:p>
            <a:pPr>
              <a:buNone/>
            </a:pPr>
            <a:r>
              <a:rPr lang="en-US" sz="1600" dirty="0" smtClean="0"/>
              <a:t>	</a:t>
            </a:r>
            <a:r>
              <a:rPr lang="en-US" sz="1600" b="1" dirty="0" smtClean="0"/>
              <a:t>Conditioning Device</a:t>
            </a:r>
          </a:p>
          <a:p>
            <a:pPr>
              <a:buFont typeface="Wingdings" pitchFamily="2" charset="2"/>
              <a:buChar char="q"/>
            </a:pPr>
            <a:r>
              <a:rPr lang="en-US" sz="1600" dirty="0" smtClean="0"/>
              <a:t>Includes Amplifiers and Filters that needed for modify signal to a format recorded on a tape.</a:t>
            </a:r>
          </a:p>
          <a:p>
            <a:pPr>
              <a:buNone/>
            </a:pPr>
            <a:r>
              <a:rPr lang="en-US" sz="1600" dirty="0" smtClean="0"/>
              <a:t>	</a:t>
            </a:r>
            <a:r>
              <a:rPr lang="en-US" sz="1600" b="1" dirty="0" smtClean="0"/>
              <a:t>Recording Head</a:t>
            </a:r>
          </a:p>
          <a:p>
            <a:pPr>
              <a:buFont typeface="Wingdings" pitchFamily="2" charset="2"/>
              <a:buChar char="q"/>
            </a:pPr>
            <a:r>
              <a:rPr lang="en-US" sz="1600" dirty="0" smtClean="0"/>
              <a:t>Respond to electrical signal and creates magnetic pattern on a </a:t>
            </a:r>
            <a:r>
              <a:rPr lang="en-US" sz="1600" dirty="0" err="1" smtClean="0"/>
              <a:t>magnetizable</a:t>
            </a:r>
            <a:r>
              <a:rPr lang="en-US" sz="1600" dirty="0" smtClean="0"/>
              <a:t> medium.</a:t>
            </a:r>
          </a:p>
          <a:p>
            <a:pPr>
              <a:buFont typeface="Wingdings" pitchFamily="2" charset="2"/>
              <a:buChar char="q"/>
            </a:pPr>
            <a:r>
              <a:rPr lang="en-US" sz="1600" dirty="0" smtClean="0"/>
              <a:t>When recording current passed via coil, creates magnetic fluxes allow to pass via air gap(5-15µm) to come in contact with magnetic tape, thereby magnetizing Iron Oxide particles, thus actual recording takes place.</a:t>
            </a:r>
          </a:p>
          <a:p>
            <a:pPr>
              <a:buNone/>
            </a:pPr>
            <a:r>
              <a:rPr lang="en-US" sz="1600" dirty="0" smtClean="0"/>
              <a:t>	</a:t>
            </a:r>
            <a:r>
              <a:rPr lang="en-US" sz="1600" b="1" dirty="0" smtClean="0"/>
              <a:t>Reproduce Head</a:t>
            </a:r>
          </a:p>
          <a:p>
            <a:pPr>
              <a:buFont typeface="Wingdings" pitchFamily="2" charset="2"/>
              <a:buChar char="q"/>
            </a:pPr>
            <a:r>
              <a:rPr lang="en-US" sz="1600" dirty="0" smtClean="0"/>
              <a:t>Detects magnetic patterns stored in them and convert it back to original electrical signal.</a:t>
            </a:r>
          </a:p>
          <a:p>
            <a:pPr>
              <a:buNone/>
            </a:pPr>
            <a:r>
              <a:rPr lang="en-US" sz="1600" dirty="0" smtClean="0"/>
              <a:t>	</a:t>
            </a:r>
          </a:p>
          <a:p>
            <a:pPr>
              <a:buNone/>
            </a:pPr>
            <a:r>
              <a:rPr lang="en-US" sz="1600" dirty="0" smtClean="0"/>
              <a:t>	</a:t>
            </a:r>
          </a:p>
          <a:p>
            <a:pPr>
              <a:buNone/>
            </a:pPr>
            <a:r>
              <a:rPr lang="en-US" sz="1600" dirty="0" smtClean="0"/>
              <a:t>	</a:t>
            </a:r>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Magnetic Tape Recorder</a:t>
            </a:r>
            <a:endParaRPr lang="en-US" sz="2000" dirty="0"/>
          </a:p>
        </p:txBody>
      </p:sp>
      <p:pic>
        <p:nvPicPr>
          <p:cNvPr id="4"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Magnetic Tape Recorder</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2133600" y="838200"/>
            <a:ext cx="7010400" cy="6019799"/>
          </a:xfrm>
          <a:prstGeom prst="rect">
            <a:avLst/>
          </a:prstGeom>
          <a:noFill/>
          <a:ln w="9525">
            <a:noFill/>
            <a:miter lim="800000"/>
            <a:headEnd/>
            <a:tailEnd/>
          </a:ln>
          <a:effectLst/>
        </p:spPr>
      </p:pic>
      <p:sp>
        <p:nvSpPr>
          <p:cNvPr id="4" name="TextBox 3"/>
          <p:cNvSpPr txBox="1"/>
          <p:nvPr/>
        </p:nvSpPr>
        <p:spPr>
          <a:xfrm>
            <a:off x="0" y="838200"/>
            <a:ext cx="2133600" cy="6019800"/>
          </a:xfrm>
          <a:prstGeom prst="rect">
            <a:avLst/>
          </a:prstGeom>
          <a:solidFill>
            <a:schemeClr val="accent5">
              <a:lumMod val="40000"/>
              <a:lumOff val="60000"/>
            </a:scheme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Data Acquisition System(DAS)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a:t>
            </a:r>
            <a:r>
              <a:rPr lang="en-US" sz="2000" b="1" dirty="0" smtClean="0"/>
              <a:t>DAS</a:t>
            </a:r>
          </a:p>
          <a:p>
            <a:pPr>
              <a:buNone/>
            </a:pPr>
            <a:endParaRPr lang="en-US" sz="2000" b="1" dirty="0" smtClean="0"/>
          </a:p>
          <a:p>
            <a:pPr>
              <a:buFont typeface="Wingdings" pitchFamily="2" charset="2"/>
              <a:buChar char="Ø"/>
            </a:pPr>
            <a:r>
              <a:rPr lang="en-US" sz="1600" dirty="0" smtClean="0"/>
              <a:t>Relates to process of collecting input data in digital form as rapidly, accurately, completely and economically as necessary.</a:t>
            </a:r>
          </a:p>
          <a:p>
            <a:pPr>
              <a:buNone/>
            </a:pPr>
            <a:endParaRPr lang="en-US" sz="1600" dirty="0" smtClean="0"/>
          </a:p>
          <a:p>
            <a:pPr>
              <a:buFont typeface="Wingdings" pitchFamily="2" charset="2"/>
              <a:buChar char="Ø"/>
            </a:pPr>
            <a:r>
              <a:rPr lang="en-US" sz="1600" dirty="0" smtClean="0"/>
              <a:t>Generally, Analog data acquired and converted into digital form for the purpose of processing, transmission, display and storage.</a:t>
            </a:r>
          </a:p>
          <a:p>
            <a:pPr>
              <a:buNone/>
            </a:pPr>
            <a:endParaRPr lang="en-US" sz="1600" dirty="0" smtClean="0"/>
          </a:p>
          <a:p>
            <a:pPr>
              <a:buFont typeface="Wingdings" pitchFamily="2" charset="2"/>
              <a:buChar char="Ø"/>
            </a:pPr>
            <a:r>
              <a:rPr lang="en-US" sz="1600" dirty="0" smtClean="0"/>
              <a:t>Based on  environment a broad classification divides DAS into two categories.</a:t>
            </a:r>
          </a:p>
          <a:p>
            <a:pPr>
              <a:buNone/>
            </a:pPr>
            <a:endParaRPr lang="en-US" sz="1600" dirty="0" smtClean="0"/>
          </a:p>
          <a:p>
            <a:pPr>
              <a:buFont typeface="+mj-lt"/>
              <a:buAutoNum type="arabicParenR"/>
            </a:pPr>
            <a:r>
              <a:rPr lang="en-US" sz="1600" dirty="0" smtClean="0"/>
              <a:t>One that becomes suitable for favorable environments (minimum radio frequency interference and electromagnetic induction)</a:t>
            </a:r>
          </a:p>
          <a:p>
            <a:pPr>
              <a:buFont typeface="+mj-lt"/>
              <a:buAutoNum type="arabicParenR"/>
            </a:pPr>
            <a:endParaRPr lang="en-US" sz="1600" dirty="0" smtClean="0"/>
          </a:p>
          <a:p>
            <a:pPr>
              <a:buFont typeface="+mj-lt"/>
              <a:buAutoNum type="arabicParenR"/>
            </a:pPr>
            <a:r>
              <a:rPr lang="en-US" sz="1600" dirty="0" smtClean="0"/>
              <a:t>Another that intended for Hostile environments.</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prstClr val="black"/>
                <a:schemeClr val="accent3">
                  <a:tint val="45000"/>
                  <a:satMod val="400000"/>
                </a:schemeClr>
              </a:duotone>
            </a:blip>
            <a:tile tx="0" ty="0" sx="100000" sy="100000" flip="none" algn="tl"/>
          </a:blipFill>
        </p:spPr>
        <p:txBody>
          <a:bodyPr>
            <a:normAutofit/>
          </a:bodyPr>
          <a:lstStyle/>
          <a:p>
            <a:r>
              <a:rPr lang="en-US" sz="2000" b="1" dirty="0" smtClean="0"/>
              <a:t>Data Acquisition System(DAS)</a:t>
            </a:r>
            <a:endParaRPr lang="en-US" sz="2000" dirty="0"/>
          </a:p>
        </p:txBody>
      </p:sp>
      <p:pic>
        <p:nvPicPr>
          <p:cNvPr id="1026" name="Picture 2"/>
          <p:cNvPicPr>
            <a:picLocks noGrp="1" noChangeAspect="1" noChangeArrowheads="1"/>
          </p:cNvPicPr>
          <p:nvPr>
            <p:ph idx="1"/>
          </p:nvPr>
        </p:nvPicPr>
        <p:blipFill>
          <a:blip r:embed="rId3">
            <a:duotone>
              <a:prstClr val="black"/>
              <a:schemeClr val="accent3">
                <a:tint val="45000"/>
                <a:satMod val="400000"/>
              </a:schemeClr>
            </a:duotone>
          </a:blip>
          <a:srcRect/>
          <a:stretch>
            <a:fillRect/>
          </a:stretch>
        </p:blipFill>
        <p:spPr bwMode="auto">
          <a:xfrm>
            <a:off x="0" y="914400"/>
            <a:ext cx="9144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Data Acquisition System(DAS)</a:t>
            </a:r>
            <a:endParaRPr lang="en-US" sz="20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dirty="0" smtClean="0"/>
              <a:t>	</a:t>
            </a:r>
            <a:r>
              <a:rPr lang="en-US" sz="1600" b="1" dirty="0" smtClean="0"/>
              <a:t> Analog Data Acquisition System </a:t>
            </a:r>
          </a:p>
          <a:p>
            <a:pPr>
              <a:buNone/>
            </a:pPr>
            <a:endParaRPr lang="en-US" sz="1600" b="1" dirty="0" smtClean="0"/>
          </a:p>
          <a:p>
            <a:pPr>
              <a:buNone/>
            </a:pPr>
            <a:r>
              <a:rPr lang="en-US" sz="1600" b="1" dirty="0" smtClean="0"/>
              <a:t>Transducer</a:t>
            </a:r>
          </a:p>
          <a:p>
            <a:pPr>
              <a:buNone/>
            </a:pPr>
            <a:r>
              <a:rPr lang="en-US" sz="1600" b="1" dirty="0" smtClean="0"/>
              <a:t>	</a:t>
            </a:r>
            <a:r>
              <a:rPr lang="en-US" sz="1600" dirty="0" err="1" smtClean="0"/>
              <a:t>emf</a:t>
            </a:r>
            <a:r>
              <a:rPr lang="en-US" sz="1600" dirty="0" smtClean="0"/>
              <a:t> obtained from transducer used as input to DAS.</a:t>
            </a:r>
          </a:p>
          <a:p>
            <a:pPr>
              <a:buNone/>
            </a:pPr>
            <a:endParaRPr lang="en-US" sz="1600" dirty="0" smtClean="0"/>
          </a:p>
          <a:p>
            <a:pPr>
              <a:buNone/>
            </a:pPr>
            <a:r>
              <a:rPr lang="en-US" sz="1600" b="1" dirty="0" smtClean="0"/>
              <a:t>Signal Conditioning</a:t>
            </a:r>
          </a:p>
          <a:p>
            <a:pPr>
              <a:buNone/>
            </a:pPr>
            <a:r>
              <a:rPr lang="en-US" sz="1600" b="1" dirty="0" smtClean="0"/>
              <a:t>	</a:t>
            </a:r>
            <a:r>
              <a:rPr lang="en-US" sz="1600" dirty="0" smtClean="0"/>
              <a:t>Include equipments that help in transforming the transducer output to desired form required by next stage of DAS. </a:t>
            </a:r>
          </a:p>
          <a:p>
            <a:pPr>
              <a:buNone/>
            </a:pPr>
            <a:endParaRPr lang="en-US" sz="1600" dirty="0" smtClean="0"/>
          </a:p>
          <a:p>
            <a:pPr>
              <a:buNone/>
            </a:pPr>
            <a:r>
              <a:rPr lang="en-US" sz="1600" b="1" dirty="0" smtClean="0"/>
              <a:t>Multiplexer</a:t>
            </a:r>
          </a:p>
          <a:p>
            <a:pPr>
              <a:buNone/>
            </a:pPr>
            <a:r>
              <a:rPr lang="en-US" sz="1600" dirty="0" smtClean="0"/>
              <a:t>	Accepts multiple inputs and sequentially connects them to one measuring instrument.</a:t>
            </a:r>
          </a:p>
          <a:p>
            <a:pPr>
              <a:buNone/>
            </a:pPr>
            <a:endParaRPr lang="en-US" sz="1600" dirty="0" smtClean="0"/>
          </a:p>
          <a:p>
            <a:pPr>
              <a:buNone/>
            </a:pPr>
            <a:r>
              <a:rPr lang="en-US" sz="1600" b="1" dirty="0" smtClean="0"/>
              <a:t>Signal converter</a:t>
            </a:r>
          </a:p>
          <a:p>
            <a:pPr>
              <a:buNone/>
            </a:pPr>
            <a:r>
              <a:rPr lang="en-US" sz="1600" dirty="0" smtClean="0"/>
              <a:t>	Translates Analog signal to suitable form that becomes acceptable by A/D converter. </a:t>
            </a:r>
            <a:r>
              <a:rPr lang="en-US" sz="1600" dirty="0" err="1" smtClean="0"/>
              <a:t>eg</a:t>
            </a:r>
            <a:r>
              <a:rPr lang="en-US" sz="1600" dirty="0" smtClean="0"/>
              <a:t>. Amplifier.</a:t>
            </a:r>
          </a:p>
          <a:p>
            <a:pPr>
              <a:buNone/>
            </a:pPr>
            <a:endParaRPr lang="en-US" sz="1600" dirty="0" smtClean="0"/>
          </a:p>
          <a:p>
            <a:pPr>
              <a:buNone/>
            </a:pPr>
            <a:r>
              <a:rPr lang="en-US" sz="1600" b="1" dirty="0" smtClean="0"/>
              <a:t>A/D Converter</a:t>
            </a:r>
          </a:p>
          <a:p>
            <a:pPr>
              <a:buNone/>
            </a:pPr>
            <a:r>
              <a:rPr lang="en-US" sz="1600" dirty="0" smtClean="0"/>
              <a:t>Converts Analog voltage to its equivalent digital form.</a:t>
            </a:r>
          </a:p>
          <a:p>
            <a:pPr>
              <a:buNone/>
            </a:pPr>
            <a:endParaRPr lang="en-US" sz="1600" dirty="0" smtClean="0"/>
          </a:p>
          <a:p>
            <a:pPr>
              <a:buNone/>
            </a:pPr>
            <a:endParaRPr lang="en-US" sz="1600" b="1" dirty="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Data Acquisition System(DAS)</a:t>
            </a:r>
            <a:endParaRPr lang="en-US" sz="2000" dirty="0"/>
          </a:p>
        </p:txBody>
      </p:sp>
      <p:pic>
        <p:nvPicPr>
          <p:cNvPr id="2050"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14400"/>
            <a:ext cx="9144000" cy="4876800"/>
          </a:xfrm>
          <a:prstGeom prst="rect">
            <a:avLst/>
          </a:prstGeom>
          <a:noFill/>
          <a:ln w="9525">
            <a:noFill/>
            <a:miter lim="800000"/>
            <a:headEnd/>
            <a:tailEnd/>
          </a:ln>
          <a:effectLst/>
        </p:spPr>
      </p:pic>
      <p:sp>
        <p:nvSpPr>
          <p:cNvPr id="5" name="TextBox 4"/>
          <p:cNvSpPr txBox="1"/>
          <p:nvPr/>
        </p:nvSpPr>
        <p:spPr>
          <a:xfrm>
            <a:off x="0" y="5780782"/>
            <a:ext cx="9144000" cy="1077218"/>
          </a:xfrm>
          <a:prstGeom prst="rect">
            <a:avLst/>
          </a:prstGeom>
          <a:solidFill>
            <a:schemeClr val="accent6">
              <a:lumMod val="60000"/>
              <a:lumOff val="40000"/>
            </a:schemeClr>
          </a:solidFill>
        </p:spPr>
        <p:txBody>
          <a:bodyPr wrap="square" rtlCol="0">
            <a:spAutoFit/>
          </a:bodyPr>
          <a:lstStyle/>
          <a:p>
            <a:r>
              <a:rPr lang="en-US" sz="1600" b="1" dirty="0" smtClean="0"/>
              <a:t>Digital Recorder</a:t>
            </a:r>
          </a:p>
          <a:p>
            <a:r>
              <a:rPr lang="en-US" sz="1600" dirty="0" smtClean="0"/>
              <a:t>Records digital information on punch cards, Perforated paper tape, Magnetic tape etc.</a:t>
            </a:r>
          </a:p>
          <a:p>
            <a:r>
              <a:rPr lang="en-US" sz="1600" b="1" dirty="0" smtClean="0"/>
              <a:t>Auxiliary Equipments</a:t>
            </a:r>
          </a:p>
          <a:p>
            <a:r>
              <a:rPr lang="en-US" sz="1600" dirty="0" smtClean="0"/>
              <a:t>Consists equipments for “system programming function” &amp; “Digital Data Processing”.</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blipFill>
            <a:blip r:embed="rId2"/>
            <a:tile tx="0" ty="0" sx="100000" sy="100000" flip="none" algn="tl"/>
          </a:blipFill>
        </p:spPr>
        <p:txBody>
          <a:bodyPr>
            <a:normAutofit/>
          </a:bodyPr>
          <a:lstStyle/>
          <a:p>
            <a:r>
              <a:rPr lang="en-US" sz="2000" b="1" dirty="0" smtClean="0"/>
              <a:t>Signal</a:t>
            </a:r>
            <a:endParaRPr lang="en-US" sz="2000" dirty="0"/>
          </a:p>
        </p:txBody>
      </p:sp>
      <p:sp>
        <p:nvSpPr>
          <p:cNvPr id="3" name="Content Placeholder 2"/>
          <p:cNvSpPr>
            <a:spLocks noGrp="1"/>
          </p:cNvSpPr>
          <p:nvPr>
            <p:ph idx="1"/>
          </p:nvPr>
        </p:nvSpPr>
        <p:spPr>
          <a:xfrm>
            <a:off x="0" y="457200"/>
            <a:ext cx="9144000" cy="6400800"/>
          </a:xfrm>
          <a:blipFill>
            <a:blip r:embed="rId3"/>
            <a:tile tx="0" ty="0" sx="100000" sy="100000" flip="none" algn="tl"/>
          </a:blipFill>
        </p:spPr>
        <p:txBody>
          <a:bodyPr>
            <a:normAutofit/>
          </a:bodyPr>
          <a:lstStyle/>
          <a:p>
            <a:pPr>
              <a:buNone/>
            </a:pPr>
            <a:endParaRPr lang="en-US" sz="1600" b="1" dirty="0" smtClean="0"/>
          </a:p>
          <a:p>
            <a:pPr>
              <a:buNone/>
            </a:pPr>
            <a:r>
              <a:rPr lang="en-US" sz="1600" b="1" dirty="0" smtClean="0"/>
              <a:t>	         f(t)	</a:t>
            </a:r>
          </a:p>
          <a:p>
            <a:pPr>
              <a:buNone/>
            </a:pPr>
            <a:r>
              <a:rPr lang="en-US" sz="1600" b="1" dirty="0" smtClean="0"/>
              <a:t>			   1	   1</a:t>
            </a:r>
          </a:p>
          <a:p>
            <a:pPr>
              <a:buNone/>
            </a:pPr>
            <a:endParaRPr lang="en-US" sz="1600" b="1" dirty="0" smtClean="0"/>
          </a:p>
          <a:p>
            <a:pPr>
              <a:buNone/>
            </a:pPr>
            <a:endParaRPr lang="en-US" sz="1600" b="1" dirty="0" smtClean="0"/>
          </a:p>
          <a:p>
            <a:pPr>
              <a:buNone/>
            </a:pPr>
            <a:r>
              <a:rPr lang="en-US" sz="1600" b="1" dirty="0" smtClean="0"/>
              <a:t>			   0	    0	t</a:t>
            </a:r>
          </a:p>
          <a:p>
            <a:pPr>
              <a:buNone/>
            </a:pPr>
            <a:r>
              <a:rPr lang="en-US" sz="1800" b="1" dirty="0" smtClean="0"/>
              <a:t>iii) Deterministic signal</a:t>
            </a:r>
          </a:p>
          <a:p>
            <a:pPr>
              <a:buNone/>
            </a:pPr>
            <a:r>
              <a:rPr lang="en-US" sz="1800" dirty="0" smtClean="0"/>
              <a:t>	Signal can be represented by explicit mathematical function of time.</a:t>
            </a:r>
          </a:p>
          <a:p>
            <a:pPr>
              <a:buNone/>
            </a:pPr>
            <a:r>
              <a:rPr lang="en-US" sz="1800" b="1" dirty="0" smtClean="0"/>
              <a:t>Types</a:t>
            </a:r>
          </a:p>
          <a:p>
            <a:pPr>
              <a:buFont typeface="Wingdings" pitchFamily="2" charset="2"/>
              <a:buChar char="Ø"/>
            </a:pPr>
            <a:r>
              <a:rPr lang="en-US" sz="1800" dirty="0" smtClean="0"/>
              <a:t>Periodic signal</a:t>
            </a:r>
          </a:p>
          <a:p>
            <a:pPr>
              <a:buFont typeface="Wingdings" pitchFamily="2" charset="2"/>
              <a:buChar char="Ø"/>
            </a:pPr>
            <a:r>
              <a:rPr lang="en-US" sz="1800" dirty="0" err="1" smtClean="0"/>
              <a:t>Aperiodic</a:t>
            </a:r>
            <a:r>
              <a:rPr lang="en-US" sz="1800" dirty="0" smtClean="0"/>
              <a:t> signal</a:t>
            </a:r>
          </a:p>
          <a:p>
            <a:pPr>
              <a:buNone/>
            </a:pPr>
            <a:r>
              <a:rPr lang="en-US" sz="1600" b="1" dirty="0" smtClean="0"/>
              <a:t>	</a:t>
            </a:r>
            <a:r>
              <a:rPr lang="en-US" sz="1800" b="1" dirty="0" smtClean="0"/>
              <a:t>Periodic </a:t>
            </a:r>
            <a:r>
              <a:rPr lang="en-US" sz="1800" b="1" dirty="0" smtClean="0"/>
              <a:t>signal</a:t>
            </a:r>
          </a:p>
          <a:p>
            <a:pPr>
              <a:buNone/>
            </a:pPr>
            <a:r>
              <a:rPr lang="en-US" sz="1800" dirty="0" smtClean="0"/>
              <a:t>	Signal has uniform waveform that repeats itself at regular interval of time</a:t>
            </a:r>
            <a:r>
              <a:rPr lang="en-US" sz="1800" dirty="0" smtClean="0"/>
              <a:t>.</a:t>
            </a:r>
          </a:p>
          <a:p>
            <a:pPr>
              <a:buNone/>
            </a:pPr>
            <a:endParaRPr lang="en-US" sz="1600" dirty="0" smtClean="0"/>
          </a:p>
          <a:p>
            <a:pPr>
              <a:buNone/>
            </a:pPr>
            <a:r>
              <a:rPr lang="en-US" sz="1600" dirty="0" smtClean="0"/>
              <a:t>	</a:t>
            </a:r>
          </a:p>
          <a:p>
            <a:pPr>
              <a:buNone/>
            </a:pPr>
            <a:r>
              <a:rPr lang="en-US" sz="1600" b="1" dirty="0" smtClean="0"/>
              <a:t>	          f(t)</a:t>
            </a:r>
          </a:p>
          <a:p>
            <a:pPr>
              <a:buNone/>
            </a:pPr>
            <a:endParaRPr lang="en-US" sz="1600" dirty="0" smtClean="0"/>
          </a:p>
          <a:p>
            <a:pPr>
              <a:buNone/>
            </a:pPr>
            <a:r>
              <a:rPr lang="en-US" sz="1600" dirty="0" smtClean="0"/>
              <a:t>	 	</a:t>
            </a:r>
            <a:r>
              <a:rPr lang="en-US" sz="1600" b="1" dirty="0" smtClean="0"/>
              <a:t> 0</a:t>
            </a:r>
          </a:p>
          <a:p>
            <a:pPr>
              <a:buNone/>
            </a:pPr>
            <a:r>
              <a:rPr lang="en-US" sz="1600" b="1" dirty="0" smtClean="0"/>
              <a:t>	</a:t>
            </a:r>
            <a:r>
              <a:rPr lang="en-US" sz="1600" dirty="0" smtClean="0"/>
              <a:t>				</a:t>
            </a:r>
            <a:r>
              <a:rPr lang="en-US" sz="1600" b="1" dirty="0" smtClean="0"/>
              <a:t>t</a:t>
            </a:r>
          </a:p>
          <a:p>
            <a:pPr>
              <a:buNone/>
            </a:pPr>
            <a:endParaRPr lang="en-US" sz="1600" dirty="0" smtClean="0"/>
          </a:p>
        </p:txBody>
      </p:sp>
      <p:cxnSp>
        <p:nvCxnSpPr>
          <p:cNvPr id="5" name="Straight Arrow Connector 4"/>
          <p:cNvCxnSpPr/>
          <p:nvPr/>
        </p:nvCxnSpPr>
        <p:spPr>
          <a:xfrm>
            <a:off x="1371600" y="1981200"/>
            <a:ext cx="3657600" cy="1588"/>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799306" y="1409700"/>
            <a:ext cx="1143794" cy="79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1905000" y="1371600"/>
            <a:ext cx="381000" cy="6096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2819400" y="1371600"/>
            <a:ext cx="3810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p:cNvCxnSpPr/>
          <p:nvPr/>
        </p:nvCxnSpPr>
        <p:spPr>
          <a:xfrm>
            <a:off x="4038600" y="2133600"/>
            <a:ext cx="533400" cy="1588"/>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1295400" y="5789612"/>
            <a:ext cx="3505200" cy="1588"/>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5400000" flipH="1" flipV="1">
            <a:off x="456406" y="5561806"/>
            <a:ext cx="1677194" cy="794"/>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19" name="Freeform 18"/>
          <p:cNvSpPr/>
          <p:nvPr/>
        </p:nvSpPr>
        <p:spPr>
          <a:xfrm>
            <a:off x="1294228" y="5029200"/>
            <a:ext cx="1829972" cy="1524000"/>
          </a:xfrm>
          <a:custGeom>
            <a:avLst/>
            <a:gdLst>
              <a:gd name="connsiteX0" fmla="*/ 0 w 2194560"/>
              <a:gd name="connsiteY0" fmla="*/ 562708 h 1071490"/>
              <a:gd name="connsiteX1" fmla="*/ 239150 w 2194560"/>
              <a:gd name="connsiteY1" fmla="*/ 0 h 1071490"/>
              <a:gd name="connsiteX2" fmla="*/ 464234 w 2194560"/>
              <a:gd name="connsiteY2" fmla="*/ 562708 h 1071490"/>
              <a:gd name="connsiteX3" fmla="*/ 604910 w 2194560"/>
              <a:gd name="connsiteY3" fmla="*/ 1069145 h 1071490"/>
              <a:gd name="connsiteX4" fmla="*/ 844061 w 2194560"/>
              <a:gd name="connsiteY4" fmla="*/ 548640 h 1071490"/>
              <a:gd name="connsiteX5" fmla="*/ 1041009 w 2194560"/>
              <a:gd name="connsiteY5" fmla="*/ 56271 h 1071490"/>
              <a:gd name="connsiteX6" fmla="*/ 1308295 w 2194560"/>
              <a:gd name="connsiteY6" fmla="*/ 562708 h 1071490"/>
              <a:gd name="connsiteX7" fmla="*/ 1477107 w 2194560"/>
              <a:gd name="connsiteY7" fmla="*/ 1055077 h 1071490"/>
              <a:gd name="connsiteX8" fmla="*/ 1744394 w 2194560"/>
              <a:gd name="connsiteY8" fmla="*/ 534572 h 1071490"/>
              <a:gd name="connsiteX9" fmla="*/ 1913206 w 2194560"/>
              <a:gd name="connsiteY9" fmla="*/ 14068 h 1071490"/>
              <a:gd name="connsiteX10" fmla="*/ 2194560 w 2194560"/>
              <a:gd name="connsiteY10" fmla="*/ 562708 h 107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4560" h="1071490">
                <a:moveTo>
                  <a:pt x="0" y="562708"/>
                </a:moveTo>
                <a:cubicBezTo>
                  <a:pt x="80889" y="281354"/>
                  <a:pt x="161778" y="0"/>
                  <a:pt x="239150" y="0"/>
                </a:cubicBezTo>
                <a:cubicBezTo>
                  <a:pt x="316522" y="0"/>
                  <a:pt x="403274" y="384517"/>
                  <a:pt x="464234" y="562708"/>
                </a:cubicBezTo>
                <a:cubicBezTo>
                  <a:pt x="525194" y="740899"/>
                  <a:pt x="541606" y="1071490"/>
                  <a:pt x="604910" y="1069145"/>
                </a:cubicBezTo>
                <a:cubicBezTo>
                  <a:pt x="668214" y="1066800"/>
                  <a:pt x="771378" y="717452"/>
                  <a:pt x="844061" y="548640"/>
                </a:cubicBezTo>
                <a:cubicBezTo>
                  <a:pt x="916744" y="379828"/>
                  <a:pt x="963637" y="53926"/>
                  <a:pt x="1041009" y="56271"/>
                </a:cubicBezTo>
                <a:cubicBezTo>
                  <a:pt x="1118381" y="58616"/>
                  <a:pt x="1235612" y="396240"/>
                  <a:pt x="1308295" y="562708"/>
                </a:cubicBezTo>
                <a:cubicBezTo>
                  <a:pt x="1380978" y="729176"/>
                  <a:pt x="1404424" y="1059766"/>
                  <a:pt x="1477107" y="1055077"/>
                </a:cubicBezTo>
                <a:cubicBezTo>
                  <a:pt x="1549790" y="1050388"/>
                  <a:pt x="1671711" y="708073"/>
                  <a:pt x="1744394" y="534572"/>
                </a:cubicBezTo>
                <a:cubicBezTo>
                  <a:pt x="1817077" y="361071"/>
                  <a:pt x="1838178" y="9379"/>
                  <a:pt x="1913206" y="14068"/>
                </a:cubicBezTo>
                <a:cubicBezTo>
                  <a:pt x="1988234" y="18757"/>
                  <a:pt x="2091397" y="290732"/>
                  <a:pt x="2194560" y="562708"/>
                </a:cubicBezTo>
              </a:path>
            </a:pathLst>
          </a:cu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1" name="Straight Arrow Connector 20"/>
          <p:cNvCxnSpPr/>
          <p:nvPr/>
        </p:nvCxnSpPr>
        <p:spPr>
          <a:xfrm>
            <a:off x="3886200" y="6170612"/>
            <a:ext cx="381000" cy="1588"/>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Modern Digital Data Acquisition System</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Signal Conversion</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Signal Conversion</a:t>
            </a:r>
          </a:p>
          <a:p>
            <a:pPr>
              <a:buNone/>
            </a:pPr>
            <a:r>
              <a:rPr lang="en-US" sz="1600" dirty="0" smtClean="0"/>
              <a:t>			1.Digital to Analog Conversion.</a:t>
            </a:r>
          </a:p>
          <a:p>
            <a:pPr>
              <a:buNone/>
            </a:pPr>
            <a:r>
              <a:rPr lang="en-US" sz="1600" dirty="0" smtClean="0"/>
              <a:t>			2.Analog to Digital conversion.</a:t>
            </a:r>
          </a:p>
          <a:p>
            <a:pPr>
              <a:buNone/>
            </a:pPr>
            <a:r>
              <a:rPr lang="en-US" sz="1600" dirty="0" smtClean="0"/>
              <a:t>	</a:t>
            </a:r>
          </a:p>
          <a:p>
            <a:pPr>
              <a:buNone/>
            </a:pPr>
            <a:r>
              <a:rPr lang="en-US" sz="1600" dirty="0" smtClean="0"/>
              <a:t>	</a:t>
            </a:r>
            <a:r>
              <a:rPr lang="en-US" sz="1600" b="1" dirty="0" smtClean="0"/>
              <a:t>Digital to Analog conversion</a:t>
            </a:r>
          </a:p>
          <a:p>
            <a:pPr>
              <a:buNone/>
            </a:pPr>
            <a:r>
              <a:rPr lang="en-US" sz="1600" dirty="0" smtClean="0"/>
              <a:t>			1.Weighted Resistor DAC</a:t>
            </a:r>
          </a:p>
          <a:p>
            <a:pPr>
              <a:buNone/>
            </a:pPr>
            <a:r>
              <a:rPr lang="en-US" sz="1600" dirty="0" smtClean="0"/>
              <a:t>			2.R-2R Ladder DAC.</a:t>
            </a:r>
          </a:p>
          <a:p>
            <a:pPr>
              <a:buNone/>
            </a:pPr>
            <a:endParaRPr lang="en-US" sz="1600" dirty="0" smtClean="0"/>
          </a:p>
          <a:p>
            <a:pPr>
              <a:buNone/>
            </a:pPr>
            <a:r>
              <a:rPr lang="en-US" sz="1600" dirty="0" smtClean="0"/>
              <a:t>	</a:t>
            </a:r>
            <a:r>
              <a:rPr lang="en-US" sz="1600" b="1" dirty="0" smtClean="0"/>
              <a:t> Analog to Digital conversion</a:t>
            </a:r>
          </a:p>
          <a:p>
            <a:pPr>
              <a:buNone/>
            </a:pPr>
            <a:r>
              <a:rPr lang="en-US" sz="1600" dirty="0" smtClean="0"/>
              <a:t>			1.Successive Approximation Method.</a:t>
            </a:r>
          </a:p>
          <a:p>
            <a:pPr>
              <a:buNone/>
            </a:pPr>
            <a:r>
              <a:rPr lang="en-US" sz="1600" dirty="0" smtClean="0"/>
              <a:t>			2.Single and Dual slope integration.</a:t>
            </a:r>
          </a:p>
          <a:p>
            <a:pPr>
              <a:buNone/>
            </a:pPr>
            <a:r>
              <a:rPr lang="en-US" sz="1600" dirty="0" smtClean="0"/>
              <a:t>			3.Voltage to Frequency conversion.</a:t>
            </a:r>
          </a:p>
          <a:p>
            <a:pPr>
              <a:buNone/>
            </a:pPr>
            <a:r>
              <a:rPr lang="en-US" sz="1600" dirty="0" smtClean="0"/>
              <a:t>			4.Counter and Servo type.</a:t>
            </a:r>
          </a:p>
          <a:p>
            <a:pPr>
              <a:buNone/>
            </a:pPr>
            <a:r>
              <a:rPr lang="en-US" sz="1600" dirty="0" smtClean="0"/>
              <a:t>			5.Parallel types – flash converters.</a:t>
            </a:r>
            <a:endParaRPr lang="en-US" sz="16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Weighted Resistor DAC</a:t>
            </a:r>
            <a:endParaRPr lang="en-US" sz="2000" b="1"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838200"/>
            <a:ext cx="9144000" cy="6019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Weighted Resistor DAC</a:t>
            </a:r>
            <a:endParaRPr lang="en-US" sz="2000" dirty="0"/>
          </a:p>
        </p:txBody>
      </p:sp>
      <p:sp>
        <p:nvSpPr>
          <p:cNvPr id="3" name="Content Placeholder 2"/>
          <p:cNvSpPr>
            <a:spLocks noGrp="1"/>
          </p:cNvSpPr>
          <p:nvPr>
            <p:ph idx="1"/>
          </p:nvPr>
        </p:nvSpPr>
        <p:spPr>
          <a:xfrm>
            <a:off x="0" y="914400"/>
            <a:ext cx="9144000" cy="5943600"/>
          </a:xfrm>
        </p:spPr>
        <p:txBody>
          <a:bodyPr>
            <a:normAutofit/>
          </a:bodyPr>
          <a:lstStyle/>
          <a:p>
            <a:pPr>
              <a:buNone/>
            </a:pPr>
            <a:r>
              <a:rPr lang="en-US" sz="1600" dirty="0" smtClean="0"/>
              <a:t>	The opening and closing of switches determined by value of logic inputs.</a:t>
            </a:r>
          </a:p>
          <a:p>
            <a:pPr>
              <a:buNone/>
            </a:pPr>
            <a:endParaRPr lang="en-US" sz="1600" dirty="0" smtClean="0"/>
          </a:p>
          <a:p>
            <a:pPr>
              <a:buNone/>
            </a:pPr>
            <a:r>
              <a:rPr lang="en-US" sz="1600" dirty="0" smtClean="0"/>
              <a:t>	For input at logic low, switch remains open and at logic high switch becomes close.</a:t>
            </a:r>
          </a:p>
          <a:p>
            <a:pPr>
              <a:buNone/>
            </a:pPr>
            <a:endParaRPr lang="en-US" sz="1600" dirty="0" smtClean="0"/>
          </a:p>
          <a:p>
            <a:pPr>
              <a:buNone/>
            </a:pPr>
            <a:r>
              <a:rPr lang="en-US" sz="1600" dirty="0" smtClean="0"/>
              <a:t>	The OPAMP acts as Summer amplifier that produce weighted sum of binary inputs.</a:t>
            </a:r>
          </a:p>
          <a:p>
            <a:pPr>
              <a:buNone/>
            </a:pPr>
            <a:endParaRPr lang="en-US" sz="1600" dirty="0" smtClean="0"/>
          </a:p>
          <a:p>
            <a:pPr>
              <a:buNone/>
            </a:pPr>
            <a:r>
              <a:rPr lang="en-US" sz="1600" dirty="0" smtClean="0"/>
              <a:t>	</a:t>
            </a:r>
            <a:r>
              <a:rPr lang="en-US" sz="1600" b="1" dirty="0" err="1" smtClean="0"/>
              <a:t>Vout</a:t>
            </a:r>
            <a:r>
              <a:rPr lang="en-US" sz="1600" b="1" dirty="0" smtClean="0"/>
              <a:t> = - [VA +(1/2)VB + (1/4)VC + (1/8)VD+ </a:t>
            </a:r>
            <a:r>
              <a:rPr lang="en-US" sz="1600" dirty="0" smtClean="0"/>
              <a:t>- - - - - - - + </a:t>
            </a:r>
            <a:r>
              <a:rPr lang="en-US" sz="1600" b="1" dirty="0" smtClean="0"/>
              <a:t>{1/(2 </a:t>
            </a:r>
            <a:r>
              <a:rPr lang="en-US" sz="1600" b="1" baseline="30000" dirty="0" smtClean="0"/>
              <a:t>n – 1</a:t>
            </a:r>
            <a:r>
              <a:rPr lang="en-US" sz="1600" b="1" dirty="0" smtClean="0"/>
              <a:t>)}VH].</a:t>
            </a:r>
          </a:p>
          <a:p>
            <a:pPr>
              <a:buNone/>
            </a:pPr>
            <a:endParaRPr lang="en-US" sz="1600" b="1" dirty="0" smtClean="0"/>
          </a:p>
          <a:p>
            <a:pPr>
              <a:buNone/>
            </a:pPr>
            <a:r>
              <a:rPr lang="en-US" sz="1600" b="1" dirty="0" smtClean="0"/>
              <a:t>	F</a:t>
            </a:r>
            <a:r>
              <a:rPr lang="en-US" sz="1600" dirty="0" smtClean="0"/>
              <a:t>or example, for input 1101, the output becomes</a:t>
            </a:r>
          </a:p>
          <a:p>
            <a:pPr>
              <a:buNone/>
            </a:pPr>
            <a:endParaRPr lang="en-US" sz="1600" dirty="0" smtClean="0"/>
          </a:p>
          <a:p>
            <a:pPr>
              <a:buNone/>
            </a:pPr>
            <a:r>
              <a:rPr lang="en-US" sz="1600" dirty="0" smtClean="0"/>
              <a:t>	</a:t>
            </a:r>
            <a:r>
              <a:rPr lang="en-US" sz="1600" dirty="0" err="1" smtClean="0"/>
              <a:t>Vout</a:t>
            </a:r>
            <a:r>
              <a:rPr lang="en-US" sz="1600" dirty="0" smtClean="0"/>
              <a:t> = - [8 + (1/2) 8 + (1/4) 0 + (1/8) 8]</a:t>
            </a:r>
          </a:p>
          <a:p>
            <a:pPr>
              <a:buNone/>
            </a:pPr>
            <a:endParaRPr lang="en-US" sz="1600" dirty="0" smtClean="0"/>
          </a:p>
          <a:p>
            <a:pPr>
              <a:buNone/>
            </a:pPr>
            <a:r>
              <a:rPr lang="en-US" sz="1600" dirty="0" smtClean="0"/>
              <a:t>	         = - [8 + 4 + 0 + 1]</a:t>
            </a:r>
          </a:p>
          <a:p>
            <a:pPr>
              <a:buNone/>
            </a:pPr>
            <a:endParaRPr lang="en-US" sz="1600" dirty="0" smtClean="0"/>
          </a:p>
          <a:p>
            <a:pPr>
              <a:buNone/>
            </a:pPr>
            <a:r>
              <a:rPr lang="en-US" sz="1600" dirty="0" smtClean="0"/>
              <a:t>	         = - 13 V (Analog).	</a:t>
            </a:r>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R–2R Ladder DAC</a:t>
            </a:r>
            <a:endParaRPr lang="en-US" sz="2000" b="1" dirty="0"/>
          </a:p>
        </p:txBody>
      </p:sp>
      <p:pic>
        <p:nvPicPr>
          <p:cNvPr id="1027" name="Picture 3"/>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14400"/>
            <a:ext cx="9144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R–2R Ladder DAC</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lnSpcReduction="10000"/>
          </a:bodyPr>
          <a:lstStyle/>
          <a:p>
            <a:pPr>
              <a:buNone/>
            </a:pPr>
            <a:r>
              <a:rPr lang="en-US" sz="1600" dirty="0" smtClean="0"/>
              <a:t>The states of switches are control by digital inputs  D0, D1, D2, and D3.</a:t>
            </a:r>
          </a:p>
          <a:p>
            <a:pPr>
              <a:buNone/>
            </a:pPr>
            <a:r>
              <a:rPr lang="en-US" sz="1600" dirty="0" smtClean="0"/>
              <a:t>The output voltage is in analog form becomes proportional to equivalent digital input and is given by </a:t>
            </a:r>
          </a:p>
          <a:p>
            <a:pPr>
              <a:buNone/>
            </a:pPr>
            <a:endParaRPr lang="en-US" sz="1600" dirty="0" smtClean="0"/>
          </a:p>
          <a:p>
            <a:pPr>
              <a:buNone/>
            </a:pPr>
            <a:r>
              <a:rPr lang="en-US" sz="1600" dirty="0" smtClean="0"/>
              <a:t>	 </a:t>
            </a:r>
            <a:r>
              <a:rPr lang="en-US" sz="1600" b="1" dirty="0" err="1" smtClean="0"/>
              <a:t>V</a:t>
            </a:r>
            <a:r>
              <a:rPr lang="en-US" sz="1600" b="1" baseline="-25000" dirty="0" err="1" smtClean="0"/>
              <a:t>out</a:t>
            </a:r>
            <a:r>
              <a:rPr lang="en-US" sz="1600" b="1" dirty="0" smtClean="0"/>
              <a:t> = - [{D</a:t>
            </a:r>
            <a:r>
              <a:rPr lang="en-US" sz="1600" b="1" baseline="-25000" dirty="0" smtClean="0"/>
              <a:t>0</a:t>
            </a:r>
            <a:r>
              <a:rPr lang="en-US" sz="1600" b="1" dirty="0" smtClean="0"/>
              <a:t>x2</a:t>
            </a:r>
            <a:r>
              <a:rPr lang="en-US" sz="1600" b="1" baseline="30000" dirty="0" smtClean="0"/>
              <a:t>0</a:t>
            </a:r>
            <a:r>
              <a:rPr lang="en-US" sz="1600" b="1" dirty="0" smtClean="0"/>
              <a:t> + D</a:t>
            </a:r>
            <a:r>
              <a:rPr lang="en-US" sz="1600" b="1" baseline="-25000" dirty="0" smtClean="0"/>
              <a:t>1</a:t>
            </a:r>
            <a:r>
              <a:rPr lang="en-US" sz="1600" b="1" dirty="0" smtClean="0"/>
              <a:t>X2</a:t>
            </a:r>
            <a:r>
              <a:rPr lang="en-US" sz="1600" b="1" baseline="30000" dirty="0" smtClean="0"/>
              <a:t>1</a:t>
            </a:r>
            <a:r>
              <a:rPr lang="en-US" sz="1600" b="1" dirty="0" smtClean="0"/>
              <a:t> + D</a:t>
            </a:r>
            <a:r>
              <a:rPr lang="en-US" sz="1600" b="1" baseline="-25000" dirty="0" smtClean="0"/>
              <a:t>2</a:t>
            </a:r>
            <a:r>
              <a:rPr lang="en-US" sz="1600" b="1" dirty="0" smtClean="0"/>
              <a:t>X2</a:t>
            </a:r>
            <a:r>
              <a:rPr lang="en-US" sz="1600" b="1" baseline="30000" dirty="0" smtClean="0"/>
              <a:t>2</a:t>
            </a:r>
            <a:r>
              <a:rPr lang="en-US" sz="1600" b="1" dirty="0" smtClean="0"/>
              <a:t> + D</a:t>
            </a:r>
            <a:r>
              <a:rPr lang="en-US" sz="1600" b="1" baseline="-25000" dirty="0" smtClean="0"/>
              <a:t>3</a:t>
            </a:r>
            <a:r>
              <a:rPr lang="en-US" sz="1600" b="1" dirty="0" smtClean="0"/>
              <a:t>X2</a:t>
            </a:r>
            <a:r>
              <a:rPr lang="en-US" sz="1600" b="1" baseline="30000" dirty="0" smtClean="0"/>
              <a:t>3</a:t>
            </a:r>
            <a:r>
              <a:rPr lang="en-US" sz="1600" b="1" dirty="0" smtClean="0"/>
              <a:t>}/2</a:t>
            </a:r>
            <a:r>
              <a:rPr lang="en-US" sz="1600" b="1" baseline="30000" dirty="0" smtClean="0"/>
              <a:t>4</a:t>
            </a:r>
            <a:r>
              <a:rPr lang="en-US" sz="1600" b="1" dirty="0" smtClean="0"/>
              <a:t>] V</a:t>
            </a:r>
            <a:r>
              <a:rPr lang="en-US" sz="1600" b="1" baseline="-25000" dirty="0" smtClean="0"/>
              <a:t>REF</a:t>
            </a:r>
            <a:r>
              <a:rPr lang="en-US" sz="1600" b="1" dirty="0" smtClean="0"/>
              <a:t>.</a:t>
            </a:r>
          </a:p>
          <a:p>
            <a:pPr>
              <a:buNone/>
            </a:pPr>
            <a:endParaRPr lang="en-US" sz="1600" b="1" dirty="0" smtClean="0"/>
          </a:p>
          <a:p>
            <a:pPr>
              <a:buNone/>
            </a:pPr>
            <a:r>
              <a:rPr lang="en-US" sz="1600" dirty="0" smtClean="0"/>
              <a:t>In general, the output voltage for n-stages ladder network  is given as </a:t>
            </a:r>
          </a:p>
          <a:p>
            <a:pPr>
              <a:buNone/>
            </a:pPr>
            <a:endParaRPr lang="en-US" sz="1600" dirty="0" smtClean="0"/>
          </a:p>
          <a:p>
            <a:pPr>
              <a:buNone/>
            </a:pPr>
            <a:r>
              <a:rPr lang="en-US" sz="1600" dirty="0" smtClean="0"/>
              <a:t>	</a:t>
            </a:r>
            <a:r>
              <a:rPr lang="en-US" sz="1600" b="1" dirty="0" err="1" smtClean="0"/>
              <a:t>V</a:t>
            </a:r>
            <a:r>
              <a:rPr lang="en-US" sz="1600" b="1" baseline="-25000" dirty="0" err="1" smtClean="0"/>
              <a:t>out</a:t>
            </a:r>
            <a:r>
              <a:rPr lang="en-US" sz="1600" b="1" dirty="0" smtClean="0"/>
              <a:t> = - [{D</a:t>
            </a:r>
            <a:r>
              <a:rPr lang="en-US" sz="1600" b="1" baseline="-25000" dirty="0" smtClean="0"/>
              <a:t>0</a:t>
            </a:r>
            <a:r>
              <a:rPr lang="en-US" sz="1600" b="1" dirty="0" smtClean="0"/>
              <a:t>x2</a:t>
            </a:r>
            <a:r>
              <a:rPr lang="en-US" sz="1600" b="1" baseline="30000" dirty="0" smtClean="0"/>
              <a:t>0</a:t>
            </a:r>
            <a:r>
              <a:rPr lang="en-US" sz="1600" b="1" dirty="0" smtClean="0"/>
              <a:t> + D</a:t>
            </a:r>
            <a:r>
              <a:rPr lang="en-US" sz="1600" b="1" baseline="-25000" dirty="0" smtClean="0"/>
              <a:t>1</a:t>
            </a:r>
            <a:r>
              <a:rPr lang="en-US" sz="1600" b="1" dirty="0" smtClean="0"/>
              <a:t>X2</a:t>
            </a:r>
            <a:r>
              <a:rPr lang="en-US" sz="1600" b="1" baseline="30000" dirty="0" smtClean="0"/>
              <a:t>1</a:t>
            </a:r>
            <a:r>
              <a:rPr lang="en-US" sz="1600" b="1" dirty="0" smtClean="0"/>
              <a:t> + D</a:t>
            </a:r>
            <a:r>
              <a:rPr lang="en-US" sz="1600" b="1" baseline="-25000" dirty="0" smtClean="0"/>
              <a:t>2</a:t>
            </a:r>
            <a:r>
              <a:rPr lang="en-US" sz="1600" b="1" dirty="0" smtClean="0"/>
              <a:t>X2</a:t>
            </a:r>
            <a:r>
              <a:rPr lang="en-US" sz="1600" b="1" baseline="30000" dirty="0" smtClean="0"/>
              <a:t>2</a:t>
            </a:r>
            <a:r>
              <a:rPr lang="en-US" sz="1600" b="1" dirty="0" smtClean="0"/>
              <a:t> + D</a:t>
            </a:r>
            <a:r>
              <a:rPr lang="en-US" sz="1600" b="1" baseline="-25000" dirty="0" smtClean="0"/>
              <a:t>3</a:t>
            </a:r>
            <a:r>
              <a:rPr lang="en-US" sz="1600" b="1" dirty="0" smtClean="0"/>
              <a:t>X2</a:t>
            </a:r>
            <a:r>
              <a:rPr lang="en-US" sz="1600" b="1" baseline="30000" dirty="0" smtClean="0"/>
              <a:t>3</a:t>
            </a:r>
            <a:r>
              <a:rPr lang="en-US" sz="1600" b="1" dirty="0" smtClean="0"/>
              <a:t>}/2</a:t>
            </a:r>
            <a:r>
              <a:rPr lang="en-US" sz="1600" b="1" baseline="30000" dirty="0" smtClean="0"/>
              <a:t>n</a:t>
            </a:r>
            <a:r>
              <a:rPr lang="en-US" sz="1600" b="1" dirty="0" smtClean="0"/>
              <a:t>] V</a:t>
            </a:r>
            <a:r>
              <a:rPr lang="en-US" sz="1600" b="1" baseline="-25000" dirty="0" smtClean="0"/>
              <a:t>REF</a:t>
            </a:r>
            <a:r>
              <a:rPr lang="en-US" sz="1600" b="1" dirty="0" smtClean="0"/>
              <a:t>. </a:t>
            </a:r>
          </a:p>
          <a:p>
            <a:pPr>
              <a:buNone/>
            </a:pPr>
            <a:endParaRPr lang="en-US" sz="1600" b="1" dirty="0" smtClean="0"/>
          </a:p>
          <a:p>
            <a:pPr>
              <a:buNone/>
            </a:pPr>
            <a:r>
              <a:rPr lang="en-US" sz="1600" b="1" dirty="0" smtClean="0"/>
              <a:t>Example, Using R-2R ladder type DAC , convert the  data 0111 into corresponding analog  Signal, </a:t>
            </a:r>
          </a:p>
          <a:p>
            <a:pPr>
              <a:buNone/>
            </a:pPr>
            <a:r>
              <a:rPr lang="en-US" sz="1600" b="1" dirty="0" smtClean="0"/>
              <a:t> Take VREF = 16V. </a:t>
            </a:r>
          </a:p>
          <a:p>
            <a:pPr>
              <a:buNone/>
            </a:pPr>
            <a:endParaRPr lang="en-US" sz="1600" b="1" dirty="0" smtClean="0"/>
          </a:p>
          <a:p>
            <a:pPr>
              <a:buNone/>
            </a:pPr>
            <a:r>
              <a:rPr lang="en-US" sz="1600" b="1" dirty="0" smtClean="0"/>
              <a:t>	</a:t>
            </a:r>
            <a:r>
              <a:rPr lang="en-US" sz="1600" b="1" dirty="0" err="1" smtClean="0"/>
              <a:t>V</a:t>
            </a:r>
            <a:r>
              <a:rPr lang="en-US" sz="1600" b="1" baseline="-25000" dirty="0" err="1" smtClean="0"/>
              <a:t>out</a:t>
            </a:r>
            <a:r>
              <a:rPr lang="en-US" sz="1600" b="1" dirty="0" smtClean="0"/>
              <a:t> = - [{1x2</a:t>
            </a:r>
            <a:r>
              <a:rPr lang="en-US" sz="1600" b="1" baseline="30000" dirty="0" smtClean="0"/>
              <a:t>0</a:t>
            </a:r>
            <a:r>
              <a:rPr lang="en-US" sz="1600" b="1" dirty="0" smtClean="0"/>
              <a:t> + 1X2</a:t>
            </a:r>
            <a:r>
              <a:rPr lang="en-US" sz="1600" b="1" baseline="30000" dirty="0" smtClean="0"/>
              <a:t>1</a:t>
            </a:r>
            <a:r>
              <a:rPr lang="en-US" sz="1600" b="1" dirty="0" smtClean="0"/>
              <a:t> + 1X2</a:t>
            </a:r>
            <a:r>
              <a:rPr lang="en-US" sz="1600" b="1" baseline="30000" dirty="0" smtClean="0"/>
              <a:t>2</a:t>
            </a:r>
            <a:r>
              <a:rPr lang="en-US" sz="1600" b="1" dirty="0" smtClean="0"/>
              <a:t> + 0X2</a:t>
            </a:r>
            <a:r>
              <a:rPr lang="en-US" sz="1600" b="1" baseline="30000" dirty="0" smtClean="0"/>
              <a:t>3</a:t>
            </a:r>
            <a:r>
              <a:rPr lang="en-US" sz="1600" b="1" dirty="0" smtClean="0"/>
              <a:t>}/2</a:t>
            </a:r>
            <a:r>
              <a:rPr lang="en-US" sz="1600" b="1" baseline="30000" dirty="0" smtClean="0"/>
              <a:t>4</a:t>
            </a:r>
            <a:r>
              <a:rPr lang="en-US" sz="1600" b="1" dirty="0" smtClean="0"/>
              <a:t>] 16. </a:t>
            </a:r>
          </a:p>
          <a:p>
            <a:pPr>
              <a:buNone/>
            </a:pPr>
            <a:endParaRPr lang="en-US" sz="1600" b="1" dirty="0" smtClean="0"/>
          </a:p>
          <a:p>
            <a:pPr>
              <a:buNone/>
            </a:pPr>
            <a:r>
              <a:rPr lang="en-US" sz="1600" b="1" dirty="0" smtClean="0"/>
              <a:t>	        = - [{1X1 + 1X2 + 1X4 + 0}/16] 16</a:t>
            </a:r>
          </a:p>
          <a:p>
            <a:pPr>
              <a:buNone/>
            </a:pPr>
            <a:endParaRPr lang="en-US" sz="1600" b="1" dirty="0" smtClean="0"/>
          </a:p>
          <a:p>
            <a:pPr>
              <a:buNone/>
            </a:pPr>
            <a:r>
              <a:rPr lang="en-US" sz="1600" b="1" dirty="0" smtClean="0"/>
              <a:t>	        = - [{1+2+4+0}/16] 16</a:t>
            </a:r>
          </a:p>
          <a:p>
            <a:pPr>
              <a:buNone/>
            </a:pPr>
            <a:endParaRPr lang="en-US" sz="1600" b="1" dirty="0" smtClean="0"/>
          </a:p>
          <a:p>
            <a:pPr>
              <a:buNone/>
            </a:pPr>
            <a:r>
              <a:rPr lang="en-US" sz="1600" b="1" dirty="0" smtClean="0"/>
              <a:t>	        = - 7V.</a:t>
            </a:r>
            <a:endParaRPr lang="en-US" sz="1600" dirty="0" smtClean="0"/>
          </a:p>
          <a:p>
            <a:pPr>
              <a:buNone/>
            </a:pPr>
            <a:endParaRPr lang="en-US" sz="1600" b="1" dirty="0" smtClean="0"/>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Analog to Digital Converter (Successive Approximation Method)</a:t>
            </a:r>
            <a:br>
              <a:rPr lang="en-US" sz="2000" b="1" dirty="0" smtClean="0"/>
            </a:br>
            <a:endParaRPr lang="en-US" sz="2000" dirty="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14400"/>
            <a:ext cx="9144001" cy="5943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Successive Approximation Method</a:t>
            </a:r>
            <a:endParaRPr lang="en-US" sz="20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Steps for Successive Approximation method</a:t>
            </a:r>
          </a:p>
          <a:p>
            <a:pPr>
              <a:buFont typeface="+mj-lt"/>
              <a:buAutoNum type="arabicParenR"/>
            </a:pPr>
            <a:r>
              <a:rPr lang="en-US" sz="1600" dirty="0" smtClean="0"/>
              <a:t>Analog voltage Vin applied to +</a:t>
            </a:r>
            <a:r>
              <a:rPr lang="en-US" sz="1600" dirty="0" err="1" smtClean="0"/>
              <a:t>ve</a:t>
            </a:r>
            <a:r>
              <a:rPr lang="en-US" sz="1600" dirty="0" smtClean="0"/>
              <a:t> terminal of comparator, Initially all bits set to zero by control logic.</a:t>
            </a:r>
          </a:p>
          <a:p>
            <a:pPr>
              <a:buNone/>
            </a:pPr>
            <a:endParaRPr lang="en-US" sz="1600" dirty="0" smtClean="0"/>
          </a:p>
          <a:p>
            <a:pPr>
              <a:buFont typeface="+mj-lt"/>
              <a:buAutoNum type="arabicParenR"/>
            </a:pPr>
            <a:r>
              <a:rPr lang="en-US" sz="1600" dirty="0" smtClean="0"/>
              <a:t>On “start conversion” command  “1”  stored in the MSB. Rest all are zeros. This signal  fed to DAC. The DAC  output, VREF compared with Vin in comparator.</a:t>
            </a:r>
          </a:p>
          <a:p>
            <a:pPr>
              <a:buNone/>
            </a:pPr>
            <a:r>
              <a:rPr lang="en-US" sz="1600" dirty="0" smtClean="0"/>
              <a:t>	Comparator produce output as, </a:t>
            </a:r>
            <a:r>
              <a:rPr lang="en-US" sz="1600" b="1" dirty="0" smtClean="0"/>
              <a:t>If Vin &gt; VREF , comparator output = 1.</a:t>
            </a:r>
          </a:p>
          <a:p>
            <a:pPr>
              <a:buNone/>
            </a:pPr>
            <a:r>
              <a:rPr lang="en-US" sz="1600" b="1" dirty="0" smtClean="0"/>
              <a:t>			                          If Vin &lt; VREF , comparator output = 0.</a:t>
            </a:r>
          </a:p>
          <a:p>
            <a:pPr>
              <a:buNone/>
            </a:pPr>
            <a:endParaRPr lang="en-US" sz="1600" b="1" dirty="0" smtClean="0"/>
          </a:p>
          <a:p>
            <a:pPr>
              <a:buAutoNum type="arabicParenR" startAt="3"/>
            </a:pPr>
            <a:r>
              <a:rPr lang="en-US" sz="1600" dirty="0" smtClean="0"/>
              <a:t>A “1” or “0” is assigned to MSB and a “1” is stored in the next lower bit.</a:t>
            </a:r>
          </a:p>
          <a:p>
            <a:pPr>
              <a:buNone/>
            </a:pPr>
            <a:endParaRPr lang="en-US" sz="1600" dirty="0" smtClean="0"/>
          </a:p>
          <a:p>
            <a:pPr>
              <a:buAutoNum type="arabicParenR" startAt="4"/>
            </a:pPr>
            <a:r>
              <a:rPr lang="en-US" sz="1600" dirty="0" smtClean="0"/>
              <a:t>Again, DAC output compared with  Vin and process continue for all bits to get valid output of conversion process.</a:t>
            </a:r>
          </a:p>
          <a:p>
            <a:pPr>
              <a:buNone/>
            </a:pPr>
            <a:endParaRPr lang="en-US" sz="1600" dirty="0" smtClean="0"/>
          </a:p>
          <a:p>
            <a:pPr>
              <a:buNone/>
            </a:pPr>
            <a:endParaRPr lang="en-US" sz="1600" dirty="0" smtClean="0"/>
          </a:p>
          <a:p>
            <a:pPr>
              <a:buNone/>
            </a:pPr>
            <a:r>
              <a:rPr lang="en-US" sz="1600" dirty="0" smtClean="0"/>
              <a:t>	</a:t>
            </a:r>
            <a:r>
              <a:rPr lang="en-US" sz="1600" b="1" dirty="0" smtClean="0"/>
              <a:t>For example, To convert Analog voltage 13.1V into corresponding equivalent Digital signal involves following steps in Tabular form. </a:t>
            </a:r>
          </a:p>
          <a:p>
            <a:pPr>
              <a:buNone/>
            </a:pPr>
            <a:endParaRPr lang="en-US" sz="1600" b="1"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Successive Approximation Method</a:t>
            </a:r>
            <a:endParaRPr lang="en-US" sz="2000" dirty="0"/>
          </a:p>
        </p:txBody>
      </p:sp>
      <p:graphicFrame>
        <p:nvGraphicFramePr>
          <p:cNvPr id="4" name="Content Placeholder 3"/>
          <p:cNvGraphicFramePr>
            <a:graphicFrameLocks noGrp="1"/>
          </p:cNvGraphicFramePr>
          <p:nvPr>
            <p:ph idx="1"/>
          </p:nvPr>
        </p:nvGraphicFramePr>
        <p:xfrm>
          <a:off x="457200" y="1600201"/>
          <a:ext cx="8229600" cy="4267200"/>
        </p:xfrm>
        <a:graphic>
          <a:graphicData uri="http://schemas.openxmlformats.org/drawingml/2006/table">
            <a:tbl>
              <a:tblPr firstRow="1" bandRow="1">
                <a:tableStyleId>{5C22544A-7EE6-4342-B048-85BDC9FD1C3A}</a:tableStyleId>
              </a:tblPr>
              <a:tblGrid>
                <a:gridCol w="762000"/>
                <a:gridCol w="3352800"/>
                <a:gridCol w="2057400"/>
                <a:gridCol w="2057400"/>
              </a:tblGrid>
              <a:tr h="1122948">
                <a:tc>
                  <a:txBody>
                    <a:bodyPr/>
                    <a:lstStyle/>
                    <a:p>
                      <a:r>
                        <a:rPr lang="en-US" dirty="0" smtClean="0"/>
                        <a:t>  S.N</a:t>
                      </a:r>
                      <a:endParaRPr lang="en-US" dirty="0"/>
                    </a:p>
                  </a:txBody>
                  <a:tcPr/>
                </a:tc>
                <a:tc>
                  <a:txBody>
                    <a:bodyPr/>
                    <a:lstStyle/>
                    <a:p>
                      <a:r>
                        <a:rPr lang="en-US" dirty="0" smtClean="0"/>
                        <a:t>               Control Resister</a:t>
                      </a:r>
                    </a:p>
                    <a:p>
                      <a:r>
                        <a:rPr lang="en-US" dirty="0" smtClean="0"/>
                        <a:t>       Initial                          Final</a:t>
                      </a:r>
                    </a:p>
                    <a:p>
                      <a:r>
                        <a:rPr lang="en-US" dirty="0" smtClean="0"/>
                        <a:t>       Value                          </a:t>
                      </a:r>
                      <a:r>
                        <a:rPr lang="en-US" dirty="0" err="1" smtClean="0"/>
                        <a:t>Value</a:t>
                      </a:r>
                      <a:endParaRPr lang="en-US" dirty="0"/>
                    </a:p>
                  </a:txBody>
                  <a:tcPr/>
                </a:tc>
                <a:tc>
                  <a:txBody>
                    <a:bodyPr/>
                    <a:lstStyle/>
                    <a:p>
                      <a:r>
                        <a:rPr lang="en-US" dirty="0" smtClean="0"/>
                        <a:t>Comparator output</a:t>
                      </a:r>
                      <a:endParaRPr lang="en-US" dirty="0"/>
                    </a:p>
                  </a:txBody>
                  <a:tcPr/>
                </a:tc>
                <a:tc>
                  <a:txBody>
                    <a:bodyPr/>
                    <a:lstStyle/>
                    <a:p>
                      <a:r>
                        <a:rPr lang="en-US" dirty="0" smtClean="0"/>
                        <a:t>     Value stored</a:t>
                      </a:r>
                    </a:p>
                    <a:p>
                      <a:r>
                        <a:rPr lang="en-US" dirty="0" smtClean="0"/>
                        <a:t>  after</a:t>
                      </a:r>
                      <a:r>
                        <a:rPr lang="en-US" baseline="0" dirty="0" smtClean="0"/>
                        <a:t> comparison</a:t>
                      </a:r>
                      <a:endParaRPr lang="en-US" dirty="0"/>
                    </a:p>
                  </a:txBody>
                  <a:tcPr/>
                </a:tc>
              </a:tr>
              <a:tr h="786063">
                <a:tc>
                  <a:txBody>
                    <a:bodyPr/>
                    <a:lstStyle/>
                    <a:p>
                      <a:r>
                        <a:rPr lang="en-US" dirty="0" smtClean="0"/>
                        <a:t>   1</a:t>
                      </a:r>
                      <a:endParaRPr lang="en-US" dirty="0"/>
                    </a:p>
                  </a:txBody>
                  <a:tcPr/>
                </a:tc>
                <a:tc>
                  <a:txBody>
                    <a:bodyPr/>
                    <a:lstStyle/>
                    <a:p>
                      <a:r>
                        <a:rPr lang="en-US" dirty="0" smtClean="0"/>
                        <a:t>        0000                           1000</a:t>
                      </a:r>
                      <a:endParaRPr lang="en-US" dirty="0"/>
                    </a:p>
                  </a:txBody>
                  <a:tcPr/>
                </a:tc>
                <a:tc>
                  <a:txBody>
                    <a:bodyPr/>
                    <a:lstStyle/>
                    <a:p>
                      <a:r>
                        <a:rPr lang="en-US" dirty="0" smtClean="0"/>
                        <a:t>      Vin</a:t>
                      </a:r>
                      <a:r>
                        <a:rPr lang="en-US" baseline="0" dirty="0" smtClean="0"/>
                        <a:t> &gt; VREF;    </a:t>
                      </a:r>
                      <a:r>
                        <a:rPr lang="en-US" baseline="0" dirty="0" err="1" smtClean="0"/>
                        <a:t>Comparat</a:t>
                      </a:r>
                      <a:r>
                        <a:rPr lang="en-US" baseline="0" dirty="0" smtClean="0"/>
                        <a:t>. o/p =1</a:t>
                      </a:r>
                      <a:endParaRPr lang="en-US" dirty="0"/>
                    </a:p>
                  </a:txBody>
                  <a:tcPr/>
                </a:tc>
                <a:tc>
                  <a:txBody>
                    <a:bodyPr/>
                    <a:lstStyle/>
                    <a:p>
                      <a:r>
                        <a:rPr lang="en-US" dirty="0" smtClean="0"/>
                        <a:t>             1000</a:t>
                      </a:r>
                      <a:endParaRPr lang="en-US" dirty="0"/>
                    </a:p>
                  </a:txBody>
                  <a:tcPr/>
                </a:tc>
              </a:tr>
              <a:tr h="786063">
                <a:tc>
                  <a:txBody>
                    <a:bodyPr/>
                    <a:lstStyle/>
                    <a:p>
                      <a:r>
                        <a:rPr lang="en-US" dirty="0" smtClean="0"/>
                        <a:t>   2</a:t>
                      </a:r>
                      <a:endParaRPr lang="en-US" dirty="0"/>
                    </a:p>
                  </a:txBody>
                  <a:tcPr/>
                </a:tc>
                <a:tc>
                  <a:txBody>
                    <a:bodyPr/>
                    <a:lstStyle/>
                    <a:p>
                      <a:r>
                        <a:rPr lang="en-US" dirty="0" smtClean="0"/>
                        <a:t>       1000</a:t>
                      </a:r>
                      <a:r>
                        <a:rPr lang="en-US" baseline="0" dirty="0" smtClean="0"/>
                        <a:t>                            1100</a:t>
                      </a:r>
                      <a:endParaRPr lang="en-US" dirty="0"/>
                    </a:p>
                  </a:txBody>
                  <a:tcPr/>
                </a:tc>
                <a:tc>
                  <a:txBody>
                    <a:bodyPr/>
                    <a:lstStyle/>
                    <a:p>
                      <a:r>
                        <a:rPr lang="en-US" dirty="0" smtClean="0"/>
                        <a:t>      Vin</a:t>
                      </a:r>
                      <a:r>
                        <a:rPr lang="en-US" baseline="0" dirty="0" smtClean="0"/>
                        <a:t> &gt; VREF;    </a:t>
                      </a:r>
                      <a:r>
                        <a:rPr lang="en-US" baseline="0" dirty="0" err="1" smtClean="0"/>
                        <a:t>Comparat</a:t>
                      </a:r>
                      <a:r>
                        <a:rPr lang="en-US" baseline="0" dirty="0" smtClean="0"/>
                        <a:t>. o/p =1</a:t>
                      </a:r>
                      <a:endParaRPr lang="en-US" dirty="0"/>
                    </a:p>
                  </a:txBody>
                  <a:tcPr/>
                </a:tc>
                <a:tc>
                  <a:txBody>
                    <a:bodyPr/>
                    <a:lstStyle/>
                    <a:p>
                      <a:r>
                        <a:rPr lang="en-US" dirty="0" smtClean="0"/>
                        <a:t>             1100</a:t>
                      </a:r>
                      <a:endParaRPr lang="en-US" dirty="0"/>
                    </a:p>
                  </a:txBody>
                  <a:tcPr/>
                </a:tc>
              </a:tr>
              <a:tr h="786063">
                <a:tc>
                  <a:txBody>
                    <a:bodyPr/>
                    <a:lstStyle/>
                    <a:p>
                      <a:r>
                        <a:rPr lang="en-US" dirty="0" smtClean="0"/>
                        <a:t>   3</a:t>
                      </a:r>
                      <a:endParaRPr lang="en-US" dirty="0"/>
                    </a:p>
                  </a:txBody>
                  <a:tcPr/>
                </a:tc>
                <a:tc>
                  <a:txBody>
                    <a:bodyPr/>
                    <a:lstStyle/>
                    <a:p>
                      <a:r>
                        <a:rPr lang="en-US" dirty="0" smtClean="0"/>
                        <a:t>       1100                            1110</a:t>
                      </a:r>
                      <a:endParaRPr lang="en-US" dirty="0"/>
                    </a:p>
                  </a:txBody>
                  <a:tcPr/>
                </a:tc>
                <a:tc>
                  <a:txBody>
                    <a:bodyPr/>
                    <a:lstStyle/>
                    <a:p>
                      <a:r>
                        <a:rPr lang="en-US" dirty="0" smtClean="0"/>
                        <a:t> Vin</a:t>
                      </a:r>
                      <a:r>
                        <a:rPr lang="en-US" baseline="0" dirty="0" smtClean="0"/>
                        <a:t> &lt; VREF;    </a:t>
                      </a:r>
                      <a:r>
                        <a:rPr lang="en-US" baseline="0" dirty="0" err="1" smtClean="0"/>
                        <a:t>Comparat</a:t>
                      </a:r>
                      <a:r>
                        <a:rPr lang="en-US" baseline="0" dirty="0" smtClean="0"/>
                        <a:t>. o/p =0</a:t>
                      </a:r>
                      <a:endParaRPr lang="en-US" dirty="0"/>
                    </a:p>
                  </a:txBody>
                  <a:tcPr/>
                </a:tc>
                <a:tc>
                  <a:txBody>
                    <a:bodyPr/>
                    <a:lstStyle/>
                    <a:p>
                      <a:r>
                        <a:rPr lang="en-US" dirty="0" smtClean="0"/>
                        <a:t>             1100</a:t>
                      </a:r>
                      <a:endParaRPr lang="en-US" dirty="0"/>
                    </a:p>
                  </a:txBody>
                  <a:tcPr/>
                </a:tc>
              </a:tr>
              <a:tr h="786063">
                <a:tc>
                  <a:txBody>
                    <a:bodyPr/>
                    <a:lstStyle/>
                    <a:p>
                      <a:r>
                        <a:rPr lang="en-US" dirty="0" smtClean="0"/>
                        <a:t>   4</a:t>
                      </a:r>
                      <a:endParaRPr lang="en-US" dirty="0"/>
                    </a:p>
                  </a:txBody>
                  <a:tcPr/>
                </a:tc>
                <a:tc>
                  <a:txBody>
                    <a:bodyPr/>
                    <a:lstStyle/>
                    <a:p>
                      <a:r>
                        <a:rPr lang="en-US" dirty="0" smtClean="0"/>
                        <a:t>        1100                           1101</a:t>
                      </a:r>
                      <a:endParaRPr lang="en-US" dirty="0"/>
                    </a:p>
                  </a:txBody>
                  <a:tcPr/>
                </a:tc>
                <a:tc>
                  <a:txBody>
                    <a:bodyPr/>
                    <a:lstStyle/>
                    <a:p>
                      <a:r>
                        <a:rPr lang="en-US" dirty="0" smtClean="0"/>
                        <a:t> Vin</a:t>
                      </a:r>
                      <a:r>
                        <a:rPr lang="en-US" baseline="0" dirty="0" smtClean="0"/>
                        <a:t> &gt; VREF;    </a:t>
                      </a:r>
                      <a:r>
                        <a:rPr lang="en-US" baseline="0" dirty="0" err="1" smtClean="0"/>
                        <a:t>Comparat</a:t>
                      </a:r>
                      <a:r>
                        <a:rPr lang="en-US" baseline="0" dirty="0" smtClean="0"/>
                        <a:t>. o/p =1</a:t>
                      </a:r>
                      <a:endParaRPr lang="en-US" dirty="0"/>
                    </a:p>
                  </a:txBody>
                  <a:tcPr/>
                </a:tc>
                <a:tc>
                  <a:txBody>
                    <a:bodyPr/>
                    <a:lstStyle/>
                    <a:p>
                      <a:r>
                        <a:rPr lang="en-US" dirty="0" smtClean="0"/>
                        <a:t>             1101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dirty="0" smtClean="0"/>
              <a:t>Voltage to Frequency ADC</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838200"/>
            <a:ext cx="9144000" cy="6019799"/>
          </a:xfrm>
          <a:prstGeom prst="rect">
            <a:avLst/>
          </a:prstGeom>
          <a:noFill/>
          <a:ln w="9525">
            <a:noFill/>
            <a:miter lim="800000"/>
            <a:headEnd/>
            <a:tailEnd/>
          </a:ln>
          <a:effectLst/>
        </p:spPr>
      </p:pic>
      <p:sp>
        <p:nvSpPr>
          <p:cNvPr id="5" name="TextBox 4"/>
          <p:cNvSpPr txBox="1"/>
          <p:nvPr/>
        </p:nvSpPr>
        <p:spPr>
          <a:xfrm>
            <a:off x="6400800" y="4343400"/>
            <a:ext cx="2133600" cy="369332"/>
          </a:xfrm>
          <a:prstGeom prst="rect">
            <a:avLst/>
          </a:prstGeom>
          <a:noFill/>
        </p:spPr>
        <p:txBody>
          <a:bodyPr wrap="square" rtlCol="0">
            <a:spAutoFit/>
          </a:bodyPr>
          <a:lstStyle/>
          <a:p>
            <a:r>
              <a:rPr lang="en-US" dirty="0" smtClean="0"/>
              <a:t>Pulse Trigger output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Signal</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b)</a:t>
            </a:r>
            <a:r>
              <a:rPr lang="en-US" sz="1600" dirty="0" smtClean="0"/>
              <a:t>	</a:t>
            </a:r>
            <a:r>
              <a:rPr lang="en-US" sz="1600" b="1" dirty="0" err="1" smtClean="0"/>
              <a:t>Aperiodic</a:t>
            </a:r>
            <a:r>
              <a:rPr lang="en-US" sz="1600" b="1" dirty="0" smtClean="0"/>
              <a:t> signal</a:t>
            </a:r>
          </a:p>
          <a:p>
            <a:pPr>
              <a:buNone/>
            </a:pPr>
            <a:r>
              <a:rPr lang="en-US" sz="1600" dirty="0" smtClean="0"/>
              <a:t>	Signal that occurs only once and exits for certain duration of time.</a:t>
            </a:r>
          </a:p>
          <a:p>
            <a:pPr>
              <a:buNone/>
            </a:pPr>
            <a:endParaRPr lang="en-US" sz="1600" dirty="0" smtClean="0"/>
          </a:p>
          <a:p>
            <a:pPr>
              <a:buNone/>
            </a:pPr>
            <a:r>
              <a:rPr lang="en-US" sz="1600" b="1" dirty="0" smtClean="0"/>
              <a:t> 	    f(t)</a:t>
            </a:r>
          </a:p>
          <a:p>
            <a:pPr>
              <a:buNone/>
            </a:pPr>
            <a:endParaRPr lang="en-US" sz="1600" b="1" dirty="0" smtClean="0"/>
          </a:p>
          <a:p>
            <a:pPr>
              <a:buNone/>
            </a:pPr>
            <a:endParaRPr lang="en-US" sz="1600" b="1" dirty="0" smtClean="0"/>
          </a:p>
          <a:p>
            <a:pPr>
              <a:buNone/>
            </a:pPr>
            <a:r>
              <a:rPr lang="en-US" sz="1600" b="1" dirty="0" smtClean="0"/>
              <a:t>	       0</a:t>
            </a:r>
          </a:p>
          <a:p>
            <a:pPr>
              <a:buNone/>
            </a:pPr>
            <a:r>
              <a:rPr lang="en-US" sz="1600" b="1" dirty="0" smtClean="0"/>
              <a:t>			            t</a:t>
            </a:r>
          </a:p>
          <a:p>
            <a:pPr marL="400050" indent="-400050">
              <a:buAutoNum type="romanLcParenR" startAt="4"/>
            </a:pPr>
            <a:r>
              <a:rPr lang="en-US" sz="1600" b="1" dirty="0" smtClean="0"/>
              <a:t>Non-deterministic signal</a:t>
            </a:r>
          </a:p>
          <a:p>
            <a:pPr marL="400050" indent="-400050">
              <a:buFont typeface="Wingdings" pitchFamily="2" charset="2"/>
              <a:buChar char="Ø"/>
            </a:pPr>
            <a:r>
              <a:rPr lang="en-US" sz="1600" dirty="0" smtClean="0"/>
              <a:t>Signal that could not be described by explicit mathematical function of time.</a:t>
            </a:r>
          </a:p>
          <a:p>
            <a:pPr marL="400050" indent="-400050">
              <a:buFont typeface="Wingdings" pitchFamily="2" charset="2"/>
              <a:buChar char="Ø"/>
            </a:pPr>
            <a:r>
              <a:rPr lang="en-US" sz="1600" dirty="0" smtClean="0"/>
              <a:t>Such signal could not be predicted.</a:t>
            </a:r>
          </a:p>
          <a:p>
            <a:pPr marL="400050" indent="-400050">
              <a:buFont typeface="Wingdings" pitchFamily="2" charset="2"/>
              <a:buChar char="Ø"/>
            </a:pPr>
            <a:r>
              <a:rPr lang="en-US" sz="1600" dirty="0" smtClean="0"/>
              <a:t>Random signals analyzed by using probability theory and statistical techniques.</a:t>
            </a:r>
          </a:p>
          <a:p>
            <a:pPr marL="400050" indent="-400050">
              <a:buNone/>
            </a:pPr>
            <a:endParaRPr lang="en-US" sz="1600" dirty="0" smtClean="0"/>
          </a:p>
          <a:p>
            <a:pPr marL="400050" indent="-400050">
              <a:buNone/>
            </a:pPr>
            <a:r>
              <a:rPr lang="en-US" sz="1600" dirty="0" smtClean="0"/>
              <a:t>	     </a:t>
            </a:r>
            <a:r>
              <a:rPr lang="en-US" sz="1600" b="1" dirty="0" smtClean="0"/>
              <a:t>f(t) </a:t>
            </a:r>
          </a:p>
          <a:p>
            <a:pPr>
              <a:buNone/>
            </a:pPr>
            <a:r>
              <a:rPr lang="en-US" sz="1600" b="1" dirty="0" smtClean="0"/>
              <a:t>	</a:t>
            </a:r>
          </a:p>
          <a:p>
            <a:pPr>
              <a:buNone/>
            </a:pPr>
            <a:endParaRPr lang="en-US" sz="1600" b="1" dirty="0" smtClean="0"/>
          </a:p>
          <a:p>
            <a:pPr>
              <a:buNone/>
            </a:pPr>
            <a:endParaRPr lang="en-US" sz="1600" b="1" dirty="0" smtClean="0"/>
          </a:p>
          <a:p>
            <a:pPr>
              <a:buNone/>
            </a:pPr>
            <a:r>
              <a:rPr lang="en-US" sz="1600" b="1" dirty="0" smtClean="0"/>
              <a:t>	 	 0</a:t>
            </a:r>
          </a:p>
          <a:p>
            <a:pPr>
              <a:buNone/>
            </a:pPr>
            <a:r>
              <a:rPr lang="en-US" sz="1600" b="1" dirty="0" smtClean="0"/>
              <a:t>					t</a:t>
            </a:r>
            <a:endParaRPr lang="en-US" sz="1600" b="1" dirty="0"/>
          </a:p>
        </p:txBody>
      </p:sp>
      <p:cxnSp>
        <p:nvCxnSpPr>
          <p:cNvPr id="5" name="Straight Arrow Connector 4"/>
          <p:cNvCxnSpPr/>
          <p:nvPr/>
        </p:nvCxnSpPr>
        <p:spPr>
          <a:xfrm>
            <a:off x="1066800" y="2894012"/>
            <a:ext cx="25146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flipH="1" flipV="1">
            <a:off x="457994" y="2285206"/>
            <a:ext cx="12192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667000" y="3048000"/>
            <a:ext cx="4572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Freeform 11"/>
          <p:cNvSpPr/>
          <p:nvPr/>
        </p:nvSpPr>
        <p:spPr>
          <a:xfrm>
            <a:off x="1066800" y="1981200"/>
            <a:ext cx="1295400" cy="914399"/>
          </a:xfrm>
          <a:custGeom>
            <a:avLst/>
            <a:gdLst>
              <a:gd name="connsiteX0" fmla="*/ 0 w 956603"/>
              <a:gd name="connsiteY0" fmla="*/ 747932 h 761999"/>
              <a:gd name="connsiteX1" fmla="*/ 464233 w 956603"/>
              <a:gd name="connsiteY1" fmla="*/ 2344 h 761999"/>
              <a:gd name="connsiteX2" fmla="*/ 956603 w 956603"/>
              <a:gd name="connsiteY2" fmla="*/ 761999 h 761999"/>
            </a:gdLst>
            <a:ahLst/>
            <a:cxnLst>
              <a:cxn ang="0">
                <a:pos x="connsiteX0" y="connsiteY0"/>
              </a:cxn>
              <a:cxn ang="0">
                <a:pos x="connsiteX1" y="connsiteY1"/>
              </a:cxn>
              <a:cxn ang="0">
                <a:pos x="connsiteX2" y="connsiteY2"/>
              </a:cxn>
            </a:cxnLst>
            <a:rect l="l" t="t" r="r" b="b"/>
            <a:pathLst>
              <a:path w="956603" h="761999">
                <a:moveTo>
                  <a:pt x="0" y="747932"/>
                </a:moveTo>
                <a:cubicBezTo>
                  <a:pt x="152399" y="373966"/>
                  <a:pt x="304799" y="0"/>
                  <a:pt x="464233" y="2344"/>
                </a:cubicBezTo>
                <a:cubicBezTo>
                  <a:pt x="623667" y="4688"/>
                  <a:pt x="872197" y="635390"/>
                  <a:pt x="956603" y="761999"/>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 name="Straight Arrow Connector 13"/>
          <p:cNvCxnSpPr/>
          <p:nvPr/>
        </p:nvCxnSpPr>
        <p:spPr>
          <a:xfrm>
            <a:off x="1219200" y="6096000"/>
            <a:ext cx="57150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flipH="1" flipV="1">
            <a:off x="417909" y="5295503"/>
            <a:ext cx="16009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962400" y="6324600"/>
            <a:ext cx="6096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Freeform 22"/>
          <p:cNvSpPr/>
          <p:nvPr/>
        </p:nvSpPr>
        <p:spPr>
          <a:xfrm>
            <a:off x="1237957" y="4707988"/>
            <a:ext cx="5008098" cy="947224"/>
          </a:xfrm>
          <a:custGeom>
            <a:avLst/>
            <a:gdLst>
              <a:gd name="connsiteX0" fmla="*/ 0 w 5008098"/>
              <a:gd name="connsiteY0" fmla="*/ 947224 h 947224"/>
              <a:gd name="connsiteX1" fmla="*/ 295421 w 5008098"/>
              <a:gd name="connsiteY1" fmla="*/ 243840 h 947224"/>
              <a:gd name="connsiteX2" fmla="*/ 450166 w 5008098"/>
              <a:gd name="connsiteY2" fmla="*/ 581464 h 947224"/>
              <a:gd name="connsiteX3" fmla="*/ 450166 w 5008098"/>
              <a:gd name="connsiteY3" fmla="*/ 581464 h 947224"/>
              <a:gd name="connsiteX4" fmla="*/ 647114 w 5008098"/>
              <a:gd name="connsiteY4" fmla="*/ 328246 h 947224"/>
              <a:gd name="connsiteX5" fmla="*/ 970671 w 5008098"/>
              <a:gd name="connsiteY5" fmla="*/ 342314 h 947224"/>
              <a:gd name="connsiteX6" fmla="*/ 1237957 w 5008098"/>
              <a:gd name="connsiteY6" fmla="*/ 609600 h 947224"/>
              <a:gd name="connsiteX7" fmla="*/ 1491175 w 5008098"/>
              <a:gd name="connsiteY7" fmla="*/ 131298 h 947224"/>
              <a:gd name="connsiteX8" fmla="*/ 1491175 w 5008098"/>
              <a:gd name="connsiteY8" fmla="*/ 131298 h 947224"/>
              <a:gd name="connsiteX9" fmla="*/ 1786597 w 5008098"/>
              <a:gd name="connsiteY9" fmla="*/ 665870 h 947224"/>
              <a:gd name="connsiteX10" fmla="*/ 1786597 w 5008098"/>
              <a:gd name="connsiteY10" fmla="*/ 665870 h 947224"/>
              <a:gd name="connsiteX11" fmla="*/ 1969477 w 5008098"/>
              <a:gd name="connsiteY11" fmla="*/ 75027 h 947224"/>
              <a:gd name="connsiteX12" fmla="*/ 2869809 w 5008098"/>
              <a:gd name="connsiteY12" fmla="*/ 497058 h 947224"/>
              <a:gd name="connsiteX13" fmla="*/ 2869809 w 5008098"/>
              <a:gd name="connsiteY13" fmla="*/ 497058 h 947224"/>
              <a:gd name="connsiteX14" fmla="*/ 3137095 w 5008098"/>
              <a:gd name="connsiteY14" fmla="*/ 46892 h 947224"/>
              <a:gd name="connsiteX15" fmla="*/ 3924886 w 5008098"/>
              <a:gd name="connsiteY15" fmla="*/ 482990 h 947224"/>
              <a:gd name="connsiteX16" fmla="*/ 4726745 w 5008098"/>
              <a:gd name="connsiteY16" fmla="*/ 46892 h 947224"/>
              <a:gd name="connsiteX17" fmla="*/ 5008098 w 5008098"/>
              <a:gd name="connsiteY17" fmla="*/ 201637 h 947224"/>
              <a:gd name="connsiteX18" fmla="*/ 5008098 w 5008098"/>
              <a:gd name="connsiteY18" fmla="*/ 201637 h 94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8098" h="947224">
                <a:moveTo>
                  <a:pt x="0" y="947224"/>
                </a:moveTo>
                <a:cubicBezTo>
                  <a:pt x="110196" y="626012"/>
                  <a:pt x="220393" y="304800"/>
                  <a:pt x="295421" y="243840"/>
                </a:cubicBezTo>
                <a:cubicBezTo>
                  <a:pt x="370449" y="182880"/>
                  <a:pt x="450166" y="581464"/>
                  <a:pt x="450166" y="581464"/>
                </a:cubicBezTo>
                <a:lnTo>
                  <a:pt x="450166" y="581464"/>
                </a:lnTo>
                <a:cubicBezTo>
                  <a:pt x="482991" y="539261"/>
                  <a:pt x="560363" y="368104"/>
                  <a:pt x="647114" y="328246"/>
                </a:cubicBezTo>
                <a:cubicBezTo>
                  <a:pt x="733865" y="288388"/>
                  <a:pt x="872197" y="295422"/>
                  <a:pt x="970671" y="342314"/>
                </a:cubicBezTo>
                <a:cubicBezTo>
                  <a:pt x="1069145" y="389206"/>
                  <a:pt x="1151206" y="644769"/>
                  <a:pt x="1237957" y="609600"/>
                </a:cubicBezTo>
                <a:cubicBezTo>
                  <a:pt x="1324708" y="574431"/>
                  <a:pt x="1491175" y="131298"/>
                  <a:pt x="1491175" y="131298"/>
                </a:cubicBezTo>
                <a:lnTo>
                  <a:pt x="1491175" y="131298"/>
                </a:lnTo>
                <a:lnTo>
                  <a:pt x="1786597" y="665870"/>
                </a:lnTo>
                <a:lnTo>
                  <a:pt x="1786597" y="665870"/>
                </a:lnTo>
                <a:cubicBezTo>
                  <a:pt x="1817077" y="567396"/>
                  <a:pt x="1788942" y="103162"/>
                  <a:pt x="1969477" y="75027"/>
                </a:cubicBezTo>
                <a:cubicBezTo>
                  <a:pt x="2150012" y="46892"/>
                  <a:pt x="2869809" y="497058"/>
                  <a:pt x="2869809" y="497058"/>
                </a:cubicBezTo>
                <a:lnTo>
                  <a:pt x="2869809" y="497058"/>
                </a:lnTo>
                <a:cubicBezTo>
                  <a:pt x="2914357" y="422030"/>
                  <a:pt x="2961249" y="49237"/>
                  <a:pt x="3137095" y="46892"/>
                </a:cubicBezTo>
                <a:cubicBezTo>
                  <a:pt x="3312941" y="44547"/>
                  <a:pt x="3659944" y="482990"/>
                  <a:pt x="3924886" y="482990"/>
                </a:cubicBezTo>
                <a:cubicBezTo>
                  <a:pt x="4189828" y="482990"/>
                  <a:pt x="4546210" y="93784"/>
                  <a:pt x="4726745" y="46892"/>
                </a:cubicBezTo>
                <a:cubicBezTo>
                  <a:pt x="4907280" y="0"/>
                  <a:pt x="5008098" y="201637"/>
                  <a:pt x="5008098" y="201637"/>
                </a:cubicBezTo>
                <a:lnTo>
                  <a:pt x="5008098" y="201637"/>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dirty="0" smtClean="0"/>
              <a:t>Voltage to Frequency ADC</a:t>
            </a:r>
            <a:endParaRPr lang="en-US" sz="20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Font typeface="Wingdings" pitchFamily="2" charset="2"/>
              <a:buChar char="Ø"/>
            </a:pPr>
            <a:r>
              <a:rPr lang="en-US" sz="1600" dirty="0" smtClean="0"/>
              <a:t>Analog voltage converted into digital form by producing pulses whose frequency becomes proportional to Analog voltage.</a:t>
            </a:r>
          </a:p>
          <a:p>
            <a:pPr>
              <a:buNone/>
            </a:pPr>
            <a:endParaRPr lang="en-US" sz="1600" dirty="0" smtClean="0"/>
          </a:p>
          <a:p>
            <a:pPr>
              <a:buFont typeface="Wingdings" pitchFamily="2" charset="2"/>
              <a:buChar char="Ø"/>
            </a:pPr>
            <a:r>
              <a:rPr lang="en-US" sz="1600" dirty="0" smtClean="0"/>
              <a:t>These pulses counted by counter for fixed duration.</a:t>
            </a:r>
          </a:p>
          <a:p>
            <a:pPr>
              <a:buNone/>
            </a:pPr>
            <a:endParaRPr lang="en-US" sz="1600" dirty="0" smtClean="0"/>
          </a:p>
          <a:p>
            <a:pPr>
              <a:buFont typeface="Wingdings" pitchFamily="2" charset="2"/>
              <a:buChar char="Ø"/>
            </a:pPr>
            <a:r>
              <a:rPr lang="en-US" sz="1600" dirty="0" smtClean="0"/>
              <a:t>Counter reading becomes proportional to frequency of pulses &amp; hence to analog voltage. </a:t>
            </a:r>
          </a:p>
          <a:p>
            <a:pPr>
              <a:buNone/>
            </a:pPr>
            <a:endParaRPr lang="en-US" sz="1600" dirty="0" smtClean="0"/>
          </a:p>
          <a:p>
            <a:pPr>
              <a:buFont typeface="Wingdings" pitchFamily="2" charset="2"/>
              <a:buChar char="Ø"/>
            </a:pPr>
            <a:r>
              <a:rPr lang="en-US" sz="1600" dirty="0" smtClean="0"/>
              <a:t>Analog voltage Vin applied to an integrator.</a:t>
            </a:r>
          </a:p>
          <a:p>
            <a:pPr>
              <a:buNone/>
            </a:pPr>
            <a:endParaRPr lang="en-US" sz="1600" dirty="0" smtClean="0"/>
          </a:p>
          <a:p>
            <a:pPr>
              <a:buFont typeface="Wingdings" pitchFamily="2" charset="2"/>
              <a:buChar char="Ø"/>
            </a:pPr>
            <a:r>
              <a:rPr lang="en-US" sz="1600" dirty="0" smtClean="0"/>
              <a:t>It provides ramp signal whose slope becomes proportional to Vin.</a:t>
            </a:r>
          </a:p>
          <a:p>
            <a:pPr>
              <a:buNone/>
            </a:pPr>
            <a:endParaRPr lang="en-US" sz="1600" dirty="0" smtClean="0"/>
          </a:p>
          <a:p>
            <a:pPr>
              <a:buFont typeface="Wingdings" pitchFamily="2" charset="2"/>
              <a:buChar char="Ø"/>
            </a:pPr>
            <a:r>
              <a:rPr lang="en-US" sz="1600" dirty="0" smtClean="0"/>
              <a:t>When </a:t>
            </a:r>
            <a:r>
              <a:rPr lang="en-US" sz="1600" dirty="0" err="1" smtClean="0"/>
              <a:t>Vout</a:t>
            </a:r>
            <a:r>
              <a:rPr lang="en-US" sz="1600" dirty="0" smtClean="0"/>
              <a:t> attains certain value(threshold level), then trigger pulses generated &amp; current pulses generated which used to discharge integrator capacitor C.</a:t>
            </a:r>
          </a:p>
          <a:p>
            <a:pPr>
              <a:buNone/>
            </a:pPr>
            <a:endParaRPr lang="en-US" sz="1600" dirty="0" smtClean="0"/>
          </a:p>
          <a:p>
            <a:pPr>
              <a:buFont typeface="Wingdings" pitchFamily="2" charset="2"/>
              <a:buChar char="Ø"/>
            </a:pPr>
            <a:r>
              <a:rPr lang="en-US" sz="1600" dirty="0" smtClean="0"/>
              <a:t>Time between successive threshold level crossing becomes inversely proportional to the ramp slope. </a:t>
            </a:r>
          </a:p>
          <a:p>
            <a:pPr>
              <a:buNone/>
            </a:pPr>
            <a:r>
              <a:rPr lang="en-US" sz="1600" dirty="0" smtClean="0"/>
              <a:t> </a:t>
            </a:r>
          </a:p>
          <a:p>
            <a:pPr>
              <a:buFont typeface="Wingdings" pitchFamily="2" charset="2"/>
              <a:buChar char="Ø"/>
            </a:pPr>
            <a:r>
              <a:rPr lang="en-US" sz="1600" dirty="0" smtClean="0"/>
              <a:t>Frequency of output pulses from comparator becomes directly proportional to Vin.</a:t>
            </a:r>
          </a:p>
          <a:p>
            <a:pPr>
              <a:buNone/>
            </a:pPr>
            <a:r>
              <a:rPr lang="en-US" sz="1600" dirty="0" smtClean="0"/>
              <a:t>  </a:t>
            </a:r>
            <a:endParaRPr lang="en-US" sz="16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Counter and Servo Type ADC</a:t>
            </a:r>
            <a:endParaRPr lang="en-US" sz="2000" b="1"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14400"/>
            <a:ext cx="9143999" cy="5943600"/>
          </a:xfrm>
          <a:prstGeom prst="rect">
            <a:avLst/>
          </a:prstGeom>
          <a:noFill/>
          <a:ln w="9525">
            <a:noFill/>
            <a:miter lim="800000"/>
            <a:headEnd/>
            <a:tailEnd/>
          </a:ln>
          <a:effec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Counter and Servo Type ADC</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Ø"/>
            </a:pPr>
            <a:r>
              <a:rPr lang="en-US" sz="1800" dirty="0" smtClean="0"/>
              <a:t>The counter get resets by control logic and on “start conversion command” it opens the gate allowing the counter to start.</a:t>
            </a:r>
          </a:p>
          <a:p>
            <a:pPr>
              <a:buFont typeface="Wingdings" pitchFamily="2" charset="2"/>
              <a:buChar char="Ø"/>
            </a:pPr>
            <a:endParaRPr lang="en-US" sz="1800" dirty="0" smtClean="0"/>
          </a:p>
          <a:p>
            <a:pPr>
              <a:buFont typeface="Wingdings" pitchFamily="2" charset="2"/>
              <a:buChar char="Ø"/>
            </a:pPr>
            <a:r>
              <a:rPr lang="en-US" sz="1800" dirty="0" smtClean="0"/>
              <a:t>The  output of D/A converter fed by counter is compared in comparator with Analog input continuously.</a:t>
            </a:r>
          </a:p>
          <a:p>
            <a:pPr>
              <a:buFont typeface="Wingdings" pitchFamily="2" charset="2"/>
              <a:buChar char="Ø"/>
            </a:pPr>
            <a:endParaRPr lang="en-US" sz="1800" dirty="0" smtClean="0"/>
          </a:p>
          <a:p>
            <a:pPr>
              <a:buFont typeface="Wingdings" pitchFamily="2" charset="2"/>
              <a:buChar char="Ø"/>
            </a:pPr>
            <a:r>
              <a:rPr lang="en-US" sz="1800" dirty="0" smtClean="0"/>
              <a:t>When DAC output becomes equal to Analog input, the comparator inhibits further passage of clock pulses to counter.</a:t>
            </a:r>
          </a:p>
          <a:p>
            <a:pPr>
              <a:buFont typeface="Wingdings" pitchFamily="2" charset="2"/>
              <a:buChar char="Ø"/>
            </a:pPr>
            <a:endParaRPr lang="en-US" sz="1800" dirty="0" smtClean="0"/>
          </a:p>
          <a:p>
            <a:pPr>
              <a:buFont typeface="Wingdings" pitchFamily="2" charset="2"/>
              <a:buChar char="Ø"/>
            </a:pPr>
            <a:r>
              <a:rPr lang="en-US" sz="1800" dirty="0" smtClean="0"/>
              <a:t>The counter output (fed  to the output register) forms the digital output of A/D converter.</a:t>
            </a:r>
          </a:p>
          <a:p>
            <a:pPr>
              <a:buFont typeface="Wingdings" pitchFamily="2" charset="2"/>
              <a:buChar char="Ø"/>
            </a:pPr>
            <a:endParaRPr lang="en-US" sz="1800" dirty="0" smtClean="0"/>
          </a:p>
          <a:p>
            <a:pPr>
              <a:buFont typeface="Wingdings" pitchFamily="2" charset="2"/>
              <a:buChar char="Ø"/>
            </a:pPr>
            <a:r>
              <a:rPr lang="en-US" sz="1800" dirty="0" smtClean="0"/>
              <a:t>When Vin &lt; </a:t>
            </a:r>
            <a:r>
              <a:rPr lang="en-US" sz="1800" dirty="0" err="1" smtClean="0"/>
              <a:t>Vout</a:t>
            </a:r>
            <a:r>
              <a:rPr lang="en-US" sz="1800" dirty="0" smtClean="0"/>
              <a:t>, The counter becomes in “count up” Mode.</a:t>
            </a:r>
          </a:p>
          <a:p>
            <a:pPr>
              <a:buFont typeface="Wingdings" pitchFamily="2" charset="2"/>
              <a:buChar char="Ø"/>
            </a:pPr>
            <a:endParaRPr lang="en-US" sz="1800" dirty="0" smtClean="0"/>
          </a:p>
          <a:p>
            <a:pPr>
              <a:buFont typeface="Wingdings" pitchFamily="2" charset="2"/>
              <a:buChar char="Ø"/>
            </a:pPr>
            <a:r>
              <a:rPr lang="en-US" sz="1800" dirty="0" smtClean="0"/>
              <a:t>When Vin &gt; </a:t>
            </a:r>
            <a:r>
              <a:rPr lang="en-US" sz="1800" dirty="0" err="1" smtClean="0"/>
              <a:t>Vout</a:t>
            </a:r>
            <a:r>
              <a:rPr lang="en-US" sz="1800" dirty="0" smtClean="0"/>
              <a:t>, The counter becomes in “count down” Mode.</a:t>
            </a:r>
          </a:p>
          <a:p>
            <a:pPr>
              <a:buFont typeface="Wingdings" pitchFamily="2" charset="2"/>
              <a:buChar char="Ø"/>
            </a:pPr>
            <a:endParaRPr lang="en-US" sz="1800" dirty="0" smtClean="0"/>
          </a:p>
          <a:p>
            <a:pPr>
              <a:buFont typeface="Wingdings" pitchFamily="2" charset="2"/>
              <a:buChar char="Ø"/>
            </a:pPr>
            <a:r>
              <a:rPr lang="en-US" sz="1800" dirty="0" smtClean="0"/>
              <a:t>When Vin is constant, The D/A converter “Hunts” between two adjacent bit values.</a:t>
            </a:r>
          </a:p>
          <a:p>
            <a:pPr>
              <a:buNone/>
            </a:pPr>
            <a:endParaRPr lang="en-US" sz="18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dirty="0" smtClean="0"/>
              <a:t>Parallel or Flash type ADC</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4038600" y="914400"/>
            <a:ext cx="5105400" cy="5943600"/>
          </a:xfrm>
          <a:prstGeom prst="rect">
            <a:avLst/>
          </a:prstGeom>
          <a:noFill/>
          <a:ln w="9525">
            <a:noFill/>
            <a:miter lim="800000"/>
            <a:headEnd/>
            <a:tailEnd/>
          </a:ln>
          <a:effectLst/>
        </p:spPr>
      </p:pic>
      <p:sp>
        <p:nvSpPr>
          <p:cNvPr id="4" name="TextBox 3"/>
          <p:cNvSpPr txBox="1"/>
          <p:nvPr/>
        </p:nvSpPr>
        <p:spPr>
          <a:xfrm>
            <a:off x="0" y="914400"/>
            <a:ext cx="4038600" cy="5909310"/>
          </a:xfrm>
          <a:prstGeom prst="rect">
            <a:avLst/>
          </a:prstGeom>
          <a:blipFill>
            <a:blip r:embed="rId4"/>
            <a:tile tx="0" ty="0" sx="100000" sy="100000" flip="none" algn="tl"/>
          </a:blipFill>
        </p:spPr>
        <p:txBody>
          <a:bodyPr wrap="square" rtlCol="0">
            <a:spAutoFit/>
          </a:bodyPr>
          <a:lstStyle/>
          <a:p>
            <a:pPr>
              <a:buFont typeface="Wingdings" pitchFamily="2" charset="2"/>
              <a:buChar char="q"/>
            </a:pPr>
            <a:r>
              <a:rPr lang="en-US" dirty="0" smtClean="0"/>
              <a:t>The input is simultaneously compared  with various reference voltages which are one LSB apart as indicated in diag.</a:t>
            </a:r>
          </a:p>
          <a:p>
            <a:endParaRPr lang="en-US" dirty="0" smtClean="0"/>
          </a:p>
          <a:p>
            <a:pPr>
              <a:buFont typeface="Wingdings" pitchFamily="2" charset="2"/>
              <a:buChar char="q"/>
            </a:pPr>
            <a:r>
              <a:rPr lang="en-US" dirty="0" smtClean="0"/>
              <a:t>The outputs of these comparators are then logically combined to give the output digital code by priority encoder.</a:t>
            </a:r>
          </a:p>
          <a:p>
            <a:endParaRPr lang="en-US" dirty="0" smtClean="0"/>
          </a:p>
          <a:p>
            <a:r>
              <a:rPr lang="en-US" b="1" dirty="0" smtClean="0"/>
              <a:t>Advantages</a:t>
            </a:r>
          </a:p>
          <a:p>
            <a:pPr marL="342900" indent="-342900">
              <a:buFont typeface="+mj-lt"/>
              <a:buAutoNum type="alphaLcParenR"/>
            </a:pPr>
            <a:r>
              <a:rPr lang="en-US" dirty="0" smtClean="0"/>
              <a:t>It posses very high speed of conversion.</a:t>
            </a:r>
          </a:p>
          <a:p>
            <a:pPr marL="342900" indent="-342900">
              <a:buFont typeface="+mj-lt"/>
              <a:buAutoNum type="alphaLcParenR"/>
            </a:pPr>
            <a:r>
              <a:rPr lang="en-US" dirty="0" smtClean="0"/>
              <a:t>Speed just limited by switching time of comparators and gates.</a:t>
            </a:r>
          </a:p>
          <a:p>
            <a:endParaRPr lang="en-US" dirty="0" smtClean="0"/>
          </a:p>
          <a:p>
            <a:r>
              <a:rPr lang="en-US" b="1" dirty="0" smtClean="0"/>
              <a:t>Disadvantages</a:t>
            </a:r>
          </a:p>
          <a:p>
            <a:pPr marL="342900" indent="-342900">
              <a:buFont typeface="+mj-lt"/>
              <a:buAutoNum type="alphaLcParenR"/>
            </a:pPr>
            <a:r>
              <a:rPr lang="en-US" dirty="0" smtClean="0"/>
              <a:t>It’s  complexity.</a:t>
            </a:r>
          </a:p>
          <a:p>
            <a:pPr marL="342900" indent="-342900">
              <a:buFont typeface="+mj-lt"/>
              <a:buAutoNum type="alphaLcParenR"/>
            </a:pPr>
            <a:r>
              <a:rPr lang="en-US" dirty="0" err="1" smtClean="0"/>
              <a:t>Eg</a:t>
            </a:r>
            <a:r>
              <a:rPr lang="en-US" dirty="0" smtClean="0"/>
              <a:t>. For 3-bit resolution, 7-comparators and one 8-bit priority encoder are required.</a:t>
            </a:r>
          </a:p>
          <a:p>
            <a:pPr marL="342900" indent="-342900">
              <a:buFont typeface="+mj-lt"/>
              <a:buAutoNum type="alphaLcParenR"/>
            </a:pPr>
            <a:endParaRPr lang="en-US" dirty="0" smtClean="0"/>
          </a:p>
          <a:p>
            <a:pPr marL="342900" indent="-342900">
              <a:buFont typeface="+mj-lt"/>
              <a:buAutoNum type="alphaLcParenR"/>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Data Transmission</a:t>
            </a:r>
            <a:endParaRPr lang="en-US" sz="2000" b="1" dirty="0"/>
          </a:p>
        </p:txBody>
      </p:sp>
      <p:sp>
        <p:nvSpPr>
          <p:cNvPr id="3" name="Content Placeholder 2"/>
          <p:cNvSpPr>
            <a:spLocks noGrp="1"/>
          </p:cNvSpPr>
          <p:nvPr>
            <p:ph idx="1"/>
          </p:nvPr>
        </p:nvSpPr>
        <p:spPr>
          <a:xfrm>
            <a:off x="0" y="914400"/>
            <a:ext cx="9144000" cy="5943600"/>
          </a:xfrm>
        </p:spPr>
        <p:txBody>
          <a:bodyPr>
            <a:normAutofit/>
          </a:bodyPr>
          <a:lstStyle/>
          <a:p>
            <a:pPr>
              <a:buNone/>
            </a:pPr>
            <a:r>
              <a:rPr lang="en-US" sz="1600" dirty="0" smtClean="0"/>
              <a:t>	</a:t>
            </a:r>
            <a:r>
              <a:rPr lang="en-US" sz="1600" b="1" dirty="0" smtClean="0"/>
              <a:t>Objective  </a:t>
            </a:r>
          </a:p>
          <a:p>
            <a:pPr>
              <a:buNone/>
            </a:pPr>
            <a:r>
              <a:rPr lang="en-US" sz="1600" dirty="0" smtClean="0"/>
              <a:t>Transfer of information from one location to another.</a:t>
            </a:r>
          </a:p>
          <a:p>
            <a:pPr>
              <a:buNone/>
            </a:pPr>
            <a:r>
              <a:rPr lang="en-US" sz="1600" b="1" dirty="0" smtClean="0"/>
              <a:t>Digital Data Transmission</a:t>
            </a:r>
          </a:p>
          <a:p>
            <a:pPr>
              <a:buNone/>
            </a:pPr>
            <a:r>
              <a:rPr lang="en-US" sz="1600" dirty="0" smtClean="0"/>
              <a:t>Transmitted either in Parallel or Serial format.</a:t>
            </a:r>
          </a:p>
          <a:p>
            <a:pPr>
              <a:buNone/>
            </a:pPr>
            <a:r>
              <a:rPr lang="en-US" sz="1600" b="1" dirty="0" smtClean="0"/>
              <a:t>Parallel Data Transmission</a:t>
            </a:r>
          </a:p>
          <a:p>
            <a:pPr>
              <a:buNone/>
            </a:pPr>
            <a:endParaRPr lang="en-US" sz="1600" dirty="0" smtClean="0"/>
          </a:p>
          <a:p>
            <a:pPr>
              <a:buNone/>
            </a:pPr>
            <a:endParaRPr lang="en-US" sz="1600" dirty="0" smtClean="0"/>
          </a:p>
          <a:p>
            <a:pPr>
              <a:buNone/>
            </a:pPr>
            <a:endParaRPr lang="en-US" sz="1600" b="1" dirty="0" smtClean="0"/>
          </a:p>
          <a:p>
            <a:pPr>
              <a:buNone/>
            </a:pPr>
            <a:endParaRPr lang="en-US" sz="1600" b="1" dirty="0"/>
          </a:p>
        </p:txBody>
      </p:sp>
      <p:pic>
        <p:nvPicPr>
          <p:cNvPr id="1026" name="Picture 2"/>
          <p:cNvPicPr>
            <a:picLocks noChangeAspect="1" noChangeArrowheads="1"/>
          </p:cNvPicPr>
          <p:nvPr/>
        </p:nvPicPr>
        <p:blipFill>
          <a:blip r:embed="rId3">
            <a:duotone>
              <a:prstClr val="black"/>
              <a:schemeClr val="accent6">
                <a:tint val="45000"/>
                <a:satMod val="400000"/>
              </a:schemeClr>
            </a:duotone>
          </a:blip>
          <a:srcRect/>
          <a:stretch>
            <a:fillRect/>
          </a:stretch>
        </p:blipFill>
        <p:spPr bwMode="auto">
          <a:xfrm>
            <a:off x="0" y="2438400"/>
            <a:ext cx="9144000" cy="4419600"/>
          </a:xfrm>
          <a:prstGeom prst="rect">
            <a:avLst/>
          </a:prstGeom>
          <a:noFill/>
          <a:ln w="9525">
            <a:noFill/>
            <a:miter lim="800000"/>
            <a:headEnd/>
            <a:tailEnd/>
          </a:ln>
          <a:effec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Data Transmission</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Ø"/>
            </a:pPr>
            <a:r>
              <a:rPr lang="en-US" sz="1600" dirty="0" smtClean="0"/>
              <a:t>Each bit uses its own data lines</a:t>
            </a:r>
          </a:p>
          <a:p>
            <a:pPr>
              <a:buFont typeface="Wingdings" pitchFamily="2" charset="2"/>
              <a:buChar char="Ø"/>
            </a:pPr>
            <a:endParaRPr lang="en-US" sz="1600" dirty="0" smtClean="0"/>
          </a:p>
          <a:p>
            <a:pPr>
              <a:buFont typeface="Wingdings" pitchFamily="2" charset="2"/>
              <a:buChar char="Ø"/>
            </a:pPr>
            <a:r>
              <a:rPr lang="en-US" sz="1600" dirty="0" smtClean="0"/>
              <a:t>All bits that make up word (</a:t>
            </a:r>
            <a:r>
              <a:rPr lang="en-US" sz="1600" dirty="0" err="1" smtClean="0"/>
              <a:t>eg</a:t>
            </a:r>
            <a:r>
              <a:rPr lang="en-US" sz="1600" dirty="0" smtClean="0"/>
              <a:t> for word say 8-bits) are transmitted at a time on separate data lines with some control lines.</a:t>
            </a:r>
          </a:p>
          <a:p>
            <a:pPr>
              <a:buNone/>
            </a:pPr>
            <a:endParaRPr lang="en-US" sz="1600" dirty="0" smtClean="0"/>
          </a:p>
          <a:p>
            <a:pPr>
              <a:buFont typeface="Wingdings" pitchFamily="2" charset="2"/>
              <a:buChar char="Ø"/>
            </a:pPr>
            <a:r>
              <a:rPr lang="en-US" sz="1600" dirty="0" smtClean="0"/>
              <a:t>Thus, data transfer rate becomes very fast.</a:t>
            </a:r>
          </a:p>
          <a:p>
            <a:pPr>
              <a:buNone/>
            </a:pPr>
            <a:endParaRPr lang="en-US" sz="1600" dirty="0" smtClean="0"/>
          </a:p>
          <a:p>
            <a:pPr>
              <a:buFont typeface="Wingdings" pitchFamily="2" charset="2"/>
              <a:buChar char="Ø"/>
            </a:pPr>
            <a:r>
              <a:rPr lang="en-US" sz="1600" dirty="0" smtClean="0"/>
              <a:t>Usually, preferred for short distance communication.</a:t>
            </a:r>
          </a:p>
          <a:p>
            <a:pPr>
              <a:buNone/>
            </a:pPr>
            <a:endParaRPr lang="en-US" sz="1600" dirty="0" smtClean="0"/>
          </a:p>
          <a:p>
            <a:pPr>
              <a:buFont typeface="Wingdings" pitchFamily="2" charset="2"/>
              <a:buChar char="Ø"/>
            </a:pPr>
            <a:r>
              <a:rPr lang="en-US" sz="1600" dirty="0" smtClean="0"/>
              <a:t>Requirement of individual cable causes higher cost.</a:t>
            </a:r>
          </a:p>
          <a:p>
            <a:pPr>
              <a:buNone/>
            </a:pPr>
            <a:endParaRPr lang="en-US" sz="1600" dirty="0" smtClean="0"/>
          </a:p>
          <a:p>
            <a:pPr>
              <a:buFont typeface="Wingdings" pitchFamily="2" charset="2"/>
              <a:buChar char="Ø"/>
            </a:pPr>
            <a:r>
              <a:rPr lang="en-US" sz="1600" dirty="0" smtClean="0"/>
              <a:t>Thus, not suitable for long distance communication.</a:t>
            </a:r>
          </a:p>
          <a:p>
            <a:pPr>
              <a:buNone/>
            </a:pPr>
            <a:endParaRPr lang="en-US" sz="1600" dirty="0" smtClean="0"/>
          </a:p>
          <a:p>
            <a:pPr>
              <a:buFont typeface="Wingdings" pitchFamily="2" charset="2"/>
              <a:buChar char="Ø"/>
            </a:pPr>
            <a:r>
              <a:rPr lang="en-US" sz="1600" dirty="0" smtClean="0"/>
              <a:t>Hardware requirement make comparatively complex.</a:t>
            </a:r>
          </a:p>
          <a:p>
            <a:pPr>
              <a:buNone/>
            </a:pPr>
            <a:endParaRPr lang="en-US" sz="1600" dirty="0" smtClean="0"/>
          </a:p>
          <a:p>
            <a:pPr>
              <a:buFont typeface="Wingdings" pitchFamily="2" charset="2"/>
              <a:buChar char="Ø"/>
            </a:pPr>
            <a:r>
              <a:rPr lang="en-US" sz="1600" dirty="0" smtClean="0"/>
              <a:t>Data transmission gets control via control lines.</a:t>
            </a:r>
            <a:endParaRPr lang="en-US" sz="16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Serial Data Transmission</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Wingdings" pitchFamily="2" charset="2"/>
              <a:buChar char="q"/>
            </a:pPr>
            <a:r>
              <a:rPr lang="en-US" sz="1600" dirty="0" smtClean="0"/>
              <a:t>Various bits forming a data byte sent one after another, one bit at a time.</a:t>
            </a:r>
          </a:p>
          <a:p>
            <a:pPr>
              <a:buNone/>
            </a:pPr>
            <a:endParaRPr lang="en-US" sz="1600" dirty="0" smtClean="0"/>
          </a:p>
          <a:p>
            <a:pPr>
              <a:buFont typeface="Wingdings" pitchFamily="2" charset="2"/>
              <a:buChar char="q"/>
            </a:pPr>
            <a:r>
              <a:rPr lang="en-US" sz="1600" dirty="0" smtClean="0"/>
              <a:t>Data transmitted serially bit by bit one after another via same transmission line.</a:t>
            </a:r>
          </a:p>
          <a:p>
            <a:pPr>
              <a:buNone/>
            </a:pPr>
            <a:endParaRPr lang="en-US" sz="1600" dirty="0" smtClean="0"/>
          </a:p>
          <a:p>
            <a:pPr>
              <a:buFont typeface="Wingdings" pitchFamily="2" charset="2"/>
              <a:buChar char="q"/>
            </a:pPr>
            <a:r>
              <a:rPr lang="en-US" sz="1600" dirty="0" smtClean="0"/>
              <a:t>Usually preferred for long distance communication.</a:t>
            </a:r>
          </a:p>
          <a:p>
            <a:pPr>
              <a:buNone/>
            </a:pPr>
            <a:endParaRPr lang="en-US" sz="1600" dirty="0" smtClean="0"/>
          </a:p>
          <a:p>
            <a:pPr>
              <a:buFont typeface="Wingdings" pitchFamily="2" charset="2"/>
              <a:buChar char="q"/>
            </a:pPr>
            <a:r>
              <a:rPr lang="en-US" sz="1600" dirty="0" smtClean="0"/>
              <a:t>Low cost as compared to parallel type.</a:t>
            </a:r>
          </a:p>
          <a:p>
            <a:pPr>
              <a:buNone/>
            </a:pPr>
            <a:endParaRPr lang="en-US" sz="1600" dirty="0" smtClean="0"/>
          </a:p>
          <a:p>
            <a:pPr>
              <a:buNone/>
            </a:pPr>
            <a:r>
              <a:rPr lang="en-US" sz="1600" b="1" dirty="0" smtClean="0"/>
              <a:t>Data transmitted in different mode of operation are</a:t>
            </a:r>
          </a:p>
          <a:p>
            <a:pPr>
              <a:buFont typeface="Wingdings" pitchFamily="2" charset="2"/>
              <a:buChar char="q"/>
            </a:pPr>
            <a:r>
              <a:rPr lang="en-US" sz="1600" dirty="0" smtClean="0"/>
              <a:t>Simplex.</a:t>
            </a:r>
          </a:p>
          <a:p>
            <a:pPr>
              <a:buFont typeface="Wingdings" pitchFamily="2" charset="2"/>
              <a:buChar char="q"/>
            </a:pPr>
            <a:r>
              <a:rPr lang="en-US" sz="1600" dirty="0" smtClean="0"/>
              <a:t>Half-duplex.</a:t>
            </a:r>
          </a:p>
          <a:p>
            <a:pPr>
              <a:buFont typeface="Wingdings" pitchFamily="2" charset="2"/>
              <a:buChar char="q"/>
            </a:pPr>
            <a:r>
              <a:rPr lang="en-US" sz="1600" dirty="0" smtClean="0"/>
              <a:t>Full-duplex.</a:t>
            </a:r>
          </a:p>
          <a:p>
            <a:pPr>
              <a:buNone/>
            </a:pPr>
            <a:endParaRPr lang="en-US" sz="1600" dirty="0" smtClean="0"/>
          </a:p>
          <a:p>
            <a:pPr>
              <a:buNone/>
            </a:pPr>
            <a:r>
              <a:rPr lang="en-US" sz="1600" b="1" dirty="0" smtClean="0"/>
              <a:t>Simplex Mode</a:t>
            </a:r>
          </a:p>
          <a:p>
            <a:pPr>
              <a:buNone/>
            </a:pPr>
            <a:r>
              <a:rPr lang="en-US" sz="1600" dirty="0" smtClean="0"/>
              <a:t>Data transmission in only one direction. </a:t>
            </a:r>
            <a:r>
              <a:rPr lang="en-US" sz="1600" dirty="0" err="1" smtClean="0"/>
              <a:t>eg</a:t>
            </a:r>
            <a:r>
              <a:rPr lang="en-US" sz="1600" dirty="0" smtClean="0"/>
              <a:t>. Radio paging.</a:t>
            </a:r>
          </a:p>
          <a:p>
            <a:pPr>
              <a:buNone/>
            </a:pPr>
            <a:endParaRPr lang="en-US" sz="1600" dirty="0" smtClean="0"/>
          </a:p>
          <a:p>
            <a:pPr>
              <a:buNone/>
            </a:pPr>
            <a:r>
              <a:rPr lang="en-US" sz="1600" b="1" dirty="0" smtClean="0"/>
              <a:t>Half- Duplex</a:t>
            </a:r>
          </a:p>
          <a:p>
            <a:pPr>
              <a:buNone/>
            </a:pPr>
            <a:r>
              <a:rPr lang="en-US" sz="1600" dirty="0" smtClean="0"/>
              <a:t>Data transmission in both direction  but not at the same time.</a:t>
            </a:r>
          </a:p>
          <a:p>
            <a:pPr>
              <a:buNone/>
            </a:pPr>
            <a:endParaRPr lang="en-US" sz="1600" dirty="0" smtClean="0"/>
          </a:p>
          <a:p>
            <a:pPr>
              <a:buNone/>
            </a:pPr>
            <a:endParaRPr lang="en-US" sz="16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Serial Data Transmission</a:t>
            </a:r>
            <a:endParaRPr lang="en-US" sz="2000" dirty="0"/>
          </a:p>
        </p:txBody>
      </p:sp>
      <p:sp>
        <p:nvSpPr>
          <p:cNvPr id="3" name="Content Placeholder 2"/>
          <p:cNvSpPr>
            <a:spLocks noGrp="1"/>
          </p:cNvSpPr>
          <p:nvPr>
            <p:ph idx="1"/>
          </p:nvPr>
        </p:nvSpPr>
        <p:spPr>
          <a:xfrm>
            <a:off x="0" y="914400"/>
            <a:ext cx="9144000" cy="762000"/>
          </a:xfrm>
          <a:blipFill>
            <a:blip r:embed="rId3"/>
            <a:tile tx="0" ty="0" sx="100000" sy="100000" flip="none" algn="tl"/>
          </a:blipFill>
        </p:spPr>
        <p:txBody>
          <a:bodyPr>
            <a:normAutofit/>
          </a:bodyPr>
          <a:lstStyle/>
          <a:p>
            <a:pPr>
              <a:buNone/>
            </a:pPr>
            <a:r>
              <a:rPr lang="en-US" sz="1600" b="1" dirty="0" smtClean="0"/>
              <a:t>Full-Duplex</a:t>
            </a:r>
          </a:p>
          <a:p>
            <a:pPr>
              <a:buNone/>
            </a:pPr>
            <a:r>
              <a:rPr lang="en-US" sz="1600" dirty="0" smtClean="0"/>
              <a:t>Data transmission in both direction at same time.</a:t>
            </a:r>
            <a:endParaRPr lang="en-US" sz="1600" dirty="0"/>
          </a:p>
        </p:txBody>
      </p:sp>
      <p:pic>
        <p:nvPicPr>
          <p:cNvPr id="1026" name="Picture 2"/>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0" y="1676400"/>
            <a:ext cx="9144000" cy="5181599"/>
          </a:xfrm>
          <a:prstGeom prst="rect">
            <a:avLst/>
          </a:prstGeom>
          <a:noFill/>
          <a:ln w="9525">
            <a:noFill/>
            <a:miter lim="800000"/>
            <a:headEnd/>
            <a:tailEnd/>
          </a:ln>
          <a:effectLst/>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Transmission Scheme</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Font typeface="+mj-lt"/>
              <a:buAutoNum type="arabicParenR"/>
            </a:pPr>
            <a:r>
              <a:rPr lang="en-US" sz="1600" b="1" dirty="0" smtClean="0"/>
              <a:t>Transmission Lines</a:t>
            </a:r>
          </a:p>
          <a:p>
            <a:pPr>
              <a:buFont typeface="+mj-lt"/>
              <a:buAutoNum type="arabicParenR"/>
            </a:pPr>
            <a:r>
              <a:rPr lang="en-US" sz="1600" b="1" dirty="0" smtClean="0"/>
              <a:t>Electromagnetic waves</a:t>
            </a:r>
          </a:p>
          <a:p>
            <a:pPr>
              <a:buFont typeface="+mj-lt"/>
              <a:buAutoNum type="arabicParenR"/>
            </a:pPr>
            <a:r>
              <a:rPr lang="en-US" sz="1600" b="1" dirty="0" smtClean="0"/>
              <a:t>Optical Fiber</a:t>
            </a:r>
          </a:p>
          <a:p>
            <a:pPr>
              <a:buNone/>
            </a:pPr>
            <a:endParaRPr lang="en-US" sz="1600" b="1" dirty="0" smtClean="0"/>
          </a:p>
          <a:p>
            <a:pPr>
              <a:buNone/>
            </a:pPr>
            <a:r>
              <a:rPr lang="en-US" sz="1600" b="1" dirty="0" smtClean="0"/>
              <a:t>Transmission Lines</a:t>
            </a:r>
          </a:p>
          <a:p>
            <a:pPr>
              <a:buNone/>
            </a:pPr>
            <a:r>
              <a:rPr lang="en-US" sz="1600" dirty="0" smtClean="0"/>
              <a:t>Means of conveying signal from one point to another.</a:t>
            </a:r>
          </a:p>
          <a:p>
            <a:pPr>
              <a:buNone/>
            </a:pPr>
            <a:r>
              <a:rPr lang="en-US" sz="1600" dirty="0" smtClean="0"/>
              <a:t>Wire system properties that can’t be dismissed generally  is called transmission line.</a:t>
            </a:r>
          </a:p>
          <a:p>
            <a:pPr>
              <a:buNone/>
            </a:pPr>
            <a:endParaRPr lang="en-US" sz="1600" dirty="0" smtClean="0"/>
          </a:p>
          <a:p>
            <a:pPr>
              <a:buNone/>
            </a:pPr>
            <a:endParaRPr lang="en-US" sz="1600" dirty="0" smtClean="0"/>
          </a:p>
          <a:p>
            <a:pPr>
              <a:buNone/>
            </a:pPr>
            <a:r>
              <a:rPr lang="en-US" sz="1600" b="1" dirty="0" smtClean="0"/>
              <a:t>Types most commonly used are</a:t>
            </a:r>
          </a:p>
          <a:p>
            <a:pPr>
              <a:buNone/>
            </a:pPr>
            <a:r>
              <a:rPr lang="en-US" sz="1600" dirty="0" smtClean="0"/>
              <a:t>Parallel wire (Balanced line)</a:t>
            </a:r>
          </a:p>
          <a:p>
            <a:pPr>
              <a:buNone/>
            </a:pPr>
            <a:r>
              <a:rPr lang="en-US" sz="1600" dirty="0" smtClean="0"/>
              <a:t>Coaxial Line (unbalanced)</a:t>
            </a:r>
          </a:p>
          <a:p>
            <a:pPr>
              <a:buNone/>
            </a:pPr>
            <a:endParaRPr lang="en-US" sz="1600" dirty="0" smtClean="0"/>
          </a:p>
          <a:p>
            <a:pPr>
              <a:buNone/>
            </a:pPr>
            <a:endParaRPr lang="en-US" sz="1600" dirty="0"/>
          </a:p>
        </p:txBody>
      </p:sp>
      <p:graphicFrame>
        <p:nvGraphicFramePr>
          <p:cNvPr id="4" name="Table 3"/>
          <p:cNvGraphicFramePr>
            <a:graphicFrameLocks noGrp="1"/>
          </p:cNvGraphicFramePr>
          <p:nvPr/>
        </p:nvGraphicFramePr>
        <p:xfrm>
          <a:off x="0" y="3505200"/>
          <a:ext cx="9144000" cy="1920240"/>
        </p:xfrm>
        <a:graphic>
          <a:graphicData uri="http://schemas.openxmlformats.org/drawingml/2006/table">
            <a:tbl>
              <a:tblPr firstRow="1" bandRow="1">
                <a:tableStyleId>{5C22544A-7EE6-4342-B048-85BDC9FD1C3A}</a:tableStyleId>
              </a:tblPr>
              <a:tblGrid>
                <a:gridCol w="4572000"/>
                <a:gridCol w="4572000"/>
              </a:tblGrid>
              <a:tr h="457200">
                <a:tc>
                  <a:txBody>
                    <a:bodyPr/>
                    <a:lstStyle/>
                    <a:p>
                      <a:pPr algn="ctr"/>
                      <a:r>
                        <a:rPr lang="en-US" dirty="0" smtClean="0"/>
                        <a:t>Parallel Wire</a:t>
                      </a:r>
                      <a:endParaRPr lang="en-US" dirty="0"/>
                    </a:p>
                  </a:txBody>
                  <a:tcPr/>
                </a:tc>
                <a:tc>
                  <a:txBody>
                    <a:bodyPr/>
                    <a:lstStyle/>
                    <a:p>
                      <a:pPr algn="ctr"/>
                      <a:r>
                        <a:rPr lang="en-US" dirty="0" smtClean="0"/>
                        <a:t>Coaxial line</a:t>
                      </a:r>
                      <a:endParaRPr lang="en-US" dirty="0"/>
                    </a:p>
                  </a:txBody>
                  <a:tcPr/>
                </a:tc>
              </a:tr>
              <a:tr h="762000">
                <a:tc>
                  <a:txBody>
                    <a:bodyPr/>
                    <a:lstStyle/>
                    <a:p>
                      <a:pPr>
                        <a:buFont typeface="Wingdings" pitchFamily="2" charset="2"/>
                        <a:buChar char="q"/>
                      </a:pPr>
                      <a:r>
                        <a:rPr lang="en-US" dirty="0" smtClean="0"/>
                        <a:t>Used when balanced properties required.</a:t>
                      </a:r>
                    </a:p>
                    <a:p>
                      <a:pPr>
                        <a:buFont typeface="Wingdings" pitchFamily="2" charset="2"/>
                        <a:buChar char="q"/>
                      </a:pPr>
                      <a:r>
                        <a:rPr lang="en-US" dirty="0" err="1" smtClean="0"/>
                        <a:t>eg</a:t>
                      </a:r>
                      <a:r>
                        <a:rPr lang="en-US" dirty="0" smtClean="0"/>
                        <a:t>. Connecting folded dipole antenna to a TV  receiver.</a:t>
                      </a:r>
                    </a:p>
                    <a:p>
                      <a:pPr>
                        <a:buFont typeface="Wingdings" pitchFamily="2" charset="2"/>
                        <a:buChar char="q"/>
                      </a:pPr>
                      <a:r>
                        <a:rPr lang="en-US" dirty="0" smtClean="0"/>
                        <a:t>Used at lower frequency range.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smtClean="0"/>
                        <a:t>Used when balanced properties required.</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err="1" smtClean="0"/>
                        <a:t>eg</a:t>
                      </a:r>
                      <a:r>
                        <a:rPr lang="en-US" dirty="0" smtClean="0"/>
                        <a:t>. Interconnection of broadcast transmitter to grounded antenna.</a:t>
                      </a:r>
                    </a:p>
                    <a:p>
                      <a:pPr>
                        <a:buFont typeface="Wingdings" pitchFamily="2" charset="2"/>
                        <a:buChar char="q"/>
                      </a:pPr>
                      <a:r>
                        <a:rPr lang="en-US" dirty="0" smtClean="0"/>
                        <a:t>Used at higher frequency range,</a:t>
                      </a:r>
                      <a:r>
                        <a:rPr lang="en-US" baseline="0" dirty="0" smtClean="0"/>
                        <a:t> but not above 18 GHz.</a:t>
                      </a:r>
                      <a:endParaRPr lang="en-US" dirty="0"/>
                    </a:p>
                  </a:txBody>
                  <a:tcPr/>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Transmission Scheme</a:t>
            </a:r>
            <a:endParaRPr lang="en-US" sz="2000" dirty="0"/>
          </a:p>
        </p:txBody>
      </p:sp>
      <p:sp>
        <p:nvSpPr>
          <p:cNvPr id="3" name="Content Placeholder 2"/>
          <p:cNvSpPr>
            <a:spLocks noGrp="1"/>
          </p:cNvSpPr>
          <p:nvPr>
            <p:ph idx="1"/>
          </p:nvPr>
        </p:nvSpPr>
        <p:spPr>
          <a:xfrm>
            <a:off x="0" y="914400"/>
            <a:ext cx="9144000" cy="1752600"/>
          </a:xfrm>
          <a:blipFill>
            <a:blip r:embed="rId3"/>
            <a:tile tx="0" ty="0" sx="100000" sy="100000" flip="none" algn="tl"/>
          </a:blipFill>
        </p:spPr>
        <p:txBody>
          <a:bodyPr>
            <a:normAutofit/>
          </a:bodyPr>
          <a:lstStyle/>
          <a:p>
            <a:pPr>
              <a:buNone/>
            </a:pPr>
            <a:r>
              <a:rPr lang="en-US" sz="1600" dirty="0" smtClean="0"/>
              <a:t>Equivalent circuit, Characteristics Impedance</a:t>
            </a:r>
          </a:p>
          <a:p>
            <a:pPr>
              <a:buNone/>
            </a:pPr>
            <a:r>
              <a:rPr lang="en-US" sz="1600" b="1" dirty="0" smtClean="0"/>
              <a:t>Losses in Transmission Lines</a:t>
            </a:r>
          </a:p>
          <a:p>
            <a:pPr marL="400050" indent="-400050">
              <a:buFont typeface="+mj-lt"/>
              <a:buAutoNum type="romanLcPeriod"/>
            </a:pPr>
            <a:r>
              <a:rPr lang="en-US" sz="1600" dirty="0" smtClean="0"/>
              <a:t>Radiation Loss.</a:t>
            </a:r>
          </a:p>
          <a:p>
            <a:pPr marL="400050" indent="-400050">
              <a:buFont typeface="+mj-lt"/>
              <a:buAutoNum type="romanLcPeriod"/>
            </a:pPr>
            <a:r>
              <a:rPr lang="en-US" sz="1600" dirty="0" smtClean="0"/>
              <a:t>Conductor Heating Loss.</a:t>
            </a:r>
          </a:p>
          <a:p>
            <a:pPr marL="400050" indent="-400050">
              <a:buFont typeface="+mj-lt"/>
              <a:buAutoNum type="romanLcPeriod"/>
            </a:pPr>
            <a:r>
              <a:rPr lang="en-US" sz="1600" dirty="0" smtClean="0"/>
              <a:t>Dielectric Heating Loss.</a:t>
            </a:r>
          </a:p>
          <a:p>
            <a:pPr>
              <a:buNone/>
            </a:pPr>
            <a:endParaRPr lang="en-US" sz="1600" b="1" dirty="0"/>
          </a:p>
        </p:txBody>
      </p:sp>
      <p:pic>
        <p:nvPicPr>
          <p:cNvPr id="1026" name="Picture 2"/>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0" y="2667000"/>
            <a:ext cx="9143999" cy="4191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Measurements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b="1" dirty="0" smtClean="0"/>
              <a:t>Definition</a:t>
            </a:r>
          </a:p>
          <a:p>
            <a:pPr>
              <a:buNone/>
            </a:pPr>
            <a:r>
              <a:rPr lang="en-US" sz="1600" b="1" dirty="0" smtClean="0"/>
              <a:t>	</a:t>
            </a:r>
            <a:r>
              <a:rPr lang="en-US" sz="1600" dirty="0" smtClean="0"/>
              <a:t>It is the process by which one can convert physical quantity to meaningful numbers.</a:t>
            </a:r>
          </a:p>
          <a:p>
            <a:pPr>
              <a:buNone/>
            </a:pPr>
            <a:endParaRPr lang="en-US" sz="1600" dirty="0" smtClean="0"/>
          </a:p>
          <a:p>
            <a:pPr>
              <a:buNone/>
            </a:pPr>
            <a:r>
              <a:rPr lang="en-US" sz="1600" b="1" dirty="0" smtClean="0"/>
              <a:t>Concern terms</a:t>
            </a:r>
          </a:p>
          <a:p>
            <a:pPr>
              <a:buFont typeface="Wingdings" pitchFamily="2" charset="2"/>
              <a:buChar char="Ø"/>
            </a:pPr>
            <a:r>
              <a:rPr lang="en-US" sz="1600" dirty="0" smtClean="0"/>
              <a:t>Accuracy</a:t>
            </a:r>
          </a:p>
          <a:p>
            <a:pPr>
              <a:buNone/>
            </a:pPr>
            <a:endParaRPr lang="en-US" sz="1600" dirty="0" smtClean="0"/>
          </a:p>
          <a:p>
            <a:pPr>
              <a:buFont typeface="Wingdings" pitchFamily="2" charset="2"/>
              <a:buChar char="Ø"/>
            </a:pPr>
            <a:r>
              <a:rPr lang="en-US" sz="1600" dirty="0" smtClean="0"/>
              <a:t>Precision</a:t>
            </a:r>
          </a:p>
          <a:p>
            <a:pPr>
              <a:buNone/>
            </a:pPr>
            <a:endParaRPr lang="en-US" sz="1600" dirty="0" smtClean="0"/>
          </a:p>
          <a:p>
            <a:pPr>
              <a:buFont typeface="Wingdings" pitchFamily="2" charset="2"/>
              <a:buChar char="Ø"/>
            </a:pPr>
            <a:r>
              <a:rPr lang="en-US" sz="1600" dirty="0" smtClean="0"/>
              <a:t>Sensitivity</a:t>
            </a:r>
          </a:p>
          <a:p>
            <a:pPr>
              <a:buNone/>
            </a:pPr>
            <a:endParaRPr lang="en-US" sz="1600" dirty="0" smtClean="0"/>
          </a:p>
          <a:p>
            <a:pPr>
              <a:buFont typeface="Wingdings" pitchFamily="2" charset="2"/>
              <a:buChar char="Ø"/>
            </a:pPr>
            <a:r>
              <a:rPr lang="en-US" sz="1600" dirty="0" smtClean="0"/>
              <a:t>Resolution</a:t>
            </a:r>
          </a:p>
          <a:p>
            <a:pPr>
              <a:buFont typeface="Wingdings" pitchFamily="2" charset="2"/>
              <a:buChar char="Ø"/>
            </a:pPr>
            <a:endParaRPr lang="en-US" sz="1600" dirty="0" smtClean="0"/>
          </a:p>
          <a:p>
            <a:pPr>
              <a:buNone/>
            </a:pPr>
            <a:r>
              <a:rPr lang="en-US" sz="1600" b="1" dirty="0" smtClean="0"/>
              <a:t>Measurement methods</a:t>
            </a:r>
          </a:p>
          <a:p>
            <a:pPr>
              <a:buFont typeface="+mj-lt"/>
              <a:buAutoNum type="arabicParenR"/>
            </a:pPr>
            <a:r>
              <a:rPr lang="en-US" sz="1600" dirty="0" smtClean="0"/>
              <a:t>Direct  Measurement</a:t>
            </a:r>
          </a:p>
          <a:p>
            <a:pPr>
              <a:buFont typeface="+mj-lt"/>
              <a:buAutoNum type="arabicParenR"/>
            </a:pPr>
            <a:r>
              <a:rPr lang="en-US" sz="1600" dirty="0" smtClean="0"/>
              <a:t>Indirect  Measurement</a:t>
            </a:r>
            <a:endParaRPr lang="en-US" sz="16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Electromagnetic waves</a:t>
            </a:r>
            <a:endParaRPr lang="en-US" sz="2000" b="1" dirty="0"/>
          </a:p>
        </p:txBody>
      </p:sp>
      <p:sp>
        <p:nvSpPr>
          <p:cNvPr id="3" name="Content Placeholder 2"/>
          <p:cNvSpPr>
            <a:spLocks noGrp="1"/>
          </p:cNvSpPr>
          <p:nvPr>
            <p:ph idx="1"/>
          </p:nvPr>
        </p:nvSpPr>
        <p:spPr>
          <a:xfrm>
            <a:off x="0" y="914400"/>
            <a:ext cx="9144000" cy="1219200"/>
          </a:xfrm>
          <a:blipFill>
            <a:blip r:embed="rId3"/>
            <a:tile tx="0" ty="0" sx="100000" sy="100000" flip="none" algn="tl"/>
          </a:blipFill>
        </p:spPr>
        <p:txBody>
          <a:bodyPr>
            <a:normAutofit/>
          </a:bodyPr>
          <a:lstStyle/>
          <a:p>
            <a:pPr>
              <a:buFont typeface="Wingdings" pitchFamily="2" charset="2"/>
              <a:buChar char="Ø"/>
            </a:pPr>
            <a:r>
              <a:rPr lang="en-US" sz="1600" dirty="0" smtClean="0"/>
              <a:t>Any power radiated and propagates in space in shape of what is known as an Electromagnetic waves.</a:t>
            </a:r>
          </a:p>
          <a:p>
            <a:pPr>
              <a:buFont typeface="Wingdings" pitchFamily="2" charset="2"/>
              <a:buChar char="Ø"/>
            </a:pPr>
            <a:r>
              <a:rPr lang="en-US" sz="1600" dirty="0" smtClean="0"/>
              <a:t>Electromagnetic wave propagates in free space with velocity of light.</a:t>
            </a:r>
          </a:p>
          <a:p>
            <a:pPr>
              <a:buFont typeface="Wingdings" pitchFamily="2" charset="2"/>
              <a:buChar char="Ø"/>
            </a:pPr>
            <a:r>
              <a:rPr lang="en-US" sz="1600" dirty="0" smtClean="0"/>
              <a:t>In Electromagnetic wave, the direction of electric field, Magnetic field and direction of propagation are mutually perpendicular.</a:t>
            </a:r>
          </a:p>
          <a:p>
            <a:pPr>
              <a:buNone/>
            </a:pPr>
            <a:endParaRPr lang="en-US" sz="1600" dirty="0" smtClean="0"/>
          </a:p>
        </p:txBody>
      </p:sp>
      <p:pic>
        <p:nvPicPr>
          <p:cNvPr id="2050" name="Picture 2"/>
          <p:cNvPicPr>
            <a:picLocks noChangeAspect="1" noChangeArrowheads="1"/>
          </p:cNvPicPr>
          <p:nvPr/>
        </p:nvPicPr>
        <p:blipFill>
          <a:blip r:embed="rId4">
            <a:duotone>
              <a:prstClr val="black"/>
              <a:schemeClr val="accent6">
                <a:tint val="45000"/>
                <a:satMod val="400000"/>
              </a:schemeClr>
            </a:duotone>
          </a:blip>
          <a:srcRect/>
          <a:stretch>
            <a:fillRect/>
          </a:stretch>
        </p:blipFill>
        <p:spPr bwMode="auto">
          <a:xfrm>
            <a:off x="3581400" y="2133600"/>
            <a:ext cx="5562600" cy="4724400"/>
          </a:xfrm>
          <a:prstGeom prst="rect">
            <a:avLst/>
          </a:prstGeom>
          <a:noFill/>
          <a:ln w="9525">
            <a:noFill/>
            <a:miter lim="800000"/>
            <a:headEnd/>
            <a:tailEnd/>
          </a:ln>
          <a:effectLst/>
        </p:spPr>
      </p:pic>
      <p:sp>
        <p:nvSpPr>
          <p:cNvPr id="5" name="TextBox 4"/>
          <p:cNvSpPr txBox="1"/>
          <p:nvPr/>
        </p:nvSpPr>
        <p:spPr>
          <a:xfrm>
            <a:off x="0" y="2133600"/>
            <a:ext cx="3581400" cy="4801314"/>
          </a:xfrm>
          <a:prstGeom prst="rect">
            <a:avLst/>
          </a:prstGeom>
          <a:solidFill>
            <a:schemeClr val="accent6">
              <a:lumMod val="60000"/>
              <a:lumOff val="40000"/>
            </a:schemeClr>
          </a:solidFill>
        </p:spPr>
        <p:txBody>
          <a:bodyPr wrap="square" rtlCol="0">
            <a:spAutoFit/>
          </a:bodyPr>
          <a:lstStyle/>
          <a:p>
            <a:endParaRPr lang="en-US" b="1" dirty="0" smtClean="0"/>
          </a:p>
          <a:p>
            <a:r>
              <a:rPr lang="en-US" b="1" dirty="0" smtClean="0"/>
              <a:t>Propagation of Waves</a:t>
            </a:r>
          </a:p>
          <a:p>
            <a:endParaRPr lang="en-US" b="1" dirty="0" smtClean="0"/>
          </a:p>
          <a:p>
            <a:pPr>
              <a:buFont typeface="Wingdings" pitchFamily="2" charset="2"/>
              <a:buChar char="q"/>
            </a:pPr>
            <a:r>
              <a:rPr lang="en-US" dirty="0" smtClean="0"/>
              <a:t>Ground wave</a:t>
            </a:r>
          </a:p>
          <a:p>
            <a:pPr>
              <a:buFont typeface="Wingdings" pitchFamily="2" charset="2"/>
              <a:buChar char="q"/>
            </a:pPr>
            <a:r>
              <a:rPr lang="en-US" dirty="0" smtClean="0"/>
              <a:t>Sky wave</a:t>
            </a:r>
          </a:p>
          <a:p>
            <a:pPr>
              <a:buFont typeface="Wingdings" pitchFamily="2" charset="2"/>
              <a:buChar char="q"/>
            </a:pPr>
            <a:r>
              <a:rPr lang="en-US" dirty="0" smtClean="0"/>
              <a:t>Space Wave</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endParaRPr lang="en-US" dirty="0" smtClean="0"/>
          </a:p>
          <a:p>
            <a:pPr>
              <a:buFont typeface="Wingdings" pitchFamily="2" charset="2"/>
              <a:buChar char="q"/>
            </a:pPr>
            <a:endParaRPr lang="en-US" dirty="0" smtClean="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dirty="0" smtClean="0"/>
              <a:t>Optical Fiber</a:t>
            </a:r>
            <a:endParaRPr lang="en-US" sz="2000" dirty="0"/>
          </a:p>
        </p:txBody>
      </p:sp>
      <p:sp>
        <p:nvSpPr>
          <p:cNvPr id="3" name="Content Placeholder 2"/>
          <p:cNvSpPr>
            <a:spLocks noGrp="1"/>
          </p:cNvSpPr>
          <p:nvPr>
            <p:ph idx="1"/>
          </p:nvPr>
        </p:nvSpPr>
        <p:spPr>
          <a:xfrm>
            <a:off x="0" y="914400"/>
            <a:ext cx="9144000" cy="533400"/>
          </a:xfrm>
          <a:blipFill>
            <a:blip r:embed="rId3"/>
            <a:tile tx="0" ty="0" sx="100000" sy="100000" flip="none" algn="tl"/>
          </a:blipFill>
        </p:spPr>
        <p:txBody>
          <a:bodyPr>
            <a:normAutofit/>
          </a:bodyPr>
          <a:lstStyle/>
          <a:p>
            <a:pPr>
              <a:buNone/>
            </a:pPr>
            <a:r>
              <a:rPr lang="en-US" sz="1600" dirty="0" smtClean="0"/>
              <a:t>Dielectric waveguide that operates at optical frequency and transmit signal in the form of light.</a:t>
            </a:r>
          </a:p>
          <a:p>
            <a:pPr>
              <a:buNone/>
            </a:pPr>
            <a:endParaRPr lang="en-US" sz="1600" dirty="0"/>
          </a:p>
        </p:txBody>
      </p:sp>
      <p:pic>
        <p:nvPicPr>
          <p:cNvPr id="1026" name="Picture 2"/>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Optical Fiber</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r>
              <a:rPr lang="en-US" sz="1600" b="1" dirty="0" smtClean="0"/>
              <a:t>Advantages of Optical Fiber</a:t>
            </a:r>
          </a:p>
          <a:p>
            <a:pPr>
              <a:buFont typeface="Wingdings" pitchFamily="2" charset="2"/>
              <a:buChar char="Ø"/>
            </a:pPr>
            <a:r>
              <a:rPr lang="en-US" sz="1600" dirty="0" smtClean="0"/>
              <a:t>No Electromagnetic interference, cross talk, Noise etc.</a:t>
            </a:r>
          </a:p>
          <a:p>
            <a:pPr>
              <a:buFont typeface="Wingdings" pitchFamily="2" charset="2"/>
              <a:buChar char="Ø"/>
            </a:pPr>
            <a:r>
              <a:rPr lang="en-US" sz="1600" dirty="0" smtClean="0"/>
              <a:t>Transmission becomes more secure as no cross talk in optical fiber.</a:t>
            </a:r>
          </a:p>
          <a:p>
            <a:pPr>
              <a:buFont typeface="Wingdings" pitchFamily="2" charset="2"/>
              <a:buChar char="Ø"/>
            </a:pPr>
            <a:r>
              <a:rPr lang="en-US" sz="1600" dirty="0" smtClean="0"/>
              <a:t>Extremely high bandwidth.</a:t>
            </a:r>
          </a:p>
          <a:p>
            <a:pPr>
              <a:buFont typeface="Wingdings" pitchFamily="2" charset="2"/>
              <a:buChar char="Ø"/>
            </a:pPr>
            <a:r>
              <a:rPr lang="en-US" sz="1600" dirty="0" smtClean="0"/>
              <a:t>Small in size &amp; less in weight.</a:t>
            </a:r>
          </a:p>
          <a:p>
            <a:pPr>
              <a:buFont typeface="Wingdings" pitchFamily="2" charset="2"/>
              <a:buChar char="Ø"/>
            </a:pPr>
            <a:r>
              <a:rPr lang="en-US" sz="1600" dirty="0" smtClean="0"/>
              <a:t>High data transmission rate.</a:t>
            </a:r>
          </a:p>
          <a:p>
            <a:pPr>
              <a:buFont typeface="Wingdings" pitchFamily="2" charset="2"/>
              <a:buChar char="Ø"/>
            </a:pPr>
            <a:r>
              <a:rPr lang="en-US" sz="1600" dirty="0" smtClean="0"/>
              <a:t>Not get effected by drastic environmental conditions.</a:t>
            </a:r>
          </a:p>
          <a:p>
            <a:pPr>
              <a:buFont typeface="Wingdings" pitchFamily="2" charset="2"/>
              <a:buChar char="Ø"/>
            </a:pPr>
            <a:r>
              <a:rPr lang="en-US" sz="1600" dirty="0" smtClean="0"/>
              <a:t>Low installation and handling cost.</a:t>
            </a:r>
          </a:p>
          <a:p>
            <a:pPr>
              <a:buNone/>
            </a:pPr>
            <a:endParaRPr lang="en-US" sz="1600" b="1" dirty="0" smtClean="0"/>
          </a:p>
          <a:p>
            <a:pPr>
              <a:buNone/>
            </a:pPr>
            <a:r>
              <a:rPr lang="en-US" sz="1600" b="1" dirty="0" smtClean="0"/>
              <a:t>Losses in Optical Fibers</a:t>
            </a:r>
          </a:p>
          <a:p>
            <a:r>
              <a:rPr lang="en-US" sz="1600" dirty="0" smtClean="0"/>
              <a:t>Absorption Loss.</a:t>
            </a:r>
          </a:p>
          <a:p>
            <a:r>
              <a:rPr lang="en-US" sz="1600" dirty="0" smtClean="0"/>
              <a:t>Scattering Loss.</a:t>
            </a:r>
          </a:p>
          <a:p>
            <a:r>
              <a:rPr lang="en-US" sz="1600" dirty="0" smtClean="0"/>
              <a:t>Bending Loss.</a:t>
            </a:r>
          </a:p>
          <a:p>
            <a:r>
              <a:rPr lang="en-US" sz="1600" dirty="0" smtClean="0"/>
              <a:t>Core and Cladding Loss.</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Error</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Definition</a:t>
            </a:r>
          </a:p>
          <a:p>
            <a:pPr>
              <a:buNone/>
            </a:pPr>
            <a:r>
              <a:rPr lang="en-US" sz="1600" b="1" dirty="0" smtClean="0"/>
              <a:t>	</a:t>
            </a:r>
            <a:r>
              <a:rPr lang="en-US" sz="1600" dirty="0" smtClean="0"/>
              <a:t>It is the deviation from the true value of the measured variables.</a:t>
            </a:r>
          </a:p>
          <a:p>
            <a:pPr>
              <a:buNone/>
            </a:pPr>
            <a:endParaRPr lang="en-US" sz="1600" dirty="0" smtClean="0"/>
          </a:p>
          <a:p>
            <a:pPr>
              <a:buNone/>
            </a:pPr>
            <a:r>
              <a:rPr lang="en-US" sz="1600" b="1" dirty="0" smtClean="0"/>
              <a:t>Classification</a:t>
            </a:r>
          </a:p>
          <a:p>
            <a:pPr>
              <a:buFont typeface="+mj-lt"/>
              <a:buAutoNum type="arabicPeriod"/>
            </a:pPr>
            <a:r>
              <a:rPr lang="en-US" sz="1600" dirty="0" smtClean="0"/>
              <a:t>Gross Error</a:t>
            </a:r>
          </a:p>
          <a:p>
            <a:pPr>
              <a:buFont typeface="+mj-lt"/>
              <a:buAutoNum type="arabicPeriod"/>
            </a:pPr>
            <a:r>
              <a:rPr lang="en-US" sz="1600" dirty="0" smtClean="0"/>
              <a:t>Systematic Error</a:t>
            </a:r>
          </a:p>
          <a:p>
            <a:pPr>
              <a:buFont typeface="+mj-lt"/>
              <a:buAutoNum type="arabicPeriod"/>
            </a:pPr>
            <a:r>
              <a:rPr lang="en-US" sz="1600" dirty="0" smtClean="0"/>
              <a:t>Random Error</a:t>
            </a:r>
          </a:p>
          <a:p>
            <a:pPr>
              <a:buFont typeface="Wingdings" pitchFamily="2" charset="2"/>
              <a:buChar char="Ø"/>
            </a:pPr>
            <a:endParaRPr lang="en-US" sz="1600" dirty="0" smtClean="0"/>
          </a:p>
          <a:p>
            <a:pPr>
              <a:buNone/>
            </a:pPr>
            <a:r>
              <a:rPr lang="en-US" sz="1600" b="1" dirty="0" smtClean="0"/>
              <a:t>1. Gross Errors</a:t>
            </a:r>
          </a:p>
          <a:p>
            <a:pPr>
              <a:buNone/>
            </a:pPr>
            <a:r>
              <a:rPr lang="en-US" sz="1600" dirty="0" smtClean="0"/>
              <a:t>	It occurs due to Human mistake in reading or using instruments and in calculating results.</a:t>
            </a:r>
          </a:p>
          <a:p>
            <a:pPr>
              <a:buNone/>
            </a:pPr>
            <a:r>
              <a:rPr lang="en-US" sz="1600" dirty="0" smtClean="0"/>
              <a:t>	Some important causes are:</a:t>
            </a:r>
          </a:p>
          <a:p>
            <a:pPr>
              <a:buFont typeface="Wingdings" pitchFamily="2" charset="2"/>
              <a:buChar char="§"/>
            </a:pPr>
            <a:r>
              <a:rPr lang="en-US" sz="1600" dirty="0" smtClean="0"/>
              <a:t> Misreading of instruments. </a:t>
            </a:r>
            <a:r>
              <a:rPr lang="en-US" sz="1600" dirty="0" err="1" smtClean="0"/>
              <a:t>eg</a:t>
            </a:r>
            <a:r>
              <a:rPr lang="en-US" sz="1600" dirty="0" smtClean="0"/>
              <a:t>.- Parallax ( Apparent difference in position).</a:t>
            </a:r>
          </a:p>
          <a:p>
            <a:pPr>
              <a:buNone/>
            </a:pPr>
            <a:endParaRPr lang="en-US" sz="1600" dirty="0" smtClean="0"/>
          </a:p>
          <a:p>
            <a:pPr>
              <a:buFont typeface="Wingdings" pitchFamily="2" charset="2"/>
              <a:buChar char="§"/>
            </a:pPr>
            <a:r>
              <a:rPr lang="en-US" sz="1600" dirty="0" smtClean="0"/>
              <a:t> Incorrect adjustment. </a:t>
            </a:r>
            <a:r>
              <a:rPr lang="en-US" sz="1600" dirty="0" err="1" smtClean="0"/>
              <a:t>eg</a:t>
            </a:r>
            <a:r>
              <a:rPr lang="en-US" sz="1600" dirty="0" smtClean="0"/>
              <a:t>.- Zero adjustment.</a:t>
            </a:r>
          </a:p>
          <a:p>
            <a:pPr>
              <a:buNone/>
            </a:pPr>
            <a:endParaRPr lang="en-US" sz="1600" dirty="0" smtClean="0"/>
          </a:p>
          <a:p>
            <a:pPr>
              <a:buFont typeface="Wingdings" pitchFamily="2" charset="2"/>
              <a:buChar char="§"/>
            </a:pPr>
            <a:r>
              <a:rPr lang="en-US" sz="1600" dirty="0" smtClean="0"/>
              <a:t> Improper application. </a:t>
            </a:r>
            <a:r>
              <a:rPr lang="en-US" sz="1600" dirty="0" err="1" smtClean="0"/>
              <a:t>eg</a:t>
            </a:r>
            <a:r>
              <a:rPr lang="en-US" sz="1600" dirty="0" smtClean="0"/>
              <a:t>.- Less sensitive galvanometer used to measure small current.</a:t>
            </a:r>
          </a:p>
          <a:p>
            <a:pPr>
              <a:buNone/>
            </a:pPr>
            <a:endParaRPr lang="en-US" sz="1600" dirty="0" smtClean="0"/>
          </a:p>
          <a:p>
            <a:pPr>
              <a:buFont typeface="Wingdings" pitchFamily="2" charset="2"/>
              <a:buChar char="§"/>
            </a:pPr>
            <a:r>
              <a:rPr lang="en-US" sz="1600" dirty="0" smtClean="0"/>
              <a:t> Computational mistake. </a:t>
            </a:r>
            <a:r>
              <a:rPr lang="en-US" sz="1600" dirty="0" err="1" smtClean="0"/>
              <a:t>eg</a:t>
            </a:r>
            <a:r>
              <a:rPr lang="en-US" sz="1600" dirty="0" smtClean="0"/>
              <a:t>.- Rounding number before multiplying etc. </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Remedies:</a:t>
            </a:r>
          </a:p>
          <a:p>
            <a:pPr>
              <a:buFont typeface="Wingdings" pitchFamily="2" charset="2"/>
              <a:buChar char="§"/>
            </a:pPr>
            <a:r>
              <a:rPr lang="en-US" sz="1600" dirty="0" smtClean="0"/>
              <a:t>One must have proper knowledge of instrument.</a:t>
            </a:r>
          </a:p>
          <a:p>
            <a:pPr>
              <a:buNone/>
            </a:pPr>
            <a:endParaRPr lang="en-US" sz="1600" dirty="0" smtClean="0"/>
          </a:p>
          <a:p>
            <a:pPr>
              <a:buFont typeface="Wingdings" pitchFamily="2" charset="2"/>
              <a:buChar char="§"/>
            </a:pPr>
            <a:r>
              <a:rPr lang="en-US" sz="1600" dirty="0" smtClean="0"/>
              <a:t>One must have proper measuring habits.</a:t>
            </a:r>
          </a:p>
          <a:p>
            <a:pPr>
              <a:buNone/>
            </a:pPr>
            <a:endParaRPr lang="en-US" sz="1600" dirty="0" smtClean="0"/>
          </a:p>
          <a:p>
            <a:pPr>
              <a:buFont typeface="Wingdings" pitchFamily="2" charset="2"/>
              <a:buChar char="§"/>
            </a:pPr>
            <a:r>
              <a:rPr lang="en-US" sz="1600" dirty="0" smtClean="0"/>
              <a:t>One must be very careful &amp; attentive at the time performing measurements.</a:t>
            </a:r>
          </a:p>
          <a:p>
            <a:pPr>
              <a:buNone/>
            </a:pPr>
            <a:endParaRPr lang="en-US" sz="1600" dirty="0" smtClean="0"/>
          </a:p>
          <a:p>
            <a:pPr>
              <a:buFont typeface="Wingdings" pitchFamily="2" charset="2"/>
              <a:buChar char="§"/>
            </a:pPr>
            <a:r>
              <a:rPr lang="en-US" sz="1600" dirty="0" smtClean="0"/>
              <a:t>One must use two or more users to take critical data.</a:t>
            </a:r>
          </a:p>
          <a:p>
            <a:pPr>
              <a:buNone/>
            </a:pPr>
            <a:endParaRPr lang="en-US" sz="1600" dirty="0" smtClean="0"/>
          </a:p>
          <a:p>
            <a:pPr>
              <a:buNone/>
            </a:pPr>
            <a:r>
              <a:rPr lang="en-US" sz="1600" b="1" dirty="0" smtClean="0"/>
              <a:t>2. Systematic Errors</a:t>
            </a:r>
          </a:p>
          <a:p>
            <a:pPr>
              <a:buNone/>
            </a:pPr>
            <a:r>
              <a:rPr lang="en-US" sz="1600" b="1" dirty="0" smtClean="0"/>
              <a:t>	</a:t>
            </a:r>
            <a:r>
              <a:rPr lang="en-US" sz="1600" dirty="0" smtClean="0"/>
              <a:t>It occurs due to short coming of the instruments, such as worn parts, environment effects on instrument or user.</a:t>
            </a:r>
          </a:p>
          <a:p>
            <a:pPr>
              <a:buNone/>
            </a:pPr>
            <a:endParaRPr lang="en-US" sz="1600" dirty="0" smtClean="0"/>
          </a:p>
          <a:p>
            <a:pPr>
              <a:buNone/>
            </a:pPr>
            <a:r>
              <a:rPr lang="en-US" sz="1600" b="1" dirty="0" smtClean="0"/>
              <a:t>Classification</a:t>
            </a:r>
          </a:p>
          <a:p>
            <a:pPr marL="400050" indent="-400050">
              <a:buFont typeface="+mj-lt"/>
              <a:buAutoNum type="romanUcPeriod"/>
            </a:pPr>
            <a:r>
              <a:rPr lang="en-US" sz="1600" dirty="0" smtClean="0"/>
              <a:t>Instrumental Error</a:t>
            </a:r>
          </a:p>
          <a:p>
            <a:pPr marL="400050" indent="-400050">
              <a:buFont typeface="+mj-lt"/>
              <a:buAutoNum type="romanUcPeriod"/>
            </a:pPr>
            <a:r>
              <a:rPr lang="en-US" sz="1600" dirty="0" smtClean="0"/>
              <a:t>Environmental Error</a:t>
            </a:r>
          </a:p>
          <a:p>
            <a:pPr>
              <a:buFont typeface="Wingdings" pitchFamily="2" charset="2"/>
              <a:buChar char="Ø"/>
            </a:pPr>
            <a:endParaRPr lang="en-US" sz="1600" dirty="0" smtClean="0"/>
          </a:p>
          <a:p>
            <a:pPr>
              <a:buNone/>
            </a:pPr>
            <a:endParaRPr lang="en-US" sz="1600" dirty="0" smtClean="0"/>
          </a:p>
          <a:p>
            <a:pPr>
              <a:buNone/>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I</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nstrumentation</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a:spLocks noGrp="1"/>
          </p:cNvSpPr>
          <p:nvPr>
            <p:ph idx="1"/>
          </p:nvPr>
        </p:nvSpPr>
        <p:spPr>
          <a:xfrm>
            <a:off x="0" y="838200"/>
            <a:ext cx="9144000" cy="6019800"/>
          </a:xfrm>
          <a:blipFill>
            <a:blip r:embed="rId3">
              <a:duotone>
                <a:schemeClr val="accent6">
                  <a:shade val="45000"/>
                  <a:satMod val="135000"/>
                </a:schemeClr>
                <a:prstClr val="white"/>
              </a:duotone>
            </a:blip>
            <a:tile tx="0" ty="0" sx="100000" sy="100000" flip="none" algn="tl"/>
          </a:blipFill>
        </p:spPr>
        <p:txBody>
          <a:bodyPr>
            <a:normAutofit/>
          </a:bodyPr>
          <a:lstStyle/>
          <a:p>
            <a:pPr marL="514350" indent="-514350" algn="l">
              <a:buNone/>
            </a:pPr>
            <a:r>
              <a:rPr lang="en-US" sz="2800" b="1" dirty="0" smtClean="0"/>
              <a:t>	</a:t>
            </a:r>
            <a:r>
              <a:rPr lang="en-US" sz="2800" b="1" dirty="0" smtClean="0">
                <a:solidFill>
                  <a:schemeClr val="tx1"/>
                </a:solidFill>
              </a:rPr>
              <a:t>Text Books:</a:t>
            </a:r>
            <a:br>
              <a:rPr lang="en-US" sz="2800" b="1" dirty="0" smtClean="0">
                <a:solidFill>
                  <a:schemeClr val="tx1"/>
                </a:solidFill>
              </a:rPr>
            </a:br>
            <a:r>
              <a:rPr lang="en-US" sz="2800" b="1" dirty="0" smtClean="0">
                <a:solidFill>
                  <a:srgbClr val="C00000"/>
                </a:solidFill>
              </a:rPr>
              <a:t>1.</a:t>
            </a:r>
            <a:r>
              <a:rPr lang="en-US" sz="2800" dirty="0" smtClean="0">
                <a:solidFill>
                  <a:srgbClr val="C00000"/>
                </a:solidFill>
              </a:rPr>
              <a:t> “A text book of Instrumentation and Measurement   	Techniques”.</a:t>
            </a:r>
            <a:r>
              <a:rPr lang="en-US" sz="2800" dirty="0" smtClean="0"/>
              <a:t/>
            </a:r>
            <a:br>
              <a:rPr lang="en-US" sz="2800" dirty="0" smtClean="0"/>
            </a:br>
            <a:r>
              <a:rPr lang="en-US" sz="2800" dirty="0" smtClean="0"/>
              <a:t>      </a:t>
            </a:r>
            <a:r>
              <a:rPr lang="en-US" sz="2800" b="1" dirty="0" smtClean="0"/>
              <a:t>By </a:t>
            </a:r>
            <a:r>
              <a:rPr lang="en-US" sz="2800" b="1" dirty="0" err="1" smtClean="0"/>
              <a:t>Ganesh</a:t>
            </a:r>
            <a:r>
              <a:rPr lang="en-US" sz="2800" b="1" dirty="0" smtClean="0"/>
              <a:t> </a:t>
            </a:r>
            <a:r>
              <a:rPr lang="en-US" sz="2800" b="1" dirty="0" err="1" smtClean="0"/>
              <a:t>Adhikari</a:t>
            </a:r>
            <a:r>
              <a:rPr lang="en-US" sz="2800" b="1" dirty="0" smtClean="0"/>
              <a:t>.</a:t>
            </a:r>
            <a:r>
              <a:rPr lang="en-US" sz="2800" dirty="0" smtClean="0"/>
              <a:t/>
            </a:r>
            <a:br>
              <a:rPr lang="en-US" sz="2800" dirty="0" smtClean="0"/>
            </a:br>
            <a:r>
              <a:rPr lang="en-US" sz="2800" dirty="0" smtClean="0">
                <a:solidFill>
                  <a:schemeClr val="tx2"/>
                </a:solidFill>
              </a:rPr>
              <a:t>2. “Modern Electronic Instrumentation and Measurement                 		Techniques”.</a:t>
            </a:r>
            <a:r>
              <a:rPr lang="en-US" sz="2800" dirty="0" smtClean="0"/>
              <a:t/>
            </a:r>
            <a:br>
              <a:rPr lang="en-US" sz="2800" dirty="0" smtClean="0"/>
            </a:br>
            <a:r>
              <a:rPr lang="en-US" sz="2800" dirty="0" smtClean="0"/>
              <a:t>       </a:t>
            </a:r>
            <a:r>
              <a:rPr lang="en-US" sz="2800" b="1" dirty="0" smtClean="0"/>
              <a:t>By A.D. </a:t>
            </a:r>
            <a:r>
              <a:rPr lang="en-US" sz="2800" b="1" dirty="0" err="1" smtClean="0"/>
              <a:t>Helfrick</a:t>
            </a:r>
            <a:r>
              <a:rPr lang="en-US" sz="2800" b="1" dirty="0" smtClean="0"/>
              <a:t> and W.D. Cooper.</a:t>
            </a:r>
            <a:r>
              <a:rPr lang="en-US" sz="2800" dirty="0" smtClean="0"/>
              <a:t/>
            </a:r>
            <a:br>
              <a:rPr lang="en-US" sz="2800" dirty="0" smtClean="0"/>
            </a:br>
            <a:r>
              <a:rPr lang="en-US" sz="2800" dirty="0" smtClean="0">
                <a:solidFill>
                  <a:schemeClr val="accent2">
                    <a:lumMod val="50000"/>
                  </a:schemeClr>
                </a:solidFill>
              </a:rPr>
              <a:t>3. “Electrical and Electronics Measurements and </a:t>
            </a:r>
          </a:p>
          <a:p>
            <a:pPr marL="514350" indent="-514350" algn="l">
              <a:buNone/>
            </a:pPr>
            <a:r>
              <a:rPr lang="en-US" sz="2800" dirty="0" smtClean="0">
                <a:solidFill>
                  <a:schemeClr val="accent2">
                    <a:lumMod val="50000"/>
                  </a:schemeClr>
                </a:solidFill>
              </a:rPr>
              <a:t>		  Instrumentation”.</a:t>
            </a:r>
            <a:r>
              <a:rPr lang="en-US" sz="2800" dirty="0" smtClean="0"/>
              <a:t/>
            </a:r>
            <a:br>
              <a:rPr lang="en-US" sz="2800" dirty="0" smtClean="0"/>
            </a:br>
            <a:r>
              <a:rPr lang="en-US" sz="2800" dirty="0" smtClean="0"/>
              <a:t>       </a:t>
            </a:r>
            <a:r>
              <a:rPr lang="en-US" sz="2800" b="1" dirty="0" smtClean="0"/>
              <a:t>By A.K. </a:t>
            </a:r>
            <a:r>
              <a:rPr lang="en-US" sz="2800" b="1" dirty="0" err="1" smtClean="0"/>
              <a:t>Sawhney</a:t>
            </a:r>
            <a:r>
              <a:rPr lang="en-US" sz="2800" b="1" dirty="0" smtClean="0"/>
              <a:t>.</a:t>
            </a:r>
            <a:r>
              <a:rPr lang="en-US" sz="2800" dirty="0" smtClean="0"/>
              <a:t/>
            </a:r>
            <a:br>
              <a:rPr lang="en-US" sz="2800" dirty="0" smtClean="0"/>
            </a:br>
            <a:r>
              <a:rPr lang="en-US" sz="2800" dirty="0" smtClean="0">
                <a:solidFill>
                  <a:srgbClr val="FF0000"/>
                </a:solidFill>
              </a:rPr>
              <a:t>4. “Electrical and Electronics Measurements and   </a:t>
            </a:r>
          </a:p>
          <a:p>
            <a:pPr marL="514350" indent="-514350" algn="l">
              <a:buNone/>
            </a:pPr>
            <a:r>
              <a:rPr lang="en-US" sz="2800" dirty="0" smtClean="0">
                <a:solidFill>
                  <a:srgbClr val="FF0000"/>
                </a:solidFill>
              </a:rPr>
              <a:t>		  Instrumentation”.</a:t>
            </a:r>
            <a:r>
              <a:rPr lang="en-US" sz="2800" dirty="0" smtClean="0"/>
              <a:t/>
            </a:r>
            <a:br>
              <a:rPr lang="en-US" sz="2800" dirty="0" smtClean="0"/>
            </a:br>
            <a:r>
              <a:rPr lang="en-US" sz="2800" dirty="0" smtClean="0"/>
              <a:t>       </a:t>
            </a:r>
            <a:r>
              <a:rPr lang="en-US" sz="2800" b="1" dirty="0" smtClean="0"/>
              <a:t>By J.B. Gupta.</a:t>
            </a:r>
            <a:endParaRPr lang="en-US" sz="28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b="1" dirty="0" smtClean="0"/>
              <a:t>I) Instrumental Errors</a:t>
            </a:r>
          </a:p>
          <a:p>
            <a:pPr>
              <a:buFont typeface="Wingdings" pitchFamily="2" charset="2"/>
              <a:buChar char="q"/>
            </a:pPr>
            <a:r>
              <a:rPr lang="en-US" sz="1600" dirty="0" smtClean="0"/>
              <a:t>Caused due to Mechanical structure of instrument</a:t>
            </a:r>
          </a:p>
          <a:p>
            <a:pPr>
              <a:buFont typeface="Wingdings" pitchFamily="2" charset="2"/>
              <a:buChar char="q"/>
            </a:pPr>
            <a:r>
              <a:rPr lang="en-US" sz="1600" dirty="0" smtClean="0"/>
              <a:t>Caused due to short coming of instrument </a:t>
            </a:r>
            <a:r>
              <a:rPr lang="en-US" sz="1600" dirty="0" err="1" smtClean="0"/>
              <a:t>eg</a:t>
            </a:r>
            <a:r>
              <a:rPr lang="en-US" sz="1600" dirty="0" smtClean="0"/>
              <a:t>.-such as</a:t>
            </a:r>
          </a:p>
          <a:p>
            <a:pPr marL="400050" indent="-400050">
              <a:buFont typeface="Wingdings" pitchFamily="2" charset="2"/>
              <a:buChar char="Ø"/>
            </a:pPr>
            <a:r>
              <a:rPr lang="en-US" sz="1600" dirty="0" smtClean="0"/>
              <a:t>Friction in bearing</a:t>
            </a:r>
          </a:p>
          <a:p>
            <a:pPr marL="400050" indent="-400050">
              <a:buFont typeface="Wingdings" pitchFamily="2" charset="2"/>
              <a:buChar char="Ø"/>
            </a:pPr>
            <a:r>
              <a:rPr lang="en-US" sz="1600" dirty="0" smtClean="0"/>
              <a:t> Stretching of spring</a:t>
            </a:r>
          </a:p>
          <a:p>
            <a:pPr marL="400050" indent="-400050">
              <a:buFont typeface="Wingdings" pitchFamily="2" charset="2"/>
              <a:buChar char="Ø"/>
            </a:pPr>
            <a:r>
              <a:rPr lang="en-US" sz="1600" dirty="0" smtClean="0"/>
              <a:t>Worn parts </a:t>
            </a:r>
          </a:p>
          <a:p>
            <a:pPr marL="400050" indent="-400050">
              <a:buFont typeface="Wingdings" pitchFamily="2" charset="2"/>
              <a:buChar char="Ø"/>
            </a:pPr>
            <a:r>
              <a:rPr lang="en-US" sz="1600" dirty="0" smtClean="0"/>
              <a:t> Wrong calibration </a:t>
            </a:r>
          </a:p>
          <a:p>
            <a:pPr marL="400050" indent="-400050">
              <a:buFont typeface="Wingdings" pitchFamily="2" charset="2"/>
              <a:buChar char="Ø"/>
            </a:pPr>
            <a:r>
              <a:rPr lang="en-US" sz="1600" dirty="0" smtClean="0"/>
              <a:t>Overloading of instruments, etc. </a:t>
            </a:r>
          </a:p>
          <a:p>
            <a:pPr marL="400050" indent="-400050">
              <a:buNone/>
            </a:pPr>
            <a:endParaRPr lang="en-US" sz="1600" dirty="0" smtClean="0"/>
          </a:p>
          <a:p>
            <a:pPr marL="400050" indent="-400050">
              <a:buNone/>
            </a:pPr>
            <a:r>
              <a:rPr lang="en-US" sz="1600" b="1" dirty="0" smtClean="0"/>
              <a:t>Remedies</a:t>
            </a:r>
          </a:p>
          <a:p>
            <a:pPr marL="400050" indent="-400050">
              <a:buFont typeface="Wingdings" pitchFamily="2" charset="2"/>
              <a:buChar char="§"/>
            </a:pPr>
            <a:r>
              <a:rPr lang="en-US" sz="1600" dirty="0" smtClean="0"/>
              <a:t>Selecting appropriate instrument for particular application.</a:t>
            </a:r>
          </a:p>
          <a:p>
            <a:pPr marL="400050" indent="-400050">
              <a:buNone/>
            </a:pPr>
            <a:endParaRPr lang="en-US" sz="1600" dirty="0" smtClean="0"/>
          </a:p>
          <a:p>
            <a:pPr marL="400050" indent="-400050">
              <a:buFont typeface="Wingdings" pitchFamily="2" charset="2"/>
              <a:buChar char="§"/>
            </a:pPr>
            <a:r>
              <a:rPr lang="en-US" sz="1600" dirty="0" smtClean="0"/>
              <a:t>Using correction factor</a:t>
            </a:r>
          </a:p>
          <a:p>
            <a:pPr marL="400050" indent="-400050">
              <a:buFont typeface="Wingdings" pitchFamily="2" charset="2"/>
              <a:buChar char="§"/>
            </a:pPr>
            <a:endParaRPr lang="en-US" sz="1600" dirty="0" smtClean="0"/>
          </a:p>
          <a:p>
            <a:pPr marL="400050" indent="-400050">
              <a:buFont typeface="Wingdings" pitchFamily="2" charset="2"/>
              <a:buChar char="§"/>
            </a:pPr>
            <a:r>
              <a:rPr lang="en-US" sz="1600" dirty="0" smtClean="0"/>
              <a:t>Calibrating instrument against standard.</a:t>
            </a:r>
          </a:p>
          <a:p>
            <a:pPr marL="400050" indent="-400050">
              <a:buNone/>
            </a:pPr>
            <a:endParaRPr lang="en-US" sz="1600" dirty="0" smtClean="0"/>
          </a:p>
          <a:p>
            <a:pPr marL="400050" indent="-400050">
              <a:buFont typeface="Wingdings" pitchFamily="2" charset="2"/>
              <a:buChar char="§"/>
            </a:pPr>
            <a:r>
              <a:rPr lang="en-US" sz="1600" dirty="0" smtClean="0"/>
              <a:t>Adopt more than one technique to measure parameters, etc.</a:t>
            </a:r>
          </a:p>
          <a:p>
            <a:pPr marL="400050" indent="-400050">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b="1" dirty="0" smtClean="0"/>
              <a:t>II. Environmental Error</a:t>
            </a:r>
          </a:p>
          <a:p>
            <a:pPr>
              <a:buNone/>
            </a:pPr>
            <a:r>
              <a:rPr lang="en-US" sz="1600" dirty="0" smtClean="0"/>
              <a:t>	Caused due to change in environmental conditions, such as change in Temperature, Pressure, Humidity, Electrostatic or Magnetic field, etc.</a:t>
            </a:r>
          </a:p>
          <a:p>
            <a:pPr>
              <a:buNone/>
            </a:pPr>
            <a:endParaRPr lang="en-US" sz="1600" dirty="0" smtClean="0"/>
          </a:p>
          <a:p>
            <a:pPr>
              <a:buNone/>
            </a:pPr>
            <a:r>
              <a:rPr lang="en-US" sz="1600" b="1" dirty="0" smtClean="0"/>
              <a:t>Remedies</a:t>
            </a:r>
          </a:p>
          <a:p>
            <a:pPr>
              <a:buFont typeface="Wingdings" pitchFamily="2" charset="2"/>
              <a:buChar char="§"/>
            </a:pPr>
            <a:r>
              <a:rPr lang="en-US" sz="1600" dirty="0" smtClean="0"/>
              <a:t>Perform measurement under ideal environmental conditions.</a:t>
            </a:r>
          </a:p>
          <a:p>
            <a:pPr>
              <a:buFont typeface="Wingdings" pitchFamily="2" charset="2"/>
              <a:buChar char="§"/>
            </a:pPr>
            <a:r>
              <a:rPr lang="en-US" sz="1600" dirty="0" smtClean="0"/>
              <a:t>Use  Electrostatic and Magnetic shielding.</a:t>
            </a:r>
          </a:p>
          <a:p>
            <a:pPr>
              <a:buFont typeface="Wingdings" pitchFamily="2" charset="2"/>
              <a:buChar char="§"/>
            </a:pPr>
            <a:r>
              <a:rPr lang="en-US" sz="1600" dirty="0" smtClean="0"/>
              <a:t>Adopt policy of new calibration in new condition.</a:t>
            </a:r>
          </a:p>
          <a:p>
            <a:pPr>
              <a:buFont typeface="Wingdings" pitchFamily="2" charset="2"/>
              <a:buChar char="§"/>
            </a:pPr>
            <a:r>
              <a:rPr lang="en-US" sz="1600" dirty="0" smtClean="0"/>
              <a:t>Use instrument that not get effected much by environmental change.</a:t>
            </a:r>
          </a:p>
          <a:p>
            <a:pPr>
              <a:buFont typeface="Wingdings" pitchFamily="2" charset="2"/>
              <a:buChar char="§"/>
            </a:pPr>
            <a:r>
              <a:rPr lang="en-US" sz="1600" dirty="0" smtClean="0"/>
              <a:t>Use Hermitically seal equipments.</a:t>
            </a:r>
          </a:p>
          <a:p>
            <a:pPr>
              <a:buFont typeface="Wingdings" pitchFamily="2" charset="2"/>
              <a:buChar char="§"/>
            </a:pPr>
            <a:r>
              <a:rPr lang="en-US" sz="1600" dirty="0" smtClean="0"/>
              <a:t>Adopt policy of applying appropriate techniques. </a:t>
            </a:r>
          </a:p>
          <a:p>
            <a:pPr>
              <a:buFont typeface="Wingdings" pitchFamily="2" charset="2"/>
              <a:buChar char="§"/>
            </a:pPr>
            <a:endParaRPr lang="en-US" sz="1600" dirty="0" smtClean="0"/>
          </a:p>
          <a:p>
            <a:pPr>
              <a:buNone/>
            </a:pPr>
            <a:r>
              <a:rPr lang="en-US" sz="1600" b="1" dirty="0" smtClean="0"/>
              <a:t>Random Error</a:t>
            </a:r>
          </a:p>
          <a:p>
            <a:pPr>
              <a:buFont typeface="Wingdings" pitchFamily="2" charset="2"/>
              <a:buChar char="Ø"/>
            </a:pPr>
            <a:r>
              <a:rPr lang="en-US" sz="1600" dirty="0" smtClean="0"/>
              <a:t>It occur due to unknown causes or due to causes which becomes very difficult to find out.</a:t>
            </a:r>
          </a:p>
          <a:p>
            <a:pPr>
              <a:buFont typeface="Wingdings" pitchFamily="2" charset="2"/>
              <a:buChar char="Ø"/>
            </a:pPr>
            <a:r>
              <a:rPr lang="en-US" sz="1600" dirty="0" smtClean="0"/>
              <a:t>It occur even when all systematic errors are avoided.</a:t>
            </a:r>
          </a:p>
          <a:p>
            <a:pPr>
              <a:buFont typeface="Wingdings" pitchFamily="2" charset="2"/>
              <a:buChar char="Ø"/>
            </a:pPr>
            <a:r>
              <a:rPr lang="en-US" sz="1600" dirty="0" smtClean="0"/>
              <a:t>It’s small in magnitude, neglected for general measurement purpose.</a:t>
            </a:r>
          </a:p>
          <a:p>
            <a:pPr>
              <a:buFont typeface="Wingdings" pitchFamily="2" charset="2"/>
              <a:buChar char="Ø"/>
            </a:pPr>
            <a:r>
              <a:rPr lang="en-US" sz="1600" dirty="0" smtClean="0"/>
              <a:t>But for high accuracy work, it must considered. </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fontScale="92500" lnSpcReduction="10000"/>
          </a:bodyPr>
          <a:lstStyle/>
          <a:p>
            <a:pPr>
              <a:buNone/>
            </a:pPr>
            <a:r>
              <a:rPr lang="en-US" sz="1600" b="1" dirty="0" smtClean="0"/>
              <a:t>Remedies</a:t>
            </a:r>
          </a:p>
          <a:p>
            <a:pPr>
              <a:buNone/>
            </a:pPr>
            <a:r>
              <a:rPr lang="en-US" sz="1600" b="1" dirty="0" smtClean="0"/>
              <a:t>	</a:t>
            </a:r>
            <a:r>
              <a:rPr lang="en-US" sz="1600" dirty="0" smtClean="0"/>
              <a:t>It could be minimized using statistical approach, such as</a:t>
            </a:r>
          </a:p>
          <a:p>
            <a:pPr marL="400050" indent="-400050">
              <a:buFont typeface="+mj-lt"/>
              <a:buAutoNum type="romanLcPeriod"/>
            </a:pPr>
            <a:r>
              <a:rPr lang="en-US" sz="1600" dirty="0" smtClean="0"/>
              <a:t>Mean</a:t>
            </a:r>
          </a:p>
          <a:p>
            <a:pPr marL="400050" indent="-400050">
              <a:buFont typeface="+mj-lt"/>
              <a:buAutoNum type="romanLcPeriod"/>
            </a:pPr>
            <a:r>
              <a:rPr lang="en-US" sz="1600" dirty="0" smtClean="0"/>
              <a:t>Deviation from Mean</a:t>
            </a:r>
          </a:p>
          <a:p>
            <a:pPr marL="400050" indent="-400050">
              <a:buFont typeface="+mj-lt"/>
              <a:buAutoNum type="romanLcPeriod"/>
            </a:pPr>
            <a:r>
              <a:rPr lang="en-US" sz="1600" dirty="0" smtClean="0"/>
              <a:t>Average Deviation</a:t>
            </a:r>
          </a:p>
          <a:p>
            <a:pPr marL="400050" indent="-400050">
              <a:buFont typeface="+mj-lt"/>
              <a:buAutoNum type="romanLcPeriod"/>
            </a:pPr>
            <a:r>
              <a:rPr lang="en-US" sz="1600" dirty="0" smtClean="0"/>
              <a:t>Standard Deviation</a:t>
            </a:r>
          </a:p>
          <a:p>
            <a:pPr marL="400050" indent="-400050">
              <a:buFont typeface="+mj-lt"/>
              <a:buAutoNum type="romanLcPeriod"/>
            </a:pPr>
            <a:r>
              <a:rPr lang="en-US" sz="1600" dirty="0" smtClean="0"/>
              <a:t>Variance</a:t>
            </a:r>
          </a:p>
          <a:p>
            <a:pPr marL="400050" indent="-400050">
              <a:buNone/>
            </a:pPr>
            <a:endParaRPr lang="en-US" sz="1600" dirty="0" smtClean="0"/>
          </a:p>
          <a:p>
            <a:pPr marL="400050" indent="-400050">
              <a:buAutoNum type="romanLcParenR"/>
            </a:pPr>
            <a:r>
              <a:rPr lang="en-US" sz="1600" b="1" dirty="0" smtClean="0"/>
              <a:t>Mean</a:t>
            </a:r>
          </a:p>
          <a:p>
            <a:pPr marL="400050" indent="-400050">
              <a:buNone/>
            </a:pPr>
            <a:r>
              <a:rPr lang="en-US" sz="1600" dirty="0" smtClean="0"/>
              <a:t>	Let x1, x2, x3, --------</a:t>
            </a:r>
            <a:r>
              <a:rPr lang="en-US" sz="1600" dirty="0" err="1" smtClean="0"/>
              <a:t>xn</a:t>
            </a:r>
            <a:r>
              <a:rPr lang="en-US" sz="1600" dirty="0" smtClean="0"/>
              <a:t> are first, second, third, ------ nth reading from measurement, then</a:t>
            </a:r>
          </a:p>
          <a:p>
            <a:pPr marL="400050" indent="-400050">
              <a:buNone/>
            </a:pPr>
            <a:r>
              <a:rPr lang="en-US" sz="1600" dirty="0" smtClean="0"/>
              <a:t>	arithmetic mean is given by</a:t>
            </a:r>
          </a:p>
          <a:p>
            <a:pPr marL="400050" indent="-400050">
              <a:buNone/>
            </a:pPr>
            <a:r>
              <a:rPr lang="en-US" sz="1600" dirty="0" smtClean="0"/>
              <a:t>	</a:t>
            </a:r>
          </a:p>
          <a:p>
            <a:pPr marL="400050" indent="-400050">
              <a:buNone/>
            </a:pPr>
            <a:r>
              <a:rPr lang="en-US" sz="1600" dirty="0" smtClean="0"/>
              <a:t>	</a:t>
            </a:r>
            <a:r>
              <a:rPr lang="en-US" sz="1600" b="1" dirty="0" smtClean="0"/>
              <a:t> ˉ   = [{x1+x2+---------+</a:t>
            </a:r>
            <a:r>
              <a:rPr lang="en-US" sz="1600" b="1" dirty="0" err="1" smtClean="0"/>
              <a:t>xn</a:t>
            </a:r>
            <a:r>
              <a:rPr lang="en-US" sz="1600" b="1" dirty="0" smtClean="0"/>
              <a:t>}/n] = [</a:t>
            </a:r>
            <a:r>
              <a:rPr lang="el-GR" sz="1600" b="1" dirty="0" smtClean="0"/>
              <a:t>ε</a:t>
            </a:r>
            <a:r>
              <a:rPr lang="en-US" sz="1600" b="1" dirty="0" smtClean="0"/>
              <a:t>x/n] </a:t>
            </a:r>
            <a:r>
              <a:rPr lang="en-US" sz="1600" dirty="0" smtClean="0"/>
              <a:t>		--------	(1)</a:t>
            </a:r>
          </a:p>
          <a:p>
            <a:pPr marL="400050" indent="-400050">
              <a:buNone/>
            </a:pPr>
            <a:endParaRPr lang="en-US" sz="1600" dirty="0" smtClean="0"/>
          </a:p>
          <a:p>
            <a:pPr marL="400050" indent="-400050">
              <a:buAutoNum type="romanLcParenR" startAt="2"/>
            </a:pPr>
            <a:r>
              <a:rPr lang="en-US" sz="1600" b="1" dirty="0" smtClean="0"/>
              <a:t>Deviation from Mean</a:t>
            </a:r>
          </a:p>
          <a:p>
            <a:pPr marL="400050" indent="-400050">
              <a:buNone/>
            </a:pPr>
            <a:r>
              <a:rPr lang="en-US" sz="1600" b="1" dirty="0" smtClean="0"/>
              <a:t>	</a:t>
            </a:r>
            <a:r>
              <a:rPr lang="en-US" sz="1600" dirty="0" smtClean="0"/>
              <a:t>It is departure of given reading from mean.</a:t>
            </a:r>
          </a:p>
          <a:p>
            <a:pPr marL="400050" indent="-400050">
              <a:buNone/>
            </a:pPr>
            <a:r>
              <a:rPr lang="en-US" sz="1600" dirty="0" smtClean="0"/>
              <a:t>	d1 = x1 – x’</a:t>
            </a:r>
          </a:p>
          <a:p>
            <a:pPr marL="400050" indent="-400050">
              <a:buNone/>
            </a:pPr>
            <a:r>
              <a:rPr lang="en-US" sz="1600" dirty="0" smtClean="0"/>
              <a:t>	d2 = x2 – x’</a:t>
            </a:r>
          </a:p>
          <a:p>
            <a:pPr marL="400050" indent="-400050">
              <a:buNone/>
            </a:pPr>
            <a:r>
              <a:rPr lang="en-US" sz="1600" dirty="0" smtClean="0"/>
              <a:t>	-</a:t>
            </a:r>
          </a:p>
          <a:p>
            <a:pPr marL="400050" indent="-400050">
              <a:buNone/>
            </a:pPr>
            <a:r>
              <a:rPr lang="en-US" sz="1600" dirty="0" smtClean="0"/>
              <a:t>	-</a:t>
            </a:r>
          </a:p>
          <a:p>
            <a:pPr marL="400050" indent="-400050">
              <a:buNone/>
            </a:pPr>
            <a:r>
              <a:rPr lang="en-US" sz="1600" dirty="0" smtClean="0"/>
              <a:t>	</a:t>
            </a:r>
            <a:r>
              <a:rPr lang="en-US" sz="1600" dirty="0" err="1" smtClean="0"/>
              <a:t>dn</a:t>
            </a:r>
            <a:r>
              <a:rPr lang="en-US" sz="1600" dirty="0" smtClean="0"/>
              <a:t> = </a:t>
            </a:r>
            <a:r>
              <a:rPr lang="en-US" sz="1600" dirty="0" err="1" smtClean="0"/>
              <a:t>xn</a:t>
            </a:r>
            <a:r>
              <a:rPr lang="en-US" sz="1600" dirty="0" smtClean="0"/>
              <a:t> – x’.</a:t>
            </a:r>
          </a:p>
          <a:p>
            <a:pPr marL="400050" indent="-400050">
              <a:buNone/>
            </a:pPr>
            <a:r>
              <a:rPr lang="en-US" sz="1600" dirty="0" smtClean="0"/>
              <a:t>	</a:t>
            </a:r>
            <a:endParaRPr lang="en-US" sz="1600" dirty="0"/>
          </a:p>
        </p:txBody>
      </p:sp>
      <p:sp>
        <p:nvSpPr>
          <p:cNvPr id="4" name="Rectangle 3"/>
          <p:cNvSpPr/>
          <p:nvPr/>
        </p:nvSpPr>
        <p:spPr>
          <a:xfrm flipV="1">
            <a:off x="381000" y="3962400"/>
            <a:ext cx="304800" cy="228600"/>
          </a:xfrm>
          <a:prstGeom prst="rect">
            <a:avLst/>
          </a:prstGeom>
          <a:solidFill>
            <a:schemeClr val="accent5">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iii) Average Deviation</a:t>
            </a:r>
          </a:p>
          <a:p>
            <a:pPr>
              <a:buNone/>
            </a:pPr>
            <a:r>
              <a:rPr lang="en-US" sz="1600" b="1" dirty="0" smtClean="0"/>
              <a:t>	</a:t>
            </a:r>
            <a:r>
              <a:rPr lang="en-US" sz="1600" dirty="0" smtClean="0"/>
              <a:t>It is the sum of absolute values of deviations divided by number of readings.</a:t>
            </a:r>
          </a:p>
          <a:p>
            <a:pPr>
              <a:buNone/>
            </a:pPr>
            <a:r>
              <a:rPr lang="en-US" sz="1600" dirty="0" smtClean="0"/>
              <a:t>	D = [ { |d1|+|d2|+ ---- +|</a:t>
            </a:r>
            <a:r>
              <a:rPr lang="en-US" sz="1600" dirty="0" err="1" smtClean="0"/>
              <a:t>dn</a:t>
            </a:r>
            <a:r>
              <a:rPr lang="en-US" sz="1600" dirty="0" smtClean="0"/>
              <a:t>|} / n ]</a:t>
            </a:r>
          </a:p>
          <a:p>
            <a:pPr>
              <a:buNone/>
            </a:pPr>
            <a:r>
              <a:rPr lang="en-US" sz="1600" dirty="0" smtClean="0"/>
              <a:t>	</a:t>
            </a:r>
            <a:r>
              <a:rPr lang="en-US" sz="1600" b="1" dirty="0" smtClean="0"/>
              <a:t>    = [{</a:t>
            </a:r>
            <a:r>
              <a:rPr lang="el-GR" sz="1600" b="1" dirty="0" smtClean="0"/>
              <a:t>ε</a:t>
            </a:r>
            <a:r>
              <a:rPr lang="en-US" sz="1600" b="1" dirty="0" smtClean="0"/>
              <a:t>|d|}/n]</a:t>
            </a:r>
            <a:r>
              <a:rPr lang="en-US" sz="1600" dirty="0" smtClean="0"/>
              <a:t>			------	(2)		</a:t>
            </a:r>
          </a:p>
          <a:p>
            <a:pPr>
              <a:buNone/>
            </a:pPr>
            <a:endParaRPr lang="en-US" sz="1600" dirty="0" smtClean="0"/>
          </a:p>
          <a:p>
            <a:pPr>
              <a:buNone/>
            </a:pPr>
            <a:r>
              <a:rPr lang="en-US" sz="1600" b="1" dirty="0" smtClean="0"/>
              <a:t>iv) Standard Deviation</a:t>
            </a:r>
          </a:p>
          <a:p>
            <a:pPr>
              <a:buNone/>
            </a:pPr>
            <a:r>
              <a:rPr lang="en-US" sz="1600" b="1" dirty="0" smtClean="0"/>
              <a:t>	</a:t>
            </a:r>
            <a:r>
              <a:rPr lang="en-US" sz="1600" dirty="0" smtClean="0"/>
              <a:t>For n →∞, It is the square root of sum of all individual deviations squared, divided by number of readings.</a:t>
            </a:r>
          </a:p>
          <a:p>
            <a:pPr>
              <a:buNone/>
            </a:pPr>
            <a:endParaRPr lang="en-US" sz="1600" dirty="0" smtClean="0"/>
          </a:p>
          <a:p>
            <a:pPr>
              <a:buNone/>
            </a:pPr>
            <a:r>
              <a:rPr lang="en-US" sz="1600" dirty="0" smtClean="0"/>
              <a:t>	σ = [{(d1)</a:t>
            </a:r>
            <a:r>
              <a:rPr lang="en-US" sz="1600" baseline="30000" dirty="0" smtClean="0"/>
              <a:t>2 </a:t>
            </a:r>
            <a:r>
              <a:rPr lang="en-US" sz="1600" dirty="0" smtClean="0"/>
              <a:t>+ (d2)</a:t>
            </a:r>
            <a:r>
              <a:rPr lang="en-US" sz="1600" baseline="30000" dirty="0" smtClean="0"/>
              <a:t>2</a:t>
            </a:r>
            <a:r>
              <a:rPr lang="en-US" sz="1600" dirty="0" smtClean="0"/>
              <a:t> + ----- +(</a:t>
            </a:r>
            <a:r>
              <a:rPr lang="en-US" sz="1600" dirty="0" err="1" smtClean="0"/>
              <a:t>dn</a:t>
            </a:r>
            <a:r>
              <a:rPr lang="en-US" sz="1600" dirty="0" smtClean="0"/>
              <a:t>)</a:t>
            </a:r>
            <a:r>
              <a:rPr lang="en-US" sz="1600" baseline="30000" dirty="0" smtClean="0"/>
              <a:t>2</a:t>
            </a:r>
            <a:r>
              <a:rPr lang="en-US" sz="1600" dirty="0" smtClean="0"/>
              <a:t>} / n ] </a:t>
            </a:r>
            <a:r>
              <a:rPr lang="en-US" sz="1600" baseline="30000" dirty="0" smtClean="0"/>
              <a:t>1/2</a:t>
            </a:r>
            <a:endParaRPr lang="en-US" sz="1600" dirty="0" smtClean="0"/>
          </a:p>
          <a:p>
            <a:pPr>
              <a:buNone/>
            </a:pPr>
            <a:endParaRPr lang="en-US" sz="1600" dirty="0" smtClean="0"/>
          </a:p>
          <a:p>
            <a:pPr>
              <a:buNone/>
            </a:pPr>
            <a:r>
              <a:rPr lang="en-US" sz="1600" dirty="0" smtClean="0"/>
              <a:t>	</a:t>
            </a:r>
            <a:r>
              <a:rPr lang="en-US" sz="1600" b="1" dirty="0" smtClean="0"/>
              <a:t>σ = √[∑(</a:t>
            </a:r>
            <a:r>
              <a:rPr lang="en-US" sz="1600" b="1" dirty="0" err="1" smtClean="0"/>
              <a:t>dt</a:t>
            </a:r>
            <a:r>
              <a:rPr lang="en-US" sz="1600" b="1" dirty="0" smtClean="0"/>
              <a:t>)</a:t>
            </a:r>
            <a:r>
              <a:rPr lang="en-US" sz="1600" b="1" baseline="30000" dirty="0" smtClean="0"/>
              <a:t>2</a:t>
            </a:r>
            <a:r>
              <a:rPr lang="en-US" sz="1600" b="1" dirty="0" smtClean="0"/>
              <a:t>/n] </a:t>
            </a:r>
            <a:r>
              <a:rPr lang="en-US" sz="1600" dirty="0" smtClean="0"/>
              <a:t>			------	(3)</a:t>
            </a:r>
          </a:p>
          <a:p>
            <a:pPr>
              <a:buNone/>
            </a:pPr>
            <a:r>
              <a:rPr lang="en-US" sz="1600" dirty="0" smtClean="0"/>
              <a:t>	</a:t>
            </a:r>
          </a:p>
          <a:p>
            <a:pPr>
              <a:buNone/>
            </a:pPr>
            <a:r>
              <a:rPr lang="en-US" sz="1600" dirty="0" smtClean="0"/>
              <a:t>	For n → finite number of observations.</a:t>
            </a:r>
          </a:p>
          <a:p>
            <a:pPr>
              <a:buNone/>
            </a:pPr>
            <a:endParaRPr lang="en-US" sz="1600" dirty="0" smtClean="0"/>
          </a:p>
          <a:p>
            <a:pPr hangingPunct="0">
              <a:buNone/>
            </a:pPr>
            <a:r>
              <a:rPr lang="en-US" sz="1600" dirty="0" smtClean="0"/>
              <a:t>	σ = [{(d1)</a:t>
            </a:r>
            <a:r>
              <a:rPr lang="en-US" sz="1600" baseline="30000" dirty="0" smtClean="0"/>
              <a:t>2 </a:t>
            </a:r>
            <a:r>
              <a:rPr lang="en-US" sz="1600" dirty="0" smtClean="0"/>
              <a:t>+ (d2)</a:t>
            </a:r>
            <a:r>
              <a:rPr lang="en-US" sz="1600" baseline="30000" dirty="0" smtClean="0"/>
              <a:t>2</a:t>
            </a:r>
            <a:r>
              <a:rPr lang="en-US" sz="1600" dirty="0" smtClean="0"/>
              <a:t> + ----- +(</a:t>
            </a:r>
            <a:r>
              <a:rPr lang="en-US" sz="1600" dirty="0" err="1" smtClean="0"/>
              <a:t>dn</a:t>
            </a:r>
            <a:r>
              <a:rPr lang="en-US" sz="1600" dirty="0" smtClean="0"/>
              <a:t>)</a:t>
            </a:r>
            <a:r>
              <a:rPr lang="en-US" sz="1600" baseline="30000" dirty="0" smtClean="0"/>
              <a:t>2</a:t>
            </a:r>
            <a:r>
              <a:rPr lang="en-US" sz="1600" dirty="0" smtClean="0"/>
              <a:t>} / (n-1) ] </a:t>
            </a:r>
            <a:r>
              <a:rPr lang="en-US" sz="1600" baseline="30000" dirty="0" smtClean="0"/>
              <a:t>1/2</a:t>
            </a:r>
            <a:endParaRPr lang="en-US" sz="1600" dirty="0" smtClean="0"/>
          </a:p>
          <a:p>
            <a:pPr hangingPunct="0">
              <a:buNone/>
            </a:pPr>
            <a:endParaRPr lang="en-US" sz="1600" dirty="0" smtClean="0"/>
          </a:p>
          <a:p>
            <a:pPr hangingPunct="0">
              <a:buNone/>
            </a:pPr>
            <a:r>
              <a:rPr lang="en-US" sz="1600" dirty="0" smtClean="0"/>
              <a:t>	</a:t>
            </a:r>
            <a:r>
              <a:rPr lang="en-US" sz="1600" b="1" dirty="0" smtClean="0"/>
              <a:t>σ = √[∑(</a:t>
            </a:r>
            <a:r>
              <a:rPr lang="en-US" sz="1600" b="1" dirty="0" err="1" smtClean="0"/>
              <a:t>dt</a:t>
            </a:r>
            <a:r>
              <a:rPr lang="en-US" sz="1600" b="1" dirty="0" smtClean="0"/>
              <a:t>)</a:t>
            </a:r>
            <a:r>
              <a:rPr lang="en-US" sz="1600" b="1" baseline="30000" dirty="0" smtClean="0"/>
              <a:t>2</a:t>
            </a:r>
            <a:r>
              <a:rPr lang="en-US" sz="1600" b="1" dirty="0" smtClean="0"/>
              <a:t>/(n-1)]	</a:t>
            </a:r>
            <a:r>
              <a:rPr lang="en-US" sz="1600" dirty="0" smtClean="0"/>
              <a:t>	------	(4)</a:t>
            </a:r>
          </a:p>
          <a:p>
            <a:pPr>
              <a:buNone/>
            </a:pPr>
            <a:endParaRPr 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Errors</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v) Variance</a:t>
            </a:r>
          </a:p>
          <a:p>
            <a:pPr>
              <a:buNone/>
            </a:pPr>
            <a:r>
              <a:rPr lang="en-US" sz="1600" b="1" dirty="0" smtClean="0"/>
              <a:t>	</a:t>
            </a:r>
            <a:r>
              <a:rPr lang="en-US" sz="1600" dirty="0" smtClean="0"/>
              <a:t>It is the square of the standard deviation.</a:t>
            </a:r>
          </a:p>
          <a:p>
            <a:pPr>
              <a:buNone/>
            </a:pPr>
            <a:endParaRPr lang="en-US" sz="1600" b="1" dirty="0" smtClean="0"/>
          </a:p>
          <a:p>
            <a:pPr>
              <a:buNone/>
            </a:pPr>
            <a:r>
              <a:rPr lang="en-US" sz="1600" b="1" dirty="0" smtClean="0"/>
              <a:t>	V = σ</a:t>
            </a:r>
            <a:r>
              <a:rPr lang="en-US" sz="1600" b="1" baseline="30000" dirty="0" smtClean="0"/>
              <a:t>2</a:t>
            </a:r>
            <a:r>
              <a:rPr lang="en-US" sz="1600" b="1" dirty="0" smtClean="0"/>
              <a:t> </a:t>
            </a:r>
            <a:r>
              <a:rPr lang="en-US" sz="1600" dirty="0" smtClean="0"/>
              <a:t>	[ Mean square deviation]			------	(5)</a:t>
            </a:r>
          </a:p>
          <a:p>
            <a:pPr>
              <a:buNone/>
            </a:pPr>
            <a:endParaRPr lang="en-US" sz="1600" dirty="0" smtClean="0"/>
          </a:p>
          <a:p>
            <a:pPr>
              <a:buNone/>
            </a:pPr>
            <a:r>
              <a:rPr lang="en-US" sz="1600" b="1" dirty="0" smtClean="0"/>
              <a:t>Gaussian Distribution of Errors</a:t>
            </a:r>
          </a:p>
          <a:p>
            <a:pPr>
              <a:buNone/>
            </a:pPr>
            <a:r>
              <a:rPr lang="en-US" sz="1600" b="1" dirty="0" smtClean="0"/>
              <a:t>				            19</a:t>
            </a:r>
          </a:p>
          <a:p>
            <a:pPr>
              <a:buNone/>
            </a:pPr>
            <a:r>
              <a:rPr lang="en-US" sz="1600" b="1" dirty="0" smtClean="0"/>
              <a:t>				</a:t>
            </a:r>
          </a:p>
          <a:p>
            <a:pPr>
              <a:buNone/>
            </a:pPr>
            <a:r>
              <a:rPr lang="en-US" sz="1600" b="1" dirty="0" smtClean="0"/>
              <a:t>    Number		             12		        10</a:t>
            </a:r>
          </a:p>
          <a:p>
            <a:pPr>
              <a:buNone/>
            </a:pPr>
            <a:r>
              <a:rPr lang="en-US" sz="1600" b="1" dirty="0" smtClean="0"/>
              <a:t>        of </a:t>
            </a:r>
          </a:p>
          <a:p>
            <a:pPr>
              <a:buNone/>
            </a:pPr>
            <a:r>
              <a:rPr lang="en-US" sz="1600" b="1" dirty="0" smtClean="0"/>
              <a:t>  observed</a:t>
            </a:r>
          </a:p>
          <a:p>
            <a:pPr>
              <a:buNone/>
            </a:pPr>
            <a:r>
              <a:rPr lang="en-US" sz="1600" b="1" dirty="0" smtClean="0"/>
              <a:t>   Reading	                     4			  3</a:t>
            </a:r>
          </a:p>
          <a:p>
            <a:pPr>
              <a:buNone/>
            </a:pPr>
            <a:r>
              <a:rPr lang="en-US" sz="1600" b="1" baseline="30000" dirty="0" smtClean="0"/>
              <a:t>	</a:t>
            </a:r>
            <a:endParaRPr lang="en-US" sz="1600" b="1" dirty="0" smtClean="0"/>
          </a:p>
          <a:p>
            <a:pPr>
              <a:buNone/>
            </a:pPr>
            <a:r>
              <a:rPr lang="en-US" sz="1600" b="1" dirty="0" smtClean="0"/>
              <a:t>	</a:t>
            </a:r>
          </a:p>
          <a:p>
            <a:pPr>
              <a:buNone/>
            </a:pPr>
            <a:r>
              <a:rPr lang="en-US" sz="1600" b="1" dirty="0" smtClean="0"/>
              <a:t>		             1				          1</a:t>
            </a:r>
            <a:endParaRPr lang="en-US" sz="1600" b="1" dirty="0"/>
          </a:p>
        </p:txBody>
      </p:sp>
      <p:cxnSp>
        <p:nvCxnSpPr>
          <p:cNvPr id="6" name="Straight Arrow Connector 5"/>
          <p:cNvCxnSpPr/>
          <p:nvPr/>
        </p:nvCxnSpPr>
        <p:spPr>
          <a:xfrm>
            <a:off x="1371600" y="5638800"/>
            <a:ext cx="54864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flipH="1" flipV="1">
            <a:off x="0" y="4267200"/>
            <a:ext cx="27432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 name="Freeform 9"/>
          <p:cNvSpPr/>
          <p:nvPr/>
        </p:nvSpPr>
        <p:spPr>
          <a:xfrm>
            <a:off x="1589649" y="3050344"/>
            <a:ext cx="3713871" cy="2590801"/>
          </a:xfrm>
          <a:custGeom>
            <a:avLst/>
            <a:gdLst>
              <a:gd name="connsiteX0" fmla="*/ 0 w 3713871"/>
              <a:gd name="connsiteY0" fmla="*/ 2590801 h 2590801"/>
              <a:gd name="connsiteX1" fmla="*/ 1828800 w 3713871"/>
              <a:gd name="connsiteY1" fmla="*/ 2345 h 2590801"/>
              <a:gd name="connsiteX2" fmla="*/ 3713871 w 3713871"/>
              <a:gd name="connsiteY2" fmla="*/ 2576733 h 2590801"/>
            </a:gdLst>
            <a:ahLst/>
            <a:cxnLst>
              <a:cxn ang="0">
                <a:pos x="connsiteX0" y="connsiteY0"/>
              </a:cxn>
              <a:cxn ang="0">
                <a:pos x="connsiteX1" y="connsiteY1"/>
              </a:cxn>
              <a:cxn ang="0">
                <a:pos x="connsiteX2" y="connsiteY2"/>
              </a:cxn>
            </a:cxnLst>
            <a:rect l="l" t="t" r="r" b="b"/>
            <a:pathLst>
              <a:path w="3713871" h="2590801">
                <a:moveTo>
                  <a:pt x="0" y="2590801"/>
                </a:moveTo>
                <a:cubicBezTo>
                  <a:pt x="604911" y="1297745"/>
                  <a:pt x="1209822" y="4690"/>
                  <a:pt x="1828800" y="2345"/>
                </a:cubicBezTo>
                <a:cubicBezTo>
                  <a:pt x="2447778" y="0"/>
                  <a:pt x="3080824" y="1288366"/>
                  <a:pt x="3713871" y="2576733"/>
                </a:cubicBezTo>
              </a:path>
            </a:pathLst>
          </a:custGeom>
          <a:ln w="38100">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3429000" y="3048000"/>
            <a:ext cx="76200" cy="2590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4114800" y="3581400"/>
            <a:ext cx="76200" cy="2057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2743200" y="3581400"/>
            <a:ext cx="76200" cy="2057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648200" y="4495800"/>
            <a:ext cx="762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2133600" y="4495800"/>
            <a:ext cx="762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1752600" y="5257800"/>
            <a:ext cx="76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5029200" y="5257800"/>
            <a:ext cx="76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990600" y="5715000"/>
            <a:ext cx="5562600" cy="457200"/>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99.7   99.8   99.9     100   100.1 100.2 100.3   Volts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Gaussian Distribution of Error</a:t>
            </a:r>
            <a:endParaRPr lang="en-US" sz="2000" b="1" dirty="0"/>
          </a:p>
        </p:txBody>
      </p:sp>
      <p:sp>
        <p:nvSpPr>
          <p:cNvPr id="3" name="Content Placeholder 2"/>
          <p:cNvSpPr>
            <a:spLocks noGrp="1"/>
          </p:cNvSpPr>
          <p:nvPr>
            <p:ph idx="1"/>
          </p:nvPr>
        </p:nvSpPr>
        <p:spPr>
          <a:xfrm>
            <a:off x="0" y="990600"/>
            <a:ext cx="9144000" cy="5867400"/>
          </a:xfrm>
          <a:solidFill>
            <a:schemeClr val="accent6">
              <a:lumMod val="60000"/>
              <a:lumOff val="40000"/>
            </a:schemeClr>
          </a:solidFill>
        </p:spPr>
        <p:txBody>
          <a:bodyPr>
            <a:normAutofit/>
          </a:bodyPr>
          <a:lstStyle/>
          <a:p>
            <a:pPr>
              <a:buNone/>
            </a:pPr>
            <a:endParaRPr lang="en-US" sz="1600" b="1" dirty="0" smtClean="0"/>
          </a:p>
          <a:p>
            <a:pPr>
              <a:buNone/>
            </a:pPr>
            <a:endParaRPr lang="en-US" sz="1600" b="1" dirty="0" smtClean="0"/>
          </a:p>
          <a:p>
            <a:pPr>
              <a:buNone/>
            </a:pPr>
            <a:endParaRPr lang="en-US" sz="1600" b="1" dirty="0"/>
          </a:p>
        </p:txBody>
      </p:sp>
      <p:graphicFrame>
        <p:nvGraphicFramePr>
          <p:cNvPr id="4" name="Table 3"/>
          <p:cNvGraphicFramePr>
            <a:graphicFrameLocks noGrp="1"/>
          </p:cNvGraphicFramePr>
          <p:nvPr/>
        </p:nvGraphicFramePr>
        <p:xfrm>
          <a:off x="0" y="3200400"/>
          <a:ext cx="9144000" cy="3657600"/>
        </p:xfrm>
        <a:graphic>
          <a:graphicData uri="http://schemas.openxmlformats.org/drawingml/2006/table">
            <a:tbl>
              <a:tblPr firstRow="1" bandRow="1">
                <a:tableStyleId>{21E4AEA4-8DFA-4A89-87EB-49C32662AFE0}</a:tableStyleId>
              </a:tblPr>
              <a:tblGrid>
                <a:gridCol w="2286000"/>
                <a:gridCol w="3810000"/>
                <a:gridCol w="3048000"/>
              </a:tblGrid>
              <a:tr h="457200">
                <a:tc>
                  <a:txBody>
                    <a:bodyPr/>
                    <a:lstStyle/>
                    <a:p>
                      <a:pPr algn="ctr"/>
                      <a:r>
                        <a:rPr lang="en-US" dirty="0" smtClean="0"/>
                        <a:t>S.NO.</a:t>
                      </a:r>
                      <a:endParaRPr lang="en-US" dirty="0"/>
                    </a:p>
                  </a:txBody>
                  <a:tcPr/>
                </a:tc>
                <a:tc>
                  <a:txBody>
                    <a:bodyPr/>
                    <a:lstStyle/>
                    <a:p>
                      <a:pPr algn="ctr"/>
                      <a:r>
                        <a:rPr lang="en-US" dirty="0" smtClean="0"/>
                        <a:t>Voltage</a:t>
                      </a:r>
                      <a:endParaRPr lang="en-US" dirty="0"/>
                    </a:p>
                  </a:txBody>
                  <a:tcPr/>
                </a:tc>
                <a:tc>
                  <a:txBody>
                    <a:bodyPr/>
                    <a:lstStyle/>
                    <a:p>
                      <a:pPr algn="ctr"/>
                      <a:r>
                        <a:rPr lang="en-US" dirty="0" smtClean="0"/>
                        <a:t>Reading</a:t>
                      </a:r>
                      <a:endParaRPr lang="en-US" dirty="0"/>
                    </a:p>
                  </a:txBody>
                  <a:tcPr/>
                </a:tc>
              </a:tr>
              <a:tr h="457200">
                <a:tc>
                  <a:txBody>
                    <a:bodyPr/>
                    <a:lstStyle/>
                    <a:p>
                      <a:pPr algn="ctr"/>
                      <a:r>
                        <a:rPr lang="en-US" dirty="0" smtClean="0"/>
                        <a:t>1</a:t>
                      </a:r>
                      <a:endParaRPr lang="en-US" dirty="0"/>
                    </a:p>
                  </a:txBody>
                  <a:tcPr/>
                </a:tc>
                <a:tc>
                  <a:txBody>
                    <a:bodyPr/>
                    <a:lstStyle/>
                    <a:p>
                      <a:pPr algn="ctr"/>
                      <a:r>
                        <a:rPr lang="en-US" dirty="0" smtClean="0"/>
                        <a:t>99.7</a:t>
                      </a:r>
                      <a:endParaRPr lang="en-US" dirty="0"/>
                    </a:p>
                  </a:txBody>
                  <a:tcPr/>
                </a:tc>
                <a:tc>
                  <a:txBody>
                    <a:bodyPr/>
                    <a:lstStyle/>
                    <a:p>
                      <a:pPr algn="ctr"/>
                      <a:r>
                        <a:rPr lang="en-US" dirty="0" smtClean="0"/>
                        <a:t>1</a:t>
                      </a:r>
                      <a:endParaRPr lang="en-US" dirty="0"/>
                    </a:p>
                  </a:txBody>
                  <a:tcPr/>
                </a:tc>
              </a:tr>
              <a:tr h="457200">
                <a:tc>
                  <a:txBody>
                    <a:bodyPr/>
                    <a:lstStyle/>
                    <a:p>
                      <a:pPr algn="ctr"/>
                      <a:r>
                        <a:rPr lang="en-US" dirty="0" smtClean="0"/>
                        <a:t>2</a:t>
                      </a:r>
                      <a:endParaRPr lang="en-US" dirty="0"/>
                    </a:p>
                  </a:txBody>
                  <a:tcPr/>
                </a:tc>
                <a:tc>
                  <a:txBody>
                    <a:bodyPr/>
                    <a:lstStyle/>
                    <a:p>
                      <a:pPr algn="ctr"/>
                      <a:r>
                        <a:rPr lang="en-US" dirty="0" smtClean="0"/>
                        <a:t>99.8</a:t>
                      </a:r>
                      <a:endParaRPr lang="en-US" dirty="0"/>
                    </a:p>
                  </a:txBody>
                  <a:tcPr/>
                </a:tc>
                <a:tc>
                  <a:txBody>
                    <a:bodyPr/>
                    <a:lstStyle/>
                    <a:p>
                      <a:pPr algn="ctr"/>
                      <a:r>
                        <a:rPr lang="en-US" dirty="0" smtClean="0"/>
                        <a:t>4</a:t>
                      </a:r>
                      <a:endParaRPr lang="en-US" dirty="0"/>
                    </a:p>
                  </a:txBody>
                  <a:tcPr/>
                </a:tc>
              </a:tr>
              <a:tr h="457200">
                <a:tc>
                  <a:txBody>
                    <a:bodyPr/>
                    <a:lstStyle/>
                    <a:p>
                      <a:pPr algn="ctr"/>
                      <a:r>
                        <a:rPr lang="en-US" dirty="0" smtClean="0"/>
                        <a:t>3</a:t>
                      </a:r>
                      <a:endParaRPr lang="en-US" dirty="0"/>
                    </a:p>
                  </a:txBody>
                  <a:tcPr/>
                </a:tc>
                <a:tc>
                  <a:txBody>
                    <a:bodyPr/>
                    <a:lstStyle/>
                    <a:p>
                      <a:pPr algn="ctr"/>
                      <a:r>
                        <a:rPr lang="en-US" dirty="0" smtClean="0"/>
                        <a:t>99.9</a:t>
                      </a:r>
                      <a:endParaRPr lang="en-US" dirty="0"/>
                    </a:p>
                  </a:txBody>
                  <a:tcPr/>
                </a:tc>
                <a:tc>
                  <a:txBody>
                    <a:bodyPr/>
                    <a:lstStyle/>
                    <a:p>
                      <a:pPr algn="ctr"/>
                      <a:r>
                        <a:rPr lang="en-US" dirty="0" smtClean="0"/>
                        <a:t>12</a:t>
                      </a:r>
                      <a:endParaRPr lang="en-US" dirty="0"/>
                    </a:p>
                  </a:txBody>
                  <a:tcPr/>
                </a:tc>
              </a:tr>
              <a:tr h="457200">
                <a:tc>
                  <a:txBody>
                    <a:bodyPr/>
                    <a:lstStyle/>
                    <a:p>
                      <a:pPr algn="ctr"/>
                      <a:r>
                        <a:rPr lang="en-US" dirty="0" smtClean="0"/>
                        <a:t>4</a:t>
                      </a:r>
                      <a:endParaRPr lang="en-US" dirty="0"/>
                    </a:p>
                  </a:txBody>
                  <a:tcPr/>
                </a:tc>
                <a:tc>
                  <a:txBody>
                    <a:bodyPr/>
                    <a:lstStyle/>
                    <a:p>
                      <a:pPr algn="ctr"/>
                      <a:r>
                        <a:rPr lang="en-US" dirty="0" smtClean="0"/>
                        <a:t>100</a:t>
                      </a:r>
                      <a:endParaRPr lang="en-US" dirty="0"/>
                    </a:p>
                  </a:txBody>
                  <a:tcPr/>
                </a:tc>
                <a:tc>
                  <a:txBody>
                    <a:bodyPr/>
                    <a:lstStyle/>
                    <a:p>
                      <a:pPr algn="ctr"/>
                      <a:r>
                        <a:rPr lang="en-US" dirty="0" smtClean="0"/>
                        <a:t>19</a:t>
                      </a:r>
                      <a:endParaRPr lang="en-US" dirty="0"/>
                    </a:p>
                  </a:txBody>
                  <a:tcPr/>
                </a:tc>
              </a:tr>
              <a:tr h="457200">
                <a:tc>
                  <a:txBody>
                    <a:bodyPr/>
                    <a:lstStyle/>
                    <a:p>
                      <a:pPr algn="ctr"/>
                      <a:r>
                        <a:rPr lang="en-US" dirty="0" smtClean="0"/>
                        <a:t>5</a:t>
                      </a:r>
                      <a:endParaRPr lang="en-US" dirty="0"/>
                    </a:p>
                  </a:txBody>
                  <a:tcPr/>
                </a:tc>
                <a:tc>
                  <a:txBody>
                    <a:bodyPr/>
                    <a:lstStyle/>
                    <a:p>
                      <a:pPr algn="ctr"/>
                      <a:r>
                        <a:rPr lang="en-US" dirty="0" smtClean="0"/>
                        <a:t>100.1</a:t>
                      </a:r>
                      <a:endParaRPr lang="en-US" dirty="0"/>
                    </a:p>
                  </a:txBody>
                  <a:tcPr/>
                </a:tc>
                <a:tc>
                  <a:txBody>
                    <a:bodyPr/>
                    <a:lstStyle/>
                    <a:p>
                      <a:pPr algn="ctr"/>
                      <a:r>
                        <a:rPr lang="en-US" dirty="0" smtClean="0"/>
                        <a:t>10</a:t>
                      </a:r>
                      <a:endParaRPr lang="en-US" dirty="0"/>
                    </a:p>
                  </a:txBody>
                  <a:tcPr/>
                </a:tc>
              </a:tr>
              <a:tr h="457200">
                <a:tc>
                  <a:txBody>
                    <a:bodyPr/>
                    <a:lstStyle/>
                    <a:p>
                      <a:pPr algn="ctr"/>
                      <a:r>
                        <a:rPr lang="en-US" dirty="0" smtClean="0"/>
                        <a:t>6</a:t>
                      </a:r>
                      <a:endParaRPr lang="en-US" dirty="0"/>
                    </a:p>
                  </a:txBody>
                  <a:tcPr/>
                </a:tc>
                <a:tc>
                  <a:txBody>
                    <a:bodyPr/>
                    <a:lstStyle/>
                    <a:p>
                      <a:pPr algn="ctr"/>
                      <a:r>
                        <a:rPr lang="en-US" dirty="0" smtClean="0"/>
                        <a:t>100.2</a:t>
                      </a:r>
                      <a:endParaRPr lang="en-US" dirty="0"/>
                    </a:p>
                  </a:txBody>
                  <a:tcPr/>
                </a:tc>
                <a:tc>
                  <a:txBody>
                    <a:bodyPr/>
                    <a:lstStyle/>
                    <a:p>
                      <a:pPr algn="ctr"/>
                      <a:r>
                        <a:rPr lang="en-US" dirty="0" smtClean="0"/>
                        <a:t>3</a:t>
                      </a:r>
                      <a:endParaRPr lang="en-US" dirty="0"/>
                    </a:p>
                  </a:txBody>
                  <a:tcPr/>
                </a:tc>
              </a:tr>
              <a:tr h="457200">
                <a:tc>
                  <a:txBody>
                    <a:bodyPr/>
                    <a:lstStyle/>
                    <a:p>
                      <a:pPr algn="ctr"/>
                      <a:r>
                        <a:rPr lang="en-US" dirty="0" smtClean="0"/>
                        <a:t>7</a:t>
                      </a:r>
                      <a:endParaRPr lang="en-US" dirty="0"/>
                    </a:p>
                  </a:txBody>
                  <a:tcPr/>
                </a:tc>
                <a:tc>
                  <a:txBody>
                    <a:bodyPr/>
                    <a:lstStyle/>
                    <a:p>
                      <a:pPr algn="ctr"/>
                      <a:r>
                        <a:rPr lang="en-US" dirty="0" smtClean="0"/>
                        <a:t>100.3</a:t>
                      </a:r>
                      <a:endParaRPr lang="en-US" dirty="0"/>
                    </a:p>
                  </a:txBody>
                  <a:tcPr/>
                </a:tc>
                <a:tc>
                  <a:txBody>
                    <a:bodyPr/>
                    <a:lstStyle/>
                    <a:p>
                      <a:pPr algn="ctr"/>
                      <a:r>
                        <a:rPr lang="en-US" dirty="0" smtClean="0"/>
                        <a:t>1</a:t>
                      </a:r>
                      <a:endParaRPr lang="en-US" dirty="0"/>
                    </a:p>
                  </a:txBody>
                  <a:tcPr/>
                </a:tc>
              </a:tr>
            </a:tbl>
          </a:graphicData>
        </a:graphic>
      </p:graphicFrame>
      <p:sp>
        <p:nvSpPr>
          <p:cNvPr id="5" name="Rectangle 4"/>
          <p:cNvSpPr/>
          <p:nvPr/>
        </p:nvSpPr>
        <p:spPr>
          <a:xfrm>
            <a:off x="0" y="990600"/>
            <a:ext cx="9144000" cy="2209800"/>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buFont typeface="Wingdings" pitchFamily="2" charset="2"/>
              <a:buChar char="Ø"/>
            </a:pPr>
            <a:r>
              <a:rPr lang="en-US" sz="1600" dirty="0" smtClean="0"/>
              <a:t>To understand the concept, the experiment performed to measure voltage at certain interval of time.</a:t>
            </a:r>
          </a:p>
          <a:p>
            <a:pPr algn="just">
              <a:buFont typeface="Wingdings" pitchFamily="2" charset="2"/>
              <a:buChar char="Ø"/>
            </a:pPr>
            <a:r>
              <a:rPr lang="en-US" sz="1600" dirty="0" smtClean="0"/>
              <a:t>The nominal value of the measured voltage was 100V, measured at 50 times.</a:t>
            </a:r>
          </a:p>
          <a:p>
            <a:pPr algn="just">
              <a:buFont typeface="Wingdings" pitchFamily="2" charset="2"/>
              <a:buChar char="Ø"/>
            </a:pPr>
            <a:r>
              <a:rPr lang="en-US" sz="1600" dirty="0" smtClean="0"/>
              <a:t>From experiment, it observed that most of the readings are close to the actual value.</a:t>
            </a:r>
          </a:p>
          <a:p>
            <a:pPr algn="just">
              <a:buFont typeface="Wingdings" pitchFamily="2" charset="2"/>
              <a:buChar char="Ø"/>
            </a:pPr>
            <a:r>
              <a:rPr lang="en-US" sz="1600" dirty="0" smtClean="0"/>
              <a:t>Only few readings deviate much from actual value.</a:t>
            </a:r>
          </a:p>
          <a:p>
            <a:pPr algn="just">
              <a:buNone/>
            </a:pPr>
            <a:r>
              <a:rPr lang="en-US" dirty="0" smtClean="0"/>
              <a:t>	</a:t>
            </a:r>
          </a:p>
          <a:p>
            <a:pPr algn="just">
              <a:buNone/>
            </a:pPr>
            <a:endParaRPr lang="en-US" dirty="0" smtClean="0"/>
          </a:p>
          <a:p>
            <a:pPr algn="just">
              <a:buNone/>
            </a:pPr>
            <a:r>
              <a:rPr lang="en-US" dirty="0" smtClean="0"/>
              <a:t>Tabulation of voltage reading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Autofit/>
          </a:bodyPr>
          <a:lstStyle/>
          <a:p>
            <a:r>
              <a:rPr lang="en-US" sz="2000" b="1" dirty="0" smtClean="0"/>
              <a:t>Gaussian Distribution of Errors</a:t>
            </a:r>
            <a:br>
              <a:rPr lang="en-US" sz="2000" b="1" dirty="0" smtClean="0"/>
            </a:br>
            <a:endParaRPr lang="en-US" sz="20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b="1" dirty="0" smtClean="0"/>
              <a:t>The bell shaped curve is known as a Gaussian curve.</a:t>
            </a:r>
          </a:p>
          <a:p>
            <a:pPr>
              <a:buFont typeface="Wingdings" pitchFamily="2" charset="2"/>
              <a:buChar char="§"/>
            </a:pPr>
            <a:r>
              <a:rPr lang="en-US" sz="1600" b="1" dirty="0" smtClean="0"/>
              <a:t>Gaussian curve give rise to Gaussian law of errors as</a:t>
            </a:r>
          </a:p>
          <a:p>
            <a:pPr marL="400050" indent="-400050">
              <a:buFont typeface="+mj-lt"/>
              <a:buAutoNum type="romanLcPeriod"/>
            </a:pPr>
            <a:r>
              <a:rPr lang="en-US" sz="1600" dirty="0" smtClean="0"/>
              <a:t>Most observations include small disturbing effects called random Errors.</a:t>
            </a:r>
          </a:p>
          <a:p>
            <a:pPr marL="400050" indent="-400050">
              <a:buFont typeface="+mj-lt"/>
              <a:buAutoNum type="romanLcPeriod"/>
            </a:pPr>
            <a:r>
              <a:rPr lang="en-US" sz="1600" dirty="0" smtClean="0"/>
              <a:t>Random errors can be positive or negative.</a:t>
            </a:r>
          </a:p>
          <a:p>
            <a:pPr marL="400050" indent="-400050">
              <a:buFont typeface="+mj-lt"/>
              <a:buAutoNum type="romanLcPeriod"/>
            </a:pPr>
            <a:r>
              <a:rPr lang="en-US" sz="1600" dirty="0" smtClean="0"/>
              <a:t>There is an equal probability of positive and negative Random errors.</a:t>
            </a:r>
          </a:p>
          <a:p>
            <a:pPr algn="just">
              <a:buNone/>
            </a:pPr>
            <a:r>
              <a:rPr lang="en-US" sz="1600" dirty="0" smtClean="0"/>
              <a:t>				  </a:t>
            </a:r>
            <a:r>
              <a:rPr lang="en-US" sz="1600" b="1" dirty="0" smtClean="0"/>
              <a:t>occurrence</a:t>
            </a:r>
            <a:endParaRPr lang="en-US" sz="1600" b="1" dirty="0"/>
          </a:p>
        </p:txBody>
      </p:sp>
      <p:cxnSp>
        <p:nvCxnSpPr>
          <p:cNvPr id="7" name="Straight Arrow Connector 6"/>
          <p:cNvCxnSpPr/>
          <p:nvPr/>
        </p:nvCxnSpPr>
        <p:spPr>
          <a:xfrm flipV="1">
            <a:off x="228600" y="5791200"/>
            <a:ext cx="8153400" cy="7620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16200000" flipV="1">
            <a:off x="2362200" y="4114800"/>
            <a:ext cx="3429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685800" y="2804160"/>
            <a:ext cx="7086600" cy="3063240"/>
          </a:xfrm>
          <a:custGeom>
            <a:avLst/>
            <a:gdLst>
              <a:gd name="connsiteX0" fmla="*/ 0 w 6428936"/>
              <a:gd name="connsiteY0" fmla="*/ 3062068 h 3062068"/>
              <a:gd name="connsiteX1" fmla="*/ 2968283 w 6428936"/>
              <a:gd name="connsiteY1" fmla="*/ 9378 h 3062068"/>
              <a:gd name="connsiteX2" fmla="*/ 6428936 w 6428936"/>
              <a:gd name="connsiteY2" fmla="*/ 3005797 h 3062068"/>
            </a:gdLst>
            <a:ahLst/>
            <a:cxnLst>
              <a:cxn ang="0">
                <a:pos x="connsiteX0" y="connsiteY0"/>
              </a:cxn>
              <a:cxn ang="0">
                <a:pos x="connsiteX1" y="connsiteY1"/>
              </a:cxn>
              <a:cxn ang="0">
                <a:pos x="connsiteX2" y="connsiteY2"/>
              </a:cxn>
            </a:cxnLst>
            <a:rect l="l" t="t" r="r" b="b"/>
            <a:pathLst>
              <a:path w="6428936" h="3062068">
                <a:moveTo>
                  <a:pt x="0" y="3062068"/>
                </a:moveTo>
                <a:cubicBezTo>
                  <a:pt x="948397" y="1540412"/>
                  <a:pt x="1896794" y="18757"/>
                  <a:pt x="2968283" y="9378"/>
                </a:cubicBezTo>
                <a:cubicBezTo>
                  <a:pt x="4039772" y="0"/>
                  <a:pt x="5234354" y="1502898"/>
                  <a:pt x="6428936" y="3005797"/>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p:nvPr/>
        </p:nvCxnSpPr>
        <p:spPr>
          <a:xfrm rot="16200000" flipH="1">
            <a:off x="3696494" y="4458494"/>
            <a:ext cx="2742406" cy="75406"/>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675606" y="4495800"/>
            <a:ext cx="2743994" cy="794"/>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1141809" y="4877197"/>
            <a:ext cx="1982788" cy="794"/>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5066903" y="4838303"/>
            <a:ext cx="1905000" cy="794"/>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6323806" y="5257006"/>
            <a:ext cx="10668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a:off x="875506" y="5372100"/>
            <a:ext cx="991394" cy="794"/>
          </a:xfrm>
          <a:prstGeom prst="line">
            <a:avLst/>
          </a:prstGeom>
          <a:ln w="38100"/>
        </p:spPr>
        <p:style>
          <a:lnRef idx="1">
            <a:schemeClr val="dk1"/>
          </a:lnRef>
          <a:fillRef idx="0">
            <a:schemeClr val="dk1"/>
          </a:fillRef>
          <a:effectRef idx="0">
            <a:schemeClr val="dk1"/>
          </a:effectRef>
          <a:fontRef idx="minor">
            <a:schemeClr val="tx1"/>
          </a:fontRef>
        </p:style>
      </p:cxnSp>
      <p:sp>
        <p:nvSpPr>
          <p:cNvPr id="42" name="Rectangle 41"/>
          <p:cNvSpPr/>
          <p:nvPr/>
        </p:nvSpPr>
        <p:spPr>
          <a:xfrm>
            <a:off x="3581400" y="2895600"/>
            <a:ext cx="990600" cy="2895600"/>
          </a:xfrm>
          <a:prstGeom prst="rect">
            <a:avLst/>
          </a:prstGeom>
          <a:solidFill>
            <a:schemeClr val="accent2">
              <a:lumMod val="60000"/>
              <a:lumOff val="40000"/>
            </a:schemeClr>
          </a:solid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4" name="Straight Arrow Connector 43"/>
          <p:cNvCxnSpPr>
            <a:stCxn id="42" idx="2"/>
          </p:cNvCxnSpPr>
          <p:nvPr/>
        </p:nvCxnSpPr>
        <p:spPr>
          <a:xfrm rot="5400000" flipH="1">
            <a:off x="2343150" y="4057650"/>
            <a:ext cx="3429000" cy="381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0668000" y="39624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29000" y="5867400"/>
            <a:ext cx="1295400" cy="4572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	+r</a:t>
            </a:r>
            <a:endParaRPr lang="en-US" dirty="0"/>
          </a:p>
        </p:txBody>
      </p:sp>
      <p:sp>
        <p:nvSpPr>
          <p:cNvPr id="27" name="Rectangle 26"/>
          <p:cNvSpPr/>
          <p:nvPr/>
        </p:nvSpPr>
        <p:spPr>
          <a:xfrm>
            <a:off x="7772400" y="5410200"/>
            <a:ext cx="1219200" cy="2286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Error</a:t>
            </a:r>
            <a:endParaRPr lang="en-US" dirty="0"/>
          </a:p>
        </p:txBody>
      </p:sp>
      <p:sp>
        <p:nvSpPr>
          <p:cNvPr id="28" name="Rectangle 27"/>
          <p:cNvSpPr/>
          <p:nvPr/>
        </p:nvSpPr>
        <p:spPr>
          <a:xfrm>
            <a:off x="0" y="5257800"/>
            <a:ext cx="914400" cy="2286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Error</a:t>
            </a:r>
            <a:endParaRPr lang="en-US" dirty="0"/>
          </a:p>
        </p:txBody>
      </p:sp>
      <p:sp>
        <p:nvSpPr>
          <p:cNvPr id="29" name="Rectangle 28"/>
          <p:cNvSpPr/>
          <p:nvPr/>
        </p:nvSpPr>
        <p:spPr>
          <a:xfrm>
            <a:off x="4800600" y="5943600"/>
            <a:ext cx="609600" cy="381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r>
              <a:rPr lang="el-GR" dirty="0" smtClean="0"/>
              <a:t>σ</a:t>
            </a:r>
            <a:endParaRPr lang="en-US" dirty="0"/>
          </a:p>
        </p:txBody>
      </p:sp>
      <p:sp>
        <p:nvSpPr>
          <p:cNvPr id="30" name="Rectangle 29"/>
          <p:cNvSpPr/>
          <p:nvPr/>
        </p:nvSpPr>
        <p:spPr>
          <a:xfrm>
            <a:off x="5715000" y="5943600"/>
            <a:ext cx="609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r>
              <a:rPr lang="el-GR" dirty="0" smtClean="0"/>
              <a:t>σ</a:t>
            </a:r>
            <a:endParaRPr lang="en-US" dirty="0"/>
          </a:p>
        </p:txBody>
      </p:sp>
      <p:sp>
        <p:nvSpPr>
          <p:cNvPr id="21" name="Rectangle 20"/>
          <p:cNvSpPr/>
          <p:nvPr/>
        </p:nvSpPr>
        <p:spPr>
          <a:xfrm>
            <a:off x="6553200" y="5943600"/>
            <a:ext cx="609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r>
              <a:rPr lang="el-GR" dirty="0" smtClean="0"/>
              <a:t>σ</a:t>
            </a:r>
            <a:endParaRPr lang="en-US" dirty="0"/>
          </a:p>
        </p:txBody>
      </p:sp>
      <p:sp>
        <p:nvSpPr>
          <p:cNvPr id="22" name="Rectangle 21"/>
          <p:cNvSpPr/>
          <p:nvPr/>
        </p:nvSpPr>
        <p:spPr>
          <a:xfrm>
            <a:off x="2743200" y="5943600"/>
            <a:ext cx="609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r>
              <a:rPr lang="el-GR" dirty="0" smtClean="0"/>
              <a:t>σ</a:t>
            </a:r>
            <a:endParaRPr lang="en-US" dirty="0"/>
          </a:p>
        </p:txBody>
      </p:sp>
      <p:sp>
        <p:nvSpPr>
          <p:cNvPr id="24" name="Rectangle 23"/>
          <p:cNvSpPr/>
          <p:nvPr/>
        </p:nvSpPr>
        <p:spPr>
          <a:xfrm>
            <a:off x="1828800" y="5943600"/>
            <a:ext cx="609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r>
              <a:rPr lang="el-GR" dirty="0" smtClean="0"/>
              <a:t>σ</a:t>
            </a:r>
            <a:endParaRPr lang="en-US" dirty="0"/>
          </a:p>
        </p:txBody>
      </p:sp>
      <p:sp>
        <p:nvSpPr>
          <p:cNvPr id="25" name="Rectangle 24"/>
          <p:cNvSpPr/>
          <p:nvPr/>
        </p:nvSpPr>
        <p:spPr>
          <a:xfrm>
            <a:off x="1066800" y="5943600"/>
            <a:ext cx="609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r>
              <a:rPr lang="el-GR" dirty="0" smtClean="0"/>
              <a:t>σ</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Gaussian’s distribution of Errors</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dirty="0" smtClean="0"/>
              <a:t>	</a:t>
            </a:r>
          </a:p>
          <a:p>
            <a:pPr>
              <a:buNone/>
            </a:pPr>
            <a:r>
              <a:rPr lang="en-US" sz="1600" dirty="0" smtClean="0"/>
              <a:t>	 As measurement includes both plus and minus Errors, the total error becomes very small and mean value becomes true value of measured variable.</a:t>
            </a:r>
          </a:p>
          <a:p>
            <a:pPr>
              <a:buNone/>
            </a:pPr>
            <a:r>
              <a:rPr lang="en-US" sz="1600" dirty="0" smtClean="0"/>
              <a:t>	</a:t>
            </a:r>
          </a:p>
          <a:p>
            <a:pPr>
              <a:buNone/>
            </a:pPr>
            <a:r>
              <a:rPr lang="en-US" sz="1600" dirty="0" smtClean="0"/>
              <a:t>	</a:t>
            </a:r>
            <a:r>
              <a:rPr lang="en-US" sz="1600" b="1" dirty="0" smtClean="0"/>
              <a:t>The possible Error distribution curve stated as:</a:t>
            </a:r>
          </a:p>
          <a:p>
            <a:pPr>
              <a:buNone/>
            </a:pPr>
            <a:endParaRPr lang="en-US" sz="1600" dirty="0" smtClean="0"/>
          </a:p>
          <a:p>
            <a:pPr>
              <a:buFont typeface="+mj-lt"/>
              <a:buAutoNum type="arabicParenR"/>
            </a:pPr>
            <a:r>
              <a:rPr lang="en-US" sz="1600" dirty="0" smtClean="0"/>
              <a:t>Large Errors are very improbable.</a:t>
            </a:r>
          </a:p>
          <a:p>
            <a:pPr>
              <a:buFont typeface="+mj-lt"/>
              <a:buAutoNum type="arabicParenR"/>
            </a:pPr>
            <a:r>
              <a:rPr lang="en-US" sz="1600" dirty="0" smtClean="0"/>
              <a:t>Small Errors are more probable than large Errors.</a:t>
            </a:r>
          </a:p>
          <a:p>
            <a:pPr>
              <a:buFont typeface="+mj-lt"/>
              <a:buAutoNum type="arabicParenR"/>
            </a:pPr>
            <a:r>
              <a:rPr lang="en-US" sz="1600" dirty="0" smtClean="0"/>
              <a:t>There is an equal probability of plus and minus Errors so that probability Error become about zero value.</a:t>
            </a:r>
          </a:p>
          <a:p>
            <a:pPr>
              <a:buFont typeface="+mj-lt"/>
              <a:buAutoNum type="arabicParenR"/>
            </a:pPr>
            <a:endParaRPr lang="en-US" sz="1600" dirty="0" smtClean="0"/>
          </a:p>
          <a:p>
            <a:pPr>
              <a:buNone/>
            </a:pPr>
            <a:r>
              <a:rPr lang="en-US" sz="1600" b="1" dirty="0" smtClean="0"/>
              <a:t>Probable Error</a:t>
            </a:r>
          </a:p>
          <a:p>
            <a:pPr>
              <a:buNone/>
            </a:pPr>
            <a:r>
              <a:rPr lang="en-US" sz="1600" dirty="0" smtClean="0"/>
              <a:t>The entire observations lies between +  (∞) and – (∞) </a:t>
            </a:r>
            <a:r>
              <a:rPr lang="en-US" sz="1600" b="1" dirty="0" smtClean="0"/>
              <a:t>  </a:t>
            </a:r>
            <a:r>
              <a:rPr lang="en-US" sz="1600" dirty="0" smtClean="0"/>
              <a:t>as shown in diagram.</a:t>
            </a:r>
          </a:p>
          <a:p>
            <a:pPr>
              <a:buNone/>
            </a:pPr>
            <a:r>
              <a:rPr lang="en-US" sz="1600" dirty="0" smtClean="0"/>
              <a:t>Area under probability curve</a:t>
            </a:r>
          </a:p>
          <a:p>
            <a:pPr>
              <a:buNone/>
            </a:pPr>
            <a:endParaRPr lang="en-US" sz="1600" dirty="0" smtClean="0"/>
          </a:p>
        </p:txBody>
      </p:sp>
      <p:graphicFrame>
        <p:nvGraphicFramePr>
          <p:cNvPr id="4" name="Table 3"/>
          <p:cNvGraphicFramePr>
            <a:graphicFrameLocks noGrp="1"/>
          </p:cNvGraphicFramePr>
          <p:nvPr/>
        </p:nvGraphicFramePr>
        <p:xfrm>
          <a:off x="0" y="4724400"/>
          <a:ext cx="9144000" cy="2286000"/>
        </p:xfrm>
        <a:graphic>
          <a:graphicData uri="http://schemas.openxmlformats.org/drawingml/2006/table">
            <a:tbl>
              <a:tblPr firstRow="1" bandRow="1">
                <a:tableStyleId>{21E4AEA4-8DFA-4A89-87EB-49C32662AFE0}</a:tableStyleId>
              </a:tblPr>
              <a:tblGrid>
                <a:gridCol w="4572000"/>
                <a:gridCol w="4572000"/>
              </a:tblGrid>
              <a:tr h="426720">
                <a:tc>
                  <a:txBody>
                    <a:bodyPr/>
                    <a:lstStyle/>
                    <a:p>
                      <a:pPr algn="ctr"/>
                      <a:r>
                        <a:rPr lang="en-US" dirty="0" smtClean="0"/>
                        <a:t>Deviation ± ʃ </a:t>
                      </a:r>
                      <a:r>
                        <a:rPr lang="el-GR" dirty="0" smtClean="0"/>
                        <a:t>σ</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Fraction of total area includes</a:t>
                      </a:r>
                    </a:p>
                    <a:p>
                      <a:pPr algn="ctr"/>
                      <a:endParaRPr lang="en-US" dirty="0"/>
                    </a:p>
                  </a:txBody>
                  <a:tcPr/>
                </a:tc>
              </a:tr>
              <a:tr h="426720">
                <a:tc>
                  <a:txBody>
                    <a:bodyPr/>
                    <a:lstStyle/>
                    <a:p>
                      <a:pPr algn="ctr"/>
                      <a:r>
                        <a:rPr lang="en-US" dirty="0" smtClean="0"/>
                        <a:t>o.6745</a:t>
                      </a:r>
                      <a:endParaRPr lang="en-US" dirty="0"/>
                    </a:p>
                  </a:txBody>
                  <a:tcPr/>
                </a:tc>
                <a:tc>
                  <a:txBody>
                    <a:bodyPr/>
                    <a:lstStyle/>
                    <a:p>
                      <a:pPr algn="ctr"/>
                      <a:r>
                        <a:rPr lang="en-US" dirty="0" smtClean="0"/>
                        <a:t>0.5000</a:t>
                      </a:r>
                      <a:endParaRPr lang="en-US" dirty="0"/>
                    </a:p>
                  </a:txBody>
                  <a:tcPr/>
                </a:tc>
              </a:tr>
              <a:tr h="426720">
                <a:tc>
                  <a:txBody>
                    <a:bodyPr/>
                    <a:lstStyle/>
                    <a:p>
                      <a:pPr algn="ctr"/>
                      <a:r>
                        <a:rPr lang="en-US" dirty="0" smtClean="0"/>
                        <a:t>1.0</a:t>
                      </a:r>
                      <a:endParaRPr lang="en-US" dirty="0"/>
                    </a:p>
                  </a:txBody>
                  <a:tcPr/>
                </a:tc>
                <a:tc>
                  <a:txBody>
                    <a:bodyPr/>
                    <a:lstStyle/>
                    <a:p>
                      <a:pPr algn="ctr"/>
                      <a:r>
                        <a:rPr lang="en-US" dirty="0" smtClean="0"/>
                        <a:t>0.6828</a:t>
                      </a:r>
                      <a:endParaRPr lang="en-US" dirty="0"/>
                    </a:p>
                  </a:txBody>
                  <a:tcPr/>
                </a:tc>
              </a:tr>
              <a:tr h="426720">
                <a:tc>
                  <a:txBody>
                    <a:bodyPr/>
                    <a:lstStyle/>
                    <a:p>
                      <a:pPr algn="ctr"/>
                      <a:r>
                        <a:rPr lang="en-US" dirty="0" smtClean="0"/>
                        <a:t>2.0</a:t>
                      </a:r>
                      <a:endParaRPr lang="en-US" dirty="0"/>
                    </a:p>
                  </a:txBody>
                  <a:tcPr/>
                </a:tc>
                <a:tc>
                  <a:txBody>
                    <a:bodyPr/>
                    <a:lstStyle/>
                    <a:p>
                      <a:pPr algn="ctr"/>
                      <a:r>
                        <a:rPr lang="en-US" dirty="0" smtClean="0"/>
                        <a:t>0.9546</a:t>
                      </a:r>
                      <a:endParaRPr lang="en-US" dirty="0"/>
                    </a:p>
                  </a:txBody>
                  <a:tcPr/>
                </a:tc>
              </a:tr>
              <a:tr h="365760">
                <a:tc>
                  <a:txBody>
                    <a:bodyPr/>
                    <a:lstStyle/>
                    <a:p>
                      <a:pPr algn="ctr"/>
                      <a:r>
                        <a:rPr lang="en-US" dirty="0" smtClean="0"/>
                        <a:t>3.0</a:t>
                      </a:r>
                      <a:endParaRPr lang="en-US" dirty="0"/>
                    </a:p>
                  </a:txBody>
                  <a:tcPr/>
                </a:tc>
                <a:tc>
                  <a:txBody>
                    <a:bodyPr/>
                    <a:lstStyle/>
                    <a:p>
                      <a:pPr algn="ctr"/>
                      <a:r>
                        <a:rPr lang="en-US" dirty="0" smtClean="0"/>
                        <a:t>0.9972</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Probable Error</a:t>
            </a:r>
            <a:endParaRPr lang="en-US" sz="2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dirty="0" smtClean="0"/>
              <a:t>	The convenient measure of precision is the quantity ‘r’. </a:t>
            </a:r>
          </a:p>
          <a:p>
            <a:pPr>
              <a:buNone/>
            </a:pPr>
            <a:r>
              <a:rPr lang="en-US" sz="1600" dirty="0" smtClean="0"/>
              <a:t>	The quantity ‘r’ is termed as probable error.</a:t>
            </a:r>
          </a:p>
          <a:p>
            <a:pPr>
              <a:buNone/>
            </a:pPr>
            <a:endParaRPr lang="en-US" sz="1600" dirty="0" smtClean="0"/>
          </a:p>
          <a:p>
            <a:pPr>
              <a:buNone/>
            </a:pPr>
            <a:r>
              <a:rPr lang="en-US" sz="1600" dirty="0" smtClean="0"/>
              <a:t>	</a:t>
            </a:r>
          </a:p>
          <a:p>
            <a:pPr>
              <a:buNone/>
            </a:pPr>
            <a:r>
              <a:rPr lang="en-US" sz="1600" dirty="0" smtClean="0"/>
              <a:t>	</a:t>
            </a:r>
          </a:p>
          <a:p>
            <a:pPr>
              <a:buNone/>
            </a:pPr>
            <a:r>
              <a:rPr lang="en-US" sz="1600" b="1" dirty="0" smtClean="0"/>
              <a:t>Limiting Error</a:t>
            </a:r>
          </a:p>
          <a:p>
            <a:pPr>
              <a:buFont typeface="Wingdings" pitchFamily="2" charset="2"/>
              <a:buChar char="Ø"/>
            </a:pPr>
            <a:r>
              <a:rPr lang="en-US" sz="1600" b="1" dirty="0" smtClean="0"/>
              <a:t>	</a:t>
            </a:r>
            <a:r>
              <a:rPr lang="en-US" sz="1600" dirty="0" smtClean="0"/>
              <a:t>It is a limit of deviation from specified values.</a:t>
            </a:r>
          </a:p>
          <a:p>
            <a:pPr>
              <a:buFont typeface="Wingdings" pitchFamily="2" charset="2"/>
              <a:buChar char="Ø"/>
            </a:pPr>
            <a:endParaRPr lang="en-US" sz="1600" dirty="0" smtClean="0"/>
          </a:p>
          <a:p>
            <a:pPr>
              <a:buFont typeface="Wingdings" pitchFamily="2" charset="2"/>
              <a:buChar char="Ø"/>
            </a:pPr>
            <a:r>
              <a:rPr lang="en-US" sz="1600" dirty="0" smtClean="0"/>
              <a:t>	Circuit components are guaranteed within a certain percentage of their rated value.</a:t>
            </a:r>
          </a:p>
          <a:p>
            <a:pPr>
              <a:buNone/>
            </a:pPr>
            <a:r>
              <a:rPr lang="en-US" sz="1600" dirty="0" smtClean="0"/>
              <a:t>		</a:t>
            </a:r>
            <a:r>
              <a:rPr lang="en-US" sz="1600" dirty="0" err="1" smtClean="0"/>
              <a:t>eg</a:t>
            </a:r>
            <a:r>
              <a:rPr lang="en-US" sz="1600" dirty="0" smtClean="0"/>
              <a:t>. R = 1oo</a:t>
            </a:r>
            <a:r>
              <a:rPr lang="el-GR" sz="1600" dirty="0" smtClean="0"/>
              <a:t>Ω</a:t>
            </a:r>
            <a:r>
              <a:rPr lang="en-US" sz="1600" dirty="0" smtClean="0"/>
              <a:t> ± 5 %</a:t>
            </a:r>
          </a:p>
          <a:p>
            <a:pPr>
              <a:buFont typeface="Wingdings" pitchFamily="2" charset="2"/>
              <a:buChar char="Ø"/>
            </a:pPr>
            <a:endParaRPr lang="en-US" sz="1600" dirty="0" smtClean="0"/>
          </a:p>
          <a:p>
            <a:pPr>
              <a:buFont typeface="Wingdings" pitchFamily="2" charset="2"/>
              <a:buChar char="Ø"/>
            </a:pPr>
            <a:r>
              <a:rPr lang="en-US" sz="1600" dirty="0" smtClean="0"/>
              <a:t>	It means that the value of resistance falls between the limits 95</a:t>
            </a:r>
            <a:r>
              <a:rPr lang="el-GR" sz="1600" dirty="0" smtClean="0"/>
              <a:t>Ω</a:t>
            </a:r>
            <a:r>
              <a:rPr lang="en-US" sz="1600" dirty="0" smtClean="0"/>
              <a:t> to 105</a:t>
            </a:r>
            <a:r>
              <a:rPr lang="el-GR" sz="1600" dirty="0" smtClean="0"/>
              <a:t>Ω</a:t>
            </a:r>
            <a:r>
              <a:rPr lang="en-US" sz="1600" dirty="0" smtClean="0"/>
              <a:t>.</a:t>
            </a:r>
          </a:p>
          <a:p>
            <a:pPr>
              <a:buNone/>
            </a:pPr>
            <a:endParaRPr lang="en-US" sz="1600" dirty="0" smtClean="0"/>
          </a:p>
          <a:p>
            <a:pPr>
              <a:buFont typeface="Wingdings" pitchFamily="2" charset="2"/>
              <a:buChar char="Ø"/>
            </a:pPr>
            <a:r>
              <a:rPr lang="en-US" sz="1600" dirty="0" smtClean="0"/>
              <a:t>	Similarly, A 0 to 100V voltmeter has guaranteed accuracy of 1% of full scale reading, mean that 	voltage fall between the limits 99V and 101V.</a:t>
            </a:r>
          </a:p>
          <a:p>
            <a:pPr>
              <a:buNone/>
            </a:pPr>
            <a:endParaRPr lang="en-US" sz="1600" dirty="0" smtClean="0"/>
          </a:p>
          <a:p>
            <a:pPr>
              <a:buFont typeface="Wingdings" pitchFamily="2" charset="2"/>
              <a:buChar char="Ø"/>
            </a:pPr>
            <a:r>
              <a:rPr lang="en-US" sz="1600" dirty="0" smtClean="0"/>
              <a:t>	The voltmeter never exceed the specified limit. 							</a:t>
            </a:r>
            <a:endParaRPr lang="en-US" sz="1600" dirty="0"/>
          </a:p>
        </p:txBody>
      </p:sp>
      <p:sp>
        <p:nvSpPr>
          <p:cNvPr id="5" name="Rectangle 4"/>
          <p:cNvSpPr/>
          <p:nvPr/>
        </p:nvSpPr>
        <p:spPr>
          <a:xfrm>
            <a:off x="533400" y="1676400"/>
            <a:ext cx="4191000" cy="304800"/>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 = ± 0.6745 </a:t>
            </a:r>
            <a:r>
              <a:rPr lang="el-GR" dirty="0" smtClean="0"/>
              <a:t>σ</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Bridge Measurements</a:t>
            </a:r>
            <a:endParaRPr lang="en-US" sz="2000" b="1" dirty="0"/>
          </a:p>
        </p:txBody>
      </p:sp>
      <p:sp>
        <p:nvSpPr>
          <p:cNvPr id="5" name="Content Placeholder 4"/>
          <p:cNvSpPr>
            <a:spLocks noGrp="1"/>
          </p:cNvSpPr>
          <p:nvPr>
            <p:ph idx="1"/>
          </p:nvPr>
        </p:nvSpPr>
        <p:spPr>
          <a:xfrm>
            <a:off x="0" y="838200"/>
            <a:ext cx="9144000" cy="6019800"/>
          </a:xfrm>
          <a:blipFill>
            <a:blip r:embed="rId3"/>
            <a:tile tx="0" ty="0" sx="100000" sy="100000" flip="none" algn="tl"/>
          </a:blipFill>
        </p:spPr>
        <p:txBody>
          <a:bodyPr>
            <a:normAutofit fontScale="92500" lnSpcReduction="20000"/>
          </a:bodyPr>
          <a:lstStyle/>
          <a:p>
            <a:pPr>
              <a:buNone/>
            </a:pPr>
            <a:r>
              <a:rPr lang="en-US" sz="1700" b="1" dirty="0" smtClean="0"/>
              <a:t>Introduction</a:t>
            </a:r>
          </a:p>
          <a:p>
            <a:pPr>
              <a:buFont typeface="Wingdings" pitchFamily="2" charset="2"/>
              <a:buChar char="Ø"/>
            </a:pPr>
            <a:r>
              <a:rPr lang="en-US" sz="1700" dirty="0" smtClean="0"/>
              <a:t>Bridge circuit is used to determine unknown electrical parameters such as Resistance, Inductance, Capacitance and Frequency etc.</a:t>
            </a:r>
          </a:p>
          <a:p>
            <a:pPr>
              <a:buNone/>
            </a:pPr>
            <a:endParaRPr lang="en-US" sz="1700" dirty="0" smtClean="0"/>
          </a:p>
          <a:p>
            <a:pPr>
              <a:buFont typeface="Wingdings" pitchFamily="2" charset="2"/>
              <a:buChar char="Ø"/>
            </a:pPr>
            <a:r>
              <a:rPr lang="en-US" sz="1700" dirty="0" smtClean="0"/>
              <a:t>The power supply used in bridge circuit may be either A.C. or D.C.  Supply and thus classified as</a:t>
            </a:r>
          </a:p>
          <a:p>
            <a:pPr>
              <a:buFont typeface="+mj-lt"/>
              <a:buAutoNum type="arabicParenR"/>
            </a:pPr>
            <a:r>
              <a:rPr lang="en-US" sz="1700" b="1" dirty="0" smtClean="0"/>
              <a:t>A.C. Bridge circuit</a:t>
            </a:r>
          </a:p>
          <a:p>
            <a:pPr>
              <a:buFont typeface="+mj-lt"/>
              <a:buAutoNum type="arabicParenR"/>
            </a:pPr>
            <a:r>
              <a:rPr lang="en-US" sz="1700" b="1" dirty="0" smtClean="0"/>
              <a:t>D.C. Bridge circuit.</a:t>
            </a:r>
          </a:p>
          <a:p>
            <a:pPr>
              <a:buNone/>
            </a:pPr>
            <a:endParaRPr lang="en-US" sz="1700" dirty="0" smtClean="0"/>
          </a:p>
          <a:p>
            <a:pPr>
              <a:buFont typeface="Wingdings" pitchFamily="2" charset="2"/>
              <a:buChar char="Ø"/>
            </a:pPr>
            <a:r>
              <a:rPr lang="en-US" sz="1700" dirty="0" smtClean="0"/>
              <a:t>Detector detects signal via bridge circuit.</a:t>
            </a:r>
          </a:p>
          <a:p>
            <a:pPr marL="400050" indent="-400050">
              <a:buFont typeface="+mj-lt"/>
              <a:buAutoNum type="romanUcPeriod"/>
            </a:pPr>
            <a:r>
              <a:rPr lang="en-US" sz="1700" dirty="0" smtClean="0"/>
              <a:t>	</a:t>
            </a:r>
            <a:r>
              <a:rPr lang="en-US" sz="1700" b="1" dirty="0" smtClean="0"/>
              <a:t>Galvanometer 	5 Hz  --- 1000 Hz.</a:t>
            </a:r>
          </a:p>
          <a:p>
            <a:pPr marL="400050" indent="-400050">
              <a:buFont typeface="+mj-lt"/>
              <a:buAutoNum type="romanUcPeriod"/>
            </a:pPr>
            <a:r>
              <a:rPr lang="en-US" sz="1700" b="1" dirty="0" smtClean="0"/>
              <a:t>	Headphone	250 Hz --- 4 KHz.</a:t>
            </a:r>
          </a:p>
          <a:p>
            <a:pPr marL="400050" indent="-400050">
              <a:buFont typeface="+mj-lt"/>
              <a:buAutoNum type="romanUcPeriod"/>
            </a:pPr>
            <a:r>
              <a:rPr lang="en-US" sz="1700" b="1" dirty="0" smtClean="0"/>
              <a:t>	Tunable Amplifier	10 Hz --- 100 KHz.</a:t>
            </a:r>
          </a:p>
          <a:p>
            <a:pPr marL="400050" indent="-400050">
              <a:buNone/>
            </a:pPr>
            <a:endParaRPr lang="en-US" sz="1700" b="1" dirty="0" smtClean="0"/>
          </a:p>
          <a:p>
            <a:pPr marL="400050" indent="-400050">
              <a:buNone/>
            </a:pPr>
            <a:r>
              <a:rPr lang="en-US" sz="1700" b="1" dirty="0" smtClean="0"/>
              <a:t>Conditions for Bridge balance</a:t>
            </a:r>
          </a:p>
          <a:p>
            <a:pPr marL="400050" indent="-400050">
              <a:buNone/>
            </a:pPr>
            <a:r>
              <a:rPr lang="en-US" sz="1700" b="1" dirty="0" smtClean="0"/>
              <a:t>	</a:t>
            </a:r>
            <a:r>
              <a:rPr lang="en-US" sz="1700" dirty="0" smtClean="0"/>
              <a:t>For no signal via detector, the EAB must require equal to be EAD.</a:t>
            </a:r>
          </a:p>
          <a:p>
            <a:pPr marL="400050" indent="-400050">
              <a:buNone/>
            </a:pPr>
            <a:r>
              <a:rPr lang="en-US" sz="1700" dirty="0" smtClean="0"/>
              <a:t>	This get happened only when EAB equals EAD in both magnitude and phase.</a:t>
            </a:r>
          </a:p>
          <a:p>
            <a:pPr marL="400050" indent="-400050">
              <a:buNone/>
            </a:pPr>
            <a:endParaRPr lang="en-US" sz="1700" dirty="0" smtClean="0"/>
          </a:p>
          <a:p>
            <a:pPr marL="400050" indent="-400050">
              <a:buNone/>
            </a:pPr>
            <a:r>
              <a:rPr lang="en-US" sz="1700" dirty="0" smtClean="0"/>
              <a:t>	From diagram,</a:t>
            </a:r>
          </a:p>
          <a:p>
            <a:pPr marL="400050" indent="-400050">
              <a:buNone/>
            </a:pPr>
            <a:r>
              <a:rPr lang="en-US" sz="1700" dirty="0" smtClean="0"/>
              <a:t>	EAB = EAD		 </a:t>
            </a:r>
          </a:p>
          <a:p>
            <a:pPr marL="400050" indent="-400050">
              <a:buNone/>
            </a:pPr>
            <a:r>
              <a:rPr lang="en-US" sz="1700" b="1" dirty="0" smtClean="0"/>
              <a:t>	I</a:t>
            </a:r>
            <a:r>
              <a:rPr lang="en-US" sz="1700" b="1" baseline="-25000" dirty="0" smtClean="0"/>
              <a:t>1</a:t>
            </a:r>
            <a:r>
              <a:rPr lang="en-US" sz="1700" b="1" dirty="0" smtClean="0"/>
              <a:t>Z</a:t>
            </a:r>
            <a:r>
              <a:rPr lang="en-US" sz="1700" b="1" baseline="-25000" dirty="0" smtClean="0"/>
              <a:t>1</a:t>
            </a:r>
            <a:r>
              <a:rPr lang="en-US" sz="1700" b="1" dirty="0" smtClean="0"/>
              <a:t> = I</a:t>
            </a:r>
            <a:r>
              <a:rPr lang="en-US" sz="1700" b="1" baseline="-25000" dirty="0" smtClean="0"/>
              <a:t>2</a:t>
            </a:r>
            <a:r>
              <a:rPr lang="en-US" sz="1700" b="1" dirty="0" smtClean="0"/>
              <a:t>Z</a:t>
            </a:r>
            <a:r>
              <a:rPr lang="en-US" sz="1700" b="1" baseline="-25000" dirty="0" smtClean="0"/>
              <a:t>2			-----	(2.1)</a:t>
            </a:r>
            <a:endParaRPr lang="en-US" sz="1700" b="1" dirty="0" smtClean="0"/>
          </a:p>
          <a:p>
            <a:pPr marL="400050" indent="-400050">
              <a:buNone/>
            </a:pPr>
            <a:endParaRPr lang="en-US" sz="1700" b="1" dirty="0" smtClean="0"/>
          </a:p>
          <a:p>
            <a:pPr marL="400050" indent="-400050">
              <a:buNone/>
            </a:pPr>
            <a:r>
              <a:rPr lang="en-US" sz="1600" b="1" dirty="0" smtClean="0"/>
              <a:t>	</a:t>
            </a:r>
          </a:p>
          <a:p>
            <a:pPr marL="400050" indent="-400050">
              <a:buNone/>
            </a:pPr>
            <a:endParaRPr lang="en-US" sz="1600" b="1"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blipFill>
            <a:blip r:embed="rId2">
              <a:duotone>
                <a:schemeClr val="accent4">
                  <a:shade val="45000"/>
                  <a:satMod val="135000"/>
                </a:schemeClr>
                <a:prstClr val="white"/>
              </a:duotone>
            </a:blip>
            <a:tile tx="0" ty="0" sx="100000" sy="100000" flip="none" algn="tl"/>
          </a:blipFill>
        </p:spPr>
        <p:txBody>
          <a:bodyPr>
            <a:normAutofit/>
          </a:bodyPr>
          <a:lstStyle/>
          <a:p>
            <a:pPr>
              <a:buNone/>
            </a:pPr>
            <a:r>
              <a:rPr lang="en-US" sz="4000" b="1" dirty="0" smtClean="0"/>
              <a:t>Course Contents:</a:t>
            </a:r>
            <a:endParaRPr lang="en-US" sz="4000" dirty="0" smtClean="0"/>
          </a:p>
          <a:p>
            <a:pPr marL="514350" indent="-514350">
              <a:buAutoNum type="arabicPeriod"/>
            </a:pPr>
            <a:r>
              <a:rPr lang="en-US" sz="3600" dirty="0" smtClean="0"/>
              <a:t>Introduction to Instrumentation System.</a:t>
            </a:r>
          </a:p>
          <a:p>
            <a:pPr marL="514350" indent="-514350">
              <a:buAutoNum type="arabicPeriod"/>
            </a:pPr>
            <a:r>
              <a:rPr lang="en-US" sz="3600" dirty="0" smtClean="0"/>
              <a:t>Signal Measurements.</a:t>
            </a:r>
          </a:p>
          <a:p>
            <a:pPr marL="514350" indent="-514350">
              <a:buAutoNum type="arabicPeriod"/>
            </a:pPr>
            <a:r>
              <a:rPr lang="en-US" sz="3600" dirty="0" smtClean="0"/>
              <a:t> Physical Variables and Transducers.</a:t>
            </a:r>
          </a:p>
          <a:p>
            <a:pPr marL="514350" indent="-514350">
              <a:buAutoNum type="arabicPeriod"/>
            </a:pPr>
            <a:r>
              <a:rPr lang="en-US" sz="3600" dirty="0" smtClean="0"/>
              <a:t> Signal Conditioning and Processing.</a:t>
            </a:r>
          </a:p>
          <a:p>
            <a:pPr marL="514350" indent="-514350">
              <a:buAutoNum type="arabicPeriod"/>
            </a:pPr>
            <a:r>
              <a:rPr lang="en-US" sz="3600" dirty="0" smtClean="0"/>
              <a:t>Data Transmission.</a:t>
            </a:r>
          </a:p>
          <a:p>
            <a:pPr marL="514350" indent="-514350">
              <a:buAutoNum type="arabicPeriod"/>
            </a:pPr>
            <a:r>
              <a:rPr lang="en-US" sz="3600" dirty="0" smtClean="0"/>
              <a:t>Output Devices.</a:t>
            </a:r>
          </a:p>
          <a:p>
            <a:pPr marL="514350" indent="-514350">
              <a:buAutoNum type="arabicPeriod"/>
            </a:pPr>
            <a:r>
              <a:rPr lang="en-US" sz="3600" dirty="0" smtClean="0"/>
              <a:t>Data Acquisition Systems.</a:t>
            </a:r>
            <a:endParaRPr lang="en-US" sz="3600" dirty="0"/>
          </a:p>
        </p:txBody>
      </p:sp>
      <p:sp>
        <p:nvSpPr>
          <p:cNvPr id="4" name="Title 1"/>
          <p:cNvSpPr txBox="1">
            <a:spLocks noGrp="1"/>
          </p:cNvSpPr>
          <p:nvPr>
            <p:ph type="title"/>
          </p:nvPr>
        </p:nvSpPr>
        <p:spPr>
          <a:xfrm>
            <a:off x="0" y="0"/>
            <a:ext cx="9144000" cy="838200"/>
          </a:xfrm>
          <a:prstGeom prst="rect">
            <a:avLst/>
          </a:prstGeom>
          <a:blipFill>
            <a:blip r:embed="rId3">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I</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nstrumentation</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Bridge Measurements</a:t>
            </a:r>
            <a:endParaRPr lang="en-US" sz="2000" b="1" dirty="0"/>
          </a:p>
        </p:txBody>
      </p:sp>
      <p:pic>
        <p:nvPicPr>
          <p:cNvPr id="2050" name="Picture 2"/>
          <p:cNvPicPr>
            <a:picLocks noGrp="1" noChangeAspect="1" noChangeArrowheads="1"/>
          </p:cNvPicPr>
          <p:nvPr>
            <p:ph idx="1"/>
          </p:nvPr>
        </p:nvPicPr>
        <p:blipFill>
          <a:blip r:embed="rId3">
            <a:duotone>
              <a:prstClr val="black"/>
              <a:schemeClr val="accent2">
                <a:tint val="45000"/>
                <a:satMod val="400000"/>
              </a:schemeClr>
            </a:duotone>
          </a:blip>
          <a:srcRect/>
          <a:stretch>
            <a:fillRect/>
          </a:stretch>
        </p:blipFill>
        <p:spPr bwMode="auto">
          <a:xfrm>
            <a:off x="0" y="838200"/>
            <a:ext cx="9143999" cy="6019800"/>
          </a:xfrm>
          <a:prstGeom prst="rect">
            <a:avLst/>
          </a:prstGeom>
          <a:blipFill>
            <a:blip r:embed="rId4">
              <a:duotone>
                <a:prstClr val="black"/>
                <a:schemeClr val="accent2">
                  <a:tint val="45000"/>
                  <a:satMod val="400000"/>
                </a:schemeClr>
              </a:duotone>
            </a:blip>
            <a:tile tx="0" ty="0" sx="100000" sy="100000" flip="none" algn="tl"/>
          </a:blipFill>
          <a:ln w="9525">
            <a:noFill/>
            <a:miter lim="800000"/>
            <a:headEnd/>
            <a:tailEnd/>
          </a:ln>
          <a:effectLst/>
        </p:spPr>
      </p:pic>
      <p:sp>
        <p:nvSpPr>
          <p:cNvPr id="4" name="TextBox 3"/>
          <p:cNvSpPr txBox="1"/>
          <p:nvPr/>
        </p:nvSpPr>
        <p:spPr>
          <a:xfrm>
            <a:off x="2362200" y="3810000"/>
            <a:ext cx="337131" cy="369332"/>
          </a:xfrm>
          <a:prstGeom prst="rect">
            <a:avLst/>
          </a:prstGeom>
          <a:noFill/>
          <a:ln>
            <a:noFill/>
          </a:ln>
        </p:spPr>
        <p:txBody>
          <a:bodyPr wrap="square" rtlCol="0">
            <a:spAutoFit/>
          </a:bodyPr>
          <a:lstStyle/>
          <a:p>
            <a:r>
              <a:rPr lang="en-US" b="1" dirty="0" smtClean="0"/>
              <a:t>B</a:t>
            </a:r>
            <a:endParaRPr lang="en-US" b="1" dirty="0"/>
          </a:p>
        </p:txBody>
      </p:sp>
      <p:sp>
        <p:nvSpPr>
          <p:cNvPr id="6" name="Rectangle 5"/>
          <p:cNvSpPr/>
          <p:nvPr/>
        </p:nvSpPr>
        <p:spPr>
          <a:xfrm>
            <a:off x="4724400" y="5791200"/>
            <a:ext cx="457200" cy="3048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C</a:t>
            </a:r>
            <a:endParaRPr lang="en-US" b="1" dirty="0"/>
          </a:p>
        </p:txBody>
      </p:sp>
      <p:sp>
        <p:nvSpPr>
          <p:cNvPr id="7" name="TextBox 6"/>
          <p:cNvSpPr txBox="1"/>
          <p:nvPr/>
        </p:nvSpPr>
        <p:spPr>
          <a:xfrm>
            <a:off x="8001000" y="3886200"/>
            <a:ext cx="381000" cy="369332"/>
          </a:xfrm>
          <a:prstGeom prst="rect">
            <a:avLst/>
          </a:prstGeom>
          <a:noFill/>
        </p:spPr>
        <p:txBody>
          <a:bodyPr wrap="square" rtlCol="0">
            <a:spAutoFit/>
          </a:bodyPr>
          <a:lstStyle/>
          <a:p>
            <a:r>
              <a:rPr lang="en-US" b="1" dirty="0" smtClean="0"/>
              <a:t>D</a:t>
            </a:r>
            <a:endParaRPr lang="en-US" b="1" dirty="0"/>
          </a:p>
        </p:txBody>
      </p:sp>
      <p:sp>
        <p:nvSpPr>
          <p:cNvPr id="8" name="TextBox 7"/>
          <p:cNvSpPr txBox="1"/>
          <p:nvPr/>
        </p:nvSpPr>
        <p:spPr>
          <a:xfrm>
            <a:off x="5638800" y="6248400"/>
            <a:ext cx="3048000" cy="369332"/>
          </a:xfrm>
          <a:prstGeom prst="rect">
            <a:avLst/>
          </a:prstGeom>
          <a:noFill/>
          <a:ln>
            <a:noFill/>
          </a:ln>
        </p:spPr>
        <p:txBody>
          <a:bodyPr wrap="square" rtlCol="0">
            <a:spAutoFit/>
          </a:bodyPr>
          <a:lstStyle/>
          <a:p>
            <a:r>
              <a:rPr lang="en-US" b="1" dirty="0" smtClean="0"/>
              <a:t>Diag. 3.1 Bridge circuit</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Condition for bridge balance</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a:ln>
            <a:noFill/>
          </a:ln>
        </p:spPr>
        <p:txBody>
          <a:bodyPr>
            <a:normAutofit/>
          </a:bodyPr>
          <a:lstStyle/>
          <a:p>
            <a:pPr>
              <a:buNone/>
            </a:pPr>
            <a:r>
              <a:rPr lang="en-US" sz="1600" dirty="0" smtClean="0"/>
              <a:t>	</a:t>
            </a:r>
            <a:r>
              <a:rPr lang="en-US" sz="1600" b="1" dirty="0" smtClean="0"/>
              <a:t>From diagram,</a:t>
            </a:r>
          </a:p>
          <a:p>
            <a:pPr>
              <a:buNone/>
            </a:pPr>
            <a:r>
              <a:rPr lang="en-US" sz="1600" b="1" dirty="0" smtClean="0"/>
              <a:t>	I</a:t>
            </a:r>
            <a:r>
              <a:rPr lang="en-US" sz="1600" b="1" baseline="-25000" dirty="0" smtClean="0"/>
              <a:t>1</a:t>
            </a:r>
            <a:r>
              <a:rPr lang="en-US" sz="1600" b="1" dirty="0" smtClean="0"/>
              <a:t> = I</a:t>
            </a:r>
            <a:r>
              <a:rPr lang="en-US" sz="1600" b="1" baseline="-25000" dirty="0" smtClean="0"/>
              <a:t>3</a:t>
            </a:r>
            <a:r>
              <a:rPr lang="en-US" sz="1600" b="1" dirty="0" smtClean="0"/>
              <a:t> = [E/(Z</a:t>
            </a:r>
            <a:r>
              <a:rPr lang="en-US" sz="1600" b="1" baseline="-25000" dirty="0" smtClean="0"/>
              <a:t>1</a:t>
            </a:r>
            <a:r>
              <a:rPr lang="en-US" sz="1600" b="1" dirty="0" smtClean="0"/>
              <a:t>+Z</a:t>
            </a:r>
            <a:r>
              <a:rPr lang="en-US" sz="1600" b="1" baseline="-25000" dirty="0" smtClean="0"/>
              <a:t>3</a:t>
            </a:r>
            <a:r>
              <a:rPr lang="en-US" sz="1600" b="1" dirty="0" smtClean="0"/>
              <a:t>)]				-----		(2.2)</a:t>
            </a:r>
          </a:p>
          <a:p>
            <a:pPr>
              <a:buNone/>
            </a:pPr>
            <a:r>
              <a:rPr lang="en-US" sz="1600" b="1" dirty="0" smtClean="0"/>
              <a:t>	I</a:t>
            </a:r>
            <a:r>
              <a:rPr lang="en-US" sz="1600" b="1" baseline="-25000" dirty="0" smtClean="0"/>
              <a:t>2</a:t>
            </a:r>
            <a:r>
              <a:rPr lang="en-US" sz="1600" b="1" dirty="0" smtClean="0"/>
              <a:t> = I</a:t>
            </a:r>
            <a:r>
              <a:rPr lang="en-US" sz="1600" b="1" baseline="-25000" dirty="0" smtClean="0"/>
              <a:t>4</a:t>
            </a:r>
            <a:r>
              <a:rPr lang="en-US" sz="1600" b="1" dirty="0" smtClean="0"/>
              <a:t> = [E/(Z</a:t>
            </a:r>
            <a:r>
              <a:rPr lang="en-US" sz="1600" b="1" baseline="-25000" dirty="0" smtClean="0"/>
              <a:t>2</a:t>
            </a:r>
            <a:r>
              <a:rPr lang="en-US" sz="1600" b="1" dirty="0" smtClean="0"/>
              <a:t>+Z</a:t>
            </a:r>
            <a:r>
              <a:rPr lang="en-US" sz="1600" b="1" baseline="-25000" dirty="0" smtClean="0"/>
              <a:t>4</a:t>
            </a:r>
            <a:r>
              <a:rPr lang="en-US" sz="1600" b="1" dirty="0" smtClean="0"/>
              <a:t>)]				-----		(2.3)</a:t>
            </a:r>
          </a:p>
          <a:p>
            <a:pPr>
              <a:buNone/>
            </a:pPr>
            <a:endParaRPr lang="en-US" sz="1600" b="1" dirty="0" smtClean="0"/>
          </a:p>
          <a:p>
            <a:pPr>
              <a:buNone/>
            </a:pPr>
            <a:r>
              <a:rPr lang="en-US" sz="1600" b="1" dirty="0" smtClean="0"/>
              <a:t>	From </a:t>
            </a:r>
            <a:r>
              <a:rPr lang="en-US" sz="1600" b="1" dirty="0" err="1" smtClean="0"/>
              <a:t>eq.n</a:t>
            </a:r>
            <a:r>
              <a:rPr lang="en-US" sz="1600" b="1" dirty="0" smtClean="0"/>
              <a:t> (2.1)</a:t>
            </a:r>
          </a:p>
          <a:p>
            <a:pPr>
              <a:buNone/>
            </a:pPr>
            <a:r>
              <a:rPr lang="en-US" sz="1600" b="1" dirty="0" smtClean="0"/>
              <a:t>	Z</a:t>
            </a:r>
            <a:r>
              <a:rPr lang="en-US" sz="1600" b="1" baseline="-25000" dirty="0" smtClean="0"/>
              <a:t>1</a:t>
            </a:r>
            <a:r>
              <a:rPr lang="en-US" sz="1600" b="1" dirty="0" smtClean="0"/>
              <a:t> [E/(Z</a:t>
            </a:r>
            <a:r>
              <a:rPr lang="en-US" sz="1600" b="1" baseline="-25000" dirty="0" smtClean="0"/>
              <a:t>1</a:t>
            </a:r>
            <a:r>
              <a:rPr lang="en-US" sz="1600" b="1" dirty="0" smtClean="0"/>
              <a:t>+Z</a:t>
            </a:r>
            <a:r>
              <a:rPr lang="en-US" sz="1600" b="1" baseline="-25000" dirty="0" smtClean="0"/>
              <a:t>3</a:t>
            </a:r>
            <a:r>
              <a:rPr lang="en-US" sz="1600" b="1" dirty="0" smtClean="0"/>
              <a:t>)] =Z</a:t>
            </a:r>
            <a:r>
              <a:rPr lang="en-US" sz="1600" b="1" baseline="-25000" dirty="0" smtClean="0"/>
              <a:t>2</a:t>
            </a:r>
            <a:r>
              <a:rPr lang="en-US" sz="1600" b="1" dirty="0" smtClean="0"/>
              <a:t> [E(Z</a:t>
            </a:r>
            <a:r>
              <a:rPr lang="en-US" sz="1600" b="1" baseline="-25000" dirty="0" smtClean="0"/>
              <a:t>2</a:t>
            </a:r>
            <a:r>
              <a:rPr lang="en-US" sz="1600" b="1" dirty="0" smtClean="0"/>
              <a:t>+Z</a:t>
            </a:r>
            <a:r>
              <a:rPr lang="en-US" sz="1600" b="1" baseline="-25000" dirty="0" smtClean="0"/>
              <a:t>4</a:t>
            </a:r>
            <a:r>
              <a:rPr lang="en-US" sz="1600" b="1" dirty="0" smtClean="0"/>
              <a:t>)]</a:t>
            </a:r>
          </a:p>
          <a:p>
            <a:pPr>
              <a:buNone/>
            </a:pPr>
            <a:r>
              <a:rPr lang="en-US" sz="1600" b="1" dirty="0" smtClean="0"/>
              <a:t>	[Z</a:t>
            </a:r>
            <a:r>
              <a:rPr lang="en-US" sz="1600" b="1" baseline="-25000" dirty="0" smtClean="0"/>
              <a:t>1</a:t>
            </a:r>
            <a:r>
              <a:rPr lang="en-US" sz="1600" b="1" dirty="0" smtClean="0"/>
              <a:t>/(Z</a:t>
            </a:r>
            <a:r>
              <a:rPr lang="en-US" sz="1600" b="1" baseline="-25000" dirty="0" smtClean="0"/>
              <a:t>1</a:t>
            </a:r>
            <a:r>
              <a:rPr lang="en-US" sz="1600" b="1" dirty="0" smtClean="0"/>
              <a:t>+Z</a:t>
            </a:r>
            <a:r>
              <a:rPr lang="en-US" sz="1600" b="1" baseline="-25000" dirty="0" smtClean="0"/>
              <a:t>3</a:t>
            </a:r>
            <a:r>
              <a:rPr lang="en-US" sz="1600" b="1" dirty="0" smtClean="0"/>
              <a:t>)] = [Z</a:t>
            </a:r>
            <a:r>
              <a:rPr lang="en-US" sz="1600" b="1" baseline="-25000" dirty="0" smtClean="0"/>
              <a:t>2</a:t>
            </a:r>
            <a:r>
              <a:rPr lang="en-US" sz="1600" b="1" dirty="0" smtClean="0"/>
              <a:t>/Z</a:t>
            </a:r>
            <a:r>
              <a:rPr lang="en-US" sz="1600" b="1" baseline="-25000" dirty="0" smtClean="0"/>
              <a:t>2</a:t>
            </a:r>
            <a:r>
              <a:rPr lang="en-US" sz="1600" b="1" dirty="0" smtClean="0"/>
              <a:t>+Z</a:t>
            </a:r>
            <a:r>
              <a:rPr lang="en-US" sz="1600" b="1" baseline="-25000" dirty="0" smtClean="0"/>
              <a:t>4</a:t>
            </a:r>
            <a:r>
              <a:rPr lang="en-US" sz="1600" b="1" dirty="0" smtClean="0"/>
              <a:t>)]</a:t>
            </a:r>
          </a:p>
          <a:p>
            <a:pPr>
              <a:buNone/>
            </a:pPr>
            <a:r>
              <a:rPr lang="en-US" sz="1600" b="1" dirty="0" smtClean="0"/>
              <a:t>	Z</a:t>
            </a:r>
            <a:r>
              <a:rPr lang="en-US" sz="1600" b="1" baseline="-25000" dirty="0" smtClean="0"/>
              <a:t>1</a:t>
            </a:r>
            <a:r>
              <a:rPr lang="en-US" sz="1600" b="1" dirty="0" smtClean="0"/>
              <a:t>Z</a:t>
            </a:r>
            <a:r>
              <a:rPr lang="en-US" sz="1600" b="1" baseline="-25000" dirty="0" smtClean="0"/>
              <a:t>2</a:t>
            </a:r>
            <a:r>
              <a:rPr lang="en-US" sz="1600" b="1" dirty="0" smtClean="0"/>
              <a:t>+Z</a:t>
            </a:r>
            <a:r>
              <a:rPr lang="en-US" sz="1600" b="1" baseline="-25000" dirty="0" smtClean="0"/>
              <a:t>1</a:t>
            </a:r>
            <a:r>
              <a:rPr lang="en-US" sz="1600" b="1" dirty="0" smtClean="0"/>
              <a:t>Z</a:t>
            </a:r>
            <a:r>
              <a:rPr lang="en-US" sz="1600" b="1" baseline="-25000" dirty="0" smtClean="0"/>
              <a:t>4</a:t>
            </a:r>
            <a:r>
              <a:rPr lang="en-US" sz="1600" b="1" dirty="0" smtClean="0"/>
              <a:t> = Z</a:t>
            </a:r>
            <a:r>
              <a:rPr lang="en-US" sz="1600" b="1" baseline="-25000" dirty="0" smtClean="0"/>
              <a:t>1</a:t>
            </a:r>
            <a:r>
              <a:rPr lang="en-US" sz="1600" b="1" dirty="0" smtClean="0"/>
              <a:t>Z</a:t>
            </a:r>
            <a:r>
              <a:rPr lang="en-US" sz="1600" b="1" baseline="-25000" dirty="0" smtClean="0"/>
              <a:t>2</a:t>
            </a:r>
            <a:r>
              <a:rPr lang="en-US" sz="1600" b="1" dirty="0" smtClean="0"/>
              <a:t>+Z</a:t>
            </a:r>
            <a:r>
              <a:rPr lang="en-US" sz="1600" b="1" baseline="-25000" dirty="0" smtClean="0"/>
              <a:t>2</a:t>
            </a:r>
            <a:r>
              <a:rPr lang="en-US" sz="1600" b="1" dirty="0" smtClean="0"/>
              <a:t>Z</a:t>
            </a:r>
            <a:r>
              <a:rPr lang="en-US" sz="1600" b="1" baseline="-25000" dirty="0" smtClean="0"/>
              <a:t>3</a:t>
            </a:r>
            <a:endParaRPr lang="en-US" sz="1600" b="1" dirty="0" smtClean="0"/>
          </a:p>
          <a:p>
            <a:pPr>
              <a:buNone/>
            </a:pPr>
            <a:r>
              <a:rPr lang="en-US" sz="1600" b="1" dirty="0" smtClean="0"/>
              <a:t>	Z</a:t>
            </a:r>
            <a:r>
              <a:rPr lang="en-US" sz="1600" b="1" baseline="-25000" dirty="0" smtClean="0"/>
              <a:t>1</a:t>
            </a:r>
            <a:r>
              <a:rPr lang="en-US" sz="1600" b="1" dirty="0" smtClean="0"/>
              <a:t>Z</a:t>
            </a:r>
            <a:r>
              <a:rPr lang="en-US" sz="1600" b="1" baseline="-25000" dirty="0" smtClean="0"/>
              <a:t>4 </a:t>
            </a:r>
            <a:r>
              <a:rPr lang="en-US" sz="1600" b="1" dirty="0" smtClean="0"/>
              <a:t>= Z</a:t>
            </a:r>
            <a:r>
              <a:rPr lang="en-US" sz="1600" b="1" baseline="-25000" dirty="0" smtClean="0"/>
              <a:t>2</a:t>
            </a:r>
            <a:r>
              <a:rPr lang="en-US" sz="1600" b="1" dirty="0" smtClean="0"/>
              <a:t>Z</a:t>
            </a:r>
            <a:r>
              <a:rPr lang="en-US" sz="1600" b="1" baseline="-25000" dirty="0" smtClean="0"/>
              <a:t>3</a:t>
            </a:r>
            <a:r>
              <a:rPr lang="en-US" sz="1600" b="1" dirty="0" smtClean="0"/>
              <a:t>					-----		(2.4)</a:t>
            </a:r>
          </a:p>
          <a:p>
            <a:pPr>
              <a:buNone/>
            </a:pPr>
            <a:endParaRPr lang="en-US" sz="1600" b="1" dirty="0" smtClean="0"/>
          </a:p>
          <a:p>
            <a:pPr>
              <a:buNone/>
            </a:pPr>
            <a:r>
              <a:rPr lang="en-US" sz="1600" b="1" dirty="0" smtClean="0"/>
              <a:t>	Writing in terms of admittance</a:t>
            </a:r>
          </a:p>
          <a:p>
            <a:pPr>
              <a:buNone/>
            </a:pPr>
            <a:r>
              <a:rPr lang="en-US" sz="1600" b="1" dirty="0" smtClean="0"/>
              <a:t>	Y</a:t>
            </a:r>
            <a:r>
              <a:rPr lang="en-US" sz="1600" b="1" baseline="-25000" dirty="0" smtClean="0"/>
              <a:t>1</a:t>
            </a:r>
            <a:r>
              <a:rPr lang="en-US" sz="1600" b="1" dirty="0" smtClean="0"/>
              <a:t>Y</a:t>
            </a:r>
            <a:r>
              <a:rPr lang="en-US" sz="1600" b="1" baseline="-25000" dirty="0" smtClean="0"/>
              <a:t>4</a:t>
            </a:r>
            <a:r>
              <a:rPr lang="en-US" sz="1600" b="1" dirty="0" smtClean="0"/>
              <a:t> = Y</a:t>
            </a:r>
            <a:r>
              <a:rPr lang="en-US" sz="1600" b="1" baseline="-25000" dirty="0" smtClean="0"/>
              <a:t>2</a:t>
            </a:r>
            <a:r>
              <a:rPr lang="en-US" sz="1600" b="1" dirty="0" smtClean="0"/>
              <a:t>Y</a:t>
            </a:r>
            <a:r>
              <a:rPr lang="en-US" sz="1600" b="1" baseline="-25000" dirty="0" smtClean="0"/>
              <a:t>3</a:t>
            </a:r>
            <a:r>
              <a:rPr lang="en-US" sz="1600" b="1" dirty="0" smtClean="0"/>
              <a:t>					-----		(2.5)</a:t>
            </a:r>
          </a:p>
          <a:p>
            <a:pPr>
              <a:buNone/>
            </a:pPr>
            <a:endParaRPr lang="en-US" sz="1600" b="1" dirty="0" smtClean="0"/>
          </a:p>
          <a:p>
            <a:pPr>
              <a:buNone/>
            </a:pPr>
            <a:r>
              <a:rPr lang="en-US" sz="1600" b="1" dirty="0" smtClean="0"/>
              <a:t>	Representing in terms magnitude and phase angle</a:t>
            </a:r>
          </a:p>
          <a:p>
            <a:pPr>
              <a:buNone/>
            </a:pPr>
            <a:r>
              <a:rPr lang="en-US" sz="1600" b="1" dirty="0" smtClean="0"/>
              <a:t>	Z</a:t>
            </a:r>
            <a:r>
              <a:rPr lang="en-US" sz="1600" b="1" baseline="-25000" dirty="0" smtClean="0"/>
              <a:t>1</a:t>
            </a:r>
            <a:r>
              <a:rPr lang="en-US" sz="1600" b="1" dirty="0" smtClean="0"/>
              <a:t>LӨ</a:t>
            </a:r>
            <a:r>
              <a:rPr lang="en-US" sz="1600" b="1" baseline="-25000" dirty="0" smtClean="0"/>
              <a:t>1</a:t>
            </a:r>
            <a:r>
              <a:rPr lang="en-US" sz="1600" b="1" dirty="0" smtClean="0"/>
              <a:t>Z</a:t>
            </a:r>
            <a:r>
              <a:rPr lang="en-US" sz="1600" b="1" baseline="-25000" dirty="0" smtClean="0"/>
              <a:t>4</a:t>
            </a:r>
            <a:r>
              <a:rPr lang="en-US" sz="1600" b="1" dirty="0" smtClean="0"/>
              <a:t>LӨ</a:t>
            </a:r>
            <a:r>
              <a:rPr lang="en-US" sz="1600" b="1" baseline="-25000" dirty="0" smtClean="0"/>
              <a:t>4</a:t>
            </a:r>
            <a:r>
              <a:rPr lang="en-US" sz="1600" b="1" dirty="0" smtClean="0"/>
              <a:t> = Z</a:t>
            </a:r>
            <a:r>
              <a:rPr lang="en-US" sz="1600" b="1" baseline="-25000" dirty="0" smtClean="0"/>
              <a:t>2</a:t>
            </a:r>
            <a:r>
              <a:rPr lang="en-US" sz="1600" b="1" dirty="0" smtClean="0"/>
              <a:t>LӨ</a:t>
            </a:r>
            <a:r>
              <a:rPr lang="en-US" sz="1600" b="1" baseline="-25000" dirty="0" smtClean="0"/>
              <a:t>2</a:t>
            </a:r>
            <a:r>
              <a:rPr lang="en-US" sz="1600" b="1" dirty="0" smtClean="0"/>
              <a:t>Z</a:t>
            </a:r>
            <a:r>
              <a:rPr lang="en-US" sz="1600" b="1" baseline="-25000" dirty="0" smtClean="0"/>
              <a:t>3</a:t>
            </a:r>
            <a:r>
              <a:rPr lang="en-US" sz="1600" b="1" dirty="0" smtClean="0"/>
              <a:t>LӨ</a:t>
            </a:r>
            <a:r>
              <a:rPr lang="en-US" sz="1600" b="1" baseline="-25000" dirty="0" smtClean="0"/>
              <a:t>3</a:t>
            </a:r>
            <a:endParaRPr lang="en-US" sz="1600" b="1" dirty="0" smtClean="0"/>
          </a:p>
          <a:p>
            <a:pPr>
              <a:buNone/>
            </a:pPr>
            <a:r>
              <a:rPr lang="en-US" sz="1600" b="1" dirty="0" smtClean="0"/>
              <a:t>	Z</a:t>
            </a:r>
            <a:r>
              <a:rPr lang="en-US" sz="1600" b="1" baseline="-25000" dirty="0" smtClean="0"/>
              <a:t>1</a:t>
            </a:r>
            <a:r>
              <a:rPr lang="en-US" sz="1600" b="1" dirty="0" smtClean="0"/>
              <a:t>Z</a:t>
            </a:r>
            <a:r>
              <a:rPr lang="en-US" sz="1600" b="1" baseline="-25000" dirty="0" smtClean="0"/>
              <a:t>4</a:t>
            </a:r>
            <a:r>
              <a:rPr lang="en-US" sz="1600" b="1" dirty="0" smtClean="0"/>
              <a:t>L(Ө</a:t>
            </a:r>
            <a:r>
              <a:rPr lang="en-US" sz="1600" b="1" baseline="-25000" dirty="0" smtClean="0"/>
              <a:t>1</a:t>
            </a:r>
            <a:r>
              <a:rPr lang="en-US" sz="1600" b="1" dirty="0" smtClean="0"/>
              <a:t>+Ө</a:t>
            </a:r>
            <a:r>
              <a:rPr lang="en-US" sz="1600" b="1" baseline="-25000" dirty="0" smtClean="0"/>
              <a:t>4</a:t>
            </a:r>
            <a:r>
              <a:rPr lang="en-US" sz="1600" b="1" dirty="0" smtClean="0"/>
              <a:t>) = Z</a:t>
            </a:r>
            <a:r>
              <a:rPr lang="en-US" sz="1600" b="1" baseline="-25000" dirty="0" smtClean="0"/>
              <a:t>2</a:t>
            </a:r>
            <a:r>
              <a:rPr lang="en-US" sz="1600" b="1" dirty="0" smtClean="0"/>
              <a:t>Z</a:t>
            </a:r>
            <a:r>
              <a:rPr lang="en-US" sz="1600" b="1" baseline="-25000" dirty="0" smtClean="0"/>
              <a:t>3</a:t>
            </a:r>
            <a:r>
              <a:rPr lang="en-US" sz="1600" b="1" dirty="0" smtClean="0"/>
              <a:t>L(Ө</a:t>
            </a:r>
            <a:r>
              <a:rPr lang="en-US" sz="1600" b="1" baseline="-25000" dirty="0" smtClean="0"/>
              <a:t>2</a:t>
            </a:r>
            <a:r>
              <a:rPr lang="en-US" sz="1600" b="1" dirty="0" smtClean="0"/>
              <a:t>+Ө</a:t>
            </a:r>
            <a:r>
              <a:rPr lang="en-US" sz="1600" b="1" baseline="-25000" dirty="0" smtClean="0"/>
              <a:t>3</a:t>
            </a:r>
            <a:r>
              <a:rPr lang="en-US" sz="1600" b="1" dirty="0" smtClean="0"/>
              <a:t>)</a:t>
            </a:r>
          </a:p>
          <a:p>
            <a:pPr>
              <a:buNone/>
            </a:pPr>
            <a:r>
              <a:rPr lang="en-US" sz="1600" b="1" dirty="0" smtClean="0"/>
              <a:t>	Z</a:t>
            </a:r>
            <a:r>
              <a:rPr lang="en-US" sz="1600" b="1" baseline="-25000" dirty="0" smtClean="0"/>
              <a:t>1</a:t>
            </a:r>
            <a:r>
              <a:rPr lang="en-US" sz="1600" b="1" dirty="0" smtClean="0"/>
              <a:t>Z</a:t>
            </a:r>
            <a:r>
              <a:rPr lang="en-US" sz="1600" b="1" baseline="-25000" dirty="0" smtClean="0"/>
              <a:t>4</a:t>
            </a:r>
            <a:r>
              <a:rPr lang="en-US" sz="1600" b="1" dirty="0" smtClean="0"/>
              <a:t> = Z</a:t>
            </a:r>
            <a:r>
              <a:rPr lang="en-US" sz="1600" b="1" baseline="-25000" dirty="0" smtClean="0"/>
              <a:t>2</a:t>
            </a:r>
            <a:r>
              <a:rPr lang="en-US" sz="1600" b="1" dirty="0" smtClean="0"/>
              <a:t>Z</a:t>
            </a:r>
            <a:r>
              <a:rPr lang="en-US" sz="1600" b="1" baseline="-25000" dirty="0" smtClean="0"/>
              <a:t>3</a:t>
            </a:r>
            <a:r>
              <a:rPr lang="en-US" sz="1600" b="1" dirty="0" smtClean="0"/>
              <a:t>					-----		(2.6)</a:t>
            </a:r>
          </a:p>
          <a:p>
            <a:pPr>
              <a:buNone/>
            </a:pPr>
            <a:r>
              <a:rPr lang="en-US" sz="1600" b="1" dirty="0" smtClean="0"/>
              <a:t>	LӨ</a:t>
            </a:r>
            <a:r>
              <a:rPr lang="en-US" sz="1600" b="1" baseline="-25000" dirty="0" smtClean="0"/>
              <a:t>1</a:t>
            </a:r>
            <a:r>
              <a:rPr lang="en-US" sz="1600" b="1" dirty="0" smtClean="0"/>
              <a:t>+LӨ</a:t>
            </a:r>
            <a:r>
              <a:rPr lang="en-US" sz="1600" b="1" baseline="-25000" dirty="0" smtClean="0"/>
              <a:t>4</a:t>
            </a:r>
            <a:r>
              <a:rPr lang="en-US" sz="1600" b="1" dirty="0" smtClean="0"/>
              <a:t> = LӨ</a:t>
            </a:r>
            <a:r>
              <a:rPr lang="en-US" sz="1600" b="1" baseline="-25000" dirty="0" smtClean="0"/>
              <a:t>2</a:t>
            </a:r>
            <a:r>
              <a:rPr lang="en-US" sz="1600" b="1" dirty="0" smtClean="0"/>
              <a:t>+LӨ</a:t>
            </a:r>
            <a:r>
              <a:rPr lang="en-US" sz="1600" b="1" baseline="-25000" dirty="0" smtClean="0"/>
              <a:t>3</a:t>
            </a:r>
            <a:r>
              <a:rPr lang="en-US" sz="1600" b="1" dirty="0" smtClean="0"/>
              <a:t>				-----		(2.7)</a:t>
            </a:r>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Wheatstone Bridge</a:t>
            </a:r>
            <a:endParaRPr lang="en-US" sz="2000" b="1" dirty="0"/>
          </a:p>
        </p:txBody>
      </p:sp>
      <p:pic>
        <p:nvPicPr>
          <p:cNvPr id="1027" name="Picture 3"/>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1066800"/>
            <a:ext cx="9144000" cy="5791199"/>
          </a:xfrm>
          <a:prstGeom prst="rect">
            <a:avLst/>
          </a:prstGeom>
          <a:noFill/>
          <a:ln w="9525">
            <a:noFill/>
            <a:miter lim="800000"/>
            <a:headEnd/>
            <a:tailEnd/>
          </a:ln>
          <a:effectLst/>
        </p:spPr>
      </p:pic>
      <p:sp>
        <p:nvSpPr>
          <p:cNvPr id="5" name="TextBox 4"/>
          <p:cNvSpPr txBox="1"/>
          <p:nvPr/>
        </p:nvSpPr>
        <p:spPr>
          <a:xfrm>
            <a:off x="7086600" y="4648200"/>
            <a:ext cx="838200" cy="400110"/>
          </a:xfrm>
          <a:prstGeom prst="rect">
            <a:avLst/>
          </a:prstGeom>
          <a:noFill/>
        </p:spPr>
        <p:txBody>
          <a:bodyPr wrap="square" rtlCol="0">
            <a:spAutoFit/>
          </a:bodyPr>
          <a:lstStyle/>
          <a:p>
            <a:r>
              <a:rPr lang="en-US" sz="2000" b="1" dirty="0" smtClean="0"/>
              <a:t>Rx = ?</a:t>
            </a:r>
            <a:endParaRPr lang="en-US" sz="20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a:tile tx="0" ty="0" sx="100000" sy="100000" flip="none" algn="tl"/>
          </a:blipFill>
        </p:spPr>
        <p:txBody>
          <a:bodyPr>
            <a:normAutofit/>
          </a:bodyPr>
          <a:lstStyle/>
          <a:p>
            <a:r>
              <a:rPr lang="en-US" sz="2000" b="1" dirty="0" smtClean="0"/>
              <a:t>Wheatstone Bridge</a:t>
            </a:r>
            <a:endParaRPr lang="en-US" sz="2000" b="1" dirty="0"/>
          </a:p>
        </p:txBody>
      </p:sp>
      <p:sp>
        <p:nvSpPr>
          <p:cNvPr id="3" name="Content Placeholder 2"/>
          <p:cNvSpPr>
            <a:spLocks noGrp="1"/>
          </p:cNvSpPr>
          <p:nvPr>
            <p:ph idx="1"/>
          </p:nvPr>
        </p:nvSpPr>
        <p:spPr>
          <a:xfrm>
            <a:off x="0" y="1143000"/>
            <a:ext cx="9144000" cy="5715000"/>
          </a:xfrm>
          <a:blipFill>
            <a:blip r:embed="rId3"/>
            <a:tile tx="0" ty="0" sx="100000" sy="100000" flip="none" algn="tl"/>
          </a:blipFill>
        </p:spPr>
        <p:txBody>
          <a:bodyPr>
            <a:normAutofit/>
          </a:bodyPr>
          <a:lstStyle/>
          <a:p>
            <a:pPr>
              <a:buNone/>
            </a:pPr>
            <a:r>
              <a:rPr lang="en-US" sz="1600" dirty="0" smtClean="0"/>
              <a:t>	</a:t>
            </a:r>
            <a:r>
              <a:rPr lang="en-US" sz="1600" b="1" dirty="0" smtClean="0"/>
              <a:t>It is used to measure unknown resistance value.</a:t>
            </a:r>
          </a:p>
          <a:p>
            <a:pPr>
              <a:buNone/>
            </a:pPr>
            <a:r>
              <a:rPr lang="en-US" sz="1600" dirty="0" smtClean="0"/>
              <a:t>	At balance condition,</a:t>
            </a:r>
          </a:p>
          <a:p>
            <a:pPr>
              <a:buNone/>
            </a:pPr>
            <a:endParaRPr lang="en-US" sz="1600" dirty="0" smtClean="0"/>
          </a:p>
          <a:p>
            <a:pPr>
              <a:buNone/>
            </a:pPr>
            <a:r>
              <a:rPr lang="en-US" sz="1600" dirty="0" smtClean="0"/>
              <a:t>	EAB = EAD = I1R1 = I2R2.					-----	(2.8)</a:t>
            </a:r>
          </a:p>
          <a:p>
            <a:pPr>
              <a:buNone/>
            </a:pPr>
            <a:endParaRPr lang="en-US" sz="1600" dirty="0" smtClean="0"/>
          </a:p>
          <a:p>
            <a:pPr>
              <a:buNone/>
            </a:pPr>
            <a:r>
              <a:rPr lang="en-US" sz="1600" dirty="0" smtClean="0"/>
              <a:t>	From diagram, </a:t>
            </a:r>
          </a:p>
          <a:p>
            <a:pPr>
              <a:buNone/>
            </a:pPr>
            <a:r>
              <a:rPr lang="en-US" sz="1600" dirty="0" smtClean="0"/>
              <a:t>		I1= I3 = [E/(R1+R3)]					-----	(2.9)</a:t>
            </a:r>
          </a:p>
          <a:p>
            <a:pPr>
              <a:buNone/>
            </a:pPr>
            <a:r>
              <a:rPr lang="en-US" sz="1600" dirty="0" smtClean="0"/>
              <a:t>Similarly, 	I2 = I4 = [E/(R2+R4)].					-----	(2.10)</a:t>
            </a:r>
          </a:p>
          <a:p>
            <a:pPr>
              <a:buNone/>
            </a:pPr>
            <a:endParaRPr lang="en-US" sz="1600" dirty="0" smtClean="0"/>
          </a:p>
          <a:p>
            <a:pPr>
              <a:buNone/>
            </a:pPr>
            <a:r>
              <a:rPr lang="en-US" sz="1600" dirty="0" smtClean="0"/>
              <a:t>	From </a:t>
            </a:r>
            <a:r>
              <a:rPr lang="en-US" sz="1600" dirty="0" err="1" smtClean="0"/>
              <a:t>eq.n</a:t>
            </a:r>
            <a:r>
              <a:rPr lang="en-US" sz="1600" dirty="0" smtClean="0"/>
              <a:t> (2.8)</a:t>
            </a:r>
          </a:p>
          <a:p>
            <a:pPr>
              <a:buNone/>
            </a:pPr>
            <a:r>
              <a:rPr lang="en-US" sz="1600" dirty="0" smtClean="0"/>
              <a:t>	[ER1/(R1+R3)] = [ER2+/(R2+R4)]</a:t>
            </a:r>
          </a:p>
          <a:p>
            <a:pPr>
              <a:buNone/>
            </a:pPr>
            <a:r>
              <a:rPr lang="en-US" sz="1600" dirty="0" smtClean="0"/>
              <a:t>	[R1/(R1+R3)] = [R2/(R2+R4)]</a:t>
            </a:r>
          </a:p>
          <a:p>
            <a:pPr>
              <a:buNone/>
            </a:pPr>
            <a:r>
              <a:rPr lang="en-US" sz="1600" dirty="0" smtClean="0"/>
              <a:t>	R1R2+R1R4 = R1R2+R2R3</a:t>
            </a:r>
          </a:p>
          <a:p>
            <a:pPr>
              <a:buNone/>
            </a:pPr>
            <a:r>
              <a:rPr lang="en-US" sz="1600" dirty="0" smtClean="0"/>
              <a:t>	R1R4 = R2R3</a:t>
            </a:r>
          </a:p>
          <a:p>
            <a:pPr>
              <a:buNone/>
            </a:pPr>
            <a:r>
              <a:rPr lang="en-US" sz="1600" dirty="0" smtClean="0"/>
              <a:t>	R4 = [(R2R3)/R1]</a:t>
            </a:r>
          </a:p>
          <a:p>
            <a:pPr>
              <a:buNone/>
            </a:pPr>
            <a:endParaRPr lang="en-US" sz="1600" dirty="0" smtClean="0"/>
          </a:p>
          <a:p>
            <a:pPr>
              <a:buNone/>
            </a:pPr>
            <a:r>
              <a:rPr lang="en-US" sz="1600" dirty="0" smtClean="0"/>
              <a:t>								-----	(2.11) </a:t>
            </a:r>
          </a:p>
          <a:p>
            <a:pPr>
              <a:buNone/>
            </a:pPr>
            <a:r>
              <a:rPr lang="en-US" sz="1600" dirty="0" smtClean="0"/>
              <a:t>	R3 is standard arm, and R1 &amp; R2 are called ratio arms.	</a:t>
            </a:r>
          </a:p>
          <a:p>
            <a:pPr>
              <a:buNone/>
            </a:pPr>
            <a:endParaRPr lang="en-US" sz="1600" dirty="0"/>
          </a:p>
        </p:txBody>
      </p:sp>
      <p:sp>
        <p:nvSpPr>
          <p:cNvPr id="7" name="TextBox 6"/>
          <p:cNvSpPr txBox="1"/>
          <p:nvPr/>
        </p:nvSpPr>
        <p:spPr>
          <a:xfrm>
            <a:off x="381000" y="5715000"/>
            <a:ext cx="3200400" cy="381000"/>
          </a:xfrm>
          <a:prstGeom prst="rect">
            <a:avLst/>
          </a:prstGeom>
          <a:solidFill>
            <a:schemeClr val="accent4">
              <a:lumMod val="60000"/>
              <a:lumOff val="40000"/>
            </a:schemeClr>
          </a:solidFill>
        </p:spPr>
        <p:txBody>
          <a:bodyPr wrap="square" rtlCol="0">
            <a:spAutoFit/>
          </a:bodyPr>
          <a:lstStyle/>
          <a:p>
            <a:r>
              <a:rPr lang="en-US" dirty="0" smtClean="0"/>
              <a:t>R4 = Rx = [(R2R3)/R1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Wheatstone Bridge</a:t>
            </a:r>
            <a:endParaRPr lang="en-US" sz="2000" b="1" dirty="0"/>
          </a:p>
        </p:txBody>
      </p:sp>
      <p:sp>
        <p:nvSpPr>
          <p:cNvPr id="7" name="TextBox 6"/>
          <p:cNvSpPr txBox="1"/>
          <p:nvPr/>
        </p:nvSpPr>
        <p:spPr>
          <a:xfrm>
            <a:off x="0" y="990600"/>
            <a:ext cx="9144000" cy="1323439"/>
          </a:xfrm>
          <a:prstGeom prst="rect">
            <a:avLst/>
          </a:prstGeom>
          <a:solidFill>
            <a:schemeClr val="accent6">
              <a:lumMod val="20000"/>
              <a:lumOff val="80000"/>
            </a:schemeClr>
          </a:solidFill>
        </p:spPr>
        <p:txBody>
          <a:bodyPr wrap="square" rtlCol="0">
            <a:spAutoFit/>
          </a:bodyPr>
          <a:lstStyle/>
          <a:p>
            <a:r>
              <a:rPr lang="en-US" sz="1600" b="1" dirty="0" err="1" smtClean="0"/>
              <a:t>Thevenin’s</a:t>
            </a:r>
            <a:r>
              <a:rPr lang="en-US" sz="1600" b="1" dirty="0" smtClean="0"/>
              <a:t> Equivalent Circuit</a:t>
            </a:r>
          </a:p>
          <a:p>
            <a:r>
              <a:rPr lang="en-US" sz="1600" dirty="0" smtClean="0"/>
              <a:t>	To know galvanometer required sensitivity, (in-order to detect unbalance condition) it 	becomes necessary to compute galvanometer current.   </a:t>
            </a:r>
          </a:p>
          <a:p>
            <a:r>
              <a:rPr lang="en-US" sz="1600" dirty="0" smtClean="0"/>
              <a:t>	</a:t>
            </a:r>
            <a:r>
              <a:rPr lang="en-US" sz="1600" b="1" dirty="0" err="1" smtClean="0"/>
              <a:t>Ig</a:t>
            </a:r>
            <a:r>
              <a:rPr lang="en-US" sz="1600" b="1" dirty="0" smtClean="0"/>
              <a:t> = [Eth/(</a:t>
            </a:r>
            <a:r>
              <a:rPr lang="en-US" sz="1600" b="1" dirty="0" err="1" smtClean="0"/>
              <a:t>Rth+Rg</a:t>
            </a:r>
            <a:r>
              <a:rPr lang="en-US" sz="1600" b="1" dirty="0" smtClean="0"/>
              <a:t>)]</a:t>
            </a:r>
            <a:r>
              <a:rPr lang="en-US" sz="1600" dirty="0" smtClean="0"/>
              <a:t>					-----	(2.12)</a:t>
            </a:r>
          </a:p>
          <a:p>
            <a:r>
              <a:rPr lang="en-US" sz="1600" dirty="0" smtClean="0"/>
              <a:t>	Let potential at B is greater than at D. </a:t>
            </a:r>
            <a:endParaRPr lang="en-US" sz="1600" dirty="0"/>
          </a:p>
        </p:txBody>
      </p:sp>
      <p:pic>
        <p:nvPicPr>
          <p:cNvPr id="3" name="Content Placeholder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2286000"/>
            <a:ext cx="9144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err="1" smtClean="0"/>
              <a:t>Thevenin’s</a:t>
            </a:r>
            <a:r>
              <a:rPr lang="en-US" sz="2000" b="1" dirty="0" smtClean="0"/>
              <a:t> equivalent circuit</a:t>
            </a:r>
            <a:endParaRPr lang="en-US" sz="2000" b="1" dirty="0"/>
          </a:p>
        </p:txBody>
      </p:sp>
      <p:pic>
        <p:nvPicPr>
          <p:cNvPr id="2051" name="Picture 3"/>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4648200"/>
            <a:ext cx="9144000" cy="2209800"/>
          </a:xfrm>
          <a:prstGeom prst="rect">
            <a:avLst/>
          </a:prstGeom>
          <a:noFill/>
          <a:ln w="9525">
            <a:noFill/>
            <a:miter lim="800000"/>
            <a:headEnd/>
            <a:tailEnd/>
          </a:ln>
          <a:effectLst/>
        </p:spPr>
      </p:pic>
      <p:sp>
        <p:nvSpPr>
          <p:cNvPr id="4" name="TextBox 3"/>
          <p:cNvSpPr txBox="1"/>
          <p:nvPr/>
        </p:nvSpPr>
        <p:spPr>
          <a:xfrm>
            <a:off x="0" y="914400"/>
            <a:ext cx="9144000" cy="3733800"/>
          </a:xfrm>
          <a:prstGeom prst="rect">
            <a:avLst/>
          </a:prstGeom>
          <a:blipFill>
            <a:blip r:embed="rId4"/>
            <a:tile tx="0" ty="0" sx="100000" sy="100000" flip="none" algn="tl"/>
          </a:blipFill>
        </p:spPr>
        <p:txBody>
          <a:bodyPr wrap="square" rtlCol="0">
            <a:spAutoFit/>
          </a:bodyPr>
          <a:lstStyle/>
          <a:p>
            <a:r>
              <a:rPr lang="en-US" sz="1600" dirty="0" smtClean="0"/>
              <a:t>	</a:t>
            </a:r>
            <a:r>
              <a:rPr lang="en-US" sz="1600" b="1" dirty="0" smtClean="0"/>
              <a:t>Eth</a:t>
            </a:r>
            <a:r>
              <a:rPr lang="en-US" dirty="0" smtClean="0"/>
              <a:t> =</a:t>
            </a:r>
            <a:r>
              <a:rPr lang="en-US" sz="1600" dirty="0" smtClean="0"/>
              <a:t> EBD  =  EAB – EAD</a:t>
            </a:r>
          </a:p>
          <a:p>
            <a:r>
              <a:rPr lang="en-US" sz="1600" dirty="0" smtClean="0"/>
              <a:t>	       = I1R1 – I2R2 = [{ER1/(R1+R3)} – {ER2/(R2+R4)}]		</a:t>
            </a:r>
          </a:p>
          <a:p>
            <a:r>
              <a:rPr lang="en-US" sz="1600" dirty="0" smtClean="0"/>
              <a:t>	       </a:t>
            </a:r>
            <a:r>
              <a:rPr lang="en-US" sz="1600" b="1" dirty="0" smtClean="0"/>
              <a:t>= E[{R1/(R1+R3)} – {R2/(R2+R4)}]</a:t>
            </a:r>
            <a:r>
              <a:rPr lang="en-US" sz="1600" dirty="0" smtClean="0"/>
              <a:t>			-----	(2.13)			</a:t>
            </a:r>
          </a:p>
          <a:p>
            <a:endParaRPr lang="en-US" dirty="0" smtClean="0"/>
          </a:p>
          <a:p>
            <a:r>
              <a:rPr lang="en-US" dirty="0" smtClean="0"/>
              <a:t>	</a:t>
            </a:r>
            <a:r>
              <a:rPr lang="en-US" b="1" dirty="0" smtClean="0"/>
              <a:t>To compute </a:t>
            </a:r>
            <a:r>
              <a:rPr lang="en-US" b="1" dirty="0" err="1" smtClean="0"/>
              <a:t>Rth</a:t>
            </a:r>
            <a:r>
              <a:rPr lang="en-US" b="1" dirty="0" smtClean="0"/>
              <a:t> :</a:t>
            </a:r>
          </a:p>
          <a:p>
            <a:r>
              <a:rPr lang="en-US" dirty="0" smtClean="0"/>
              <a:t>	Let internal resistance of source (Rs) is very small, can be neglected.</a:t>
            </a:r>
          </a:p>
          <a:p>
            <a:r>
              <a:rPr lang="en-US" dirty="0" smtClean="0"/>
              <a:t>	</a:t>
            </a:r>
            <a:r>
              <a:rPr lang="en-US" sz="1600" b="1" dirty="0" err="1" smtClean="0"/>
              <a:t>Rth</a:t>
            </a:r>
            <a:r>
              <a:rPr lang="en-US" dirty="0" smtClean="0"/>
              <a:t> =</a:t>
            </a:r>
            <a:r>
              <a:rPr lang="en-US" sz="1600" dirty="0" smtClean="0"/>
              <a:t> (R1|| R3) + (R2||R4)</a:t>
            </a:r>
          </a:p>
          <a:p>
            <a:r>
              <a:rPr lang="en-US" sz="1600" dirty="0" smtClean="0"/>
              <a:t>	       </a:t>
            </a:r>
            <a:r>
              <a:rPr lang="en-US" sz="1600" b="1" dirty="0" smtClean="0"/>
              <a:t>= [{R1R3/(R1+R3)} + {R2R4/(R2+R4)}]</a:t>
            </a:r>
            <a:r>
              <a:rPr lang="en-US" sz="1600" dirty="0" smtClean="0"/>
              <a:t>			-----	(2.14)</a:t>
            </a:r>
          </a:p>
          <a:p>
            <a:endParaRPr lang="en-US" sz="1600" dirty="0" smtClean="0"/>
          </a:p>
          <a:p>
            <a:r>
              <a:rPr lang="en-US" sz="1600" dirty="0" smtClean="0"/>
              <a:t>	</a:t>
            </a:r>
            <a:r>
              <a:rPr lang="en-US" sz="1600" b="1" dirty="0" err="1" smtClean="0"/>
              <a:t>Ig</a:t>
            </a:r>
            <a:r>
              <a:rPr lang="en-US" sz="1600" b="1" dirty="0" smtClean="0"/>
              <a:t>    = [Eth/(</a:t>
            </a:r>
            <a:r>
              <a:rPr lang="en-US" sz="1600" b="1" dirty="0" err="1" smtClean="0"/>
              <a:t>Rth+Rg</a:t>
            </a:r>
            <a:r>
              <a:rPr lang="en-US" sz="1600" b="1" dirty="0" smtClean="0"/>
              <a:t>)]</a:t>
            </a:r>
          </a:p>
          <a:p>
            <a:endParaRPr lang="en-US" sz="1600" dirty="0" smtClean="0"/>
          </a:p>
          <a:p>
            <a:r>
              <a:rPr lang="en-US" sz="1600" dirty="0" smtClean="0"/>
              <a:t>	Where </a:t>
            </a:r>
            <a:r>
              <a:rPr lang="en-US" sz="1600" dirty="0" err="1" smtClean="0"/>
              <a:t>Ig</a:t>
            </a:r>
            <a:r>
              <a:rPr lang="en-US" sz="1600" dirty="0" smtClean="0"/>
              <a:t> is the galvanometer current and </a:t>
            </a:r>
            <a:r>
              <a:rPr lang="en-US" sz="1600" dirty="0" err="1" smtClean="0"/>
              <a:t>Rg</a:t>
            </a:r>
            <a:r>
              <a:rPr lang="en-US" sz="1600" dirty="0" smtClean="0"/>
              <a:t> it’s resistance. </a:t>
            </a:r>
          </a:p>
          <a:p>
            <a:r>
              <a:rPr lang="en-US" sz="1600" dirty="0" smtClean="0"/>
              <a:t>	</a:t>
            </a:r>
            <a:endParaRPr lang="en-US" sz="1600" dirty="0"/>
          </a:p>
        </p:txBody>
      </p:sp>
      <p:sp>
        <p:nvSpPr>
          <p:cNvPr id="5" name="TextBox 4"/>
          <p:cNvSpPr txBox="1"/>
          <p:nvPr/>
        </p:nvSpPr>
        <p:spPr>
          <a:xfrm>
            <a:off x="2667000" y="5410200"/>
            <a:ext cx="533400" cy="400110"/>
          </a:xfrm>
          <a:prstGeom prst="rect">
            <a:avLst/>
          </a:prstGeom>
          <a:noFill/>
        </p:spPr>
        <p:txBody>
          <a:bodyPr wrap="square" rtlCol="0">
            <a:spAutoFit/>
          </a:bodyPr>
          <a:lstStyle/>
          <a:p>
            <a:r>
              <a:rPr lang="en-US" sz="2000" b="1" dirty="0" smtClean="0"/>
              <a:t>Rs</a:t>
            </a:r>
            <a:endParaRPr lang="en-US" sz="20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a:tile tx="0" ty="0" sx="100000" sy="100000" flip="none" algn="tl"/>
          </a:blipFill>
        </p:spPr>
        <p:txBody>
          <a:bodyPr>
            <a:normAutofit/>
          </a:bodyPr>
          <a:lstStyle/>
          <a:p>
            <a:r>
              <a:rPr lang="en-US" sz="2000" b="1" dirty="0" smtClean="0"/>
              <a:t>Maxwell Bridge</a:t>
            </a:r>
            <a:endParaRPr lang="en-US" sz="2000" b="1"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4724400" y="1143000"/>
            <a:ext cx="4419600" cy="5715000"/>
          </a:xfrm>
          <a:prstGeom prst="rect">
            <a:avLst/>
          </a:prstGeom>
          <a:noFill/>
          <a:ln w="9525">
            <a:noFill/>
            <a:miter lim="800000"/>
            <a:headEnd/>
            <a:tailEnd/>
          </a:ln>
          <a:effectLst/>
        </p:spPr>
      </p:pic>
      <p:sp>
        <p:nvSpPr>
          <p:cNvPr id="6" name="TextBox 5"/>
          <p:cNvSpPr txBox="1"/>
          <p:nvPr/>
        </p:nvSpPr>
        <p:spPr>
          <a:xfrm>
            <a:off x="0" y="1143001"/>
            <a:ext cx="4724400" cy="5714999"/>
          </a:xfrm>
          <a:prstGeom prst="rect">
            <a:avLst/>
          </a:prstGeom>
          <a:blipFill>
            <a:blip r:embed="rId4"/>
            <a:tile tx="0" ty="0" sx="100000" sy="100000" flip="none" algn="tl"/>
          </a:blipFill>
        </p:spPr>
        <p:txBody>
          <a:bodyPr wrap="square" rtlCol="0">
            <a:spAutoFit/>
          </a:bodyPr>
          <a:lstStyle/>
          <a:p>
            <a:r>
              <a:rPr lang="en-US" sz="1600" dirty="0" smtClean="0"/>
              <a:t>It is a A.C. bridge used to measure unknown inductance in terms of a known capacitance.</a:t>
            </a:r>
          </a:p>
          <a:p>
            <a:endParaRPr lang="en-US" sz="1600" dirty="0" smtClean="0"/>
          </a:p>
          <a:p>
            <a:r>
              <a:rPr lang="en-US" sz="1600" dirty="0" smtClean="0"/>
              <a:t> At balance condition</a:t>
            </a:r>
          </a:p>
          <a:p>
            <a:r>
              <a:rPr lang="en-US" sz="1600" dirty="0" smtClean="0"/>
              <a:t>Z1Z4 = Z2Z3		-----	(2.15)	</a:t>
            </a:r>
          </a:p>
          <a:p>
            <a:r>
              <a:rPr lang="en-US" sz="1600" dirty="0" smtClean="0"/>
              <a:t>Y1 = (1/R1) + jwc1</a:t>
            </a:r>
          </a:p>
          <a:p>
            <a:r>
              <a:rPr lang="en-US" sz="1600" dirty="0" smtClean="0"/>
              <a:t>Z2 = R2</a:t>
            </a:r>
          </a:p>
          <a:p>
            <a:r>
              <a:rPr lang="en-US" sz="1600" dirty="0" smtClean="0"/>
              <a:t>Z3 = R3</a:t>
            </a:r>
          </a:p>
          <a:p>
            <a:r>
              <a:rPr lang="en-US" sz="1600" dirty="0" smtClean="0"/>
              <a:t>Z4 = Rx + </a:t>
            </a:r>
            <a:r>
              <a:rPr lang="en-US" sz="1600" dirty="0" err="1" smtClean="0"/>
              <a:t>jwlx</a:t>
            </a:r>
            <a:endParaRPr lang="en-US" sz="1600" dirty="0" smtClean="0"/>
          </a:p>
          <a:p>
            <a:endParaRPr lang="en-US" sz="1600" dirty="0" smtClean="0"/>
          </a:p>
          <a:p>
            <a:r>
              <a:rPr lang="en-US" sz="1600" dirty="0" smtClean="0"/>
              <a:t>From </a:t>
            </a:r>
            <a:r>
              <a:rPr lang="en-US" sz="1600" dirty="0" err="1" smtClean="0"/>
              <a:t>eq.n</a:t>
            </a:r>
            <a:r>
              <a:rPr lang="en-US" sz="1600" dirty="0" smtClean="0"/>
              <a:t> (2.15)</a:t>
            </a:r>
          </a:p>
          <a:p>
            <a:r>
              <a:rPr lang="en-US" sz="1600" dirty="0" smtClean="0"/>
              <a:t>Z4 = Y1R2R3</a:t>
            </a:r>
          </a:p>
          <a:p>
            <a:r>
              <a:rPr lang="en-US" sz="1600" dirty="0" smtClean="0"/>
              <a:t>Rx +</a:t>
            </a:r>
            <a:r>
              <a:rPr lang="en-US" sz="1600" dirty="0" err="1" smtClean="0"/>
              <a:t>jwlx</a:t>
            </a:r>
            <a:r>
              <a:rPr lang="en-US" sz="1600" dirty="0" smtClean="0"/>
              <a:t> = [(1/R1)+ jwc1] R2R3</a:t>
            </a:r>
          </a:p>
          <a:p>
            <a:r>
              <a:rPr lang="en-US" sz="1600" dirty="0" smtClean="0"/>
              <a:t>Rx + </a:t>
            </a:r>
            <a:r>
              <a:rPr lang="en-US" sz="1600" dirty="0" err="1" smtClean="0"/>
              <a:t>jwlx</a:t>
            </a:r>
            <a:r>
              <a:rPr lang="en-US" sz="1600" dirty="0" smtClean="0"/>
              <a:t> = [{(R2R3)/R1} + (R2R3) JWC1]</a:t>
            </a:r>
          </a:p>
          <a:p>
            <a:endParaRPr lang="en-US" sz="1600" dirty="0" smtClean="0"/>
          </a:p>
          <a:p>
            <a:r>
              <a:rPr lang="en-US" sz="1600" dirty="0" smtClean="0"/>
              <a:t>Equating real and imaginary parts</a:t>
            </a:r>
          </a:p>
          <a:p>
            <a:r>
              <a:rPr lang="en-US" sz="1600" b="1" dirty="0" smtClean="0"/>
              <a:t>Rx = [(R2R3)/R1]</a:t>
            </a:r>
            <a:r>
              <a:rPr lang="en-US" sz="1600" dirty="0" smtClean="0"/>
              <a:t>		-----	(2.16)</a:t>
            </a:r>
          </a:p>
          <a:p>
            <a:r>
              <a:rPr lang="en-US" sz="1600" dirty="0" err="1" smtClean="0"/>
              <a:t>Jwlx</a:t>
            </a:r>
            <a:r>
              <a:rPr lang="en-US" sz="1600" dirty="0" smtClean="0"/>
              <a:t> = (R2R3) jwc1</a:t>
            </a:r>
          </a:p>
          <a:p>
            <a:r>
              <a:rPr lang="en-US" sz="1600" b="1" dirty="0" smtClean="0"/>
              <a:t>Lx = R2R3C1</a:t>
            </a:r>
            <a:r>
              <a:rPr lang="en-US" sz="1600" dirty="0" smtClean="0"/>
              <a:t>		-----	(2.17</a:t>
            </a:r>
            <a:r>
              <a:rPr lang="en-US" dirty="0" smtClean="0"/>
              <a:t>)</a:t>
            </a:r>
          </a:p>
          <a:p>
            <a:endParaRPr lang="en-US" dirty="0" smtClean="0"/>
          </a:p>
          <a:p>
            <a:endParaRPr lang="en-US" dirty="0"/>
          </a:p>
        </p:txBody>
      </p:sp>
      <p:sp>
        <p:nvSpPr>
          <p:cNvPr id="5" name="TextBox 4"/>
          <p:cNvSpPr txBox="1"/>
          <p:nvPr/>
        </p:nvSpPr>
        <p:spPr>
          <a:xfrm>
            <a:off x="5867400" y="2133600"/>
            <a:ext cx="457200" cy="369332"/>
          </a:xfrm>
          <a:prstGeom prst="rect">
            <a:avLst/>
          </a:prstGeom>
          <a:noFill/>
          <a:ln>
            <a:noFill/>
          </a:ln>
        </p:spPr>
        <p:txBody>
          <a:bodyPr wrap="square" rtlCol="0">
            <a:spAutoFit/>
          </a:bodyPr>
          <a:lstStyle/>
          <a:p>
            <a:r>
              <a:rPr lang="en-US" dirty="0" smtClean="0"/>
              <a:t>C1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a:tile tx="0" ty="0" sx="100000" sy="100000" flip="none" algn="tl"/>
          </a:blipFill>
        </p:spPr>
        <p:txBody>
          <a:bodyPr>
            <a:normAutofit/>
          </a:bodyPr>
          <a:lstStyle/>
          <a:p>
            <a:r>
              <a:rPr lang="en-US" sz="2000" b="1" dirty="0" smtClean="0"/>
              <a:t>Maxwell’s Bridge</a:t>
            </a:r>
            <a:endParaRPr lang="en-US" sz="2000" b="1" dirty="0"/>
          </a:p>
        </p:txBody>
      </p:sp>
      <p:sp>
        <p:nvSpPr>
          <p:cNvPr id="3" name="Content Placeholder 2"/>
          <p:cNvSpPr>
            <a:spLocks noGrp="1"/>
          </p:cNvSpPr>
          <p:nvPr>
            <p:ph idx="1"/>
          </p:nvPr>
        </p:nvSpPr>
        <p:spPr>
          <a:xfrm>
            <a:off x="0" y="1143000"/>
            <a:ext cx="9144000" cy="5715000"/>
          </a:xfrm>
          <a:blipFill>
            <a:blip r:embed="rId3"/>
            <a:tile tx="0" ty="0" sx="100000" sy="100000" flip="none" algn="tl"/>
          </a:blipFill>
        </p:spPr>
        <p:txBody>
          <a:bodyPr>
            <a:normAutofit/>
          </a:bodyPr>
          <a:lstStyle/>
          <a:p>
            <a:pPr>
              <a:buNone/>
            </a:pPr>
            <a:r>
              <a:rPr lang="en-US" sz="1600" dirty="0" smtClean="0"/>
              <a:t>	The value of inductance expressed in Henry.</a:t>
            </a:r>
          </a:p>
          <a:p>
            <a:pPr>
              <a:buNone/>
            </a:pPr>
            <a:r>
              <a:rPr lang="en-US" sz="1600" b="1" dirty="0" smtClean="0"/>
              <a:t>	Advantages</a:t>
            </a:r>
          </a:p>
          <a:p>
            <a:pPr marL="800100" lvl="1" indent="-400050">
              <a:buFont typeface="+mj-lt"/>
              <a:buAutoNum type="romanLcPeriod"/>
            </a:pPr>
            <a:r>
              <a:rPr lang="en-US" sz="1600" dirty="0" smtClean="0"/>
              <a:t>Provide expression for unknown lx and Rx in terms of known bridge elements.</a:t>
            </a:r>
          </a:p>
          <a:p>
            <a:pPr marL="800100" lvl="1" indent="-400050">
              <a:buFont typeface="+mj-lt"/>
              <a:buAutoNum type="romanLcPeriod"/>
            </a:pPr>
            <a:r>
              <a:rPr lang="en-US" sz="1600" dirty="0" smtClean="0"/>
              <a:t>The  frequency does not appear in any of two equations.</a:t>
            </a:r>
          </a:p>
          <a:p>
            <a:pPr marL="800100" lvl="1" indent="-400050">
              <a:buFont typeface="+mj-lt"/>
              <a:buAutoNum type="romanLcPeriod"/>
            </a:pPr>
            <a:r>
              <a:rPr lang="en-US" sz="1600" dirty="0" smtClean="0"/>
              <a:t>It is useful for inductance measurement at  power and audio frequencies.</a:t>
            </a:r>
          </a:p>
          <a:p>
            <a:pPr marL="400050" indent="-400050">
              <a:buNone/>
            </a:pPr>
            <a:endParaRPr lang="en-US" sz="1600" dirty="0" smtClean="0"/>
          </a:p>
          <a:p>
            <a:pPr marL="400050" indent="-400050">
              <a:buNone/>
            </a:pPr>
            <a:r>
              <a:rPr lang="en-US" sz="1600" dirty="0" smtClean="0"/>
              <a:t>	</a:t>
            </a:r>
            <a:r>
              <a:rPr lang="en-US" sz="1600" b="1" dirty="0" smtClean="0"/>
              <a:t> Disadvantages</a:t>
            </a:r>
          </a:p>
          <a:p>
            <a:pPr marL="800100" lvl="1" indent="-400050">
              <a:buFont typeface="+mj-lt"/>
              <a:buAutoNum type="romanLcPeriod"/>
            </a:pPr>
            <a:r>
              <a:rPr lang="en-US" sz="1200" b="1" dirty="0" smtClean="0"/>
              <a:t>	</a:t>
            </a:r>
            <a:r>
              <a:rPr lang="en-US" sz="1600" dirty="0" smtClean="0"/>
              <a:t>This bridge is limited to measurement of low Q coils ( 1&lt; Q &lt; 10). </a:t>
            </a:r>
          </a:p>
          <a:p>
            <a:pPr marL="800100" lvl="1" indent="-400050">
              <a:buFont typeface="+mj-lt"/>
              <a:buAutoNum type="romanLcPeriod"/>
            </a:pPr>
            <a:r>
              <a:rPr lang="en-US" sz="1600" dirty="0" smtClean="0"/>
              <a:t>	This bridge require a  standard capacitor which becomes costly if calibrated to high degree of      accuracy.</a:t>
            </a:r>
          </a:p>
          <a:p>
            <a:pPr marL="400050" indent="-400050">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a:tile tx="0" ty="0" sx="100000" sy="100000" flip="none" algn="tl"/>
          </a:blipFill>
        </p:spPr>
        <p:txBody>
          <a:bodyPr>
            <a:normAutofit/>
          </a:bodyPr>
          <a:lstStyle/>
          <a:p>
            <a:r>
              <a:rPr lang="en-US" sz="2000" b="1" dirty="0" smtClean="0"/>
              <a:t>Hay’s Bridge</a:t>
            </a:r>
            <a:endParaRPr lang="en-US" sz="2000" b="1"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4876800" y="1143000"/>
            <a:ext cx="4267200" cy="5715000"/>
          </a:xfrm>
          <a:prstGeom prst="rect">
            <a:avLst/>
          </a:prstGeom>
          <a:noFill/>
          <a:ln w="9525">
            <a:noFill/>
            <a:miter lim="800000"/>
            <a:headEnd/>
            <a:tailEnd/>
          </a:ln>
          <a:effectLst/>
        </p:spPr>
      </p:pic>
      <p:sp>
        <p:nvSpPr>
          <p:cNvPr id="5" name="TextBox 4"/>
          <p:cNvSpPr txBox="1"/>
          <p:nvPr/>
        </p:nvSpPr>
        <p:spPr>
          <a:xfrm>
            <a:off x="0" y="1143000"/>
            <a:ext cx="4876800" cy="5755422"/>
          </a:xfrm>
          <a:prstGeom prst="rect">
            <a:avLst/>
          </a:prstGeom>
          <a:blipFill>
            <a:blip r:embed="rId4"/>
            <a:tile tx="0" ty="0" sx="100000" sy="100000" flip="none" algn="tl"/>
          </a:blipFill>
        </p:spPr>
        <p:txBody>
          <a:bodyPr wrap="square" rtlCol="0">
            <a:spAutoFit/>
          </a:bodyPr>
          <a:lstStyle/>
          <a:p>
            <a:r>
              <a:rPr lang="en-US" sz="1600" b="1" dirty="0" smtClean="0"/>
              <a:t>Hay’s bridge is appropriate for measurement of high Q-coil, i.e. Q &gt; 10.</a:t>
            </a:r>
          </a:p>
          <a:p>
            <a:r>
              <a:rPr lang="en-US" sz="1600" dirty="0" smtClean="0"/>
              <a:t>At balance condition</a:t>
            </a:r>
          </a:p>
          <a:p>
            <a:r>
              <a:rPr lang="en-US" sz="1600" dirty="0" smtClean="0"/>
              <a:t>Z1Z4 =Z2Z3		-----	(2.18)</a:t>
            </a:r>
          </a:p>
          <a:p>
            <a:endParaRPr lang="en-US" sz="1600" dirty="0" smtClean="0"/>
          </a:p>
          <a:p>
            <a:r>
              <a:rPr lang="en-US" sz="1600" dirty="0" smtClean="0"/>
              <a:t>From diagram,</a:t>
            </a:r>
          </a:p>
          <a:p>
            <a:r>
              <a:rPr lang="en-US" sz="1600" dirty="0" smtClean="0"/>
              <a:t>Z1 = {R1 +(1/jwc1)} = [R1 – {j/(wc1)}]</a:t>
            </a:r>
          </a:p>
          <a:p>
            <a:r>
              <a:rPr lang="en-US" sz="1600" dirty="0" smtClean="0"/>
              <a:t>Z2 = R2, Z3 = R3</a:t>
            </a:r>
          </a:p>
          <a:p>
            <a:r>
              <a:rPr lang="en-US" sz="1600" dirty="0" smtClean="0"/>
              <a:t>Z4 = [Rx + </a:t>
            </a:r>
            <a:r>
              <a:rPr lang="en-US" sz="1600" dirty="0" err="1" smtClean="0"/>
              <a:t>jwlx</a:t>
            </a:r>
            <a:r>
              <a:rPr lang="en-US" sz="1600" dirty="0" smtClean="0"/>
              <a:t>]</a:t>
            </a:r>
          </a:p>
          <a:p>
            <a:endParaRPr lang="en-US" sz="1600" dirty="0" smtClean="0"/>
          </a:p>
          <a:p>
            <a:r>
              <a:rPr lang="en-US" sz="1600" dirty="0" smtClean="0"/>
              <a:t>From </a:t>
            </a:r>
            <a:r>
              <a:rPr lang="en-US" sz="1600" dirty="0" err="1" smtClean="0"/>
              <a:t>eq.n</a:t>
            </a:r>
            <a:r>
              <a:rPr lang="en-US" sz="1600" dirty="0" smtClean="0"/>
              <a:t> (2.18)</a:t>
            </a:r>
          </a:p>
          <a:p>
            <a:r>
              <a:rPr lang="en-US" sz="1600" dirty="0" smtClean="0"/>
              <a:t>[R1 – {j/(wc1)}] [Rx + </a:t>
            </a:r>
            <a:r>
              <a:rPr lang="en-US" sz="1600" dirty="0" err="1" smtClean="0"/>
              <a:t>jwlx</a:t>
            </a:r>
            <a:r>
              <a:rPr lang="en-US" sz="1600" dirty="0" smtClean="0"/>
              <a:t>] = R2R3</a:t>
            </a:r>
          </a:p>
          <a:p>
            <a:r>
              <a:rPr lang="en-US" sz="1600" dirty="0" smtClean="0"/>
              <a:t>R1Rx + R1 (</a:t>
            </a:r>
            <a:r>
              <a:rPr lang="en-US" sz="1600" dirty="0" err="1" smtClean="0"/>
              <a:t>jwlx</a:t>
            </a:r>
            <a:r>
              <a:rPr lang="en-US" sz="1600" dirty="0" smtClean="0"/>
              <a:t>) – Rx [j/(wc1)] + [lx/c1] = R2R3  --- (2.19)</a:t>
            </a:r>
          </a:p>
          <a:p>
            <a:r>
              <a:rPr lang="en-US" sz="1600" dirty="0" smtClean="0"/>
              <a:t>R1Rx + {lx/c1} + R1 (</a:t>
            </a:r>
            <a:r>
              <a:rPr lang="en-US" sz="1600" dirty="0" err="1" smtClean="0"/>
              <a:t>jwlx</a:t>
            </a:r>
            <a:r>
              <a:rPr lang="en-US" sz="1600" dirty="0" smtClean="0"/>
              <a:t>) – Rx {j/(wc1)} = R2R3  --- (2.20)</a:t>
            </a:r>
          </a:p>
          <a:p>
            <a:endParaRPr lang="en-US" sz="1600" dirty="0" smtClean="0"/>
          </a:p>
          <a:p>
            <a:r>
              <a:rPr lang="en-US" sz="1600" dirty="0" smtClean="0"/>
              <a:t>Equating real and imaginary parts of </a:t>
            </a:r>
            <a:r>
              <a:rPr lang="en-US" sz="1600" dirty="0" err="1" smtClean="0"/>
              <a:t>eq.n</a:t>
            </a:r>
            <a:r>
              <a:rPr lang="en-US" sz="1600" dirty="0" smtClean="0"/>
              <a:t> (2.20)</a:t>
            </a:r>
          </a:p>
          <a:p>
            <a:r>
              <a:rPr lang="en-US" sz="1600" b="1" dirty="0" smtClean="0"/>
              <a:t>[R1Rx +{lx/c1}] = R2R3		-----   (2.21)</a:t>
            </a:r>
          </a:p>
          <a:p>
            <a:r>
              <a:rPr lang="en-US" sz="1600" dirty="0" smtClean="0"/>
              <a:t>R1 (</a:t>
            </a:r>
            <a:r>
              <a:rPr lang="en-US" sz="1600" dirty="0" err="1" smtClean="0"/>
              <a:t>jwlx</a:t>
            </a:r>
            <a:r>
              <a:rPr lang="en-US" sz="1600" dirty="0" smtClean="0"/>
              <a:t>) – [Rx {j/(wc1)}] = 0</a:t>
            </a:r>
          </a:p>
          <a:p>
            <a:r>
              <a:rPr lang="en-US" sz="1600" dirty="0" smtClean="0"/>
              <a:t>R1 (</a:t>
            </a:r>
            <a:r>
              <a:rPr lang="en-US" sz="1600" dirty="0" err="1" smtClean="0"/>
              <a:t>jwlx</a:t>
            </a:r>
            <a:r>
              <a:rPr lang="en-US" sz="1600" dirty="0" smtClean="0"/>
              <a:t>) = Rx {j/(wc1}</a:t>
            </a:r>
          </a:p>
          <a:p>
            <a:r>
              <a:rPr lang="en-US" sz="1600" dirty="0" smtClean="0"/>
              <a:t>W</a:t>
            </a:r>
            <a:r>
              <a:rPr lang="en-US" sz="1600" baseline="30000" dirty="0" smtClean="0"/>
              <a:t>2</a:t>
            </a:r>
            <a:r>
              <a:rPr lang="en-US" sz="1600" dirty="0" smtClean="0"/>
              <a:t>R1C1lx = Rx</a:t>
            </a:r>
          </a:p>
          <a:p>
            <a:r>
              <a:rPr lang="en-US" sz="1600" b="1" dirty="0" smtClean="0"/>
              <a:t>Rx = w</a:t>
            </a:r>
            <a:r>
              <a:rPr lang="en-US" sz="1600" b="1" baseline="30000" dirty="0" smtClean="0"/>
              <a:t>2</a:t>
            </a:r>
            <a:r>
              <a:rPr lang="en-US" sz="1600" b="1" dirty="0" smtClean="0"/>
              <a:t>R1C1lx			-----  (2.22)	</a:t>
            </a:r>
          </a:p>
          <a:p>
            <a:r>
              <a:rPr lang="en-US" sz="1600" b="1" dirty="0" smtClean="0"/>
              <a:t>Lx  = [ Rx/(w</a:t>
            </a:r>
            <a:r>
              <a:rPr lang="en-US" sz="1600" b="1" baseline="30000" dirty="0" smtClean="0"/>
              <a:t>2</a:t>
            </a:r>
            <a:r>
              <a:rPr lang="en-US" sz="1600" b="1" dirty="0" smtClean="0"/>
              <a:t>R1C1)			-----  (2.23)</a:t>
            </a:r>
          </a:p>
          <a:p>
            <a:r>
              <a:rPr lang="en-US" sz="1600"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Hay’s Bridge</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lnSpcReduction="10000"/>
          </a:bodyPr>
          <a:lstStyle/>
          <a:p>
            <a:pPr>
              <a:buNone/>
            </a:pPr>
            <a:r>
              <a:rPr lang="en-US" sz="1600" dirty="0" smtClean="0"/>
              <a:t>	Now, substituting value of Rx in </a:t>
            </a:r>
            <a:r>
              <a:rPr lang="en-US" sz="1600" dirty="0" err="1" smtClean="0"/>
              <a:t>eq.n</a:t>
            </a:r>
            <a:r>
              <a:rPr lang="en-US" sz="1600" dirty="0" smtClean="0"/>
              <a:t> (2.21) i.e. from </a:t>
            </a:r>
            <a:r>
              <a:rPr lang="en-US" sz="1600" dirty="0" err="1" smtClean="0"/>
              <a:t>eq.n</a:t>
            </a:r>
            <a:r>
              <a:rPr lang="en-US" sz="1600" dirty="0" smtClean="0"/>
              <a:t> (2.22) and (2.23)</a:t>
            </a:r>
          </a:p>
          <a:p>
            <a:pPr>
              <a:buNone/>
            </a:pPr>
            <a:r>
              <a:rPr lang="en-US" sz="1600" dirty="0" smtClean="0"/>
              <a:t>	R1 (w</a:t>
            </a:r>
            <a:r>
              <a:rPr lang="en-US" sz="1600" baseline="30000" dirty="0" smtClean="0"/>
              <a:t>2</a:t>
            </a:r>
            <a:r>
              <a:rPr lang="en-US" sz="1600" dirty="0" smtClean="0"/>
              <a:t>R1C1lx) +{lx/C1} = R2R3</a:t>
            </a:r>
          </a:p>
          <a:p>
            <a:pPr>
              <a:buNone/>
            </a:pPr>
            <a:r>
              <a:rPr lang="en-US" sz="1600" dirty="0" smtClean="0"/>
              <a:t>	lx [w</a:t>
            </a:r>
            <a:r>
              <a:rPr lang="en-US" sz="1600" baseline="30000" dirty="0" smtClean="0"/>
              <a:t>2</a:t>
            </a:r>
            <a:r>
              <a:rPr lang="en-US" sz="1600" dirty="0" smtClean="0"/>
              <a:t>(R1)</a:t>
            </a:r>
            <a:r>
              <a:rPr lang="en-US" sz="1600" baseline="30000" dirty="0" smtClean="0"/>
              <a:t>2</a:t>
            </a:r>
            <a:r>
              <a:rPr lang="en-US" sz="1600" dirty="0" smtClean="0"/>
              <a:t>C1 + {1/C1}] = R2R3</a:t>
            </a:r>
          </a:p>
          <a:p>
            <a:pPr>
              <a:buNone/>
            </a:pPr>
            <a:r>
              <a:rPr lang="en-US" sz="1600" dirty="0" smtClean="0"/>
              <a:t>	lx [{(w</a:t>
            </a:r>
            <a:r>
              <a:rPr lang="en-US" sz="1600" baseline="30000" dirty="0" smtClean="0"/>
              <a:t>2</a:t>
            </a:r>
            <a:r>
              <a:rPr lang="en-US" sz="1600" dirty="0" smtClean="0"/>
              <a:t>(R1)</a:t>
            </a:r>
            <a:r>
              <a:rPr lang="en-US" sz="1600" baseline="30000" dirty="0" smtClean="0"/>
              <a:t>2</a:t>
            </a:r>
            <a:r>
              <a:rPr lang="en-US" sz="1600" dirty="0" smtClean="0"/>
              <a:t>(C1)</a:t>
            </a:r>
            <a:r>
              <a:rPr lang="en-US" sz="1600" baseline="30000" dirty="0" smtClean="0"/>
              <a:t>2</a:t>
            </a:r>
            <a:r>
              <a:rPr lang="en-US" sz="1600" dirty="0" smtClean="0"/>
              <a:t> +1}/C1] = R2R3</a:t>
            </a:r>
          </a:p>
          <a:p>
            <a:pPr>
              <a:buNone/>
            </a:pPr>
            <a:endParaRPr lang="en-US" sz="1600" dirty="0" smtClean="0"/>
          </a:p>
          <a:p>
            <a:pPr>
              <a:buNone/>
            </a:pPr>
            <a:r>
              <a:rPr lang="en-US" sz="1600" dirty="0" smtClean="0"/>
              <a:t>	</a:t>
            </a:r>
            <a:r>
              <a:rPr lang="en-US" sz="1600" b="1" dirty="0" smtClean="0"/>
              <a:t>lx =[{R2R3C1}/{1+w</a:t>
            </a:r>
            <a:r>
              <a:rPr lang="en-US" sz="1600" b="1" baseline="30000" dirty="0" smtClean="0"/>
              <a:t>2</a:t>
            </a:r>
            <a:r>
              <a:rPr lang="en-US" sz="1600" b="1" dirty="0" smtClean="0"/>
              <a:t>(C1)</a:t>
            </a:r>
            <a:r>
              <a:rPr lang="en-US" sz="1600" b="1" baseline="30000" dirty="0" smtClean="0"/>
              <a:t>2</a:t>
            </a:r>
            <a:r>
              <a:rPr lang="en-US" sz="1600" b="1" dirty="0" smtClean="0"/>
              <a:t>(R1)</a:t>
            </a:r>
            <a:r>
              <a:rPr lang="en-US" sz="1600" b="1" baseline="30000" dirty="0" smtClean="0"/>
              <a:t>2</a:t>
            </a:r>
            <a:r>
              <a:rPr lang="en-US" sz="1600" b="1" dirty="0" smtClean="0"/>
              <a:t>}]				-----	(2.24)</a:t>
            </a:r>
          </a:p>
          <a:p>
            <a:pPr>
              <a:buNone/>
            </a:pPr>
            <a:endParaRPr lang="en-US" sz="1600" b="1" dirty="0" smtClean="0"/>
          </a:p>
          <a:p>
            <a:pPr>
              <a:buNone/>
            </a:pPr>
            <a:r>
              <a:rPr lang="en-US" sz="1600" b="1" dirty="0" smtClean="0"/>
              <a:t>	</a:t>
            </a:r>
            <a:r>
              <a:rPr lang="en-US" sz="1600" dirty="0" smtClean="0"/>
              <a:t>Now, once again substituting  the value of lx in </a:t>
            </a:r>
            <a:r>
              <a:rPr lang="en-US" sz="1600" dirty="0" err="1" smtClean="0"/>
              <a:t>eq.n</a:t>
            </a:r>
            <a:r>
              <a:rPr lang="en-US" sz="1600" dirty="0" smtClean="0"/>
              <a:t> (2.21)</a:t>
            </a:r>
          </a:p>
          <a:p>
            <a:pPr>
              <a:buNone/>
            </a:pPr>
            <a:r>
              <a:rPr lang="en-US" sz="1600" dirty="0" smtClean="0"/>
              <a:t>	R1Rx + {Rx/(w</a:t>
            </a:r>
            <a:r>
              <a:rPr lang="en-US" sz="1600" baseline="30000" dirty="0" smtClean="0"/>
              <a:t>2</a:t>
            </a:r>
            <a:r>
              <a:rPr lang="en-US" sz="1600" dirty="0" smtClean="0"/>
              <a:t>R1C1)}/C1 = R2R3</a:t>
            </a:r>
          </a:p>
          <a:p>
            <a:pPr>
              <a:buNone/>
            </a:pPr>
            <a:r>
              <a:rPr lang="en-US" sz="1600" dirty="0" smtClean="0"/>
              <a:t>	R1Rx +[Rx/{w</a:t>
            </a:r>
            <a:r>
              <a:rPr lang="en-US" sz="1600" baseline="30000" dirty="0" smtClean="0"/>
              <a:t>2</a:t>
            </a:r>
            <a:r>
              <a:rPr lang="en-US" sz="1600" dirty="0" smtClean="0"/>
              <a:t>(C1)</a:t>
            </a:r>
            <a:r>
              <a:rPr lang="en-US" sz="1600" baseline="30000" dirty="0" smtClean="0"/>
              <a:t>2</a:t>
            </a:r>
            <a:r>
              <a:rPr lang="en-US" sz="1600" dirty="0" smtClean="0"/>
              <a:t>R1} = R2R3	</a:t>
            </a:r>
          </a:p>
          <a:p>
            <a:pPr>
              <a:buNone/>
            </a:pPr>
            <a:r>
              <a:rPr lang="en-US" sz="1600" dirty="0" smtClean="0"/>
              <a:t>	Rx [R1 + 1/{w</a:t>
            </a:r>
            <a:r>
              <a:rPr lang="en-US" sz="1600" baseline="30000" dirty="0" smtClean="0"/>
              <a:t>2</a:t>
            </a:r>
            <a:r>
              <a:rPr lang="en-US" sz="1600" dirty="0" smtClean="0"/>
              <a:t>(C1)</a:t>
            </a:r>
            <a:r>
              <a:rPr lang="en-US" sz="1600" baseline="30000" dirty="0" smtClean="0"/>
              <a:t>2</a:t>
            </a:r>
            <a:r>
              <a:rPr lang="en-US" sz="1600" dirty="0" smtClean="0"/>
              <a:t>R1}] = R2R3</a:t>
            </a:r>
          </a:p>
          <a:p>
            <a:pPr>
              <a:buNone/>
            </a:pPr>
            <a:r>
              <a:rPr lang="en-US" sz="1600" dirty="0" smtClean="0"/>
              <a:t>	Rx [{w</a:t>
            </a:r>
            <a:r>
              <a:rPr lang="en-US" sz="1600" baseline="30000" dirty="0" smtClean="0"/>
              <a:t>2</a:t>
            </a:r>
            <a:r>
              <a:rPr lang="en-US" sz="1600" dirty="0" smtClean="0"/>
              <a:t>(C1)</a:t>
            </a:r>
            <a:r>
              <a:rPr lang="en-US" sz="1600" baseline="30000" dirty="0" smtClean="0"/>
              <a:t>2</a:t>
            </a:r>
            <a:r>
              <a:rPr lang="en-US" sz="1600" dirty="0" smtClean="0"/>
              <a:t>(R1)</a:t>
            </a:r>
            <a:r>
              <a:rPr lang="en-US" sz="1600" baseline="30000" dirty="0" smtClean="0"/>
              <a:t>2</a:t>
            </a:r>
            <a:r>
              <a:rPr lang="en-US" sz="1600" dirty="0" smtClean="0"/>
              <a:t> + 1}/{w</a:t>
            </a:r>
            <a:r>
              <a:rPr lang="en-US" sz="1600" baseline="30000" dirty="0" smtClean="0"/>
              <a:t>2</a:t>
            </a:r>
            <a:r>
              <a:rPr lang="en-US" sz="1600" dirty="0" smtClean="0"/>
              <a:t>(C1)</a:t>
            </a:r>
            <a:r>
              <a:rPr lang="en-US" sz="1600" baseline="30000" dirty="0" smtClean="0"/>
              <a:t>2</a:t>
            </a:r>
            <a:r>
              <a:rPr lang="en-US" sz="1600" dirty="0" smtClean="0"/>
              <a:t>R1}] = R2R3</a:t>
            </a:r>
          </a:p>
          <a:p>
            <a:pPr>
              <a:buNone/>
            </a:pPr>
            <a:endParaRPr lang="en-US" sz="1600" dirty="0" smtClean="0"/>
          </a:p>
          <a:p>
            <a:pPr>
              <a:buNone/>
            </a:pPr>
            <a:r>
              <a:rPr lang="en-US" sz="1600" b="1" dirty="0" smtClean="0"/>
              <a:t>	Rx = [{w</a:t>
            </a:r>
            <a:r>
              <a:rPr lang="en-US" sz="1600" b="1" baseline="30000" dirty="0" smtClean="0"/>
              <a:t>2</a:t>
            </a:r>
            <a:r>
              <a:rPr lang="en-US" sz="1600" b="1" dirty="0" smtClean="0"/>
              <a:t>(C1)</a:t>
            </a:r>
            <a:r>
              <a:rPr lang="en-US" sz="1600" b="1" baseline="30000" dirty="0" smtClean="0"/>
              <a:t>2</a:t>
            </a:r>
            <a:r>
              <a:rPr lang="en-US" sz="1600" b="1" dirty="0" smtClean="0"/>
              <a:t>R1R2R3}/{1+w</a:t>
            </a:r>
            <a:r>
              <a:rPr lang="en-US" sz="1600" b="1" baseline="30000" dirty="0" smtClean="0"/>
              <a:t>2</a:t>
            </a:r>
            <a:r>
              <a:rPr lang="en-US" sz="1600" b="1" dirty="0" smtClean="0"/>
              <a:t>(C1)</a:t>
            </a:r>
            <a:r>
              <a:rPr lang="en-US" sz="1600" b="1" baseline="30000" dirty="0" smtClean="0"/>
              <a:t>2</a:t>
            </a:r>
            <a:r>
              <a:rPr lang="en-US" sz="1600" b="1" dirty="0" smtClean="0"/>
              <a:t>(R1)</a:t>
            </a:r>
            <a:r>
              <a:rPr lang="en-US" sz="1600" b="1" baseline="30000" dirty="0" smtClean="0"/>
              <a:t>2</a:t>
            </a:r>
            <a:r>
              <a:rPr lang="en-US" sz="1600" b="1" dirty="0" smtClean="0"/>
              <a:t>}]			-----	(2.25)</a:t>
            </a:r>
          </a:p>
          <a:p>
            <a:pPr>
              <a:buNone/>
            </a:pPr>
            <a:r>
              <a:rPr lang="en-US" sz="1600" b="1" dirty="0" smtClean="0"/>
              <a:t>	</a:t>
            </a:r>
          </a:p>
          <a:p>
            <a:pPr>
              <a:buNone/>
            </a:pPr>
            <a:endParaRPr lang="en-US" sz="1600" dirty="0" smtClean="0"/>
          </a:p>
          <a:p>
            <a:pPr>
              <a:buNone/>
            </a:pPr>
            <a:r>
              <a:rPr lang="en-US" sz="1600" b="1" dirty="0" smtClean="0"/>
              <a:t>	</a:t>
            </a:r>
          </a:p>
          <a:p>
            <a:pPr>
              <a:buNone/>
            </a:pPr>
            <a:endParaRPr lang="en-US" sz="1600" dirty="0" smtClean="0"/>
          </a:p>
          <a:p>
            <a:pPr>
              <a:buNone/>
            </a:pPr>
            <a:r>
              <a:rPr lang="en-US" sz="1600" dirty="0" smtClean="0"/>
              <a:t>	</a:t>
            </a:r>
          </a:p>
          <a:p>
            <a:pPr>
              <a:buNone/>
            </a:pPr>
            <a:r>
              <a:rPr lang="en-US" sz="1600" dirty="0" smtClean="0"/>
              <a:t>	</a:t>
            </a:r>
          </a:p>
          <a:p>
            <a:pPr>
              <a:buNone/>
            </a:pPr>
            <a:r>
              <a:rPr lang="en-US" sz="1600" dirty="0" smtClean="0"/>
              <a:t> </a:t>
            </a:r>
            <a:endParaRPr lang="en-US" sz="1600" dirty="0"/>
          </a:p>
        </p:txBody>
      </p:sp>
      <p:cxnSp>
        <p:nvCxnSpPr>
          <p:cNvPr id="5" name="Straight Arrow Connector 4"/>
          <p:cNvCxnSpPr/>
          <p:nvPr/>
        </p:nvCxnSpPr>
        <p:spPr>
          <a:xfrm>
            <a:off x="762000" y="6324600"/>
            <a:ext cx="1524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flipH="1" flipV="1">
            <a:off x="190500" y="575310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62000" y="51816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1714500" y="575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762000" y="5181600"/>
            <a:ext cx="15240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Arc 15"/>
          <p:cNvSpPr/>
          <p:nvPr/>
        </p:nvSpPr>
        <p:spPr>
          <a:xfrm>
            <a:off x="914400" y="6172200"/>
            <a:ext cx="152400" cy="3048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152400" y="5029200"/>
            <a:ext cx="533400" cy="369332"/>
          </a:xfrm>
          <a:prstGeom prst="rect">
            <a:avLst/>
          </a:prstGeom>
          <a:noFill/>
          <a:ln>
            <a:noFill/>
          </a:ln>
        </p:spPr>
        <p:txBody>
          <a:bodyPr wrap="square" rtlCol="0">
            <a:spAutoFit/>
          </a:bodyPr>
          <a:lstStyle/>
          <a:p>
            <a:r>
              <a:rPr lang="en-US" dirty="0" err="1" smtClean="0"/>
              <a:t>wlx</a:t>
            </a:r>
            <a:endParaRPr lang="en-US" dirty="0"/>
          </a:p>
        </p:txBody>
      </p:sp>
      <p:sp>
        <p:nvSpPr>
          <p:cNvPr id="18" name="TextBox 17"/>
          <p:cNvSpPr txBox="1"/>
          <p:nvPr/>
        </p:nvSpPr>
        <p:spPr>
          <a:xfrm>
            <a:off x="2362200" y="4953000"/>
            <a:ext cx="457200" cy="1524000"/>
          </a:xfrm>
          <a:prstGeom prst="rect">
            <a:avLst/>
          </a:prstGeom>
          <a:noFill/>
          <a:ln>
            <a:noFill/>
          </a:ln>
        </p:spPr>
        <p:txBody>
          <a:bodyPr wrap="square" rtlCol="0">
            <a:spAutoFit/>
          </a:bodyPr>
          <a:lstStyle/>
          <a:p>
            <a:r>
              <a:rPr lang="en-US" dirty="0" smtClean="0"/>
              <a:t>Z</a:t>
            </a:r>
          </a:p>
          <a:p>
            <a:endParaRPr lang="en-US" dirty="0" smtClean="0"/>
          </a:p>
          <a:p>
            <a:endParaRPr lang="en-US" dirty="0" smtClean="0"/>
          </a:p>
          <a:p>
            <a:endParaRPr lang="en-US" dirty="0" smtClean="0"/>
          </a:p>
          <a:p>
            <a:r>
              <a:rPr lang="en-US" dirty="0" smtClean="0"/>
              <a:t>Rx</a:t>
            </a:r>
            <a:endParaRPr lang="en-US" dirty="0"/>
          </a:p>
        </p:txBody>
      </p:sp>
      <p:sp>
        <p:nvSpPr>
          <p:cNvPr id="19" name="TextBox 18"/>
          <p:cNvSpPr txBox="1"/>
          <p:nvPr/>
        </p:nvSpPr>
        <p:spPr>
          <a:xfrm>
            <a:off x="1295400" y="5943600"/>
            <a:ext cx="609600" cy="369332"/>
          </a:xfrm>
          <a:prstGeom prst="rect">
            <a:avLst/>
          </a:prstGeom>
          <a:noFill/>
          <a:ln>
            <a:noFill/>
          </a:ln>
        </p:spPr>
        <p:txBody>
          <a:bodyPr wrap="square" rtlCol="0">
            <a:spAutoFit/>
          </a:bodyPr>
          <a:lstStyle/>
          <a:p>
            <a:r>
              <a:rPr lang="az-Cyrl-AZ" dirty="0" smtClean="0"/>
              <a:t>Ө</a:t>
            </a:r>
            <a:r>
              <a:rPr lang="en-US" dirty="0" smtClean="0"/>
              <a:t>L</a:t>
            </a:r>
            <a:endParaRPr lang="en-US" dirty="0"/>
          </a:p>
        </p:txBody>
      </p:sp>
      <p:cxnSp>
        <p:nvCxnSpPr>
          <p:cNvPr id="25" name="Straight Arrow Connector 24"/>
          <p:cNvCxnSpPr/>
          <p:nvPr/>
        </p:nvCxnSpPr>
        <p:spPr>
          <a:xfrm rot="5400000">
            <a:off x="3924300" y="575310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4495800" y="5181600"/>
            <a:ext cx="1447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495800" y="63246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5372100" y="575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495800" y="5181600"/>
            <a:ext cx="14478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Freeform 35"/>
          <p:cNvSpPr/>
          <p:nvPr/>
        </p:nvSpPr>
        <p:spPr>
          <a:xfrm>
            <a:off x="4754880" y="5190978"/>
            <a:ext cx="70338" cy="200850"/>
          </a:xfrm>
          <a:custGeom>
            <a:avLst/>
            <a:gdLst>
              <a:gd name="connsiteX0" fmla="*/ 70338 w 70338"/>
              <a:gd name="connsiteY0" fmla="*/ 0 h 200850"/>
              <a:gd name="connsiteX1" fmla="*/ 42203 w 70338"/>
              <a:gd name="connsiteY1" fmla="*/ 154745 h 200850"/>
              <a:gd name="connsiteX2" fmla="*/ 0 w 70338"/>
              <a:gd name="connsiteY2" fmla="*/ 196948 h 200850"/>
            </a:gdLst>
            <a:ahLst/>
            <a:cxnLst>
              <a:cxn ang="0">
                <a:pos x="connsiteX0" y="connsiteY0"/>
              </a:cxn>
              <a:cxn ang="0">
                <a:pos x="connsiteX1" y="connsiteY1"/>
              </a:cxn>
              <a:cxn ang="0">
                <a:pos x="connsiteX2" y="connsiteY2"/>
              </a:cxn>
            </a:cxnLst>
            <a:rect l="l" t="t" r="r" b="b"/>
            <a:pathLst>
              <a:path w="70338" h="200850">
                <a:moveTo>
                  <a:pt x="70338" y="0"/>
                </a:moveTo>
                <a:cubicBezTo>
                  <a:pt x="65488" y="38801"/>
                  <a:pt x="63890" y="111371"/>
                  <a:pt x="42203" y="154745"/>
                </a:cubicBezTo>
                <a:cubicBezTo>
                  <a:pt x="19151" y="200850"/>
                  <a:pt x="28844" y="196948"/>
                  <a:pt x="0" y="19694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a:off x="4953000" y="5181600"/>
            <a:ext cx="457200" cy="369332"/>
          </a:xfrm>
          <a:prstGeom prst="rect">
            <a:avLst/>
          </a:prstGeom>
          <a:noFill/>
          <a:ln>
            <a:noFill/>
          </a:ln>
        </p:spPr>
        <p:txBody>
          <a:bodyPr wrap="square" rtlCol="0">
            <a:spAutoFit/>
          </a:bodyPr>
          <a:lstStyle/>
          <a:p>
            <a:r>
              <a:rPr lang="az-Cyrl-AZ" dirty="0" smtClean="0"/>
              <a:t>Ө</a:t>
            </a:r>
            <a:r>
              <a:rPr lang="en-US" dirty="0" smtClean="0"/>
              <a:t>C</a:t>
            </a:r>
            <a:endParaRPr lang="en-US" dirty="0"/>
          </a:p>
        </p:txBody>
      </p:sp>
      <p:sp>
        <p:nvSpPr>
          <p:cNvPr id="38" name="TextBox 37"/>
          <p:cNvSpPr txBox="1"/>
          <p:nvPr/>
        </p:nvSpPr>
        <p:spPr>
          <a:xfrm>
            <a:off x="6019800" y="5029200"/>
            <a:ext cx="457200" cy="1477328"/>
          </a:xfrm>
          <a:prstGeom prst="rect">
            <a:avLst/>
          </a:prstGeom>
          <a:noFill/>
          <a:ln>
            <a:noFill/>
          </a:ln>
        </p:spPr>
        <p:txBody>
          <a:bodyPr wrap="square" rtlCol="0">
            <a:spAutoFit/>
          </a:bodyPr>
          <a:lstStyle/>
          <a:p>
            <a:r>
              <a:rPr lang="en-US" dirty="0" smtClean="0"/>
              <a:t>R1</a:t>
            </a:r>
          </a:p>
          <a:p>
            <a:endParaRPr lang="en-US" dirty="0" smtClean="0"/>
          </a:p>
          <a:p>
            <a:endParaRPr lang="en-US" dirty="0" smtClean="0"/>
          </a:p>
          <a:p>
            <a:endParaRPr lang="en-US" dirty="0" smtClean="0"/>
          </a:p>
          <a:p>
            <a:r>
              <a:rPr lang="en-US" dirty="0" smtClean="0"/>
              <a:t>Z</a:t>
            </a:r>
            <a:endParaRPr lang="en-US" dirty="0"/>
          </a:p>
        </p:txBody>
      </p:sp>
      <p:sp>
        <p:nvSpPr>
          <p:cNvPr id="39" name="TextBox 38"/>
          <p:cNvSpPr txBox="1"/>
          <p:nvPr/>
        </p:nvSpPr>
        <p:spPr>
          <a:xfrm>
            <a:off x="3581400" y="5943600"/>
            <a:ext cx="914400" cy="338554"/>
          </a:xfrm>
          <a:prstGeom prst="rect">
            <a:avLst/>
          </a:prstGeom>
          <a:noFill/>
          <a:ln>
            <a:noFill/>
          </a:ln>
        </p:spPr>
        <p:txBody>
          <a:bodyPr wrap="square" rtlCol="0">
            <a:spAutoFit/>
          </a:bodyPr>
          <a:lstStyle/>
          <a:p>
            <a:r>
              <a:rPr lang="en-US" sz="1600" dirty="0" smtClean="0"/>
              <a:t>1/(wC1)</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144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Introduction to instrumentation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a:spLocks noGrp="1"/>
          </p:cNvSpPr>
          <p:nvPr>
            <p:ph idx="1"/>
          </p:nvPr>
        </p:nvSpPr>
        <p:spPr>
          <a:xfrm>
            <a:off x="0" y="914400"/>
            <a:ext cx="9144000" cy="5943600"/>
          </a:xfrm>
          <a:blipFill>
            <a:blip r:embed="rId3">
              <a:duotone>
                <a:schemeClr val="accent6">
                  <a:shade val="45000"/>
                  <a:satMod val="135000"/>
                </a:schemeClr>
                <a:prstClr val="white"/>
              </a:duotone>
            </a:blip>
            <a:tile tx="0" ty="0" sx="100000" sy="100000" flip="none" algn="tl"/>
          </a:blipFill>
        </p:spPr>
        <p:txBody>
          <a:bodyPr>
            <a:normAutofit/>
          </a:bodyPr>
          <a:lstStyle/>
          <a:p>
            <a:pPr algn="l">
              <a:buNone/>
            </a:pPr>
            <a:r>
              <a:rPr lang="en-US" sz="2800" b="1" dirty="0" smtClean="0">
                <a:solidFill>
                  <a:schemeClr val="tx1"/>
                </a:solidFill>
              </a:rPr>
              <a:t>Instrument</a:t>
            </a:r>
          </a:p>
          <a:p>
            <a:pPr algn="l">
              <a:buFont typeface="Wingdings" pitchFamily="2" charset="2"/>
              <a:buChar char="Ø"/>
            </a:pPr>
            <a:r>
              <a:rPr lang="en-US" sz="2800" dirty="0" smtClean="0">
                <a:solidFill>
                  <a:schemeClr val="tx1"/>
                </a:solidFill>
              </a:rPr>
              <a:t>   Device for determining the magnitude of a quantity or   	variables.</a:t>
            </a:r>
          </a:p>
          <a:p>
            <a:pPr algn="l">
              <a:buFont typeface="Wingdings" pitchFamily="2" charset="2"/>
              <a:buChar char="Ø"/>
            </a:pPr>
            <a:r>
              <a:rPr lang="en-US" sz="2800" dirty="0" smtClean="0">
                <a:solidFill>
                  <a:schemeClr val="tx1"/>
                </a:solidFill>
              </a:rPr>
              <a:t>   Physical means of determining quantities or variables.</a:t>
            </a:r>
          </a:p>
          <a:p>
            <a:pPr algn="l"/>
            <a:endParaRPr lang="en-US" sz="2800" dirty="0" smtClean="0">
              <a:solidFill>
                <a:schemeClr val="tx1"/>
              </a:solidFill>
            </a:endParaRPr>
          </a:p>
          <a:p>
            <a:pPr algn="l">
              <a:buNone/>
            </a:pPr>
            <a:r>
              <a:rPr lang="en-US" sz="2800" b="1" dirty="0" smtClean="0">
                <a:solidFill>
                  <a:schemeClr val="tx1"/>
                </a:solidFill>
              </a:rPr>
              <a:t>Instrument Types:</a:t>
            </a:r>
          </a:p>
          <a:p>
            <a:pPr marL="342900" indent="-342900" algn="l">
              <a:buFont typeface="+mj-lt"/>
              <a:buAutoNum type="arabicPeriod"/>
            </a:pPr>
            <a:r>
              <a:rPr lang="en-US" sz="2800" dirty="0" smtClean="0">
                <a:solidFill>
                  <a:schemeClr val="tx1"/>
                </a:solidFill>
              </a:rPr>
              <a:t>   Mechanical instruments.</a:t>
            </a:r>
          </a:p>
          <a:p>
            <a:pPr marL="342900" indent="-342900" algn="l">
              <a:buFont typeface="+mj-lt"/>
              <a:buAutoNum type="arabicPeriod"/>
            </a:pPr>
            <a:r>
              <a:rPr lang="en-US" sz="2800" dirty="0" smtClean="0">
                <a:solidFill>
                  <a:schemeClr val="tx1"/>
                </a:solidFill>
              </a:rPr>
              <a:t>   Electrical instruments.</a:t>
            </a:r>
          </a:p>
          <a:p>
            <a:pPr marL="342900" indent="-342900" algn="l">
              <a:buFont typeface="+mj-lt"/>
              <a:buAutoNum type="arabicPeriod"/>
            </a:pPr>
            <a:r>
              <a:rPr lang="en-US" sz="2800" dirty="0" smtClean="0">
                <a:solidFill>
                  <a:schemeClr val="tx1"/>
                </a:solidFill>
              </a:rPr>
              <a:t>   Electronics instruments.</a:t>
            </a:r>
          </a:p>
          <a:p>
            <a:pPr algn="l">
              <a:buFont typeface="Wingdings" pitchFamily="2" charset="2"/>
              <a:buChar char="Ø"/>
            </a:pPr>
            <a:endParaRPr lang="en-US" sz="1600" dirty="0">
              <a:solidFill>
                <a:schemeClr val="tx1"/>
              </a:solidFill>
            </a:endParaRPr>
          </a:p>
          <a:p>
            <a:pPr>
              <a:buNone/>
            </a:pPr>
            <a:endParaRPr lang="en-US"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Hay’s Bridge</a:t>
            </a:r>
            <a:endParaRPr lang="en-US" sz="20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lnSpcReduction="10000"/>
          </a:bodyPr>
          <a:lstStyle/>
          <a:p>
            <a:pPr>
              <a:buNone/>
            </a:pPr>
            <a:r>
              <a:rPr lang="en-US" sz="1600" dirty="0" smtClean="0"/>
              <a:t>	The tangent of inductive phase angle equals</a:t>
            </a:r>
          </a:p>
          <a:p>
            <a:pPr>
              <a:buNone/>
            </a:pPr>
            <a:r>
              <a:rPr lang="en-US" sz="1600" dirty="0" smtClean="0"/>
              <a:t>	tan</a:t>
            </a:r>
            <a:r>
              <a:rPr lang="az-Cyrl-AZ" sz="1600" dirty="0" smtClean="0"/>
              <a:t>Ө</a:t>
            </a:r>
            <a:r>
              <a:rPr lang="en-US" sz="1600" dirty="0" smtClean="0"/>
              <a:t>L = [XL / R] = [</a:t>
            </a:r>
            <a:r>
              <a:rPr lang="en-US" sz="1600" dirty="0" err="1" smtClean="0"/>
              <a:t>wLx</a:t>
            </a:r>
            <a:r>
              <a:rPr lang="en-US" sz="1600" dirty="0" smtClean="0"/>
              <a:t>/Rx] = Q			-----	(2.26)</a:t>
            </a:r>
          </a:p>
          <a:p>
            <a:pPr>
              <a:buNone/>
            </a:pPr>
            <a:r>
              <a:rPr lang="en-US" sz="1600" dirty="0" smtClean="0"/>
              <a:t>	and that of capacitive phase angle is</a:t>
            </a:r>
          </a:p>
          <a:p>
            <a:pPr>
              <a:buNone/>
            </a:pPr>
            <a:r>
              <a:rPr lang="en-US" sz="1600" dirty="0" smtClean="0"/>
              <a:t>	tan</a:t>
            </a:r>
            <a:r>
              <a:rPr lang="az-Cyrl-AZ" sz="1600" dirty="0" smtClean="0"/>
              <a:t>Ө</a:t>
            </a:r>
            <a:r>
              <a:rPr lang="en-US" sz="1600" dirty="0" smtClean="0"/>
              <a:t>c = [</a:t>
            </a:r>
            <a:r>
              <a:rPr lang="en-US" sz="1600" dirty="0" err="1" smtClean="0"/>
              <a:t>Xc</a:t>
            </a:r>
            <a:r>
              <a:rPr lang="en-US" sz="1600" dirty="0" smtClean="0"/>
              <a:t>  / R] = [1/(WC1R1)]			-----	(2.27)</a:t>
            </a:r>
          </a:p>
          <a:p>
            <a:pPr>
              <a:buNone/>
            </a:pPr>
            <a:endParaRPr lang="en-US" sz="1600" dirty="0" smtClean="0"/>
          </a:p>
          <a:p>
            <a:pPr>
              <a:buNone/>
            </a:pPr>
            <a:r>
              <a:rPr lang="en-US" sz="1600" dirty="0" smtClean="0"/>
              <a:t>	When two phase angles are equal, their tangent also becomes equal.</a:t>
            </a:r>
          </a:p>
          <a:p>
            <a:pPr>
              <a:buNone/>
            </a:pPr>
            <a:r>
              <a:rPr lang="en-US" sz="1600" dirty="0" smtClean="0"/>
              <a:t>	tan</a:t>
            </a:r>
            <a:r>
              <a:rPr lang="az-Cyrl-AZ" sz="1600" dirty="0" smtClean="0"/>
              <a:t>Ө</a:t>
            </a:r>
            <a:r>
              <a:rPr lang="en-US" sz="1600" dirty="0" smtClean="0"/>
              <a:t>L = tan</a:t>
            </a:r>
            <a:r>
              <a:rPr lang="az-Cyrl-AZ" sz="1600" dirty="0" smtClean="0"/>
              <a:t>Ө</a:t>
            </a:r>
            <a:r>
              <a:rPr lang="en-US" sz="1600" dirty="0" smtClean="0"/>
              <a:t>c </a:t>
            </a:r>
          </a:p>
          <a:p>
            <a:pPr>
              <a:buNone/>
            </a:pPr>
            <a:r>
              <a:rPr lang="en-US" sz="1600" dirty="0" smtClean="0"/>
              <a:t>	Q = [1/{WR1C1}]					-----	(2.28)</a:t>
            </a:r>
          </a:p>
          <a:p>
            <a:pPr>
              <a:buNone/>
            </a:pPr>
            <a:endParaRPr lang="en-US" sz="1600" dirty="0" smtClean="0"/>
          </a:p>
          <a:p>
            <a:pPr>
              <a:buNone/>
            </a:pPr>
            <a:r>
              <a:rPr lang="en-US" sz="1600" dirty="0" smtClean="0"/>
              <a:t>	From </a:t>
            </a:r>
            <a:r>
              <a:rPr lang="en-US" sz="1600" dirty="0" err="1" smtClean="0"/>
              <a:t>eq.n</a:t>
            </a:r>
            <a:r>
              <a:rPr lang="en-US" sz="1600" dirty="0" smtClean="0"/>
              <a:t> (2.24)</a:t>
            </a:r>
          </a:p>
          <a:p>
            <a:pPr>
              <a:buNone/>
            </a:pPr>
            <a:r>
              <a:rPr lang="en-US" sz="1600" dirty="0" smtClean="0"/>
              <a:t>	Lx = [{R2R3C1}/{1+W</a:t>
            </a:r>
            <a:r>
              <a:rPr lang="en-US" sz="1600" baseline="30000" dirty="0" smtClean="0"/>
              <a:t>2</a:t>
            </a:r>
            <a:r>
              <a:rPr lang="en-US" sz="1600" dirty="0" smtClean="0"/>
              <a:t>(C1)</a:t>
            </a:r>
            <a:r>
              <a:rPr lang="en-US" sz="1600" baseline="30000" dirty="0" smtClean="0"/>
              <a:t>2</a:t>
            </a:r>
            <a:r>
              <a:rPr lang="en-US" sz="1600" dirty="0" smtClean="0"/>
              <a:t>(R1)</a:t>
            </a:r>
            <a:r>
              <a:rPr lang="en-US" sz="1600" baseline="30000" dirty="0" smtClean="0"/>
              <a:t>2</a:t>
            </a:r>
            <a:r>
              <a:rPr lang="en-US" sz="1600" dirty="0" smtClean="0"/>
              <a:t>}]</a:t>
            </a:r>
          </a:p>
          <a:p>
            <a:pPr>
              <a:buNone/>
            </a:pPr>
            <a:r>
              <a:rPr lang="en-US" sz="1600" dirty="0" smtClean="0"/>
              <a:t>	     = [{R2R3C1}/{1+(1/Q)</a:t>
            </a:r>
            <a:r>
              <a:rPr lang="en-US" sz="1600" baseline="30000" dirty="0" smtClean="0"/>
              <a:t>2</a:t>
            </a:r>
            <a:r>
              <a:rPr lang="en-US" sz="1600" dirty="0" smtClean="0"/>
              <a:t>}]</a:t>
            </a:r>
          </a:p>
          <a:p>
            <a:pPr>
              <a:buNone/>
            </a:pPr>
            <a:endParaRPr lang="en-US" sz="1600" dirty="0" smtClean="0"/>
          </a:p>
          <a:p>
            <a:pPr>
              <a:buNone/>
            </a:pPr>
            <a:r>
              <a:rPr lang="en-US" sz="1600" dirty="0" smtClean="0"/>
              <a:t>	For Q &gt; 10, the term {1/Q}2 becomes much smaller and can be neglected. Thus above equation can reduces to</a:t>
            </a:r>
          </a:p>
          <a:p>
            <a:pPr>
              <a:buNone/>
            </a:pPr>
            <a:endParaRPr lang="en-US" sz="1600" dirty="0" smtClean="0"/>
          </a:p>
          <a:p>
            <a:pPr>
              <a:buNone/>
            </a:pPr>
            <a:r>
              <a:rPr lang="en-US" sz="1600" dirty="0" smtClean="0"/>
              <a:t>	</a:t>
            </a:r>
            <a:r>
              <a:rPr lang="en-US" sz="1600" b="1" dirty="0" smtClean="0"/>
              <a:t>Lx = R2R3C1			</a:t>
            </a:r>
            <a:r>
              <a:rPr lang="en-US" sz="1600" dirty="0" smtClean="0"/>
              <a:t>		-----	(2.29)</a:t>
            </a:r>
          </a:p>
          <a:p>
            <a:pPr>
              <a:buNone/>
            </a:pPr>
            <a:endParaRPr lang="en-US" sz="1600" dirty="0" smtClean="0"/>
          </a:p>
          <a:p>
            <a:pPr>
              <a:buNone/>
            </a:pPr>
            <a:r>
              <a:rPr lang="en-US" sz="1600" dirty="0" smtClean="0"/>
              <a:t>	Thus, Hay’s Bridge is suitable for measurement of high Q inductors, i.e. for Q &gt; 10.</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Hay’s Bridge</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Advantages</a:t>
            </a:r>
          </a:p>
          <a:p>
            <a:pPr marL="800100" lvl="1" indent="-400050">
              <a:buFont typeface="+mj-lt"/>
              <a:buAutoNum type="romanLcPeriod"/>
            </a:pPr>
            <a:r>
              <a:rPr lang="en-US" sz="1600" dirty="0" smtClean="0"/>
              <a:t>	It provide simple expression for unknown inductance.</a:t>
            </a:r>
          </a:p>
          <a:p>
            <a:pPr marL="800100" lvl="1" indent="-400050">
              <a:buFont typeface="+mj-lt"/>
              <a:buAutoNum type="romanLcPeriod"/>
            </a:pPr>
            <a:r>
              <a:rPr lang="en-US" sz="1600" dirty="0" smtClean="0"/>
              <a:t>	 It provide simple expression for Q factor , i.e. Q = [1/{WR1C1}].</a:t>
            </a:r>
          </a:p>
          <a:p>
            <a:pPr>
              <a:buNone/>
            </a:pPr>
            <a:endParaRPr lang="en-US" sz="1600" b="1" dirty="0" smtClean="0"/>
          </a:p>
          <a:p>
            <a:pPr>
              <a:buNone/>
            </a:pPr>
            <a:r>
              <a:rPr lang="en-US" sz="1600" b="1" dirty="0" smtClean="0"/>
              <a:t>	Disadvantages</a:t>
            </a:r>
          </a:p>
          <a:p>
            <a:r>
              <a:rPr lang="en-US" sz="1600" dirty="0" smtClean="0"/>
              <a:t>It is only suitable for measurement of Q &gt; 10.</a:t>
            </a:r>
          </a:p>
          <a:p>
            <a:pPr>
              <a:buNone/>
            </a:pPr>
            <a:r>
              <a:rPr lang="en-US" sz="1600" b="1" dirty="0" smtClean="0"/>
              <a:t>	</a:t>
            </a:r>
            <a:endParaRPr lang="en-US" sz="16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Schering Bridge</a:t>
            </a:r>
            <a:endParaRPr lang="en-US" sz="2000" b="1" dirty="0"/>
          </a:p>
        </p:txBody>
      </p:sp>
      <p:pic>
        <p:nvPicPr>
          <p:cNvPr id="1026" name="Picture 2"/>
          <p:cNvPicPr>
            <a:picLocks noGrp="1" noChangeAspect="1" noChangeArrowheads="1"/>
          </p:cNvPicPr>
          <p:nvPr>
            <p:ph idx="1"/>
          </p:nvPr>
        </p:nvPicPr>
        <p:blipFill>
          <a:blip r:embed="rId3">
            <a:duotone>
              <a:prstClr val="black"/>
              <a:schemeClr val="accent3">
                <a:tint val="45000"/>
                <a:satMod val="400000"/>
              </a:schemeClr>
            </a:duotone>
          </a:blip>
          <a:srcRect/>
          <a:stretch>
            <a:fillRect/>
          </a:stretch>
        </p:blipFill>
        <p:spPr bwMode="auto">
          <a:xfrm>
            <a:off x="4857750" y="990600"/>
            <a:ext cx="4286250" cy="5867400"/>
          </a:xfrm>
          <a:prstGeom prst="rect">
            <a:avLst/>
          </a:prstGeom>
          <a:noFill/>
          <a:ln w="9525">
            <a:noFill/>
            <a:miter lim="800000"/>
            <a:headEnd/>
            <a:tailEnd/>
          </a:ln>
          <a:effectLst/>
        </p:spPr>
      </p:pic>
      <p:sp>
        <p:nvSpPr>
          <p:cNvPr id="5" name="TextBox 4"/>
          <p:cNvSpPr txBox="1"/>
          <p:nvPr/>
        </p:nvSpPr>
        <p:spPr>
          <a:xfrm>
            <a:off x="0" y="990600"/>
            <a:ext cx="4876800" cy="5909310"/>
          </a:xfrm>
          <a:prstGeom prst="rect">
            <a:avLst/>
          </a:prstGeom>
          <a:blipFill>
            <a:blip r:embed="rId4"/>
            <a:tile tx="0" ty="0" sx="100000" sy="100000" flip="none" algn="tl"/>
          </a:blipFill>
        </p:spPr>
        <p:txBody>
          <a:bodyPr wrap="square" rtlCol="0">
            <a:spAutoFit/>
          </a:bodyPr>
          <a:lstStyle/>
          <a:p>
            <a:pPr marL="342900" indent="-342900">
              <a:buFont typeface="Wingdings" pitchFamily="2" charset="2"/>
              <a:buChar char="Ø"/>
            </a:pPr>
            <a:r>
              <a:rPr lang="en-US" dirty="0" smtClean="0"/>
              <a:t>It is useful for measurement of capacitance.</a:t>
            </a:r>
          </a:p>
          <a:p>
            <a:pPr marL="342900" indent="-342900">
              <a:buFont typeface="Wingdings" pitchFamily="2" charset="2"/>
              <a:buChar char="Ø"/>
            </a:pPr>
            <a:r>
              <a:rPr lang="en-US" dirty="0" smtClean="0"/>
              <a:t>It is also useful for measuring insulating properties i.e. for phase angle about 90  ͘.</a:t>
            </a:r>
          </a:p>
          <a:p>
            <a:pPr marL="342900" indent="-342900">
              <a:buFont typeface="Wingdings" pitchFamily="2" charset="2"/>
              <a:buChar char="Ø"/>
            </a:pPr>
            <a:r>
              <a:rPr lang="en-US" dirty="0" smtClean="0"/>
              <a:t>The capacitor C3 is a standard capacitor, usually a high quality mica capacitor for general measurement work or an air capacitor for insulation measurements.</a:t>
            </a:r>
          </a:p>
          <a:p>
            <a:endParaRPr lang="en-US" dirty="0" smtClean="0"/>
          </a:p>
          <a:p>
            <a:pPr>
              <a:buFont typeface="Wingdings" pitchFamily="2" charset="2"/>
              <a:buChar char="q"/>
            </a:pPr>
            <a:r>
              <a:rPr lang="en-US" dirty="0" smtClean="0"/>
              <a:t>Mica capacitor – Low losses &amp; phase angle 			90  ͘(</a:t>
            </a:r>
            <a:r>
              <a:rPr lang="en-US" dirty="0" err="1" smtClean="0"/>
              <a:t>Appoximately</a:t>
            </a:r>
            <a:r>
              <a:rPr lang="en-US" dirty="0" smtClean="0"/>
              <a:t>).</a:t>
            </a:r>
          </a:p>
          <a:p>
            <a:pPr>
              <a:buFont typeface="Wingdings" pitchFamily="2" charset="2"/>
              <a:buChar char="q"/>
            </a:pPr>
            <a:r>
              <a:rPr lang="en-US" dirty="0" smtClean="0"/>
              <a:t>Air capacitor – Stable value &amp;small electric field.</a:t>
            </a:r>
          </a:p>
          <a:p>
            <a:endParaRPr lang="en-US" dirty="0" smtClean="0"/>
          </a:p>
          <a:p>
            <a:r>
              <a:rPr lang="en-US" dirty="0" smtClean="0"/>
              <a:t>At balance condition,</a:t>
            </a:r>
          </a:p>
          <a:p>
            <a:endParaRPr lang="en-US" dirty="0" smtClean="0"/>
          </a:p>
          <a:p>
            <a:r>
              <a:rPr lang="en-US" dirty="0" smtClean="0"/>
              <a:t>Z1Z4 = Z2Z3			---    (2.30)</a:t>
            </a:r>
          </a:p>
          <a:p>
            <a:r>
              <a:rPr lang="en-US" dirty="0" smtClean="0"/>
              <a:t>	</a:t>
            </a:r>
          </a:p>
          <a:p>
            <a:r>
              <a:rPr lang="en-US" dirty="0" smtClean="0"/>
              <a:t>Y1 = [ (1/R1) + (jwC1)]</a:t>
            </a:r>
          </a:p>
          <a:p>
            <a:r>
              <a:rPr lang="en-US" dirty="0" smtClean="0"/>
              <a:t>Z2 = R2</a:t>
            </a:r>
          </a:p>
          <a:p>
            <a:r>
              <a:rPr lang="en-US" dirty="0" smtClean="0"/>
              <a:t>Z3 = [ 1/(jwC3)] = [-j/(wC3)]</a:t>
            </a:r>
          </a:p>
          <a:p>
            <a:r>
              <a:rPr lang="en-US" dirty="0" smtClean="0"/>
              <a:t>Z4 = [Rx + {1/(</a:t>
            </a:r>
            <a:r>
              <a:rPr lang="en-US" dirty="0" err="1" smtClean="0"/>
              <a:t>jwCx</a:t>
            </a:r>
            <a:r>
              <a:rPr lang="en-US" dirty="0" smtClean="0"/>
              <a:t>}] = [ Rx - { j/(</a:t>
            </a:r>
            <a:r>
              <a:rPr lang="en-US" dirty="0" err="1" smtClean="0"/>
              <a:t>wCx</a:t>
            </a:r>
            <a:r>
              <a:rPr lang="en-US" dirty="0" smtClean="0"/>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Schering Bridge</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fontScale="62500" lnSpcReduction="20000"/>
          </a:bodyPr>
          <a:lstStyle/>
          <a:p>
            <a:pPr>
              <a:buNone/>
            </a:pPr>
            <a:r>
              <a:rPr lang="en-US" sz="1600" dirty="0" smtClean="0"/>
              <a:t>	</a:t>
            </a:r>
            <a:r>
              <a:rPr lang="en-US" sz="2600" dirty="0" smtClean="0"/>
              <a:t>From  </a:t>
            </a:r>
            <a:r>
              <a:rPr lang="en-US" sz="2600" dirty="0" err="1" smtClean="0"/>
              <a:t>eq.n</a:t>
            </a:r>
            <a:r>
              <a:rPr lang="en-US" sz="2600" dirty="0" smtClean="0"/>
              <a:t> (2.30)</a:t>
            </a:r>
          </a:p>
          <a:p>
            <a:pPr>
              <a:buNone/>
            </a:pPr>
            <a:r>
              <a:rPr lang="en-US" sz="2600" dirty="0" smtClean="0"/>
              <a:t>	[ {1/Y1} Z4] = Z2 Z3</a:t>
            </a:r>
          </a:p>
          <a:p>
            <a:pPr>
              <a:buNone/>
            </a:pPr>
            <a:r>
              <a:rPr lang="en-US" sz="2600" dirty="0" smtClean="0"/>
              <a:t>	Z4 = Y1Z2Z3						----- 	 (2.31)</a:t>
            </a:r>
          </a:p>
          <a:p>
            <a:pPr>
              <a:buNone/>
            </a:pPr>
            <a:r>
              <a:rPr lang="en-US" sz="2600" dirty="0" smtClean="0"/>
              <a:t>	[{Rx –J/(</a:t>
            </a:r>
            <a:r>
              <a:rPr lang="en-US" sz="2600" dirty="0" err="1" smtClean="0"/>
              <a:t>wCx</a:t>
            </a:r>
            <a:r>
              <a:rPr lang="en-US" sz="2600" dirty="0" smtClean="0"/>
              <a:t>)}] = [{1/R1} + (JwC1}] [{-J/(Wc3)}*R2]</a:t>
            </a:r>
          </a:p>
          <a:p>
            <a:pPr>
              <a:buNone/>
            </a:pPr>
            <a:r>
              <a:rPr lang="en-US" sz="2600" dirty="0" smtClean="0"/>
              <a:t>	[{Rx – j/(</a:t>
            </a:r>
            <a:r>
              <a:rPr lang="en-US" sz="2600" dirty="0" err="1" smtClean="0"/>
              <a:t>wCx</a:t>
            </a:r>
            <a:r>
              <a:rPr lang="en-US" sz="2600" dirty="0" smtClean="0"/>
              <a:t>)}] = [ {R2/R1} * {-J/(Wc3)}] + [{C1/C3} * R2]		-----	(2.32)</a:t>
            </a:r>
          </a:p>
          <a:p>
            <a:pPr>
              <a:buNone/>
            </a:pPr>
            <a:r>
              <a:rPr lang="en-US" sz="2600" dirty="0" smtClean="0"/>
              <a:t>	Equating real &amp; imaginary parts of </a:t>
            </a:r>
            <a:r>
              <a:rPr lang="en-US" sz="2600" dirty="0" err="1" smtClean="0"/>
              <a:t>eq.n</a:t>
            </a:r>
            <a:r>
              <a:rPr lang="en-US" sz="2600" dirty="0" smtClean="0"/>
              <a:t> (2.32)</a:t>
            </a:r>
          </a:p>
          <a:p>
            <a:pPr>
              <a:buNone/>
            </a:pPr>
            <a:endParaRPr lang="en-US" sz="2600" dirty="0" smtClean="0"/>
          </a:p>
          <a:p>
            <a:pPr>
              <a:buNone/>
            </a:pPr>
            <a:r>
              <a:rPr lang="en-US" sz="2600" dirty="0" smtClean="0"/>
              <a:t>	</a:t>
            </a:r>
            <a:r>
              <a:rPr lang="en-US" sz="2600" b="1" dirty="0" smtClean="0"/>
              <a:t>Rx  =  [R2*{C1/C3}]					-----	(2.33)</a:t>
            </a:r>
          </a:p>
          <a:p>
            <a:pPr>
              <a:buNone/>
            </a:pPr>
            <a:endParaRPr lang="en-US" sz="2600" b="1" dirty="0" smtClean="0"/>
          </a:p>
          <a:p>
            <a:pPr>
              <a:buNone/>
            </a:pPr>
            <a:r>
              <a:rPr lang="en-US" sz="2600" dirty="0" smtClean="0"/>
              <a:t>and  [ - {J/(</a:t>
            </a:r>
            <a:r>
              <a:rPr lang="en-US" sz="2600" dirty="0" err="1" smtClean="0"/>
              <a:t>wCx</a:t>
            </a:r>
            <a:r>
              <a:rPr lang="en-US" sz="2600" dirty="0" smtClean="0"/>
              <a:t>)} = {R2/R1} * {  -J/(Wc3)}</a:t>
            </a:r>
          </a:p>
          <a:p>
            <a:pPr>
              <a:buNone/>
            </a:pPr>
            <a:r>
              <a:rPr lang="en-US" sz="2600" dirty="0" smtClean="0"/>
              <a:t>or    [ {1/</a:t>
            </a:r>
            <a:r>
              <a:rPr lang="en-US" sz="2600" dirty="0" err="1" smtClean="0"/>
              <a:t>Cx</a:t>
            </a:r>
            <a:r>
              <a:rPr lang="en-US" sz="2600" dirty="0" smtClean="0"/>
              <a:t>}] =  {R2/R1} * {1/C3}</a:t>
            </a:r>
          </a:p>
          <a:p>
            <a:pPr>
              <a:buNone/>
            </a:pPr>
            <a:r>
              <a:rPr lang="en-US" sz="2600" dirty="0" smtClean="0"/>
              <a:t>	</a:t>
            </a:r>
          </a:p>
          <a:p>
            <a:pPr>
              <a:buNone/>
            </a:pPr>
            <a:r>
              <a:rPr lang="en-US" sz="2600" dirty="0" smtClean="0"/>
              <a:t>	</a:t>
            </a:r>
            <a:r>
              <a:rPr lang="en-US" sz="2600" b="1" dirty="0" err="1" smtClean="0"/>
              <a:t>Cx</a:t>
            </a:r>
            <a:r>
              <a:rPr lang="en-US" sz="2600" b="1" dirty="0" smtClean="0"/>
              <a:t>  =  C3 * {R1/R2}	</a:t>
            </a:r>
            <a:r>
              <a:rPr lang="en-US" sz="2600" dirty="0" smtClean="0"/>
              <a:t>				-----	(2.34)</a:t>
            </a:r>
          </a:p>
          <a:p>
            <a:pPr>
              <a:buNone/>
            </a:pPr>
            <a:r>
              <a:rPr lang="en-US" sz="2600" dirty="0" smtClean="0"/>
              <a:t>	The value of capacitance expressed in farad.</a:t>
            </a:r>
          </a:p>
          <a:p>
            <a:pPr>
              <a:buNone/>
            </a:pPr>
            <a:r>
              <a:rPr lang="en-US" sz="2600" dirty="0" smtClean="0"/>
              <a:t>	</a:t>
            </a:r>
          </a:p>
          <a:p>
            <a:pPr>
              <a:buNone/>
            </a:pPr>
            <a:r>
              <a:rPr lang="en-US" sz="2600" dirty="0" smtClean="0"/>
              <a:t>	</a:t>
            </a:r>
            <a:r>
              <a:rPr lang="en-US" sz="2600" b="1" dirty="0" smtClean="0"/>
              <a:t>The dissipation factor of a series RC circuit is defined as </a:t>
            </a:r>
          </a:p>
          <a:p>
            <a:pPr>
              <a:buNone/>
            </a:pPr>
            <a:r>
              <a:rPr lang="en-US" sz="2600" b="1" dirty="0" smtClean="0"/>
              <a:t>	</a:t>
            </a:r>
            <a:r>
              <a:rPr lang="en-US" sz="2600" dirty="0" smtClean="0"/>
              <a:t>D  =  {Rx/Xx}  =  {Rx/</a:t>
            </a:r>
            <a:r>
              <a:rPr lang="en-US" sz="2600" dirty="0" err="1" smtClean="0"/>
              <a:t>Xc</a:t>
            </a:r>
            <a:r>
              <a:rPr lang="en-US" sz="2600" dirty="0" smtClean="0"/>
              <a:t>} = </a:t>
            </a:r>
            <a:r>
              <a:rPr lang="en-US" sz="2600" dirty="0" err="1" smtClean="0"/>
              <a:t>wCxRx</a:t>
            </a:r>
            <a:r>
              <a:rPr lang="en-US" sz="2600" dirty="0" smtClean="0"/>
              <a:t>				-----	(2.35)</a:t>
            </a:r>
          </a:p>
          <a:p>
            <a:pPr>
              <a:buNone/>
            </a:pPr>
            <a:r>
              <a:rPr lang="en-US" sz="2600" dirty="0" smtClean="0"/>
              <a:t>	Now, substituting the value of Rx and </a:t>
            </a:r>
            <a:r>
              <a:rPr lang="en-US" sz="2600" dirty="0" err="1" smtClean="0"/>
              <a:t>Cx</a:t>
            </a:r>
            <a:r>
              <a:rPr lang="en-US" sz="2600" dirty="0" smtClean="0"/>
              <a:t> in </a:t>
            </a:r>
            <a:r>
              <a:rPr lang="en-US" sz="2600" dirty="0" err="1" smtClean="0"/>
              <a:t>eq.n</a:t>
            </a:r>
            <a:r>
              <a:rPr lang="en-US" sz="2600" dirty="0" smtClean="0"/>
              <a:t> (2.35) yields</a:t>
            </a:r>
          </a:p>
          <a:p>
            <a:pPr>
              <a:buNone/>
            </a:pPr>
            <a:r>
              <a:rPr lang="en-US" sz="2600" dirty="0" smtClean="0"/>
              <a:t>	D = wc3{R1/R2} * R2 {C1/C3} </a:t>
            </a:r>
          </a:p>
          <a:p>
            <a:pPr>
              <a:buNone/>
            </a:pPr>
            <a:endParaRPr lang="en-US" sz="2600" dirty="0" smtClean="0"/>
          </a:p>
          <a:p>
            <a:pPr>
              <a:buNone/>
            </a:pPr>
            <a:r>
              <a:rPr lang="en-US" sz="2600" dirty="0" smtClean="0"/>
              <a:t>	</a:t>
            </a:r>
            <a:r>
              <a:rPr lang="en-US" sz="2600" b="1" dirty="0" smtClean="0"/>
              <a:t>D  =  wR1C1</a:t>
            </a:r>
            <a:r>
              <a:rPr lang="en-US" sz="2600" dirty="0" smtClean="0"/>
              <a:t>						-----	(2.36)</a:t>
            </a:r>
          </a:p>
          <a:p>
            <a:pPr>
              <a:buNone/>
            </a:pPr>
            <a:r>
              <a:rPr lang="en-US" sz="2600" dirty="0" smtClean="0"/>
              <a:t>	</a:t>
            </a:r>
          </a:p>
          <a:p>
            <a:pPr>
              <a:buNone/>
            </a:pPr>
            <a:r>
              <a:rPr lang="en-US" sz="1600" dirty="0" smtClean="0"/>
              <a:t>			</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Wien Bridge</a:t>
            </a:r>
            <a:endParaRPr lang="en-US" sz="2000" b="1" dirty="0"/>
          </a:p>
        </p:txBody>
      </p:sp>
      <p:pic>
        <p:nvPicPr>
          <p:cNvPr id="1026" name="Picture 2"/>
          <p:cNvPicPr>
            <a:picLocks noGrp="1" noChangeAspect="1" noChangeArrowheads="1"/>
          </p:cNvPicPr>
          <p:nvPr>
            <p:ph idx="1"/>
          </p:nvPr>
        </p:nvPicPr>
        <p:blipFill>
          <a:blip r:embed="rId3">
            <a:duotone>
              <a:prstClr val="black"/>
              <a:schemeClr val="accent3">
                <a:tint val="45000"/>
                <a:satMod val="400000"/>
              </a:schemeClr>
            </a:duotone>
          </a:blip>
          <a:srcRect/>
          <a:stretch>
            <a:fillRect/>
          </a:stretch>
        </p:blipFill>
        <p:spPr bwMode="auto">
          <a:xfrm>
            <a:off x="4905375" y="990600"/>
            <a:ext cx="4238625" cy="5867400"/>
          </a:xfrm>
          <a:prstGeom prst="rect">
            <a:avLst/>
          </a:prstGeom>
          <a:noFill/>
          <a:ln w="9525">
            <a:noFill/>
            <a:miter lim="800000"/>
            <a:headEnd/>
            <a:tailEnd/>
          </a:ln>
          <a:effectLst/>
        </p:spPr>
      </p:pic>
      <p:sp>
        <p:nvSpPr>
          <p:cNvPr id="5" name="TextBox 4"/>
          <p:cNvSpPr txBox="1"/>
          <p:nvPr/>
        </p:nvSpPr>
        <p:spPr>
          <a:xfrm>
            <a:off x="0" y="990600"/>
            <a:ext cx="4953000" cy="5867400"/>
          </a:xfrm>
          <a:prstGeom prst="rect">
            <a:avLst/>
          </a:prstGeom>
          <a:blipFill>
            <a:blip r:embed="rId4"/>
            <a:tile tx="0" ty="0" sx="100000" sy="100000" flip="none" algn="tl"/>
          </a:blipFill>
        </p:spPr>
        <p:txBody>
          <a:bodyPr wrap="square" rtlCol="0">
            <a:spAutoFit/>
          </a:bodyPr>
          <a:lstStyle/>
          <a:p>
            <a:pPr>
              <a:buFont typeface="Wingdings" pitchFamily="2" charset="2"/>
              <a:buChar char="Ø"/>
            </a:pPr>
            <a:r>
              <a:rPr lang="en-US" sz="1600" dirty="0" smtClean="0"/>
              <a:t>It is a A.C. Bridge use to measure unknown frequency.</a:t>
            </a:r>
          </a:p>
          <a:p>
            <a:endParaRPr lang="en-US" sz="1600" dirty="0" smtClean="0"/>
          </a:p>
          <a:p>
            <a:pPr>
              <a:buFont typeface="Wingdings" pitchFamily="2" charset="2"/>
              <a:buChar char="Ø"/>
            </a:pPr>
            <a:r>
              <a:rPr lang="en-US" sz="1600" dirty="0" smtClean="0"/>
              <a:t>It is also applicable in other useful circuits, </a:t>
            </a:r>
            <a:r>
              <a:rPr lang="en-US" sz="1600" dirty="0" err="1" smtClean="0"/>
              <a:t>eg</a:t>
            </a:r>
            <a:r>
              <a:rPr lang="en-US" sz="1600" dirty="0" smtClean="0"/>
              <a:t>.</a:t>
            </a:r>
          </a:p>
          <a:p>
            <a:endParaRPr lang="en-US" sz="1600" dirty="0" smtClean="0"/>
          </a:p>
          <a:p>
            <a:pPr>
              <a:buFont typeface="Wingdings" pitchFamily="2" charset="2"/>
              <a:buChar char="v"/>
            </a:pPr>
            <a:r>
              <a:rPr lang="en-US" sz="1600" dirty="0" smtClean="0"/>
              <a:t>In harmonic distortion analyzer, used as a notch filter</a:t>
            </a:r>
          </a:p>
          <a:p>
            <a:pPr>
              <a:buFont typeface="Wingdings" pitchFamily="2" charset="2"/>
              <a:buChar char="v"/>
            </a:pPr>
            <a:endParaRPr lang="en-US" sz="1600" dirty="0" smtClean="0"/>
          </a:p>
          <a:p>
            <a:pPr>
              <a:buFont typeface="Wingdings" pitchFamily="2" charset="2"/>
              <a:buChar char="v"/>
            </a:pPr>
            <a:r>
              <a:rPr lang="en-US" sz="1600" dirty="0" smtClean="0"/>
              <a:t>In Audio and HF oscillators, used as frequency 	determining element.</a:t>
            </a:r>
          </a:p>
          <a:p>
            <a:endParaRPr lang="en-US" sz="1600" dirty="0" smtClean="0"/>
          </a:p>
          <a:p>
            <a:r>
              <a:rPr lang="en-US" sz="1600" dirty="0" smtClean="0"/>
              <a:t>At balance condition,</a:t>
            </a:r>
          </a:p>
          <a:p>
            <a:r>
              <a:rPr lang="en-US" sz="1600" dirty="0" smtClean="0"/>
              <a:t>Z1Z4 =Z2Z3			---  (2.37)</a:t>
            </a:r>
          </a:p>
          <a:p>
            <a:r>
              <a:rPr lang="en-US" sz="1600" dirty="0" smtClean="0"/>
              <a:t>Z1 = [ R1 + {1/(jwC1)}] = [R1 – {J/(wC1)}]</a:t>
            </a:r>
          </a:p>
          <a:p>
            <a:r>
              <a:rPr lang="en-US" sz="1600" dirty="0" smtClean="0"/>
              <a:t>Z2 = R2</a:t>
            </a:r>
          </a:p>
          <a:p>
            <a:r>
              <a:rPr lang="en-US" sz="1600" dirty="0" smtClean="0"/>
              <a:t>Y3 =  [ {1/R3} + (jwC3)] 	</a:t>
            </a:r>
          </a:p>
          <a:p>
            <a:r>
              <a:rPr lang="en-US" sz="1600" dirty="0" smtClean="0"/>
              <a:t>Z4  = R4</a:t>
            </a:r>
          </a:p>
          <a:p>
            <a:endParaRPr lang="en-US" sz="1600" dirty="0" smtClean="0"/>
          </a:p>
          <a:p>
            <a:r>
              <a:rPr lang="en-US" sz="1600" dirty="0" smtClean="0"/>
              <a:t>From </a:t>
            </a:r>
            <a:r>
              <a:rPr lang="en-US" sz="1600" dirty="0" err="1" smtClean="0"/>
              <a:t>eq.n</a:t>
            </a:r>
            <a:r>
              <a:rPr lang="en-US" sz="1600" dirty="0" smtClean="0"/>
              <a:t> (2.37),</a:t>
            </a:r>
          </a:p>
          <a:p>
            <a:r>
              <a:rPr lang="en-US" sz="1600" dirty="0" smtClean="0"/>
              <a:t>Z1Y3Z4  = Z2</a:t>
            </a:r>
          </a:p>
          <a:p>
            <a:r>
              <a:rPr lang="en-US" sz="1600" dirty="0" smtClean="0"/>
              <a:t>[R1 – {J/(Wc1)}] [{1/R3} + (jwC3)] R4 = R2</a:t>
            </a:r>
          </a:p>
          <a:p>
            <a:r>
              <a:rPr lang="en-US" sz="1600" dirty="0" smtClean="0"/>
              <a:t>{R1/R3}+R1(jwC3) – {1/R3}*{J/(Wc1} + {C3/C1} = {R2/R4}</a:t>
            </a:r>
          </a:p>
          <a:p>
            <a:r>
              <a:rPr lang="en-US" sz="1600" dirty="0" smtClean="0"/>
              <a:t>				---  (2.38)</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Wien Bridge</a:t>
            </a:r>
            <a:endParaRPr lang="en-US" sz="2000" b="1"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fontScale="92500" lnSpcReduction="10000"/>
          </a:bodyPr>
          <a:lstStyle/>
          <a:p>
            <a:pPr>
              <a:buNone/>
            </a:pPr>
            <a:r>
              <a:rPr lang="en-US" sz="1600" dirty="0" smtClean="0"/>
              <a:t>	Equating real and imaginary parts of </a:t>
            </a:r>
            <a:r>
              <a:rPr lang="en-US" sz="1600" dirty="0" err="1" smtClean="0"/>
              <a:t>eq.n</a:t>
            </a:r>
            <a:r>
              <a:rPr lang="en-US" sz="1600" dirty="0" smtClean="0"/>
              <a:t> (2.38)</a:t>
            </a:r>
          </a:p>
          <a:p>
            <a:pPr>
              <a:buNone/>
            </a:pPr>
            <a:r>
              <a:rPr lang="en-US" sz="1600" dirty="0" smtClean="0"/>
              <a:t>	</a:t>
            </a:r>
            <a:r>
              <a:rPr lang="en-US" sz="1600" b="1" dirty="0" smtClean="0"/>
              <a:t>[{R1/R3} + {C3/C1}] = {R2/R4}	</a:t>
            </a:r>
            <a:r>
              <a:rPr lang="en-US" sz="1600" dirty="0" smtClean="0"/>
              <a:t>				-----	(2.39)</a:t>
            </a:r>
          </a:p>
          <a:p>
            <a:pPr>
              <a:buNone/>
            </a:pPr>
            <a:r>
              <a:rPr lang="en-US" sz="1600" dirty="0" smtClean="0"/>
              <a:t>and R1(jwC3) – {1/R3} * {J/wC1} = 0</a:t>
            </a:r>
          </a:p>
          <a:p>
            <a:pPr>
              <a:buNone/>
            </a:pPr>
            <a:r>
              <a:rPr lang="en-US" sz="1600" dirty="0" smtClean="0"/>
              <a:t>	R1 *jwC3 = {1/ R3} * {j/Wc1}</a:t>
            </a:r>
          </a:p>
          <a:p>
            <a:pPr>
              <a:buNone/>
            </a:pPr>
            <a:r>
              <a:rPr lang="en-US" sz="1600" dirty="0" smtClean="0"/>
              <a:t>	W</a:t>
            </a:r>
            <a:r>
              <a:rPr lang="en-US" sz="1600" baseline="30000" dirty="0" smtClean="0"/>
              <a:t>2</a:t>
            </a:r>
            <a:r>
              <a:rPr lang="en-US" sz="1600" dirty="0" smtClean="0"/>
              <a:t>R1R3C1C3 =1</a:t>
            </a:r>
          </a:p>
          <a:p>
            <a:pPr>
              <a:buNone/>
            </a:pPr>
            <a:r>
              <a:rPr lang="en-US" sz="1600" dirty="0" smtClean="0"/>
              <a:t>	W</a:t>
            </a:r>
            <a:r>
              <a:rPr lang="en-US" sz="1600" baseline="30000" dirty="0" smtClean="0"/>
              <a:t>2</a:t>
            </a:r>
            <a:r>
              <a:rPr lang="en-US" sz="1600" dirty="0" smtClean="0"/>
              <a:t> = {1/R1R3C1C3}</a:t>
            </a:r>
          </a:p>
          <a:p>
            <a:pPr>
              <a:buNone/>
            </a:pPr>
            <a:r>
              <a:rPr lang="en-US" sz="1600" dirty="0" smtClean="0"/>
              <a:t>	But w = 2Πf and solving for f, we get</a:t>
            </a:r>
          </a:p>
          <a:p>
            <a:pPr>
              <a:buNone/>
            </a:pPr>
            <a:r>
              <a:rPr lang="en-US" sz="1600" dirty="0" smtClean="0"/>
              <a:t>	(2Πf)</a:t>
            </a:r>
            <a:r>
              <a:rPr lang="en-US" sz="1600" baseline="30000" dirty="0" smtClean="0"/>
              <a:t>2 </a:t>
            </a:r>
            <a:r>
              <a:rPr lang="en-US" sz="1600" dirty="0" smtClean="0"/>
              <a:t> =   [1/{R1R3C1C3}]</a:t>
            </a:r>
          </a:p>
          <a:p>
            <a:pPr>
              <a:buNone/>
            </a:pPr>
            <a:r>
              <a:rPr lang="en-US" sz="1600" dirty="0" smtClean="0"/>
              <a:t>	</a:t>
            </a:r>
            <a:r>
              <a:rPr lang="en-US" sz="1600" b="1" dirty="0" smtClean="0"/>
              <a:t>f  = [ 1/{2Π√(R1R3C1C3}]</a:t>
            </a:r>
            <a:r>
              <a:rPr lang="en-US" sz="1600" dirty="0" smtClean="0"/>
              <a:t>					-----	(2.40)</a:t>
            </a:r>
          </a:p>
          <a:p>
            <a:pPr>
              <a:buNone/>
            </a:pPr>
            <a:endParaRPr lang="en-US" sz="1600" dirty="0" smtClean="0"/>
          </a:p>
          <a:p>
            <a:pPr>
              <a:buNone/>
            </a:pPr>
            <a:r>
              <a:rPr lang="en-US" sz="1600" dirty="0" smtClean="0"/>
              <a:t>	If R1=R3 &amp; C1=C3, then </a:t>
            </a:r>
            <a:r>
              <a:rPr lang="en-US" sz="1600" dirty="0" err="1" smtClean="0"/>
              <a:t>eq.n</a:t>
            </a:r>
            <a:r>
              <a:rPr lang="en-US" sz="1600" dirty="0" smtClean="0"/>
              <a:t> (2.39) becomes</a:t>
            </a:r>
          </a:p>
          <a:p>
            <a:pPr>
              <a:buNone/>
            </a:pPr>
            <a:r>
              <a:rPr lang="en-US" sz="1600" dirty="0" smtClean="0"/>
              <a:t>	{R1/R3} + {C1/C3} = R2/R4</a:t>
            </a:r>
          </a:p>
          <a:p>
            <a:pPr>
              <a:buNone/>
            </a:pPr>
            <a:r>
              <a:rPr lang="en-US" sz="1600" dirty="0" smtClean="0"/>
              <a:t>	{R1/R1} + {C1/C1} = R2/R4</a:t>
            </a:r>
          </a:p>
          <a:p>
            <a:pPr>
              <a:buNone/>
            </a:pPr>
            <a:r>
              <a:rPr lang="en-US" sz="1600" dirty="0" smtClean="0"/>
              <a:t>	1+1 = R2/R4</a:t>
            </a:r>
          </a:p>
          <a:p>
            <a:pPr>
              <a:buNone/>
            </a:pPr>
            <a:r>
              <a:rPr lang="en-US" sz="1600" dirty="0" smtClean="0"/>
              <a:t>	</a:t>
            </a:r>
            <a:r>
              <a:rPr lang="en-US" sz="1600" b="1" dirty="0" smtClean="0"/>
              <a:t>R2 = 2R4						-----	</a:t>
            </a:r>
            <a:r>
              <a:rPr lang="en-US" sz="1600" dirty="0" smtClean="0"/>
              <a:t>(2.41)</a:t>
            </a:r>
          </a:p>
          <a:p>
            <a:pPr>
              <a:buNone/>
            </a:pPr>
            <a:r>
              <a:rPr lang="en-US" sz="1600" dirty="0" smtClean="0"/>
              <a:t>and </a:t>
            </a:r>
            <a:r>
              <a:rPr lang="en-US" sz="1600" dirty="0" err="1" smtClean="0"/>
              <a:t>eq.n</a:t>
            </a:r>
            <a:r>
              <a:rPr lang="en-US" sz="1600" dirty="0" smtClean="0"/>
              <a:t> (2.40) reduces to</a:t>
            </a:r>
          </a:p>
          <a:p>
            <a:pPr>
              <a:buNone/>
            </a:pPr>
            <a:r>
              <a:rPr lang="en-US" sz="1600" dirty="0" smtClean="0"/>
              <a:t>	f = [ 1/{2Π√(R1R3C1C3}]</a:t>
            </a:r>
          </a:p>
          <a:p>
            <a:pPr>
              <a:buNone/>
            </a:pPr>
            <a:endParaRPr lang="en-US" sz="1600" dirty="0" smtClean="0"/>
          </a:p>
          <a:p>
            <a:pPr>
              <a:buNone/>
            </a:pPr>
            <a:r>
              <a:rPr lang="en-US" sz="1600" dirty="0" smtClean="0"/>
              <a:t>	</a:t>
            </a:r>
            <a:r>
              <a:rPr lang="en-US" sz="1600" b="1" dirty="0" smtClean="0"/>
              <a:t>f = [{1/(2</a:t>
            </a:r>
            <a:r>
              <a:rPr lang="el-GR" sz="1600" b="1" dirty="0" smtClean="0"/>
              <a:t>Π</a:t>
            </a:r>
            <a:r>
              <a:rPr lang="en-US" sz="1600" b="1" dirty="0" smtClean="0"/>
              <a:t>RC)}]	</a:t>
            </a:r>
            <a:r>
              <a:rPr lang="en-US" sz="1600" dirty="0" smtClean="0"/>
              <a:t>					-----	(2.42)</a:t>
            </a:r>
          </a:p>
          <a:p>
            <a:pPr>
              <a:buNone/>
            </a:pPr>
            <a:endParaRPr lang="en-US" sz="1600" dirty="0" smtClean="0"/>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a:tile tx="0" ty="0" sx="100000" sy="100000" flip="none" algn="tl"/>
          </a:blipFill>
        </p:spPr>
        <p:txBody>
          <a:bodyPr>
            <a:normAutofit/>
          </a:bodyPr>
          <a:lstStyle/>
          <a:p>
            <a:r>
              <a:rPr lang="en-US" sz="2000" b="1" dirty="0" smtClean="0"/>
              <a:t>Assignment</a:t>
            </a:r>
            <a:endParaRPr lang="en-US" sz="2000" b="1" dirty="0"/>
          </a:p>
        </p:txBody>
      </p:sp>
      <p:sp>
        <p:nvSpPr>
          <p:cNvPr id="3" name="Content Placeholder 2"/>
          <p:cNvSpPr>
            <a:spLocks noGrp="1"/>
          </p:cNvSpPr>
          <p:nvPr>
            <p:ph idx="1"/>
          </p:nvPr>
        </p:nvSpPr>
        <p:spPr>
          <a:xfrm>
            <a:off x="0" y="1143000"/>
            <a:ext cx="9144000" cy="5715000"/>
          </a:xfrm>
          <a:blipFill>
            <a:blip r:embed="rId3"/>
            <a:tile tx="0" ty="0" sx="100000" sy="100000" flip="none" algn="tl"/>
          </a:blipFill>
        </p:spPr>
        <p:txBody>
          <a:bodyPr>
            <a:normAutofit/>
          </a:bodyPr>
          <a:lstStyle/>
          <a:p>
            <a:pPr>
              <a:buNone/>
            </a:pPr>
            <a:r>
              <a:rPr lang="en-US" sz="1600" dirty="0" smtClean="0"/>
              <a:t>				</a:t>
            </a:r>
            <a:endParaRPr lang="en-US" sz="1600" b="1" dirty="0" smtClean="0"/>
          </a:p>
          <a:p>
            <a:pPr algn="ctr">
              <a:buNone/>
            </a:pPr>
            <a:r>
              <a:rPr lang="en-US" sz="1600" b="1" dirty="0" smtClean="0"/>
              <a:t>A Text Book of Instrumentation System and Measurement Techniques</a:t>
            </a:r>
          </a:p>
          <a:p>
            <a:pPr algn="ctr">
              <a:buNone/>
            </a:pPr>
            <a:endParaRPr lang="en-US" sz="1600" b="1" dirty="0" smtClean="0"/>
          </a:p>
          <a:p>
            <a:pPr algn="ctr">
              <a:buNone/>
            </a:pPr>
            <a:r>
              <a:rPr lang="en-US" sz="1100" b="1" dirty="0" smtClean="0"/>
              <a:t>By G. </a:t>
            </a:r>
            <a:r>
              <a:rPr lang="en-US" sz="1100" b="1" dirty="0" err="1" smtClean="0"/>
              <a:t>Adhikari</a:t>
            </a:r>
            <a:endParaRPr lang="en-US" sz="1100" b="1" dirty="0" smtClean="0"/>
          </a:p>
          <a:p>
            <a:pPr algn="ctr">
              <a:buNone/>
            </a:pPr>
            <a:endParaRPr lang="en-US" sz="1100" b="1" dirty="0" smtClean="0"/>
          </a:p>
          <a:p>
            <a:pPr algn="ctr">
              <a:buNone/>
            </a:pPr>
            <a:endParaRPr lang="en-US" sz="1100" b="1" dirty="0" smtClean="0"/>
          </a:p>
          <a:p>
            <a:pPr algn="ctr">
              <a:buNone/>
            </a:pPr>
            <a:endParaRPr lang="en-US" sz="1600" b="1" dirty="0" smtClean="0"/>
          </a:p>
          <a:p>
            <a:pPr algn="ctr">
              <a:buNone/>
            </a:pPr>
            <a:r>
              <a:rPr lang="en-US" sz="1600" b="1" dirty="0" smtClean="0"/>
              <a:t>Bridge Chapter</a:t>
            </a:r>
          </a:p>
          <a:p>
            <a:pPr algn="ctr">
              <a:buNone/>
            </a:pPr>
            <a:endParaRPr lang="en-US" sz="1600" b="1" dirty="0" smtClean="0"/>
          </a:p>
          <a:p>
            <a:pPr algn="ctr">
              <a:buNone/>
            </a:pPr>
            <a:r>
              <a:rPr lang="en-US" sz="1600" dirty="0" smtClean="0"/>
              <a:t>Solve the Problems from Questions number 7 to  Question number 15 (page number 76 t0 78)</a:t>
            </a:r>
          </a:p>
          <a:p>
            <a:pPr algn="ctr">
              <a:buNone/>
            </a:pPr>
            <a:endParaRPr lang="en-US" sz="1600" b="1" dirty="0" smtClean="0"/>
          </a:p>
          <a:p>
            <a:pPr algn="ctr">
              <a:buNone/>
            </a:pPr>
            <a:endParaRPr lang="en-US" sz="1600" b="1" dirty="0" smtClean="0"/>
          </a:p>
          <a:p>
            <a:pPr algn="ctr">
              <a:buNone/>
            </a:pPr>
            <a:r>
              <a:rPr lang="en-US" sz="1600" b="1" dirty="0" smtClean="0"/>
              <a:t>Submit it by the time</a:t>
            </a:r>
          </a:p>
          <a:p>
            <a:pPr algn="ctr">
              <a:buNone/>
            </a:pPr>
            <a:endParaRPr lang="en-US" sz="1600" b="1" dirty="0" smtClean="0"/>
          </a:p>
          <a:p>
            <a:pPr algn="ctr">
              <a:buNone/>
            </a:pPr>
            <a:r>
              <a:rPr lang="en-US" sz="2000" dirty="0" smtClean="0"/>
              <a:t>Date  : 8 August, 2017</a:t>
            </a:r>
          </a:p>
          <a:p>
            <a:pPr algn="ctr">
              <a:buNone/>
            </a:pPr>
            <a:endParaRPr lang="en-US" sz="1600" b="1" dirty="0" smtClean="0"/>
          </a:p>
          <a:p>
            <a:pPr algn="ctr">
              <a:buNone/>
            </a:pPr>
            <a:endParaRPr lang="en-US" sz="1600" b="1" dirty="0" smtClean="0"/>
          </a:p>
          <a:p>
            <a:pPr algn="ctr">
              <a:buNone/>
            </a:pPr>
            <a:endParaRPr lang="en-US" sz="1600" b="1" dirty="0" smtClean="0"/>
          </a:p>
          <a:p>
            <a:pPr algn="ctr">
              <a:buNone/>
            </a:pPr>
            <a:endParaRPr lang="en-US" sz="1100" b="1" dirty="0" smtClean="0"/>
          </a:p>
          <a:p>
            <a:pPr>
              <a:buNone/>
            </a:pPr>
            <a:endParaRPr lang="en-US" sz="16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Standards of Measurement</a:t>
            </a:r>
            <a:endParaRPr lang="en-US" sz="2000" b="1"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a:bodyPr>
          <a:lstStyle/>
          <a:p>
            <a:pPr>
              <a:buNone/>
            </a:pPr>
            <a:r>
              <a:rPr lang="en-US" sz="1600" dirty="0" smtClean="0"/>
              <a:t>	A physical representation of a unit of measurement is referred to as a standard of measurement.</a:t>
            </a:r>
          </a:p>
          <a:p>
            <a:pPr>
              <a:buNone/>
            </a:pPr>
            <a:r>
              <a:rPr lang="en-US" sz="1600" dirty="0" smtClean="0"/>
              <a:t>	Several standards have been developed for various units of measurement.</a:t>
            </a:r>
          </a:p>
          <a:p>
            <a:pPr>
              <a:buNone/>
            </a:pPr>
            <a:endParaRPr lang="en-US" sz="1600" b="1" dirty="0" smtClean="0"/>
          </a:p>
          <a:p>
            <a:pPr>
              <a:buNone/>
            </a:pPr>
            <a:r>
              <a:rPr lang="en-US" sz="1600" b="1" dirty="0" smtClean="0"/>
              <a:t>	1. International standard</a:t>
            </a:r>
          </a:p>
          <a:p>
            <a:pPr>
              <a:buFont typeface="Wingdings" pitchFamily="2" charset="2"/>
              <a:buChar char="Ø"/>
            </a:pPr>
            <a:r>
              <a:rPr lang="en-US" sz="1600" dirty="0" smtClean="0"/>
              <a:t>Defined by international agreement.</a:t>
            </a:r>
          </a:p>
          <a:p>
            <a:pPr>
              <a:buFont typeface="Wingdings" pitchFamily="2" charset="2"/>
              <a:buChar char="Ø"/>
            </a:pPr>
            <a:r>
              <a:rPr lang="en-US" sz="1600" dirty="0" smtClean="0"/>
              <a:t>Maintained at international bureau of weights and measurement.</a:t>
            </a:r>
          </a:p>
          <a:p>
            <a:pPr>
              <a:buFont typeface="Wingdings" pitchFamily="2" charset="2"/>
              <a:buChar char="Ø"/>
            </a:pPr>
            <a:r>
              <a:rPr lang="en-US" sz="1600" dirty="0" smtClean="0"/>
              <a:t>Periodically, evaluated and checked by absolute measurements in terms of fundamental units.</a:t>
            </a:r>
          </a:p>
          <a:p>
            <a:pPr>
              <a:buFont typeface="Wingdings" pitchFamily="2" charset="2"/>
              <a:buChar char="Ø"/>
            </a:pPr>
            <a:r>
              <a:rPr lang="en-US" sz="1600" dirty="0" smtClean="0"/>
              <a:t>Not available to ordinary user for calibration and comparison purpose.</a:t>
            </a:r>
          </a:p>
          <a:p>
            <a:pPr>
              <a:buFont typeface="Wingdings" pitchFamily="2" charset="2"/>
              <a:buChar char="Ø"/>
            </a:pPr>
            <a:endParaRPr lang="en-US" sz="1600" dirty="0" smtClean="0"/>
          </a:p>
          <a:p>
            <a:pPr>
              <a:buNone/>
            </a:pPr>
            <a:r>
              <a:rPr lang="en-US" sz="1600" dirty="0" smtClean="0"/>
              <a:t>	</a:t>
            </a:r>
            <a:r>
              <a:rPr lang="en-US" sz="1600" b="1" dirty="0" smtClean="0"/>
              <a:t>2. Primary standards</a:t>
            </a:r>
          </a:p>
          <a:p>
            <a:pPr>
              <a:buFont typeface="Wingdings" pitchFamily="2" charset="2"/>
              <a:buChar char="Ø"/>
            </a:pPr>
            <a:r>
              <a:rPr lang="en-US" sz="1600" dirty="0" smtClean="0"/>
              <a:t>Defined by national agreement</a:t>
            </a:r>
            <a:r>
              <a:rPr lang="en-US" sz="1600" b="1" dirty="0" smtClean="0"/>
              <a:t>.</a:t>
            </a:r>
          </a:p>
          <a:p>
            <a:pPr>
              <a:buFont typeface="Wingdings" pitchFamily="2" charset="2"/>
              <a:buChar char="Ø"/>
            </a:pPr>
            <a:r>
              <a:rPr lang="en-US" sz="1600" dirty="0" smtClean="0"/>
              <a:t>Kept in national laboratories of different countries of the world.</a:t>
            </a:r>
          </a:p>
          <a:p>
            <a:pPr>
              <a:buFont typeface="Wingdings" pitchFamily="2" charset="2"/>
              <a:buChar char="Ø"/>
            </a:pPr>
            <a:r>
              <a:rPr lang="en-US" sz="1600" dirty="0" smtClean="0"/>
              <a:t>Calibrated by absolute measurements in terms of fundamental units.</a:t>
            </a:r>
          </a:p>
          <a:p>
            <a:pPr>
              <a:buFont typeface="Wingdings" pitchFamily="2" charset="2"/>
              <a:buChar char="Ø"/>
            </a:pPr>
            <a:r>
              <a:rPr lang="en-US" sz="1600" dirty="0" smtClean="0"/>
              <a:t>Not available for use outside national lab.</a:t>
            </a:r>
          </a:p>
          <a:p>
            <a:pPr>
              <a:buFont typeface="Wingdings" pitchFamily="2" charset="2"/>
              <a:buChar char="Ø"/>
            </a:pPr>
            <a:r>
              <a:rPr lang="en-US" sz="1600" dirty="0" smtClean="0"/>
              <a:t>Main function is the verification &amp; calibration of secondary standard.</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Standards of Measurement</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fontScale="92500" lnSpcReduction="20000"/>
          </a:bodyPr>
          <a:lstStyle/>
          <a:p>
            <a:pPr>
              <a:buNone/>
            </a:pPr>
            <a:r>
              <a:rPr lang="en-US" sz="1600" dirty="0" smtClean="0"/>
              <a:t>	</a:t>
            </a:r>
            <a:r>
              <a:rPr lang="en-US" sz="1600" b="1" dirty="0" smtClean="0"/>
              <a:t>3. Secondary standards</a:t>
            </a:r>
          </a:p>
          <a:p>
            <a:pPr>
              <a:buFont typeface="Wingdings" pitchFamily="2" charset="2"/>
              <a:buChar char="Ø"/>
            </a:pPr>
            <a:r>
              <a:rPr lang="en-US" sz="1600" dirty="0" smtClean="0"/>
              <a:t>Maintained by particular involved  industry.</a:t>
            </a:r>
          </a:p>
          <a:p>
            <a:pPr>
              <a:buFont typeface="Wingdings" pitchFamily="2" charset="2"/>
              <a:buChar char="Ø"/>
            </a:pPr>
            <a:r>
              <a:rPr lang="en-US" sz="1600" dirty="0" smtClean="0"/>
              <a:t>Checked locally against other reference standards in the area.	 </a:t>
            </a:r>
          </a:p>
          <a:p>
            <a:pPr>
              <a:buFont typeface="Wingdings" pitchFamily="2" charset="2"/>
              <a:buChar char="Ø"/>
            </a:pPr>
            <a:r>
              <a:rPr lang="en-US" sz="1600" dirty="0" smtClean="0"/>
              <a:t>Based on primary standard.</a:t>
            </a:r>
          </a:p>
          <a:p>
            <a:pPr>
              <a:buFont typeface="Wingdings" pitchFamily="2" charset="2"/>
              <a:buChar char="Ø"/>
            </a:pPr>
            <a:r>
              <a:rPr lang="en-US" sz="1600" dirty="0" smtClean="0"/>
              <a:t>On periodic basis sent to national laboratory for calibration and comparison against primary 	standards. </a:t>
            </a:r>
          </a:p>
          <a:p>
            <a:pPr>
              <a:buNone/>
            </a:pPr>
            <a:r>
              <a:rPr lang="en-US" sz="1600" dirty="0" smtClean="0"/>
              <a:t>	</a:t>
            </a:r>
          </a:p>
          <a:p>
            <a:pPr>
              <a:buNone/>
            </a:pPr>
            <a:r>
              <a:rPr lang="en-US" sz="1600" dirty="0" smtClean="0"/>
              <a:t>	4. </a:t>
            </a:r>
            <a:r>
              <a:rPr lang="en-US" sz="1600" b="1" dirty="0" smtClean="0"/>
              <a:t>Working Standards</a:t>
            </a:r>
          </a:p>
          <a:p>
            <a:pPr>
              <a:buFont typeface="Wingdings" pitchFamily="2" charset="2"/>
              <a:buChar char="Ø"/>
            </a:pPr>
            <a:r>
              <a:rPr lang="en-US" sz="1600" dirty="0" smtClean="0"/>
              <a:t>The main tool of measurement laboratory are working standards.</a:t>
            </a:r>
          </a:p>
          <a:p>
            <a:pPr>
              <a:buFont typeface="Wingdings" pitchFamily="2" charset="2"/>
              <a:buChar char="Ø"/>
            </a:pPr>
            <a:r>
              <a:rPr lang="en-US" sz="1600" dirty="0" smtClean="0"/>
              <a:t>Used to check and calibrate other laboratory instruments for accuracy and performance.</a:t>
            </a:r>
          </a:p>
          <a:p>
            <a:pPr>
              <a:buFont typeface="Wingdings" pitchFamily="2" charset="2"/>
              <a:buChar char="Ø"/>
            </a:pPr>
            <a:r>
              <a:rPr lang="en-US" sz="1600" dirty="0" smtClean="0"/>
              <a:t>Also used in manufacturing components and parts.</a:t>
            </a:r>
          </a:p>
          <a:p>
            <a:pPr>
              <a:buNone/>
            </a:pPr>
            <a:endParaRPr lang="en-US" sz="1600" dirty="0" smtClean="0"/>
          </a:p>
          <a:p>
            <a:pPr>
              <a:buNone/>
            </a:pPr>
            <a:r>
              <a:rPr lang="en-US" sz="1600" dirty="0" smtClean="0"/>
              <a:t>	</a:t>
            </a:r>
            <a:r>
              <a:rPr lang="en-US" sz="1600" b="1" dirty="0" smtClean="0"/>
              <a:t>IEEE  standards</a:t>
            </a:r>
          </a:p>
          <a:p>
            <a:pPr>
              <a:buFont typeface="Wingdings" pitchFamily="2" charset="2"/>
              <a:buChar char="ü"/>
            </a:pPr>
            <a:r>
              <a:rPr lang="en-US" sz="1600" dirty="0" smtClean="0"/>
              <a:t>Stands for Institute of Electrical and Electronics Engineers.</a:t>
            </a:r>
          </a:p>
          <a:p>
            <a:pPr>
              <a:buFont typeface="Wingdings" pitchFamily="2" charset="2"/>
              <a:buChar char="ü"/>
            </a:pPr>
            <a:r>
              <a:rPr lang="en-US" sz="1600" dirty="0" smtClean="0"/>
              <a:t>Headquarter situated in </a:t>
            </a:r>
            <a:r>
              <a:rPr lang="en-US" sz="1600" dirty="0" err="1" smtClean="0"/>
              <a:t>Newyork</a:t>
            </a:r>
            <a:r>
              <a:rPr lang="en-US" sz="1600" dirty="0" smtClean="0"/>
              <a:t> city.</a:t>
            </a:r>
          </a:p>
          <a:p>
            <a:pPr>
              <a:buFont typeface="Wingdings" pitchFamily="2" charset="2"/>
              <a:buChar char="ü"/>
            </a:pPr>
            <a:r>
              <a:rPr lang="en-US" sz="1600" dirty="0" smtClean="0"/>
              <a:t>Not available for comparison and checking of secondary standards.</a:t>
            </a:r>
          </a:p>
          <a:p>
            <a:pPr>
              <a:buFont typeface="Wingdings" pitchFamily="2" charset="2"/>
              <a:buChar char="ü"/>
            </a:pPr>
            <a:r>
              <a:rPr lang="en-US" sz="1600" dirty="0" smtClean="0"/>
              <a:t>Have been adopted by many agencies and societies as standards for their organization, such as [ANSI].</a:t>
            </a:r>
          </a:p>
          <a:p>
            <a:pPr>
              <a:buFont typeface="Wingdings" pitchFamily="2" charset="2"/>
              <a:buChar char="ü"/>
            </a:pPr>
            <a:r>
              <a:rPr lang="en-US" sz="1600" dirty="0" smtClean="0"/>
              <a:t>Applicable for testing and evaluating various electronic system and components.</a:t>
            </a:r>
          </a:p>
          <a:p>
            <a:pPr>
              <a:buFont typeface="Wingdings" pitchFamily="2" charset="2"/>
              <a:buChar char="ü"/>
            </a:pPr>
            <a:r>
              <a:rPr lang="en-US" sz="1600" dirty="0" smtClean="0"/>
              <a:t>Used to specify test equipments. </a:t>
            </a:r>
            <a:r>
              <a:rPr lang="en-US" sz="1600" dirty="0" err="1" smtClean="0"/>
              <a:t>eg</a:t>
            </a:r>
            <a:r>
              <a:rPr lang="en-US" sz="1600" dirty="0" smtClean="0"/>
              <a:t>. Oscilloscope. </a:t>
            </a:r>
          </a:p>
          <a:p>
            <a:pPr>
              <a:buFont typeface="Wingdings" pitchFamily="2" charset="2"/>
              <a:buChar char="ü"/>
            </a:pPr>
            <a:r>
              <a:rPr lang="en-US" sz="1600" dirty="0" smtClean="0"/>
              <a:t>Concern with safety of wiring for power plants ships , industrial buildings etc.</a:t>
            </a:r>
          </a:p>
          <a:p>
            <a:pPr>
              <a:buFont typeface="Wingdings" pitchFamily="2" charset="2"/>
              <a:buChar char="ü"/>
            </a:pPr>
            <a:r>
              <a:rPr lang="en-US" sz="1600" dirty="0" smtClean="0"/>
              <a:t>Specify different components, schematics and logic symbols.</a:t>
            </a:r>
          </a:p>
          <a:p>
            <a:pPr>
              <a:buFont typeface="Wingdings" pitchFamily="2" charset="2"/>
              <a:buChar char="ü"/>
            </a:pPr>
            <a:r>
              <a:rPr lang="en-US" sz="1600" dirty="0" smtClean="0"/>
              <a:t>Specify  various interfacing standards and communication standards. </a:t>
            </a:r>
          </a:p>
          <a:p>
            <a:pPr>
              <a:buNone/>
            </a:pPr>
            <a:r>
              <a:rPr lang="en-US" sz="1600" dirty="0" smtClean="0"/>
              <a:t>	  </a:t>
            </a:r>
          </a:p>
          <a:p>
            <a:pPr>
              <a:buNone/>
            </a:pPr>
            <a:r>
              <a:rPr lang="en-US" sz="1600" dirty="0" smtClean="0"/>
              <a:t>	</a:t>
            </a:r>
          </a:p>
          <a:p>
            <a:pPr>
              <a:buNone/>
            </a:pPr>
            <a:r>
              <a:rPr lang="en-US" sz="16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Measuring Instruments</a:t>
            </a:r>
            <a:endParaRPr lang="en-US" sz="2000" b="1" dirty="0"/>
          </a:p>
        </p:txBody>
      </p:sp>
      <p:sp>
        <p:nvSpPr>
          <p:cNvPr id="4" name="TextBox 3"/>
          <p:cNvSpPr txBox="1"/>
          <p:nvPr/>
        </p:nvSpPr>
        <p:spPr>
          <a:xfrm>
            <a:off x="0" y="990601"/>
            <a:ext cx="4343400" cy="5867399"/>
          </a:xfrm>
          <a:prstGeom prst="rect">
            <a:avLst/>
          </a:prstGeom>
          <a:blipFill>
            <a:blip r:embed="rId3"/>
            <a:tile tx="0" ty="0" sx="100000" sy="100000" flip="none" algn="tl"/>
          </a:blipFill>
        </p:spPr>
        <p:txBody>
          <a:bodyPr wrap="square" rtlCol="0">
            <a:spAutoFit/>
          </a:bodyPr>
          <a:lstStyle/>
          <a:p>
            <a:r>
              <a:rPr lang="en-US" sz="1600" b="1" dirty="0" smtClean="0"/>
              <a:t>PMMC movement is often called </a:t>
            </a:r>
            <a:r>
              <a:rPr lang="en-US" sz="1600" b="1" dirty="0" err="1" smtClean="0"/>
              <a:t>D’Arsonval</a:t>
            </a:r>
            <a:r>
              <a:rPr lang="en-US" sz="1600" b="1" dirty="0" smtClean="0"/>
              <a:t> movement.</a:t>
            </a:r>
          </a:p>
          <a:p>
            <a:endParaRPr lang="en-US" sz="1600" dirty="0" smtClean="0"/>
          </a:p>
          <a:p>
            <a:r>
              <a:rPr lang="en-US" sz="1600" b="1" dirty="0" err="1" smtClean="0"/>
              <a:t>D’Arsonval</a:t>
            </a:r>
            <a:r>
              <a:rPr lang="en-US" sz="1600" b="1" dirty="0" smtClean="0"/>
              <a:t> movement</a:t>
            </a:r>
            <a:r>
              <a:rPr lang="en-US" sz="1600" dirty="0" smtClean="0"/>
              <a:t>:</a:t>
            </a:r>
          </a:p>
          <a:p>
            <a:r>
              <a:rPr lang="en-US" sz="1600" dirty="0" smtClean="0"/>
              <a:t>When current passed via a coil kept in permanent magnetic field, the coil moves, the direction of movement depends upon the direction of current flow and magnitude of movement  depends upon the magnitude of current passed via the coil provided other parameters as constant. </a:t>
            </a:r>
          </a:p>
          <a:p>
            <a:endParaRPr lang="en-US" sz="1600" dirty="0" smtClean="0"/>
          </a:p>
          <a:p>
            <a:r>
              <a:rPr lang="en-US" sz="1600" b="1" dirty="0" smtClean="0"/>
              <a:t>Torque Equation</a:t>
            </a:r>
          </a:p>
          <a:p>
            <a:r>
              <a:rPr lang="en-US" sz="1600" dirty="0" smtClean="0"/>
              <a:t>When current passed via coil, the deflecting Torque developed</a:t>
            </a:r>
          </a:p>
          <a:p>
            <a:r>
              <a:rPr lang="en-US" sz="1600" dirty="0" smtClean="0"/>
              <a:t>Td ∞ I</a:t>
            </a:r>
          </a:p>
          <a:p>
            <a:r>
              <a:rPr lang="en-US" sz="1600" b="1" dirty="0" smtClean="0"/>
              <a:t>Td = GI</a:t>
            </a:r>
            <a:r>
              <a:rPr lang="en-US" sz="1600" dirty="0" smtClean="0"/>
              <a:t>			-----	(4.1)</a:t>
            </a:r>
          </a:p>
          <a:p>
            <a:r>
              <a:rPr lang="en-US" sz="1600" dirty="0" smtClean="0"/>
              <a:t>Where, G = BNA</a:t>
            </a:r>
          </a:p>
          <a:p>
            <a:r>
              <a:rPr lang="en-US" sz="1600" dirty="0" smtClean="0"/>
              <a:t>Td = deflecting torque(N-m)</a:t>
            </a:r>
          </a:p>
          <a:p>
            <a:r>
              <a:rPr lang="en-US" sz="1600" dirty="0" smtClean="0"/>
              <a:t>B = Flux density in air gap[</a:t>
            </a:r>
            <a:r>
              <a:rPr lang="en-US" sz="1600" dirty="0" err="1" smtClean="0"/>
              <a:t>wb</a:t>
            </a:r>
            <a:r>
              <a:rPr lang="en-US" sz="1600" dirty="0" smtClean="0"/>
              <a:t>/m</a:t>
            </a:r>
            <a:r>
              <a:rPr lang="en-US" sz="1600" baseline="30000" dirty="0" smtClean="0"/>
              <a:t>2</a:t>
            </a:r>
            <a:endParaRPr lang="en-US" sz="1600" dirty="0" smtClean="0"/>
          </a:p>
          <a:p>
            <a:r>
              <a:rPr lang="en-US" sz="1600" dirty="0" smtClean="0"/>
              <a:t>		 or Tesla]</a:t>
            </a:r>
          </a:p>
          <a:p>
            <a:r>
              <a:rPr lang="en-US" sz="1600" dirty="0" smtClean="0"/>
              <a:t>I = Current in the movable coil[Ampere]</a:t>
            </a:r>
          </a:p>
          <a:p>
            <a:r>
              <a:rPr lang="en-US" sz="1600" dirty="0" smtClean="0"/>
              <a:t> </a:t>
            </a:r>
          </a:p>
          <a:p>
            <a:endParaRPr lang="en-US" dirty="0"/>
          </a:p>
        </p:txBody>
      </p:sp>
      <p:sp>
        <p:nvSpPr>
          <p:cNvPr id="5" name="Content Placeholder 4"/>
          <p:cNvSpPr>
            <a:spLocks noGrp="1"/>
          </p:cNvSpPr>
          <p:nvPr>
            <p:ph idx="1"/>
          </p:nvPr>
        </p:nvSpPr>
        <p:spPr>
          <a:xfrm>
            <a:off x="4343400" y="914400"/>
            <a:ext cx="4343400" cy="5943600"/>
          </a:xfrm>
        </p:spPr>
        <p:txBody>
          <a:bodyPr/>
          <a:lstStyle/>
          <a:p>
            <a:r>
              <a:rPr lang="en-US" dirty="0" err="1" smtClean="0"/>
              <a:t>pmmc</a:t>
            </a:r>
            <a:endParaRPr lang="en-US" dirty="0"/>
          </a:p>
        </p:txBody>
      </p:sp>
      <p:pic>
        <p:nvPicPr>
          <p:cNvPr id="3" name="Picture 2"/>
          <p:cNvPicPr>
            <a:picLocks noChangeAspect="1" noChangeArrowheads="1"/>
          </p:cNvPicPr>
          <p:nvPr/>
        </p:nvPicPr>
        <p:blipFill>
          <a:blip r:embed="rId4">
            <a:duotone>
              <a:prstClr val="black"/>
              <a:schemeClr val="accent6">
                <a:tint val="45000"/>
                <a:satMod val="400000"/>
              </a:schemeClr>
            </a:duotone>
          </a:blip>
          <a:srcRect/>
          <a:stretch>
            <a:fillRect/>
          </a:stretch>
        </p:blipFill>
        <p:spPr bwMode="auto">
          <a:xfrm>
            <a:off x="4343400" y="990600"/>
            <a:ext cx="4800600" cy="5562600"/>
          </a:xfrm>
          <a:prstGeom prst="rect">
            <a:avLst/>
          </a:prstGeom>
          <a:noFill/>
          <a:ln w="9525">
            <a:noFill/>
            <a:miter lim="800000"/>
            <a:headEnd/>
            <a:tailEnd/>
          </a:ln>
          <a:effectLst/>
        </p:spPr>
      </p:pic>
      <p:sp>
        <p:nvSpPr>
          <p:cNvPr id="7" name="TextBox 6"/>
          <p:cNvSpPr txBox="1"/>
          <p:nvPr/>
        </p:nvSpPr>
        <p:spPr>
          <a:xfrm>
            <a:off x="4343400" y="6488668"/>
            <a:ext cx="4800600" cy="369332"/>
          </a:xfrm>
          <a:prstGeom prst="rect">
            <a:avLst/>
          </a:prstGeom>
          <a:solidFill>
            <a:schemeClr val="accent6">
              <a:lumMod val="60000"/>
              <a:lumOff val="40000"/>
            </a:schemeClr>
          </a:solidFill>
        </p:spPr>
        <p:txBody>
          <a:bodyPr wrap="square" rtlCol="0">
            <a:spAutoFit/>
          </a:bodyPr>
          <a:lstStyle/>
          <a:p>
            <a:r>
              <a:rPr lang="en-US" dirty="0" smtClean="0"/>
              <a:t>Diagram 5.8 PMMC Instrument</a:t>
            </a:r>
            <a:endParaRPr lang="en-US" dirty="0"/>
          </a:p>
        </p:txBody>
      </p:sp>
      <p:sp>
        <p:nvSpPr>
          <p:cNvPr id="8" name="TextBox 7"/>
          <p:cNvSpPr txBox="1"/>
          <p:nvPr/>
        </p:nvSpPr>
        <p:spPr>
          <a:xfrm>
            <a:off x="5638800" y="3581400"/>
            <a:ext cx="304800" cy="369332"/>
          </a:xfrm>
          <a:prstGeom prst="rect">
            <a:avLst/>
          </a:prstGeom>
          <a:noFill/>
          <a:ln>
            <a:noFill/>
          </a:ln>
        </p:spPr>
        <p:txBody>
          <a:bodyPr wrap="square" rtlCol="0">
            <a:spAutoFit/>
          </a:bodyPr>
          <a:lstStyle/>
          <a:p>
            <a:r>
              <a:rPr lang="en-US" dirty="0" smtClean="0"/>
              <a:t>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blipFill>
            <a:blip r:embed="rId2"/>
            <a:tile tx="0" ty="0" sx="100000" sy="100000" flip="none" algn="tl"/>
          </a:blipFill>
        </p:spPr>
        <p:txBody>
          <a:bodyPr/>
          <a:lstStyle/>
          <a:p>
            <a:pPr>
              <a:buNone/>
            </a:pPr>
            <a:r>
              <a:rPr lang="en-US" sz="3600" b="1" dirty="0" smtClean="0"/>
              <a:t>1. Mechanical Instruments:</a:t>
            </a:r>
          </a:p>
          <a:p>
            <a:pPr>
              <a:buFont typeface="Wingdings" pitchFamily="2" charset="2"/>
              <a:buChar char="Ø"/>
            </a:pPr>
            <a:r>
              <a:rPr lang="en-US" dirty="0" smtClean="0"/>
              <a:t>Very reliable for static and stable conditions.</a:t>
            </a:r>
          </a:p>
          <a:p>
            <a:pPr>
              <a:buFont typeface="Wingdings" pitchFamily="2" charset="2"/>
              <a:buChar char="Ø"/>
            </a:pPr>
            <a:r>
              <a:rPr lang="en-US" dirty="0" smtClean="0"/>
              <a:t>Unable to respond rapidly for dynamic and transient conditions.</a:t>
            </a:r>
          </a:p>
          <a:p>
            <a:pPr>
              <a:buFont typeface="Wingdings" pitchFamily="2" charset="2"/>
              <a:buChar char="Ø"/>
            </a:pPr>
            <a:r>
              <a:rPr lang="en-US" dirty="0" smtClean="0"/>
              <a:t>Instrument moving part is rigid, heavy, bulky &amp; have large mass etc.</a:t>
            </a:r>
          </a:p>
          <a:p>
            <a:pPr>
              <a:buFont typeface="Wingdings" pitchFamily="2" charset="2"/>
              <a:buChar char="Ø"/>
            </a:pPr>
            <a:r>
              <a:rPr lang="en-US" dirty="0" smtClean="0"/>
              <a:t>It causes obstacle to rapid change in dynamic conditions.</a:t>
            </a:r>
          </a:p>
          <a:p>
            <a:pPr>
              <a:buFont typeface="Wingdings" pitchFamily="2" charset="2"/>
              <a:buChar char="Ø"/>
            </a:pPr>
            <a:r>
              <a:rPr lang="en-US" dirty="0" smtClean="0"/>
              <a:t>Mechanical instruments creates noise pollution.</a:t>
            </a:r>
          </a:p>
          <a:p>
            <a:pPr>
              <a:buNone/>
            </a:pPr>
            <a:endParaRPr lang="en-US" dirty="0"/>
          </a:p>
        </p:txBody>
      </p:sp>
      <p:sp>
        <p:nvSpPr>
          <p:cNvPr id="4" name="Title 1"/>
          <p:cNvSpPr txBox="1">
            <a:spLocks noGrp="1"/>
          </p:cNvSpPr>
          <p:nvPr>
            <p:ph type="title"/>
          </p:nvPr>
        </p:nvSpPr>
        <p:spPr>
          <a:xfrm>
            <a:off x="0" y="0"/>
            <a:ext cx="9144000" cy="838200"/>
          </a:xfrm>
          <a:prstGeom prst="rect">
            <a:avLst/>
          </a:prstGeom>
          <a:blipFill>
            <a:blip r:embed="rId3">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Introduction to instrumentation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PMMC</a:t>
            </a:r>
            <a:endParaRPr lang="en-US" sz="2000" b="1"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a:bodyPr>
          <a:lstStyle/>
          <a:p>
            <a:pPr>
              <a:buNone/>
            </a:pPr>
            <a:r>
              <a:rPr lang="en-US" sz="1600" dirty="0" smtClean="0"/>
              <a:t>	N = Turns of wire on the coil</a:t>
            </a:r>
          </a:p>
          <a:p>
            <a:pPr>
              <a:buNone/>
            </a:pPr>
            <a:r>
              <a:rPr lang="en-US" sz="1600" dirty="0" smtClean="0"/>
              <a:t>	</a:t>
            </a:r>
            <a:r>
              <a:rPr lang="en-US" sz="1600" b="1" dirty="0" smtClean="0"/>
              <a:t>Td = BAIN</a:t>
            </a:r>
            <a:r>
              <a:rPr lang="en-US" sz="1600" dirty="0" smtClean="0"/>
              <a:t>					-----	(4.2)</a:t>
            </a:r>
          </a:p>
          <a:p>
            <a:pPr>
              <a:buNone/>
            </a:pPr>
            <a:r>
              <a:rPr lang="en-US" sz="1600" dirty="0" smtClean="0"/>
              <a:t>	Now, due to helical spring, there must be retarding torque in the system. </a:t>
            </a:r>
          </a:p>
          <a:p>
            <a:pPr>
              <a:buNone/>
            </a:pPr>
            <a:r>
              <a:rPr lang="en-US" sz="1600" dirty="0" smtClean="0"/>
              <a:t>	</a:t>
            </a:r>
            <a:r>
              <a:rPr lang="en-US" sz="1600" dirty="0" err="1" smtClean="0"/>
              <a:t>Tr</a:t>
            </a:r>
            <a:r>
              <a:rPr lang="en-US" sz="1600" dirty="0" smtClean="0"/>
              <a:t>  ∞ </a:t>
            </a:r>
            <a:r>
              <a:rPr lang="az-Cyrl-AZ" sz="1600" dirty="0" smtClean="0"/>
              <a:t>Ө</a:t>
            </a:r>
            <a:r>
              <a:rPr lang="en-US" sz="1600" dirty="0" smtClean="0"/>
              <a:t>					-----	(4.3)</a:t>
            </a:r>
          </a:p>
          <a:p>
            <a:pPr>
              <a:buNone/>
            </a:pPr>
            <a:r>
              <a:rPr lang="en-US" sz="1600" dirty="0" smtClean="0"/>
              <a:t>	</a:t>
            </a:r>
            <a:r>
              <a:rPr lang="en-US" sz="1600" b="1" dirty="0" err="1" smtClean="0"/>
              <a:t>Tr</a:t>
            </a:r>
            <a:r>
              <a:rPr lang="en-US" sz="1600" b="1" dirty="0" smtClean="0"/>
              <a:t>  =  K</a:t>
            </a:r>
            <a:r>
              <a:rPr lang="az-Cyrl-AZ" sz="1600" b="1" dirty="0" smtClean="0"/>
              <a:t>Ө</a:t>
            </a:r>
            <a:r>
              <a:rPr lang="en-US" sz="1600" dirty="0" smtClean="0"/>
              <a:t>					-----	(4.4)</a:t>
            </a:r>
          </a:p>
          <a:p>
            <a:pPr>
              <a:buNone/>
            </a:pPr>
            <a:r>
              <a:rPr lang="en-US" sz="1600" dirty="0" smtClean="0"/>
              <a:t>	where K is spring constant.</a:t>
            </a:r>
          </a:p>
          <a:p>
            <a:pPr>
              <a:buNone/>
            </a:pPr>
            <a:r>
              <a:rPr lang="en-US" sz="1600" dirty="0" smtClean="0"/>
              <a:t>	The pointer would becomes at steady state position when Td = </a:t>
            </a:r>
            <a:r>
              <a:rPr lang="en-US" sz="1600" dirty="0" err="1" smtClean="0"/>
              <a:t>Tr</a:t>
            </a:r>
            <a:r>
              <a:rPr lang="en-US" sz="1600" dirty="0" smtClean="0"/>
              <a:t>, i.e.</a:t>
            </a:r>
          </a:p>
          <a:p>
            <a:pPr>
              <a:buNone/>
            </a:pPr>
            <a:r>
              <a:rPr lang="en-US" sz="1600" dirty="0" smtClean="0"/>
              <a:t>	GI = K</a:t>
            </a:r>
            <a:r>
              <a:rPr lang="az-Cyrl-AZ" sz="1600" dirty="0" smtClean="0"/>
              <a:t>Ө</a:t>
            </a:r>
            <a:endParaRPr lang="en-US" sz="1600" dirty="0" smtClean="0"/>
          </a:p>
          <a:p>
            <a:pPr>
              <a:buNone/>
            </a:pPr>
            <a:r>
              <a:rPr lang="en-US" sz="1600" dirty="0" smtClean="0"/>
              <a:t>	I =  [K/G] </a:t>
            </a:r>
            <a:r>
              <a:rPr lang="az-Cyrl-AZ" sz="1600" dirty="0" smtClean="0"/>
              <a:t>Ө</a:t>
            </a:r>
            <a:endParaRPr lang="en-US" sz="1600" dirty="0" smtClean="0"/>
          </a:p>
          <a:p>
            <a:pPr>
              <a:buNone/>
            </a:pPr>
            <a:r>
              <a:rPr lang="en-US" sz="1600" dirty="0" smtClean="0"/>
              <a:t>	</a:t>
            </a:r>
            <a:r>
              <a:rPr lang="en-US" sz="1600" b="1" dirty="0" smtClean="0"/>
              <a:t>I  ∞ </a:t>
            </a:r>
            <a:r>
              <a:rPr lang="az-Cyrl-AZ" sz="1600" b="1" dirty="0" smtClean="0"/>
              <a:t>Ө</a:t>
            </a:r>
            <a:r>
              <a:rPr lang="en-US" sz="1600" b="1" dirty="0" smtClean="0"/>
              <a:t>	</a:t>
            </a:r>
            <a:r>
              <a:rPr lang="en-US" sz="1600" dirty="0" smtClean="0"/>
              <a:t>					-----	(4.5)</a:t>
            </a:r>
          </a:p>
          <a:p>
            <a:pPr>
              <a:buNone/>
            </a:pPr>
            <a:r>
              <a:rPr lang="en-US" sz="1600" dirty="0" smtClean="0"/>
              <a:t>	[As G &amp; K being constant] </a:t>
            </a:r>
          </a:p>
          <a:p>
            <a:pPr>
              <a:buNone/>
            </a:pPr>
            <a:r>
              <a:rPr lang="en-US" sz="1600" dirty="0" smtClean="0"/>
              <a:t>	Thus, magnitude of current via coil determines angular displacement.</a:t>
            </a:r>
          </a:p>
          <a:p>
            <a:pPr>
              <a:buNone/>
            </a:pPr>
            <a:r>
              <a:rPr lang="en-US" sz="1600" dirty="0" smtClean="0"/>
              <a:t>	</a:t>
            </a:r>
          </a:p>
          <a:p>
            <a:pPr>
              <a:buNone/>
            </a:pPr>
            <a:r>
              <a:rPr lang="en-US" sz="1600" dirty="0" smtClean="0"/>
              <a:t>	</a:t>
            </a:r>
            <a:r>
              <a:rPr lang="en-US" sz="1600" b="1" dirty="0" smtClean="0"/>
              <a:t>Advantages of PMMC instrument</a:t>
            </a:r>
          </a:p>
          <a:p>
            <a:pPr marL="400050" indent="-400050">
              <a:buFont typeface="+mj-lt"/>
              <a:buAutoNum type="romanLcPeriod"/>
            </a:pPr>
            <a:r>
              <a:rPr lang="en-US" sz="1600" dirty="0" smtClean="0"/>
              <a:t>Uniform scale</a:t>
            </a:r>
          </a:p>
          <a:p>
            <a:pPr marL="400050" indent="-400050">
              <a:buFont typeface="+mj-lt"/>
              <a:buAutoNum type="romanLcPeriod"/>
            </a:pPr>
            <a:r>
              <a:rPr lang="en-US" sz="1600" dirty="0" smtClean="0"/>
              <a:t>Low power consumption (25µW to 200mW)</a:t>
            </a:r>
          </a:p>
          <a:p>
            <a:pPr marL="400050" indent="-400050">
              <a:buFont typeface="+mj-lt"/>
              <a:buAutoNum type="romanLcPeriod"/>
            </a:pPr>
            <a:r>
              <a:rPr lang="en-US" sz="1600" dirty="0" smtClean="0"/>
              <a:t>High torque weight ratio provides high accuracy.</a:t>
            </a:r>
          </a:p>
          <a:p>
            <a:pPr marL="400050" indent="-400050">
              <a:buFont typeface="+mj-lt"/>
              <a:buAutoNum type="romanLcPeriod"/>
            </a:pPr>
            <a:r>
              <a:rPr lang="en-US" sz="1600" dirty="0" smtClean="0"/>
              <a:t>Single instrument can be use for both current and voltage measurement. </a:t>
            </a:r>
          </a:p>
          <a:p>
            <a:pPr marL="400050" indent="-400050">
              <a:buFont typeface="+mj-lt"/>
              <a:buAutoNum type="romanLcPeriod"/>
            </a:pPr>
            <a:r>
              <a:rPr lang="en-US" sz="1600" dirty="0" smtClean="0"/>
              <a:t>The use of core magnet becomes very suitable in Aircraft and aerospace applications.	</a:t>
            </a:r>
            <a:endParaRPr lang="en-US" sz="1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Advantages of PMMC</a:t>
            </a:r>
            <a:endParaRPr lang="en-US" sz="2000" b="1"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a:bodyPr>
          <a:lstStyle/>
          <a:p>
            <a:pPr marL="400050" indent="-400050">
              <a:buNone/>
            </a:pPr>
            <a:r>
              <a:rPr lang="en-US" sz="1600" dirty="0" smtClean="0"/>
              <a:t>vi.	No effect of stray magnetic field.</a:t>
            </a:r>
          </a:p>
          <a:p>
            <a:pPr marL="400050" indent="-400050">
              <a:buNone/>
            </a:pPr>
            <a:r>
              <a:rPr lang="en-US" sz="1600" dirty="0" smtClean="0"/>
              <a:t>vii.	No hysteresis loss.</a:t>
            </a:r>
          </a:p>
          <a:p>
            <a:pPr>
              <a:buNone/>
            </a:pPr>
            <a:endParaRPr lang="en-US" sz="1600" dirty="0" smtClean="0"/>
          </a:p>
          <a:p>
            <a:pPr>
              <a:buNone/>
            </a:pPr>
            <a:r>
              <a:rPr lang="en-US" sz="1600" dirty="0" smtClean="0"/>
              <a:t>	</a:t>
            </a:r>
            <a:r>
              <a:rPr lang="en-US" sz="1600" b="1" dirty="0" smtClean="0"/>
              <a:t>Disadvantages of PMMC instrument</a:t>
            </a:r>
          </a:p>
          <a:p>
            <a:pPr marL="400050" indent="-400050">
              <a:buFont typeface="+mj-lt"/>
              <a:buAutoNum type="romanLcPeriod"/>
            </a:pPr>
            <a:r>
              <a:rPr lang="en-US" sz="1600" dirty="0" smtClean="0"/>
              <a:t>Not useful for A.C. measurement.</a:t>
            </a:r>
          </a:p>
          <a:p>
            <a:pPr marL="400050" indent="-400050">
              <a:buFont typeface="+mj-lt"/>
              <a:buAutoNum type="romanLcPeriod"/>
            </a:pPr>
            <a:r>
              <a:rPr lang="en-US" sz="1600" dirty="0" smtClean="0"/>
              <a:t>Costlier than moving iron instrument.</a:t>
            </a:r>
          </a:p>
          <a:p>
            <a:pPr marL="400050" indent="-400050">
              <a:buFont typeface="+mj-lt"/>
              <a:buAutoNum type="romanLcPeriod"/>
            </a:pPr>
            <a:r>
              <a:rPr lang="en-US" sz="1600" dirty="0" smtClean="0"/>
              <a:t>Error introduces due to friction, spring, temperature &amp; magnet etc. </a:t>
            </a:r>
          </a:p>
          <a:p>
            <a:pPr marL="400050" indent="-400050">
              <a:buNone/>
            </a:pPr>
            <a:endParaRPr lang="en-US" sz="1600" dirty="0" smtClean="0"/>
          </a:p>
          <a:p>
            <a:pPr marL="400050" indent="-400050">
              <a:buNone/>
            </a:pPr>
            <a:r>
              <a:rPr lang="en-US" sz="1600" dirty="0" smtClean="0"/>
              <a:t>	</a:t>
            </a:r>
            <a:r>
              <a:rPr lang="en-US" sz="1600" b="1" dirty="0" smtClean="0"/>
              <a:t>A PMMC instrument has dimension 35 mm * 25 mm. The flux density in air gap is 1.8*10</a:t>
            </a:r>
            <a:r>
              <a:rPr lang="en-US" sz="1600" b="1" baseline="30000" dirty="0" smtClean="0"/>
              <a:t>-3</a:t>
            </a:r>
            <a:r>
              <a:rPr lang="en-US" sz="1600" b="1" dirty="0" smtClean="0"/>
              <a:t>wb/m</a:t>
            </a:r>
            <a:r>
              <a:rPr lang="en-US" sz="1600" b="1" baseline="30000" dirty="0" smtClean="0"/>
              <a:t>2</a:t>
            </a:r>
            <a:r>
              <a:rPr lang="en-US" sz="1600" b="1" dirty="0" smtClean="0"/>
              <a:t> and spring constant is 0.14*10</a:t>
            </a:r>
            <a:r>
              <a:rPr lang="en-US" sz="1600" b="1" baseline="30000" dirty="0" smtClean="0"/>
              <a:t>-6</a:t>
            </a:r>
            <a:r>
              <a:rPr lang="en-US" sz="1600" b="1" dirty="0" smtClean="0"/>
              <a:t> Nm/deg. Find the number of turns required to provide an angular deflection of 90  ͘ degrees when a current of 20 </a:t>
            </a:r>
            <a:r>
              <a:rPr lang="en-US" sz="1600" b="1" dirty="0" err="1" smtClean="0"/>
              <a:t>mA</a:t>
            </a:r>
            <a:r>
              <a:rPr lang="en-US" sz="1600" b="1" dirty="0" smtClean="0"/>
              <a:t> is passed via the coil.</a:t>
            </a:r>
          </a:p>
          <a:p>
            <a:pPr marL="400050" indent="-400050">
              <a:buNone/>
            </a:pPr>
            <a:endParaRPr lang="en-US" sz="1600" dirty="0" smtClean="0"/>
          </a:p>
          <a:p>
            <a:pPr marL="400050" indent="-400050">
              <a:buNone/>
            </a:pPr>
            <a:endParaRPr lang="en-US" sz="1600" dirty="0" smtClean="0"/>
          </a:p>
          <a:p>
            <a:pPr marL="400050" indent="-400050">
              <a:buNone/>
            </a:pPr>
            <a:endParaRPr lang="en-US" sz="1600" dirty="0" smtClean="0"/>
          </a:p>
          <a:p>
            <a:pPr marL="400050" indent="-400050">
              <a:buNone/>
            </a:pPr>
            <a:r>
              <a:rPr lang="en-US" sz="1600" dirty="0" smtClean="0"/>
              <a:t>	</a:t>
            </a:r>
          </a:p>
          <a:p>
            <a:pPr marL="400050" indent="-400050">
              <a:buNone/>
            </a:pPr>
            <a:endParaRPr lang="en-US" sz="1600" b="1" dirty="0" smtClean="0"/>
          </a:p>
          <a:p>
            <a:pPr>
              <a:buNone/>
            </a:pPr>
            <a:endParaRPr 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Damping</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b="1" dirty="0" smtClean="0"/>
              <a:t>	Damping</a:t>
            </a:r>
          </a:p>
          <a:p>
            <a:pPr>
              <a:buFont typeface="Wingdings" pitchFamily="2" charset="2"/>
              <a:buChar char="q"/>
            </a:pPr>
            <a:r>
              <a:rPr lang="en-US" sz="1600" dirty="0" smtClean="0"/>
              <a:t>It</a:t>
            </a:r>
            <a:r>
              <a:rPr lang="en-US" sz="1600" b="1" dirty="0" smtClean="0"/>
              <a:t> </a:t>
            </a:r>
            <a:r>
              <a:rPr lang="en-US" sz="1600" dirty="0" smtClean="0"/>
              <a:t>refers to dissipation of energy due to rotation. </a:t>
            </a:r>
          </a:p>
          <a:p>
            <a:pPr>
              <a:buFont typeface="Wingdings" pitchFamily="2" charset="2"/>
              <a:buChar char="q"/>
            </a:pPr>
            <a:r>
              <a:rPr lang="en-US" sz="1600" dirty="0" smtClean="0"/>
              <a:t>Absorb energy from oscillating system to bring at equilibrium position.</a:t>
            </a:r>
          </a:p>
          <a:p>
            <a:pPr>
              <a:buNone/>
            </a:pPr>
            <a:r>
              <a:rPr lang="en-US" sz="1600" dirty="0" smtClean="0"/>
              <a:t>	Galvanometer damping has two mechanisms.</a:t>
            </a:r>
          </a:p>
          <a:p>
            <a:pPr>
              <a:buFont typeface="Wingdings" pitchFamily="2" charset="2"/>
              <a:buChar char="Ø"/>
            </a:pPr>
            <a:r>
              <a:rPr lang="en-US" sz="1600" dirty="0" smtClean="0"/>
              <a:t>Mechanical damping.</a:t>
            </a:r>
          </a:p>
          <a:p>
            <a:pPr>
              <a:buFont typeface="Wingdings" pitchFamily="2" charset="2"/>
              <a:buChar char="Ø"/>
            </a:pPr>
            <a:r>
              <a:rPr lang="en-US" sz="1600" dirty="0" smtClean="0"/>
              <a:t>Electromagnetic damping.</a:t>
            </a:r>
          </a:p>
          <a:p>
            <a:pPr>
              <a:buNone/>
            </a:pPr>
            <a:endParaRPr lang="en-US" sz="1600" dirty="0" smtClean="0"/>
          </a:p>
          <a:p>
            <a:pPr>
              <a:buNone/>
            </a:pPr>
            <a:r>
              <a:rPr lang="en-US" sz="1600" dirty="0" smtClean="0"/>
              <a:t>	</a:t>
            </a:r>
            <a:r>
              <a:rPr lang="en-US" sz="1600" b="1" dirty="0" smtClean="0"/>
              <a:t>Mechanical damping</a:t>
            </a:r>
          </a:p>
          <a:p>
            <a:pPr>
              <a:buFont typeface="Wingdings" pitchFamily="2" charset="2"/>
              <a:buChar char="Ø"/>
            </a:pPr>
            <a:r>
              <a:rPr lang="en-US" sz="1600" dirty="0" smtClean="0"/>
              <a:t>Caused mainly by the motion of coil via air surrounding it.</a:t>
            </a:r>
          </a:p>
          <a:p>
            <a:pPr>
              <a:buFont typeface="Wingdings" pitchFamily="2" charset="2"/>
              <a:buChar char="Ø"/>
            </a:pPr>
            <a:r>
              <a:rPr lang="en-US" sz="1600" dirty="0" smtClean="0"/>
              <a:t>Independent of electrical current via coil.</a:t>
            </a:r>
          </a:p>
          <a:p>
            <a:pPr>
              <a:buFont typeface="Wingdings" pitchFamily="2" charset="2"/>
              <a:buChar char="Ø"/>
            </a:pPr>
            <a:r>
              <a:rPr lang="en-US" sz="1600" dirty="0" smtClean="0"/>
              <a:t>Friction in bearing, spring suspension, rotating coil etc. contribute to mechanical damping effects.</a:t>
            </a:r>
          </a:p>
          <a:p>
            <a:pPr>
              <a:buNone/>
            </a:pPr>
            <a:endParaRPr lang="en-US" sz="1600" dirty="0" smtClean="0"/>
          </a:p>
          <a:p>
            <a:pPr>
              <a:buNone/>
            </a:pPr>
            <a:r>
              <a:rPr lang="en-US" sz="1600" dirty="0" smtClean="0"/>
              <a:t>	</a:t>
            </a:r>
            <a:r>
              <a:rPr lang="en-US" sz="1600" b="1" dirty="0" smtClean="0"/>
              <a:t>Electromagnetic damping</a:t>
            </a:r>
          </a:p>
          <a:p>
            <a:pPr>
              <a:buFont typeface="Wingdings" pitchFamily="2" charset="2"/>
              <a:buChar char="q"/>
            </a:pPr>
            <a:r>
              <a:rPr lang="en-US" sz="1600" dirty="0" smtClean="0"/>
              <a:t>Caused by induced effect in the coil as it rotates in magnetic field.  </a:t>
            </a:r>
          </a:p>
          <a:p>
            <a:pPr>
              <a:buFont typeface="Wingdings" pitchFamily="2" charset="2"/>
              <a:buChar char="q"/>
            </a:pPr>
            <a:r>
              <a:rPr lang="en-US" sz="1600" dirty="0" smtClean="0"/>
              <a:t>Provided that coil forms Part of a closed electrical circuit.</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Dynamic behavior of galvanometer</a:t>
            </a:r>
            <a:endParaRPr lang="en-US" sz="2000" b="1" dirty="0"/>
          </a:p>
        </p:txBody>
      </p:sp>
      <p:pic>
        <p:nvPicPr>
          <p:cNvPr id="2050"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Damping</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b="1" dirty="0" smtClean="0"/>
              <a:t>	Under damping</a:t>
            </a:r>
          </a:p>
          <a:p>
            <a:pPr>
              <a:buFont typeface="Wingdings" pitchFamily="2" charset="2"/>
              <a:buChar char="Ø"/>
            </a:pPr>
            <a:r>
              <a:rPr lang="en-US" sz="1600" dirty="0" smtClean="0"/>
              <a:t>Coil motion subjected under sinusoidal oscillations.</a:t>
            </a:r>
          </a:p>
          <a:p>
            <a:pPr>
              <a:buNone/>
            </a:pPr>
            <a:endParaRPr lang="en-US" sz="1600" dirty="0" smtClean="0"/>
          </a:p>
          <a:p>
            <a:pPr>
              <a:buNone/>
            </a:pPr>
            <a:r>
              <a:rPr lang="en-US" sz="1600" dirty="0" smtClean="0"/>
              <a:t>	</a:t>
            </a:r>
            <a:r>
              <a:rPr lang="en-US" sz="1600" b="1" dirty="0" smtClean="0"/>
              <a:t>Over damping</a:t>
            </a:r>
          </a:p>
          <a:p>
            <a:pPr>
              <a:buFont typeface="Wingdings" pitchFamily="2" charset="2"/>
              <a:buChar char="Ø"/>
            </a:pPr>
            <a:r>
              <a:rPr lang="en-US" sz="1600" dirty="0" smtClean="0"/>
              <a:t>Coil returns slowly to it’s rest position without oscillations.</a:t>
            </a:r>
          </a:p>
          <a:p>
            <a:pPr>
              <a:buFont typeface="Wingdings" pitchFamily="2" charset="2"/>
              <a:buChar char="Ø"/>
            </a:pPr>
            <a:r>
              <a:rPr lang="en-US" sz="1600" dirty="0" smtClean="0"/>
              <a:t>Pointer seems to approach the steady state position in a sluggish manner.</a:t>
            </a:r>
          </a:p>
          <a:p>
            <a:pPr>
              <a:buNone/>
            </a:pPr>
            <a:endParaRPr lang="en-US" sz="1600" dirty="0" smtClean="0"/>
          </a:p>
          <a:p>
            <a:pPr>
              <a:buNone/>
            </a:pPr>
            <a:r>
              <a:rPr lang="en-US" sz="1600" dirty="0" smtClean="0"/>
              <a:t>	</a:t>
            </a:r>
            <a:r>
              <a:rPr lang="en-US" sz="1600" b="1" dirty="0" smtClean="0"/>
              <a:t>Critically damping</a:t>
            </a:r>
          </a:p>
          <a:p>
            <a:pPr>
              <a:buFont typeface="Wingdings" pitchFamily="2" charset="2"/>
              <a:buChar char="Ø"/>
            </a:pPr>
            <a:r>
              <a:rPr lang="en-US" sz="1600" dirty="0" smtClean="0"/>
              <a:t>The pointer returns promptly to it’s steady state position without oscillations.</a:t>
            </a:r>
          </a:p>
          <a:p>
            <a:pPr>
              <a:buFont typeface="Wingdings" pitchFamily="2" charset="2"/>
              <a:buChar char="Ø"/>
            </a:pPr>
            <a:r>
              <a:rPr lang="en-US" sz="1600" dirty="0" smtClean="0"/>
              <a:t>Best performance obtained when critically damped.</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Performance parameters</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b="1" dirty="0" smtClean="0"/>
              <a:t>	Performance parameter</a:t>
            </a:r>
          </a:p>
          <a:p>
            <a:pPr>
              <a:buFont typeface="Wingdings" pitchFamily="2" charset="2"/>
              <a:buChar char="Ø"/>
            </a:pPr>
            <a:r>
              <a:rPr lang="en-US" sz="1600" dirty="0" smtClean="0"/>
              <a:t>The  functional behavior of Instrument with detailed specifications is termed as performance parameter.</a:t>
            </a:r>
          </a:p>
          <a:p>
            <a:pPr>
              <a:buFont typeface="Wingdings" pitchFamily="2" charset="2"/>
              <a:buChar char="Ø"/>
            </a:pPr>
            <a:r>
              <a:rPr lang="en-US" sz="1600" dirty="0" smtClean="0"/>
              <a:t>It deals with limitations and capabilities of instrument for particular application.</a:t>
            </a:r>
          </a:p>
          <a:p>
            <a:pPr>
              <a:buFont typeface="Wingdings" pitchFamily="2" charset="2"/>
              <a:buChar char="Ø"/>
            </a:pPr>
            <a:r>
              <a:rPr lang="en-US" sz="1600" dirty="0" smtClean="0"/>
              <a:t>Relates to the degree of approach to perfections. </a:t>
            </a:r>
          </a:p>
          <a:p>
            <a:pPr>
              <a:buNone/>
            </a:pPr>
            <a:endParaRPr lang="en-US" sz="1600" dirty="0" smtClean="0"/>
          </a:p>
          <a:p>
            <a:pPr>
              <a:buNone/>
            </a:pPr>
            <a:r>
              <a:rPr lang="en-US" sz="1600" dirty="0" smtClean="0"/>
              <a:t>	Classified as</a:t>
            </a:r>
          </a:p>
          <a:p>
            <a:pPr>
              <a:buFont typeface="+mj-lt"/>
              <a:buAutoNum type="arabicParenR"/>
            </a:pPr>
            <a:r>
              <a:rPr lang="en-US" sz="1600" dirty="0" smtClean="0"/>
              <a:t>Static performance parameters.</a:t>
            </a:r>
          </a:p>
          <a:p>
            <a:pPr>
              <a:buFont typeface="+mj-lt"/>
              <a:buAutoNum type="arabicParenR"/>
            </a:pPr>
            <a:r>
              <a:rPr lang="en-US" sz="1600" dirty="0" smtClean="0"/>
              <a:t>Dynamic performance parameters.</a:t>
            </a:r>
          </a:p>
          <a:p>
            <a:pPr>
              <a:buNone/>
            </a:pPr>
            <a:endParaRPr lang="en-US" sz="1600" dirty="0" smtClean="0"/>
          </a:p>
          <a:p>
            <a:pPr>
              <a:buNone/>
            </a:pPr>
            <a:r>
              <a:rPr lang="en-US" sz="1600" dirty="0" smtClean="0"/>
              <a:t>	</a:t>
            </a:r>
            <a:r>
              <a:rPr lang="en-US" sz="1600" b="1" dirty="0" smtClean="0"/>
              <a:t>Static performance parameters</a:t>
            </a:r>
          </a:p>
          <a:p>
            <a:pPr>
              <a:buNone/>
            </a:pPr>
            <a:r>
              <a:rPr lang="en-US" sz="1600" dirty="0" smtClean="0"/>
              <a:t>	The functional behavior of instrument under static conditions is termed as static performance parameters.</a:t>
            </a:r>
          </a:p>
          <a:p>
            <a:pPr>
              <a:buFont typeface="Wingdings" pitchFamily="2" charset="2"/>
              <a:buChar char="q"/>
            </a:pPr>
            <a:r>
              <a:rPr lang="en-US" sz="1600" dirty="0" smtClean="0"/>
              <a:t>Accuracy</a:t>
            </a:r>
          </a:p>
          <a:p>
            <a:pPr>
              <a:buFont typeface="Wingdings" pitchFamily="2" charset="2"/>
              <a:buChar char="q"/>
            </a:pPr>
            <a:r>
              <a:rPr lang="en-US" sz="1600" dirty="0" smtClean="0"/>
              <a:t>Precision</a:t>
            </a:r>
          </a:p>
          <a:p>
            <a:pPr>
              <a:buFont typeface="Wingdings" pitchFamily="2" charset="2"/>
              <a:buChar char="q"/>
            </a:pPr>
            <a:r>
              <a:rPr lang="en-US" sz="1600" dirty="0" smtClean="0"/>
              <a:t>Sensitivity</a:t>
            </a:r>
          </a:p>
          <a:p>
            <a:pPr>
              <a:buFont typeface="Wingdings" pitchFamily="2" charset="2"/>
              <a:buChar char="q"/>
            </a:pPr>
            <a:r>
              <a:rPr lang="en-US" sz="1600" dirty="0" smtClean="0"/>
              <a:t>Resolution</a:t>
            </a:r>
          </a:p>
          <a:p>
            <a:pPr>
              <a:buFont typeface="Wingdings" pitchFamily="2" charset="2"/>
              <a:buChar char="q"/>
            </a:pPr>
            <a:r>
              <a:rPr lang="en-US" sz="1600" dirty="0" smtClean="0"/>
              <a:t>Static error</a:t>
            </a:r>
          </a:p>
          <a:p>
            <a:pPr>
              <a:buFont typeface="Wingdings" pitchFamily="2" charset="2"/>
              <a:buChar char="q"/>
            </a:pPr>
            <a:r>
              <a:rPr lang="en-US" sz="1600" dirty="0" smtClean="0"/>
              <a:t>Range or Span</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Static performance parameters</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Font typeface="Wingdings" pitchFamily="2" charset="2"/>
              <a:buChar char="q"/>
            </a:pPr>
            <a:r>
              <a:rPr lang="en-US" sz="1600" dirty="0" smtClean="0"/>
              <a:t>Bias</a:t>
            </a:r>
          </a:p>
          <a:p>
            <a:pPr>
              <a:buFont typeface="Wingdings" pitchFamily="2" charset="2"/>
              <a:buChar char="q"/>
            </a:pPr>
            <a:r>
              <a:rPr lang="en-US" sz="1600" dirty="0" smtClean="0"/>
              <a:t>Linearity</a:t>
            </a:r>
          </a:p>
          <a:p>
            <a:pPr>
              <a:buFont typeface="Wingdings" pitchFamily="2" charset="2"/>
              <a:buChar char="q"/>
            </a:pPr>
            <a:r>
              <a:rPr lang="en-US" sz="1600" dirty="0" smtClean="0"/>
              <a:t>Drift</a:t>
            </a:r>
          </a:p>
          <a:p>
            <a:pPr>
              <a:buFont typeface="Wingdings" pitchFamily="2" charset="2"/>
              <a:buChar char="q"/>
            </a:pPr>
            <a:r>
              <a:rPr lang="en-US" sz="1600" dirty="0" smtClean="0"/>
              <a:t>Threshold</a:t>
            </a:r>
          </a:p>
          <a:p>
            <a:pPr>
              <a:buFont typeface="Wingdings" pitchFamily="2" charset="2"/>
              <a:buChar char="q"/>
            </a:pPr>
            <a:r>
              <a:rPr lang="en-US" sz="1600" dirty="0" smtClean="0"/>
              <a:t>Dead zone</a:t>
            </a:r>
          </a:p>
          <a:p>
            <a:pPr>
              <a:buFont typeface="Wingdings" pitchFamily="2" charset="2"/>
              <a:buChar char="q"/>
            </a:pPr>
            <a:r>
              <a:rPr lang="en-US" sz="1600" dirty="0" smtClean="0"/>
              <a:t>Repeatability</a:t>
            </a:r>
          </a:p>
          <a:p>
            <a:pPr>
              <a:buFont typeface="Wingdings" pitchFamily="2" charset="2"/>
              <a:buChar char="q"/>
            </a:pPr>
            <a:r>
              <a:rPr lang="en-US" sz="1600" dirty="0" smtClean="0"/>
              <a:t>Reproducibility</a:t>
            </a:r>
          </a:p>
          <a:p>
            <a:pPr>
              <a:buFont typeface="Wingdings" pitchFamily="2" charset="2"/>
              <a:buChar char="q"/>
            </a:pPr>
            <a:r>
              <a:rPr lang="en-US" sz="1600" dirty="0" smtClean="0"/>
              <a:t>Hysteresis</a:t>
            </a:r>
          </a:p>
          <a:p>
            <a:pPr>
              <a:buNone/>
            </a:pPr>
            <a:endParaRPr lang="en-US" sz="1600" dirty="0" smtClean="0"/>
          </a:p>
          <a:p>
            <a:pPr lvl="1">
              <a:buFont typeface="+mj-lt"/>
              <a:buAutoNum type="arabicParenR"/>
            </a:pPr>
            <a:r>
              <a:rPr lang="en-US" sz="1600" b="1" dirty="0" smtClean="0"/>
              <a:t>Accuracy</a:t>
            </a:r>
          </a:p>
          <a:p>
            <a:pPr>
              <a:buNone/>
            </a:pPr>
            <a:r>
              <a:rPr lang="en-US" sz="1600" b="1" dirty="0" smtClean="0"/>
              <a:t>	</a:t>
            </a:r>
            <a:r>
              <a:rPr lang="en-US" sz="1600" dirty="0" smtClean="0"/>
              <a:t>Closeness with which instrument reading approaches the true value of variable being measured. </a:t>
            </a:r>
          </a:p>
          <a:p>
            <a:pPr>
              <a:buNone/>
            </a:pPr>
            <a:r>
              <a:rPr lang="en-US" sz="1600" dirty="0" smtClean="0"/>
              <a:t>	Depends on the inherent limitations of instrument and short coming in the measurement process.</a:t>
            </a:r>
          </a:p>
          <a:p>
            <a:pPr>
              <a:buNone/>
            </a:pPr>
            <a:r>
              <a:rPr lang="en-US" sz="1600" dirty="0" smtClean="0"/>
              <a:t>	</a:t>
            </a:r>
          </a:p>
          <a:p>
            <a:pPr>
              <a:buNone/>
            </a:pPr>
            <a:r>
              <a:rPr lang="en-US" sz="1600" dirty="0" smtClean="0"/>
              <a:t>	</a:t>
            </a:r>
            <a:r>
              <a:rPr lang="en-US" sz="1600" b="1" dirty="0" smtClean="0"/>
              <a:t>a) percentage of true value</a:t>
            </a:r>
          </a:p>
          <a:p>
            <a:pPr>
              <a:buNone/>
            </a:pPr>
            <a:r>
              <a:rPr lang="en-US" sz="1600" dirty="0" smtClean="0"/>
              <a:t>	Error = [{Measured value – True value} / (True value)]</a:t>
            </a:r>
          </a:p>
          <a:p>
            <a:pPr>
              <a:buNone/>
            </a:pPr>
            <a:r>
              <a:rPr lang="en-US" sz="1600" dirty="0" smtClean="0"/>
              <a:t>	</a:t>
            </a:r>
            <a:r>
              <a:rPr lang="en-US" sz="1600" b="1" dirty="0" smtClean="0"/>
              <a:t>b) Percentage of full scale deflection</a:t>
            </a:r>
          </a:p>
          <a:p>
            <a:pPr>
              <a:buNone/>
            </a:pPr>
            <a:r>
              <a:rPr lang="en-US" sz="1600" dirty="0" smtClean="0"/>
              <a:t>	Error = [{Measured value – True value} / (Maximum scale deflection)]</a:t>
            </a:r>
          </a:p>
          <a:p>
            <a:pPr>
              <a:buNone/>
            </a:pPr>
            <a:endParaRPr lang="en-US" sz="16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b="1" dirty="0" smtClean="0"/>
              <a:t>	Precision</a:t>
            </a:r>
          </a:p>
          <a:p>
            <a:pPr>
              <a:buNone/>
            </a:pPr>
            <a:r>
              <a:rPr lang="en-US" sz="1600" b="1" dirty="0" smtClean="0"/>
              <a:t>	</a:t>
            </a:r>
            <a:r>
              <a:rPr lang="en-US" sz="1600" dirty="0" smtClean="0"/>
              <a:t>It is a measure of degree to which successive measurements differ from one another.</a:t>
            </a:r>
          </a:p>
          <a:p>
            <a:pPr>
              <a:buNone/>
            </a:pPr>
            <a:r>
              <a:rPr lang="en-US" sz="1600" dirty="0" smtClean="0"/>
              <a:t>	It is the measure of reproducibility of measurements.</a:t>
            </a:r>
          </a:p>
          <a:p>
            <a:pPr>
              <a:buNone/>
            </a:pPr>
            <a:endParaRPr lang="en-US" sz="1600" dirty="0" smtClean="0"/>
          </a:p>
          <a:p>
            <a:pPr>
              <a:buNone/>
            </a:pPr>
            <a:r>
              <a:rPr lang="en-US" sz="1600" dirty="0" smtClean="0"/>
              <a:t>	</a:t>
            </a:r>
          </a:p>
          <a:p>
            <a:pPr>
              <a:buNone/>
            </a:pPr>
            <a:r>
              <a:rPr lang="en-US" sz="1600" b="1" dirty="0" smtClean="0"/>
              <a:t>	</a:t>
            </a:r>
            <a:endParaRPr lang="en-US" sz="1600" b="1" dirty="0"/>
          </a:p>
        </p:txBody>
      </p:sp>
      <p:sp>
        <p:nvSpPr>
          <p:cNvPr id="4" name="Oval 3"/>
          <p:cNvSpPr/>
          <p:nvPr/>
        </p:nvSpPr>
        <p:spPr>
          <a:xfrm>
            <a:off x="762000" y="2133600"/>
            <a:ext cx="2209800" cy="2057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1143000" y="2514600"/>
            <a:ext cx="1447800"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5240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447800" y="2133600"/>
            <a:ext cx="914400" cy="369332"/>
          </a:xfrm>
          <a:prstGeom prst="rect">
            <a:avLst/>
          </a:prstGeom>
          <a:noFill/>
          <a:ln>
            <a:noFill/>
          </a:ln>
        </p:spPr>
        <p:txBody>
          <a:bodyPr wrap="square" rtlCol="0">
            <a:spAutoFit/>
          </a:bodyPr>
          <a:lstStyle/>
          <a:p>
            <a:r>
              <a:rPr lang="en-US" dirty="0" smtClean="0"/>
              <a:t>…  … …</a:t>
            </a:r>
            <a:endParaRPr lang="en-US" dirty="0"/>
          </a:p>
        </p:txBody>
      </p:sp>
      <p:sp>
        <p:nvSpPr>
          <p:cNvPr id="9" name="Oval 8"/>
          <p:cNvSpPr/>
          <p:nvPr/>
        </p:nvSpPr>
        <p:spPr>
          <a:xfrm>
            <a:off x="3429000" y="2133600"/>
            <a:ext cx="2133600" cy="2057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6096000" y="2133600"/>
            <a:ext cx="2209800" cy="2133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3810000" y="2514600"/>
            <a:ext cx="1371600"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p:cNvSpPr/>
          <p:nvPr/>
        </p:nvSpPr>
        <p:spPr>
          <a:xfrm>
            <a:off x="41148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6553200" y="2514600"/>
            <a:ext cx="1295400" cy="1371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6934200" y="2895600"/>
            <a:ext cx="609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191000" y="2819400"/>
            <a:ext cx="609600" cy="646331"/>
          </a:xfrm>
          <a:prstGeom prst="rect">
            <a:avLst/>
          </a:prstGeom>
          <a:noFill/>
          <a:ln>
            <a:noFill/>
          </a:ln>
        </p:spPr>
        <p:txBody>
          <a:bodyPr wrap="square" rtlCol="0">
            <a:spAutoFit/>
          </a:bodyPr>
          <a:lstStyle/>
          <a:p>
            <a:r>
              <a:rPr lang="en-US" dirty="0" smtClean="0"/>
              <a:t>… …  </a:t>
            </a:r>
          </a:p>
          <a:p>
            <a:r>
              <a:rPr lang="en-US" dirty="0" smtClean="0"/>
              <a:t>  …</a:t>
            </a:r>
            <a:endParaRPr lang="en-US" dirty="0"/>
          </a:p>
        </p:txBody>
      </p:sp>
      <p:sp>
        <p:nvSpPr>
          <p:cNvPr id="28" name="TextBox 27"/>
          <p:cNvSpPr txBox="1"/>
          <p:nvPr/>
        </p:nvSpPr>
        <p:spPr>
          <a:xfrm>
            <a:off x="6400800" y="2133600"/>
            <a:ext cx="1981200" cy="2031325"/>
          </a:xfrm>
          <a:prstGeom prst="rect">
            <a:avLst/>
          </a:prstGeom>
          <a:noFill/>
        </p:spPr>
        <p:txBody>
          <a:bodyPr wrap="square" rtlCol="0">
            <a:spAutoFit/>
          </a:bodyPr>
          <a:lstStyle/>
          <a:p>
            <a:r>
              <a:rPr lang="en-US" dirty="0" smtClean="0"/>
              <a:t>              .</a:t>
            </a:r>
          </a:p>
          <a:p>
            <a:r>
              <a:rPr lang="en-US" dirty="0" smtClean="0"/>
              <a:t>.	        .</a:t>
            </a:r>
          </a:p>
          <a:p>
            <a:r>
              <a:rPr lang="en-US" dirty="0" smtClean="0"/>
              <a:t>  . 	       .</a:t>
            </a:r>
          </a:p>
          <a:p>
            <a:r>
              <a:rPr lang="en-US" dirty="0" smtClean="0"/>
              <a:t>              .</a:t>
            </a:r>
          </a:p>
          <a:p>
            <a:r>
              <a:rPr lang="en-US" dirty="0" smtClean="0"/>
              <a:t>  .   	      .</a:t>
            </a:r>
          </a:p>
          <a:p>
            <a:r>
              <a:rPr lang="en-US" dirty="0" smtClean="0"/>
              <a:t>.		    .</a:t>
            </a:r>
          </a:p>
        </p:txBody>
      </p:sp>
      <p:sp>
        <p:nvSpPr>
          <p:cNvPr id="16" name="TextBox 15"/>
          <p:cNvSpPr txBox="1"/>
          <p:nvPr/>
        </p:nvSpPr>
        <p:spPr>
          <a:xfrm>
            <a:off x="685800" y="4495800"/>
            <a:ext cx="8153400" cy="646331"/>
          </a:xfrm>
          <a:prstGeom prst="rect">
            <a:avLst/>
          </a:prstGeom>
          <a:noFill/>
          <a:ln>
            <a:noFill/>
          </a:ln>
        </p:spPr>
        <p:txBody>
          <a:bodyPr wrap="square" rtlCol="0">
            <a:spAutoFit/>
          </a:bodyPr>
          <a:lstStyle/>
          <a:p>
            <a:r>
              <a:rPr lang="en-US" dirty="0" smtClean="0"/>
              <a:t>      High precision		        High accuracy		          Poor accuracy</a:t>
            </a:r>
          </a:p>
          <a:p>
            <a:r>
              <a:rPr lang="en-US" dirty="0" smtClean="0"/>
              <a:t>      Poor accuracy		        High precision		          Poor precision</a:t>
            </a:r>
            <a:endParaRPr lang="en-US" dirty="0"/>
          </a:p>
        </p:txBody>
      </p:sp>
      <p:sp>
        <p:nvSpPr>
          <p:cNvPr id="18" name="TextBox 17"/>
          <p:cNvSpPr txBox="1"/>
          <p:nvPr/>
        </p:nvSpPr>
        <p:spPr>
          <a:xfrm>
            <a:off x="1219200" y="5638800"/>
            <a:ext cx="6248400" cy="369332"/>
          </a:xfrm>
          <a:prstGeom prst="rect">
            <a:avLst/>
          </a:prstGeom>
          <a:noFill/>
          <a:ln>
            <a:noFill/>
          </a:ln>
        </p:spPr>
        <p:txBody>
          <a:bodyPr wrap="square" rtlCol="0">
            <a:spAutoFit/>
          </a:bodyPr>
          <a:lstStyle/>
          <a:p>
            <a:r>
              <a:rPr lang="en-US" b="1" dirty="0" smtClean="0"/>
              <a:t>Diagram 5.1 Bulls eye target </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lnSpcReduction="10000"/>
          </a:bodyPr>
          <a:lstStyle/>
          <a:p>
            <a:pPr>
              <a:buNone/>
            </a:pPr>
            <a:r>
              <a:rPr lang="en-US" sz="1600" dirty="0" smtClean="0"/>
              <a:t>	</a:t>
            </a:r>
            <a:r>
              <a:rPr lang="en-US" sz="1600" b="1" dirty="0" smtClean="0"/>
              <a:t>Sensitivity</a:t>
            </a:r>
          </a:p>
          <a:p>
            <a:pPr>
              <a:buFont typeface="Wingdings" pitchFamily="2" charset="2"/>
              <a:buChar char="Ø"/>
            </a:pPr>
            <a:r>
              <a:rPr lang="en-US" sz="1600" dirty="0" smtClean="0"/>
              <a:t>It is the ratio of output signal of instrument to change of input variables.</a:t>
            </a:r>
          </a:p>
          <a:p>
            <a:pPr>
              <a:buFont typeface="Wingdings" pitchFamily="2" charset="2"/>
              <a:buChar char="Ø"/>
            </a:pPr>
            <a:r>
              <a:rPr lang="en-US" sz="1600" dirty="0" smtClean="0"/>
              <a:t>Sensitivity = [Output response/change in input variables]</a:t>
            </a:r>
          </a:p>
          <a:p>
            <a:pPr>
              <a:buNone/>
            </a:pPr>
            <a:r>
              <a:rPr lang="en-US" sz="1600" dirty="0" smtClean="0"/>
              <a:t>	</a:t>
            </a:r>
          </a:p>
          <a:p>
            <a:pPr>
              <a:buNone/>
            </a:pPr>
            <a:r>
              <a:rPr lang="en-US" sz="1600" dirty="0" smtClean="0"/>
              <a:t>	</a:t>
            </a:r>
            <a:r>
              <a:rPr lang="en-US" sz="1600" b="1" dirty="0" smtClean="0"/>
              <a:t>Resolution</a:t>
            </a:r>
          </a:p>
          <a:p>
            <a:pPr>
              <a:buFont typeface="Wingdings" pitchFamily="2" charset="2"/>
              <a:buChar char="Ø"/>
            </a:pPr>
            <a:r>
              <a:rPr lang="en-US" sz="1600" dirty="0" smtClean="0"/>
              <a:t>It is the smallest change in input variable to which instrument would just respond.</a:t>
            </a:r>
          </a:p>
          <a:p>
            <a:pPr>
              <a:buFont typeface="Wingdings" pitchFamily="2" charset="2"/>
              <a:buChar char="Ø"/>
            </a:pPr>
            <a:r>
              <a:rPr lang="en-US" sz="1600" dirty="0" smtClean="0"/>
              <a:t>It is the smallest measurable input variables.</a:t>
            </a:r>
          </a:p>
          <a:p>
            <a:pPr>
              <a:buNone/>
            </a:pPr>
            <a:endParaRPr lang="en-US" sz="1600" dirty="0" smtClean="0"/>
          </a:p>
          <a:p>
            <a:pPr>
              <a:buNone/>
            </a:pPr>
            <a:r>
              <a:rPr lang="en-US" sz="1600" dirty="0" smtClean="0"/>
              <a:t>	</a:t>
            </a:r>
            <a:r>
              <a:rPr lang="en-US" sz="1600" b="1" dirty="0" smtClean="0"/>
              <a:t>Static Error </a:t>
            </a:r>
          </a:p>
          <a:p>
            <a:pPr>
              <a:buFont typeface="Wingdings" pitchFamily="2" charset="2"/>
              <a:buChar char="q"/>
            </a:pPr>
            <a:r>
              <a:rPr lang="en-US" sz="1600" dirty="0" smtClean="0"/>
              <a:t>It is the difference between measured value and true value of quantity. </a:t>
            </a:r>
          </a:p>
          <a:p>
            <a:pPr>
              <a:buNone/>
            </a:pPr>
            <a:r>
              <a:rPr lang="en-US" sz="1600" dirty="0" smtClean="0"/>
              <a:t>	</a:t>
            </a:r>
            <a:r>
              <a:rPr lang="en-US" sz="1600" dirty="0" err="1" smtClean="0"/>
              <a:t>ɗA</a:t>
            </a:r>
            <a:r>
              <a:rPr lang="en-US" sz="1600" dirty="0" smtClean="0"/>
              <a:t> = Am – At</a:t>
            </a:r>
          </a:p>
          <a:p>
            <a:pPr>
              <a:buNone/>
            </a:pPr>
            <a:r>
              <a:rPr lang="en-US" sz="1600" dirty="0" smtClean="0"/>
              <a:t>	Am = Measured value, At = True value of quantity.</a:t>
            </a:r>
          </a:p>
          <a:p>
            <a:pPr>
              <a:buNone/>
            </a:pPr>
            <a:endParaRPr lang="en-US" sz="1600" dirty="0" smtClean="0"/>
          </a:p>
          <a:p>
            <a:pPr>
              <a:buNone/>
            </a:pPr>
            <a:r>
              <a:rPr lang="en-US" sz="1600" dirty="0" smtClean="0"/>
              <a:t>	</a:t>
            </a:r>
            <a:r>
              <a:rPr lang="en-US" sz="1600" b="1" dirty="0" smtClean="0"/>
              <a:t>Range or Span</a:t>
            </a:r>
          </a:p>
          <a:p>
            <a:pPr>
              <a:buFont typeface="Wingdings" pitchFamily="2" charset="2"/>
              <a:buChar char="q"/>
            </a:pPr>
            <a:r>
              <a:rPr lang="en-US" sz="1600" dirty="0" smtClean="0"/>
              <a:t>The maximum and minimum value of a quantity the instrument is designed to measure.</a:t>
            </a:r>
          </a:p>
          <a:p>
            <a:pPr>
              <a:buNone/>
            </a:pPr>
            <a:r>
              <a:rPr lang="en-US" sz="1600" dirty="0" smtClean="0"/>
              <a:t>	Span =  </a:t>
            </a:r>
            <a:r>
              <a:rPr lang="en-US" sz="1600" b="1" dirty="0" err="1" smtClean="0"/>
              <a:t>X</a:t>
            </a:r>
            <a:r>
              <a:rPr lang="en-US" sz="1600" b="1" baseline="-25000" dirty="0" err="1" smtClean="0"/>
              <a:t>max</a:t>
            </a:r>
            <a:r>
              <a:rPr lang="en-US" sz="1600" b="1" dirty="0" smtClean="0"/>
              <a:t> – </a:t>
            </a:r>
            <a:r>
              <a:rPr lang="en-US" sz="1600" b="1" dirty="0" err="1" smtClean="0"/>
              <a:t>X</a:t>
            </a:r>
            <a:r>
              <a:rPr lang="en-US" sz="1600" b="1" baseline="-25000" dirty="0" err="1" smtClean="0"/>
              <a:t>min</a:t>
            </a:r>
            <a:r>
              <a:rPr lang="en-US" sz="1600" b="1" baseline="-25000" dirty="0" smtClean="0"/>
              <a:t>  </a:t>
            </a:r>
            <a:r>
              <a:rPr lang="en-US" sz="1600" b="1" dirty="0" smtClean="0"/>
              <a:t>.</a:t>
            </a:r>
            <a:endParaRPr lang="en-US" sz="1600" dirty="0" smtClean="0"/>
          </a:p>
          <a:p>
            <a:pPr>
              <a:buNone/>
            </a:pPr>
            <a:r>
              <a:rPr lang="en-US" sz="1600" dirty="0" smtClean="0"/>
              <a:t> 	</a:t>
            </a:r>
          </a:p>
          <a:p>
            <a:pPr>
              <a:buNone/>
            </a:pPr>
            <a:r>
              <a:rPr lang="en-US" sz="1600" dirty="0" smtClean="0"/>
              <a:t>	</a:t>
            </a:r>
            <a:r>
              <a:rPr lang="en-US" sz="1600" b="1" dirty="0" smtClean="0"/>
              <a:t>Bias</a:t>
            </a:r>
          </a:p>
          <a:p>
            <a:pPr>
              <a:buFont typeface="Wingdings" pitchFamily="2" charset="2"/>
              <a:buChar char="Ø"/>
            </a:pPr>
            <a:r>
              <a:rPr lang="en-US" sz="1600" dirty="0" smtClean="0"/>
              <a:t>A constant error that exists over the full range of measurement of an instrument.</a:t>
            </a:r>
          </a:p>
          <a:p>
            <a:pPr>
              <a:buFont typeface="Wingdings" pitchFamily="2" charset="2"/>
              <a:buChar char="Ø"/>
            </a:pPr>
            <a:r>
              <a:rPr lang="en-US" sz="1600" dirty="0" smtClean="0"/>
              <a:t>By proper calibration, this error could be removed. </a:t>
            </a:r>
            <a:endParaRPr lang="en-US"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1524000"/>
            <a:ext cx="9144000" cy="5334000"/>
          </a:xfrm>
          <a:prstGeom prst="rect">
            <a:avLst/>
          </a:prstGeom>
          <a:noFill/>
          <a:ln w="9525">
            <a:noFill/>
            <a:miter lim="800000"/>
            <a:headEnd/>
            <a:tailEnd/>
          </a:ln>
          <a:effectLst/>
        </p:spPr>
      </p:pic>
      <p:sp>
        <p:nvSpPr>
          <p:cNvPr id="4" name="TextBox 3"/>
          <p:cNvSpPr txBox="1"/>
          <p:nvPr/>
        </p:nvSpPr>
        <p:spPr>
          <a:xfrm>
            <a:off x="0" y="762000"/>
            <a:ext cx="9144000" cy="830997"/>
          </a:xfrm>
          <a:prstGeom prst="rect">
            <a:avLst/>
          </a:prstGeom>
          <a:solidFill>
            <a:schemeClr val="accent6">
              <a:lumMod val="60000"/>
              <a:lumOff val="40000"/>
            </a:schemeClr>
          </a:solidFill>
        </p:spPr>
        <p:txBody>
          <a:bodyPr wrap="square" rtlCol="0">
            <a:spAutoFit/>
          </a:bodyPr>
          <a:lstStyle/>
          <a:p>
            <a:r>
              <a:rPr lang="en-US" sz="1600" b="1" dirty="0" smtClean="0"/>
              <a:t>Drift</a:t>
            </a:r>
          </a:p>
          <a:p>
            <a:r>
              <a:rPr lang="en-US" sz="1600" dirty="0" smtClean="0"/>
              <a:t>Variation in output of measuring system which is not due to any change in input quantity but due to change in operating conditions such as component instability, temperature changes etc.</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762000"/>
          </a:xfrm>
          <a:blipFill>
            <a:blip r:embed="rId2">
              <a:duotone>
                <a:prstClr val="black"/>
                <a:schemeClr val="accent2">
                  <a:tint val="45000"/>
                  <a:satMod val="400000"/>
                </a:schemeClr>
              </a:duotone>
            </a:blip>
            <a:tile tx="0" ty="0" sx="100000" sy="100000" flip="none" algn="tl"/>
          </a:blipFill>
        </p:spPr>
        <p:txBody>
          <a:bodyPr>
            <a:normAutofit/>
          </a:bodyPr>
          <a:lstStyle/>
          <a:p>
            <a:r>
              <a:rPr lang="en-US" sz="4000" b="1" dirty="0" smtClean="0"/>
              <a:t>Instrument types</a:t>
            </a:r>
            <a:endParaRPr lang="en-US" sz="4000" b="1" dirty="0"/>
          </a:p>
        </p:txBody>
      </p:sp>
      <p:sp>
        <p:nvSpPr>
          <p:cNvPr id="7" name="Content Placeholder 2"/>
          <p:cNvSpPr>
            <a:spLocks noGrp="1"/>
          </p:cNvSpPr>
          <p:nvPr>
            <p:ph idx="1"/>
          </p:nvPr>
        </p:nvSpPr>
        <p:spPr>
          <a:xfrm>
            <a:off x="0" y="762000"/>
            <a:ext cx="9144000" cy="6096000"/>
          </a:xfrm>
          <a:blipFill>
            <a:blip r:embed="rId3">
              <a:duotone>
                <a:prstClr val="black"/>
                <a:srgbClr val="D9C3A5">
                  <a:tint val="50000"/>
                  <a:satMod val="180000"/>
                </a:srgbClr>
              </a:duotone>
            </a:blip>
            <a:tile tx="0" ty="0" sx="100000" sy="100000" flip="none" algn="tl"/>
          </a:blipFill>
        </p:spPr>
        <p:txBody>
          <a:bodyPr>
            <a:normAutofit fontScale="92500"/>
          </a:bodyPr>
          <a:lstStyle/>
          <a:p>
            <a:pPr>
              <a:buNone/>
            </a:pPr>
            <a:r>
              <a:rPr lang="en-US" sz="2800" b="1" dirty="0" smtClean="0"/>
              <a:t>2</a:t>
            </a:r>
            <a:r>
              <a:rPr lang="en-US" sz="2800" dirty="0" smtClean="0"/>
              <a:t>. </a:t>
            </a:r>
            <a:r>
              <a:rPr lang="en-US" sz="2800" b="1" dirty="0" smtClean="0"/>
              <a:t>Electrical Instruments</a:t>
            </a:r>
          </a:p>
          <a:p>
            <a:pPr>
              <a:buFont typeface="Wingdings" pitchFamily="2" charset="2"/>
              <a:buChar char="Ø"/>
            </a:pPr>
            <a:r>
              <a:rPr lang="en-US" sz="2800" dirty="0" smtClean="0"/>
              <a:t>Comparatively rapid than mechanical method.</a:t>
            </a:r>
          </a:p>
          <a:p>
            <a:pPr>
              <a:buFont typeface="Wingdings" pitchFamily="2" charset="2"/>
              <a:buChar char="Ø"/>
            </a:pPr>
            <a:r>
              <a:rPr lang="en-US" sz="2800" dirty="0" smtClean="0"/>
              <a:t>Normally, electrical system depends upon mechanical system which has some inertia.</a:t>
            </a:r>
          </a:p>
          <a:p>
            <a:pPr>
              <a:buFont typeface="Wingdings" pitchFamily="2" charset="2"/>
              <a:buChar char="Ø"/>
            </a:pPr>
            <a:r>
              <a:rPr lang="en-US" sz="2800" dirty="0" smtClean="0"/>
              <a:t>Therefore, electrical instruments have limited time response.</a:t>
            </a:r>
          </a:p>
          <a:p>
            <a:pPr>
              <a:buAutoNum type="arabicPeriod" startAt="3"/>
            </a:pPr>
            <a:r>
              <a:rPr lang="en-US" sz="2800" b="1" dirty="0" smtClean="0"/>
              <a:t>Electronic Instruments</a:t>
            </a:r>
          </a:p>
          <a:p>
            <a:pPr>
              <a:buFont typeface="Wingdings" pitchFamily="2" charset="2"/>
              <a:buChar char="Ø"/>
            </a:pPr>
            <a:r>
              <a:rPr lang="en-US" sz="2800" dirty="0" smtClean="0"/>
              <a:t>In electronic device, the only movement involved is that of electrons.</a:t>
            </a:r>
          </a:p>
          <a:p>
            <a:pPr>
              <a:buFont typeface="Wingdings" pitchFamily="2" charset="2"/>
              <a:buChar char="Ø"/>
            </a:pPr>
            <a:r>
              <a:rPr lang="en-US" sz="2800" dirty="0" smtClean="0"/>
              <a:t>Since electrons have very small inertia, the response time becomes very fast. (</a:t>
            </a:r>
            <a:r>
              <a:rPr lang="en-US" sz="2800" dirty="0" err="1" smtClean="0"/>
              <a:t>eg</a:t>
            </a:r>
            <a:r>
              <a:rPr lang="en-US" sz="2800" dirty="0" smtClean="0"/>
              <a:t>. CRO yields response in ns)</a:t>
            </a:r>
          </a:p>
          <a:p>
            <a:pPr>
              <a:buFont typeface="Wingdings" pitchFamily="2" charset="2"/>
              <a:buChar char="Ø"/>
            </a:pPr>
            <a:r>
              <a:rPr lang="en-US" sz="2800" dirty="0" smtClean="0"/>
              <a:t>In general electronics have: </a:t>
            </a:r>
            <a:r>
              <a:rPr lang="en-US" sz="2800" dirty="0" err="1" smtClean="0"/>
              <a:t>i</a:t>
            </a:r>
            <a:r>
              <a:rPr lang="en-US" sz="2800" dirty="0" smtClean="0"/>
              <a:t>) Higher sensitivity ii) Faster response iii) Greater flexibility  iv) Small in size &amp; less in weight v) Lower power consumption vi) Higher reliability etc.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a:bodyPr>
          <a:lstStyle/>
          <a:p>
            <a:pPr>
              <a:buNone/>
            </a:pPr>
            <a:r>
              <a:rPr lang="en-US" sz="1600" dirty="0" smtClean="0"/>
              <a:t>	</a:t>
            </a:r>
            <a:r>
              <a:rPr lang="en-US" sz="1600" b="1" dirty="0" smtClean="0"/>
              <a:t>Linearity</a:t>
            </a:r>
          </a:p>
          <a:p>
            <a:pPr>
              <a:buNone/>
            </a:pPr>
            <a:r>
              <a:rPr lang="en-US" sz="1600" b="1" dirty="0" smtClean="0"/>
              <a:t>	</a:t>
            </a:r>
            <a:r>
              <a:rPr lang="en-US" sz="1600" dirty="0" smtClean="0"/>
              <a:t>Output of an instrument is linearly proportional to the input quantity being measured.</a:t>
            </a:r>
          </a:p>
          <a:p>
            <a:pPr>
              <a:buNone/>
            </a:pPr>
            <a:r>
              <a:rPr lang="en-US" sz="1600" dirty="0" smtClean="0"/>
              <a:t>	Y = </a:t>
            </a:r>
            <a:r>
              <a:rPr lang="en-US" sz="1600" dirty="0" err="1" smtClean="0"/>
              <a:t>mx</a:t>
            </a:r>
            <a:r>
              <a:rPr lang="en-US" sz="1600" dirty="0" smtClean="0"/>
              <a:t> + C</a:t>
            </a:r>
          </a:p>
          <a:p>
            <a:pPr>
              <a:buNone/>
            </a:pPr>
            <a:r>
              <a:rPr lang="en-US" sz="1600" dirty="0" smtClean="0"/>
              <a:t>	where, Y = output measure, m = slope, x = variable to be measure, c = intercept on y-axis.</a:t>
            </a:r>
          </a:p>
          <a:p>
            <a:pPr>
              <a:buNone/>
            </a:pPr>
            <a:endParaRPr lang="en-US" sz="1600" dirty="0" smtClean="0"/>
          </a:p>
          <a:p>
            <a:pPr>
              <a:buNone/>
            </a:pPr>
            <a:r>
              <a:rPr lang="en-US" sz="1600" dirty="0" smtClean="0"/>
              <a:t>	  </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r>
              <a:rPr lang="en-US" sz="1600" b="1" dirty="0" smtClean="0"/>
              <a:t>Threshold</a:t>
            </a:r>
          </a:p>
          <a:p>
            <a:pPr>
              <a:buNone/>
            </a:pPr>
            <a:r>
              <a:rPr lang="en-US" sz="1600" b="1" dirty="0" smtClean="0"/>
              <a:t>	</a:t>
            </a:r>
            <a:r>
              <a:rPr lang="en-US" sz="1600" dirty="0" smtClean="0"/>
              <a:t>Maximum value of input below which no output can </a:t>
            </a:r>
            <a:r>
              <a:rPr lang="en-US" sz="1600" smtClean="0"/>
              <a:t>be detected.</a:t>
            </a:r>
            <a:r>
              <a:rPr lang="en-US" sz="1600" b="1" dirty="0" smtClean="0"/>
              <a:t>	</a:t>
            </a:r>
            <a:endParaRPr lang="en-US" sz="1600" b="1" dirty="0"/>
          </a:p>
        </p:txBody>
      </p:sp>
      <p:cxnSp>
        <p:nvCxnSpPr>
          <p:cNvPr id="5" name="Straight Arrow Connector 4"/>
          <p:cNvCxnSpPr/>
          <p:nvPr/>
        </p:nvCxnSpPr>
        <p:spPr>
          <a:xfrm>
            <a:off x="1371600" y="4343400"/>
            <a:ext cx="2743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419100" y="3390900"/>
            <a:ext cx="1905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371600" y="2971800"/>
            <a:ext cx="1752600" cy="13716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85800" y="2819400"/>
            <a:ext cx="609600" cy="369332"/>
          </a:xfrm>
          <a:prstGeom prst="rect">
            <a:avLst/>
          </a:prstGeom>
          <a:noFill/>
          <a:ln>
            <a:noFill/>
          </a:ln>
        </p:spPr>
        <p:txBody>
          <a:bodyPr wrap="square" rtlCol="0">
            <a:spAutoFit/>
          </a:bodyPr>
          <a:lstStyle/>
          <a:p>
            <a:r>
              <a:rPr lang="en-US" dirty="0" smtClean="0"/>
              <a:t>O/P</a:t>
            </a:r>
            <a:endParaRPr lang="en-US" dirty="0"/>
          </a:p>
        </p:txBody>
      </p:sp>
      <p:sp>
        <p:nvSpPr>
          <p:cNvPr id="18" name="TextBox 17"/>
          <p:cNvSpPr txBox="1"/>
          <p:nvPr/>
        </p:nvSpPr>
        <p:spPr>
          <a:xfrm>
            <a:off x="2057400" y="4419600"/>
            <a:ext cx="533400" cy="381000"/>
          </a:xfrm>
          <a:prstGeom prst="rect">
            <a:avLst/>
          </a:prstGeom>
          <a:noFill/>
          <a:ln>
            <a:noFill/>
          </a:ln>
        </p:spPr>
        <p:txBody>
          <a:bodyPr wrap="square" rtlCol="0">
            <a:spAutoFit/>
          </a:bodyPr>
          <a:lstStyle/>
          <a:p>
            <a:r>
              <a:rPr lang="en-US" dirty="0" smtClean="0"/>
              <a:t>I/P</a:t>
            </a:r>
            <a:endParaRPr lang="en-US" dirty="0"/>
          </a:p>
        </p:txBody>
      </p:sp>
      <p:cxnSp>
        <p:nvCxnSpPr>
          <p:cNvPr id="20" name="Straight Arrow Connector 19"/>
          <p:cNvCxnSpPr/>
          <p:nvPr/>
        </p:nvCxnSpPr>
        <p:spPr>
          <a:xfrm>
            <a:off x="2590800" y="45720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flipH="1" flipV="1">
            <a:off x="723900" y="35433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143000" y="5029200"/>
            <a:ext cx="3429000" cy="369332"/>
          </a:xfrm>
          <a:prstGeom prst="rect">
            <a:avLst/>
          </a:prstGeom>
          <a:noFill/>
        </p:spPr>
        <p:txBody>
          <a:bodyPr wrap="square" rtlCol="0">
            <a:spAutoFit/>
          </a:bodyPr>
          <a:lstStyle/>
          <a:p>
            <a:r>
              <a:rPr lang="en-US" dirty="0" smtClean="0"/>
              <a:t>Diag. 5.3 Linear characteristics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Dead zone</a:t>
            </a:r>
          </a:p>
          <a:p>
            <a:pPr>
              <a:buNone/>
            </a:pPr>
            <a:r>
              <a:rPr lang="en-US" sz="1600" dirty="0" smtClean="0"/>
              <a:t>	The largest change in input quantity, over which there is no change in output value.</a:t>
            </a:r>
          </a:p>
          <a:p>
            <a:pPr>
              <a:buNone/>
            </a:pPr>
            <a:r>
              <a:rPr lang="en-US" sz="1600" dirty="0" smtClean="0"/>
              <a:t>	It occurred due to static friction, backlash or Hysteresis.</a:t>
            </a:r>
          </a:p>
          <a:p>
            <a:pPr>
              <a:buNone/>
            </a:pPr>
            <a:endParaRPr lang="en-US" sz="1600" dirty="0" smtClean="0"/>
          </a:p>
          <a:p>
            <a:pPr>
              <a:buNone/>
            </a:pPr>
            <a:r>
              <a:rPr lang="en-US" sz="1600" dirty="0" smtClean="0"/>
              <a:t>	</a:t>
            </a:r>
            <a:r>
              <a:rPr lang="en-US" sz="1600" b="1" dirty="0" smtClean="0"/>
              <a:t>Repeatability</a:t>
            </a:r>
          </a:p>
          <a:p>
            <a:pPr>
              <a:buNone/>
            </a:pPr>
            <a:r>
              <a:rPr lang="en-US" sz="1600" b="1" dirty="0" smtClean="0"/>
              <a:t>	</a:t>
            </a:r>
            <a:r>
              <a:rPr lang="en-US" sz="1600" dirty="0" smtClean="0"/>
              <a:t>The closeness of output readings when same input applied repetitively over a short period of time, with same measurement conditions, same instruments and observer.</a:t>
            </a:r>
          </a:p>
          <a:p>
            <a:pPr>
              <a:buNone/>
            </a:pPr>
            <a:r>
              <a:rPr lang="en-US" sz="1600" dirty="0" smtClean="0"/>
              <a:t>	</a:t>
            </a:r>
          </a:p>
          <a:p>
            <a:pPr>
              <a:buNone/>
            </a:pPr>
            <a:r>
              <a:rPr lang="en-US" sz="1600" dirty="0" smtClean="0"/>
              <a:t>	</a:t>
            </a:r>
            <a:r>
              <a:rPr lang="en-US" sz="1600" b="1" dirty="0" smtClean="0"/>
              <a:t>Reproducibility </a:t>
            </a:r>
          </a:p>
          <a:p>
            <a:pPr>
              <a:buNone/>
            </a:pPr>
            <a:r>
              <a:rPr lang="en-US" sz="1600" b="1" dirty="0" smtClean="0"/>
              <a:t>	</a:t>
            </a:r>
            <a:r>
              <a:rPr lang="en-US" sz="1600" dirty="0" smtClean="0"/>
              <a:t>The closeness with which same value of input quantity measured at different times, under different conditions by different instruments.</a:t>
            </a:r>
          </a:p>
          <a:p>
            <a:pPr>
              <a:buNone/>
            </a:pPr>
            <a:endParaRPr lang="en-US" sz="1600" dirty="0" smtClean="0"/>
          </a:p>
          <a:p>
            <a:pPr>
              <a:buNone/>
            </a:pPr>
            <a:r>
              <a:rPr lang="en-US" sz="1600" dirty="0" smtClean="0"/>
              <a:t>	</a:t>
            </a:r>
            <a:r>
              <a:rPr lang="en-US" sz="1600" b="1" dirty="0" smtClean="0"/>
              <a:t>Hysteresis</a:t>
            </a:r>
          </a:p>
          <a:p>
            <a:pPr>
              <a:buNone/>
            </a:pPr>
            <a:r>
              <a:rPr lang="en-US" sz="1600" b="1" dirty="0" smtClean="0"/>
              <a:t>	</a:t>
            </a:r>
            <a:r>
              <a:rPr lang="en-US" sz="1600" dirty="0" smtClean="0"/>
              <a:t>The non-coincidence between loading and unloading curves is known as Hysteresis.</a:t>
            </a:r>
          </a:p>
          <a:p>
            <a:pPr>
              <a:buNone/>
            </a:pPr>
            <a:r>
              <a:rPr lang="en-US" sz="1600" dirty="0" smtClean="0"/>
              <a:t>	It occurred due to Friction, Backlash or Characteristics of magnetic materials.</a:t>
            </a:r>
            <a:endParaRPr lang="en-US" sz="16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Static performance parameters</a:t>
            </a:r>
            <a:endParaRPr lang="en-US" sz="2000"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1066800"/>
            <a:ext cx="9144000" cy="5791200"/>
          </a:xfrm>
          <a:prstGeom prst="rect">
            <a:avLst/>
          </a:prstGeom>
          <a:noFill/>
          <a:ln w="9525">
            <a:noFill/>
            <a:miter lim="800000"/>
            <a:headEnd/>
            <a:tailEnd/>
          </a:ln>
          <a:effectLst/>
        </p:spPr>
      </p:pic>
      <p:cxnSp>
        <p:nvCxnSpPr>
          <p:cNvPr id="5" name="Straight Connector 4"/>
          <p:cNvCxnSpPr/>
          <p:nvPr/>
        </p:nvCxnSpPr>
        <p:spPr>
          <a:xfrm>
            <a:off x="7391400" y="25892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10800000">
            <a:off x="1371600" y="5105400"/>
            <a:ext cx="304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Dynamic performance parameters</a:t>
            </a:r>
            <a:endParaRPr lang="en-US" sz="2000"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normAutofit/>
          </a:bodyPr>
          <a:lstStyle/>
          <a:p>
            <a:pPr>
              <a:buNone/>
            </a:pPr>
            <a:r>
              <a:rPr lang="en-US" sz="1600" dirty="0" smtClean="0"/>
              <a:t>	The functional behavior of instrument under dynamic condition is referred to as dynamic performance parameters.</a:t>
            </a:r>
          </a:p>
          <a:p>
            <a:pPr>
              <a:buFont typeface="Wingdings" pitchFamily="2" charset="2"/>
              <a:buChar char="q"/>
            </a:pPr>
            <a:r>
              <a:rPr lang="en-US" sz="1600" dirty="0" smtClean="0"/>
              <a:t>Speed of Response</a:t>
            </a:r>
          </a:p>
          <a:p>
            <a:pPr>
              <a:buFont typeface="Wingdings" pitchFamily="2" charset="2"/>
              <a:buChar char="q"/>
            </a:pPr>
            <a:r>
              <a:rPr lang="en-US" sz="1600" dirty="0" smtClean="0"/>
              <a:t>Response Time</a:t>
            </a:r>
          </a:p>
          <a:p>
            <a:pPr>
              <a:buFont typeface="Wingdings" pitchFamily="2" charset="2"/>
              <a:buChar char="q"/>
            </a:pPr>
            <a:r>
              <a:rPr lang="en-US" sz="1600" dirty="0" smtClean="0"/>
              <a:t>Measuring Lag</a:t>
            </a:r>
          </a:p>
          <a:p>
            <a:pPr>
              <a:buFont typeface="Wingdings" pitchFamily="2" charset="2"/>
              <a:buChar char="q"/>
            </a:pPr>
            <a:r>
              <a:rPr lang="en-US" sz="1600" dirty="0" smtClean="0"/>
              <a:t>Fidelity</a:t>
            </a:r>
          </a:p>
          <a:p>
            <a:pPr>
              <a:buFont typeface="Wingdings" pitchFamily="2" charset="2"/>
              <a:buChar char="q"/>
            </a:pPr>
            <a:r>
              <a:rPr lang="en-US" sz="1600" dirty="0" smtClean="0"/>
              <a:t>Dynamic Error</a:t>
            </a:r>
          </a:p>
          <a:p>
            <a:pPr>
              <a:buNone/>
            </a:pPr>
            <a:endParaRPr lang="en-US" sz="1600" dirty="0" smtClean="0"/>
          </a:p>
          <a:p>
            <a:pPr>
              <a:buNone/>
            </a:pPr>
            <a:r>
              <a:rPr lang="en-US" sz="1600" dirty="0" smtClean="0"/>
              <a:t>	</a:t>
            </a:r>
            <a:r>
              <a:rPr lang="en-US" sz="1600" b="1" dirty="0" smtClean="0"/>
              <a:t>Speed of Response</a:t>
            </a:r>
          </a:p>
          <a:p>
            <a:pPr>
              <a:buFont typeface="Wingdings" pitchFamily="2" charset="2"/>
              <a:buChar char="Ø"/>
            </a:pPr>
            <a:r>
              <a:rPr lang="en-US" sz="1600" dirty="0" smtClean="0"/>
              <a:t>It is the speed with which an instrument responds to the sudden change in the quantity to be measured.</a:t>
            </a:r>
          </a:p>
          <a:p>
            <a:pPr>
              <a:buFont typeface="Wingdings" pitchFamily="2" charset="2"/>
              <a:buChar char="Ø"/>
            </a:pPr>
            <a:r>
              <a:rPr lang="en-US" sz="1600" dirty="0" smtClean="0"/>
              <a:t>Time taken by the system to come close to steady state condition.</a:t>
            </a:r>
          </a:p>
          <a:p>
            <a:pPr>
              <a:buNone/>
            </a:pPr>
            <a:endParaRPr lang="en-US" sz="1600" dirty="0" smtClean="0"/>
          </a:p>
          <a:p>
            <a:pPr>
              <a:buNone/>
            </a:pPr>
            <a:r>
              <a:rPr lang="en-US" sz="1600" dirty="0" smtClean="0"/>
              <a:t>	</a:t>
            </a:r>
            <a:r>
              <a:rPr lang="en-US" sz="1600" b="1" dirty="0" smtClean="0"/>
              <a:t>Response Time</a:t>
            </a:r>
          </a:p>
          <a:p>
            <a:pPr>
              <a:buNone/>
            </a:pPr>
            <a:r>
              <a:rPr lang="en-US" sz="1600" dirty="0" smtClean="0"/>
              <a:t>	Time required by an instruments or measurement system to settle down to its steady state position after  application of input.</a:t>
            </a:r>
          </a:p>
          <a:p>
            <a:pPr>
              <a:buNone/>
            </a:pPr>
            <a:r>
              <a:rPr lang="en-US" sz="1600" dirty="0" smtClean="0"/>
              <a:t>	</a:t>
            </a:r>
          </a:p>
          <a:p>
            <a:pPr>
              <a:buNone/>
            </a:pPr>
            <a:r>
              <a:rPr lang="en-US" sz="1600" dirty="0" smtClean="0"/>
              <a:t>	Time taken to come to rest</a:t>
            </a:r>
          </a:p>
          <a:p>
            <a:pPr>
              <a:buNone/>
            </a:pPr>
            <a:r>
              <a:rPr lang="en-US" sz="1600" dirty="0" smtClean="0"/>
              <a:t>	Portable instrument	 = ± 0.3 % of final scale length.</a:t>
            </a:r>
          </a:p>
          <a:p>
            <a:pPr>
              <a:buNone/>
            </a:pPr>
            <a:r>
              <a:rPr lang="en-US" sz="1600" dirty="0" smtClean="0"/>
              <a:t>	Panel type instrument	= ± 1 % of final scale length. </a:t>
            </a:r>
            <a:endParaRPr 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Dynamic performance parameters</a:t>
            </a:r>
            <a:endParaRPr lang="en-US" sz="2000" dirty="0"/>
          </a:p>
        </p:txBody>
      </p:sp>
      <p:sp>
        <p:nvSpPr>
          <p:cNvPr id="4" name="TextBox 3"/>
          <p:cNvSpPr txBox="1"/>
          <p:nvPr/>
        </p:nvSpPr>
        <p:spPr>
          <a:xfrm>
            <a:off x="0" y="6488668"/>
            <a:ext cx="9144000" cy="369332"/>
          </a:xfrm>
          <a:prstGeom prst="rect">
            <a:avLst/>
          </a:prstGeom>
          <a:solidFill>
            <a:schemeClr val="accent5">
              <a:lumMod val="60000"/>
              <a:lumOff val="40000"/>
            </a:schemeClr>
          </a:solidFill>
        </p:spPr>
        <p:txBody>
          <a:bodyPr wrap="square" rtlCol="0">
            <a:spAutoFit/>
          </a:bodyPr>
          <a:lstStyle/>
          <a:p>
            <a:r>
              <a:rPr lang="en-US" b="1" dirty="0" smtClean="0"/>
              <a:t>	Smaller settling time indicates higher speed of response.</a:t>
            </a:r>
            <a:endParaRPr lang="en-US" b="1" dirty="0"/>
          </a:p>
        </p:txBody>
      </p:sp>
      <p:pic>
        <p:nvPicPr>
          <p:cNvPr id="3" name="Content Placeholder 2"/>
          <p:cNvPicPr>
            <a:picLocks noGrp="1" noChangeAspect="1" noChangeArrowheads="1"/>
          </p:cNvPicPr>
          <p:nvPr>
            <p:ph idx="1"/>
          </p:nvPr>
        </p:nvPicPr>
        <p:blipFill>
          <a:blip r:embed="rId3">
            <a:duotone>
              <a:prstClr val="black"/>
              <a:schemeClr val="accent1">
                <a:tint val="45000"/>
                <a:satMod val="400000"/>
              </a:schemeClr>
            </a:duotone>
          </a:blip>
          <a:srcRect/>
          <a:stretch>
            <a:fillRect/>
          </a:stretch>
        </p:blipFill>
        <p:spPr bwMode="auto">
          <a:xfrm>
            <a:off x="0" y="1066800"/>
            <a:ext cx="9144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Dynamic performance parameters</a:t>
            </a:r>
            <a:endParaRPr lang="en-US" sz="2000" dirty="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1905000"/>
            <a:ext cx="9144000" cy="4952999"/>
          </a:xfrm>
          <a:prstGeom prst="rect">
            <a:avLst/>
          </a:prstGeom>
          <a:noFill/>
          <a:ln w="9525">
            <a:noFill/>
            <a:miter lim="800000"/>
            <a:headEnd/>
            <a:tailEnd/>
          </a:ln>
          <a:effectLst/>
        </p:spPr>
      </p:pic>
      <p:sp>
        <p:nvSpPr>
          <p:cNvPr id="5" name="TextBox 4"/>
          <p:cNvSpPr txBox="1"/>
          <p:nvPr/>
        </p:nvSpPr>
        <p:spPr>
          <a:xfrm>
            <a:off x="0" y="990600"/>
            <a:ext cx="9144000" cy="923330"/>
          </a:xfrm>
          <a:prstGeom prst="rect">
            <a:avLst/>
          </a:prstGeom>
          <a:solidFill>
            <a:schemeClr val="accent6">
              <a:lumMod val="60000"/>
              <a:lumOff val="40000"/>
            </a:schemeClr>
          </a:solidFill>
        </p:spPr>
        <p:txBody>
          <a:bodyPr wrap="square" rtlCol="0">
            <a:spAutoFit/>
          </a:bodyPr>
          <a:lstStyle/>
          <a:p>
            <a:r>
              <a:rPr lang="en-US" dirty="0" smtClean="0"/>
              <a:t>Measuring Lag</a:t>
            </a:r>
          </a:p>
          <a:p>
            <a:r>
              <a:rPr lang="en-US" dirty="0" smtClean="0"/>
              <a:t>It is delay in response of an instrument to change in the </a:t>
            </a:r>
            <a:r>
              <a:rPr lang="en-US" dirty="0" err="1" smtClean="0"/>
              <a:t>measurand</a:t>
            </a:r>
            <a:r>
              <a:rPr lang="en-US" dirty="0" smtClean="0"/>
              <a:t>. It is quite small in magnitude, but for high speed measurement it becomes quite significant.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Dynamic performance parameters</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a:t>
            </a:r>
            <a:r>
              <a:rPr lang="en-US" sz="1600" b="1" dirty="0" smtClean="0"/>
              <a:t>Fidelity</a:t>
            </a:r>
          </a:p>
          <a:p>
            <a:pPr>
              <a:buFont typeface="Wingdings" pitchFamily="2" charset="2"/>
              <a:buChar char="q"/>
            </a:pPr>
            <a:r>
              <a:rPr lang="en-US" sz="1600" dirty="0" smtClean="0"/>
              <a:t>It is ability of an instrument or system  to reproduce  output in the same form as the inputs.</a:t>
            </a:r>
          </a:p>
          <a:p>
            <a:pPr>
              <a:buFont typeface="Wingdings" pitchFamily="2" charset="2"/>
              <a:buChar char="q"/>
            </a:pPr>
            <a:r>
              <a:rPr lang="en-US" sz="1600" dirty="0" smtClean="0"/>
              <a:t>Output appears in the same form as the input and system becomes distortion free.</a:t>
            </a:r>
          </a:p>
          <a:p>
            <a:pPr>
              <a:buFont typeface="Wingdings" pitchFamily="2" charset="2"/>
              <a:buChar char="q"/>
            </a:pPr>
            <a:r>
              <a:rPr lang="en-US" sz="1600" dirty="0" smtClean="0"/>
              <a:t>Here, any time lag, phase differences are not included.</a:t>
            </a:r>
          </a:p>
          <a:p>
            <a:pPr>
              <a:buNone/>
            </a:pPr>
            <a:endParaRPr lang="en-US" sz="1600" dirty="0" smtClean="0"/>
          </a:p>
          <a:p>
            <a:pPr>
              <a:buNone/>
            </a:pPr>
            <a:r>
              <a:rPr lang="en-US" sz="1600" dirty="0" smtClean="0"/>
              <a:t>	</a:t>
            </a:r>
            <a:r>
              <a:rPr lang="en-US" sz="1600" b="1" dirty="0" smtClean="0"/>
              <a:t>Dynamic Error</a:t>
            </a:r>
          </a:p>
          <a:p>
            <a:pPr>
              <a:buNone/>
            </a:pPr>
            <a:r>
              <a:rPr lang="en-US" sz="1600" b="1" dirty="0" smtClean="0"/>
              <a:t>	</a:t>
            </a:r>
            <a:r>
              <a:rPr lang="en-US" sz="1600" dirty="0" smtClean="0"/>
              <a:t>It is the difference between true value of quantity changing with time and the value indicated by instrument under dynamic condition.</a:t>
            </a:r>
          </a:p>
          <a:p>
            <a:pPr>
              <a:buNone/>
            </a:pPr>
            <a:r>
              <a:rPr lang="en-US" sz="1600" dirty="0" smtClean="0"/>
              <a:t>	</a:t>
            </a:r>
          </a:p>
          <a:p>
            <a:pPr>
              <a:buNone/>
            </a:pPr>
            <a:r>
              <a:rPr lang="en-US" sz="1600" dirty="0" smtClean="0"/>
              <a:t>	</a:t>
            </a:r>
            <a:r>
              <a:rPr lang="en-US" sz="1600" dirty="0" err="1" smtClean="0"/>
              <a:t>ɗA</a:t>
            </a:r>
            <a:r>
              <a:rPr lang="en-US" sz="1600" dirty="0" smtClean="0"/>
              <a:t> = At – Ai</a:t>
            </a:r>
          </a:p>
          <a:p>
            <a:pPr>
              <a:buNone/>
            </a:pPr>
            <a:r>
              <a:rPr lang="en-US" sz="1600" dirty="0" smtClean="0"/>
              <a:t>	where </a:t>
            </a:r>
            <a:r>
              <a:rPr lang="en-US" sz="1600" dirty="0" err="1" smtClean="0"/>
              <a:t>ɗA</a:t>
            </a:r>
            <a:r>
              <a:rPr lang="en-US" sz="1600" dirty="0" smtClean="0"/>
              <a:t> = Error</a:t>
            </a:r>
          </a:p>
          <a:p>
            <a:pPr>
              <a:buNone/>
            </a:pPr>
            <a:r>
              <a:rPr lang="en-US" sz="1600" dirty="0" smtClean="0"/>
              <a:t>		At  = True value</a:t>
            </a:r>
          </a:p>
          <a:p>
            <a:pPr>
              <a:buNone/>
            </a:pPr>
            <a:r>
              <a:rPr lang="en-US" sz="1600" dirty="0" smtClean="0"/>
              <a:t>		Ai   = Indicated value of quantity.  </a:t>
            </a:r>
            <a:endParaRPr lang="en-US" sz="16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b="1" dirty="0" smtClean="0"/>
              <a:t>	Broad definition</a:t>
            </a:r>
          </a:p>
          <a:p>
            <a:pPr>
              <a:buFont typeface="Wingdings" pitchFamily="2" charset="2"/>
              <a:buChar char="Ø"/>
            </a:pPr>
            <a:r>
              <a:rPr lang="en-US" sz="1600" dirty="0" smtClean="0"/>
              <a:t>A device which when actuated by energy in one transmission system, supplies the energy in the same form or in the another form to a second transmission system.</a:t>
            </a:r>
          </a:p>
          <a:p>
            <a:pPr>
              <a:buFont typeface="Wingdings" pitchFamily="2" charset="2"/>
              <a:buChar char="Ø"/>
            </a:pPr>
            <a:r>
              <a:rPr lang="en-US" sz="1600" dirty="0" smtClean="0"/>
              <a:t>Transmitted energy may be in any form: Electrical, Mechanical, Chemical, Optical or Thermal etc.</a:t>
            </a:r>
          </a:p>
          <a:p>
            <a:pPr>
              <a:buFont typeface="Wingdings" pitchFamily="2" charset="2"/>
              <a:buChar char="Ø"/>
            </a:pPr>
            <a:r>
              <a:rPr lang="en-US" sz="1600" dirty="0" smtClean="0"/>
              <a:t>Device that convert mechanical force of displacement into an electrical signal.</a:t>
            </a:r>
          </a:p>
          <a:p>
            <a:pPr>
              <a:buNone/>
            </a:pPr>
            <a:endParaRPr lang="en-US" sz="1600" dirty="0" smtClean="0"/>
          </a:p>
          <a:p>
            <a:pPr>
              <a:buNone/>
            </a:pPr>
            <a:r>
              <a:rPr lang="en-US" sz="1600" dirty="0" smtClean="0"/>
              <a:t>	</a:t>
            </a:r>
            <a:r>
              <a:rPr lang="en-US" sz="1600" b="1" dirty="0" smtClean="0"/>
              <a:t>Classifications</a:t>
            </a:r>
          </a:p>
          <a:p>
            <a:pPr>
              <a:buNone/>
            </a:pPr>
            <a:r>
              <a:rPr lang="en-US" sz="1600" b="1" dirty="0" smtClean="0"/>
              <a:t>	</a:t>
            </a:r>
            <a:r>
              <a:rPr lang="en-US" sz="1600" dirty="0" smtClean="0"/>
              <a:t>Classify on the basis of </a:t>
            </a:r>
          </a:p>
          <a:p>
            <a:pPr>
              <a:buFont typeface="+mj-lt"/>
              <a:buAutoNum type="arabicParenR"/>
            </a:pPr>
            <a:r>
              <a:rPr lang="en-US" sz="1600" dirty="0" smtClean="0"/>
              <a:t>As a analog and digital transducers.</a:t>
            </a:r>
          </a:p>
          <a:p>
            <a:pPr>
              <a:buFont typeface="+mj-lt"/>
              <a:buAutoNum type="arabicParenR"/>
            </a:pPr>
            <a:r>
              <a:rPr lang="en-US" sz="1600" dirty="0" smtClean="0"/>
              <a:t>As a primary and secondary transducers.</a:t>
            </a:r>
          </a:p>
          <a:p>
            <a:pPr>
              <a:buFont typeface="+mj-lt"/>
              <a:buAutoNum type="arabicParenR"/>
            </a:pPr>
            <a:r>
              <a:rPr lang="en-US" sz="1600" dirty="0" smtClean="0"/>
              <a:t>As a active and passive transducers.</a:t>
            </a:r>
          </a:p>
          <a:p>
            <a:pPr>
              <a:buFont typeface="+mj-lt"/>
              <a:buAutoNum type="arabicParenR"/>
            </a:pPr>
            <a:r>
              <a:rPr lang="en-US" sz="1600" dirty="0" smtClean="0"/>
              <a:t>As a transducer and inverse transducers.</a:t>
            </a:r>
          </a:p>
          <a:p>
            <a:pPr>
              <a:buFont typeface="+mj-lt"/>
              <a:buAutoNum type="arabicParenR"/>
            </a:pPr>
            <a:r>
              <a:rPr lang="en-US" sz="1600" dirty="0" smtClean="0"/>
              <a:t>Based on principle of transduction, etc.</a:t>
            </a:r>
          </a:p>
          <a:p>
            <a:pPr>
              <a:buNone/>
            </a:pPr>
            <a:endParaRPr lang="en-US" sz="1600" dirty="0" smtClean="0"/>
          </a:p>
          <a:p>
            <a:pPr>
              <a:buNone/>
            </a:pPr>
            <a:r>
              <a:rPr lang="en-US" sz="1600" dirty="0" smtClean="0"/>
              <a:t>	</a:t>
            </a:r>
            <a:r>
              <a:rPr lang="en-US" sz="1600" b="1" dirty="0" smtClean="0"/>
              <a:t>Analog and Digital Transducers</a:t>
            </a:r>
          </a:p>
          <a:p>
            <a:pPr>
              <a:buNone/>
            </a:pPr>
            <a:r>
              <a:rPr lang="en-US" sz="1600" dirty="0" smtClean="0"/>
              <a:t>	On the basis of nature of output, transducer classified as Analog and Digital.</a:t>
            </a:r>
          </a:p>
          <a:p>
            <a:pPr>
              <a:buNone/>
            </a:pPr>
            <a:r>
              <a:rPr lang="en-US" sz="1600" dirty="0" smtClean="0"/>
              <a:t>	Analog transducer converts input into analog output, which is continuous function of time.</a:t>
            </a:r>
          </a:p>
          <a:p>
            <a:pPr>
              <a:buNone/>
            </a:pPr>
            <a:r>
              <a:rPr lang="en-US" sz="1600" dirty="0" smtClean="0"/>
              <a:t>	</a:t>
            </a:r>
            <a:r>
              <a:rPr lang="en-US" sz="1600" dirty="0" err="1" smtClean="0"/>
              <a:t>eg</a:t>
            </a:r>
            <a:r>
              <a:rPr lang="en-US" sz="1600" dirty="0" smtClean="0"/>
              <a:t>. Thermocouple, LVDT, Strain gauge etc.</a:t>
            </a:r>
          </a:p>
          <a:p>
            <a:pPr>
              <a:buNone/>
            </a:pPr>
            <a:endParaRPr lang="en-US"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Digital Transducer</a:t>
            </a:r>
          </a:p>
          <a:p>
            <a:pPr>
              <a:buNone/>
            </a:pPr>
            <a:r>
              <a:rPr lang="en-US" sz="1600" dirty="0" smtClean="0"/>
              <a:t>	It converts input quantity into output signal of the form of pulses i.e. It yields discrete output.</a:t>
            </a:r>
          </a:p>
          <a:p>
            <a:pPr>
              <a:buNone/>
            </a:pPr>
            <a:endParaRPr lang="en-US" sz="1600" dirty="0" smtClean="0"/>
          </a:p>
          <a:p>
            <a:pPr>
              <a:buNone/>
            </a:pPr>
            <a:r>
              <a:rPr lang="en-US" sz="1600" dirty="0" smtClean="0"/>
              <a:t>	</a:t>
            </a:r>
            <a:r>
              <a:rPr lang="en-US" sz="1600" b="1" dirty="0" smtClean="0"/>
              <a:t>Primary and Secondary Transducer</a:t>
            </a:r>
          </a:p>
          <a:p>
            <a:pPr>
              <a:buNone/>
            </a:pPr>
            <a:endParaRPr lang="en-US" sz="1600" dirty="0" smtClean="0"/>
          </a:p>
          <a:p>
            <a:pPr>
              <a:buNone/>
            </a:pPr>
            <a:r>
              <a:rPr lang="en-US" sz="1600" dirty="0" smtClean="0"/>
              <a:t>	</a:t>
            </a:r>
            <a:r>
              <a:rPr lang="en-US" sz="1600" b="1" dirty="0" smtClean="0"/>
              <a:t>Primary Transducer</a:t>
            </a:r>
            <a:r>
              <a:rPr lang="en-US" sz="1600" dirty="0" smtClean="0"/>
              <a:t>	</a:t>
            </a:r>
          </a:p>
          <a:p>
            <a:pPr>
              <a:buNone/>
            </a:pPr>
            <a:r>
              <a:rPr lang="en-US" sz="1600" dirty="0" smtClean="0"/>
              <a:t>	 Input signal is directly sensed by transducer and physical quantity get converted into electrical form directly.</a:t>
            </a:r>
          </a:p>
          <a:p>
            <a:pPr>
              <a:buNone/>
            </a:pPr>
            <a:r>
              <a:rPr lang="en-US" sz="1600" dirty="0" smtClean="0"/>
              <a:t>	</a:t>
            </a:r>
            <a:r>
              <a:rPr lang="en-US" sz="1600" dirty="0" err="1" smtClean="0"/>
              <a:t>eg</a:t>
            </a:r>
            <a:r>
              <a:rPr lang="en-US" sz="1600" dirty="0" smtClean="0"/>
              <a:t>. </a:t>
            </a:r>
            <a:r>
              <a:rPr lang="en-US" sz="1600" dirty="0" err="1" smtClean="0"/>
              <a:t>Thermistor</a:t>
            </a:r>
            <a:r>
              <a:rPr lang="en-US" sz="1600" dirty="0" smtClean="0"/>
              <a:t>.</a:t>
            </a:r>
          </a:p>
          <a:p>
            <a:pPr>
              <a:buNone/>
            </a:pPr>
            <a:endParaRPr lang="en-US" sz="1600" dirty="0" smtClean="0"/>
          </a:p>
          <a:p>
            <a:pPr>
              <a:buNone/>
            </a:pPr>
            <a:r>
              <a:rPr lang="en-US" sz="1600" dirty="0" smtClean="0"/>
              <a:t>	</a:t>
            </a:r>
            <a:r>
              <a:rPr lang="en-US" sz="1600" b="1" dirty="0" smtClean="0"/>
              <a:t>Secondary transducer</a:t>
            </a:r>
          </a:p>
          <a:p>
            <a:pPr>
              <a:buNone/>
            </a:pPr>
            <a:r>
              <a:rPr lang="en-US" sz="1600" dirty="0" smtClean="0"/>
              <a:t>	 Input is sensed first by some detector or sensor and then its output being of some form acts as input to transducer to convert into electrical form.</a:t>
            </a:r>
          </a:p>
          <a:p>
            <a:pPr>
              <a:buNone/>
            </a:pPr>
            <a:endParaRPr lang="en-US" sz="1600" dirty="0" smtClean="0"/>
          </a:p>
          <a:p>
            <a:pPr>
              <a:buNone/>
            </a:pPr>
            <a:r>
              <a:rPr lang="en-US" sz="1600" dirty="0" smtClean="0"/>
              <a:t>	In diag. 6.1, Bourdon tube acts as a primary sensor</a:t>
            </a:r>
          </a:p>
          <a:p>
            <a:pPr>
              <a:buNone/>
            </a:pPr>
            <a:r>
              <a:rPr lang="en-US" sz="1600" dirty="0" smtClean="0"/>
              <a:t>		          Converts pressure into displacement.</a:t>
            </a:r>
          </a:p>
          <a:p>
            <a:pPr>
              <a:buNone/>
            </a:pPr>
            <a:endParaRPr lang="en-US" sz="1600" dirty="0" smtClean="0"/>
          </a:p>
          <a:p>
            <a:pPr>
              <a:buNone/>
            </a:pPr>
            <a:r>
              <a:rPr lang="en-US" sz="1600" dirty="0" smtClean="0"/>
              <a:t>		          LVDT  acts as a secondary transducer</a:t>
            </a:r>
          </a:p>
          <a:p>
            <a:pPr>
              <a:buNone/>
            </a:pPr>
            <a:r>
              <a:rPr lang="en-US" sz="1600" dirty="0" smtClean="0"/>
              <a:t>		          Converts displacement into output voltage.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1600" dirty="0" smtClean="0"/>
              <a:t>	</a:t>
            </a:r>
            <a:endParaRPr lang="en-US" sz="1600" dirty="0"/>
          </a:p>
        </p:txBody>
      </p:sp>
      <p:pic>
        <p:nvPicPr>
          <p:cNvPr id="3074"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4000" b="1" dirty="0" smtClean="0"/>
              <a:t>Classification of instruments</a:t>
            </a:r>
            <a:endParaRPr lang="en-US" sz="4000" b="1" dirty="0"/>
          </a:p>
        </p:txBody>
      </p:sp>
      <p:sp>
        <p:nvSpPr>
          <p:cNvPr id="7"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10000"/>
          </a:bodyPr>
          <a:lstStyle/>
          <a:p>
            <a:pPr>
              <a:buNone/>
            </a:pPr>
            <a:r>
              <a:rPr lang="en-US" sz="2800" b="1" dirty="0" smtClean="0"/>
              <a:t>Classified as </a:t>
            </a:r>
          </a:p>
          <a:p>
            <a:pPr>
              <a:buFont typeface="+mj-lt"/>
              <a:buAutoNum type="arabicParenR"/>
            </a:pPr>
            <a:r>
              <a:rPr lang="en-US" sz="2800" dirty="0" smtClean="0"/>
              <a:t>Absolute Instruments</a:t>
            </a:r>
          </a:p>
          <a:p>
            <a:pPr>
              <a:buFont typeface="+mj-lt"/>
              <a:buAutoNum type="arabicParenR"/>
            </a:pPr>
            <a:r>
              <a:rPr lang="en-US" sz="2800" dirty="0" smtClean="0"/>
              <a:t>Secondary Instruments</a:t>
            </a:r>
          </a:p>
          <a:p>
            <a:pPr>
              <a:buAutoNum type="arabicPeriod"/>
            </a:pPr>
            <a:r>
              <a:rPr lang="en-US" sz="2800" b="1" dirty="0" smtClean="0"/>
              <a:t>Absolute Instruments</a:t>
            </a:r>
          </a:p>
          <a:p>
            <a:pPr>
              <a:buFont typeface="Wingdings" pitchFamily="2" charset="2"/>
              <a:buChar char="Ø"/>
            </a:pPr>
            <a:r>
              <a:rPr lang="en-US" sz="2800" dirty="0" smtClean="0"/>
              <a:t>Provide the magnitude of quantity under measurement in terms of physical constants of instrument.</a:t>
            </a:r>
          </a:p>
          <a:p>
            <a:pPr>
              <a:buFont typeface="Wingdings" pitchFamily="2" charset="2"/>
              <a:buChar char="Ø"/>
            </a:pPr>
            <a:r>
              <a:rPr lang="en-US" sz="2800" dirty="0" err="1" smtClean="0"/>
              <a:t>eg</a:t>
            </a:r>
            <a:r>
              <a:rPr lang="en-US" sz="2800" dirty="0" smtClean="0"/>
              <a:t>. Tangent galvanometer, Rayleigh’s current balance.</a:t>
            </a:r>
          </a:p>
          <a:p>
            <a:pPr>
              <a:buNone/>
            </a:pPr>
            <a:r>
              <a:rPr lang="en-US" sz="2800" b="1" dirty="0" smtClean="0"/>
              <a:t>2</a:t>
            </a:r>
            <a:r>
              <a:rPr lang="en-US" sz="2800" dirty="0" smtClean="0"/>
              <a:t>. 	</a:t>
            </a:r>
            <a:r>
              <a:rPr lang="en-US" sz="2800" b="1" dirty="0" smtClean="0"/>
              <a:t>Secondary Instruments</a:t>
            </a:r>
          </a:p>
          <a:p>
            <a:pPr>
              <a:buFont typeface="Wingdings" pitchFamily="2" charset="2"/>
              <a:buChar char="Ø"/>
            </a:pPr>
            <a:r>
              <a:rPr lang="en-US" sz="2800" dirty="0" smtClean="0"/>
              <a:t>It is so designed that the quantity being measured can be measured by observing the output indicated by instrument.</a:t>
            </a:r>
          </a:p>
          <a:p>
            <a:pPr>
              <a:buFont typeface="Wingdings" pitchFamily="2" charset="2"/>
              <a:buChar char="Ø"/>
            </a:pPr>
            <a:r>
              <a:rPr lang="en-US" sz="2800" dirty="0" smtClean="0"/>
              <a:t>It is calibrated by comparison with an absolute instrument or secondary instrument which already calibrated against absolute instruments.</a:t>
            </a:r>
          </a:p>
          <a:p>
            <a:pPr>
              <a:buNone/>
            </a:pPr>
            <a:r>
              <a:rPr lang="en-US" sz="2800" dirty="0" smtClean="0"/>
              <a:t>	</a:t>
            </a:r>
            <a:r>
              <a:rPr lang="en-US" sz="2800" dirty="0" err="1" smtClean="0"/>
              <a:t>eg</a:t>
            </a:r>
            <a:r>
              <a:rPr lang="en-US" sz="2800" dirty="0" smtClean="0"/>
              <a:t>. A voltmeter, A glass thermometer, &amp; A pressure gauge etc. </a:t>
            </a:r>
          </a:p>
          <a:p>
            <a:pPr>
              <a:buNone/>
            </a:pPr>
            <a:endParaRPr lang="en-US" sz="1600" dirty="0" smtClean="0"/>
          </a:p>
          <a:p>
            <a:pPr>
              <a:buNone/>
            </a:pPr>
            <a:endParaRPr lang="en-US" sz="1600" dirty="0" smtClean="0"/>
          </a:p>
          <a:p>
            <a:pPr>
              <a:buNone/>
            </a:pPr>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fontScale="25000" lnSpcReduction="20000"/>
          </a:bodyPr>
          <a:lstStyle/>
          <a:p>
            <a:pPr>
              <a:buNone/>
            </a:pPr>
            <a:r>
              <a:rPr lang="en-US" sz="1600" dirty="0" smtClean="0"/>
              <a:t>	</a:t>
            </a:r>
            <a:r>
              <a:rPr lang="en-US" sz="5600" dirty="0" smtClean="0"/>
              <a:t>Active and passive Transducer</a:t>
            </a:r>
          </a:p>
          <a:p>
            <a:pPr>
              <a:buNone/>
            </a:pPr>
            <a:r>
              <a:rPr lang="en-US" sz="5600" dirty="0" smtClean="0"/>
              <a:t>	</a:t>
            </a:r>
            <a:r>
              <a:rPr lang="en-US" sz="5600" b="1" dirty="0" smtClean="0"/>
              <a:t>Active transducer</a:t>
            </a:r>
          </a:p>
          <a:p>
            <a:pPr>
              <a:buFont typeface="Wingdings" pitchFamily="2" charset="2"/>
              <a:buChar char="Ø"/>
            </a:pPr>
            <a:r>
              <a:rPr lang="en-US" sz="5600" dirty="0" smtClean="0"/>
              <a:t>It is a self generating type, do not require external power.</a:t>
            </a:r>
          </a:p>
          <a:p>
            <a:pPr>
              <a:buFont typeface="Wingdings" pitchFamily="2" charset="2"/>
              <a:buChar char="Ø"/>
            </a:pPr>
            <a:r>
              <a:rPr lang="en-US" sz="5600" dirty="0" smtClean="0"/>
              <a:t>Draw energy from the system under measurement.</a:t>
            </a:r>
          </a:p>
          <a:p>
            <a:pPr>
              <a:buFont typeface="Wingdings" pitchFamily="2" charset="2"/>
              <a:buChar char="Ø"/>
            </a:pPr>
            <a:r>
              <a:rPr lang="en-US" sz="5600" dirty="0" err="1" smtClean="0"/>
              <a:t>eg</a:t>
            </a:r>
            <a:r>
              <a:rPr lang="en-US" sz="5600" dirty="0" smtClean="0"/>
              <a:t>. Thermocouple, photo voltaic cell etc.</a:t>
            </a:r>
          </a:p>
          <a:p>
            <a:pPr>
              <a:buNone/>
            </a:pPr>
            <a:endParaRPr lang="en-US" sz="5600" dirty="0" smtClean="0"/>
          </a:p>
          <a:p>
            <a:pPr>
              <a:buNone/>
            </a:pPr>
            <a:r>
              <a:rPr lang="en-US" sz="5600" b="1" dirty="0" smtClean="0"/>
              <a:t>	Passive Transducer</a:t>
            </a:r>
          </a:p>
          <a:p>
            <a:pPr>
              <a:buFont typeface="Wingdings" pitchFamily="2" charset="2"/>
              <a:buChar char="§"/>
            </a:pPr>
            <a:r>
              <a:rPr lang="en-US" sz="5600" dirty="0" smtClean="0"/>
              <a:t>It requires external power source for energy conversion.</a:t>
            </a:r>
          </a:p>
          <a:p>
            <a:pPr>
              <a:buFont typeface="Wingdings" pitchFamily="2" charset="2"/>
              <a:buChar char="§"/>
            </a:pPr>
            <a:r>
              <a:rPr lang="en-US" sz="5600" dirty="0" err="1" smtClean="0"/>
              <a:t>eg</a:t>
            </a:r>
            <a:r>
              <a:rPr lang="en-US" sz="5600" dirty="0" smtClean="0"/>
              <a:t>. LVDT, Hall effect pickup etc.</a:t>
            </a:r>
          </a:p>
          <a:p>
            <a:pPr>
              <a:buFont typeface="Wingdings" pitchFamily="2" charset="2"/>
              <a:buChar char="§"/>
            </a:pPr>
            <a:endParaRPr lang="en-US" sz="5600" dirty="0" smtClean="0"/>
          </a:p>
          <a:p>
            <a:pPr>
              <a:buNone/>
            </a:pPr>
            <a:r>
              <a:rPr lang="en-US" sz="5600" b="1" dirty="0" smtClean="0"/>
              <a:t>	Transducer and Inverse Transducer</a:t>
            </a:r>
          </a:p>
          <a:p>
            <a:pPr>
              <a:buNone/>
            </a:pPr>
            <a:endParaRPr lang="en-US" sz="5600" b="1" dirty="0" smtClean="0"/>
          </a:p>
          <a:p>
            <a:pPr>
              <a:buNone/>
            </a:pPr>
            <a:r>
              <a:rPr lang="en-US" sz="5600" dirty="0" smtClean="0"/>
              <a:t>	</a:t>
            </a:r>
            <a:r>
              <a:rPr lang="en-US" sz="5600" b="1" dirty="0" smtClean="0"/>
              <a:t>Transducer</a:t>
            </a:r>
          </a:p>
          <a:p>
            <a:pPr>
              <a:buFont typeface="Wingdings" pitchFamily="2" charset="2"/>
              <a:buChar char="Ø"/>
            </a:pPr>
            <a:r>
              <a:rPr lang="en-US" sz="5600" dirty="0" smtClean="0"/>
              <a:t>Converts physical quantities into electrical quantity.</a:t>
            </a:r>
          </a:p>
          <a:p>
            <a:pPr>
              <a:buFont typeface="Wingdings" pitchFamily="2" charset="2"/>
              <a:buChar char="Ø"/>
            </a:pPr>
            <a:r>
              <a:rPr lang="en-US" sz="5600" dirty="0" err="1" smtClean="0"/>
              <a:t>eg</a:t>
            </a:r>
            <a:r>
              <a:rPr lang="en-US" sz="5600" dirty="0" smtClean="0"/>
              <a:t>. Thermocouple, Photovoltaic cell, LVDT etc.</a:t>
            </a:r>
          </a:p>
          <a:p>
            <a:pPr>
              <a:buNone/>
            </a:pPr>
            <a:endParaRPr lang="en-US" sz="5600" dirty="0" smtClean="0"/>
          </a:p>
          <a:p>
            <a:pPr>
              <a:buNone/>
            </a:pPr>
            <a:r>
              <a:rPr lang="en-US" sz="5600" dirty="0" smtClean="0"/>
              <a:t>	</a:t>
            </a:r>
            <a:r>
              <a:rPr lang="en-US" sz="5600" b="1" dirty="0" smtClean="0"/>
              <a:t>Inverse Transducer</a:t>
            </a:r>
          </a:p>
          <a:p>
            <a:pPr>
              <a:buFont typeface="Wingdings" pitchFamily="2" charset="2"/>
              <a:buChar char="q"/>
            </a:pPr>
            <a:r>
              <a:rPr lang="en-US" sz="5600" dirty="0" smtClean="0"/>
              <a:t>Converts electrical quantity into non-electrical quantity.</a:t>
            </a:r>
          </a:p>
          <a:p>
            <a:pPr>
              <a:buFont typeface="Wingdings" pitchFamily="2" charset="2"/>
              <a:buChar char="q"/>
            </a:pPr>
            <a:r>
              <a:rPr lang="en-US" sz="5600" dirty="0" err="1" smtClean="0"/>
              <a:t>eg</a:t>
            </a:r>
            <a:r>
              <a:rPr lang="en-US" sz="5600" dirty="0" smtClean="0"/>
              <a:t>. </a:t>
            </a:r>
            <a:r>
              <a:rPr lang="en-US" sz="5600" dirty="0" err="1" smtClean="0"/>
              <a:t>Piezo</a:t>
            </a:r>
            <a:r>
              <a:rPr lang="en-US" sz="5600" dirty="0" smtClean="0"/>
              <a:t>-electric crystal,  Angular moving coil  elements etc.</a:t>
            </a:r>
          </a:p>
          <a:p>
            <a:pPr>
              <a:buNone/>
            </a:pPr>
            <a:endParaRPr lang="en-US" sz="5600" dirty="0" smtClean="0"/>
          </a:p>
          <a:p>
            <a:pPr>
              <a:buNone/>
            </a:pPr>
            <a:r>
              <a:rPr lang="en-US" sz="5600" dirty="0" smtClean="0"/>
              <a:t>	</a:t>
            </a:r>
            <a:r>
              <a:rPr lang="en-US" sz="5600" b="1" dirty="0" smtClean="0"/>
              <a:t>Based on principle of Transduction</a:t>
            </a:r>
          </a:p>
          <a:p>
            <a:pPr>
              <a:buNone/>
            </a:pPr>
            <a:r>
              <a:rPr lang="en-US" sz="5600" b="1" dirty="0" smtClean="0"/>
              <a:t>	</a:t>
            </a:r>
            <a:r>
              <a:rPr lang="en-US" sz="5600" dirty="0" smtClean="0"/>
              <a:t>Transducer classified on the basis of principle of transduction as resistive, inductive, capacitive etc. depending upon   how they convert the input quantity into resistance, inductance or capacitance respectively.</a:t>
            </a:r>
          </a:p>
          <a:p>
            <a:pPr>
              <a:buNone/>
            </a:pPr>
            <a:endParaRPr lang="en-US" sz="1600" dirty="0" smtClean="0"/>
          </a:p>
          <a:p>
            <a:pPr>
              <a:buNone/>
            </a:pPr>
            <a:r>
              <a:rPr lang="en-US" sz="1600" dirty="0" smtClean="0"/>
              <a:t>	</a:t>
            </a:r>
          </a:p>
          <a:p>
            <a:pPr>
              <a:buNone/>
            </a:pP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Selection of Transducers</a:t>
            </a:r>
          </a:p>
          <a:p>
            <a:pPr>
              <a:buNone/>
            </a:pPr>
            <a:r>
              <a:rPr lang="en-US" sz="1600" dirty="0" smtClean="0"/>
              <a:t>	Selections of transducer includes</a:t>
            </a:r>
          </a:p>
          <a:p>
            <a:pPr>
              <a:buNone/>
            </a:pPr>
            <a:r>
              <a:rPr lang="en-US" sz="1600" dirty="0" smtClean="0"/>
              <a:t>	1.) Range</a:t>
            </a:r>
          </a:p>
          <a:p>
            <a:pPr>
              <a:buNone/>
            </a:pPr>
            <a:r>
              <a:rPr lang="en-US" sz="1600" dirty="0" smtClean="0"/>
              <a:t>	      It should be large enough to encompass all expected magnitude of the </a:t>
            </a:r>
            <a:r>
              <a:rPr lang="en-US" sz="1600" dirty="0" err="1" smtClean="0"/>
              <a:t>measurand</a:t>
            </a:r>
            <a:r>
              <a:rPr lang="en-US" sz="1600" dirty="0" smtClean="0"/>
              <a:t>.</a:t>
            </a:r>
          </a:p>
          <a:p>
            <a:pPr>
              <a:buNone/>
            </a:pPr>
            <a:r>
              <a:rPr lang="en-US" sz="1600" dirty="0" smtClean="0"/>
              <a:t>	2.) Sensitivity</a:t>
            </a:r>
          </a:p>
          <a:p>
            <a:pPr>
              <a:buNone/>
            </a:pPr>
            <a:r>
              <a:rPr lang="en-US" sz="1600" dirty="0" smtClean="0"/>
              <a:t>	      Transducer must provide a sufficient output per unit of input to provide meaning full data.</a:t>
            </a:r>
          </a:p>
          <a:p>
            <a:pPr>
              <a:buNone/>
            </a:pPr>
            <a:r>
              <a:rPr lang="en-US" sz="1600" dirty="0" smtClean="0"/>
              <a:t>	3.) Physical Environment</a:t>
            </a:r>
          </a:p>
          <a:p>
            <a:pPr>
              <a:buNone/>
            </a:pPr>
            <a:r>
              <a:rPr lang="en-US" sz="1600" dirty="0" smtClean="0"/>
              <a:t>	      Transducer must compatible to withstand environmental conditions in which measurement   </a:t>
            </a:r>
          </a:p>
          <a:p>
            <a:pPr>
              <a:buNone/>
            </a:pPr>
            <a:r>
              <a:rPr lang="en-US" sz="1600" dirty="0" smtClean="0"/>
              <a:t>	       performed.</a:t>
            </a:r>
          </a:p>
          <a:p>
            <a:pPr>
              <a:buNone/>
            </a:pPr>
            <a:r>
              <a:rPr lang="en-US" sz="1600" dirty="0" smtClean="0"/>
              <a:t>	4.) Electrical output characteristics</a:t>
            </a:r>
          </a:p>
          <a:p>
            <a:pPr>
              <a:buNone/>
            </a:pPr>
            <a:r>
              <a:rPr lang="en-US" sz="1600" dirty="0" smtClean="0"/>
              <a:t>	      The electrical characteristics such as output impedance, frequency response, response time required </a:t>
            </a:r>
          </a:p>
          <a:p>
            <a:pPr>
              <a:buNone/>
            </a:pPr>
            <a:r>
              <a:rPr lang="en-US" sz="1600" dirty="0" smtClean="0"/>
              <a:t>	       to be compatible with recording device and rest of the measuring system equipments.</a:t>
            </a:r>
          </a:p>
          <a:p>
            <a:pPr>
              <a:buNone/>
            </a:pPr>
            <a:r>
              <a:rPr lang="en-US" sz="1600" dirty="0" smtClean="0"/>
              <a:t>	5.) Error</a:t>
            </a:r>
          </a:p>
          <a:p>
            <a:pPr>
              <a:buNone/>
            </a:pPr>
            <a:r>
              <a:rPr lang="en-US" sz="1600" dirty="0" smtClean="0"/>
              <a:t>	      The Errors (Due to transducer operation itself or due to environmental conditions) must require to   </a:t>
            </a:r>
          </a:p>
          <a:p>
            <a:pPr>
              <a:buNone/>
            </a:pPr>
            <a:r>
              <a:rPr lang="en-US" sz="1600" dirty="0" smtClean="0"/>
              <a:t>	       controllable enough to take meaningful data under measurements. </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solidFill>
            <a:schemeClr val="accent6">
              <a:lumMod val="20000"/>
              <a:lumOff val="80000"/>
            </a:schemeClr>
          </a:solidFill>
        </p:spPr>
        <p:txBody>
          <a:bodyPr>
            <a:normAutofit/>
          </a:bodyPr>
          <a:lstStyle/>
          <a:p>
            <a:pPr>
              <a:buNone/>
            </a:pPr>
            <a:r>
              <a:rPr lang="en-US" sz="1600" dirty="0" smtClean="0"/>
              <a:t>	</a:t>
            </a:r>
            <a:endParaRPr lang="en-US" sz="1600" dirty="0"/>
          </a:p>
        </p:txBody>
      </p:sp>
      <p:sp>
        <p:nvSpPr>
          <p:cNvPr id="4" name="Rectangle 3"/>
          <p:cNvSpPr/>
          <p:nvPr/>
        </p:nvSpPr>
        <p:spPr>
          <a:xfrm>
            <a:off x="0" y="990600"/>
            <a:ext cx="9144000" cy="5786199"/>
          </a:xfrm>
          <a:prstGeom prst="rect">
            <a:avLst/>
          </a:prstGeom>
          <a:blipFill>
            <a:blip r:embed="rId3"/>
            <a:tile tx="0" ty="0" sx="100000" sy="100000" flip="none" algn="tl"/>
          </a:blipFill>
        </p:spPr>
        <p:txBody>
          <a:bodyPr wrap="square">
            <a:spAutoFit/>
          </a:bodyPr>
          <a:lstStyle/>
          <a:p>
            <a:r>
              <a:rPr lang="en-US" sz="1600" dirty="0" smtClean="0"/>
              <a:t>Technique adopted to reduce error within required accuracy range includes.</a:t>
            </a:r>
          </a:p>
          <a:p>
            <a:endParaRPr lang="en-US" sz="1600" dirty="0" smtClean="0"/>
          </a:p>
          <a:p>
            <a:pPr marL="342900" indent="-342900">
              <a:buAutoNum type="arabicPeriod"/>
            </a:pPr>
            <a:r>
              <a:rPr lang="en-US" sz="1600" dirty="0" smtClean="0"/>
              <a:t>Transducer output calibrate against  known standard and regular calibration necessarily  </a:t>
            </a:r>
          </a:p>
          <a:p>
            <a:pPr marL="342900" indent="-342900"/>
            <a:r>
              <a:rPr lang="en-US" sz="1600" dirty="0" smtClean="0"/>
              <a:t>	performed as measurement proceeded.</a:t>
            </a:r>
          </a:p>
          <a:p>
            <a:pPr marL="342900" indent="-342900"/>
            <a:endParaRPr lang="en-US" sz="1600" dirty="0" smtClean="0"/>
          </a:p>
          <a:p>
            <a:pPr marL="342900" indent="-342900">
              <a:buAutoNum type="arabicPeriod" startAt="2"/>
            </a:pPr>
            <a:r>
              <a:rPr lang="en-US" sz="1600" dirty="0" smtClean="0"/>
              <a:t>Monitor environmental conditions continuously and correct data according to variations.</a:t>
            </a:r>
          </a:p>
          <a:p>
            <a:pPr marL="342900" indent="-342900"/>
            <a:endParaRPr lang="en-US" sz="1600" dirty="0" smtClean="0"/>
          </a:p>
          <a:p>
            <a:pPr marL="342900" indent="-342900">
              <a:buAutoNum type="arabicPeriod" startAt="3"/>
            </a:pPr>
            <a:r>
              <a:rPr lang="en-US" sz="1600" dirty="0" smtClean="0"/>
              <a:t>By artificially controlling the measurement environments etc.</a:t>
            </a:r>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buAutoNum type="arabicPeriod" startAt="3"/>
            </a:pPr>
            <a:endParaRPr lang="en-US" sz="1600" dirty="0" smtClean="0"/>
          </a:p>
          <a:p>
            <a:pPr marL="342900" indent="-342900"/>
            <a:endParaRPr lang="en-US" sz="1600"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duotone>
                <a:prstClr val="black"/>
                <a:srgbClr val="D9C3A5">
                  <a:tint val="50000"/>
                  <a:satMod val="180000"/>
                </a:srgbClr>
              </a:duotone>
            </a:blip>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1600" dirty="0" smtClean="0"/>
              <a:t>	</a:t>
            </a:r>
            <a:endParaRPr lang="en-US" sz="1600" dirty="0"/>
          </a:p>
        </p:txBody>
      </p:sp>
      <p:sp>
        <p:nvSpPr>
          <p:cNvPr id="5" name="TextBox 4"/>
          <p:cNvSpPr txBox="1"/>
          <p:nvPr/>
        </p:nvSpPr>
        <p:spPr>
          <a:xfrm>
            <a:off x="0" y="990600"/>
            <a:ext cx="9144000" cy="923330"/>
          </a:xfrm>
          <a:prstGeom prst="rect">
            <a:avLst/>
          </a:prstGeom>
          <a:solidFill>
            <a:schemeClr val="accent6">
              <a:lumMod val="20000"/>
              <a:lumOff val="80000"/>
            </a:schemeClr>
          </a:solidFill>
        </p:spPr>
        <p:txBody>
          <a:bodyPr wrap="square" rtlCol="0">
            <a:spAutoFit/>
          </a:bodyPr>
          <a:lstStyle/>
          <a:p>
            <a:r>
              <a:rPr lang="en-US" b="1" dirty="0" smtClean="0"/>
              <a:t>Strain gages</a:t>
            </a:r>
          </a:p>
          <a:p>
            <a:pPr>
              <a:buFont typeface="Wingdings" pitchFamily="2" charset="2"/>
              <a:buChar char="Ø"/>
            </a:pPr>
            <a:r>
              <a:rPr lang="en-US" dirty="0" smtClean="0"/>
              <a:t>A  thin wafer like device that can be attached to variety of materials to measure applied strain. </a:t>
            </a:r>
          </a:p>
          <a:p>
            <a:pPr>
              <a:buFont typeface="Wingdings" pitchFamily="2" charset="2"/>
              <a:buChar char="Ø"/>
            </a:pPr>
            <a:r>
              <a:rPr lang="en-US" dirty="0" smtClean="0"/>
              <a:t>A passive transducer that converts a mechanical displacement into a change of resistance. </a:t>
            </a:r>
            <a:endParaRPr lang="en-US" dirty="0"/>
          </a:p>
        </p:txBody>
      </p:sp>
      <p:pic>
        <p:nvPicPr>
          <p:cNvPr id="2050"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1905000"/>
            <a:ext cx="91440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Transducer(Strain gages)</a:t>
            </a:r>
            <a:br>
              <a:rPr lang="en-US" sz="2000" b="1" dirty="0" smtClean="0"/>
            </a:b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25000" lnSpcReduction="20000"/>
          </a:bodyPr>
          <a:lstStyle/>
          <a:p>
            <a:pPr>
              <a:buNone/>
            </a:pPr>
            <a:r>
              <a:rPr lang="en-US" sz="1600" dirty="0" smtClean="0"/>
              <a:t>	</a:t>
            </a:r>
            <a:r>
              <a:rPr lang="en-US" sz="6400" dirty="0" smtClean="0"/>
              <a:t>Sensitivity described in terms of gauge factor K, defined as unit change in resistance per unit change in length.</a:t>
            </a:r>
          </a:p>
          <a:p>
            <a:pPr>
              <a:buNone/>
            </a:pPr>
            <a:endParaRPr lang="en-US" sz="6400" dirty="0" smtClean="0"/>
          </a:p>
          <a:p>
            <a:pPr>
              <a:buNone/>
            </a:pPr>
            <a:r>
              <a:rPr lang="en-US" sz="6400" dirty="0" smtClean="0"/>
              <a:t>	Gauge factor K = [ {(∆R)/(R)} / {(∆L)/(L)}]			-----		(6.1)</a:t>
            </a:r>
          </a:p>
          <a:p>
            <a:pPr>
              <a:buNone/>
            </a:pPr>
            <a:endParaRPr lang="en-US" sz="6400" dirty="0" smtClean="0"/>
          </a:p>
          <a:p>
            <a:pPr>
              <a:buNone/>
            </a:pPr>
            <a:r>
              <a:rPr lang="en-US" sz="6400" dirty="0" smtClean="0"/>
              <a:t>	Where K = Gauge factor.</a:t>
            </a:r>
          </a:p>
          <a:p>
            <a:pPr>
              <a:buNone/>
            </a:pPr>
            <a:r>
              <a:rPr lang="en-US" sz="6400" dirty="0" smtClean="0"/>
              <a:t>		R = Nominal gauge resistance. </a:t>
            </a:r>
          </a:p>
          <a:p>
            <a:pPr>
              <a:buNone/>
            </a:pPr>
            <a:r>
              <a:rPr lang="en-US" sz="6400" dirty="0" smtClean="0"/>
              <a:t>		∆R = Change in gauge resistance.</a:t>
            </a:r>
          </a:p>
          <a:p>
            <a:pPr>
              <a:buNone/>
            </a:pPr>
            <a:r>
              <a:rPr lang="en-US" sz="6400" dirty="0" smtClean="0"/>
              <a:t>		L     =  Nominal specimen length.</a:t>
            </a:r>
          </a:p>
          <a:p>
            <a:pPr>
              <a:buNone/>
            </a:pPr>
            <a:r>
              <a:rPr lang="en-US" sz="6400" dirty="0" smtClean="0"/>
              <a:t>		∆L   = Change in specimen length.</a:t>
            </a:r>
          </a:p>
          <a:p>
            <a:pPr>
              <a:buNone/>
            </a:pPr>
            <a:r>
              <a:rPr lang="en-US" sz="6400" dirty="0" smtClean="0"/>
              <a:t>		We know, R = [</a:t>
            </a:r>
            <a:r>
              <a:rPr lang="el-GR" sz="6400" dirty="0" smtClean="0"/>
              <a:t>ρ</a:t>
            </a:r>
            <a:r>
              <a:rPr lang="en-US" sz="6400" dirty="0" smtClean="0"/>
              <a:t>{(L)/A}]=  </a:t>
            </a:r>
            <a:r>
              <a:rPr lang="el-GR" sz="6400" dirty="0" smtClean="0"/>
              <a:t>ρ</a:t>
            </a:r>
            <a:r>
              <a:rPr lang="en-US" sz="6400" dirty="0" smtClean="0"/>
              <a:t>[{L}/{Π/4}(d</a:t>
            </a:r>
            <a:r>
              <a:rPr lang="en-US" sz="6400" baseline="30000" dirty="0" smtClean="0"/>
              <a:t>2</a:t>
            </a:r>
            <a:r>
              <a:rPr lang="en-US" sz="6400" dirty="0" smtClean="0"/>
              <a:t>)]		-----		(6.2)</a:t>
            </a:r>
          </a:p>
          <a:p>
            <a:pPr>
              <a:buNone/>
            </a:pPr>
            <a:r>
              <a:rPr lang="en-US" sz="6400" dirty="0" smtClean="0"/>
              <a:t>	Specimen after subjected to tensile force, the dimensions becomes</a:t>
            </a:r>
          </a:p>
          <a:p>
            <a:pPr>
              <a:buNone/>
            </a:pPr>
            <a:r>
              <a:rPr lang="en-US" sz="6400" dirty="0" smtClean="0"/>
              <a:t>	R = R + ∆R</a:t>
            </a:r>
          </a:p>
          <a:p>
            <a:pPr>
              <a:buNone/>
            </a:pPr>
            <a:r>
              <a:rPr lang="en-US" sz="6400" dirty="0" smtClean="0"/>
              <a:t>	L = L + ∆L</a:t>
            </a:r>
          </a:p>
          <a:p>
            <a:pPr>
              <a:buNone/>
            </a:pPr>
            <a:r>
              <a:rPr lang="en-US" sz="6400" dirty="0" smtClean="0"/>
              <a:t>	d = d - ∆d</a:t>
            </a:r>
          </a:p>
          <a:p>
            <a:pPr>
              <a:buNone/>
            </a:pPr>
            <a:r>
              <a:rPr lang="en-US" sz="6400" dirty="0" smtClean="0"/>
              <a:t>	Thus, </a:t>
            </a:r>
            <a:r>
              <a:rPr lang="en-US" sz="6400" dirty="0" err="1" smtClean="0"/>
              <a:t>eq.n</a:t>
            </a:r>
            <a:r>
              <a:rPr lang="en-US" sz="6400" dirty="0" smtClean="0"/>
              <a:t> (6.2) becomes</a:t>
            </a:r>
          </a:p>
          <a:p>
            <a:pPr>
              <a:buNone/>
            </a:pPr>
            <a:endParaRPr lang="en-US" sz="6400" dirty="0" smtClean="0"/>
          </a:p>
          <a:p>
            <a:pPr>
              <a:buNone/>
            </a:pPr>
            <a:r>
              <a:rPr lang="en-US" sz="6400" dirty="0" smtClean="0"/>
              <a:t>	 R+∆R = ρ [{L+∆L} / {(Π/4)(d - ∆d)</a:t>
            </a:r>
            <a:r>
              <a:rPr lang="en-US" sz="6400" baseline="30000" dirty="0" smtClean="0"/>
              <a:t>2</a:t>
            </a:r>
            <a:r>
              <a:rPr lang="en-US" sz="6400" dirty="0" smtClean="0"/>
              <a:t>}]</a:t>
            </a:r>
          </a:p>
          <a:p>
            <a:pPr>
              <a:buNone/>
            </a:pPr>
            <a:endParaRPr lang="en-US" sz="6400" dirty="0" smtClean="0"/>
          </a:p>
          <a:p>
            <a:pPr>
              <a:buNone/>
            </a:pPr>
            <a:r>
              <a:rPr lang="en-US" sz="6400" dirty="0" smtClean="0"/>
              <a:t>	R+∆R = ρ [ L{1+(∆L/L)}/{(Π/4)d</a:t>
            </a:r>
            <a:r>
              <a:rPr lang="en-US" sz="6400" baseline="30000" dirty="0" smtClean="0"/>
              <a:t>2</a:t>
            </a:r>
            <a:r>
              <a:rPr lang="en-US" sz="6400" dirty="0" smtClean="0"/>
              <a:t>{1 – (∆d/d)}</a:t>
            </a:r>
            <a:r>
              <a:rPr lang="en-US" sz="6400" baseline="30000" dirty="0" smtClean="0"/>
              <a:t>2</a:t>
            </a:r>
            <a:r>
              <a:rPr lang="en-US" sz="6400" dirty="0" smtClean="0"/>
              <a:t>]</a:t>
            </a:r>
          </a:p>
          <a:p>
            <a:pPr>
              <a:buNone/>
            </a:pPr>
            <a:r>
              <a:rPr lang="en-US" sz="6400" dirty="0" smtClean="0"/>
              <a:t>	</a:t>
            </a:r>
          </a:p>
          <a:p>
            <a:pPr>
              <a:buNone/>
            </a:pPr>
            <a:r>
              <a:rPr lang="en-US" sz="6400" dirty="0" smtClean="0"/>
              <a:t>	R+∆R = ρ{L/(Π/4)d</a:t>
            </a:r>
            <a:r>
              <a:rPr lang="en-US" sz="6400" baseline="30000" dirty="0" smtClean="0"/>
              <a:t>2</a:t>
            </a:r>
            <a:r>
              <a:rPr lang="en-US" sz="6400" dirty="0" smtClean="0"/>
              <a:t>} [ {1+(∆L/L)}/{1 – (∆d/d)</a:t>
            </a:r>
            <a:r>
              <a:rPr lang="en-US" sz="6400" baseline="30000" dirty="0" smtClean="0"/>
              <a:t>2</a:t>
            </a:r>
            <a:r>
              <a:rPr lang="en-US" sz="6400" dirty="0" smtClean="0"/>
              <a:t>}]</a:t>
            </a:r>
          </a:p>
          <a:p>
            <a:pPr>
              <a:buNone/>
            </a:pPr>
            <a:endParaRPr lang="en-US" sz="1600" dirty="0" smtClean="0"/>
          </a:p>
          <a:p>
            <a:pPr>
              <a:buNone/>
            </a:pPr>
            <a:r>
              <a:rPr lang="en-US" sz="1600" dirty="0" smtClean="0"/>
              <a:t>	</a:t>
            </a:r>
          </a:p>
          <a:p>
            <a:pPr>
              <a:buNone/>
            </a:pPr>
            <a:endParaRPr lang="en-US" sz="1600" dirty="0" smtClean="0"/>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Transducer(Strain gages)</a:t>
            </a:r>
            <a:br>
              <a:rPr lang="en-US" sz="2000" b="1" dirty="0" smtClean="0"/>
            </a:b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endParaRPr lang="en-US" sz="1600" dirty="0" smtClean="0"/>
          </a:p>
          <a:p>
            <a:endParaRPr lang="en-US" sz="1600" dirty="0" smtClean="0"/>
          </a:p>
          <a:p>
            <a:endParaRPr lang="en-US" sz="1600" dirty="0" smtClean="0"/>
          </a:p>
          <a:p>
            <a:endParaRPr lang="en-US" sz="1600" dirty="0" smtClean="0"/>
          </a:p>
          <a:p>
            <a:pPr>
              <a:buNone/>
            </a:pPr>
            <a:endParaRPr lang="en-US" sz="1600" dirty="0" smtClean="0"/>
          </a:p>
          <a:p>
            <a:pPr>
              <a:buNone/>
            </a:pPr>
            <a:endParaRPr lang="en-US" sz="1600" dirty="0" smtClean="0"/>
          </a:p>
          <a:p>
            <a:r>
              <a:rPr lang="en-US" sz="1800" dirty="0" smtClean="0"/>
              <a:t>Substituting this value in </a:t>
            </a:r>
            <a:r>
              <a:rPr lang="en-US" sz="1800" dirty="0" err="1" smtClean="0"/>
              <a:t>eq.n</a:t>
            </a:r>
            <a:r>
              <a:rPr lang="en-US" sz="1800" dirty="0" smtClean="0"/>
              <a:t> (6.3)</a:t>
            </a:r>
          </a:p>
          <a:p>
            <a:r>
              <a:rPr lang="en-US" sz="1800" dirty="0" smtClean="0"/>
              <a:t>[(R+∆R)/R] =  [ {1+(∆L/L)} / {1 – 2µ(∆L/L)}]</a:t>
            </a:r>
          </a:p>
          <a:p>
            <a:r>
              <a:rPr lang="en-US" sz="1800" dirty="0" smtClean="0"/>
              <a:t>[1+(∆R/R)] = [ {1+(∆L/L)}/{1 – 2µ(∆L/L)}] * [{1 + 2µ(∆L/L)}/{1+ 2µ(∆L/L)}]</a:t>
            </a:r>
          </a:p>
          <a:p>
            <a:r>
              <a:rPr lang="en-US" sz="1800" dirty="0" smtClean="0"/>
              <a:t>[1+(∆R/R)] = [{1+2µ(∆L/L)+(∆L/L)+2µ(∆L/L)</a:t>
            </a:r>
            <a:r>
              <a:rPr lang="en-US" sz="1800" baseline="30000" dirty="0" smtClean="0"/>
              <a:t>2</a:t>
            </a:r>
            <a:r>
              <a:rPr lang="en-US" sz="1800" dirty="0" smtClean="0"/>
              <a:t>}/{1 - 4µ</a:t>
            </a:r>
            <a:r>
              <a:rPr lang="en-US" sz="1800" baseline="30000" dirty="0" smtClean="0"/>
              <a:t>2</a:t>
            </a:r>
            <a:r>
              <a:rPr lang="en-US" sz="1800" dirty="0" smtClean="0"/>
              <a:t>(∆L/L)</a:t>
            </a:r>
            <a:r>
              <a:rPr lang="en-US" sz="1800" baseline="30000" dirty="0" smtClean="0"/>
              <a:t>2</a:t>
            </a:r>
            <a:r>
              <a:rPr lang="en-US" sz="1800" dirty="0" smtClean="0"/>
              <a:t>}]</a:t>
            </a:r>
          </a:p>
          <a:p>
            <a:r>
              <a:rPr lang="en-US" sz="1800" dirty="0" smtClean="0"/>
              <a:t>Neglecting higher power terms i.e.(∆L/L)</a:t>
            </a:r>
            <a:r>
              <a:rPr lang="en-US" sz="1800" baseline="30000" dirty="0" smtClean="0"/>
              <a:t>2</a:t>
            </a:r>
            <a:r>
              <a:rPr lang="en-US" sz="1800" dirty="0" smtClean="0"/>
              <a:t> becomes zero.</a:t>
            </a:r>
          </a:p>
          <a:p>
            <a:r>
              <a:rPr lang="en-US" sz="1800" dirty="0" smtClean="0"/>
              <a:t>[1+(∆R/R)] = [{1+(∆L/L)(1+2µ)+0}/{1 – 0}]</a:t>
            </a:r>
          </a:p>
          <a:p>
            <a:r>
              <a:rPr lang="en-US" sz="1800" dirty="0" smtClean="0"/>
              <a:t>[1+(∆R/R)] = [1+(∆L/L){1+2µ}]</a:t>
            </a:r>
          </a:p>
          <a:p>
            <a:r>
              <a:rPr lang="en-US" sz="1800" dirty="0" smtClean="0"/>
              <a:t>[{∆R/R}/{∆L/L}] = [1+2µ]</a:t>
            </a:r>
          </a:p>
          <a:p>
            <a:pPr>
              <a:buNone/>
            </a:pPr>
            <a:endParaRPr lang="en-US" sz="1800" dirty="0" smtClean="0"/>
          </a:p>
          <a:p>
            <a:pPr>
              <a:buNone/>
            </a:pPr>
            <a:r>
              <a:rPr lang="en-US" sz="1800" dirty="0" smtClean="0"/>
              <a:t>								-----	(6.4)</a:t>
            </a:r>
          </a:p>
          <a:p>
            <a:pPr>
              <a:buNone/>
            </a:pPr>
            <a:r>
              <a:rPr lang="en-US" sz="1800" dirty="0" smtClean="0"/>
              <a:t>	</a:t>
            </a:r>
            <a:endParaRPr lang="en-US" sz="1800" dirty="0"/>
          </a:p>
        </p:txBody>
      </p:sp>
      <p:sp>
        <p:nvSpPr>
          <p:cNvPr id="1025" name="Rectangle 1"/>
          <p:cNvSpPr>
            <a:spLocks noChangeArrowheads="1"/>
          </p:cNvSpPr>
          <p:nvPr/>
        </p:nvSpPr>
        <p:spPr bwMode="auto">
          <a:xfrm>
            <a:off x="0" y="91440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 =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ρ{</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Π</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/4)d</a:t>
            </a:r>
            <a:r>
              <a:rPr kumimoji="0" lang="en-US" b="0"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2</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L/L)}/{1 –2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d/d)+(</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d/d)</a:t>
            </a:r>
            <a:r>
              <a:rPr kumimoji="0" lang="en-US" b="0"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2</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Since,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 itself is small, thus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L/L)</a:t>
            </a:r>
            <a:r>
              <a:rPr kumimoji="0" lang="en-US" b="0"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2</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becomes almost negligible.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 =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R</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{1+(</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L/L)}/{1 – 2(</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d/d)}]				-----	(6.3)</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Now, Poisson’s ratio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µ</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defined as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µ</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d/d)/(</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d/d) =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µ</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533400" y="5638800"/>
            <a:ext cx="1752600" cy="369332"/>
          </a:xfrm>
          <a:prstGeom prst="rect">
            <a:avLst/>
          </a:prstGeom>
          <a:solidFill>
            <a:schemeClr val="accent4">
              <a:lumMod val="40000"/>
              <a:lumOff val="60000"/>
            </a:schemeClr>
          </a:solidFill>
          <a:ln w="12700">
            <a:solidFill>
              <a:schemeClr val="tx1"/>
            </a:solidFill>
          </a:ln>
        </p:spPr>
        <p:txBody>
          <a:bodyPr wrap="square" rtlCol="0">
            <a:spAutoFit/>
          </a:bodyPr>
          <a:lstStyle/>
          <a:p>
            <a:r>
              <a:rPr lang="en-US" dirty="0" smtClean="0"/>
              <a:t>K = [1+2µ]</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 resistance strain gauge with factor of 5 is fastened to a steel member subjected to a stress of 1550 Kg/cm</a:t>
            </a:r>
            <a:r>
              <a:rPr lang="en-US" sz="1600" baseline="30000" dirty="0" smtClean="0"/>
              <a:t>2</a:t>
            </a:r>
            <a:r>
              <a:rPr lang="en-US" sz="1600" dirty="0" smtClean="0"/>
              <a:t> . The modulus of elasticity of steel is approximately 2.1 * 10</a:t>
            </a:r>
            <a:r>
              <a:rPr lang="en-US" sz="1600" baseline="30000" dirty="0" smtClean="0"/>
              <a:t>6 </a:t>
            </a:r>
            <a:r>
              <a:rPr lang="en-US" sz="1600" dirty="0" smtClean="0"/>
              <a:t>Kg/cm</a:t>
            </a:r>
            <a:r>
              <a:rPr lang="en-US" sz="1600" baseline="30000" dirty="0" smtClean="0"/>
              <a:t>2.</a:t>
            </a:r>
            <a:r>
              <a:rPr lang="en-US" sz="1600" dirty="0" smtClean="0"/>
              <a:t> . Calculate the change in resistance  of strain gauge element due to applied stress and also compute Poisson’s ratio.</a:t>
            </a:r>
          </a:p>
          <a:p>
            <a:pPr>
              <a:buNone/>
            </a:pPr>
            <a:endParaRPr lang="en-US" sz="1600" dirty="0" smtClean="0"/>
          </a:p>
          <a:p>
            <a:pPr>
              <a:buNone/>
            </a:pPr>
            <a:r>
              <a:rPr lang="en-US" sz="1600" dirty="0" smtClean="0"/>
              <a:t>	</a:t>
            </a:r>
            <a:r>
              <a:rPr lang="en-US" sz="1600" b="1" dirty="0" smtClean="0"/>
              <a:t>Metallic sensing Elements</a:t>
            </a:r>
          </a:p>
          <a:p>
            <a:pPr>
              <a:buNone/>
            </a:pPr>
            <a:r>
              <a:rPr lang="en-US" sz="1600" dirty="0" smtClean="0"/>
              <a:t>	Various materials have been developed for use in wire and foil gages.</a:t>
            </a:r>
          </a:p>
          <a:p>
            <a:pPr>
              <a:buNone/>
            </a:pPr>
            <a:r>
              <a:rPr lang="en-US" sz="1600" dirty="0" smtClean="0"/>
              <a:t>	</a:t>
            </a:r>
            <a:r>
              <a:rPr lang="en-US" sz="1600" b="1" dirty="0" smtClean="0"/>
              <a:t>1. Constantan</a:t>
            </a:r>
          </a:p>
          <a:p>
            <a:pPr>
              <a:buFont typeface="Wingdings" pitchFamily="2" charset="2"/>
              <a:buChar char="q"/>
            </a:pPr>
            <a:r>
              <a:rPr lang="en-US" sz="1600" dirty="0" smtClean="0"/>
              <a:t>     It’s a alloy of copper and nickel with low temperature coefficient.</a:t>
            </a:r>
          </a:p>
          <a:p>
            <a:pPr>
              <a:buFont typeface="Wingdings" pitchFamily="2" charset="2"/>
              <a:buChar char="q"/>
            </a:pPr>
            <a:r>
              <a:rPr lang="en-US" sz="1600" dirty="0" smtClean="0"/>
              <a:t>     Used in dynamic strain measurements.</a:t>
            </a:r>
          </a:p>
          <a:p>
            <a:pPr>
              <a:buFont typeface="Wingdings" pitchFamily="2" charset="2"/>
              <a:buChar char="q"/>
            </a:pPr>
            <a:r>
              <a:rPr lang="en-US" sz="1600" dirty="0" smtClean="0"/>
              <a:t>     Temperature limit from 10  ͘c to 200  ͘c.</a:t>
            </a:r>
          </a:p>
          <a:p>
            <a:pPr>
              <a:buNone/>
            </a:pPr>
            <a:endParaRPr lang="en-US" sz="1600" dirty="0" smtClean="0"/>
          </a:p>
          <a:p>
            <a:pPr>
              <a:buNone/>
            </a:pPr>
            <a:r>
              <a:rPr lang="en-US" sz="1600" dirty="0" smtClean="0"/>
              <a:t>	</a:t>
            </a:r>
            <a:r>
              <a:rPr lang="en-US" sz="1600" b="1" dirty="0" smtClean="0"/>
              <a:t>2. </a:t>
            </a:r>
            <a:r>
              <a:rPr lang="en-US" sz="1600" b="1" dirty="0" err="1" smtClean="0"/>
              <a:t>Nichrome</a:t>
            </a:r>
            <a:r>
              <a:rPr lang="en-US" sz="1600" b="1" dirty="0" smtClean="0"/>
              <a:t> V</a:t>
            </a:r>
          </a:p>
          <a:p>
            <a:pPr>
              <a:buFont typeface="Wingdings" pitchFamily="2" charset="2"/>
              <a:buChar char="q"/>
            </a:pPr>
            <a:r>
              <a:rPr lang="en-US" sz="1600" dirty="0" smtClean="0"/>
              <a:t>   It’s a alloy of nickel and </a:t>
            </a:r>
            <a:r>
              <a:rPr lang="en-US" sz="1600" dirty="0" err="1" smtClean="0"/>
              <a:t>chromel</a:t>
            </a:r>
            <a:r>
              <a:rPr lang="en-US" sz="1600" dirty="0" smtClean="0"/>
              <a:t> used for static  and dynamic measurements.</a:t>
            </a:r>
          </a:p>
          <a:p>
            <a:pPr>
              <a:buFont typeface="Wingdings" pitchFamily="2" charset="2"/>
              <a:buChar char="q"/>
            </a:pPr>
            <a:r>
              <a:rPr lang="en-US" sz="1600" dirty="0" smtClean="0"/>
              <a:t>     For static, temp. ranges 375  ͘c to 650  ͘c.</a:t>
            </a:r>
          </a:p>
          <a:p>
            <a:pPr>
              <a:buFont typeface="Wingdings" pitchFamily="2" charset="2"/>
              <a:buChar char="q"/>
            </a:pPr>
            <a:r>
              <a:rPr lang="en-US" sz="1600" dirty="0" smtClean="0"/>
              <a:t>     For dynamic, temp. ranges </a:t>
            </a:r>
            <a:r>
              <a:rPr lang="en-US" sz="1600" dirty="0" err="1" smtClean="0"/>
              <a:t>upto</a:t>
            </a:r>
            <a:r>
              <a:rPr lang="en-US" sz="1600" dirty="0" smtClean="0"/>
              <a:t> 1000  ͘c.</a:t>
            </a:r>
          </a:p>
          <a:p>
            <a:pPr>
              <a:buNone/>
            </a:pPr>
            <a:endParaRPr lang="en-US" sz="1600" dirty="0" smtClean="0"/>
          </a:p>
          <a:p>
            <a:pPr>
              <a:buNone/>
            </a:pPr>
            <a:r>
              <a:rPr lang="en-US" sz="1600" dirty="0" smtClean="0"/>
              <a:t>	</a:t>
            </a:r>
            <a:r>
              <a:rPr lang="en-US" sz="1600" b="1" dirty="0" smtClean="0"/>
              <a:t>3. </a:t>
            </a:r>
            <a:r>
              <a:rPr lang="en-US" sz="1600" b="1" dirty="0" err="1" smtClean="0"/>
              <a:t>Dynaloy</a:t>
            </a:r>
            <a:endParaRPr lang="en-US" sz="1600" b="1" dirty="0" smtClean="0"/>
          </a:p>
          <a:p>
            <a:pPr>
              <a:buNone/>
            </a:pPr>
            <a:r>
              <a:rPr lang="en-US" sz="1600" b="1" dirty="0" smtClean="0"/>
              <a:t>	</a:t>
            </a:r>
            <a:r>
              <a:rPr lang="en-US" sz="1600" dirty="0" smtClean="0"/>
              <a:t>     It’s a alloy of nickel and iron with high gauge factor and a high resistance to fatigue.</a:t>
            </a:r>
          </a:p>
          <a:p>
            <a:pPr>
              <a:buNone/>
            </a:pPr>
            <a:r>
              <a:rPr lang="en-US" sz="1600" dirty="0" smtClean="0"/>
              <a:t>	     Used in dynamic strain measurement.  </a:t>
            </a:r>
          </a:p>
          <a:p>
            <a:pPr>
              <a:buNone/>
            </a:pPr>
            <a:endParaRPr lang="en-US" sz="1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4. </a:t>
            </a:r>
            <a:r>
              <a:rPr lang="en-US" sz="1600" b="1" dirty="0" err="1" smtClean="0"/>
              <a:t>Stabiloy</a:t>
            </a:r>
            <a:endParaRPr lang="en-US" sz="1600" b="1" dirty="0" smtClean="0"/>
          </a:p>
          <a:p>
            <a:pPr>
              <a:buFont typeface="Wingdings" pitchFamily="2" charset="2"/>
              <a:buChar char="q"/>
            </a:pPr>
            <a:r>
              <a:rPr lang="en-US" sz="1600" dirty="0" smtClean="0"/>
              <a:t> It’s a modified alloy of nickel and </a:t>
            </a:r>
            <a:r>
              <a:rPr lang="en-US" sz="1600" dirty="0" err="1" smtClean="0"/>
              <a:t>chromel</a:t>
            </a:r>
            <a:r>
              <a:rPr lang="en-US" sz="1600" dirty="0" smtClean="0"/>
              <a:t> with wide temperature compensation range.</a:t>
            </a:r>
          </a:p>
          <a:p>
            <a:pPr>
              <a:buFont typeface="Wingdings" pitchFamily="2" charset="2"/>
              <a:buChar char="q"/>
            </a:pPr>
            <a:r>
              <a:rPr lang="en-US" sz="1600" dirty="0" smtClean="0"/>
              <a:t>It posses excellent stability and good fatigue life.</a:t>
            </a:r>
          </a:p>
          <a:p>
            <a:pPr>
              <a:buFont typeface="Wingdings" pitchFamily="2" charset="2"/>
              <a:buChar char="q"/>
            </a:pPr>
            <a:r>
              <a:rPr lang="en-US" sz="1600" dirty="0" smtClean="0"/>
              <a:t> Temp. range is up to 350  ͘c.</a:t>
            </a:r>
          </a:p>
          <a:p>
            <a:pPr>
              <a:buNone/>
            </a:pPr>
            <a:endParaRPr lang="en-US" sz="1600" dirty="0" smtClean="0"/>
          </a:p>
          <a:p>
            <a:pPr>
              <a:buNone/>
            </a:pPr>
            <a:r>
              <a:rPr lang="en-US" sz="1600" dirty="0" smtClean="0"/>
              <a:t>	</a:t>
            </a:r>
            <a:r>
              <a:rPr lang="en-US" sz="1600" b="1" dirty="0" smtClean="0"/>
              <a:t>5. Platinum Tungsten alloys</a:t>
            </a:r>
          </a:p>
          <a:p>
            <a:pPr>
              <a:buFont typeface="Wingdings" pitchFamily="2" charset="2"/>
              <a:buChar char="q"/>
            </a:pPr>
            <a:r>
              <a:rPr lang="en-US" sz="1600" dirty="0" smtClean="0"/>
              <a:t> It posses excellent stability and high resistance to fatigue.</a:t>
            </a:r>
          </a:p>
          <a:p>
            <a:pPr>
              <a:buFont typeface="Wingdings" pitchFamily="2" charset="2"/>
              <a:buChar char="q"/>
            </a:pPr>
            <a:r>
              <a:rPr lang="en-US" sz="1600" dirty="0" smtClean="0"/>
              <a:t>Used for both static test and dynamic measurement.</a:t>
            </a:r>
          </a:p>
          <a:p>
            <a:pPr>
              <a:buFont typeface="Wingdings" pitchFamily="2" charset="2"/>
              <a:buChar char="q"/>
            </a:pPr>
            <a:r>
              <a:rPr lang="en-US" sz="1600" dirty="0" smtClean="0"/>
              <a:t>For static, temp. range up to 700  ͘c.</a:t>
            </a:r>
          </a:p>
          <a:p>
            <a:pPr>
              <a:buFont typeface="Wingdings" pitchFamily="2" charset="2"/>
              <a:buChar char="q"/>
            </a:pPr>
            <a:r>
              <a:rPr lang="en-US" sz="1600" dirty="0" smtClean="0"/>
              <a:t>For dynamic, temp. range up to 850  ͘c.</a:t>
            </a:r>
          </a:p>
          <a:p>
            <a:pPr>
              <a:buNone/>
            </a:pPr>
            <a:endParaRPr lang="en-US" sz="1600" dirty="0" smtClean="0"/>
          </a:p>
          <a:p>
            <a:pPr>
              <a:buNone/>
            </a:pPr>
            <a:r>
              <a:rPr lang="en-US" sz="1600" dirty="0" smtClean="0"/>
              <a:t>	</a:t>
            </a:r>
            <a:r>
              <a:rPr lang="en-US" sz="1600" b="1" dirty="0" smtClean="0"/>
              <a:t>6. Semiconductor strain gauge</a:t>
            </a:r>
          </a:p>
          <a:p>
            <a:pPr>
              <a:buFont typeface="Wingdings" pitchFamily="2" charset="2"/>
              <a:buChar char="q"/>
            </a:pPr>
            <a:r>
              <a:rPr lang="en-US" sz="1600" dirty="0" smtClean="0"/>
              <a:t>  It is often used in high output transducers such as load cells.</a:t>
            </a:r>
          </a:p>
          <a:p>
            <a:pPr>
              <a:buFont typeface="Wingdings" pitchFamily="2" charset="2"/>
              <a:buChar char="q"/>
            </a:pPr>
            <a:r>
              <a:rPr lang="en-US" sz="1600" dirty="0" smtClean="0"/>
              <a:t>  It is very sensitive.</a:t>
            </a:r>
          </a:p>
          <a:p>
            <a:pPr>
              <a:buFont typeface="Wingdings" pitchFamily="2" charset="2"/>
              <a:buChar char="q"/>
            </a:pPr>
            <a:r>
              <a:rPr lang="en-US" sz="1600" dirty="0" smtClean="0"/>
              <a:t>  Gauge factor lies in the range 50 to 200.</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Displacement 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Force summing device</a:t>
            </a:r>
          </a:p>
          <a:p>
            <a:pPr>
              <a:buNone/>
            </a:pPr>
            <a:r>
              <a:rPr lang="en-US" sz="1600" b="1" dirty="0" smtClean="0"/>
              <a:t>	</a:t>
            </a:r>
            <a:r>
              <a:rPr lang="en-US" sz="1600" dirty="0" smtClean="0"/>
              <a:t>Mechanical elements used to convert the applied force into a displacement are called force summing device.</a:t>
            </a:r>
          </a:p>
          <a:p>
            <a:pPr>
              <a:buNone/>
            </a:pPr>
            <a:r>
              <a:rPr lang="en-US" sz="1600" dirty="0" smtClean="0"/>
              <a:t>	Most often used force summing devices are:</a:t>
            </a:r>
          </a:p>
          <a:p>
            <a:pPr>
              <a:buFont typeface="+mj-lt"/>
              <a:buAutoNum type="arabicParenR"/>
            </a:pPr>
            <a:r>
              <a:rPr lang="en-US" sz="1600" dirty="0" smtClean="0"/>
              <a:t>Diaphragm</a:t>
            </a:r>
          </a:p>
          <a:p>
            <a:pPr>
              <a:buFont typeface="+mj-lt"/>
              <a:buAutoNum type="arabicParenR"/>
            </a:pPr>
            <a:r>
              <a:rPr lang="en-US" sz="1600" dirty="0" smtClean="0"/>
              <a:t>Bellows</a:t>
            </a:r>
          </a:p>
          <a:p>
            <a:pPr>
              <a:buFont typeface="+mj-lt"/>
              <a:buAutoNum type="arabicParenR"/>
            </a:pPr>
            <a:r>
              <a:rPr lang="en-US" sz="1600" dirty="0" smtClean="0"/>
              <a:t>Bourdon tube</a:t>
            </a:r>
          </a:p>
          <a:p>
            <a:pPr>
              <a:buFont typeface="+mj-lt"/>
              <a:buAutoNum type="arabicParenR"/>
            </a:pPr>
            <a:r>
              <a:rPr lang="en-US" sz="1600" dirty="0" smtClean="0"/>
              <a:t>Straight tube</a:t>
            </a:r>
          </a:p>
          <a:p>
            <a:pPr>
              <a:buFont typeface="+mj-lt"/>
              <a:buAutoNum type="arabicParenR"/>
            </a:pPr>
            <a:r>
              <a:rPr lang="en-US" sz="1600" dirty="0" smtClean="0"/>
              <a:t>Mass cantilever</a:t>
            </a:r>
          </a:p>
          <a:p>
            <a:pPr>
              <a:buFont typeface="+mj-lt"/>
              <a:buAutoNum type="arabicParenR"/>
            </a:pPr>
            <a:r>
              <a:rPr lang="en-US" sz="1600" dirty="0" smtClean="0"/>
              <a:t>Pivot torque etc.</a:t>
            </a:r>
          </a:p>
          <a:p>
            <a:pPr>
              <a:buNone/>
            </a:pPr>
            <a:r>
              <a:rPr lang="en-US" sz="1600" dirty="0" smtClean="0"/>
              <a:t>	</a:t>
            </a:r>
          </a:p>
          <a:p>
            <a:pPr>
              <a:buNone/>
            </a:pPr>
            <a:r>
              <a:rPr lang="en-US" sz="1600" dirty="0" smtClean="0"/>
              <a:t>	 Diaphragm, Bellows, Bourdon tube &amp; Straight tube etc. used for pressure measurement.</a:t>
            </a:r>
          </a:p>
          <a:p>
            <a:pPr>
              <a:buNone/>
            </a:pPr>
            <a:r>
              <a:rPr lang="en-US" sz="1600" dirty="0" smtClean="0"/>
              <a:t>	Mass cantilever, Pivot torque used  in accelerometer and vibration pickup.</a:t>
            </a:r>
          </a:p>
          <a:p>
            <a:pPr>
              <a:buNone/>
            </a:pPr>
            <a:r>
              <a:rPr lang="en-US" sz="1600" dirty="0" smtClean="0"/>
              <a:t>	</a:t>
            </a:r>
          </a:p>
          <a:p>
            <a:pPr>
              <a:buNone/>
            </a:pPr>
            <a:r>
              <a:rPr lang="en-US" sz="1600" dirty="0" smtClean="0"/>
              <a:t>	Displacement formed by action of force summing device is converted into a change of some electrical parameter by using suitable transducer.</a:t>
            </a:r>
          </a:p>
          <a:p>
            <a:pPr>
              <a:buNone/>
            </a:pPr>
            <a:r>
              <a:rPr lang="en-US" sz="1600" dirty="0" smtClean="0"/>
              <a:t>	</a:t>
            </a:r>
          </a:p>
          <a:p>
            <a:pPr>
              <a:buNone/>
            </a:pPr>
            <a:r>
              <a:rPr lang="en-US" sz="1600" dirty="0" smtClean="0"/>
              <a:t>	</a:t>
            </a:r>
          </a:p>
          <a:p>
            <a:pPr>
              <a:buNone/>
            </a:pPr>
            <a:r>
              <a:rPr lang="en-US" sz="1600" b="1" dirty="0" smtClean="0"/>
              <a:t>	</a:t>
            </a:r>
            <a:endParaRPr lang="en-US" sz="1600"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accent3">
              <a:lumMod val="40000"/>
              <a:lumOff val="60000"/>
            </a:schemeClr>
          </a:solidFill>
        </p:spPr>
        <p:txBody>
          <a:bodyPr>
            <a:normAutofit/>
          </a:bodyPr>
          <a:lstStyle/>
          <a:p>
            <a:r>
              <a:rPr lang="en-US" sz="2000" b="1" dirty="0" smtClean="0"/>
              <a:t>Force summing device</a:t>
            </a:r>
            <a:endParaRPr lang="en-US" sz="2000" b="1"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1600" dirty="0" smtClean="0"/>
              <a:t>	</a:t>
            </a:r>
            <a:endParaRPr lang="en-US" sz="1600" dirty="0"/>
          </a:p>
        </p:txBody>
      </p:sp>
      <p:pic>
        <p:nvPicPr>
          <p:cNvPr id="1026" name="Picture 2"/>
          <p:cNvPicPr>
            <a:picLocks noChangeAspect="1" noChangeArrowheads="1"/>
          </p:cNvPicPr>
          <p:nvPr/>
        </p:nvPicPr>
        <p:blipFill>
          <a:blip r:embed="rId2">
            <a:duotone>
              <a:prstClr val="black"/>
              <a:schemeClr val="accent3">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dirty="0" smtClean="0"/>
              <a:t>Instrumentation System</a:t>
            </a:r>
            <a:endParaRPr lang="en-US" sz="4000" b="1" dirty="0"/>
          </a:p>
        </p:txBody>
      </p:sp>
      <p:pic>
        <p:nvPicPr>
          <p:cNvPr id="1026"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accent6">
              <a:lumMod val="40000"/>
              <a:lumOff val="60000"/>
            </a:schemeClr>
          </a:solidFill>
        </p:spPr>
        <p:txBody>
          <a:bodyPr>
            <a:normAutofit/>
          </a:bodyPr>
          <a:lstStyle/>
          <a:p>
            <a:r>
              <a:rPr lang="en-US" sz="2000" b="1" dirty="0" smtClean="0"/>
              <a:t>Piezoelectric pickup Transducer</a:t>
            </a:r>
            <a:endParaRPr lang="en-US" sz="2000" dirty="0"/>
          </a:p>
        </p:txBody>
      </p:sp>
      <p:pic>
        <p:nvPicPr>
          <p:cNvPr id="1026" name="Picture 2"/>
          <p:cNvPicPr>
            <a:picLocks noGrp="1" noChangeAspect="1" noChangeArrowheads="1"/>
          </p:cNvPicPr>
          <p:nvPr>
            <p:ph idx="1"/>
          </p:nvPr>
        </p:nvPicPr>
        <p:blipFill>
          <a:blip r:embed="rId2">
            <a:duotone>
              <a:prstClr val="black"/>
              <a:schemeClr val="accent6">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
        <p:nvSpPr>
          <p:cNvPr id="4" name="TextBox 3"/>
          <p:cNvSpPr txBox="1"/>
          <p:nvPr/>
        </p:nvSpPr>
        <p:spPr>
          <a:xfrm>
            <a:off x="990600" y="5715000"/>
            <a:ext cx="1143000" cy="369332"/>
          </a:xfrm>
          <a:prstGeom prst="rect">
            <a:avLst/>
          </a:prstGeom>
          <a:noFill/>
          <a:ln>
            <a:noFill/>
          </a:ln>
        </p:spPr>
        <p:txBody>
          <a:bodyPr wrap="square" rtlCol="0">
            <a:spAutoFit/>
          </a:bodyPr>
          <a:lstStyle/>
          <a:p>
            <a:r>
              <a:rPr lang="en-US" b="1" dirty="0" err="1" smtClean="0"/>
              <a:t>titanate</a:t>
            </a:r>
            <a:endParaRPr lang="en-US"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Piezoelectric pickup</a:t>
            </a:r>
            <a:endParaRPr lang="en-US" sz="2000" dirty="0"/>
          </a:p>
        </p:txBody>
      </p:sp>
      <p:sp>
        <p:nvSpPr>
          <p:cNvPr id="3" name="Content Placeholder 2"/>
          <p:cNvSpPr>
            <a:spLocks noGrp="1"/>
          </p:cNvSpPr>
          <p:nvPr>
            <p:ph idx="1"/>
          </p:nvPr>
        </p:nvSpPr>
        <p:spPr>
          <a:xfrm>
            <a:off x="0" y="1066800"/>
            <a:ext cx="9144000" cy="2667000"/>
          </a:xfrm>
          <a:blipFill>
            <a:blip r:embed="rId3"/>
            <a:tile tx="0" ty="0" sx="100000" sy="100000" flip="none" algn="tl"/>
          </a:blipFill>
        </p:spPr>
        <p:txBody>
          <a:bodyPr>
            <a:normAutofit lnSpcReduction="10000"/>
          </a:bodyPr>
          <a:lstStyle/>
          <a:p>
            <a:pPr>
              <a:buNone/>
            </a:pPr>
            <a:r>
              <a:rPr lang="en-US" sz="1400" dirty="0" smtClean="0"/>
              <a:t>	When asymmetrical crystalline materials (Quartz, Rochelle salt, Barium </a:t>
            </a:r>
            <a:r>
              <a:rPr lang="en-US" sz="1400" dirty="0" err="1" smtClean="0"/>
              <a:t>titanate</a:t>
            </a:r>
            <a:r>
              <a:rPr lang="en-US" sz="1400" dirty="0" smtClean="0"/>
              <a:t> etc.) subjected under stress , an </a:t>
            </a:r>
            <a:r>
              <a:rPr lang="en-US" sz="1400" dirty="0" err="1" smtClean="0"/>
              <a:t>emf</a:t>
            </a:r>
            <a:r>
              <a:rPr lang="en-US" sz="1400" dirty="0" smtClean="0"/>
              <a:t> produced.</a:t>
            </a:r>
          </a:p>
          <a:p>
            <a:pPr>
              <a:buNone/>
            </a:pPr>
            <a:r>
              <a:rPr lang="en-US" sz="1400" dirty="0" smtClean="0"/>
              <a:t>	An </a:t>
            </a:r>
            <a:r>
              <a:rPr lang="en-US" sz="1400" dirty="0" err="1" smtClean="0"/>
              <a:t>emf</a:t>
            </a:r>
            <a:r>
              <a:rPr lang="en-US" sz="1400" dirty="0" smtClean="0"/>
              <a:t> produced depends upon  three parameters</a:t>
            </a:r>
          </a:p>
          <a:p>
            <a:pPr>
              <a:buNone/>
            </a:pPr>
            <a:r>
              <a:rPr lang="en-US" sz="1000" dirty="0" smtClean="0"/>
              <a:t>						</a:t>
            </a:r>
            <a:r>
              <a:rPr lang="en-US" sz="1600" dirty="0" smtClean="0"/>
              <a:t>Magnitude of pressure applied.</a:t>
            </a:r>
          </a:p>
          <a:p>
            <a:pPr>
              <a:buNone/>
            </a:pPr>
            <a:r>
              <a:rPr lang="en-US" sz="1400" dirty="0" smtClean="0"/>
              <a:t>						Voltage Sensitivity.</a:t>
            </a:r>
          </a:p>
          <a:p>
            <a:pPr>
              <a:buNone/>
            </a:pPr>
            <a:r>
              <a:rPr lang="en-US" sz="1400" dirty="0" smtClean="0"/>
              <a:t>						Thickness of crystal.</a:t>
            </a:r>
          </a:p>
          <a:p>
            <a:pPr>
              <a:buNone/>
            </a:pPr>
            <a:r>
              <a:rPr lang="en-US" sz="1400" dirty="0" smtClean="0"/>
              <a:t>				</a:t>
            </a:r>
            <a:r>
              <a:rPr lang="en-US" sz="1800" b="1" dirty="0" err="1" smtClean="0"/>
              <a:t>Vout</a:t>
            </a:r>
            <a:r>
              <a:rPr lang="en-US" sz="1800" b="1" dirty="0" smtClean="0"/>
              <a:t> = </a:t>
            </a:r>
            <a:r>
              <a:rPr lang="en-US" sz="1800" b="1" dirty="0" err="1" smtClean="0"/>
              <a:t>gtp</a:t>
            </a:r>
            <a:endParaRPr lang="en-US" sz="1800" b="1" dirty="0" smtClean="0"/>
          </a:p>
          <a:p>
            <a:pPr>
              <a:buNone/>
            </a:pPr>
            <a:r>
              <a:rPr lang="en-US" sz="1400" dirty="0" smtClean="0"/>
              <a:t>		where g = Voltage sensitivity</a:t>
            </a:r>
          </a:p>
          <a:p>
            <a:pPr>
              <a:buNone/>
            </a:pPr>
            <a:r>
              <a:rPr lang="en-US" sz="1400" dirty="0" smtClean="0"/>
              <a:t>		               t = Thickness of crystal</a:t>
            </a:r>
          </a:p>
          <a:p>
            <a:pPr>
              <a:buNone/>
            </a:pPr>
            <a:r>
              <a:rPr lang="en-US" sz="1400" dirty="0" smtClean="0"/>
              <a:t>		                p = Pressure applied.</a:t>
            </a:r>
            <a:endParaRPr lang="en-US" sz="1400" dirty="0"/>
          </a:p>
        </p:txBody>
      </p:sp>
      <p:sp>
        <p:nvSpPr>
          <p:cNvPr id="4" name="Isosceles Triangle 3"/>
          <p:cNvSpPr/>
          <p:nvPr/>
        </p:nvSpPr>
        <p:spPr>
          <a:xfrm>
            <a:off x="3200400" y="4038600"/>
            <a:ext cx="3048000" cy="1752600"/>
          </a:xfrm>
          <a:prstGeom prst="triangle">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Isosceles Triangle 4"/>
          <p:cNvSpPr/>
          <p:nvPr/>
        </p:nvSpPr>
        <p:spPr>
          <a:xfrm rot="10800000">
            <a:off x="3200400" y="4572000"/>
            <a:ext cx="3048000" cy="1905000"/>
          </a:xfrm>
          <a:prstGeom prst="triangle">
            <a:avLst>
              <a:gd name="adj" fmla="val 51846"/>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Straight Connector 22"/>
          <p:cNvCxnSpPr>
            <a:stCxn id="4" idx="0"/>
            <a:endCxn id="4" idx="2"/>
          </p:cNvCxnSpPr>
          <p:nvPr/>
        </p:nvCxnSpPr>
        <p:spPr>
          <a:xfrm rot="16200000" flipH="1" flipV="1">
            <a:off x="3086100" y="4152900"/>
            <a:ext cx="1752600" cy="152400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4" idx="2"/>
            <a:endCxn id="4" idx="4"/>
          </p:cNvCxnSpPr>
          <p:nvPr/>
        </p:nvCxnSpPr>
        <p:spPr>
          <a:xfrm rot="16200000" flipH="1">
            <a:off x="4724400" y="4267200"/>
            <a:ext cx="1588" cy="304800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p:cNvCxnSpPr>
            <a:stCxn id="51" idx="4"/>
            <a:endCxn id="38" idx="1"/>
          </p:cNvCxnSpPr>
          <p:nvPr/>
        </p:nvCxnSpPr>
        <p:spPr>
          <a:xfrm rot="16200000" flipH="1">
            <a:off x="4613017" y="4188083"/>
            <a:ext cx="1784866" cy="1485900"/>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438400" y="4343400"/>
            <a:ext cx="762000" cy="369332"/>
          </a:xfrm>
          <a:prstGeom prst="rect">
            <a:avLst/>
          </a:prstGeom>
          <a:noFill/>
        </p:spPr>
        <p:txBody>
          <a:bodyPr wrap="square" rtlCol="0">
            <a:spAutoFit/>
          </a:bodyPr>
          <a:lstStyle/>
          <a:p>
            <a:r>
              <a:rPr lang="en-US" dirty="0" smtClean="0"/>
              <a:t>Si(+4)</a:t>
            </a:r>
            <a:endParaRPr lang="en-US" dirty="0"/>
          </a:p>
        </p:txBody>
      </p:sp>
      <p:sp>
        <p:nvSpPr>
          <p:cNvPr id="34" name="Rectangle 33"/>
          <p:cNvSpPr/>
          <p:nvPr/>
        </p:nvSpPr>
        <p:spPr>
          <a:xfrm>
            <a:off x="4724400" y="6488668"/>
            <a:ext cx="716863" cy="369332"/>
          </a:xfrm>
          <a:prstGeom prst="rect">
            <a:avLst/>
          </a:prstGeom>
        </p:spPr>
        <p:txBody>
          <a:bodyPr wrap="none">
            <a:spAutoFit/>
          </a:bodyPr>
          <a:lstStyle/>
          <a:p>
            <a:r>
              <a:rPr lang="en-US" dirty="0" smtClean="0"/>
              <a:t>Si(+4)</a:t>
            </a:r>
            <a:endParaRPr lang="en-US" dirty="0"/>
          </a:p>
        </p:txBody>
      </p:sp>
      <p:sp>
        <p:nvSpPr>
          <p:cNvPr id="35" name="Rectangle 34"/>
          <p:cNvSpPr/>
          <p:nvPr/>
        </p:nvSpPr>
        <p:spPr>
          <a:xfrm>
            <a:off x="6324600" y="4267200"/>
            <a:ext cx="716863" cy="369332"/>
          </a:xfrm>
          <a:prstGeom prst="rect">
            <a:avLst/>
          </a:prstGeom>
        </p:spPr>
        <p:txBody>
          <a:bodyPr wrap="none">
            <a:spAutoFit/>
          </a:bodyPr>
          <a:lstStyle/>
          <a:p>
            <a:r>
              <a:rPr lang="en-US" dirty="0" smtClean="0"/>
              <a:t>Si(+4)</a:t>
            </a:r>
            <a:endParaRPr lang="en-US" dirty="0"/>
          </a:p>
        </p:txBody>
      </p:sp>
      <p:sp>
        <p:nvSpPr>
          <p:cNvPr id="36" name="TextBox 35"/>
          <p:cNvSpPr txBox="1"/>
          <p:nvPr/>
        </p:nvSpPr>
        <p:spPr>
          <a:xfrm>
            <a:off x="4343400" y="3657600"/>
            <a:ext cx="838200" cy="369332"/>
          </a:xfrm>
          <a:prstGeom prst="rect">
            <a:avLst/>
          </a:prstGeom>
          <a:noFill/>
        </p:spPr>
        <p:txBody>
          <a:bodyPr wrap="square" rtlCol="0">
            <a:spAutoFit/>
          </a:bodyPr>
          <a:lstStyle/>
          <a:p>
            <a:r>
              <a:rPr lang="en-US" dirty="0" smtClean="0"/>
              <a:t>O2(-4)</a:t>
            </a:r>
            <a:endParaRPr lang="en-US" dirty="0"/>
          </a:p>
        </p:txBody>
      </p:sp>
      <p:sp>
        <p:nvSpPr>
          <p:cNvPr id="37" name="Rectangle 36"/>
          <p:cNvSpPr/>
          <p:nvPr/>
        </p:nvSpPr>
        <p:spPr>
          <a:xfrm>
            <a:off x="2362200" y="5638800"/>
            <a:ext cx="782587" cy="369332"/>
          </a:xfrm>
          <a:prstGeom prst="rect">
            <a:avLst/>
          </a:prstGeom>
        </p:spPr>
        <p:txBody>
          <a:bodyPr wrap="none">
            <a:spAutoFit/>
          </a:bodyPr>
          <a:lstStyle/>
          <a:p>
            <a:r>
              <a:rPr lang="en-US" dirty="0" smtClean="0"/>
              <a:t>O2(-4)</a:t>
            </a:r>
            <a:endParaRPr lang="en-US" dirty="0"/>
          </a:p>
        </p:txBody>
      </p:sp>
      <p:sp>
        <p:nvSpPr>
          <p:cNvPr id="38" name="Rectangle 37"/>
          <p:cNvSpPr/>
          <p:nvPr/>
        </p:nvSpPr>
        <p:spPr>
          <a:xfrm>
            <a:off x="6248400" y="5638800"/>
            <a:ext cx="782587" cy="369332"/>
          </a:xfrm>
          <a:prstGeom prst="rect">
            <a:avLst/>
          </a:prstGeom>
        </p:spPr>
        <p:txBody>
          <a:bodyPr wrap="none">
            <a:spAutoFit/>
          </a:bodyPr>
          <a:lstStyle/>
          <a:p>
            <a:r>
              <a:rPr lang="en-US" dirty="0" smtClean="0"/>
              <a:t>O2(-4)</a:t>
            </a:r>
            <a:endParaRPr lang="en-US" dirty="0"/>
          </a:p>
        </p:txBody>
      </p:sp>
      <p:sp>
        <p:nvSpPr>
          <p:cNvPr id="39" name="Oval 38"/>
          <p:cNvSpPr/>
          <p:nvPr/>
        </p:nvSpPr>
        <p:spPr>
          <a:xfrm>
            <a:off x="4572000" y="46482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TextBox 39"/>
          <p:cNvSpPr txBox="1"/>
          <p:nvPr/>
        </p:nvSpPr>
        <p:spPr>
          <a:xfrm>
            <a:off x="4572000" y="4648200"/>
            <a:ext cx="381000" cy="369332"/>
          </a:xfrm>
          <a:prstGeom prst="rect">
            <a:avLst/>
          </a:prstGeom>
          <a:noFill/>
        </p:spPr>
        <p:txBody>
          <a:bodyPr wrap="square" rtlCol="0">
            <a:spAutoFit/>
          </a:bodyPr>
          <a:lstStyle/>
          <a:p>
            <a:r>
              <a:rPr lang="en-US" dirty="0" smtClean="0"/>
              <a:t>+</a:t>
            </a:r>
            <a:endParaRPr lang="en-US" dirty="0"/>
          </a:p>
        </p:txBody>
      </p:sp>
      <p:sp>
        <p:nvSpPr>
          <p:cNvPr id="42" name="Oval 41"/>
          <p:cNvSpPr/>
          <p:nvPr/>
        </p:nvSpPr>
        <p:spPr>
          <a:xfrm>
            <a:off x="4572000" y="53340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TextBox 42"/>
          <p:cNvSpPr txBox="1"/>
          <p:nvPr/>
        </p:nvSpPr>
        <p:spPr>
          <a:xfrm>
            <a:off x="4572000" y="5334000"/>
            <a:ext cx="304800" cy="369332"/>
          </a:xfrm>
          <a:prstGeom prst="rect">
            <a:avLst/>
          </a:prstGeom>
          <a:noFill/>
        </p:spPr>
        <p:txBody>
          <a:bodyPr wrap="square" rtlCol="0">
            <a:spAutoFit/>
          </a:bodyPr>
          <a:lstStyle/>
          <a:p>
            <a:r>
              <a:rPr lang="en-US" b="1" dirty="0" smtClean="0"/>
              <a:t>-</a:t>
            </a:r>
            <a:endParaRPr lang="en-US" b="1" dirty="0"/>
          </a:p>
        </p:txBody>
      </p:sp>
      <p:sp>
        <p:nvSpPr>
          <p:cNvPr id="44" name="TextBox 43"/>
          <p:cNvSpPr txBox="1"/>
          <p:nvPr/>
        </p:nvSpPr>
        <p:spPr>
          <a:xfrm>
            <a:off x="4419600" y="3124200"/>
            <a:ext cx="838200" cy="646331"/>
          </a:xfrm>
          <a:prstGeom prst="rect">
            <a:avLst/>
          </a:prstGeom>
          <a:noFill/>
        </p:spPr>
        <p:txBody>
          <a:bodyPr wrap="square" rtlCol="0">
            <a:spAutoFit/>
          </a:bodyPr>
          <a:lstStyle/>
          <a:p>
            <a:r>
              <a:rPr lang="en-US" dirty="0" smtClean="0"/>
              <a:t>Force</a:t>
            </a:r>
          </a:p>
          <a:p>
            <a:endParaRPr lang="en-US" dirty="0"/>
          </a:p>
        </p:txBody>
      </p:sp>
      <p:cxnSp>
        <p:nvCxnSpPr>
          <p:cNvPr id="46" name="Straight Arrow Connector 45"/>
          <p:cNvCxnSpPr/>
          <p:nvPr/>
        </p:nvCxnSpPr>
        <p:spPr>
          <a:xfrm rot="5400000">
            <a:off x="4572000" y="35814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3810000" y="6488668"/>
            <a:ext cx="699102" cy="369332"/>
          </a:xfrm>
          <a:prstGeom prst="rect">
            <a:avLst/>
          </a:prstGeom>
        </p:spPr>
        <p:txBody>
          <a:bodyPr wrap="none">
            <a:spAutoFit/>
          </a:bodyPr>
          <a:lstStyle/>
          <a:p>
            <a:r>
              <a:rPr lang="en-US" dirty="0" smtClean="0"/>
              <a:t>Force</a:t>
            </a:r>
          </a:p>
        </p:txBody>
      </p:sp>
      <p:cxnSp>
        <p:nvCxnSpPr>
          <p:cNvPr id="49" name="Straight Arrow Connector 48"/>
          <p:cNvCxnSpPr/>
          <p:nvPr/>
        </p:nvCxnSpPr>
        <p:spPr>
          <a:xfrm rot="5400000" flipH="1" flipV="1">
            <a:off x="4495800" y="6704012"/>
            <a:ext cx="30638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Oval 50"/>
          <p:cNvSpPr/>
          <p:nvPr/>
        </p:nvSpPr>
        <p:spPr>
          <a:xfrm>
            <a:off x="47244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3124200" y="4495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p:cNvSpPr/>
          <p:nvPr/>
        </p:nvSpPr>
        <p:spPr>
          <a:xfrm>
            <a:off x="3124200" y="5791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6248400" y="5791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172200" y="45720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Oval 55"/>
          <p:cNvSpPr/>
          <p:nvPr/>
        </p:nvSpPr>
        <p:spPr>
          <a:xfrm>
            <a:off x="4648200" y="6400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000" b="1" dirty="0" smtClean="0"/>
              <a:t>Piezoelectric pickup</a:t>
            </a:r>
            <a:endParaRPr lang="en-US" sz="20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dirty="0" smtClean="0"/>
              <a:t>	The opposite side of crystal get charged on application of force.</a:t>
            </a:r>
          </a:p>
          <a:p>
            <a:pPr>
              <a:buNone/>
            </a:pPr>
            <a:r>
              <a:rPr lang="en-US" sz="1600" dirty="0" smtClean="0"/>
              <a:t>	The charge generated is defined as</a:t>
            </a:r>
          </a:p>
          <a:p>
            <a:pPr>
              <a:buNone/>
            </a:pPr>
            <a:r>
              <a:rPr lang="en-US" sz="1600" dirty="0" smtClean="0"/>
              <a:t>				Q = </a:t>
            </a:r>
            <a:r>
              <a:rPr lang="en-US" sz="1600" dirty="0" err="1" smtClean="0"/>
              <a:t>d.F</a:t>
            </a:r>
            <a:r>
              <a:rPr lang="en-US" sz="1600" dirty="0" smtClean="0"/>
              <a:t>.			-----	(7.1)</a:t>
            </a:r>
          </a:p>
          <a:p>
            <a:pPr>
              <a:buNone/>
            </a:pPr>
            <a:r>
              <a:rPr lang="en-US" sz="1600" dirty="0" smtClean="0"/>
              <a:t>		Where F = Force applied</a:t>
            </a:r>
          </a:p>
          <a:p>
            <a:pPr>
              <a:buNone/>
            </a:pPr>
            <a:r>
              <a:rPr lang="en-US" sz="1600" dirty="0" smtClean="0"/>
              <a:t>		             d = Charge sensitivity</a:t>
            </a:r>
          </a:p>
          <a:p>
            <a:pPr>
              <a:buNone/>
            </a:pPr>
            <a:r>
              <a:rPr lang="en-US" sz="1600" dirty="0" smtClean="0"/>
              <a:t>		             d = </a:t>
            </a:r>
            <a:r>
              <a:rPr lang="en-US" sz="1600" dirty="0" err="1" smtClean="0"/>
              <a:t>Ɛo</a:t>
            </a:r>
            <a:r>
              <a:rPr lang="en-US" sz="1600" dirty="0" smtClean="0"/>
              <a:t> </a:t>
            </a:r>
            <a:r>
              <a:rPr lang="en-US" sz="1600" dirty="0" err="1" smtClean="0"/>
              <a:t>Ɛr</a:t>
            </a:r>
            <a:r>
              <a:rPr lang="en-US" sz="1600" dirty="0" smtClean="0"/>
              <a:t> g				-----	(7.2)</a:t>
            </a:r>
          </a:p>
          <a:p>
            <a:pPr>
              <a:buNone/>
            </a:pPr>
            <a:r>
              <a:rPr lang="en-US" sz="1600" dirty="0" smtClean="0"/>
              <a:t>	The charge at electrodes give rise to an output voltage </a:t>
            </a:r>
            <a:r>
              <a:rPr lang="en-US" sz="1600" dirty="0" err="1" smtClean="0"/>
              <a:t>Vout</a:t>
            </a:r>
            <a:r>
              <a:rPr lang="en-US" sz="1600" dirty="0" smtClean="0"/>
              <a:t> as</a:t>
            </a:r>
          </a:p>
          <a:p>
            <a:pPr>
              <a:buNone/>
            </a:pPr>
            <a:r>
              <a:rPr lang="en-US" sz="1600" dirty="0" smtClean="0"/>
              <a:t>			</a:t>
            </a:r>
            <a:r>
              <a:rPr lang="en-US" sz="1600" dirty="0" err="1" smtClean="0"/>
              <a:t>Vout</a:t>
            </a:r>
            <a:r>
              <a:rPr lang="en-US" sz="1600" dirty="0" smtClean="0"/>
              <a:t> = [(Q)/(Cc)] 			-----	(7.3)</a:t>
            </a:r>
          </a:p>
          <a:p>
            <a:pPr>
              <a:buNone/>
            </a:pPr>
            <a:r>
              <a:rPr lang="en-US" sz="1600" dirty="0" smtClean="0"/>
              <a:t>		Where Cc is capacitance pickup.</a:t>
            </a:r>
          </a:p>
          <a:p>
            <a:pPr>
              <a:buNone/>
            </a:pPr>
            <a:endParaRPr lang="en-US" sz="1600" dirty="0" smtClean="0"/>
          </a:p>
          <a:p>
            <a:pPr>
              <a:buNone/>
            </a:pPr>
            <a:r>
              <a:rPr lang="en-US" sz="1600" dirty="0" smtClean="0"/>
              <a:t>		Since Cc = [{</a:t>
            </a:r>
            <a:r>
              <a:rPr lang="en-US" sz="1600" dirty="0" err="1" smtClean="0"/>
              <a:t>ƐoƐrA</a:t>
            </a:r>
            <a:r>
              <a:rPr lang="en-US" sz="1600" dirty="0" smtClean="0"/>
              <a:t>}/(t)}			-----	(7.4)</a:t>
            </a:r>
          </a:p>
          <a:p>
            <a:pPr>
              <a:buNone/>
            </a:pPr>
            <a:r>
              <a:rPr lang="en-US" sz="1600" dirty="0" smtClean="0"/>
              <a:t>		where A = Area of crystal in m</a:t>
            </a:r>
            <a:r>
              <a:rPr lang="en-US" sz="1600" baseline="30000" dirty="0" smtClean="0"/>
              <a:t>2</a:t>
            </a:r>
            <a:endParaRPr lang="en-US" sz="1600" dirty="0" smtClean="0"/>
          </a:p>
          <a:p>
            <a:pPr>
              <a:buNone/>
            </a:pPr>
            <a:r>
              <a:rPr lang="en-US" sz="1600" dirty="0" smtClean="0"/>
              <a:t>		             t = Thickness of crystal in m.</a:t>
            </a:r>
          </a:p>
          <a:p>
            <a:pPr>
              <a:buNone/>
            </a:pPr>
            <a:r>
              <a:rPr lang="en-US" sz="1600" dirty="0" smtClean="0"/>
              <a:t>		             </a:t>
            </a:r>
            <a:r>
              <a:rPr lang="en-US" sz="1600" dirty="0" err="1" smtClean="0"/>
              <a:t>Ɛr</a:t>
            </a:r>
            <a:r>
              <a:rPr lang="en-US" sz="1600" dirty="0" smtClean="0"/>
              <a:t> = Relative permittivity.</a:t>
            </a:r>
          </a:p>
          <a:p>
            <a:pPr>
              <a:buNone/>
            </a:pPr>
            <a:r>
              <a:rPr lang="en-US" sz="1600" dirty="0" smtClean="0"/>
              <a:t>			</a:t>
            </a:r>
            <a:r>
              <a:rPr lang="en-US" sz="1600" dirty="0" err="1" smtClean="0"/>
              <a:t>Vout</a:t>
            </a:r>
            <a:r>
              <a:rPr lang="en-US" sz="1600" dirty="0" smtClean="0"/>
              <a:t> = [{Q}/{Cc}] = [{</a:t>
            </a:r>
            <a:r>
              <a:rPr lang="en-US" sz="1600" dirty="0" err="1" smtClean="0"/>
              <a:t>d.F</a:t>
            </a:r>
            <a:r>
              <a:rPr lang="en-US" sz="1600" dirty="0" smtClean="0"/>
              <a:t>.} / {</a:t>
            </a:r>
            <a:r>
              <a:rPr lang="en-US" sz="1600" dirty="0" err="1" smtClean="0"/>
              <a:t>ƐoƐrA</a:t>
            </a:r>
            <a:r>
              <a:rPr lang="en-US" sz="1600" dirty="0" smtClean="0"/>
              <a:t>}/(t)}] = {(d)/(</a:t>
            </a:r>
            <a:r>
              <a:rPr lang="en-US" sz="1600" dirty="0" err="1" smtClean="0"/>
              <a:t>ƐoƐr</a:t>
            </a:r>
            <a:r>
              <a:rPr lang="en-US" sz="1600" dirty="0" smtClean="0"/>
              <a:t>)} * {(</a:t>
            </a:r>
            <a:r>
              <a:rPr lang="en-US" sz="1600" dirty="0" err="1" smtClean="0"/>
              <a:t>F.t</a:t>
            </a:r>
            <a:r>
              <a:rPr lang="en-US" sz="1600" dirty="0" smtClean="0"/>
              <a:t>)/A}</a:t>
            </a:r>
          </a:p>
          <a:p>
            <a:pPr>
              <a:buNone/>
            </a:pPr>
            <a:r>
              <a:rPr lang="en-US" sz="1600" dirty="0" smtClean="0"/>
              <a:t>			          = </a:t>
            </a:r>
            <a:r>
              <a:rPr lang="en-US" sz="1600" dirty="0" err="1" smtClean="0"/>
              <a:t>gtp</a:t>
            </a:r>
            <a:r>
              <a:rPr lang="en-US" sz="1600" dirty="0" smtClean="0"/>
              <a:t>.			------	(7.5)</a:t>
            </a:r>
          </a:p>
          <a:p>
            <a:pPr>
              <a:buFont typeface="Wingdings" pitchFamily="2" charset="2"/>
              <a:buChar char="q"/>
            </a:pPr>
            <a:r>
              <a:rPr lang="en-US" sz="1600" dirty="0" smtClean="0"/>
              <a:t>High frequency response thus use in high frequency accelerometers.</a:t>
            </a:r>
          </a:p>
          <a:p>
            <a:pPr>
              <a:buFont typeface="Wingdings" pitchFamily="2" charset="2"/>
              <a:buChar char="q"/>
            </a:pPr>
            <a:r>
              <a:rPr lang="en-US" sz="1600" dirty="0" smtClean="0"/>
              <a:t>Self generating type.</a:t>
            </a:r>
          </a:p>
          <a:p>
            <a:pPr>
              <a:buFont typeface="Wingdings" pitchFamily="2" charset="2"/>
              <a:buChar char="q"/>
            </a:pPr>
            <a:r>
              <a:rPr lang="en-US" sz="1600" dirty="0" smtClean="0"/>
              <a:t>Can’t measure static conditions.</a:t>
            </a:r>
            <a:endParaRPr lang="en-US" sz="16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Transducer</a:t>
            </a:r>
            <a:endParaRPr lang="en-US" sz="2000" dirty="0"/>
          </a:p>
        </p:txBody>
      </p:sp>
      <p:sp>
        <p:nvSpPr>
          <p:cNvPr id="3" name="Content Placeholder 2"/>
          <p:cNvSpPr>
            <a:spLocks noGrp="1"/>
          </p:cNvSpPr>
          <p:nvPr>
            <p:ph idx="1"/>
          </p:nvPr>
        </p:nvSpPr>
        <p:spPr>
          <a:xfrm>
            <a:off x="0" y="1066800"/>
            <a:ext cx="9144000" cy="5791200"/>
          </a:xfrm>
        </p:spPr>
        <p:txBody>
          <a:bodyPr>
            <a:normAutofit/>
          </a:bodyPr>
          <a:lstStyle/>
          <a:p>
            <a:pPr>
              <a:buNone/>
            </a:pPr>
            <a:r>
              <a:rPr lang="en-US" sz="1600" dirty="0" smtClean="0"/>
              <a:t>	</a:t>
            </a:r>
            <a:endParaRPr lang="en-US" sz="1600" dirty="0"/>
          </a:p>
        </p:txBody>
      </p:sp>
      <p:sp>
        <p:nvSpPr>
          <p:cNvPr id="4" name="TextBox 3"/>
          <p:cNvSpPr txBox="1"/>
          <p:nvPr/>
        </p:nvSpPr>
        <p:spPr>
          <a:xfrm>
            <a:off x="0" y="1066800"/>
            <a:ext cx="9144000" cy="7848302"/>
          </a:xfrm>
          <a:prstGeom prst="rect">
            <a:avLst/>
          </a:prstGeom>
          <a:blipFill>
            <a:blip r:embed="rId3"/>
            <a:tile tx="0" ty="0" sx="100000" sy="100000" flip="none" algn="tl"/>
          </a:blipFill>
        </p:spPr>
        <p:txBody>
          <a:bodyPr wrap="square" rtlCol="0">
            <a:spAutoFit/>
          </a:bodyPr>
          <a:lstStyle/>
          <a:p>
            <a:r>
              <a:rPr lang="en-US" dirty="0" smtClean="0"/>
              <a:t>A Quartz piezoelectric pickup has dimension of 10mm*10mm*2.5mm and a voltage sensitivity of 0.012Vm/N. The relative permittivity of the quartz is 1600 and modulus of elasticity of the quartz is 12*10</a:t>
            </a:r>
            <a:r>
              <a:rPr lang="en-US" baseline="30000" dirty="0" smtClean="0"/>
              <a:t>10</a:t>
            </a:r>
            <a:r>
              <a:rPr lang="en-US" dirty="0" smtClean="0"/>
              <a:t>N/m</a:t>
            </a:r>
            <a:r>
              <a:rPr lang="en-US" baseline="30000" dirty="0" smtClean="0"/>
              <a:t>2</a:t>
            </a:r>
            <a:r>
              <a:rPr lang="en-US" dirty="0" smtClean="0"/>
              <a:t>. The force applied to the pickup is 20N. </a:t>
            </a:r>
          </a:p>
          <a:p>
            <a:r>
              <a:rPr lang="en-US" dirty="0" smtClean="0"/>
              <a:t>	</a:t>
            </a:r>
          </a:p>
          <a:p>
            <a:r>
              <a:rPr lang="en-US" dirty="0" smtClean="0"/>
              <a:t>	Analytically compute</a:t>
            </a:r>
          </a:p>
          <a:p>
            <a:endParaRPr lang="en-US" dirty="0" smtClean="0"/>
          </a:p>
          <a:p>
            <a:r>
              <a:rPr lang="en-US" dirty="0" smtClean="0"/>
              <a:t>	a) The output voltage.</a:t>
            </a:r>
          </a:p>
          <a:p>
            <a:endParaRPr lang="en-US" dirty="0" smtClean="0"/>
          </a:p>
          <a:p>
            <a:r>
              <a:rPr lang="en-US" dirty="0" smtClean="0"/>
              <a:t>	b) Charge sensitivity.</a:t>
            </a:r>
          </a:p>
          <a:p>
            <a:endParaRPr lang="en-US" dirty="0" smtClean="0"/>
          </a:p>
          <a:p>
            <a:r>
              <a:rPr lang="en-US" dirty="0" smtClean="0"/>
              <a:t>	c) Strain.</a:t>
            </a:r>
          </a:p>
          <a:p>
            <a:endParaRPr lang="en-US" dirty="0" smtClean="0"/>
          </a:p>
          <a:p>
            <a:r>
              <a:rPr lang="en-US" dirty="0" smtClean="0"/>
              <a:t>	d) Charge generated.</a:t>
            </a:r>
          </a:p>
          <a:p>
            <a:endParaRPr lang="en-US" dirty="0" smtClean="0"/>
          </a:p>
          <a:p>
            <a:r>
              <a:rPr lang="en-US" dirty="0" smtClean="0"/>
              <a:t>	e) The capacitance pickup.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Potentiometric Transducer</a:t>
            </a:r>
            <a:endParaRPr lang="en-US" sz="2000" dirty="0"/>
          </a:p>
        </p:txBody>
      </p:sp>
      <p:sp>
        <p:nvSpPr>
          <p:cNvPr id="3" name="Content Placeholder 2"/>
          <p:cNvSpPr>
            <a:spLocks noGrp="1"/>
          </p:cNvSpPr>
          <p:nvPr>
            <p:ph idx="1"/>
          </p:nvPr>
        </p:nvSpPr>
        <p:spPr>
          <a:xfrm>
            <a:off x="0" y="990600"/>
            <a:ext cx="9144000" cy="2209800"/>
          </a:xfrm>
          <a:blipFill>
            <a:blip r:embed="rId3"/>
            <a:tile tx="0" ty="0" sx="100000" sy="100000" flip="none" algn="tl"/>
          </a:blipFill>
        </p:spPr>
        <p:txBody>
          <a:bodyPr>
            <a:normAutofit fontScale="62500" lnSpcReduction="20000"/>
          </a:bodyPr>
          <a:lstStyle/>
          <a:p>
            <a:pPr>
              <a:buFont typeface="Wingdings" pitchFamily="2" charset="2"/>
              <a:buChar char="q"/>
            </a:pPr>
            <a:r>
              <a:rPr lang="en-US" sz="2600" dirty="0" smtClean="0"/>
              <a:t>Electromechanical device containing resistance element contacted by movable slider.</a:t>
            </a:r>
          </a:p>
          <a:p>
            <a:pPr>
              <a:buFont typeface="Wingdings" pitchFamily="2" charset="2"/>
              <a:buChar char="q"/>
            </a:pPr>
            <a:r>
              <a:rPr lang="en-US" sz="2600" dirty="0" smtClean="0"/>
              <a:t>Slider motion result in resistance change that may be linear, logarithmic, exponential and so on depending on the manner in which the resistance wire is wounded. </a:t>
            </a:r>
          </a:p>
          <a:p>
            <a:pPr>
              <a:buFont typeface="Wingdings" pitchFamily="2" charset="2"/>
              <a:buChar char="q"/>
            </a:pPr>
            <a:r>
              <a:rPr lang="en-US" sz="2600" dirty="0" smtClean="0"/>
              <a:t>Displacement provided to slider of rheostat by  force summing device or micrometer screw gauge.</a:t>
            </a:r>
          </a:p>
          <a:p>
            <a:pPr>
              <a:buFont typeface="Wingdings" pitchFamily="2" charset="2"/>
              <a:buChar char="q"/>
            </a:pPr>
            <a:r>
              <a:rPr lang="en-US" sz="2600" dirty="0" smtClean="0"/>
              <a:t>Output voltage directly depends upon the slider position.</a:t>
            </a:r>
          </a:p>
          <a:p>
            <a:pPr>
              <a:buFont typeface="Wingdings" pitchFamily="2" charset="2"/>
              <a:buChar char="q"/>
            </a:pPr>
            <a:r>
              <a:rPr lang="en-US" sz="2600" dirty="0" smtClean="0"/>
              <a:t>Slider movement results in resistance change which further results in corresponding change in output voltage.</a:t>
            </a:r>
          </a:p>
          <a:p>
            <a:pPr>
              <a:buNone/>
            </a:pPr>
            <a:r>
              <a:rPr lang="en-US" sz="2600" dirty="0" smtClean="0"/>
              <a:t>	</a:t>
            </a:r>
          </a:p>
          <a:p>
            <a:pPr>
              <a:buNone/>
            </a:pPr>
            <a:r>
              <a:rPr lang="en-US" sz="1600" dirty="0" smtClean="0"/>
              <a:t>	</a:t>
            </a:r>
          </a:p>
          <a:p>
            <a:pPr>
              <a:buNone/>
            </a:pPr>
            <a:r>
              <a:rPr lang="en-US" sz="1600" dirty="0" smtClean="0"/>
              <a:t>	</a:t>
            </a:r>
            <a:endParaRPr lang="en-US" sz="1600" dirty="0"/>
          </a:p>
        </p:txBody>
      </p:sp>
      <p:pic>
        <p:nvPicPr>
          <p:cNvPr id="1026" name="Picture 2"/>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0" y="3200400"/>
            <a:ext cx="9144000" cy="3657600"/>
          </a:xfrm>
          <a:prstGeom prst="rect">
            <a:avLst/>
          </a:prstGeom>
          <a:noFill/>
          <a:ln w="9525">
            <a:noFill/>
            <a:miter lim="800000"/>
            <a:headEnd/>
            <a:tailEnd/>
          </a:ln>
          <a:effectLst/>
        </p:spPr>
      </p:pic>
      <p:sp>
        <p:nvSpPr>
          <p:cNvPr id="5" name="TextBox 4"/>
          <p:cNvSpPr txBox="1"/>
          <p:nvPr/>
        </p:nvSpPr>
        <p:spPr>
          <a:xfrm>
            <a:off x="228600" y="5029200"/>
            <a:ext cx="381000" cy="381000"/>
          </a:xfrm>
          <a:prstGeom prst="rect">
            <a:avLst/>
          </a:prstGeom>
          <a:noFill/>
          <a:ln>
            <a:noFill/>
          </a:ln>
        </p:spPr>
        <p:txBody>
          <a:bodyPr wrap="square" rtlCol="0">
            <a:spAutoFit/>
          </a:bodyPr>
          <a:lstStyle/>
          <a:p>
            <a:r>
              <a:rPr lang="en-US" b="1" dirty="0" smtClean="0"/>
              <a:t>E</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prstClr val="black"/>
                <a:srgbClr val="D9C3A5">
                  <a:tint val="50000"/>
                  <a:satMod val="180000"/>
                </a:srgbClr>
              </a:duotone>
            </a:blip>
            <a:tile tx="0" ty="0" sx="100000" sy="100000" flip="none" algn="tl"/>
          </a:blipFill>
        </p:spPr>
        <p:txBody>
          <a:bodyPr>
            <a:normAutofit/>
          </a:bodyPr>
          <a:lstStyle/>
          <a:p>
            <a:r>
              <a:rPr lang="en-US" sz="2000" b="1" dirty="0" err="1" smtClean="0"/>
              <a:t>Potentiometric</a:t>
            </a:r>
            <a:r>
              <a:rPr lang="en-US" sz="2000" b="1" dirty="0" smtClean="0"/>
              <a:t> Transducer</a:t>
            </a:r>
            <a:endParaRPr lang="en-US" sz="2000" dirty="0"/>
          </a:p>
        </p:txBody>
      </p:sp>
      <p:sp>
        <p:nvSpPr>
          <p:cNvPr id="3" name="Content Placeholder 2"/>
          <p:cNvSpPr>
            <a:spLocks noGrp="1"/>
          </p:cNvSpPr>
          <p:nvPr>
            <p:ph idx="1"/>
          </p:nvPr>
        </p:nvSpPr>
        <p:spPr>
          <a:xfrm>
            <a:off x="0" y="914400"/>
            <a:ext cx="9144000" cy="2362200"/>
          </a:xfrm>
          <a:solidFill>
            <a:schemeClr val="accent6">
              <a:lumMod val="20000"/>
              <a:lumOff val="80000"/>
            </a:schemeClr>
          </a:solidFill>
        </p:spPr>
        <p:txBody>
          <a:bodyPr>
            <a:normAutofit/>
          </a:bodyPr>
          <a:lstStyle/>
          <a:p>
            <a:pPr>
              <a:buNone/>
            </a:pPr>
            <a:r>
              <a:rPr lang="en-US" sz="1600" dirty="0" smtClean="0"/>
              <a:t>		Vo = [{x/L} E]				-----	(6.7)</a:t>
            </a:r>
          </a:p>
          <a:p>
            <a:pPr>
              <a:buNone/>
            </a:pPr>
            <a:r>
              <a:rPr lang="en-US" sz="1600" dirty="0" smtClean="0"/>
              <a:t>	where x = Slider displacement.</a:t>
            </a:r>
          </a:p>
          <a:p>
            <a:pPr>
              <a:buNone/>
            </a:pPr>
            <a:r>
              <a:rPr lang="en-US" sz="1600" dirty="0" smtClean="0"/>
              <a:t>	             L = Length of rheostat.</a:t>
            </a:r>
          </a:p>
          <a:p>
            <a:pPr>
              <a:buNone/>
            </a:pPr>
            <a:r>
              <a:rPr lang="en-US" sz="1600" dirty="0" smtClean="0"/>
              <a:t>		E = External power source.</a:t>
            </a:r>
          </a:p>
          <a:p>
            <a:pPr>
              <a:buNone/>
            </a:pPr>
            <a:r>
              <a:rPr lang="en-US" sz="1600" dirty="0" smtClean="0"/>
              <a:t>	The output voltage Vo can be written as </a:t>
            </a:r>
          </a:p>
          <a:p>
            <a:pPr>
              <a:buNone/>
            </a:pPr>
            <a:r>
              <a:rPr lang="en-US" sz="1600" dirty="0" smtClean="0"/>
              <a:t>		Vo ∞ x					-----	(6.8)</a:t>
            </a:r>
          </a:p>
          <a:p>
            <a:pPr>
              <a:buNone/>
            </a:pPr>
            <a:r>
              <a:rPr lang="en-US" sz="1600" dirty="0" smtClean="0"/>
              <a:t>	Thus, output voltage depends on displacement covered by slider.</a:t>
            </a:r>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3048000"/>
            <a:ext cx="5181600" cy="3810000"/>
          </a:xfrm>
          <a:prstGeom prst="rect">
            <a:avLst/>
          </a:prstGeom>
          <a:noFill/>
          <a:ln w="9525">
            <a:noFill/>
            <a:miter lim="800000"/>
            <a:headEnd/>
            <a:tailEnd/>
          </a:ln>
          <a:effectLst/>
        </p:spPr>
      </p:pic>
      <p:pic>
        <p:nvPicPr>
          <p:cNvPr id="4" name="Picture 2"/>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5181600" y="3048000"/>
            <a:ext cx="39624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Linear Variable Differential Transformer (LVDT)</a:t>
            </a:r>
            <a:endParaRPr lang="en-US" sz="2000" b="1"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Font typeface="Wingdings" pitchFamily="2" charset="2"/>
              <a:buChar char="q"/>
            </a:pPr>
            <a:r>
              <a:rPr lang="en-US" sz="1600" dirty="0" smtClean="0"/>
              <a:t>Transformer consists one primary winding and two secondary windings.</a:t>
            </a:r>
          </a:p>
          <a:p>
            <a:pPr>
              <a:buFont typeface="Wingdings" pitchFamily="2" charset="2"/>
              <a:buChar char="q"/>
            </a:pPr>
            <a:r>
              <a:rPr lang="en-US" sz="1600" dirty="0" smtClean="0"/>
              <a:t>There is provision to displace core.</a:t>
            </a:r>
          </a:p>
          <a:p>
            <a:pPr>
              <a:buFont typeface="Wingdings" pitchFamily="2" charset="2"/>
              <a:buChar char="q"/>
            </a:pPr>
            <a:r>
              <a:rPr lang="en-US" sz="1600" dirty="0" smtClean="0"/>
              <a:t>Both secondary coils are identical, i.e. same number of turns, same cross section, made of from same material etc.</a:t>
            </a:r>
          </a:p>
          <a:p>
            <a:pPr>
              <a:buFont typeface="Wingdings" pitchFamily="2" charset="2"/>
              <a:buChar char="q"/>
            </a:pPr>
            <a:r>
              <a:rPr lang="en-US" sz="1600" dirty="0" smtClean="0"/>
              <a:t>Two secondary coils connected in series opposition so that </a:t>
            </a:r>
            <a:r>
              <a:rPr lang="en-US" sz="1600" dirty="0" err="1" smtClean="0"/>
              <a:t>emf</a:t>
            </a:r>
            <a:r>
              <a:rPr lang="en-US" sz="1600" dirty="0" smtClean="0"/>
              <a:t> induced in coil opposes each other.</a:t>
            </a:r>
          </a:p>
          <a:p>
            <a:pPr>
              <a:buFont typeface="Wingdings" pitchFamily="2" charset="2"/>
              <a:buChar char="q"/>
            </a:pPr>
            <a:r>
              <a:rPr lang="en-US" sz="1600" dirty="0" smtClean="0"/>
              <a:t>As core is displaced, the magnetic flux linkage between primary and secondary changes.</a:t>
            </a:r>
          </a:p>
          <a:p>
            <a:pPr>
              <a:buFont typeface="Wingdings" pitchFamily="2" charset="2"/>
              <a:buChar char="q"/>
            </a:pPr>
            <a:r>
              <a:rPr lang="en-US" sz="1600" dirty="0" smtClean="0"/>
              <a:t>For a transformer, 	[E1/E2] = [N1/N2] = [I2/I1].</a:t>
            </a:r>
          </a:p>
          <a:p>
            <a:pPr>
              <a:buFont typeface="Wingdings" pitchFamily="2" charset="2"/>
              <a:buChar char="q"/>
            </a:pPr>
            <a:r>
              <a:rPr lang="en-US" sz="1600" b="1" dirty="0" smtClean="0"/>
              <a:t>Case I	when core is at center.</a:t>
            </a:r>
          </a:p>
          <a:p>
            <a:pPr>
              <a:buNone/>
            </a:pPr>
            <a:r>
              <a:rPr lang="en-US" sz="1600" dirty="0" smtClean="0"/>
              <a:t>	The induced </a:t>
            </a:r>
            <a:r>
              <a:rPr lang="en-US" sz="1600" dirty="0" err="1" smtClean="0"/>
              <a:t>emf</a:t>
            </a:r>
            <a:r>
              <a:rPr lang="en-US" sz="1600" dirty="0" smtClean="0"/>
              <a:t> in the secondary becomes equal and since they opposes each other, the differential output voltage becomes zero.</a:t>
            </a:r>
          </a:p>
          <a:p>
            <a:pPr>
              <a:buNone/>
            </a:pPr>
            <a:r>
              <a:rPr lang="en-US" sz="1600" dirty="0" smtClean="0"/>
              <a:t>	</a:t>
            </a:r>
            <a:r>
              <a:rPr lang="en-US" sz="1600" b="1" dirty="0" smtClean="0"/>
              <a:t>Differential output voltage (E1 – E2) = 0.</a:t>
            </a:r>
          </a:p>
          <a:p>
            <a:pPr>
              <a:buFont typeface="Wingdings" pitchFamily="2" charset="2"/>
              <a:buChar char="q"/>
            </a:pPr>
            <a:r>
              <a:rPr lang="en-US" sz="1600" b="1" dirty="0" smtClean="0"/>
              <a:t>Case ii when core is towards Left .</a:t>
            </a:r>
          </a:p>
          <a:p>
            <a:pPr>
              <a:buNone/>
            </a:pPr>
            <a:r>
              <a:rPr lang="en-US" sz="1600" dirty="0" smtClean="0"/>
              <a:t>	The induced </a:t>
            </a:r>
            <a:r>
              <a:rPr lang="en-US" sz="1600" dirty="0" err="1" smtClean="0"/>
              <a:t>emf</a:t>
            </a:r>
            <a:r>
              <a:rPr lang="en-US" sz="1600" dirty="0" smtClean="0"/>
              <a:t> at left becomes larger in magnitude than </a:t>
            </a:r>
            <a:r>
              <a:rPr lang="en-US" sz="1600" dirty="0" err="1" smtClean="0"/>
              <a:t>emf</a:t>
            </a:r>
            <a:r>
              <a:rPr lang="en-US" sz="1600" dirty="0" smtClean="0"/>
              <a:t> at right.</a:t>
            </a:r>
          </a:p>
          <a:p>
            <a:pPr>
              <a:buNone/>
            </a:pPr>
            <a:r>
              <a:rPr lang="en-US" sz="1600" dirty="0" smtClean="0"/>
              <a:t>	</a:t>
            </a:r>
            <a:r>
              <a:rPr lang="en-US" sz="1600" b="1" dirty="0" smtClean="0"/>
              <a:t>Differential output voltage (E1 – E2) = + </a:t>
            </a:r>
            <a:r>
              <a:rPr lang="en-US" sz="1600" b="1" dirty="0" err="1" smtClean="0"/>
              <a:t>Ve</a:t>
            </a:r>
            <a:r>
              <a:rPr lang="en-US" sz="1600" b="1" dirty="0" smtClean="0"/>
              <a:t>.</a:t>
            </a:r>
          </a:p>
          <a:p>
            <a:pPr>
              <a:buFont typeface="Wingdings" pitchFamily="2" charset="2"/>
              <a:buChar char="q"/>
            </a:pPr>
            <a:r>
              <a:rPr lang="en-US" sz="1600" b="1" dirty="0" smtClean="0"/>
              <a:t>Case iii when core is towards Right .</a:t>
            </a:r>
          </a:p>
          <a:p>
            <a:pPr>
              <a:buNone/>
            </a:pPr>
            <a:r>
              <a:rPr lang="en-US" sz="1600" dirty="0" smtClean="0"/>
              <a:t>	 The induced </a:t>
            </a:r>
            <a:r>
              <a:rPr lang="en-US" sz="1600" dirty="0" err="1" smtClean="0"/>
              <a:t>emf</a:t>
            </a:r>
            <a:r>
              <a:rPr lang="en-US" sz="1600" dirty="0" smtClean="0"/>
              <a:t> at left becomes smaller in magnitude than </a:t>
            </a:r>
            <a:r>
              <a:rPr lang="en-US" sz="1600" dirty="0" err="1" smtClean="0"/>
              <a:t>emf</a:t>
            </a:r>
            <a:r>
              <a:rPr lang="en-US" sz="1600" dirty="0" smtClean="0"/>
              <a:t> at right.</a:t>
            </a:r>
          </a:p>
          <a:p>
            <a:pPr>
              <a:buNone/>
            </a:pPr>
            <a:r>
              <a:rPr lang="en-US" sz="1600" dirty="0" smtClean="0"/>
              <a:t>	</a:t>
            </a:r>
            <a:r>
              <a:rPr lang="en-US" sz="1600" b="1" dirty="0" smtClean="0"/>
              <a:t>Differential output voltage (E1 – E2) = - </a:t>
            </a:r>
            <a:r>
              <a:rPr lang="en-US" sz="1600" b="1" dirty="0" err="1" smtClean="0"/>
              <a:t>Ve</a:t>
            </a:r>
            <a:r>
              <a:rPr lang="en-US" sz="1600" b="1" dirty="0" smtClean="0"/>
              <a:t>.</a:t>
            </a:r>
          </a:p>
          <a:p>
            <a:pPr>
              <a:buFont typeface="Wingdings" pitchFamily="2" charset="2"/>
              <a:buChar char="q"/>
            </a:pPr>
            <a:endParaRPr lang="en-US" sz="16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Linear Variable Differential Transformer (LVDT)</a:t>
            </a:r>
            <a:endParaRPr lang="en-US" sz="2000" dirty="0"/>
          </a:p>
        </p:txBody>
      </p:sp>
      <p:pic>
        <p:nvPicPr>
          <p:cNvPr id="4"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000" b="1" dirty="0" smtClean="0"/>
              <a:t>Linear Variable Differential Transformer (LVDT)</a:t>
            </a:r>
            <a:endParaRPr lang="en-US" sz="2000" dirty="0"/>
          </a:p>
        </p:txBody>
      </p:sp>
      <p:pic>
        <p:nvPicPr>
          <p:cNvPr id="2050"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14400"/>
            <a:ext cx="9144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2000" b="1" dirty="0" smtClean="0"/>
              <a:t>Capacitive Transducer</a:t>
            </a:r>
            <a:endParaRPr lang="en-US" sz="2000" b="1" dirty="0"/>
          </a:p>
        </p:txBody>
      </p:sp>
      <p:pic>
        <p:nvPicPr>
          <p:cNvPr id="1027" name="Picture 3"/>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2819400"/>
            <a:ext cx="9144000" cy="4038600"/>
          </a:xfrm>
          <a:prstGeom prst="rect">
            <a:avLst/>
          </a:prstGeom>
          <a:noFill/>
          <a:ln w="9525">
            <a:noFill/>
            <a:miter lim="800000"/>
            <a:headEnd/>
            <a:tailEnd/>
          </a:ln>
          <a:effectLst/>
        </p:spPr>
      </p:pic>
      <p:sp>
        <p:nvSpPr>
          <p:cNvPr id="7" name="TextBox 6"/>
          <p:cNvSpPr txBox="1"/>
          <p:nvPr/>
        </p:nvSpPr>
        <p:spPr>
          <a:xfrm>
            <a:off x="0" y="914400"/>
            <a:ext cx="9144000" cy="1969770"/>
          </a:xfrm>
          <a:prstGeom prst="rect">
            <a:avLst/>
          </a:prstGeom>
          <a:solidFill>
            <a:schemeClr val="accent6">
              <a:lumMod val="20000"/>
              <a:lumOff val="80000"/>
            </a:schemeClr>
          </a:solidFill>
        </p:spPr>
        <p:txBody>
          <a:bodyPr wrap="square" rtlCol="0">
            <a:spAutoFit/>
          </a:bodyPr>
          <a:lstStyle/>
          <a:p>
            <a:r>
              <a:rPr lang="en-US" sz="1600" dirty="0" smtClean="0"/>
              <a:t>The capacitance value for parallel plate capacitor is given by</a:t>
            </a:r>
          </a:p>
          <a:p>
            <a:r>
              <a:rPr lang="en-US" sz="1600" dirty="0" smtClean="0"/>
              <a:t>		</a:t>
            </a:r>
            <a:r>
              <a:rPr lang="en-US" sz="1600" b="1" dirty="0" smtClean="0"/>
              <a:t>C = [{ƐA}/d]</a:t>
            </a:r>
          </a:p>
          <a:p>
            <a:r>
              <a:rPr lang="en-US" sz="1600" dirty="0" smtClean="0"/>
              <a:t>Where Ɛ = </a:t>
            </a:r>
            <a:r>
              <a:rPr lang="en-US" sz="1600" dirty="0" err="1" smtClean="0"/>
              <a:t>ƐoƐr</a:t>
            </a:r>
            <a:r>
              <a:rPr lang="en-US" dirty="0" smtClean="0"/>
              <a:t> </a:t>
            </a:r>
          </a:p>
          <a:p>
            <a:r>
              <a:rPr lang="en-US" dirty="0" smtClean="0"/>
              <a:t>           </a:t>
            </a:r>
            <a:r>
              <a:rPr lang="en-US" dirty="0" err="1" smtClean="0"/>
              <a:t>Ɛr</a:t>
            </a:r>
            <a:r>
              <a:rPr lang="en-US" dirty="0" smtClean="0"/>
              <a:t> = Relative permittivity of dielectric.</a:t>
            </a:r>
          </a:p>
          <a:p>
            <a:r>
              <a:rPr lang="en-US" dirty="0" smtClean="0"/>
              <a:t>           A = Area of each plate in m</a:t>
            </a:r>
            <a:r>
              <a:rPr lang="en-US" baseline="30000" dirty="0" smtClean="0"/>
              <a:t>2</a:t>
            </a:r>
            <a:r>
              <a:rPr lang="en-US" dirty="0" smtClean="0"/>
              <a:t>.</a:t>
            </a:r>
          </a:p>
          <a:p>
            <a:r>
              <a:rPr lang="en-US" dirty="0" smtClean="0"/>
              <a:t>           d = Distance between two plate in m.</a:t>
            </a:r>
          </a:p>
          <a:p>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4000" b="1" dirty="0" smtClean="0"/>
              <a:t>Instrumentation System</a:t>
            </a:r>
            <a:endParaRPr lang="en-US" sz="40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lstStyle/>
          <a:p>
            <a:pPr>
              <a:buNone/>
            </a:pPr>
            <a:endParaRPr lang="en-US" dirty="0" smtClean="0"/>
          </a:p>
          <a:p>
            <a:pPr>
              <a:buNone/>
            </a:pPr>
            <a:endParaRPr lang="en-US" sz="1600" dirty="0" smtClean="0"/>
          </a:p>
          <a:p>
            <a:pPr>
              <a:buNone/>
            </a:pPr>
            <a:endParaRPr lang="en-US" sz="1600" dirty="0" smtClean="0"/>
          </a:p>
          <a:p>
            <a:pPr>
              <a:buNone/>
            </a:pPr>
            <a:r>
              <a:rPr lang="en-US" sz="1600" b="1" dirty="0" smtClean="0"/>
              <a:t>   Input</a:t>
            </a:r>
          </a:p>
          <a:p>
            <a:pPr>
              <a:buNone/>
            </a:pPr>
            <a:r>
              <a:rPr lang="en-US" sz="1600" b="1" dirty="0" smtClean="0"/>
              <a:t>Quantity</a:t>
            </a:r>
          </a:p>
          <a:p>
            <a:pPr>
              <a:buNone/>
            </a:pPr>
            <a:r>
              <a:rPr lang="en-US" sz="1600" b="1" dirty="0" smtClean="0"/>
              <a:t>   to be</a:t>
            </a:r>
          </a:p>
          <a:p>
            <a:pPr>
              <a:buNone/>
            </a:pPr>
            <a:r>
              <a:rPr lang="en-US" sz="1600" b="1" dirty="0" smtClean="0"/>
              <a:t>measured</a:t>
            </a:r>
            <a:endParaRPr lang="en-US" sz="1600" b="1" dirty="0"/>
          </a:p>
        </p:txBody>
      </p:sp>
      <p:sp>
        <p:nvSpPr>
          <p:cNvPr id="4" name="Rectangle 3"/>
          <p:cNvSpPr/>
          <p:nvPr/>
        </p:nvSpPr>
        <p:spPr>
          <a:xfrm>
            <a:off x="1600200" y="2133600"/>
            <a:ext cx="990600" cy="1066800"/>
          </a:xfrm>
          <a:prstGeom prst="rect">
            <a:avLst/>
          </a:prstGeom>
          <a:solidFill>
            <a:schemeClr val="accent6"/>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Primary</a:t>
            </a:r>
          </a:p>
          <a:p>
            <a:pPr algn="ctr"/>
            <a:r>
              <a:rPr lang="en-US" b="1" dirty="0" smtClean="0"/>
              <a:t>Sensing element</a:t>
            </a:r>
            <a:endParaRPr lang="en-US" b="1" dirty="0"/>
          </a:p>
        </p:txBody>
      </p:sp>
      <p:sp>
        <p:nvSpPr>
          <p:cNvPr id="5" name="Rectangle 4"/>
          <p:cNvSpPr/>
          <p:nvPr/>
        </p:nvSpPr>
        <p:spPr>
          <a:xfrm>
            <a:off x="3048000" y="2209800"/>
            <a:ext cx="1295400" cy="914400"/>
          </a:xfrm>
          <a:prstGeom prst="rect">
            <a:avLst/>
          </a:prstGeom>
          <a:solidFill>
            <a:schemeClr val="accent3"/>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Transducer</a:t>
            </a:r>
            <a:endParaRPr lang="en-US" b="1" dirty="0"/>
          </a:p>
        </p:txBody>
      </p:sp>
      <p:sp>
        <p:nvSpPr>
          <p:cNvPr id="6" name="Rectangle 5"/>
          <p:cNvSpPr/>
          <p:nvPr/>
        </p:nvSpPr>
        <p:spPr>
          <a:xfrm>
            <a:off x="4800600" y="2057400"/>
            <a:ext cx="1371600" cy="1066800"/>
          </a:xfrm>
          <a:prstGeom prst="rect">
            <a:avLst/>
          </a:prstGeom>
          <a:solidFill>
            <a:schemeClr val="bg2">
              <a:lumMod val="75000"/>
            </a:schemeClr>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Signal</a:t>
            </a:r>
          </a:p>
          <a:p>
            <a:pPr algn="ctr"/>
            <a:r>
              <a:rPr lang="en-US" b="1" dirty="0" smtClean="0"/>
              <a:t>Conditioner</a:t>
            </a:r>
            <a:endParaRPr lang="en-US" b="1" dirty="0"/>
          </a:p>
        </p:txBody>
      </p:sp>
      <p:sp>
        <p:nvSpPr>
          <p:cNvPr id="7" name="Rectangle 6"/>
          <p:cNvSpPr/>
          <p:nvPr/>
        </p:nvSpPr>
        <p:spPr>
          <a:xfrm>
            <a:off x="6629400" y="1981200"/>
            <a:ext cx="1524000" cy="1219200"/>
          </a:xfrm>
          <a:prstGeom prst="rect">
            <a:avLst/>
          </a:prstGeom>
          <a:solidFill>
            <a:srgbClr val="00B050"/>
          </a:solidFill>
          <a:effectLst>
            <a:glow rad="1016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Variable </a:t>
            </a:r>
          </a:p>
          <a:p>
            <a:pPr algn="ctr"/>
            <a:r>
              <a:rPr lang="en-US" b="1" dirty="0" smtClean="0"/>
              <a:t>Conversion</a:t>
            </a:r>
          </a:p>
          <a:p>
            <a:pPr algn="ctr"/>
            <a:r>
              <a:rPr lang="en-US" b="1" dirty="0" smtClean="0"/>
              <a:t>element</a:t>
            </a:r>
            <a:endParaRPr lang="en-US" b="1" dirty="0"/>
          </a:p>
        </p:txBody>
      </p:sp>
      <p:sp>
        <p:nvSpPr>
          <p:cNvPr id="8" name="Rectangle 7"/>
          <p:cNvSpPr/>
          <p:nvPr/>
        </p:nvSpPr>
        <p:spPr>
          <a:xfrm>
            <a:off x="6172200" y="4038600"/>
            <a:ext cx="1600200" cy="1295400"/>
          </a:xfrm>
          <a:prstGeom prst="rect">
            <a:avLst/>
          </a:prstGeom>
          <a:solidFill>
            <a:srgbClr val="92D050"/>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Variable</a:t>
            </a:r>
          </a:p>
          <a:p>
            <a:pPr algn="ctr"/>
            <a:r>
              <a:rPr lang="en-US" b="1" dirty="0" smtClean="0"/>
              <a:t>Manipulation</a:t>
            </a:r>
          </a:p>
          <a:p>
            <a:pPr algn="ctr"/>
            <a:r>
              <a:rPr lang="en-US" b="1" dirty="0" smtClean="0"/>
              <a:t>element</a:t>
            </a:r>
            <a:endParaRPr lang="en-US" b="1" dirty="0"/>
          </a:p>
        </p:txBody>
      </p:sp>
      <p:sp>
        <p:nvSpPr>
          <p:cNvPr id="9" name="Rectangle 8"/>
          <p:cNvSpPr/>
          <p:nvPr/>
        </p:nvSpPr>
        <p:spPr>
          <a:xfrm>
            <a:off x="4191000" y="4038600"/>
            <a:ext cx="1447800" cy="1295400"/>
          </a:xfrm>
          <a:prstGeom prst="rect">
            <a:avLst/>
          </a:prstGeom>
          <a:solidFill>
            <a:schemeClr val="accent6">
              <a:lumMod val="75000"/>
            </a:schemeClr>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Data</a:t>
            </a:r>
          </a:p>
          <a:p>
            <a:pPr algn="ctr"/>
            <a:r>
              <a:rPr lang="en-US" b="1" dirty="0" smtClean="0"/>
              <a:t>Transmission</a:t>
            </a:r>
          </a:p>
          <a:p>
            <a:pPr algn="ctr"/>
            <a:r>
              <a:rPr lang="en-US" b="1" dirty="0" smtClean="0"/>
              <a:t>element</a:t>
            </a:r>
            <a:endParaRPr lang="en-US" b="1" dirty="0"/>
          </a:p>
        </p:txBody>
      </p:sp>
      <p:sp>
        <p:nvSpPr>
          <p:cNvPr id="10" name="Rectangle 9"/>
          <p:cNvSpPr/>
          <p:nvPr/>
        </p:nvSpPr>
        <p:spPr>
          <a:xfrm>
            <a:off x="1828800" y="4114800"/>
            <a:ext cx="1828800" cy="1219200"/>
          </a:xfrm>
          <a:prstGeom prst="rect">
            <a:avLst/>
          </a:prstGeom>
          <a:solidFill>
            <a:schemeClr val="accent2">
              <a:lumMod val="60000"/>
              <a:lumOff val="40000"/>
            </a:schemeClr>
          </a:solidFill>
          <a:effectLst>
            <a:glow rad="139700">
              <a:schemeClr val="accent2">
                <a:satMod val="175000"/>
                <a:alpha val="40000"/>
              </a:schemeClr>
            </a:glow>
            <a:innerShdw blurRad="63500" dist="50800" dir="189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Data</a:t>
            </a:r>
          </a:p>
          <a:p>
            <a:pPr algn="ctr"/>
            <a:r>
              <a:rPr lang="en-US" b="1" dirty="0" smtClean="0"/>
              <a:t>Presentation</a:t>
            </a:r>
          </a:p>
          <a:p>
            <a:pPr algn="ctr"/>
            <a:r>
              <a:rPr lang="en-US" b="1" dirty="0" smtClean="0"/>
              <a:t>element</a:t>
            </a:r>
            <a:endParaRPr lang="en-US" b="1" dirty="0"/>
          </a:p>
        </p:txBody>
      </p:sp>
      <p:sp>
        <p:nvSpPr>
          <p:cNvPr id="11" name="Right Arrow 10"/>
          <p:cNvSpPr/>
          <p:nvPr/>
        </p:nvSpPr>
        <p:spPr>
          <a:xfrm>
            <a:off x="914400" y="2590800"/>
            <a:ext cx="60960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p:cNvSpPr/>
          <p:nvPr/>
        </p:nvSpPr>
        <p:spPr>
          <a:xfrm>
            <a:off x="2590800" y="2667000"/>
            <a:ext cx="45720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p:cNvSpPr/>
          <p:nvPr/>
        </p:nvSpPr>
        <p:spPr>
          <a:xfrm>
            <a:off x="4343400" y="2590800"/>
            <a:ext cx="457200" cy="1219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ight Arrow 13"/>
          <p:cNvSpPr/>
          <p:nvPr/>
        </p:nvSpPr>
        <p:spPr>
          <a:xfrm>
            <a:off x="6172200" y="2590800"/>
            <a:ext cx="45720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Left Arrow 16"/>
          <p:cNvSpPr/>
          <p:nvPr/>
        </p:nvSpPr>
        <p:spPr>
          <a:xfrm>
            <a:off x="7772400" y="4572000"/>
            <a:ext cx="762000" cy="76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Left Arrow 17"/>
          <p:cNvSpPr/>
          <p:nvPr/>
        </p:nvSpPr>
        <p:spPr>
          <a:xfrm>
            <a:off x="5638800" y="4648200"/>
            <a:ext cx="533400" cy="76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Left Arrow 18"/>
          <p:cNvSpPr/>
          <p:nvPr/>
        </p:nvSpPr>
        <p:spPr>
          <a:xfrm>
            <a:off x="3657600" y="4648200"/>
            <a:ext cx="533400" cy="76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533400" y="5867400"/>
            <a:ext cx="7772400" cy="685800"/>
          </a:xfrm>
          <a:prstGeom prst="rect">
            <a:avLst/>
          </a:prstGeom>
          <a:blipFill>
            <a:blip r:embed="rId3"/>
            <a:tile tx="0" ty="0" sx="100000" sy="100000" flip="none" algn="tl"/>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Diag.2 Generalized block diagram of instrumentation system.</a:t>
            </a:r>
            <a:endParaRPr lang="en-US" sz="2800" b="1" dirty="0"/>
          </a:p>
        </p:txBody>
      </p:sp>
      <p:cxnSp>
        <p:nvCxnSpPr>
          <p:cNvPr id="22" name="Straight Connector 21"/>
          <p:cNvCxnSpPr>
            <a:stCxn id="7" idx="3"/>
          </p:cNvCxnSpPr>
          <p:nvPr/>
        </p:nvCxnSpPr>
        <p:spPr>
          <a:xfrm>
            <a:off x="8153400" y="2590800"/>
            <a:ext cx="381000" cy="1588"/>
          </a:xfrm>
          <a:prstGeom prst="line">
            <a:avLst/>
          </a:prstGeom>
          <a:ln w="57150"/>
        </p:spPr>
        <p:style>
          <a:lnRef idx="1">
            <a:schemeClr val="dk1"/>
          </a:lnRef>
          <a:fillRef idx="0">
            <a:schemeClr val="dk1"/>
          </a:fillRef>
          <a:effectRef idx="0">
            <a:schemeClr val="dk1"/>
          </a:effectRef>
          <a:fontRef idx="minor">
            <a:schemeClr val="tx1"/>
          </a:fontRef>
        </p:style>
      </p:cxnSp>
      <p:cxnSp>
        <p:nvCxnSpPr>
          <p:cNvPr id="25" name="Straight Connector 24"/>
          <p:cNvCxnSpPr>
            <a:endCxn id="17" idx="3"/>
          </p:cNvCxnSpPr>
          <p:nvPr/>
        </p:nvCxnSpPr>
        <p:spPr>
          <a:xfrm rot="5400000">
            <a:off x="7524750" y="3600450"/>
            <a:ext cx="2019300" cy="1588"/>
          </a:xfrm>
          <a:prstGeom prst="line">
            <a:avLst/>
          </a:prstGeom>
          <a:ln w="57150"/>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schemeClr val="bg2">
                  <a:shade val="45000"/>
                  <a:satMod val="135000"/>
                </a:schemeClr>
                <a:prstClr val="white"/>
              </a:duotone>
            </a:blip>
            <a:tile tx="0" ty="0" sx="100000" sy="100000" flip="none" algn="tl"/>
          </a:blipFill>
        </p:spPr>
        <p:txBody>
          <a:bodyPr>
            <a:normAutofit/>
          </a:bodyPr>
          <a:lstStyle/>
          <a:p>
            <a:r>
              <a:rPr lang="en-US" sz="2000" b="1" dirty="0" smtClean="0"/>
              <a:t>Capacitive Transducer</a:t>
            </a:r>
            <a:endParaRPr lang="en-US" sz="2000"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1600" dirty="0" smtClean="0"/>
              <a:t>	</a:t>
            </a:r>
            <a:r>
              <a:rPr lang="en-US" sz="1600" dirty="0" err="1" smtClean="0"/>
              <a:t>Ɛo</a:t>
            </a:r>
            <a:r>
              <a:rPr lang="en-US" sz="1600" dirty="0" smtClean="0"/>
              <a:t> =  8.85*10</a:t>
            </a:r>
            <a:r>
              <a:rPr lang="en-US" sz="1600" baseline="30000" dirty="0" smtClean="0"/>
              <a:t>-12</a:t>
            </a:r>
            <a:r>
              <a:rPr lang="en-US" sz="1600" dirty="0" smtClean="0"/>
              <a:t>F/m.</a:t>
            </a:r>
          </a:p>
          <a:p>
            <a:pPr>
              <a:buNone/>
            </a:pPr>
            <a:endParaRPr lang="en-US" sz="1600" dirty="0" smtClean="0"/>
          </a:p>
          <a:p>
            <a:pPr>
              <a:buFont typeface="Wingdings" pitchFamily="2" charset="2"/>
              <a:buChar char="Ø"/>
            </a:pPr>
            <a:r>
              <a:rPr lang="en-US" sz="1600" dirty="0" smtClean="0"/>
              <a:t>Capacitance is inversely proportional to d, As d changes, the value of capacitance will change.</a:t>
            </a:r>
          </a:p>
          <a:p>
            <a:pPr>
              <a:buNone/>
            </a:pPr>
            <a:endParaRPr lang="en-US" sz="1600" dirty="0" smtClean="0"/>
          </a:p>
          <a:p>
            <a:pPr>
              <a:buFont typeface="Wingdings" pitchFamily="2" charset="2"/>
              <a:buChar char="Ø"/>
            </a:pPr>
            <a:r>
              <a:rPr lang="en-US" sz="1600" dirty="0" smtClean="0"/>
              <a:t>Capacitor transducer is a part of oscillator circuit.</a:t>
            </a:r>
          </a:p>
          <a:p>
            <a:pPr>
              <a:buNone/>
            </a:pPr>
            <a:endParaRPr lang="en-US" sz="1600" dirty="0" smtClean="0"/>
          </a:p>
          <a:p>
            <a:pPr>
              <a:buFont typeface="Wingdings" pitchFamily="2" charset="2"/>
              <a:buChar char="Ø"/>
            </a:pPr>
            <a:r>
              <a:rPr lang="en-US" sz="1600" dirty="0" smtClean="0"/>
              <a:t>Frequency of oscillation changes as d changes.</a:t>
            </a:r>
          </a:p>
          <a:p>
            <a:pPr>
              <a:buNone/>
            </a:pPr>
            <a:endParaRPr lang="en-US" sz="1600" dirty="0" smtClean="0"/>
          </a:p>
          <a:p>
            <a:pPr>
              <a:buFont typeface="Wingdings" pitchFamily="2" charset="2"/>
              <a:buChar char="Ø"/>
            </a:pPr>
            <a:r>
              <a:rPr lang="en-US" sz="1600" dirty="0" smtClean="0"/>
              <a:t>The change in frequency measure the magnitude of non-electrical quantity (force, displacement etc.) under measurement.</a:t>
            </a:r>
          </a:p>
          <a:p>
            <a:pPr>
              <a:buNone/>
            </a:pPr>
            <a:endParaRPr lang="en-US" sz="1600" dirty="0" smtClean="0"/>
          </a:p>
          <a:p>
            <a:pPr>
              <a:buFont typeface="Wingdings" pitchFamily="2" charset="2"/>
              <a:buChar char="Ø"/>
            </a:pPr>
            <a:r>
              <a:rPr lang="en-US" sz="1600" dirty="0" smtClean="0"/>
              <a:t>It is passive transducer in which capacitance get varied by following three methods.</a:t>
            </a:r>
          </a:p>
          <a:p>
            <a:pPr>
              <a:buNone/>
            </a:pPr>
            <a:endParaRPr lang="en-US" sz="1600" dirty="0" smtClean="0"/>
          </a:p>
          <a:p>
            <a:pPr>
              <a:buFont typeface="+mj-lt"/>
              <a:buAutoNum type="arabicParenR"/>
            </a:pPr>
            <a:r>
              <a:rPr lang="en-US" sz="1600" dirty="0" smtClean="0"/>
              <a:t>By varying distance between plates.</a:t>
            </a:r>
          </a:p>
          <a:p>
            <a:pPr>
              <a:buNone/>
            </a:pPr>
            <a:endParaRPr lang="en-US" sz="1600" dirty="0" smtClean="0"/>
          </a:p>
          <a:p>
            <a:pPr>
              <a:buFont typeface="+mj-lt"/>
              <a:buAutoNum type="arabicParenR"/>
            </a:pPr>
            <a:r>
              <a:rPr lang="en-US" sz="1600" dirty="0" smtClean="0"/>
              <a:t>By varying overlapping area of plates.</a:t>
            </a:r>
          </a:p>
          <a:p>
            <a:pPr>
              <a:buNone/>
            </a:pPr>
            <a:endParaRPr lang="en-US" sz="1600" dirty="0" smtClean="0"/>
          </a:p>
          <a:p>
            <a:pPr>
              <a:buFont typeface="+mj-lt"/>
              <a:buAutoNum type="arabicParenR"/>
            </a:pPr>
            <a:r>
              <a:rPr lang="en-US" sz="1600" dirty="0" smtClean="0"/>
              <a:t>By varying relative permittivity of dielectric material between two plates.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Capacitive Transducer</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3124200" y="990600"/>
            <a:ext cx="6019800" cy="5867400"/>
          </a:xfrm>
          <a:prstGeom prst="rect">
            <a:avLst/>
          </a:prstGeom>
          <a:noFill/>
          <a:ln w="9525">
            <a:noFill/>
            <a:miter lim="800000"/>
            <a:headEnd/>
            <a:tailEnd/>
          </a:ln>
          <a:effectLst/>
        </p:spPr>
      </p:pic>
      <p:sp>
        <p:nvSpPr>
          <p:cNvPr id="6" name="TextBox 5"/>
          <p:cNvSpPr txBox="1"/>
          <p:nvPr/>
        </p:nvSpPr>
        <p:spPr>
          <a:xfrm>
            <a:off x="0" y="990600"/>
            <a:ext cx="3124200" cy="6001643"/>
          </a:xfrm>
          <a:prstGeom prst="rect">
            <a:avLst/>
          </a:prstGeom>
          <a:blipFill>
            <a:blip r:embed="rId4"/>
            <a:tile tx="0" ty="0" sx="100000" sy="100000" flip="none" algn="tl"/>
          </a:blipFill>
        </p:spPr>
        <p:txBody>
          <a:bodyPr wrap="square" rtlCol="0">
            <a:spAutoFit/>
          </a:bodyPr>
          <a:lstStyle/>
          <a:p>
            <a:r>
              <a:rPr lang="en-US" sz="1600" b="1" dirty="0" smtClean="0"/>
              <a:t>The capacitance value for cylindrical capacitor is</a:t>
            </a:r>
          </a:p>
          <a:p>
            <a:endParaRPr lang="en-US" sz="1600" dirty="0" smtClean="0"/>
          </a:p>
          <a:p>
            <a:r>
              <a:rPr lang="en-US" sz="1600" b="1" dirty="0" smtClean="0"/>
              <a:t>C = [{2</a:t>
            </a:r>
            <a:r>
              <a:rPr lang="el-GR" sz="1600" b="1" dirty="0" smtClean="0"/>
              <a:t>Π</a:t>
            </a:r>
            <a:r>
              <a:rPr lang="en-US" sz="1600" b="1" dirty="0" err="1" smtClean="0"/>
              <a:t>Ɛx</a:t>
            </a:r>
            <a:r>
              <a:rPr lang="en-US" sz="1600" b="1" dirty="0" smtClean="0"/>
              <a:t>}/{log(D2/D1)}]</a:t>
            </a:r>
          </a:p>
          <a:p>
            <a:r>
              <a:rPr lang="en-US" sz="1600" dirty="0" smtClean="0"/>
              <a:t>Where</a:t>
            </a:r>
          </a:p>
          <a:p>
            <a:r>
              <a:rPr lang="en-US" sz="1600" dirty="0" smtClean="0"/>
              <a:t> D2 = Inner diameter of outer 	cylinder.</a:t>
            </a:r>
          </a:p>
          <a:p>
            <a:r>
              <a:rPr lang="en-US" sz="1600" dirty="0" smtClean="0"/>
              <a:t>D1 = Outer diameter of inner 	cylinder.</a:t>
            </a:r>
          </a:p>
          <a:p>
            <a:r>
              <a:rPr lang="en-US" sz="1600" dirty="0" smtClean="0"/>
              <a:t>X = Length of overlapping part of 	cylinder.</a:t>
            </a:r>
          </a:p>
          <a:p>
            <a:r>
              <a:rPr lang="en-US" sz="1600" dirty="0" smtClean="0"/>
              <a:t>The sensitivity is defined as</a:t>
            </a:r>
          </a:p>
          <a:p>
            <a:endParaRPr lang="en-US" sz="1600" dirty="0" smtClean="0"/>
          </a:p>
          <a:p>
            <a:r>
              <a:rPr lang="en-US" sz="1600" dirty="0" smtClean="0"/>
              <a:t>S = [∂C/∂X] = [(2</a:t>
            </a:r>
            <a:r>
              <a:rPr lang="el-GR" sz="1600" dirty="0" smtClean="0"/>
              <a:t>Π</a:t>
            </a:r>
            <a:r>
              <a:rPr lang="en-US" sz="1600" dirty="0" smtClean="0"/>
              <a:t>Ɛ)/log{D2/D1}]</a:t>
            </a:r>
          </a:p>
          <a:p>
            <a:endParaRPr lang="en-US" sz="1600" dirty="0" smtClean="0"/>
          </a:p>
          <a:p>
            <a:r>
              <a:rPr lang="en-US" sz="1600" dirty="0" smtClean="0"/>
              <a:t>The relationship between capacitance and displacement is shown in diagram.</a:t>
            </a:r>
          </a:p>
          <a:p>
            <a:r>
              <a:rPr lang="en-US" sz="1600" b="1" dirty="0" smtClean="0"/>
              <a:t>The value of capacitance for circular plate with angular displacement is</a:t>
            </a:r>
          </a:p>
          <a:p>
            <a:endParaRPr lang="en-US" sz="1600" dirty="0" smtClean="0"/>
          </a:p>
          <a:p>
            <a:r>
              <a:rPr lang="en-US" sz="1600" b="1" dirty="0" smtClean="0"/>
              <a:t>C = [{ƐӨr</a:t>
            </a:r>
            <a:r>
              <a:rPr lang="en-US" sz="1600" b="1" baseline="30000" dirty="0" smtClean="0"/>
              <a:t>2</a:t>
            </a:r>
            <a:r>
              <a:rPr lang="en-US" sz="1600" b="1" dirty="0" smtClean="0"/>
              <a:t>}/(2d)]</a:t>
            </a:r>
          </a:p>
          <a:p>
            <a:endParaRPr lang="en-US" sz="16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duotone>
                <a:schemeClr val="accent6">
                  <a:shade val="45000"/>
                  <a:satMod val="135000"/>
                </a:schemeClr>
                <a:prstClr val="white"/>
              </a:duotone>
            </a:blip>
            <a:tile tx="0" ty="0" sx="100000" sy="100000" flip="none" algn="tl"/>
          </a:blipFill>
        </p:spPr>
        <p:txBody>
          <a:bodyPr>
            <a:normAutofit/>
          </a:bodyPr>
          <a:lstStyle/>
          <a:p>
            <a:r>
              <a:rPr lang="en-US" sz="2000" b="1" dirty="0" smtClean="0"/>
              <a:t>Capacitive 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where	r = Radius of movable plate.</a:t>
            </a:r>
          </a:p>
          <a:p>
            <a:pPr>
              <a:buNone/>
            </a:pPr>
            <a:r>
              <a:rPr lang="en-US" sz="1600" dirty="0" smtClean="0"/>
              <a:t>		 d = Distance between two circular plates in m.</a:t>
            </a:r>
          </a:p>
          <a:p>
            <a:pPr>
              <a:buNone/>
            </a:pPr>
            <a:r>
              <a:rPr lang="en-US" sz="1600" dirty="0" smtClean="0"/>
              <a:t>	The sensitivity is expressed as </a:t>
            </a:r>
          </a:p>
          <a:p>
            <a:pPr>
              <a:buNone/>
            </a:pPr>
            <a:r>
              <a:rPr lang="en-US" sz="1600" dirty="0" smtClean="0"/>
              <a:t>		S = [∂C/∂</a:t>
            </a:r>
            <a:r>
              <a:rPr lang="az-Cyrl-AZ" sz="1600" dirty="0" smtClean="0"/>
              <a:t>Ө</a:t>
            </a:r>
            <a:r>
              <a:rPr lang="en-US" sz="1600" dirty="0" smtClean="0"/>
              <a:t>] = [Ɛr</a:t>
            </a:r>
            <a:r>
              <a:rPr lang="en-US" sz="1600" baseline="30000" dirty="0" smtClean="0"/>
              <a:t>2</a:t>
            </a:r>
            <a:r>
              <a:rPr lang="en-US" sz="1600" dirty="0" smtClean="0"/>
              <a:t>/2d]</a:t>
            </a:r>
          </a:p>
          <a:p>
            <a:pPr>
              <a:buNone/>
            </a:pPr>
            <a:r>
              <a:rPr lang="en-US" sz="1600" dirty="0" smtClean="0"/>
              <a:t>	The relationship between capacitance and displacement is shown in diagram.</a:t>
            </a:r>
          </a:p>
          <a:p>
            <a:pPr>
              <a:buNone/>
            </a:pPr>
            <a:endParaRPr lang="en-US" sz="1600" dirty="0" smtClean="0"/>
          </a:p>
          <a:p>
            <a:pPr>
              <a:buNone/>
            </a:pPr>
            <a:r>
              <a:rPr lang="en-US" sz="1600" dirty="0" smtClean="0"/>
              <a:t>	</a:t>
            </a:r>
            <a:r>
              <a:rPr lang="en-US" sz="1600" b="1" dirty="0" smtClean="0"/>
              <a:t>The value of capacitance for parallel plate capacitor is</a:t>
            </a:r>
          </a:p>
          <a:p>
            <a:pPr>
              <a:buNone/>
            </a:pPr>
            <a:r>
              <a:rPr lang="en-US" sz="1600" dirty="0" smtClean="0"/>
              <a:t>		</a:t>
            </a:r>
          </a:p>
          <a:p>
            <a:pPr>
              <a:buNone/>
            </a:pPr>
            <a:r>
              <a:rPr lang="en-US" sz="1600" dirty="0" smtClean="0"/>
              <a:t>		</a:t>
            </a:r>
            <a:r>
              <a:rPr lang="en-US" sz="1600" b="1" dirty="0" smtClean="0"/>
              <a:t>C = [{</a:t>
            </a:r>
            <a:r>
              <a:rPr lang="en-US" sz="1600" b="1" dirty="0" err="1" smtClean="0"/>
              <a:t>ƐWx</a:t>
            </a:r>
            <a:r>
              <a:rPr lang="en-US" sz="1600" b="1" dirty="0" smtClean="0"/>
              <a:t>}/d]</a:t>
            </a:r>
          </a:p>
          <a:p>
            <a:pPr>
              <a:buNone/>
            </a:pPr>
            <a:r>
              <a:rPr lang="en-US" sz="1600" dirty="0" smtClean="0"/>
              <a:t>	where W = width of fixed plate in m.</a:t>
            </a:r>
          </a:p>
          <a:p>
            <a:pPr>
              <a:buNone/>
            </a:pPr>
            <a:r>
              <a:rPr lang="en-US" sz="1600" dirty="0" smtClean="0"/>
              <a:t>		  x = Length of over lapping portion of plate in m.</a:t>
            </a:r>
          </a:p>
          <a:p>
            <a:pPr>
              <a:buNone/>
            </a:pPr>
            <a:r>
              <a:rPr lang="en-US" sz="1600" dirty="0" smtClean="0"/>
              <a:t>	The sensitivity is expressed as</a:t>
            </a:r>
          </a:p>
          <a:p>
            <a:pPr>
              <a:buNone/>
            </a:pPr>
            <a:r>
              <a:rPr lang="en-US" sz="1600" dirty="0" smtClean="0"/>
              <a:t>		S = [∂C/∂x] = [{ƐW}/d]</a:t>
            </a:r>
          </a:p>
          <a:p>
            <a:pPr>
              <a:buNone/>
            </a:pPr>
            <a:r>
              <a:rPr lang="en-US" sz="1600" b="1" dirty="0" smtClean="0"/>
              <a:t>Capacitive transducer by varying distance between plates</a:t>
            </a:r>
          </a:p>
          <a:p>
            <a:pPr>
              <a:buNone/>
            </a:pPr>
            <a:r>
              <a:rPr lang="en-US" sz="1600" dirty="0" smtClean="0"/>
              <a:t>As distance between plate varies, the capacitance changes.</a:t>
            </a:r>
          </a:p>
          <a:p>
            <a:pPr>
              <a:buNone/>
            </a:pPr>
            <a:r>
              <a:rPr lang="en-US" sz="1600" dirty="0" smtClean="0"/>
              <a:t>The change in capacitance measured by an A.C. bridge or an oscillator circuit.</a:t>
            </a:r>
          </a:p>
          <a:p>
            <a:pPr>
              <a:buNone/>
            </a:pPr>
            <a:r>
              <a:rPr lang="en-US" sz="1600" dirty="0" smtClean="0"/>
              <a:t>The sensitivity is expressed as</a:t>
            </a:r>
          </a:p>
          <a:p>
            <a:pPr>
              <a:buNone/>
            </a:pPr>
            <a:r>
              <a:rPr lang="en-US" sz="1600" dirty="0" smtClean="0"/>
              <a:t>	</a:t>
            </a:r>
          </a:p>
          <a:p>
            <a:pPr>
              <a:buNone/>
            </a:pPr>
            <a:r>
              <a:rPr lang="en-US" sz="1600" dirty="0" smtClean="0"/>
              <a:t>	</a:t>
            </a:r>
            <a:r>
              <a:rPr lang="en-US" sz="1600" b="1" dirty="0" smtClean="0"/>
              <a:t>s = [∂C/∂d] = -[{</a:t>
            </a:r>
            <a:r>
              <a:rPr lang="en-US" sz="1600" b="1" dirty="0" err="1" smtClean="0"/>
              <a:t>ƐoƐr</a:t>
            </a:r>
            <a:r>
              <a:rPr lang="en-US" sz="1600" b="1" dirty="0" smtClean="0"/>
              <a:t> A}/d</a:t>
            </a:r>
            <a:r>
              <a:rPr lang="en-US" sz="1600" b="1" baseline="30000" dirty="0" smtClean="0"/>
              <a:t>2</a:t>
            </a:r>
            <a:r>
              <a:rPr lang="en-US" sz="1600" b="1" dirty="0" smtClean="0"/>
              <a:t>] = - [{ƐA}/d</a:t>
            </a:r>
            <a:r>
              <a:rPr lang="en-US" sz="1600" b="1" baseline="30000" dirty="0" smtClean="0"/>
              <a:t>2</a:t>
            </a:r>
            <a:r>
              <a:rPr lang="en-US" sz="1600" b="1" dirty="0" smtClean="0"/>
              <a:t>]</a:t>
            </a:r>
          </a:p>
          <a:p>
            <a:pPr>
              <a:buNone/>
            </a:pPr>
            <a:endParaRPr lang="en-US" sz="1600" dirty="0" smtClean="0"/>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duotone>
                <a:schemeClr val="accent6">
                  <a:shade val="45000"/>
                  <a:satMod val="135000"/>
                </a:schemeClr>
                <a:prstClr val="white"/>
              </a:duotone>
            </a:blip>
            <a:tile tx="0" ty="0" sx="100000" sy="100000" flip="none" algn="tl"/>
          </a:blipFill>
        </p:spPr>
        <p:txBody>
          <a:bodyPr>
            <a:normAutofit/>
          </a:bodyPr>
          <a:lstStyle/>
          <a:p>
            <a:r>
              <a:rPr lang="en-US" sz="2000" b="1" dirty="0" smtClean="0"/>
              <a:t>Capacitive Transducer</a:t>
            </a:r>
            <a:endParaRPr lang="en-US" sz="2000" dirty="0"/>
          </a:p>
        </p:txBody>
      </p:sp>
      <p:pic>
        <p:nvPicPr>
          <p:cNvPr id="3" name="Content Placeholder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duotone>
                <a:prstClr val="black"/>
                <a:schemeClr val="accent5">
                  <a:tint val="45000"/>
                  <a:satMod val="400000"/>
                </a:schemeClr>
              </a:duotone>
            </a:blip>
            <a:tile tx="0" ty="0" sx="100000" sy="100000" flip="none" algn="tl"/>
          </a:blipFill>
        </p:spPr>
        <p:txBody>
          <a:bodyPr>
            <a:normAutofit/>
          </a:bodyPr>
          <a:lstStyle/>
          <a:p>
            <a:r>
              <a:rPr lang="en-US" sz="2000" b="1" dirty="0" smtClean="0"/>
              <a:t>Capacitive Transducer</a:t>
            </a:r>
            <a:endParaRPr lang="en-US" sz="20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2786062"/>
            <a:ext cx="9143999" cy="4071938"/>
          </a:xfrm>
          <a:prstGeom prst="rect">
            <a:avLst/>
          </a:prstGeom>
          <a:noFill/>
          <a:ln w="9525">
            <a:noFill/>
            <a:miter lim="800000"/>
            <a:headEnd/>
            <a:tailEnd/>
          </a:ln>
          <a:effectLst/>
        </p:spPr>
      </p:pic>
      <p:sp>
        <p:nvSpPr>
          <p:cNvPr id="5" name="TextBox 4"/>
          <p:cNvSpPr txBox="1"/>
          <p:nvPr/>
        </p:nvSpPr>
        <p:spPr>
          <a:xfrm>
            <a:off x="0" y="990600"/>
            <a:ext cx="9144000" cy="1815882"/>
          </a:xfrm>
          <a:prstGeom prst="rect">
            <a:avLst/>
          </a:prstGeom>
          <a:solidFill>
            <a:schemeClr val="accent5">
              <a:lumMod val="20000"/>
              <a:lumOff val="80000"/>
            </a:schemeClr>
          </a:solidFill>
        </p:spPr>
        <p:txBody>
          <a:bodyPr wrap="square" rtlCol="0">
            <a:spAutoFit/>
          </a:bodyPr>
          <a:lstStyle/>
          <a:p>
            <a:r>
              <a:rPr lang="en-US" sz="1600" b="1" dirty="0" smtClean="0"/>
              <a:t>By variation of permittivity of Dielectric material between plates</a:t>
            </a:r>
          </a:p>
          <a:p>
            <a:endParaRPr lang="en-US" sz="1600" b="1" dirty="0" smtClean="0"/>
          </a:p>
          <a:p>
            <a:pPr lvl="1">
              <a:buFont typeface="Wingdings" pitchFamily="2" charset="2"/>
              <a:buChar char="q"/>
            </a:pPr>
            <a:r>
              <a:rPr lang="en-US" sz="1600" b="1" dirty="0" smtClean="0"/>
              <a:t> </a:t>
            </a:r>
            <a:r>
              <a:rPr lang="en-US" sz="1600" dirty="0" smtClean="0"/>
              <a:t>The transducer capacitance varied by varying the permittivity of dielectric material between 	plates.</a:t>
            </a:r>
          </a:p>
          <a:p>
            <a:pPr lvl="1">
              <a:buFont typeface="Wingdings" pitchFamily="2" charset="2"/>
              <a:buChar char="q"/>
            </a:pPr>
            <a:r>
              <a:rPr lang="en-US" sz="1600" dirty="0" smtClean="0"/>
              <a:t> </a:t>
            </a:r>
            <a:r>
              <a:rPr lang="en-US" sz="1600" dirty="0" err="1" smtClean="0"/>
              <a:t>Ɛr</a:t>
            </a:r>
            <a:r>
              <a:rPr lang="en-US" sz="1600" dirty="0" smtClean="0"/>
              <a:t> moves between two fixed parallel plates according to displacement under measurement.</a:t>
            </a:r>
          </a:p>
          <a:p>
            <a:pPr lvl="1"/>
            <a:endParaRPr lang="en-US" sz="1600" dirty="0" smtClean="0"/>
          </a:p>
          <a:p>
            <a:pPr lvl="1"/>
            <a:endParaRPr lang="en-US" sz="1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blipFill>
            <a:blip r:embed="rId2"/>
            <a:tile tx="0" ty="0" sx="100000" sy="100000" flip="none" algn="tl"/>
          </a:blipFill>
        </p:spPr>
        <p:txBody>
          <a:bodyPr>
            <a:normAutofit/>
          </a:bodyPr>
          <a:lstStyle/>
          <a:p>
            <a:r>
              <a:rPr lang="en-US" sz="2000" b="1" dirty="0" smtClean="0"/>
              <a:t>Capacitive Transducer</a:t>
            </a:r>
            <a:endParaRPr lang="en-US" sz="2000" dirty="0"/>
          </a:p>
        </p:txBody>
      </p:sp>
      <p:sp>
        <p:nvSpPr>
          <p:cNvPr id="3" name="Content Placeholder 2"/>
          <p:cNvSpPr>
            <a:spLocks noGrp="1"/>
          </p:cNvSpPr>
          <p:nvPr>
            <p:ph idx="1"/>
          </p:nvPr>
        </p:nvSpPr>
        <p:spPr>
          <a:xfrm>
            <a:off x="0" y="1066800"/>
            <a:ext cx="9144000" cy="5791200"/>
          </a:xfrm>
          <a:blipFill>
            <a:blip r:embed="rId3"/>
            <a:tile tx="0" ty="0" sx="100000" sy="100000" flip="none" algn="tl"/>
          </a:blipFill>
        </p:spPr>
        <p:txBody>
          <a:bodyPr/>
          <a:lstStyle/>
          <a:p>
            <a:pPr>
              <a:buNone/>
            </a:pPr>
            <a:r>
              <a:rPr lang="en-US" dirty="0" smtClean="0"/>
              <a:t>	</a:t>
            </a:r>
            <a:r>
              <a:rPr lang="en-US" sz="1600" dirty="0" smtClean="0"/>
              <a:t>The value of capacitance expressed as </a:t>
            </a:r>
          </a:p>
          <a:p>
            <a:pPr>
              <a:buNone/>
            </a:pPr>
            <a:r>
              <a:rPr lang="en-US" sz="1600" dirty="0" smtClean="0"/>
              <a:t>	</a:t>
            </a:r>
            <a:r>
              <a:rPr lang="en-US" sz="1600" b="1" dirty="0" smtClean="0"/>
              <a:t>C = </a:t>
            </a:r>
            <a:r>
              <a:rPr lang="en-US" sz="1600" b="1" dirty="0" err="1" smtClean="0"/>
              <a:t>Ɛo</a:t>
            </a:r>
            <a:r>
              <a:rPr lang="en-US" sz="1600" b="1" dirty="0" smtClean="0"/>
              <a:t> {(bL1)/d} + </a:t>
            </a:r>
            <a:r>
              <a:rPr lang="en-US" sz="1600" b="1" dirty="0" err="1" smtClean="0"/>
              <a:t>ƐoƐrb</a:t>
            </a:r>
            <a:r>
              <a:rPr lang="en-US" sz="1600" b="1" dirty="0" smtClean="0"/>
              <a:t> {(L-L1)/d}</a:t>
            </a:r>
            <a:r>
              <a:rPr lang="en-US" sz="1600" dirty="0" smtClean="0"/>
              <a:t>				-----	(7.22)  </a:t>
            </a:r>
          </a:p>
          <a:p>
            <a:pPr>
              <a:buNone/>
            </a:pPr>
            <a:r>
              <a:rPr lang="en-US" sz="1600" dirty="0" smtClean="0"/>
              <a:t>           = </a:t>
            </a:r>
            <a:r>
              <a:rPr lang="en-US" sz="1600" dirty="0" err="1" smtClean="0"/>
              <a:t>Ɛo</a:t>
            </a:r>
            <a:r>
              <a:rPr lang="en-US" sz="1600" dirty="0" smtClean="0"/>
              <a:t> {b/d} [L1 + </a:t>
            </a:r>
            <a:r>
              <a:rPr lang="en-US" sz="1600" dirty="0" err="1" smtClean="0"/>
              <a:t>Ɛr</a:t>
            </a:r>
            <a:r>
              <a:rPr lang="en-US" sz="1600" dirty="0" smtClean="0"/>
              <a:t> (L-L1)]					-----	(7.23)</a:t>
            </a:r>
          </a:p>
          <a:p>
            <a:pPr>
              <a:buNone/>
            </a:pPr>
            <a:r>
              <a:rPr lang="en-US" sz="1600" dirty="0" smtClean="0"/>
              <a:t>	Now, Let dielectric material moves out a distance x, then capacitance changes from C to C - ∆C.</a:t>
            </a:r>
          </a:p>
          <a:p>
            <a:pPr>
              <a:buNone/>
            </a:pPr>
            <a:r>
              <a:rPr lang="en-US" sz="1600" dirty="0" smtClean="0"/>
              <a:t>	</a:t>
            </a:r>
            <a:r>
              <a:rPr lang="en-US" sz="1600" b="1" dirty="0" smtClean="0"/>
              <a:t>C - ∆C = </a:t>
            </a:r>
            <a:r>
              <a:rPr lang="en-US" sz="1600" b="1" dirty="0" err="1" smtClean="0"/>
              <a:t>Ɛo</a:t>
            </a:r>
            <a:r>
              <a:rPr lang="en-US" sz="1600" b="1" dirty="0" smtClean="0"/>
              <a:t>{b/d} (L1+x) + </a:t>
            </a:r>
            <a:r>
              <a:rPr lang="en-US" sz="1600" b="1" dirty="0" err="1" smtClean="0"/>
              <a:t>ƐoƐr</a:t>
            </a:r>
            <a:r>
              <a:rPr lang="en-US" sz="1600" b="1" dirty="0" smtClean="0"/>
              <a:t> {b/d} [L-(L1+x)]	</a:t>
            </a:r>
            <a:r>
              <a:rPr lang="en-US" sz="1600" dirty="0" smtClean="0"/>
              <a:t>		-----	(7.24)</a:t>
            </a:r>
          </a:p>
          <a:p>
            <a:pPr>
              <a:buNone/>
            </a:pPr>
            <a:r>
              <a:rPr lang="en-US" sz="1600" dirty="0" smtClean="0"/>
              <a:t>		= </a:t>
            </a:r>
            <a:r>
              <a:rPr lang="en-US" sz="1600" dirty="0" err="1" smtClean="0"/>
              <a:t>Ɛo</a:t>
            </a:r>
            <a:r>
              <a:rPr lang="en-US" sz="1600" dirty="0" smtClean="0"/>
              <a:t>{b/d} [ (L1+X)+ </a:t>
            </a:r>
            <a:r>
              <a:rPr lang="en-US" sz="1600" dirty="0" err="1" smtClean="0"/>
              <a:t>ƐrL</a:t>
            </a:r>
            <a:r>
              <a:rPr lang="en-US" sz="1600" dirty="0" smtClean="0"/>
              <a:t> – </a:t>
            </a:r>
            <a:r>
              <a:rPr lang="en-US" sz="1600" dirty="0" err="1" smtClean="0"/>
              <a:t>Ɛr</a:t>
            </a:r>
            <a:r>
              <a:rPr lang="en-US" sz="1600" dirty="0" smtClean="0"/>
              <a:t> (L1+x)]</a:t>
            </a:r>
          </a:p>
          <a:p>
            <a:pPr>
              <a:buNone/>
            </a:pPr>
            <a:r>
              <a:rPr lang="en-US" sz="1600" dirty="0" smtClean="0"/>
              <a:t>		= </a:t>
            </a:r>
            <a:r>
              <a:rPr lang="en-US" sz="1600" dirty="0" err="1" smtClean="0"/>
              <a:t>Ɛo</a:t>
            </a:r>
            <a:r>
              <a:rPr lang="en-US" sz="1600" dirty="0" smtClean="0"/>
              <a:t> {b/d} [{L1+x} + </a:t>
            </a:r>
            <a:r>
              <a:rPr lang="en-US" sz="1600" dirty="0" err="1" smtClean="0"/>
              <a:t>Ɛr</a:t>
            </a:r>
            <a:r>
              <a:rPr lang="en-US" sz="1600" dirty="0" smtClean="0"/>
              <a:t> (L – L1) – </a:t>
            </a:r>
            <a:r>
              <a:rPr lang="en-US" sz="1600" dirty="0" err="1" smtClean="0"/>
              <a:t>Ɛr</a:t>
            </a:r>
            <a:r>
              <a:rPr lang="en-US" sz="1600" dirty="0" smtClean="0"/>
              <a:t> x]</a:t>
            </a:r>
          </a:p>
          <a:p>
            <a:pPr>
              <a:buNone/>
            </a:pPr>
            <a:r>
              <a:rPr lang="en-US" sz="1600" dirty="0" smtClean="0"/>
              <a:t>		= </a:t>
            </a:r>
            <a:r>
              <a:rPr lang="en-US" sz="1600" dirty="0" err="1" smtClean="0"/>
              <a:t>Ɛo</a:t>
            </a:r>
            <a:r>
              <a:rPr lang="en-US" sz="1600" dirty="0" smtClean="0"/>
              <a:t>{b/d} [ L1 + </a:t>
            </a:r>
            <a:r>
              <a:rPr lang="en-US" sz="1600" dirty="0" err="1" smtClean="0"/>
              <a:t>Ɛr</a:t>
            </a:r>
            <a:r>
              <a:rPr lang="en-US" sz="1600" dirty="0" smtClean="0"/>
              <a:t> ( L - L1 )] – </a:t>
            </a:r>
            <a:r>
              <a:rPr lang="en-US" sz="1600" dirty="0" err="1" smtClean="0"/>
              <a:t>Ɛo</a:t>
            </a:r>
            <a:r>
              <a:rPr lang="en-US" sz="1600" dirty="0" smtClean="0"/>
              <a:t> {b/d}x (</a:t>
            </a:r>
            <a:r>
              <a:rPr lang="en-US" sz="1600" dirty="0" err="1" smtClean="0"/>
              <a:t>Ɛr</a:t>
            </a:r>
            <a:r>
              <a:rPr lang="en-US" sz="1600" dirty="0" smtClean="0"/>
              <a:t> – 1) </a:t>
            </a:r>
          </a:p>
          <a:p>
            <a:pPr>
              <a:buNone/>
            </a:pPr>
            <a:r>
              <a:rPr lang="en-US" sz="1600" dirty="0" smtClean="0"/>
              <a:t>		= C – [ {(</a:t>
            </a:r>
            <a:r>
              <a:rPr lang="en-US" sz="1600" dirty="0" err="1" smtClean="0"/>
              <a:t>Ɛobx</a:t>
            </a:r>
            <a:r>
              <a:rPr lang="en-US" sz="1600" dirty="0" smtClean="0"/>
              <a:t>)/d} (</a:t>
            </a:r>
            <a:r>
              <a:rPr lang="en-US" sz="1600" dirty="0" err="1" smtClean="0"/>
              <a:t>Ɛr</a:t>
            </a:r>
            <a:r>
              <a:rPr lang="en-US" sz="1600" dirty="0" smtClean="0"/>
              <a:t> – 1)				-----	(7.25)</a:t>
            </a:r>
          </a:p>
          <a:p>
            <a:pPr>
              <a:buNone/>
            </a:pPr>
            <a:r>
              <a:rPr lang="en-US" sz="1600" dirty="0" smtClean="0"/>
              <a:t>		= C - ∆C</a:t>
            </a:r>
          </a:p>
          <a:p>
            <a:pPr>
              <a:buNone/>
            </a:pPr>
            <a:r>
              <a:rPr lang="en-US" sz="1600" dirty="0" smtClean="0"/>
              <a:t>	</a:t>
            </a:r>
            <a:r>
              <a:rPr lang="en-US" sz="1600" b="1" dirty="0" smtClean="0"/>
              <a:t>       ∆C = [{(</a:t>
            </a:r>
            <a:r>
              <a:rPr lang="en-US" sz="1600" b="1" dirty="0" err="1" smtClean="0"/>
              <a:t>Ɛobx</a:t>
            </a:r>
            <a:r>
              <a:rPr lang="en-US" sz="1600" b="1" dirty="0" smtClean="0"/>
              <a:t>)/d} (</a:t>
            </a:r>
            <a:r>
              <a:rPr lang="en-US" sz="1600" b="1" dirty="0" err="1" smtClean="0"/>
              <a:t>Ɛr</a:t>
            </a:r>
            <a:r>
              <a:rPr lang="en-US" sz="1600" b="1" dirty="0" smtClean="0"/>
              <a:t> – 1)		</a:t>
            </a:r>
            <a:r>
              <a:rPr lang="en-US" sz="1600" dirty="0" smtClean="0"/>
              <a:t>			-----	(7.26)</a:t>
            </a:r>
          </a:p>
          <a:p>
            <a:pPr>
              <a:buNone/>
            </a:pPr>
            <a:r>
              <a:rPr lang="en-US" sz="1600" dirty="0" smtClean="0"/>
              <a:t>	</a:t>
            </a:r>
          </a:p>
          <a:p>
            <a:pPr>
              <a:buFont typeface="Wingdings" pitchFamily="2" charset="2"/>
              <a:buChar char="q"/>
            </a:pPr>
            <a:r>
              <a:rPr lang="en-US" sz="1600" dirty="0" smtClean="0"/>
              <a:t>The change in capacitance becomes proportional to displacement. </a:t>
            </a:r>
          </a:p>
          <a:p>
            <a:pPr>
              <a:buFont typeface="Wingdings" pitchFamily="2" charset="2"/>
              <a:buChar char="q"/>
            </a:pPr>
            <a:r>
              <a:rPr lang="en-US" sz="1600" dirty="0" smtClean="0"/>
              <a:t>Displacement from 1µm to 10mm could be measured via this method.</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Capacitive / Inductive Transducer </a:t>
            </a:r>
            <a:r>
              <a:rPr lang="en-US" sz="2000" dirty="0" smtClean="0"/>
              <a:t/>
            </a:r>
            <a:br>
              <a:rPr lang="en-US" sz="2000" dirty="0" smtClean="0"/>
            </a:b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fontScale="92500" lnSpcReduction="20000"/>
          </a:bodyPr>
          <a:lstStyle/>
          <a:p>
            <a:pPr>
              <a:buNone/>
            </a:pPr>
            <a:r>
              <a:rPr lang="en-US" sz="1600" dirty="0" smtClean="0"/>
              <a:t>	</a:t>
            </a:r>
            <a:r>
              <a:rPr lang="en-US" sz="1700" dirty="0" smtClean="0"/>
              <a:t>A capacitive transducer uses two quartz diaphragms of area 500mm</a:t>
            </a:r>
            <a:r>
              <a:rPr lang="en-US" sz="1700" baseline="30000" dirty="0" smtClean="0"/>
              <a:t>2</a:t>
            </a:r>
            <a:r>
              <a:rPr lang="en-US" sz="1700" dirty="0" smtClean="0"/>
              <a:t> separated by a distance of 2.25mm. A pressure of 5x10</a:t>
            </a:r>
            <a:r>
              <a:rPr lang="en-US" sz="1700" baseline="30000" dirty="0" smtClean="0"/>
              <a:t>5</a:t>
            </a:r>
            <a:r>
              <a:rPr lang="en-US" sz="1700" dirty="0" smtClean="0"/>
              <a:t>N/m</a:t>
            </a:r>
            <a:r>
              <a:rPr lang="en-US" sz="1700" baseline="30000" dirty="0" smtClean="0"/>
              <a:t>2</a:t>
            </a:r>
            <a:r>
              <a:rPr lang="en-US" sz="1700" dirty="0" smtClean="0"/>
              <a:t>, when applied to the top of diaphragm causes a deflection of 0.25mm. The Capacitance is 500x10</a:t>
            </a:r>
            <a:r>
              <a:rPr lang="en-US" sz="1700" baseline="30000" dirty="0" smtClean="0"/>
              <a:t>-12</a:t>
            </a:r>
            <a:r>
              <a:rPr lang="en-US" sz="1700" dirty="0" smtClean="0"/>
              <a:t>F, when no pressure is applied to the diaphragms. Determine the value of capacitance after application of a pressure of a 10x10</a:t>
            </a:r>
            <a:r>
              <a:rPr lang="en-US" sz="1700" baseline="30000" dirty="0" smtClean="0"/>
              <a:t>5</a:t>
            </a:r>
            <a:r>
              <a:rPr lang="en-US" sz="1700" dirty="0" smtClean="0"/>
              <a:t>N/m</a:t>
            </a:r>
            <a:r>
              <a:rPr lang="en-US" sz="1700" baseline="30000" dirty="0" smtClean="0"/>
              <a:t>2</a:t>
            </a:r>
            <a:r>
              <a:rPr lang="en-US" sz="1700" dirty="0" smtClean="0"/>
              <a:t>.</a:t>
            </a:r>
          </a:p>
          <a:p>
            <a:pPr>
              <a:buNone/>
            </a:pPr>
            <a:endParaRPr lang="en-US" sz="1700" dirty="0" smtClean="0"/>
          </a:p>
          <a:p>
            <a:pPr>
              <a:buNone/>
            </a:pPr>
            <a:r>
              <a:rPr lang="en-US" sz="1700" dirty="0" smtClean="0"/>
              <a:t>	</a:t>
            </a:r>
            <a:r>
              <a:rPr lang="en-US" sz="1700" b="1" dirty="0" smtClean="0"/>
              <a:t>Inductive Transducer</a:t>
            </a:r>
          </a:p>
          <a:p>
            <a:pPr>
              <a:buNone/>
            </a:pPr>
            <a:r>
              <a:rPr lang="en-US" sz="1700" dirty="0" smtClean="0"/>
              <a:t>	It is a passive transducer which operates on following three principles</a:t>
            </a:r>
          </a:p>
          <a:p>
            <a:pPr>
              <a:buNone/>
            </a:pPr>
            <a:endParaRPr lang="en-US" sz="1700" dirty="0" smtClean="0"/>
          </a:p>
          <a:p>
            <a:pPr>
              <a:buFont typeface="+mj-lt"/>
              <a:buAutoNum type="arabicParenR"/>
            </a:pPr>
            <a:r>
              <a:rPr lang="en-US" sz="1700" dirty="0" smtClean="0"/>
              <a:t>Variation of self inductance of coil</a:t>
            </a:r>
          </a:p>
          <a:p>
            <a:pPr>
              <a:buFont typeface="+mj-lt"/>
              <a:buAutoNum type="arabicParenR"/>
            </a:pPr>
            <a:r>
              <a:rPr lang="en-US" sz="1700" dirty="0" smtClean="0"/>
              <a:t>Variation of mutual inductance of coil.</a:t>
            </a:r>
          </a:p>
          <a:p>
            <a:pPr>
              <a:buFont typeface="+mj-lt"/>
              <a:buAutoNum type="arabicParenR"/>
            </a:pPr>
            <a:r>
              <a:rPr lang="en-US" sz="1700" dirty="0" smtClean="0"/>
              <a:t>Production of eddy current.</a:t>
            </a:r>
          </a:p>
          <a:p>
            <a:pPr>
              <a:buNone/>
            </a:pPr>
            <a:endParaRPr lang="en-US" sz="1700" dirty="0" smtClean="0"/>
          </a:p>
          <a:p>
            <a:pPr>
              <a:buNone/>
            </a:pPr>
            <a:r>
              <a:rPr lang="en-US" sz="1700" dirty="0" smtClean="0"/>
              <a:t>	</a:t>
            </a:r>
            <a:r>
              <a:rPr lang="en-US" sz="1700" b="1" dirty="0" smtClean="0"/>
              <a:t>Variation of self inductance of coil</a:t>
            </a:r>
          </a:p>
          <a:p>
            <a:pPr>
              <a:buNone/>
            </a:pPr>
            <a:r>
              <a:rPr lang="en-US" sz="1700" dirty="0" smtClean="0"/>
              <a:t>	The value of self inductance of a coil is given as</a:t>
            </a:r>
          </a:p>
          <a:p>
            <a:pPr>
              <a:buNone/>
            </a:pPr>
            <a:r>
              <a:rPr lang="en-US" sz="1700" dirty="0" smtClean="0"/>
              <a:t>	</a:t>
            </a:r>
            <a:r>
              <a:rPr lang="en-US" sz="1700" b="1" dirty="0" smtClean="0"/>
              <a:t> L = [(N</a:t>
            </a:r>
            <a:r>
              <a:rPr lang="en-US" sz="1700" b="1" baseline="30000" dirty="0" smtClean="0"/>
              <a:t>2</a:t>
            </a:r>
            <a:r>
              <a:rPr lang="en-US" sz="1700" b="1" dirty="0" smtClean="0"/>
              <a:t>)/{l/µA}] = [{(N</a:t>
            </a:r>
            <a:r>
              <a:rPr lang="en-US" sz="1700" b="1" baseline="30000" dirty="0" smtClean="0"/>
              <a:t>2</a:t>
            </a:r>
            <a:r>
              <a:rPr lang="en-US" sz="1700" b="1" dirty="0" smtClean="0"/>
              <a:t>)µA}/l] = N</a:t>
            </a:r>
            <a:r>
              <a:rPr lang="en-US" sz="1700" b="1" baseline="30000" dirty="0" smtClean="0"/>
              <a:t>2</a:t>
            </a:r>
            <a:r>
              <a:rPr lang="en-US" sz="1700" b="1" dirty="0" smtClean="0"/>
              <a:t>µG	</a:t>
            </a:r>
            <a:r>
              <a:rPr lang="en-US" sz="1700" dirty="0" smtClean="0"/>
              <a:t>				-----	(7.27)</a:t>
            </a:r>
          </a:p>
          <a:p>
            <a:pPr>
              <a:buNone/>
            </a:pPr>
            <a:r>
              <a:rPr lang="en-US" sz="1700" dirty="0" smtClean="0"/>
              <a:t>	</a:t>
            </a:r>
          </a:p>
          <a:p>
            <a:pPr>
              <a:buNone/>
            </a:pPr>
            <a:r>
              <a:rPr lang="en-US" sz="1700" dirty="0" smtClean="0"/>
              <a:t>	where, N = Number of turns of coil.</a:t>
            </a:r>
          </a:p>
          <a:p>
            <a:pPr>
              <a:buNone/>
            </a:pPr>
            <a:r>
              <a:rPr lang="en-US" sz="1700" dirty="0" smtClean="0"/>
              <a:t>		l   = Mean length of magnetic path.</a:t>
            </a:r>
          </a:p>
          <a:p>
            <a:pPr>
              <a:buNone/>
            </a:pPr>
            <a:r>
              <a:rPr lang="en-US" sz="1700" dirty="0" smtClean="0"/>
              <a:t>		A = Area of x-section of magnetic path.</a:t>
            </a:r>
          </a:p>
          <a:p>
            <a:pPr>
              <a:buNone/>
            </a:pPr>
            <a:r>
              <a:rPr lang="en-US" sz="1700" dirty="0" smtClean="0"/>
              <a:t>		µ = Permeability of magnetic material.</a:t>
            </a:r>
          </a:p>
          <a:p>
            <a:pPr>
              <a:buNone/>
            </a:pPr>
            <a:r>
              <a:rPr lang="en-US" sz="1700" dirty="0" smtClean="0"/>
              <a:t>		G = Geometric configuration of magnetic circuit.</a:t>
            </a:r>
          </a:p>
          <a:p>
            <a:pPr>
              <a:buNone/>
            </a:pPr>
            <a:r>
              <a:rPr lang="en-US" sz="1700" baseline="30000" dirty="0" smtClean="0"/>
              <a:t>  </a:t>
            </a:r>
            <a:r>
              <a:rPr lang="en-US" sz="1700" dirty="0" smtClean="0"/>
              <a:t> </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duotone>
                <a:prstClr val="black"/>
                <a:schemeClr val="accent5">
                  <a:tint val="45000"/>
                  <a:satMod val="400000"/>
                </a:schemeClr>
              </a:duotone>
            </a:blip>
            <a:tile tx="0" ty="0" sx="100000" sy="100000" flip="none" algn="tl"/>
          </a:blipFill>
        </p:spPr>
        <p:txBody>
          <a:bodyPr>
            <a:normAutofit/>
          </a:bodyPr>
          <a:lstStyle/>
          <a:p>
            <a:r>
              <a:rPr lang="en-US" sz="2000" b="1" dirty="0" smtClean="0"/>
              <a:t>Inductive Transducer </a:t>
            </a:r>
            <a:r>
              <a:rPr lang="en-US" sz="2000" dirty="0" smtClean="0"/>
              <a:t/>
            </a:r>
            <a:br>
              <a:rPr lang="en-US" sz="2000" dirty="0" smtClean="0"/>
            </a:br>
            <a:endParaRPr lang="en-US" sz="2000" dirty="0"/>
          </a:p>
        </p:txBody>
      </p:sp>
      <p:sp>
        <p:nvSpPr>
          <p:cNvPr id="3" name="Content Placeholder 2"/>
          <p:cNvSpPr>
            <a:spLocks noGrp="1"/>
          </p:cNvSpPr>
          <p:nvPr>
            <p:ph idx="1"/>
          </p:nvPr>
        </p:nvSpPr>
        <p:spPr>
          <a:xfrm>
            <a:off x="0" y="914400"/>
            <a:ext cx="9144000" cy="5943600"/>
          </a:xfrm>
        </p:spPr>
        <p:txBody>
          <a:bodyPr>
            <a:normAutofit/>
          </a:bodyPr>
          <a:lstStyle/>
          <a:p>
            <a:pPr>
              <a:buNone/>
            </a:pPr>
            <a:r>
              <a:rPr lang="en-US" sz="1600" dirty="0" smtClean="0"/>
              <a:t>	</a:t>
            </a:r>
            <a:endParaRPr lang="en-US" sz="1600" dirty="0"/>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2819400" y="914400"/>
            <a:ext cx="6324599" cy="5943600"/>
          </a:xfrm>
          <a:prstGeom prst="rect">
            <a:avLst/>
          </a:prstGeom>
          <a:noFill/>
          <a:ln w="9525">
            <a:noFill/>
            <a:miter lim="800000"/>
            <a:headEnd/>
            <a:tailEnd/>
          </a:ln>
          <a:effectLst/>
        </p:spPr>
      </p:pic>
      <p:sp>
        <p:nvSpPr>
          <p:cNvPr id="5" name="TextBox 4"/>
          <p:cNvSpPr txBox="1"/>
          <p:nvPr/>
        </p:nvSpPr>
        <p:spPr>
          <a:xfrm>
            <a:off x="0" y="914400"/>
            <a:ext cx="2819400" cy="5919569"/>
          </a:xfrm>
          <a:prstGeom prst="rect">
            <a:avLst/>
          </a:prstGeom>
          <a:solidFill>
            <a:schemeClr val="accent5">
              <a:lumMod val="40000"/>
              <a:lumOff val="60000"/>
            </a:schemeClr>
          </a:solidFill>
        </p:spPr>
        <p:txBody>
          <a:bodyPr wrap="square" rtlCol="0">
            <a:spAutoFit/>
          </a:bodyPr>
          <a:lstStyle/>
          <a:p>
            <a:r>
              <a:rPr lang="en-US" sz="1600" b="1" dirty="0" smtClean="0"/>
              <a:t>By variation in number of turns:</a:t>
            </a:r>
          </a:p>
          <a:p>
            <a:r>
              <a:rPr lang="en-US" sz="1600" dirty="0" smtClean="0"/>
              <a:t>Transducer used for linear and angular displacement is shown in diag.7.28 a &amp; b respectively.</a:t>
            </a:r>
          </a:p>
          <a:p>
            <a:r>
              <a:rPr lang="en-US" sz="1600" dirty="0" smtClean="0"/>
              <a:t>The self inductance varies as the square of displacement. i.e.</a:t>
            </a:r>
          </a:p>
          <a:p>
            <a:endParaRPr lang="en-US" sz="1600" dirty="0" smtClean="0"/>
          </a:p>
          <a:p>
            <a:r>
              <a:rPr lang="en-US" sz="1600" b="1" dirty="0" smtClean="0"/>
              <a:t>L = N</a:t>
            </a:r>
            <a:r>
              <a:rPr lang="en-US" sz="1600" b="1" baseline="30000" dirty="0" smtClean="0"/>
              <a:t>2</a:t>
            </a:r>
            <a:r>
              <a:rPr lang="en-US" sz="1600" b="1" dirty="0" smtClean="0"/>
              <a:t> ∞ (displacement)</a:t>
            </a:r>
            <a:r>
              <a:rPr lang="en-US" sz="1600" b="1" baseline="30000" dirty="0" smtClean="0"/>
              <a:t>2 </a:t>
            </a:r>
          </a:p>
          <a:p>
            <a:endParaRPr lang="en-US" sz="1600" baseline="30000" dirty="0" smtClean="0"/>
          </a:p>
          <a:p>
            <a:r>
              <a:rPr lang="en-US" sz="2400" b="1" baseline="30000" dirty="0" smtClean="0"/>
              <a:t>By  variation of permeability of magnetic circuit:</a:t>
            </a:r>
          </a:p>
          <a:p>
            <a:pPr>
              <a:buFont typeface="Wingdings" pitchFamily="2" charset="2"/>
              <a:buChar char="Ø"/>
            </a:pPr>
            <a:r>
              <a:rPr lang="en-US" sz="2400" baseline="30000" dirty="0" smtClean="0"/>
              <a:t>Illustrated in diagram 7.28    	d.</a:t>
            </a:r>
          </a:p>
          <a:p>
            <a:pPr>
              <a:buFont typeface="Wingdings" pitchFamily="2" charset="2"/>
              <a:buChar char="Ø"/>
            </a:pPr>
            <a:r>
              <a:rPr lang="en-US" sz="2400" baseline="30000" dirty="0" smtClean="0"/>
              <a:t>When iron core completely inside coil, self inductance becomes maximum due to increased flux value.</a:t>
            </a:r>
          </a:p>
          <a:p>
            <a:pPr>
              <a:buFont typeface="Wingdings" pitchFamily="2" charset="2"/>
              <a:buChar char="Ø"/>
            </a:pPr>
            <a:r>
              <a:rPr lang="en-US" sz="2400" b="1" baseline="30000" dirty="0" smtClean="0"/>
              <a:t> </a:t>
            </a:r>
            <a:r>
              <a:rPr lang="en-US" sz="2400" baseline="30000" dirty="0" smtClean="0"/>
              <a:t>As iron core moves out the reluctance increases causing decrease in flux which result in decrease in self inductance L of the coil.</a:t>
            </a:r>
          </a:p>
          <a:p>
            <a:pPr>
              <a:buFont typeface="Wingdings" pitchFamily="2" charset="2"/>
              <a:buChar char="Ø"/>
            </a:pPr>
            <a:endParaRPr lang="en-US" sz="2400" baseline="300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Inductive Transducer</a:t>
            </a:r>
            <a:endParaRPr lang="en-US" sz="2000" dirty="0"/>
          </a:p>
        </p:txBody>
      </p:sp>
      <p:sp>
        <p:nvSpPr>
          <p:cNvPr id="3" name="Content Placeholder 2"/>
          <p:cNvSpPr>
            <a:spLocks noGrp="1"/>
          </p:cNvSpPr>
          <p:nvPr>
            <p:ph idx="1"/>
          </p:nvPr>
        </p:nvSpPr>
        <p:spPr>
          <a:xfrm>
            <a:off x="0" y="990600"/>
            <a:ext cx="9144000" cy="5867400"/>
          </a:xfrm>
          <a:blipFill>
            <a:blip r:embed="rId3"/>
            <a:tile tx="0" ty="0" sx="100000" sy="100000" flip="none" algn="tl"/>
          </a:blipFill>
        </p:spPr>
        <p:txBody>
          <a:bodyPr>
            <a:normAutofit/>
          </a:bodyPr>
          <a:lstStyle/>
          <a:p>
            <a:pPr>
              <a:buNone/>
            </a:pPr>
            <a:r>
              <a:rPr lang="en-US" sz="1600" dirty="0" smtClean="0"/>
              <a:t>	</a:t>
            </a:r>
            <a:r>
              <a:rPr lang="en-US" sz="1600" b="1" dirty="0" smtClean="0"/>
              <a:t>By variation of reluctance of magnetic circuit:</a:t>
            </a:r>
          </a:p>
          <a:p>
            <a:pPr>
              <a:buFont typeface="Wingdings" pitchFamily="2" charset="2"/>
              <a:buChar char="Ø"/>
            </a:pPr>
            <a:r>
              <a:rPr lang="en-US" sz="1600" dirty="0" smtClean="0"/>
              <a:t>Illustrated in diagram 7.28 c.</a:t>
            </a:r>
          </a:p>
          <a:p>
            <a:pPr>
              <a:buFont typeface="Wingdings" pitchFamily="2" charset="2"/>
              <a:buChar char="Ø"/>
            </a:pPr>
            <a:r>
              <a:rPr lang="en-US" sz="1600" dirty="0" smtClean="0"/>
              <a:t>Reluctance of magnetic circuit</a:t>
            </a:r>
          </a:p>
          <a:p>
            <a:pPr>
              <a:buNone/>
            </a:pPr>
            <a:r>
              <a:rPr lang="en-US" sz="1600" dirty="0" smtClean="0"/>
              <a:t>		</a:t>
            </a:r>
            <a:r>
              <a:rPr lang="en-US" sz="1600" b="1" dirty="0" smtClean="0"/>
              <a:t>S = Si + </a:t>
            </a:r>
            <a:r>
              <a:rPr lang="en-US" sz="1600" b="1" dirty="0" err="1" smtClean="0"/>
              <a:t>Sg</a:t>
            </a:r>
            <a:r>
              <a:rPr lang="en-US" sz="1600" b="1" dirty="0" smtClean="0"/>
              <a:t> 		</a:t>
            </a:r>
          </a:p>
          <a:p>
            <a:pPr>
              <a:buNone/>
            </a:pPr>
            <a:r>
              <a:rPr lang="en-US" sz="1600" dirty="0" smtClean="0"/>
              <a:t>	where S = Sum of reluctance of iron path. </a:t>
            </a:r>
          </a:p>
          <a:p>
            <a:pPr>
              <a:buNone/>
            </a:pPr>
            <a:r>
              <a:rPr lang="en-US" sz="1600" dirty="0" smtClean="0"/>
              <a:t>		Si = Reluctance of iron.</a:t>
            </a:r>
          </a:p>
          <a:p>
            <a:pPr>
              <a:buNone/>
            </a:pPr>
            <a:r>
              <a:rPr lang="en-US" sz="1600" dirty="0" smtClean="0"/>
              <a:t>		</a:t>
            </a:r>
            <a:r>
              <a:rPr lang="en-US" sz="1600" dirty="0" err="1" smtClean="0"/>
              <a:t>Sg</a:t>
            </a:r>
            <a:r>
              <a:rPr lang="en-US" sz="1600" dirty="0" smtClean="0"/>
              <a:t> = Reluctance of air gap.</a:t>
            </a:r>
          </a:p>
          <a:p>
            <a:pPr>
              <a:buFont typeface="Wingdings" pitchFamily="2" charset="2"/>
              <a:buChar char="Ø"/>
            </a:pPr>
            <a:r>
              <a:rPr lang="en-US" sz="1600" dirty="0" smtClean="0"/>
              <a:t>Si value becomes negligible as compare to </a:t>
            </a:r>
            <a:r>
              <a:rPr lang="en-US" sz="1600" dirty="0" err="1" smtClean="0"/>
              <a:t>Sg</a:t>
            </a:r>
            <a:r>
              <a:rPr lang="en-US" sz="1600" dirty="0" smtClean="0"/>
              <a:t>. Thus,</a:t>
            </a:r>
          </a:p>
          <a:p>
            <a:pPr>
              <a:buNone/>
            </a:pPr>
            <a:r>
              <a:rPr lang="en-US" sz="1600" dirty="0" smtClean="0"/>
              <a:t>		</a:t>
            </a:r>
            <a:r>
              <a:rPr lang="en-US" sz="1600" b="1" dirty="0" smtClean="0"/>
              <a:t>S = </a:t>
            </a:r>
            <a:r>
              <a:rPr lang="en-US" sz="1600" b="1" dirty="0" err="1" smtClean="0"/>
              <a:t>Sg</a:t>
            </a:r>
            <a:endParaRPr lang="en-US" sz="1600" b="1" dirty="0" smtClean="0"/>
          </a:p>
          <a:p>
            <a:pPr>
              <a:buFont typeface="Wingdings" pitchFamily="2" charset="2"/>
              <a:buChar char="Ø"/>
            </a:pPr>
            <a:r>
              <a:rPr lang="en-US" sz="1600" dirty="0" smtClean="0"/>
              <a:t>The self inductance value of coil</a:t>
            </a:r>
          </a:p>
          <a:p>
            <a:pPr>
              <a:buNone/>
            </a:pPr>
            <a:r>
              <a:rPr lang="en-US" sz="1600" dirty="0" smtClean="0"/>
              <a:t>		 L = [N</a:t>
            </a:r>
            <a:r>
              <a:rPr lang="en-US" sz="1600" baseline="30000" dirty="0" smtClean="0"/>
              <a:t>2</a:t>
            </a:r>
            <a:r>
              <a:rPr lang="en-US" sz="1600" dirty="0" smtClean="0"/>
              <a:t>/</a:t>
            </a:r>
            <a:r>
              <a:rPr lang="en-US" sz="1600" dirty="0" err="1" smtClean="0"/>
              <a:t>S</a:t>
            </a:r>
            <a:r>
              <a:rPr lang="en-US" sz="1600" baseline="-25000" dirty="0" err="1" smtClean="0"/>
              <a:t>g</a:t>
            </a:r>
            <a:r>
              <a:rPr lang="en-US" sz="1600" dirty="0" smtClean="0"/>
              <a:t>]</a:t>
            </a:r>
          </a:p>
          <a:p>
            <a:pPr>
              <a:buNone/>
            </a:pPr>
            <a:endParaRPr lang="en-US" sz="1600" dirty="0" smtClean="0"/>
          </a:p>
          <a:p>
            <a:pPr>
              <a:buNone/>
            </a:pPr>
            <a:r>
              <a:rPr lang="en-US" sz="1600" dirty="0" smtClean="0"/>
              <a:t>		</a:t>
            </a:r>
            <a:r>
              <a:rPr lang="en-US" sz="1600" b="1" dirty="0" smtClean="0"/>
              <a:t>L ∞[1/</a:t>
            </a:r>
            <a:r>
              <a:rPr lang="en-US" sz="1600" b="1" dirty="0" err="1" smtClean="0"/>
              <a:t>S</a:t>
            </a:r>
            <a:r>
              <a:rPr lang="en-US" sz="1600" b="1" baseline="-25000" dirty="0" err="1" smtClean="0"/>
              <a:t>g</a:t>
            </a:r>
            <a:r>
              <a:rPr lang="en-US" sz="1600" b="1" dirty="0" smtClean="0"/>
              <a:t>] = [1/</a:t>
            </a:r>
            <a:r>
              <a:rPr lang="en-US" sz="1600" b="1" dirty="0" err="1" smtClean="0"/>
              <a:t>L</a:t>
            </a:r>
            <a:r>
              <a:rPr lang="en-US" sz="1600" b="1" baseline="-25000" dirty="0" err="1" smtClean="0"/>
              <a:t>g</a:t>
            </a:r>
            <a:r>
              <a:rPr lang="en-US" sz="1600" b="1" dirty="0" smtClean="0"/>
              <a:t>]</a:t>
            </a:r>
          </a:p>
          <a:p>
            <a:pPr>
              <a:buNone/>
            </a:pPr>
            <a:endParaRPr lang="en-US" sz="1600" dirty="0" smtClean="0"/>
          </a:p>
          <a:p>
            <a:pPr>
              <a:buNone/>
            </a:pPr>
            <a:r>
              <a:rPr lang="en-US" sz="1600" dirty="0" smtClean="0"/>
              <a:t>	 Where </a:t>
            </a:r>
            <a:r>
              <a:rPr lang="en-US" sz="1600" dirty="0" err="1" smtClean="0"/>
              <a:t>L</a:t>
            </a:r>
            <a:r>
              <a:rPr lang="en-US" sz="1600" baseline="-25000" dirty="0" err="1" smtClean="0"/>
              <a:t>g</a:t>
            </a:r>
            <a:r>
              <a:rPr lang="en-US" sz="1600" dirty="0" smtClean="0"/>
              <a:t> is the length of air gap.  </a:t>
            </a:r>
          </a:p>
          <a:p>
            <a:pPr>
              <a:buNone/>
            </a:pPr>
            <a:r>
              <a:rPr lang="en-US" sz="1600" dirty="0" smtClean="0"/>
              <a:t>		  </a:t>
            </a:r>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000" b="1" dirty="0" smtClean="0"/>
              <a:t>Oscillation Transducer</a:t>
            </a:r>
            <a:endParaRPr lang="en-US" sz="2000" b="1" dirty="0"/>
          </a:p>
        </p:txBody>
      </p:sp>
      <p:pic>
        <p:nvPicPr>
          <p:cNvPr id="1026" name="Picture 2"/>
          <p:cNvPicPr>
            <a:picLocks noGrp="1" noChangeAspect="1" noChangeArrowheads="1"/>
          </p:cNvPicPr>
          <p:nvPr>
            <p:ph idx="1"/>
          </p:nvPr>
        </p:nvPicPr>
        <p:blipFill>
          <a:blip r:embed="rId3">
            <a:duotone>
              <a:prstClr val="black"/>
              <a:srgbClr val="D9C3A5">
                <a:tint val="50000"/>
                <a:satMod val="180000"/>
              </a:srgbClr>
            </a:duotone>
          </a:blip>
          <a:srcRect/>
          <a:stretch>
            <a:fillRect/>
          </a:stretch>
        </p:blipFill>
        <p:spPr bwMode="auto">
          <a:xfrm>
            <a:off x="0" y="1600200"/>
            <a:ext cx="9144000" cy="5257800"/>
          </a:xfrm>
          <a:prstGeom prst="rect">
            <a:avLst/>
          </a:prstGeom>
          <a:noFill/>
          <a:ln w="9525">
            <a:noFill/>
            <a:miter lim="800000"/>
            <a:headEnd/>
            <a:tailEnd/>
          </a:ln>
          <a:effectLst/>
        </p:spPr>
      </p:pic>
      <p:sp>
        <p:nvSpPr>
          <p:cNvPr id="5" name="TextBox 4"/>
          <p:cNvSpPr txBox="1"/>
          <p:nvPr/>
        </p:nvSpPr>
        <p:spPr>
          <a:xfrm>
            <a:off x="0" y="990600"/>
            <a:ext cx="9144000" cy="646331"/>
          </a:xfrm>
          <a:prstGeom prst="rect">
            <a:avLst/>
          </a:prstGeom>
          <a:solidFill>
            <a:schemeClr val="accent2">
              <a:lumMod val="20000"/>
              <a:lumOff val="80000"/>
            </a:schemeClr>
          </a:solidFill>
        </p:spPr>
        <p:txBody>
          <a:bodyPr wrap="square" rtlCol="0">
            <a:spAutoFit/>
          </a:bodyPr>
          <a:lstStyle/>
          <a:p>
            <a:pPr>
              <a:buFont typeface="Wingdings" pitchFamily="2" charset="2"/>
              <a:buChar char="Ø"/>
            </a:pPr>
            <a:r>
              <a:rPr lang="en-US" dirty="0" smtClean="0"/>
              <a:t>Force summing device use to change capacitance or inductance in an LC oscillator circuit.</a:t>
            </a:r>
          </a:p>
          <a:p>
            <a:pPr>
              <a:buFont typeface="Wingdings" pitchFamily="2" charset="2"/>
              <a:buChar char="Ø"/>
            </a:pPr>
            <a:r>
              <a:rPr lang="en-US" dirty="0" smtClean="0"/>
              <a:t>Oscillator must have excellent stability to detect change in oscillator frequency.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8167</TotalTime>
  <Words>4184</Words>
  <Application>Microsoft Office PowerPoint</Application>
  <PresentationFormat>On-screen Show (4:3)</PresentationFormat>
  <Paragraphs>2336</Paragraphs>
  <Slides>172</Slides>
  <Notes>0</Notes>
  <HiddenSlides>0</HiddenSlides>
  <MMClips>0</MMClips>
  <ScaleCrop>false</ScaleCrop>
  <HeadingPairs>
    <vt:vector size="4" baseType="variant">
      <vt:variant>
        <vt:lpstr>Theme</vt:lpstr>
      </vt:variant>
      <vt:variant>
        <vt:i4>1</vt:i4>
      </vt:variant>
      <vt:variant>
        <vt:lpstr>Slide Titles</vt:lpstr>
      </vt:variant>
      <vt:variant>
        <vt:i4>172</vt:i4>
      </vt:variant>
    </vt:vector>
  </HeadingPairs>
  <TitlesOfParts>
    <vt:vector size="173" baseType="lpstr">
      <vt:lpstr>Office Theme</vt:lpstr>
      <vt:lpstr>Subject: “Instrumentation”   Lecture 1 (Introduction)    ganeshpa@nec.edu.np  ganeshadhikarireal@gmail.com</vt:lpstr>
      <vt:lpstr>Instrumentation</vt:lpstr>
      <vt:lpstr>Instrumentation</vt:lpstr>
      <vt:lpstr>Introduction to instrumentation</vt:lpstr>
      <vt:lpstr>Introduction to instrumentation</vt:lpstr>
      <vt:lpstr>Instrument types</vt:lpstr>
      <vt:lpstr>Classification of instruments</vt:lpstr>
      <vt:lpstr>Instrumentation System</vt:lpstr>
      <vt:lpstr>Instrumentation System</vt:lpstr>
      <vt:lpstr>Instrumentation System</vt:lpstr>
      <vt:lpstr>Instrumentation System</vt:lpstr>
      <vt:lpstr>Instrumentation types</vt:lpstr>
      <vt:lpstr>Physical variables</vt:lpstr>
      <vt:lpstr>Signal</vt:lpstr>
      <vt:lpstr>Signal</vt:lpstr>
      <vt:lpstr>Signal</vt:lpstr>
      <vt:lpstr>Measurements</vt:lpstr>
      <vt:lpstr>Error</vt:lpstr>
      <vt:lpstr>Errors</vt:lpstr>
      <vt:lpstr>Errors</vt:lpstr>
      <vt:lpstr>Errors</vt:lpstr>
      <vt:lpstr>Errors</vt:lpstr>
      <vt:lpstr>Errors</vt:lpstr>
      <vt:lpstr>Errors</vt:lpstr>
      <vt:lpstr>Gaussian Distribution of Error</vt:lpstr>
      <vt:lpstr>Gaussian Distribution of Errors </vt:lpstr>
      <vt:lpstr>Gaussian’s distribution of Errors</vt:lpstr>
      <vt:lpstr>Probable Error</vt:lpstr>
      <vt:lpstr>Bridge Measurements</vt:lpstr>
      <vt:lpstr>Bridge Measurements</vt:lpstr>
      <vt:lpstr>Condition for bridge balance</vt:lpstr>
      <vt:lpstr>Wheatstone Bridge</vt:lpstr>
      <vt:lpstr>Wheatstone Bridge</vt:lpstr>
      <vt:lpstr>Wheatstone Bridge</vt:lpstr>
      <vt:lpstr>Thevenin’s equivalent circuit</vt:lpstr>
      <vt:lpstr>Maxwell Bridge</vt:lpstr>
      <vt:lpstr>Maxwell’s Bridge</vt:lpstr>
      <vt:lpstr>Hay’s Bridge</vt:lpstr>
      <vt:lpstr>Hay’s Bridge</vt:lpstr>
      <vt:lpstr>Hay’s Bridge</vt:lpstr>
      <vt:lpstr>Hay’s Bridge</vt:lpstr>
      <vt:lpstr>Schering Bridge</vt:lpstr>
      <vt:lpstr>Schering Bridge</vt:lpstr>
      <vt:lpstr>Wien Bridge</vt:lpstr>
      <vt:lpstr>Wien Bridge</vt:lpstr>
      <vt:lpstr>Assignment</vt:lpstr>
      <vt:lpstr>Standards of Measurement</vt:lpstr>
      <vt:lpstr>Standards of Measurement</vt:lpstr>
      <vt:lpstr>Measuring Instruments</vt:lpstr>
      <vt:lpstr>PMMC</vt:lpstr>
      <vt:lpstr>Advantages of PMMC</vt:lpstr>
      <vt:lpstr>Damping</vt:lpstr>
      <vt:lpstr>Dynamic behavior of galvanometer</vt:lpstr>
      <vt:lpstr>Damping</vt:lpstr>
      <vt:lpstr>Performance parameters</vt:lpstr>
      <vt:lpstr>Static performance parameters</vt:lpstr>
      <vt:lpstr>Static performance parameters</vt:lpstr>
      <vt:lpstr>Static performance parameters</vt:lpstr>
      <vt:lpstr>Static performance parameters</vt:lpstr>
      <vt:lpstr>Static performance parameters</vt:lpstr>
      <vt:lpstr>Static performance parameters</vt:lpstr>
      <vt:lpstr>Static performance parameters</vt:lpstr>
      <vt:lpstr>Dynamic performance parameters</vt:lpstr>
      <vt:lpstr>Dynamic performance parameters</vt:lpstr>
      <vt:lpstr>Dynamic performance parameters</vt:lpstr>
      <vt:lpstr>Dynamic performance parameters</vt:lpstr>
      <vt:lpstr>Transducer</vt:lpstr>
      <vt:lpstr>Transducer</vt:lpstr>
      <vt:lpstr>Transducer</vt:lpstr>
      <vt:lpstr>Transducer</vt:lpstr>
      <vt:lpstr>Transducer</vt:lpstr>
      <vt:lpstr>Transducer</vt:lpstr>
      <vt:lpstr>Transducer</vt:lpstr>
      <vt:lpstr>Transducer(Strain gages) </vt:lpstr>
      <vt:lpstr>Transducer(Strain gages) </vt:lpstr>
      <vt:lpstr>Transducer</vt:lpstr>
      <vt:lpstr>Transducer</vt:lpstr>
      <vt:lpstr>Displacement Transducer</vt:lpstr>
      <vt:lpstr>Force summing device</vt:lpstr>
      <vt:lpstr>Piezoelectric pickup Transducer</vt:lpstr>
      <vt:lpstr>Piezoelectric pickup</vt:lpstr>
      <vt:lpstr>Piezoelectric pickup</vt:lpstr>
      <vt:lpstr>Transducer</vt:lpstr>
      <vt:lpstr>Potentiometric Transducer</vt:lpstr>
      <vt:lpstr>Potentiometric Transducer</vt:lpstr>
      <vt:lpstr>Linear Variable Differential Transformer (LVDT)</vt:lpstr>
      <vt:lpstr>Linear Variable Differential Transformer (LVDT)</vt:lpstr>
      <vt:lpstr>Linear Variable Differential Transformer (LVDT)</vt:lpstr>
      <vt:lpstr>Capacitive Transducer</vt:lpstr>
      <vt:lpstr>Capacitive Transducer</vt:lpstr>
      <vt:lpstr>Capacitive Transducer</vt:lpstr>
      <vt:lpstr>Capacitive Transducer</vt:lpstr>
      <vt:lpstr>Capacitive Transducer</vt:lpstr>
      <vt:lpstr>Capacitive Transducer</vt:lpstr>
      <vt:lpstr>Capacitive Transducer</vt:lpstr>
      <vt:lpstr>Capacitive / Inductive Transducer  </vt:lpstr>
      <vt:lpstr>Inductive Transducer  </vt:lpstr>
      <vt:lpstr>Inductive Transducer</vt:lpstr>
      <vt:lpstr>Oscillation Transducer</vt:lpstr>
      <vt:lpstr>Velocity Transducer</vt:lpstr>
      <vt:lpstr>Temperature  Measurements</vt:lpstr>
      <vt:lpstr>RTD</vt:lpstr>
      <vt:lpstr>RTD</vt:lpstr>
      <vt:lpstr>Thermocouple</vt:lpstr>
      <vt:lpstr>Thermocouple</vt:lpstr>
      <vt:lpstr>Thermocouple</vt:lpstr>
      <vt:lpstr>Thermocouple</vt:lpstr>
      <vt:lpstr>Thermocouple</vt:lpstr>
      <vt:lpstr>Thermocouple</vt:lpstr>
      <vt:lpstr>Thermistor</vt:lpstr>
      <vt:lpstr>Thermistor</vt:lpstr>
      <vt:lpstr>Thermistor characteristics</vt:lpstr>
      <vt:lpstr>Thermistor characteristics</vt:lpstr>
      <vt:lpstr>Hall Effect Transducer</vt:lpstr>
      <vt:lpstr>Hall Effect Transducer</vt:lpstr>
      <vt:lpstr>Signal conditioning and processing </vt:lpstr>
      <vt:lpstr>D.C. Signal conditioning  system</vt:lpstr>
      <vt:lpstr>Signal conditioning and processing </vt:lpstr>
      <vt:lpstr>A.C. Signal conditioning  system</vt:lpstr>
      <vt:lpstr>OPAMP</vt:lpstr>
      <vt:lpstr> OPAMP</vt:lpstr>
      <vt:lpstr>Inverting opamp</vt:lpstr>
      <vt:lpstr>OPAMP as  Adder</vt:lpstr>
      <vt:lpstr>OPAMP as  Adder</vt:lpstr>
      <vt:lpstr>Opamp as Subtractor</vt:lpstr>
      <vt:lpstr>Opamp as Subtractor</vt:lpstr>
      <vt:lpstr>OPAMP as Integrator</vt:lpstr>
      <vt:lpstr>OPAMP as Integrator</vt:lpstr>
      <vt:lpstr>OPAMP as Differentiator</vt:lpstr>
      <vt:lpstr>OPAMP as Differentiator</vt:lpstr>
      <vt:lpstr>Instrumentation Amplifier</vt:lpstr>
      <vt:lpstr>Instrumentation Amplifier</vt:lpstr>
      <vt:lpstr>Instrumentation Amplifier</vt:lpstr>
      <vt:lpstr>Instrumentation Amplifier</vt:lpstr>
      <vt:lpstr>Instrumentation Amplifier</vt:lpstr>
      <vt:lpstr>Isolation Amplifier</vt:lpstr>
      <vt:lpstr>Isolation Amplifier</vt:lpstr>
      <vt:lpstr>Isolation Amplifier</vt:lpstr>
      <vt:lpstr>Output Devices</vt:lpstr>
      <vt:lpstr>Output Devices</vt:lpstr>
      <vt:lpstr>Output Devices</vt:lpstr>
      <vt:lpstr>X-Y Recorder</vt:lpstr>
      <vt:lpstr>Magnetic Tape Recorder</vt:lpstr>
      <vt:lpstr>Magnetic Tape Recorder</vt:lpstr>
      <vt:lpstr>Magnetic Tape Recorder</vt:lpstr>
      <vt:lpstr>Data Acquisition System(DAS)</vt:lpstr>
      <vt:lpstr>Data Acquisition System(DAS)</vt:lpstr>
      <vt:lpstr>Data Acquisition System(DAS)</vt:lpstr>
      <vt:lpstr>Data Acquisition System(DAS)</vt:lpstr>
      <vt:lpstr>Modern Digital Data Acquisition System</vt:lpstr>
      <vt:lpstr>Signal Conversion</vt:lpstr>
      <vt:lpstr>Weighted Resistor DAC</vt:lpstr>
      <vt:lpstr>Weighted Resistor DAC</vt:lpstr>
      <vt:lpstr>R–2R Ladder DAC</vt:lpstr>
      <vt:lpstr>R–2R Ladder DAC</vt:lpstr>
      <vt:lpstr>Analog to Digital Converter (Successive Approximation Method) </vt:lpstr>
      <vt:lpstr>Successive Approximation Method</vt:lpstr>
      <vt:lpstr>Successive Approximation Method</vt:lpstr>
      <vt:lpstr>Voltage to Frequency ADC</vt:lpstr>
      <vt:lpstr>Voltage to Frequency ADC</vt:lpstr>
      <vt:lpstr>Counter and Servo Type ADC</vt:lpstr>
      <vt:lpstr>Counter and Servo Type ADC</vt:lpstr>
      <vt:lpstr>Parallel or Flash type ADC</vt:lpstr>
      <vt:lpstr>Data Transmission</vt:lpstr>
      <vt:lpstr>Data Transmission</vt:lpstr>
      <vt:lpstr>Serial Data Transmission</vt:lpstr>
      <vt:lpstr>Serial Data Transmission</vt:lpstr>
      <vt:lpstr>Transmission Scheme</vt:lpstr>
      <vt:lpstr>Transmission Scheme</vt:lpstr>
      <vt:lpstr>Electromagnetic waves</vt:lpstr>
      <vt:lpstr>Optical Fiber</vt:lpstr>
      <vt:lpstr>Optical Fiber</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instrumentation</dc:title>
  <dc:creator>Lenovo</dc:creator>
  <cp:lastModifiedBy>Lenovo</cp:lastModifiedBy>
  <cp:revision>1098</cp:revision>
  <dcterms:created xsi:type="dcterms:W3CDTF">2017-07-07T13:23:17Z</dcterms:created>
  <dcterms:modified xsi:type="dcterms:W3CDTF">2018-06-10T23:20:26Z</dcterms:modified>
</cp:coreProperties>
</file>