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4"/>
  </p:sldMasterIdLst>
  <p:notesMasterIdLst>
    <p:notesMasterId r:id="rId36"/>
  </p:notesMasterIdLst>
  <p:handoutMasterIdLst>
    <p:handoutMasterId r:id="rId37"/>
  </p:handoutMasterIdLst>
  <p:sldIdLst>
    <p:sldId id="277" r:id="rId15"/>
    <p:sldId id="259" r:id="rId16"/>
    <p:sldId id="257" r:id="rId17"/>
    <p:sldId id="258" r:id="rId18"/>
    <p:sldId id="276" r:id="rId19"/>
    <p:sldId id="260" r:id="rId20"/>
    <p:sldId id="261" r:id="rId21"/>
    <p:sldId id="262" r:id="rId22"/>
    <p:sldId id="263" r:id="rId23"/>
    <p:sldId id="264" r:id="rId24"/>
    <p:sldId id="266" r:id="rId25"/>
    <p:sldId id="267" r:id="rId26"/>
    <p:sldId id="268" r:id="rId27"/>
    <p:sldId id="265" r:id="rId28"/>
    <p:sldId id="269" r:id="rId29"/>
    <p:sldId id="270" r:id="rId30"/>
    <p:sldId id="271" r:id="rId31"/>
    <p:sldId id="272" r:id="rId32"/>
    <p:sldId id="273" r:id="rId33"/>
    <p:sldId id="274"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7.xml"/><Relationship Id="rId34" Type="http://schemas.openxmlformats.org/officeDocument/2006/relationships/slide" Target="slides/slide20.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notesMaster" Target="notesMasters/notesMaster1.xml"/><Relationship Id="rId10" Type="http://schemas.openxmlformats.org/officeDocument/2006/relationships/customXml" Target="../customXml/item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F9EB00E-957D-4712-9A0D-730F8238925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888F2884-123F-4343-A9F3-AE23240E59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317B03-A97B-43D4-B06C-6081B86F4915}" type="datetime1">
              <a:rPr lang="en-US" smtClean="0"/>
              <a:t>6/16/2019</a:t>
            </a:fld>
            <a:endParaRPr lang="en-US"/>
          </a:p>
        </p:txBody>
      </p:sp>
      <p:sp>
        <p:nvSpPr>
          <p:cNvPr id="4" name="Footer Placeholder 3">
            <a:extLst>
              <a:ext uri="{FF2B5EF4-FFF2-40B4-BE49-F238E27FC236}">
                <a16:creationId xmlns:a16="http://schemas.microsoft.com/office/drawing/2014/main" xmlns="" id="{4B31F48D-8CA3-4A93-86C3-83FFBDB2867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DC9463F-BE33-4E1A-BF08-3A50B320B32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A616DE-EEE0-4AF8-8EEC-3962E385F0A1}" type="slidenum">
              <a:rPr lang="en-US" smtClean="0"/>
              <a:t>‹#›</a:t>
            </a:fld>
            <a:endParaRPr lang="en-US"/>
          </a:p>
        </p:txBody>
      </p:sp>
    </p:spTree>
    <p:extLst>
      <p:ext uri="{BB962C8B-B14F-4D97-AF65-F5344CB8AC3E}">
        <p14:creationId xmlns:p14="http://schemas.microsoft.com/office/powerpoint/2010/main" val="36490117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C0DDF-DF1F-4141-9FA9-FE12772A488E}" type="datetime1">
              <a:rPr lang="en-US" smtClean="0"/>
              <a:t>6/16/2019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27A7A3-8FDD-4D86-A9EF-F151DBEDC02B}" type="slidenum">
              <a:rPr lang="en-US" smtClean="0"/>
              <a:t>‹#›</a:t>
            </a:fld>
            <a:endParaRPr lang="en-US"/>
          </a:p>
        </p:txBody>
      </p:sp>
    </p:spTree>
    <p:extLst>
      <p:ext uri="{BB962C8B-B14F-4D97-AF65-F5344CB8AC3E}">
        <p14:creationId xmlns:p14="http://schemas.microsoft.com/office/powerpoint/2010/main" val="1764058134"/>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171450">
              <a:buChar char="•"/>
            </a:pPr>
            <a:endParaRPr lang="en-US" dirty="0"/>
          </a:p>
          <a:p>
            <a:pPr marL="285750" indent="-171450">
              <a:buChar char="•"/>
            </a:pPr>
            <a:r>
              <a:rPr lang="en-US" b="1" dirty="0"/>
              <a:t>Digital signal is more immune to noise. Why?</a:t>
            </a:r>
            <a:endParaRPr dirty="0"/>
          </a:p>
          <a:p>
            <a:endParaRPr lang="en-US" dirty="0"/>
          </a:p>
        </p:txBody>
      </p:sp>
      <p:sp>
        <p:nvSpPr>
          <p:cNvPr id="4" name="Date Placeholder 3"/>
          <p:cNvSpPr>
            <a:spLocks noGrp="1"/>
          </p:cNvSpPr>
          <p:nvPr>
            <p:ph type="dt" idx="10"/>
          </p:nvPr>
        </p:nvSpPr>
        <p:spPr/>
        <p:txBody>
          <a:bodyPr/>
          <a:lstStyle/>
          <a:p>
            <a:fld id="{893C0DDF-DF1F-4141-9FA9-FE12772A488E}" type="datetime1">
              <a:rPr lang="en-US" smtClean="0"/>
              <a:t>6/16/2019</a:t>
            </a:fld>
            <a:endParaRPr lang="en-US"/>
          </a:p>
        </p:txBody>
      </p:sp>
      <p:sp>
        <p:nvSpPr>
          <p:cNvPr id="5" name="Slide Number Placeholder 4"/>
          <p:cNvSpPr>
            <a:spLocks noGrp="1"/>
          </p:cNvSpPr>
          <p:nvPr>
            <p:ph type="sldNum" sz="quarter" idx="11"/>
          </p:nvPr>
        </p:nvSpPr>
        <p:spPr/>
        <p:txBody>
          <a:bodyPr/>
          <a:lstStyle/>
          <a:p>
            <a:fld id="{9327A7A3-8FDD-4D86-A9EF-F151DBEDC02B}" type="slidenum">
              <a:rPr lang="en-US" smtClean="0"/>
              <a:t>10</a:t>
            </a:fld>
            <a:endParaRPr lang="en-US"/>
          </a:p>
        </p:txBody>
      </p:sp>
    </p:spTree>
    <p:extLst>
      <p:ext uri="{BB962C8B-B14F-4D97-AF65-F5344CB8AC3E}">
        <p14:creationId xmlns:p14="http://schemas.microsoft.com/office/powerpoint/2010/main" val="2673713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Frequency=6Hz!</a:t>
            </a:r>
          </a:p>
        </p:txBody>
      </p:sp>
      <p:sp>
        <p:nvSpPr>
          <p:cNvPr id="4" name="Date Placeholder 3"/>
          <p:cNvSpPr>
            <a:spLocks noGrp="1"/>
          </p:cNvSpPr>
          <p:nvPr>
            <p:ph type="dt" idx="10"/>
          </p:nvPr>
        </p:nvSpPr>
        <p:spPr/>
        <p:txBody>
          <a:bodyPr/>
          <a:lstStyle/>
          <a:p>
            <a:fld id="{893C0DDF-DF1F-4141-9FA9-FE12772A488E}" type="datetime1">
              <a:rPr lang="en-US" smtClean="0"/>
              <a:t>6/16/2019</a:t>
            </a:fld>
            <a:endParaRPr lang="en-US"/>
          </a:p>
        </p:txBody>
      </p:sp>
      <p:sp>
        <p:nvSpPr>
          <p:cNvPr id="5" name="Slide Number Placeholder 4"/>
          <p:cNvSpPr>
            <a:spLocks noGrp="1"/>
          </p:cNvSpPr>
          <p:nvPr>
            <p:ph type="sldNum" sz="quarter" idx="11"/>
          </p:nvPr>
        </p:nvSpPr>
        <p:spPr/>
        <p:txBody>
          <a:bodyPr/>
          <a:lstStyle/>
          <a:p>
            <a:fld id="{9327A7A3-8FDD-4D86-A9EF-F151DBEDC02B}" type="slidenum">
              <a:rPr lang="en-US" smtClean="0"/>
              <a:t>11</a:t>
            </a:fld>
            <a:endParaRPr lang="en-US"/>
          </a:p>
        </p:txBody>
      </p:sp>
    </p:spTree>
    <p:extLst>
      <p:ext uri="{BB962C8B-B14F-4D97-AF65-F5344CB8AC3E}">
        <p14:creationId xmlns:p14="http://schemas.microsoft.com/office/powerpoint/2010/main" val="1166663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B6801D-E555-4F87-8771-A8A5D63F95A4}"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B905C06-C4FA-48BF-AA9B-12C3B2C0450E}"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7CF636E-DDB2-4BAD-AFD8-C81B1F15206C}"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89B501E9-F667-4EA6-9EE6-3E4F824C9DA4}" type="datetime1">
              <a:rPr lang="en-US" smtClean="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2D10C1AC-AB98-4A12-B2F9-8FC90D1065FD}" type="datetime1">
              <a:rPr lang="en-US" smtClean="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D265251-AE3B-4F16-974D-452A14E7C38B}" type="datetime1">
              <a:rPr lang="en-US" smtClean="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B9C72-A9C7-4A3E-98AB-B1F4BFCD1959}"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1E3DC3-5FB3-46FA-9A0D-E31D04FAC60A}"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39749-9E95-4B7D-8F6D-01A0FAADF7AC}"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5669E1-5468-41E3-9515-4CBBDAB619DF}" type="datetime1">
              <a:rPr lang="en-US" smtClean="0"/>
              <a:t>6/16/2019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D2D9B0-3BDC-49D6-9D38-1D8B9648567C}" type="datetime1">
              <a:rPr lang="en-US" smtClean="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43DED-A26C-455C-9B0C-543F8617B9CE}" type="datetime1">
              <a:rPr lang="en-US" smtClean="0"/>
              <a:t>6/16/2019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62FCE8-A3BF-4B77-935C-AC9798E4D1BB}" type="datetime1">
              <a:rPr lang="en-US" smtClean="0"/>
              <a:t>6/16/2019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7885C-9047-4E67-955B-E1278AC5FF06}" type="datetime1">
              <a:rPr lang="en-US" smtClean="0"/>
              <a:t>6/16/2019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69F26EA-D517-4A93-BB30-0B5434FE12D9}" type="datetime1">
              <a:rPr lang="en-US" smtClean="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45FED8-E4B4-4AF6-87FB-F940A7300F92}" type="datetime1">
              <a:rPr lang="en-US" smtClean="0"/>
              <a:t>6/16/2019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82BB918-F223-4FC4-B26E-6B1BC1D8D656}" type="datetime1">
              <a:rPr lang="en-US" smtClean="0"/>
              <a:t>6/16/2019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customXml" Target="../../customXml/item1.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customXml" Target="../../customXml/item3.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0.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customXml" Target="../../customXml/item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customXml" Target="../../customXml/item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ustomXml" Target="../../customXml/item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639" y="1374736"/>
            <a:ext cx="9157797" cy="3784118"/>
          </a:xfrm>
        </p:spPr>
        <p:txBody>
          <a:bodyPr>
            <a:normAutofit fontScale="90000"/>
          </a:bodyPr>
          <a:lstStyle/>
          <a:p>
            <a:pPr algn="ctr"/>
            <a:r>
              <a:rPr lang="en-US" b="1" dirty="0" smtClean="0">
                <a:solidFill>
                  <a:srgbClr val="FF0000"/>
                </a:solidFill>
                <a:latin typeface="Times New Roman" pitchFamily="18" charset="0"/>
                <a:ea typeface="Verdana" panose="020B0604030504040204" pitchFamily="34" charset="0"/>
                <a:cs typeface="Times New Roman" pitchFamily="18" charset="0"/>
              </a:rPr>
              <a:t/>
            </a:r>
            <a:br>
              <a:rPr lang="en-US" b="1" dirty="0" smtClean="0">
                <a:solidFill>
                  <a:srgbClr val="FF0000"/>
                </a:solidFill>
                <a:latin typeface="Times New Roman" pitchFamily="18" charset="0"/>
                <a:ea typeface="Verdana" panose="020B0604030504040204" pitchFamily="34" charset="0"/>
                <a:cs typeface="Times New Roman" pitchFamily="18" charset="0"/>
              </a:rPr>
            </a:br>
            <a:r>
              <a:rPr lang="en-US" b="1" dirty="0">
                <a:solidFill>
                  <a:srgbClr val="FF0000"/>
                </a:solidFill>
                <a:latin typeface="Times New Roman" pitchFamily="18" charset="0"/>
                <a:ea typeface="Verdana" panose="020B0604030504040204" pitchFamily="34" charset="0"/>
                <a:cs typeface="Times New Roman" pitchFamily="18" charset="0"/>
              </a:rPr>
              <a:t>	</a:t>
            </a:r>
            <a:r>
              <a:rPr lang="en-US" b="1" dirty="0" smtClean="0">
                <a:solidFill>
                  <a:srgbClr val="FF0000"/>
                </a:solidFill>
                <a:latin typeface="Times New Roman" pitchFamily="18" charset="0"/>
                <a:ea typeface="Verdana" panose="020B0604030504040204" pitchFamily="34" charset="0"/>
                <a:cs typeface="Times New Roman" pitchFamily="18" charset="0"/>
              </a:rPr>
              <a:t>	</a:t>
            </a:r>
            <a:r>
              <a:rPr lang="en-US" sz="4400" b="1" dirty="0" smtClean="0">
                <a:solidFill>
                  <a:schemeClr val="accent4">
                    <a:lumMod val="75000"/>
                  </a:schemeClr>
                </a:solidFill>
                <a:latin typeface="Times New Roman" pitchFamily="18" charset="0"/>
                <a:ea typeface="Verdana" panose="020B0604030504040204" pitchFamily="34" charset="0"/>
                <a:cs typeface="Times New Roman" pitchFamily="18" charset="0"/>
              </a:rPr>
              <a:t>DATA COMMUNICATION</a:t>
            </a:r>
            <a:br>
              <a:rPr lang="en-US" sz="4400" b="1" dirty="0" smtClean="0">
                <a:solidFill>
                  <a:schemeClr val="accent4">
                    <a:lumMod val="75000"/>
                  </a:schemeClr>
                </a:solidFill>
                <a:latin typeface="Times New Roman" pitchFamily="18" charset="0"/>
                <a:ea typeface="Verdana" panose="020B0604030504040204" pitchFamily="34" charset="0"/>
                <a:cs typeface="Times New Roman" pitchFamily="18" charset="0"/>
              </a:rPr>
            </a:br>
            <a:r>
              <a:rPr lang="en-US" b="1" dirty="0">
                <a:solidFill>
                  <a:schemeClr val="accent4">
                    <a:lumMod val="75000"/>
                  </a:schemeClr>
                </a:solidFill>
                <a:latin typeface="Times New Roman" pitchFamily="18" charset="0"/>
                <a:ea typeface="Verdana" panose="020B0604030504040204" pitchFamily="34" charset="0"/>
                <a:cs typeface="Times New Roman" pitchFamily="18" charset="0"/>
              </a:rPr>
              <a:t>	</a:t>
            </a:r>
            <a: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t>			</a:t>
            </a:r>
            <a:b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br>
            <a:r>
              <a:rPr lang="en-US" b="1" dirty="0">
                <a:solidFill>
                  <a:schemeClr val="accent4">
                    <a:lumMod val="75000"/>
                  </a:schemeClr>
                </a:solidFill>
                <a:latin typeface="Times New Roman" pitchFamily="18" charset="0"/>
                <a:ea typeface="Verdana" panose="020B0604030504040204" pitchFamily="34" charset="0"/>
                <a:cs typeface="Times New Roman" pitchFamily="18" charset="0"/>
              </a:rPr>
              <a:t>	</a:t>
            </a:r>
            <a: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t>Madan Raj Upreti</a:t>
            </a:r>
            <a:b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br>
            <a:r>
              <a:rPr lang="en-US" b="1" dirty="0">
                <a:solidFill>
                  <a:schemeClr val="accent4">
                    <a:lumMod val="75000"/>
                  </a:schemeClr>
                </a:solidFill>
                <a:latin typeface="Times New Roman" pitchFamily="18" charset="0"/>
                <a:ea typeface="Verdana" panose="020B0604030504040204" pitchFamily="34" charset="0"/>
                <a:cs typeface="Times New Roman" pitchFamily="18" charset="0"/>
              </a:rPr>
              <a:t>	</a:t>
            </a:r>
            <a: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t>	Nepal Engineering college</a:t>
            </a:r>
            <a:b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br>
            <a: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t>Changunaryan- Bhaktapur</a:t>
            </a:r>
            <a:b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br>
            <a: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t/>
            </a:r>
            <a:br>
              <a:rPr lang="en-US" b="1" dirty="0" smtClean="0">
                <a:solidFill>
                  <a:schemeClr val="accent4">
                    <a:lumMod val="75000"/>
                  </a:schemeClr>
                </a:solidFill>
                <a:latin typeface="Times New Roman" pitchFamily="18" charset="0"/>
                <a:ea typeface="Verdana" panose="020B0604030504040204" pitchFamily="34" charset="0"/>
                <a:cs typeface="Times New Roman" pitchFamily="18" charset="0"/>
              </a:rPr>
            </a:br>
            <a:endParaRPr lang="en-GB" dirty="0">
              <a:solidFill>
                <a:schemeClr val="accent4">
                  <a:lumMod val="75000"/>
                </a:schemeClr>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F639749-9E95-4B7D-8F6D-01A0FAADF7AC}" type="datetime1">
              <a:rPr lang="en-US" smtClean="0"/>
              <a:t>6/16/2019</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77440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B4F01CBB-CBA2-4F55-B34C-31747DDBF4F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6" name="Picture 2" descr="http://ecomputernotes.com/images/Sine-wave.jpg">
            <a:extLst>
              <a:ext uri="{FF2B5EF4-FFF2-40B4-BE49-F238E27FC236}">
                <a16:creationId xmlns:a16="http://schemas.microsoft.com/office/drawing/2014/main" xmlns="" id="{0FDFE989-6B93-4A9D-9B23-2A97EDDFA57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023066" y="787782"/>
            <a:ext cx="8911687" cy="23633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E8B952D7-0A29-4CC7-B373-A14F682167DE}"/>
              </a:ext>
            </a:extLst>
          </p:cNvPr>
          <p:cNvSpPr txBox="1"/>
          <p:nvPr/>
        </p:nvSpPr>
        <p:spPr>
          <a:xfrm>
            <a:off x="1759936" y="3613859"/>
            <a:ext cx="9174817" cy="147732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rtlCol="0" anchor="ctr">
            <a:spAutoFit/>
          </a:bodyPr>
          <a:lstStyle/>
          <a:p>
            <a:r>
              <a:rPr lang="en-US" b="1" dirty="0">
                <a:solidFill>
                  <a:schemeClr val="tx1"/>
                </a:solidFill>
              </a:rPr>
              <a:t>Advantages of Analog Signals</a:t>
            </a:r>
          </a:p>
          <a:p>
            <a:pPr marL="285750" indent="-285750">
              <a:buFont typeface="Arial" panose="020B0604020202020204" pitchFamily="34" charset="0"/>
              <a:buChar char="•"/>
            </a:pPr>
            <a:r>
              <a:rPr lang="en-US" b="1" dirty="0">
                <a:solidFill>
                  <a:schemeClr val="tx1"/>
                </a:solidFill>
              </a:rPr>
              <a:t> Best suited for the transmission of audio and video.</a:t>
            </a:r>
          </a:p>
          <a:p>
            <a:pPr marL="285750" indent="-285750">
              <a:buFont typeface="Arial" panose="020B0604020202020204" pitchFamily="34" charset="0"/>
              <a:buChar char="•"/>
            </a:pPr>
            <a:r>
              <a:rPr lang="en-US" b="1" dirty="0">
                <a:solidFill>
                  <a:schemeClr val="tx1"/>
                </a:solidFill>
              </a:rPr>
              <a:t> Consumes less bandwidth than digital signals to carry the same Information.</a:t>
            </a:r>
          </a:p>
          <a:p>
            <a:pPr marL="285750" indent="-285750">
              <a:buFont typeface="Arial" panose="020B0604020202020204" pitchFamily="34" charset="0"/>
              <a:buChar char="•"/>
            </a:pPr>
            <a:r>
              <a:rPr lang="en-US" b="1" dirty="0">
                <a:solidFill>
                  <a:schemeClr val="tx1"/>
                </a:solidFill>
              </a:rPr>
              <a:t> Analog systems are readily in place around the world.</a:t>
            </a:r>
          </a:p>
          <a:p>
            <a:pPr marL="285750" indent="-285750">
              <a:buFont typeface="Arial" panose="020B0604020202020204" pitchFamily="34" charset="0"/>
              <a:buChar char="•"/>
            </a:pPr>
            <a:r>
              <a:rPr lang="en-US" b="1" dirty="0">
                <a:solidFill>
                  <a:schemeClr val="tx1"/>
                </a:solidFill>
              </a:rPr>
              <a:t> Analog signal is less susceptible to noise.</a:t>
            </a:r>
          </a:p>
        </p:txBody>
      </p:sp>
      <p:sp>
        <p:nvSpPr>
          <p:cNvPr id="8" name="Date Placeholder 3">
            <a:extLst>
              <a:ext uri="{FF2B5EF4-FFF2-40B4-BE49-F238E27FC236}">
                <a16:creationId xmlns:a16="http://schemas.microsoft.com/office/drawing/2014/main" xmlns="" id="{FC7F6715-5A4E-4525-A746-4300AE25C086}"/>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724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57DECD-A384-4E50-923C-BA27706D532B}"/>
              </a:ext>
            </a:extLst>
          </p:cNvPr>
          <p:cNvSpPr>
            <a:spLocks noGrp="1"/>
          </p:cNvSpPr>
          <p:nvPr>
            <p:ph idx="1"/>
          </p:nvPr>
        </p:nvSpPr>
        <p:spPr>
          <a:xfrm>
            <a:off x="1590260" y="1152907"/>
            <a:ext cx="9145725" cy="4758315"/>
          </a:xfrm>
        </p:spPr>
        <p:txBody>
          <a:bodyPr/>
          <a:lstStyle/>
          <a:p>
            <a:r>
              <a:rPr lang="en-US" b="1" dirty="0">
                <a:solidFill>
                  <a:schemeClr val="tx1"/>
                </a:solidFill>
              </a:rPr>
              <a:t>Characteristics of Analog Signal</a:t>
            </a:r>
          </a:p>
          <a:p>
            <a:pPr lvl="1"/>
            <a:r>
              <a:rPr lang="en-US" b="1" dirty="0">
                <a:solidFill>
                  <a:schemeClr val="tx1"/>
                </a:solidFill>
              </a:rPr>
              <a:t>Amplitude</a:t>
            </a:r>
          </a:p>
          <a:p>
            <a:pPr lvl="2"/>
            <a:r>
              <a:rPr lang="en-US" b="1" dirty="0">
                <a:solidFill>
                  <a:schemeClr val="tx1"/>
                </a:solidFill>
              </a:rPr>
              <a:t>Amplitude of a signal refers to the height of the signal.</a:t>
            </a:r>
            <a:endParaRPr lang="en-US" sz="2400" b="1" dirty="0">
              <a:solidFill>
                <a:schemeClr val="tx1"/>
              </a:solidFill>
            </a:endParaRPr>
          </a:p>
          <a:p>
            <a:pPr lvl="2"/>
            <a:r>
              <a:rPr lang="en-US" b="1" dirty="0">
                <a:solidFill>
                  <a:schemeClr val="tx1"/>
                </a:solidFill>
              </a:rPr>
              <a:t>It is equal to the vertical distance from a given point on the waveform to the horizontal axis.</a:t>
            </a:r>
            <a:endParaRPr lang="en-US" sz="2400" b="1" dirty="0">
              <a:solidFill>
                <a:schemeClr val="tx1"/>
              </a:solidFill>
            </a:endParaRPr>
          </a:p>
          <a:p>
            <a:pPr lvl="2"/>
            <a:r>
              <a:rPr lang="en-US" b="1" dirty="0">
                <a:solidFill>
                  <a:schemeClr val="tx1"/>
                </a:solidFill>
              </a:rPr>
              <a:t>The maximum amplitude of a sine wave is equal to the highest value it reaches on the vertical axis as shown in figure.</a:t>
            </a:r>
          </a:p>
          <a:p>
            <a:pPr lvl="2"/>
            <a:r>
              <a:rPr lang="en-US" b="1" dirty="0">
                <a:solidFill>
                  <a:schemeClr val="tx1"/>
                </a:solidFill>
              </a:rPr>
              <a:t>Amplitude is measured in volts, amperes or watts depending on the type of signal. A volt is used for voltage, ampere for current and watts for powe</a:t>
            </a:r>
            <a:r>
              <a:rPr lang="en-US" dirty="0">
                <a:solidFill>
                  <a:schemeClr val="tx1"/>
                </a:solidFill>
              </a:rPr>
              <a:t>r.</a:t>
            </a:r>
            <a:endParaRPr lang="en-US" sz="2200" dirty="0">
              <a:solidFill>
                <a:schemeClr val="tx1"/>
              </a:solidFill>
            </a:endParaRPr>
          </a:p>
          <a:p>
            <a:pPr lvl="1"/>
            <a:endParaRPr lang="en-US" b="1" dirty="0">
              <a:solidFill>
                <a:schemeClr val="tx1"/>
              </a:solidFill>
            </a:endParaRPr>
          </a:p>
          <a:p>
            <a:pPr marL="457200" lvl="1" indent="0">
              <a:buNone/>
            </a:pPr>
            <a:endParaRPr lang="en-US" b="1" dirty="0">
              <a:solidFill>
                <a:schemeClr val="tx1"/>
              </a:solidFill>
            </a:endParaRPr>
          </a:p>
        </p:txBody>
      </p:sp>
      <p:sp>
        <p:nvSpPr>
          <p:cNvPr id="5" name="Slide Number Placeholder 4">
            <a:extLst>
              <a:ext uri="{FF2B5EF4-FFF2-40B4-BE49-F238E27FC236}">
                <a16:creationId xmlns:a16="http://schemas.microsoft.com/office/drawing/2014/main" xmlns="" id="{A587C028-F9F7-427B-920F-B9631ED157E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AutoShape 8" descr="http://ecomputernotes.com/images/Period-and-Frequency.jpg">
            <a:extLst>
              <a:ext uri="{FF2B5EF4-FFF2-40B4-BE49-F238E27FC236}">
                <a16:creationId xmlns:a16="http://schemas.microsoft.com/office/drawing/2014/main" xmlns="" id="{2945E877-00FA-4725-8B6A-CCC0C661F1D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ecomputernotes.com/images/Period-and-Frequency.jpg">
            <a:extLst>
              <a:ext uri="{FF2B5EF4-FFF2-40B4-BE49-F238E27FC236}">
                <a16:creationId xmlns:a16="http://schemas.microsoft.com/office/drawing/2014/main" xmlns="" id="{8E601CEF-35BB-4D05-8C5D-C3B67ADB8A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42" r="724"/>
          <a:stretch/>
        </p:blipFill>
        <p:spPr bwMode="auto">
          <a:xfrm>
            <a:off x="2527884" y="4081670"/>
            <a:ext cx="7270475" cy="2403896"/>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a:extLst>
              <a:ext uri="{FF2B5EF4-FFF2-40B4-BE49-F238E27FC236}">
                <a16:creationId xmlns:a16="http://schemas.microsoft.com/office/drawing/2014/main" xmlns="" id="{9100ED11-213F-443B-B8C3-A20C31509B70}"/>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0889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0487A7-0513-4B87-9B8E-E131FEAB8120}"/>
              </a:ext>
            </a:extLst>
          </p:cNvPr>
          <p:cNvSpPr>
            <a:spLocks noGrp="1"/>
          </p:cNvSpPr>
          <p:nvPr>
            <p:ph idx="1"/>
          </p:nvPr>
        </p:nvSpPr>
        <p:spPr>
          <a:xfrm>
            <a:off x="1895060" y="970344"/>
            <a:ext cx="9357760" cy="4904057"/>
          </a:xfrm>
        </p:spPr>
        <p:txBody>
          <a:bodyPr>
            <a:normAutofit/>
          </a:bodyPr>
          <a:lstStyle/>
          <a:p>
            <a:r>
              <a:rPr lang="en-US" b="1" dirty="0">
                <a:solidFill>
                  <a:schemeClr val="tx1"/>
                </a:solidFill>
              </a:rPr>
              <a:t>Period </a:t>
            </a:r>
          </a:p>
          <a:p>
            <a:pPr lvl="1"/>
            <a:r>
              <a:rPr lang="en-US" b="1" dirty="0">
                <a:solidFill>
                  <a:schemeClr val="tx1"/>
                </a:solidFill>
              </a:rPr>
              <a:t>Period refers to the amount of time in which a signal completes one cycle.</a:t>
            </a:r>
            <a:endParaRPr lang="en-US" sz="2600" b="1" dirty="0">
              <a:solidFill>
                <a:schemeClr val="tx1"/>
              </a:solidFill>
            </a:endParaRPr>
          </a:p>
          <a:p>
            <a:pPr lvl="1"/>
            <a:r>
              <a:rPr lang="en-US" b="1" dirty="0">
                <a:solidFill>
                  <a:schemeClr val="tx1"/>
                </a:solidFill>
              </a:rPr>
              <a:t>It is measured in seconds.</a:t>
            </a:r>
            <a:endParaRPr lang="en-US" sz="2600" b="1" dirty="0">
              <a:solidFill>
                <a:schemeClr val="tx1"/>
              </a:solidFill>
            </a:endParaRPr>
          </a:p>
          <a:p>
            <a:pPr lvl="1"/>
            <a:r>
              <a:rPr lang="en-US" b="1" dirty="0">
                <a:solidFill>
                  <a:schemeClr val="tx1"/>
                </a:solidFill>
              </a:rPr>
              <a:t>Other units used to measure period are millisecond (10-</a:t>
            </a:r>
            <a:r>
              <a:rPr lang="en-US" b="1" baseline="30000" dirty="0">
                <a:solidFill>
                  <a:schemeClr val="tx1"/>
                </a:solidFill>
              </a:rPr>
              <a:t>3</a:t>
            </a:r>
            <a:r>
              <a:rPr lang="en-US" b="1" dirty="0">
                <a:solidFill>
                  <a:schemeClr val="tx1"/>
                </a:solidFill>
              </a:rPr>
              <a:t> sec.) microsecond (1 0-</a:t>
            </a:r>
            <a:r>
              <a:rPr lang="en-US" b="1" baseline="30000" dirty="0">
                <a:solidFill>
                  <a:schemeClr val="tx1"/>
                </a:solidFill>
              </a:rPr>
              <a:t>6</a:t>
            </a:r>
            <a:r>
              <a:rPr lang="en-US" b="1" dirty="0">
                <a:solidFill>
                  <a:schemeClr val="tx1"/>
                </a:solidFill>
              </a:rPr>
              <a:t> sec), nanosecond (10-</a:t>
            </a:r>
            <a:r>
              <a:rPr lang="en-US" b="1" baseline="30000" dirty="0">
                <a:solidFill>
                  <a:schemeClr val="tx1"/>
                </a:solidFill>
              </a:rPr>
              <a:t>9</a:t>
            </a:r>
            <a:r>
              <a:rPr lang="en-US" b="1" dirty="0">
                <a:solidFill>
                  <a:schemeClr val="tx1"/>
                </a:solidFill>
              </a:rPr>
              <a:t> sec) and picoseconds (10-</a:t>
            </a:r>
            <a:r>
              <a:rPr lang="en-US" b="1" baseline="30000" dirty="0">
                <a:solidFill>
                  <a:schemeClr val="tx1"/>
                </a:solidFill>
              </a:rPr>
              <a:t>12</a:t>
            </a:r>
            <a:r>
              <a:rPr lang="en-US" b="1" dirty="0">
                <a:solidFill>
                  <a:schemeClr val="tx1"/>
                </a:solidFill>
              </a:rPr>
              <a:t> sec).</a:t>
            </a:r>
            <a:endParaRPr lang="en-US" sz="2600" b="1" dirty="0">
              <a:solidFill>
                <a:schemeClr val="tx1"/>
              </a:solidFill>
            </a:endParaRPr>
          </a:p>
          <a:p>
            <a:r>
              <a:rPr lang="en-US" b="1" dirty="0">
                <a:solidFill>
                  <a:schemeClr val="tx1"/>
                </a:solidFill>
              </a:rPr>
              <a:t>Frequency</a:t>
            </a:r>
          </a:p>
          <a:p>
            <a:pPr lvl="1"/>
            <a:r>
              <a:rPr lang="en-US" b="1" dirty="0">
                <a:solidFill>
                  <a:schemeClr val="tx1"/>
                </a:solidFill>
              </a:rPr>
              <a:t>It refers to the number of wave patterns completed in a given period of time.</a:t>
            </a:r>
            <a:endParaRPr lang="en-US" sz="2600" b="1" dirty="0">
              <a:solidFill>
                <a:schemeClr val="tx1"/>
              </a:solidFill>
            </a:endParaRPr>
          </a:p>
          <a:p>
            <a:pPr lvl="1"/>
            <a:r>
              <a:rPr lang="en-US" b="1" dirty="0">
                <a:solidFill>
                  <a:schemeClr val="tx1"/>
                </a:solidFill>
              </a:rPr>
              <a:t>To be more precise, frequency refers to number of periods in one second or number of cycles per second.</a:t>
            </a:r>
            <a:endParaRPr lang="en-US" sz="2600" b="1" dirty="0">
              <a:solidFill>
                <a:schemeClr val="tx1"/>
              </a:solidFill>
            </a:endParaRPr>
          </a:p>
          <a:p>
            <a:pPr lvl="1"/>
            <a:r>
              <a:rPr lang="en-US" b="1" dirty="0">
                <a:solidFill>
                  <a:schemeClr val="tx1"/>
                </a:solidFill>
              </a:rPr>
              <a:t>Frequency is measured in Hertz (Hz)</a:t>
            </a:r>
            <a:endParaRPr lang="en-US" sz="2600" b="1" dirty="0">
              <a:solidFill>
                <a:schemeClr val="tx1"/>
              </a:solidFill>
            </a:endParaRPr>
          </a:p>
          <a:p>
            <a:pPr lvl="1"/>
            <a:r>
              <a:rPr lang="en-US" b="1" dirty="0">
                <a:solidFill>
                  <a:schemeClr val="tx1"/>
                </a:solidFill>
              </a:rPr>
              <a:t>Other units used to express frequency are kilohertz (10</a:t>
            </a:r>
            <a:r>
              <a:rPr lang="en-US" b="1" baseline="30000" dirty="0">
                <a:solidFill>
                  <a:schemeClr val="tx1"/>
                </a:solidFill>
              </a:rPr>
              <a:t>3</a:t>
            </a:r>
            <a:r>
              <a:rPr lang="en-US" b="1" dirty="0">
                <a:solidFill>
                  <a:schemeClr val="tx1"/>
                </a:solidFill>
              </a:rPr>
              <a:t> Hz) Megahertz (10</a:t>
            </a:r>
            <a:r>
              <a:rPr lang="en-US" b="1" baseline="30000" dirty="0">
                <a:solidFill>
                  <a:schemeClr val="tx1"/>
                </a:solidFill>
              </a:rPr>
              <a:t>6</a:t>
            </a:r>
            <a:r>
              <a:rPr lang="en-US" b="1" dirty="0">
                <a:solidFill>
                  <a:schemeClr val="tx1"/>
                </a:solidFill>
              </a:rPr>
              <a:t> Hz), gigahertz (10</a:t>
            </a:r>
            <a:r>
              <a:rPr lang="en-US" b="1" baseline="30000" dirty="0">
                <a:solidFill>
                  <a:schemeClr val="tx1"/>
                </a:solidFill>
              </a:rPr>
              <a:t>9</a:t>
            </a:r>
            <a:r>
              <a:rPr lang="en-US" b="1" dirty="0">
                <a:solidFill>
                  <a:schemeClr val="tx1"/>
                </a:solidFill>
              </a:rPr>
              <a:t>Hz) and terahertz (10</a:t>
            </a:r>
            <a:r>
              <a:rPr lang="en-US" b="1" baseline="30000" dirty="0">
                <a:solidFill>
                  <a:schemeClr val="tx1"/>
                </a:solidFill>
              </a:rPr>
              <a:t>12</a:t>
            </a:r>
            <a:r>
              <a:rPr lang="en-US" b="1" dirty="0">
                <a:solidFill>
                  <a:schemeClr val="tx1"/>
                </a:solidFill>
              </a:rPr>
              <a:t> Hz).</a:t>
            </a:r>
            <a:endParaRPr lang="en-US" sz="2600" b="1" dirty="0">
              <a:solidFill>
                <a:schemeClr val="tx1"/>
              </a:solidFill>
            </a:endParaRPr>
          </a:p>
          <a:p>
            <a:pPr lvl="1"/>
            <a:r>
              <a:rPr lang="en-US" b="1" dirty="0">
                <a:solidFill>
                  <a:schemeClr val="tx1"/>
                </a:solidFill>
              </a:rPr>
              <a:t>Frequency and period are the inverse of each other. Period is the inverse of frequency and frequency is the inverse of period.</a:t>
            </a:r>
            <a:endParaRPr lang="en-US" sz="2600" b="1" dirty="0">
              <a:solidFill>
                <a:schemeClr val="tx1"/>
              </a:solidFill>
            </a:endParaRPr>
          </a:p>
          <a:p>
            <a:pPr lvl="1"/>
            <a:endParaRPr lang="en-US" dirty="0"/>
          </a:p>
        </p:txBody>
      </p:sp>
      <p:sp>
        <p:nvSpPr>
          <p:cNvPr id="5" name="Slide Number Placeholder 4">
            <a:extLst>
              <a:ext uri="{FF2B5EF4-FFF2-40B4-BE49-F238E27FC236}">
                <a16:creationId xmlns:a16="http://schemas.microsoft.com/office/drawing/2014/main" xmlns="" id="{49F3D6C4-CAE3-4C89-97A8-E8C08F85D02F}"/>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
        <p:nvSpPr>
          <p:cNvPr id="6" name="Date Placeholder 3">
            <a:extLst>
              <a:ext uri="{FF2B5EF4-FFF2-40B4-BE49-F238E27FC236}">
                <a16:creationId xmlns:a16="http://schemas.microsoft.com/office/drawing/2014/main" xmlns="" id="{3AF8AEDA-D47D-408B-8076-B5CEDBFB74CB}"/>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261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625F24-6CF7-428B-89F2-4B7496D37811}"/>
              </a:ext>
            </a:extLst>
          </p:cNvPr>
          <p:cNvSpPr>
            <a:spLocks noGrp="1"/>
          </p:cNvSpPr>
          <p:nvPr>
            <p:ph idx="1"/>
          </p:nvPr>
        </p:nvSpPr>
        <p:spPr>
          <a:xfrm>
            <a:off x="1855305" y="901148"/>
            <a:ext cx="9397516" cy="4877552"/>
          </a:xfrm>
        </p:spPr>
        <p:txBody>
          <a:bodyPr/>
          <a:lstStyle/>
          <a:p>
            <a:r>
              <a:rPr lang="en-US" b="1" dirty="0"/>
              <a:t>Phase</a:t>
            </a:r>
          </a:p>
          <a:p>
            <a:pPr lvl="1"/>
            <a:r>
              <a:rPr lang="en-US" b="1" dirty="0">
                <a:solidFill>
                  <a:schemeClr val="tx1"/>
                </a:solidFill>
              </a:rPr>
              <a:t>Phase describes the position of the waveform relative to time zero.</a:t>
            </a:r>
          </a:p>
          <a:p>
            <a:pPr lvl="1"/>
            <a:r>
              <a:rPr lang="en-US" b="1" dirty="0">
                <a:solidFill>
                  <a:schemeClr val="tx1"/>
                </a:solidFill>
              </a:rPr>
              <a:t>Phase describes the amount by which the waveform shifts forward or backward along the time axis.</a:t>
            </a:r>
          </a:p>
          <a:p>
            <a:pPr lvl="1"/>
            <a:r>
              <a:rPr lang="en-US" b="1" dirty="0">
                <a:solidFill>
                  <a:schemeClr val="tx1"/>
                </a:solidFill>
              </a:rPr>
              <a:t>It indicates the status of first cycle.</a:t>
            </a:r>
          </a:p>
          <a:p>
            <a:pPr lvl="1"/>
            <a:r>
              <a:rPr lang="en-US" b="1" dirty="0">
                <a:solidFill>
                  <a:schemeClr val="tx1"/>
                </a:solidFill>
              </a:rPr>
              <a:t>Phase is measured in degrees or radians.</a:t>
            </a:r>
          </a:p>
          <a:p>
            <a:pPr lvl="1"/>
            <a:r>
              <a:rPr lang="en-US" b="1" dirty="0">
                <a:solidFill>
                  <a:schemeClr val="tx1"/>
                </a:solidFill>
              </a:rPr>
              <a:t>A phase shift of </a:t>
            </a:r>
            <a:r>
              <a:rPr lang="en-US" b="1" dirty="0" smtClean="0">
                <a:solidFill>
                  <a:schemeClr val="tx1"/>
                </a:solidFill>
              </a:rPr>
              <a:t>360 degree </a:t>
            </a:r>
            <a:r>
              <a:rPr lang="en-US" b="1" dirty="0">
                <a:solidFill>
                  <a:schemeClr val="tx1"/>
                </a:solidFill>
              </a:rPr>
              <a:t>indicates a shift of a complete period, a phase shift of 180° indicates a shift of half period and a phase shift of 90° indicates a shift of a quarter of a period as shown in fig. below.</a:t>
            </a:r>
          </a:p>
          <a:p>
            <a:pPr marL="0" indent="0">
              <a:buNone/>
            </a:pPr>
            <a:endParaRPr lang="en-US" dirty="0"/>
          </a:p>
        </p:txBody>
      </p:sp>
      <p:sp>
        <p:nvSpPr>
          <p:cNvPr id="5" name="Slide Number Placeholder 4">
            <a:extLst>
              <a:ext uri="{FF2B5EF4-FFF2-40B4-BE49-F238E27FC236}">
                <a16:creationId xmlns:a16="http://schemas.microsoft.com/office/drawing/2014/main" xmlns="" id="{D372DF93-A631-4DE9-B15F-098DFB97558F}"/>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6" name="Date Placeholder 3">
            <a:extLst>
              <a:ext uri="{FF2B5EF4-FFF2-40B4-BE49-F238E27FC236}">
                <a16:creationId xmlns:a16="http://schemas.microsoft.com/office/drawing/2014/main" xmlns="" id="{40A94659-2FFC-4139-A608-1CA530E26DB7}"/>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pic>
        <p:nvPicPr>
          <p:cNvPr id="2050" name="Picture 2" descr="http://ecomputernotes.com/images/zero-phase-shift.jpg">
            <a:extLst>
              <a:ext uri="{FF2B5EF4-FFF2-40B4-BE49-F238E27FC236}">
                <a16:creationId xmlns:a16="http://schemas.microsoft.com/office/drawing/2014/main" xmlns="" id="{326526AF-A10B-40B9-A071-343E33755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 y="4105483"/>
            <a:ext cx="2621445" cy="17738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xmlns="" id="{87768167-8CE4-4FEA-A8A2-E9963A94BA7A}"/>
              </a:ext>
            </a:extLst>
          </p:cNvPr>
          <p:cNvPicPr>
            <a:picLocks noChangeAspect="1"/>
          </p:cNvPicPr>
          <p:nvPr/>
        </p:nvPicPr>
        <p:blipFill>
          <a:blip r:embed="rId4"/>
          <a:stretch>
            <a:fillRect/>
          </a:stretch>
        </p:blipFill>
        <p:spPr>
          <a:xfrm>
            <a:off x="3352427" y="4105483"/>
            <a:ext cx="2717070" cy="1773844"/>
          </a:xfrm>
          <a:prstGeom prst="rect">
            <a:avLst/>
          </a:prstGeom>
        </p:spPr>
      </p:pic>
      <p:pic>
        <p:nvPicPr>
          <p:cNvPr id="8" name="Picture 7">
            <a:extLst>
              <a:ext uri="{FF2B5EF4-FFF2-40B4-BE49-F238E27FC236}">
                <a16:creationId xmlns:a16="http://schemas.microsoft.com/office/drawing/2014/main" xmlns="" id="{0086D6BB-0296-4F62-82CF-BF6159EBB130}"/>
              </a:ext>
            </a:extLst>
          </p:cNvPr>
          <p:cNvPicPr>
            <a:picLocks noChangeAspect="1"/>
          </p:cNvPicPr>
          <p:nvPr/>
        </p:nvPicPr>
        <p:blipFill>
          <a:blip r:embed="rId5"/>
          <a:stretch>
            <a:fillRect/>
          </a:stretch>
        </p:blipFill>
        <p:spPr>
          <a:xfrm>
            <a:off x="6384683" y="4105483"/>
            <a:ext cx="2700310" cy="1773844"/>
          </a:xfrm>
          <a:prstGeom prst="rect">
            <a:avLst/>
          </a:prstGeom>
        </p:spPr>
      </p:pic>
      <p:pic>
        <p:nvPicPr>
          <p:cNvPr id="9" name="Picture 8">
            <a:extLst>
              <a:ext uri="{FF2B5EF4-FFF2-40B4-BE49-F238E27FC236}">
                <a16:creationId xmlns:a16="http://schemas.microsoft.com/office/drawing/2014/main" xmlns="" id="{233ADC85-65C7-4ED5-8F5A-1A917E257C85}"/>
              </a:ext>
            </a:extLst>
          </p:cNvPr>
          <p:cNvPicPr>
            <a:picLocks noChangeAspect="1"/>
          </p:cNvPicPr>
          <p:nvPr/>
        </p:nvPicPr>
        <p:blipFill>
          <a:blip r:embed="rId6"/>
          <a:stretch>
            <a:fillRect/>
          </a:stretch>
        </p:blipFill>
        <p:spPr>
          <a:xfrm>
            <a:off x="9400179" y="4073662"/>
            <a:ext cx="2554356" cy="1805665"/>
          </a:xfrm>
          <a:prstGeom prst="rect">
            <a:avLst/>
          </a:prstGeom>
        </p:spPr>
      </p:pic>
    </p:spTree>
    <p:extLst>
      <p:ext uri="{BB962C8B-B14F-4D97-AF65-F5344CB8AC3E}">
        <p14:creationId xmlns:p14="http://schemas.microsoft.com/office/powerpoint/2010/main" val="2159616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0691B1B-0FD2-44A1-AE25-661B19FE86D3}"/>
              </a:ext>
            </a:extLst>
          </p:cNvPr>
          <p:cNvSpPr>
            <a:spLocks noGrp="1"/>
          </p:cNvSpPr>
          <p:nvPr>
            <p:ph idx="1"/>
            <p:extLst>
              <p:ext uri="{D42A27DB-BD31-4B8C-83A1-F6EECF244321}">
                <p14:modId xmlns:p14="http://schemas.microsoft.com/office/powerpoint/2010/main" val="694201199"/>
              </p:ext>
            </p:extLst>
          </p:nvPr>
        </p:nvSpPr>
        <p:spPr>
          <a:xfrm>
            <a:off x="1805579" y="1152907"/>
            <a:ext cx="9702316" cy="4758315"/>
          </a:xfrm>
        </p:spPr>
        <p:txBody>
          <a:bodyPr vert="horz" lIns="91440" tIns="45720" rIns="91440" bIns="45720" rtlCol="0" anchor="t">
            <a:normAutofit/>
          </a:bodyPr>
          <a:lstStyle/>
          <a:p>
            <a:r>
              <a:rPr lang="en-US" b="1" dirty="0"/>
              <a:t>Digital Data Transmission</a:t>
            </a:r>
            <a:r>
              <a:rPr lang="en-US" dirty="0"/>
              <a:t> </a:t>
            </a:r>
          </a:p>
          <a:p>
            <a:pPr lvl="1"/>
            <a:r>
              <a:rPr lang="en-US" b="1" dirty="0">
                <a:solidFill>
                  <a:schemeClr val="tx1"/>
                </a:solidFill>
              </a:rPr>
              <a:t>It can have only a limited number of defined values such as 1 and O.</a:t>
            </a:r>
            <a:endParaRPr lang="en-US" sz="2600" b="1" dirty="0">
              <a:solidFill>
                <a:schemeClr val="tx1"/>
              </a:solidFill>
            </a:endParaRPr>
          </a:p>
          <a:p>
            <a:pPr lvl="1"/>
            <a:r>
              <a:rPr lang="en-US" b="1" dirty="0">
                <a:solidFill>
                  <a:schemeClr val="tx1"/>
                </a:solidFill>
              </a:rPr>
              <a:t>The transition of a digital signal from one value to other value is instantaneous.</a:t>
            </a:r>
            <a:endParaRPr lang="en-US" sz="2600" b="1" dirty="0">
              <a:solidFill>
                <a:schemeClr val="tx1"/>
              </a:solidFill>
            </a:endParaRPr>
          </a:p>
          <a:p>
            <a:pPr lvl="1"/>
            <a:r>
              <a:rPr lang="en-US" b="1" dirty="0">
                <a:solidFill>
                  <a:schemeClr val="tx1"/>
                </a:solidFill>
              </a:rPr>
              <a:t>Digital signals are represented by square wave.</a:t>
            </a:r>
            <a:endParaRPr lang="en-US" sz="2600" b="1" dirty="0">
              <a:solidFill>
                <a:schemeClr val="tx1"/>
              </a:solidFill>
            </a:endParaRPr>
          </a:p>
          <a:p>
            <a:pPr lvl="1"/>
            <a:r>
              <a:rPr lang="en-US" b="1" dirty="0">
                <a:solidFill>
                  <a:schemeClr val="tx1"/>
                </a:solidFill>
              </a:rPr>
              <a:t>In a typical digital signal, 1 is represented by having a positive voltage and 0 is represented by having no voltage or zero voltage as shown in figure.</a:t>
            </a:r>
            <a:endParaRPr lang="en-US" sz="2600" b="1" dirty="0">
              <a:solidFill>
                <a:schemeClr val="tx1"/>
              </a:solidFill>
            </a:endParaRPr>
          </a:p>
          <a:p>
            <a:pPr lvl="1"/>
            <a:r>
              <a:rPr lang="en-US" b="1" dirty="0">
                <a:solidFill>
                  <a:schemeClr val="tx1"/>
                </a:solidFill>
              </a:rPr>
              <a:t>All the signals generated by computers and other digital devices are digital in nature</a:t>
            </a:r>
            <a:r>
              <a:rPr lang="en-US" dirty="0"/>
              <a:t>.</a:t>
            </a:r>
            <a:endParaRPr lang="en-US" sz="2600" dirty="0"/>
          </a:p>
          <a:p>
            <a:pPr lvl="1"/>
            <a:endParaRPr lang="en-US" dirty="0"/>
          </a:p>
        </p:txBody>
      </p:sp>
      <p:sp>
        <p:nvSpPr>
          <p:cNvPr id="5" name="Slide Number Placeholder 4">
            <a:extLst>
              <a:ext uri="{FF2B5EF4-FFF2-40B4-BE49-F238E27FC236}">
                <a16:creationId xmlns:a16="http://schemas.microsoft.com/office/drawing/2014/main" xmlns="" id="{649EE842-DD3C-4E49-9D5F-18DEB2CE6F0B}"/>
              </a:ext>
            </a:extLst>
          </p:cNvPr>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3074" name="Picture 2" descr="http://ecomputernotes.com/images/Binary-Representation-Forming-Digital-Signal.png">
            <a:extLst>
              <a:ext uri="{FF2B5EF4-FFF2-40B4-BE49-F238E27FC236}">
                <a16:creationId xmlns:a16="http://schemas.microsoft.com/office/drawing/2014/main" xmlns="" id="{504ED44A-49DA-4396-8FE4-C373488C6B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2" r="1185"/>
          <a:stretch/>
        </p:blipFill>
        <p:spPr bwMode="auto">
          <a:xfrm>
            <a:off x="2239617" y="3993737"/>
            <a:ext cx="9157253" cy="2414996"/>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3">
            <a:extLst>
              <a:ext uri="{FF2B5EF4-FFF2-40B4-BE49-F238E27FC236}">
                <a16:creationId xmlns:a16="http://schemas.microsoft.com/office/drawing/2014/main" xmlns="" id="{1C3A2D0E-36F5-403B-9979-63446F08D923}"/>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231955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BAA34A-1465-462F-941F-2772F63F82C0}"/>
              </a:ext>
            </a:extLst>
          </p:cNvPr>
          <p:cNvSpPr>
            <a:spLocks noGrp="1"/>
          </p:cNvSpPr>
          <p:nvPr>
            <p:ph idx="1"/>
          </p:nvPr>
        </p:nvSpPr>
        <p:spPr>
          <a:xfrm>
            <a:off x="1736035" y="1152907"/>
            <a:ext cx="9768577" cy="4758315"/>
          </a:xfrm>
        </p:spPr>
        <p:txBody>
          <a:bodyPr>
            <a:normAutofit/>
          </a:bodyPr>
          <a:lstStyle/>
          <a:p>
            <a:r>
              <a:rPr lang="en-US" sz="2000" b="1" dirty="0"/>
              <a:t>Characteristics of Digital Signals  </a:t>
            </a:r>
            <a:endParaRPr lang="en-US" sz="2000" dirty="0"/>
          </a:p>
          <a:p>
            <a:pPr lvl="1"/>
            <a:r>
              <a:rPr lang="en-US" sz="1800" b="1" dirty="0"/>
              <a:t>Bit interval</a:t>
            </a:r>
            <a:endParaRPr lang="en-US" sz="1800" dirty="0"/>
          </a:p>
          <a:p>
            <a:pPr lvl="2"/>
            <a:r>
              <a:rPr lang="en-US" sz="1600" b="1" dirty="0">
                <a:solidFill>
                  <a:schemeClr val="tx1"/>
                </a:solidFill>
              </a:rPr>
              <a:t>It is the time required to send one single bit</a:t>
            </a:r>
          </a:p>
          <a:p>
            <a:pPr lvl="1"/>
            <a:r>
              <a:rPr lang="en-US" sz="1800" b="1" dirty="0">
                <a:solidFill>
                  <a:schemeClr val="tx1"/>
                </a:solidFill>
              </a:rPr>
              <a:t>Bit rate </a:t>
            </a:r>
          </a:p>
          <a:p>
            <a:pPr lvl="2"/>
            <a:r>
              <a:rPr lang="en-US" sz="1600" b="1" dirty="0">
                <a:solidFill>
                  <a:schemeClr val="tx1"/>
                </a:solidFill>
              </a:rPr>
              <a:t>It refers to the number of bit intervals in one second.</a:t>
            </a:r>
          </a:p>
          <a:p>
            <a:pPr lvl="2"/>
            <a:r>
              <a:rPr lang="en-US" sz="1600" b="1" dirty="0">
                <a:solidFill>
                  <a:schemeClr val="tx1"/>
                </a:solidFill>
              </a:rPr>
              <a:t>Therefore bit rate is the number of bits sent in one second as shown in fig.</a:t>
            </a:r>
          </a:p>
          <a:p>
            <a:pPr lvl="2"/>
            <a:r>
              <a:rPr lang="en-US" sz="1600" b="1" dirty="0">
                <a:solidFill>
                  <a:schemeClr val="tx1"/>
                </a:solidFill>
              </a:rPr>
              <a:t>Bit rate is expressed in bits per second (bps).</a:t>
            </a:r>
          </a:p>
          <a:p>
            <a:pPr lvl="2"/>
            <a:r>
              <a:rPr lang="en-US" sz="1600" b="1" dirty="0">
                <a:solidFill>
                  <a:schemeClr val="tx1"/>
                </a:solidFill>
              </a:rPr>
              <a:t>Other units used to express bit rate are Kbps, Mbps and Gbps.</a:t>
            </a:r>
          </a:p>
          <a:p>
            <a:pPr marL="0" indent="0">
              <a:buNone/>
            </a:pPr>
            <a:r>
              <a:rPr lang="en-US" sz="2000" b="1" dirty="0">
                <a:solidFill>
                  <a:schemeClr val="tx1"/>
                </a:solidFill>
              </a:rPr>
              <a:t>             		</a:t>
            </a:r>
            <a:r>
              <a:rPr lang="en-US" sz="1600" b="1" dirty="0">
                <a:solidFill>
                  <a:schemeClr val="tx1"/>
                </a:solidFill>
              </a:rPr>
              <a:t>1 kilobit per second (Kbps) = 1,000 bits per second</a:t>
            </a:r>
          </a:p>
          <a:p>
            <a:pPr marL="0" indent="0">
              <a:buNone/>
            </a:pPr>
            <a:r>
              <a:rPr lang="en-US" sz="1600" b="1" dirty="0">
                <a:solidFill>
                  <a:schemeClr val="tx1"/>
                </a:solidFill>
              </a:rPr>
              <a:t>             			1 Megabit per second (Mbps) = 1,000,000 bits per second</a:t>
            </a:r>
          </a:p>
          <a:p>
            <a:pPr marL="0" indent="0">
              <a:buNone/>
            </a:pPr>
            <a:r>
              <a:rPr lang="en-US" sz="1600" b="1" dirty="0">
                <a:solidFill>
                  <a:schemeClr val="tx1"/>
                </a:solidFill>
              </a:rPr>
              <a:t>            			1 Gigabit per second (Gbps) = 1,000,000,000 bits per second</a:t>
            </a:r>
          </a:p>
          <a:p>
            <a:endParaRPr lang="en-US" dirty="0"/>
          </a:p>
        </p:txBody>
      </p:sp>
      <p:sp>
        <p:nvSpPr>
          <p:cNvPr id="4" name="Date Placeholder 3">
            <a:extLst>
              <a:ext uri="{FF2B5EF4-FFF2-40B4-BE49-F238E27FC236}">
                <a16:creationId xmlns:a16="http://schemas.microsoft.com/office/drawing/2014/main" xmlns="" id="{510A231F-3C96-47DD-94C9-D95419BC0439}"/>
              </a:ext>
            </a:extLst>
          </p:cNvPr>
          <p:cNvSpPr>
            <a:spLocks noGrp="1"/>
          </p:cNvSpPr>
          <p:nvPr>
            <p:ph type="dt" sz="half" idx="10"/>
          </p:nvPr>
        </p:nvSpPr>
        <p:spPr/>
        <p:txBody>
          <a:bodyPr/>
          <a:lstStyle/>
          <a:p>
            <a:fld id="{CF639749-9E95-4B7D-8F6D-01A0FAADF7AC}" type="datetime1">
              <a:rPr lang="en-US" smtClean="0"/>
              <a:t>6/16/2019</a:t>
            </a:fld>
            <a:endParaRPr lang="en-US" dirty="0"/>
          </a:p>
        </p:txBody>
      </p:sp>
      <p:sp>
        <p:nvSpPr>
          <p:cNvPr id="5" name="Slide Number Placeholder 4">
            <a:extLst>
              <a:ext uri="{FF2B5EF4-FFF2-40B4-BE49-F238E27FC236}">
                <a16:creationId xmlns:a16="http://schemas.microsoft.com/office/drawing/2014/main" xmlns="" id="{A7AC9598-C8E4-4594-B324-7157279E151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Date Placeholder 3">
            <a:extLst>
              <a:ext uri="{FF2B5EF4-FFF2-40B4-BE49-F238E27FC236}">
                <a16:creationId xmlns:a16="http://schemas.microsoft.com/office/drawing/2014/main" xmlns="" id="{8E26E061-A27B-41ED-8F3E-4B77284E0563}"/>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4386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952DC3-737A-4995-B544-3AEB15B1A8BB}"/>
              </a:ext>
            </a:extLst>
          </p:cNvPr>
          <p:cNvSpPr>
            <a:spLocks noGrp="1"/>
          </p:cNvSpPr>
          <p:nvPr>
            <p:ph idx="1"/>
          </p:nvPr>
        </p:nvSpPr>
        <p:spPr>
          <a:xfrm>
            <a:off x="1643270" y="1013150"/>
            <a:ext cx="9978886" cy="5467162"/>
          </a:xfrm>
        </p:spPr>
        <p:txBody>
          <a:bodyPr>
            <a:normAutofit/>
          </a:bodyPr>
          <a:lstStyle/>
          <a:p>
            <a:pPr marL="0" indent="0">
              <a:buNone/>
            </a:pPr>
            <a:r>
              <a:rPr lang="en-US" b="1" dirty="0"/>
              <a:t>Advantages of Digital Data Transmission</a:t>
            </a:r>
          </a:p>
          <a:p>
            <a:pPr algn="just"/>
            <a:r>
              <a:rPr lang="en-US" b="1" dirty="0">
                <a:solidFill>
                  <a:srgbClr val="C00000"/>
                </a:solidFill>
              </a:rPr>
              <a:t>Digital Data</a:t>
            </a:r>
            <a:r>
              <a:rPr lang="en-US" dirty="0">
                <a:solidFill>
                  <a:srgbClr val="C00000"/>
                </a:solidFill>
              </a:rPr>
              <a:t> </a:t>
            </a:r>
            <a:r>
              <a:rPr lang="en-US" sz="1600" b="1" dirty="0">
                <a:solidFill>
                  <a:srgbClr val="C00000"/>
                </a:solidFill>
              </a:rPr>
              <a:t>- </a:t>
            </a:r>
            <a:r>
              <a:rPr lang="en-US" sz="1600" b="1" dirty="0"/>
              <a:t>Digital transmission certainly has the advantage where binary computer data is being transmitted. The equipment required to convert digital data to analog format and transmitting the digital bit streams over an analog network can be expensive, susceptible to failure, and can create errors in the information.</a:t>
            </a:r>
          </a:p>
          <a:p>
            <a:pPr algn="just"/>
            <a:r>
              <a:rPr lang="en-US" b="1" dirty="0">
                <a:solidFill>
                  <a:srgbClr val="C00000"/>
                </a:solidFill>
              </a:rPr>
              <a:t>Compression</a:t>
            </a:r>
            <a:r>
              <a:rPr lang="en-US" dirty="0">
                <a:solidFill>
                  <a:srgbClr val="C00000"/>
                </a:solidFill>
              </a:rPr>
              <a:t> - </a:t>
            </a:r>
            <a:r>
              <a:rPr lang="en-US" sz="1600" b="1" dirty="0">
                <a:solidFill>
                  <a:schemeClr val="tx1"/>
                </a:solidFill>
              </a:rPr>
              <a:t>Digital data can be compressed relatively easily, thereby increasing the efficiency of transmission. As a result, substantial volumes of voice, data, video and image information can be transmitted using relatively little raw bandwidth.</a:t>
            </a:r>
          </a:p>
          <a:p>
            <a:pPr algn="just"/>
            <a:r>
              <a:rPr lang="en-US" b="1" dirty="0">
                <a:solidFill>
                  <a:srgbClr val="C00000"/>
                </a:solidFill>
              </a:rPr>
              <a:t>Security</a:t>
            </a:r>
            <a:r>
              <a:rPr lang="en-US" dirty="0">
                <a:solidFill>
                  <a:srgbClr val="C00000"/>
                </a:solidFill>
              </a:rPr>
              <a:t> </a:t>
            </a:r>
            <a:r>
              <a:rPr lang="en-US" dirty="0"/>
              <a:t>- </a:t>
            </a:r>
            <a:r>
              <a:rPr lang="en-US" sz="1600" b="1" dirty="0">
                <a:solidFill>
                  <a:schemeClr val="tx1"/>
                </a:solidFill>
              </a:rPr>
              <a:t>Digital systems offer better security. While analog systems offer some measure of security through the scrambling of several frequencies. Scrambling is fairly simple to defeat. Digital information, on the other hand, can be encrypted to create the appearance of a single, pseudorandom bit stream. Thereby, the true meaning of individual bits, sets of bits, or the total bit stream cannot be determined without having the key to unlock the encryption algorithm employed.</a:t>
            </a:r>
          </a:p>
          <a:p>
            <a:pPr marL="457200" lvl="1" indent="0">
              <a:buNone/>
            </a:pPr>
            <a:endParaRPr lang="en-US" dirty="0"/>
          </a:p>
        </p:txBody>
      </p:sp>
      <p:sp>
        <p:nvSpPr>
          <p:cNvPr id="5" name="Slide Number Placeholder 4">
            <a:extLst>
              <a:ext uri="{FF2B5EF4-FFF2-40B4-BE49-F238E27FC236}">
                <a16:creationId xmlns:a16="http://schemas.microsoft.com/office/drawing/2014/main" xmlns="" id="{10132144-22BD-4D01-942E-DC6322F7675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6" name="Date Placeholder 3">
            <a:extLst>
              <a:ext uri="{FF2B5EF4-FFF2-40B4-BE49-F238E27FC236}">
                <a16:creationId xmlns:a16="http://schemas.microsoft.com/office/drawing/2014/main" xmlns="" id="{99822FBE-99B1-4A84-970D-C6301D165C0D}"/>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03695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C52487A-C0F8-487C-AB1D-0F3F663942C0}"/>
              </a:ext>
            </a:extLst>
          </p:cNvPr>
          <p:cNvSpPr>
            <a:spLocks noGrp="1"/>
          </p:cNvSpPr>
          <p:nvPr>
            <p:ph idx="1"/>
          </p:nvPr>
        </p:nvSpPr>
        <p:spPr>
          <a:xfrm>
            <a:off x="1828799" y="970344"/>
            <a:ext cx="9679095" cy="4917309"/>
          </a:xfrm>
        </p:spPr>
        <p:txBody>
          <a:bodyPr>
            <a:normAutofit/>
          </a:bodyPr>
          <a:lstStyle/>
          <a:p>
            <a:pPr algn="just"/>
            <a:r>
              <a:rPr lang="en-US" b="1" dirty="0">
                <a:solidFill>
                  <a:srgbClr val="C00000"/>
                </a:solidFill>
              </a:rPr>
              <a:t>Quality</a:t>
            </a:r>
            <a:r>
              <a:rPr lang="en-US" sz="1700" b="1" dirty="0"/>
              <a:t> - </a:t>
            </a:r>
            <a:r>
              <a:rPr lang="en-US" sz="1600" b="1" dirty="0"/>
              <a:t>Digital transmission offers improved error performance (quality) as compared to analog. This is due to the devices that boost the signal at periodic intervals in the transmission system in order to overcome the effects of attenuation. Additionally, digital networks deal more effectively with noise, which always is present in transmission networks.</a:t>
            </a:r>
          </a:p>
          <a:p>
            <a:pPr algn="just"/>
            <a:r>
              <a:rPr lang="en-US" sz="1700" b="1" dirty="0">
                <a:solidFill>
                  <a:srgbClr val="C00000"/>
                </a:solidFill>
              </a:rPr>
              <a:t>Cost </a:t>
            </a:r>
            <a:r>
              <a:rPr lang="en-US" sz="1700" b="1" dirty="0"/>
              <a:t>- The cost of the computer components required in digital conversion and transmission has dropped considerably, while the ruggedness and reliability of those components has increased over the years.</a:t>
            </a:r>
          </a:p>
          <a:p>
            <a:pPr algn="just"/>
            <a:r>
              <a:rPr lang="en-US" sz="1700" b="1" dirty="0">
                <a:solidFill>
                  <a:srgbClr val="C00000"/>
                </a:solidFill>
              </a:rPr>
              <a:t>Upgradeability</a:t>
            </a:r>
            <a:r>
              <a:rPr lang="en-US" sz="1700" b="1" dirty="0"/>
              <a:t> - Since digital networks are comprised of computer (digital) components, they are relatively easy to upgrade. Such upgrading can increase bandwidth, reduces the incidence of error and enhance functional value. Some upgrading can be effected remotely over a network, eliminating the need to dispatch expensive technicians for that purpose.</a:t>
            </a:r>
          </a:p>
          <a:p>
            <a:pPr algn="just"/>
            <a:r>
              <a:rPr lang="en-US" sz="1700" b="1" dirty="0">
                <a:solidFill>
                  <a:srgbClr val="C00000"/>
                </a:solidFill>
              </a:rPr>
              <a:t>Management </a:t>
            </a:r>
            <a:r>
              <a:rPr lang="en-US" sz="1700" b="1" dirty="0"/>
              <a:t>- Generally speaking, digital networks can be managed much more easily and effectively due to the fact that such networks consist of computerized components. Such components can sense their own level of performance, isolate and diagnose failures, initiate alarms, respond to queries, and respond to commands to correct any failure. Further, the cost of these components continues to drop.</a:t>
            </a:r>
          </a:p>
          <a:p>
            <a:endParaRPr lang="en-US" dirty="0"/>
          </a:p>
        </p:txBody>
      </p:sp>
      <p:sp>
        <p:nvSpPr>
          <p:cNvPr id="5" name="Slide Number Placeholder 4">
            <a:extLst>
              <a:ext uri="{FF2B5EF4-FFF2-40B4-BE49-F238E27FC236}">
                <a16:creationId xmlns:a16="http://schemas.microsoft.com/office/drawing/2014/main" xmlns="" id="{BA2519DE-4A7F-4156-B3ED-36D2E114C2E4}"/>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6" name="Date Placeholder 3">
            <a:extLst>
              <a:ext uri="{FF2B5EF4-FFF2-40B4-BE49-F238E27FC236}">
                <a16:creationId xmlns:a16="http://schemas.microsoft.com/office/drawing/2014/main" xmlns="" id="{146E7015-8603-4E42-918D-0883DC4881A3}"/>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35019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A2663B-DE02-4308-A650-5AF72C8002A3}"/>
              </a:ext>
            </a:extLst>
          </p:cNvPr>
          <p:cNvSpPr>
            <a:spLocks noGrp="1"/>
          </p:cNvSpPr>
          <p:nvPr>
            <p:ph type="title"/>
          </p:nvPr>
        </p:nvSpPr>
        <p:spPr>
          <a:xfrm>
            <a:off x="1643270" y="619790"/>
            <a:ext cx="8911687" cy="701107"/>
          </a:xfrm>
        </p:spPr>
        <p:txBody>
          <a:bodyPr>
            <a:normAutofit/>
          </a:bodyPr>
          <a:lstStyle/>
          <a:p>
            <a:r>
              <a:rPr lang="en-US" sz="2800" b="1" dirty="0">
                <a:solidFill>
                  <a:schemeClr val="tx1"/>
                </a:solidFill>
                <a:latin typeface="Verdana" panose="020B0604030504040204" pitchFamily="34" charset="0"/>
                <a:cs typeface="Verdana" panose="020B0604030504040204" pitchFamily="34" charset="0"/>
              </a:rPr>
              <a:t>Data Communication Terminology</a:t>
            </a:r>
            <a:endParaRPr lang="en-US" sz="2800" dirty="0"/>
          </a:p>
        </p:txBody>
      </p:sp>
      <p:sp>
        <p:nvSpPr>
          <p:cNvPr id="3" name="Content Placeholder 2">
            <a:extLst>
              <a:ext uri="{FF2B5EF4-FFF2-40B4-BE49-F238E27FC236}">
                <a16:creationId xmlns:a16="http://schemas.microsoft.com/office/drawing/2014/main" xmlns="" id="{04D4F8B3-70E8-4EB7-ABED-100352C7F693}"/>
              </a:ext>
            </a:extLst>
          </p:cNvPr>
          <p:cNvSpPr>
            <a:spLocks noGrp="1"/>
          </p:cNvSpPr>
          <p:nvPr>
            <p:ph idx="1"/>
          </p:nvPr>
        </p:nvSpPr>
        <p:spPr>
          <a:xfrm>
            <a:off x="1431235" y="1320897"/>
            <a:ext cx="10429461" cy="4920875"/>
          </a:xfrm>
        </p:spPr>
        <p:txBody>
          <a:bodyPr>
            <a:normAutofit fontScale="92500" lnSpcReduction="10000"/>
          </a:bodyPr>
          <a:lstStyle/>
          <a:p>
            <a:pPr marL="0" indent="0" algn="just">
              <a:buNone/>
            </a:pPr>
            <a:r>
              <a:rPr lang="en-US" b="1" dirty="0"/>
              <a:t>There are several common terminologies used in data communication literature:</a:t>
            </a:r>
          </a:p>
          <a:p>
            <a:pPr algn="just"/>
            <a:r>
              <a:rPr lang="en-US" b="1" dirty="0">
                <a:solidFill>
                  <a:srgbClr val="C00000"/>
                </a:solidFill>
              </a:rPr>
              <a:t>Channel:</a:t>
            </a:r>
            <a:r>
              <a:rPr lang="en-US" b="1" dirty="0"/>
              <a:t> The word channel refers to the portion of a link that carries a transmission between a given pair of lines. One link can have many (n) channels.</a:t>
            </a:r>
          </a:p>
          <a:p>
            <a:pPr algn="just"/>
            <a:r>
              <a:rPr lang="en-US" b="1" dirty="0">
                <a:solidFill>
                  <a:srgbClr val="C00000"/>
                </a:solidFill>
              </a:rPr>
              <a:t>Data Rate:</a:t>
            </a:r>
            <a:r>
              <a:rPr lang="en-US" b="1" dirty="0"/>
              <a:t> The data rate defines the number data elements (bits) sent in 1 second. The unit is bits per second (bps).</a:t>
            </a:r>
          </a:p>
          <a:p>
            <a:pPr algn="just"/>
            <a:r>
              <a:rPr lang="en-US" b="1" dirty="0">
                <a:solidFill>
                  <a:srgbClr val="C00000"/>
                </a:solidFill>
              </a:rPr>
              <a:t>Signal Rate:</a:t>
            </a:r>
            <a:r>
              <a:rPr lang="en-US" b="1" dirty="0"/>
              <a:t> The signal rate is the numbers of signal elements sent in 1 second. The unit is baud.</a:t>
            </a:r>
          </a:p>
          <a:p>
            <a:pPr marL="0" indent="0" algn="just">
              <a:buNone/>
            </a:pPr>
            <a:r>
              <a:rPr lang="en-US" b="1" dirty="0"/>
              <a:t>			The data rate is sometimes called the bit rate: the signal rate is sometimes called 				the pulse rate, the modulation rate, or the baud rate.</a:t>
            </a:r>
          </a:p>
          <a:p>
            <a:pPr marL="400050" lvl="1" indent="0" algn="just">
              <a:buNone/>
            </a:pPr>
            <a:r>
              <a:rPr lang="en-US" b="1" dirty="0"/>
              <a:t>			One goal in data communications is to increase the data rate while decreasing the signal 				rate. Increasing the data rate increases the speed of transmission; deceasing the signal rate 				decreasing the bandwidth requirement.</a:t>
            </a:r>
          </a:p>
          <a:p>
            <a:pPr algn="just"/>
            <a:r>
              <a:rPr lang="en-US" b="1" dirty="0">
                <a:solidFill>
                  <a:srgbClr val="C00000"/>
                </a:solidFill>
              </a:rPr>
              <a:t>Bandwidth: </a:t>
            </a:r>
            <a:r>
              <a:rPr lang="en-US" b="1" dirty="0"/>
              <a:t>Bandwidth can be used in two different contexts with two different measuring values:-</a:t>
            </a:r>
          </a:p>
          <a:p>
            <a:pPr lvl="1" algn="just"/>
            <a:r>
              <a:rPr lang="en-US" b="1" dirty="0">
                <a:solidFill>
                  <a:srgbClr val="C00000"/>
                </a:solidFill>
              </a:rPr>
              <a:t>Bandwidth in Hertz</a:t>
            </a:r>
            <a:r>
              <a:rPr lang="en-US" b="1" dirty="0"/>
              <a:t>: Bandwidth in hertz is the range of frequencies contained in a composite signal or the range of frequencies a channel can pass.</a:t>
            </a:r>
          </a:p>
          <a:p>
            <a:pPr lvl="1" algn="just"/>
            <a:r>
              <a:rPr lang="en-US" b="1" dirty="0">
                <a:solidFill>
                  <a:srgbClr val="C00000"/>
                </a:solidFill>
              </a:rPr>
              <a:t>Bandwidth in Bits per Second</a:t>
            </a:r>
            <a:r>
              <a:rPr lang="en-US" b="1" dirty="0"/>
              <a:t>: The term bandwidth can also be referred as the number of bits per second that a channel, a link, or even a network can transmit.     </a:t>
            </a:r>
          </a:p>
          <a:p>
            <a:endParaRPr lang="en-US" dirty="0"/>
          </a:p>
        </p:txBody>
      </p:sp>
      <p:sp>
        <p:nvSpPr>
          <p:cNvPr id="5" name="Slide Number Placeholder 4">
            <a:extLst>
              <a:ext uri="{FF2B5EF4-FFF2-40B4-BE49-F238E27FC236}">
                <a16:creationId xmlns:a16="http://schemas.microsoft.com/office/drawing/2014/main" xmlns="" id="{E71FF8E9-E91C-4B59-8A17-B6613A9FB59B}"/>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6" name="Date Placeholder 3">
            <a:extLst>
              <a:ext uri="{FF2B5EF4-FFF2-40B4-BE49-F238E27FC236}">
                <a16:creationId xmlns:a16="http://schemas.microsoft.com/office/drawing/2014/main" xmlns="" id="{1B36F980-8462-4505-BDD2-CB1EEBD40223}"/>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9041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146CD-8109-4DE7-8E2A-7605A7A2B463}"/>
              </a:ext>
            </a:extLst>
          </p:cNvPr>
          <p:cNvSpPr>
            <a:spLocks noGrp="1"/>
          </p:cNvSpPr>
          <p:nvPr>
            <p:ph type="title"/>
          </p:nvPr>
        </p:nvSpPr>
        <p:spPr/>
        <p:txBody>
          <a:bodyPr>
            <a:normAutofit/>
          </a:bodyPr>
          <a:lstStyle/>
          <a:p>
            <a:r>
              <a:rPr lang="en-US" b="1" dirty="0">
                <a:solidFill>
                  <a:schemeClr val="tx1"/>
                </a:solidFill>
              </a:rPr>
              <a:t>Standards Organizations</a:t>
            </a:r>
            <a:br>
              <a:rPr lang="en-US" b="1" dirty="0">
                <a:solidFill>
                  <a:schemeClr val="tx1"/>
                </a:solidFill>
              </a:rPr>
            </a:br>
            <a:endParaRPr lang="en-US" b="1" dirty="0">
              <a:solidFill>
                <a:schemeClr val="tx1"/>
              </a:solidFill>
            </a:endParaRPr>
          </a:p>
        </p:txBody>
      </p:sp>
      <p:sp>
        <p:nvSpPr>
          <p:cNvPr id="3" name="Content Placeholder 2">
            <a:extLst>
              <a:ext uri="{FF2B5EF4-FFF2-40B4-BE49-F238E27FC236}">
                <a16:creationId xmlns:a16="http://schemas.microsoft.com/office/drawing/2014/main" xmlns="" id="{5CC879B8-83C6-48BB-BA7E-234D340C71E8}"/>
              </a:ext>
            </a:extLst>
          </p:cNvPr>
          <p:cNvSpPr>
            <a:spLocks noGrp="1"/>
          </p:cNvSpPr>
          <p:nvPr>
            <p:ph idx="1"/>
          </p:nvPr>
        </p:nvSpPr>
        <p:spPr>
          <a:xfrm>
            <a:off x="1484243" y="1338470"/>
            <a:ext cx="10151165" cy="5380382"/>
          </a:xfrm>
        </p:spPr>
        <p:txBody>
          <a:bodyPr>
            <a:normAutofit lnSpcReduction="10000"/>
          </a:bodyPr>
          <a:lstStyle/>
          <a:p>
            <a:r>
              <a:rPr lang="en-US" b="1" dirty="0">
                <a:solidFill>
                  <a:schemeClr val="tx1"/>
                </a:solidFill>
              </a:rPr>
              <a:t>ANSI- American Nationals Standard</a:t>
            </a:r>
          </a:p>
          <a:p>
            <a:pPr lvl="1"/>
            <a:r>
              <a:rPr lang="en-US" b="1" dirty="0">
                <a:solidFill>
                  <a:schemeClr val="tx1"/>
                </a:solidFill>
              </a:rPr>
              <a:t>Founded in 1918 October 19</a:t>
            </a:r>
          </a:p>
          <a:p>
            <a:pPr lvl="1"/>
            <a:r>
              <a:rPr lang="en-US" b="1" dirty="0">
                <a:solidFill>
                  <a:schemeClr val="tx1"/>
                </a:solidFill>
              </a:rPr>
              <a:t>Is non Profit Organization </a:t>
            </a:r>
          </a:p>
          <a:p>
            <a:pPr lvl="1"/>
            <a:r>
              <a:rPr lang="en-US" dirty="0"/>
              <a:t> </a:t>
            </a:r>
            <a:r>
              <a:rPr lang="en-US" b="1" dirty="0">
                <a:solidFill>
                  <a:schemeClr val="tx1"/>
                </a:solidFill>
              </a:rPr>
              <a:t>the development of voluntary consensus standards for products, services, processes, systems, and personnel in the United States</a:t>
            </a:r>
          </a:p>
          <a:p>
            <a:r>
              <a:rPr lang="en-US" b="1" dirty="0">
                <a:solidFill>
                  <a:schemeClr val="tx1"/>
                </a:solidFill>
              </a:rPr>
              <a:t>IEEE- The Institute of Electrical and Electronics Engineer</a:t>
            </a:r>
          </a:p>
          <a:p>
            <a:pPr lvl="1"/>
            <a:r>
              <a:rPr lang="en-US" b="1" dirty="0">
                <a:solidFill>
                  <a:schemeClr val="tx1"/>
                </a:solidFill>
              </a:rPr>
              <a:t>IEEE is the world’s largest technical professional organization dedicated to advancing technology for the benefit of humanity.</a:t>
            </a:r>
          </a:p>
          <a:p>
            <a:r>
              <a:rPr lang="en-US" b="1" dirty="0">
                <a:solidFill>
                  <a:schemeClr val="tx1"/>
                </a:solidFill>
              </a:rPr>
              <a:t>ISO-  The international organization for standards</a:t>
            </a:r>
          </a:p>
          <a:p>
            <a:pPr lvl="1"/>
            <a:r>
              <a:rPr lang="en-US" b="1" dirty="0">
                <a:solidFill>
                  <a:schemeClr val="tx1"/>
                </a:solidFill>
              </a:rPr>
              <a:t>The International Organization for Standardization is an international standard-setting body composed of representatives from various national standards organizations</a:t>
            </a:r>
            <a:r>
              <a:rPr lang="en-US" dirty="0"/>
              <a:t>.</a:t>
            </a:r>
          </a:p>
          <a:p>
            <a:r>
              <a:rPr lang="en-US" b="1" dirty="0">
                <a:solidFill>
                  <a:schemeClr val="tx1"/>
                </a:solidFill>
              </a:rPr>
              <a:t>ITU-T – International Telecommunication Union- Telecommunication Standards Sector</a:t>
            </a:r>
          </a:p>
          <a:p>
            <a:pPr lvl="1"/>
            <a:r>
              <a:rPr lang="en-US" b="1" dirty="0">
                <a:solidFill>
                  <a:schemeClr val="tx1"/>
                </a:solidFill>
              </a:rPr>
              <a:t>Defining the standard of telecommunication but there was still little international compatibility.</a:t>
            </a:r>
          </a:p>
          <a:p>
            <a:pPr lvl="1"/>
            <a:r>
              <a:rPr lang="en-US" b="1" dirty="0">
                <a:solidFill>
                  <a:schemeClr val="tx1"/>
                </a:solidFill>
              </a:rPr>
              <a:t>The UN responded by forming as apart of ITU</a:t>
            </a:r>
          </a:p>
          <a:p>
            <a:r>
              <a:rPr lang="en-US" b="1" dirty="0">
                <a:solidFill>
                  <a:schemeClr val="tx1"/>
                </a:solidFill>
              </a:rPr>
              <a:t>EIA- Electronic </a:t>
            </a:r>
            <a:r>
              <a:rPr lang="en-US" b="1">
                <a:solidFill>
                  <a:schemeClr val="tx1"/>
                </a:solidFill>
              </a:rPr>
              <a:t>Industries Association</a:t>
            </a:r>
            <a:endParaRPr lang="en-US" b="1" dirty="0">
              <a:solidFill>
                <a:schemeClr val="tx1"/>
              </a:solidFill>
            </a:endParaRPr>
          </a:p>
        </p:txBody>
      </p:sp>
      <p:sp>
        <p:nvSpPr>
          <p:cNvPr id="5" name="Slide Number Placeholder 4">
            <a:extLst>
              <a:ext uri="{FF2B5EF4-FFF2-40B4-BE49-F238E27FC236}">
                <a16:creationId xmlns:a16="http://schemas.microsoft.com/office/drawing/2014/main" xmlns="" id="{6CF8461E-1904-4E38-AD32-7B10343D38D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6" name="Date Placeholder 3">
            <a:extLst>
              <a:ext uri="{FF2B5EF4-FFF2-40B4-BE49-F238E27FC236}">
                <a16:creationId xmlns:a16="http://schemas.microsoft.com/office/drawing/2014/main" xmlns="" id="{324F48A7-0721-4B3E-AD6A-99065DCECEA0}"/>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25619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3C6B18-C93A-4D23-A876-4AD540403C03}"/>
              </a:ext>
            </a:extLst>
          </p:cNvPr>
          <p:cNvSpPr>
            <a:spLocks noGrp="1"/>
          </p:cNvSpPr>
          <p:nvPr>
            <p:ph idx="1"/>
          </p:nvPr>
        </p:nvSpPr>
        <p:spPr>
          <a:xfrm>
            <a:off x="2195317" y="1402080"/>
            <a:ext cx="8915400" cy="3777622"/>
          </a:xfrm>
        </p:spPr>
        <p:txBody>
          <a:bodyPr>
            <a:normAutofit/>
          </a:bodyPr>
          <a:lstStyle/>
          <a:p>
            <a:r>
              <a:rPr lang="en-US" sz="2000" b="1" dirty="0">
                <a:solidFill>
                  <a:schemeClr val="tx1"/>
                </a:solidFill>
                <a:latin typeface="Verdana" panose="020B0604030504040204" pitchFamily="34" charset="0"/>
                <a:ea typeface="Verdana" panose="020B0604030504040204" pitchFamily="34" charset="0"/>
                <a:cs typeface="Verdana" panose="020B0604030504040204" pitchFamily="34" charset="0"/>
              </a:rPr>
              <a:t>Text Book</a:t>
            </a:r>
          </a:p>
          <a:p>
            <a:pPr lvl="1"/>
            <a:r>
              <a:rPr lang="en-US" sz="2000" b="1" dirty="0">
                <a:solidFill>
                  <a:schemeClr val="tx1"/>
                </a:solidFill>
                <a:latin typeface="Verdana" panose="020B0604030504040204" pitchFamily="34" charset="0"/>
                <a:ea typeface="Verdana" panose="020B0604030504040204" pitchFamily="34" charset="0"/>
                <a:cs typeface="Verdana" panose="020B0604030504040204" pitchFamily="34" charset="0"/>
              </a:rPr>
              <a:t>William Stallings, Data and Computer Communications, fifth edition</a:t>
            </a:r>
          </a:p>
          <a:p>
            <a:r>
              <a:rPr lang="en-US" sz="2000" b="1" dirty="0">
                <a:solidFill>
                  <a:schemeClr val="tx1"/>
                </a:solidFill>
                <a:latin typeface="Verdana" panose="020B0604030504040204" pitchFamily="34" charset="0"/>
                <a:ea typeface="Verdana" panose="020B0604030504040204" pitchFamily="34" charset="0"/>
                <a:cs typeface="Verdana" panose="020B0604030504040204" pitchFamily="34" charset="0"/>
              </a:rPr>
              <a:t>References</a:t>
            </a:r>
          </a:p>
          <a:p>
            <a:pPr lvl="1"/>
            <a:r>
              <a:rPr lang="en-US" sz="2000" b="1" dirty="0">
                <a:solidFill>
                  <a:schemeClr val="tx1"/>
                </a:solidFill>
                <a:latin typeface="Verdana" panose="020B0604030504040204" pitchFamily="34" charset="0"/>
                <a:ea typeface="Verdana" panose="020B0604030504040204" pitchFamily="34" charset="0"/>
                <a:cs typeface="Verdana" panose="020B0604030504040204" pitchFamily="34" charset="0"/>
              </a:rPr>
              <a:t>U.D. Black, Data Communications and Distributed Networks Behrouz Forouzan, Introduction to Data Communications and Networking</a:t>
            </a:r>
          </a:p>
          <a:p>
            <a:pPr lvl="1"/>
            <a:r>
              <a:rPr lang="en-US" sz="2000" b="1" dirty="0">
                <a:solidFill>
                  <a:schemeClr val="tx1"/>
                </a:solidFill>
                <a:latin typeface="Verdana" panose="020B0604030504040204" pitchFamily="34" charset="0"/>
                <a:ea typeface="Verdana" panose="020B0604030504040204" pitchFamily="34" charset="0"/>
                <a:cs typeface="Verdana" panose="020B0604030504040204" pitchFamily="34" charset="0"/>
              </a:rPr>
              <a:t>Oppenheim, Signals and Systems</a:t>
            </a:r>
          </a:p>
        </p:txBody>
      </p:sp>
      <p:sp>
        <p:nvSpPr>
          <p:cNvPr id="4" name="Date Placeholder 3">
            <a:extLst>
              <a:ext uri="{FF2B5EF4-FFF2-40B4-BE49-F238E27FC236}">
                <a16:creationId xmlns:a16="http://schemas.microsoft.com/office/drawing/2014/main" xmlns="" id="{48B16689-ACE5-406C-9BD5-2FACB2C02322}"/>
              </a:ext>
            </a:extLst>
          </p:cNvPr>
          <p:cNvSpPr>
            <a:spLocks noGrp="1"/>
          </p:cNvSpPr>
          <p:nvPr>
            <p:ph type="dt" sz="half" idx="10"/>
          </p:nvPr>
        </p:nvSpPr>
        <p:spPr>
          <a:xfrm>
            <a:off x="195098" y="6241772"/>
            <a:ext cx="1448172" cy="477080"/>
          </a:xfrm>
          <a:noFill/>
        </p:spPr>
        <p:style>
          <a:lnRef idx="2">
            <a:schemeClr val="accent2"/>
          </a:lnRef>
          <a:fillRef idx="1">
            <a:schemeClr val="lt1"/>
          </a:fillRef>
          <a:effectRef idx="0">
            <a:schemeClr val="accent2"/>
          </a:effectRef>
          <a:fontRef idx="minor">
            <a:schemeClr val="dk1"/>
          </a:fontRef>
        </p:style>
        <p:txBody>
          <a:body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
        <p:nvSpPr>
          <p:cNvPr id="5" name="Slide Number Placeholder 4">
            <a:extLst>
              <a:ext uri="{FF2B5EF4-FFF2-40B4-BE49-F238E27FC236}">
                <a16:creationId xmlns:a16="http://schemas.microsoft.com/office/drawing/2014/main" xmlns="" id="{409F16CC-61D3-4DC4-A6C8-FC142228B221}"/>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880102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472C3-A9E5-46A7-8A83-37B896971B92}"/>
              </a:ext>
            </a:extLst>
          </p:cNvPr>
          <p:cNvSpPr>
            <a:spLocks noGrp="1"/>
          </p:cNvSpPr>
          <p:nvPr>
            <p:ph type="title"/>
          </p:nvPr>
        </p:nvSpPr>
        <p:spPr>
          <a:xfrm>
            <a:off x="1701317" y="624110"/>
            <a:ext cx="8911687" cy="899890"/>
          </a:xfrm>
        </p:spPr>
        <p:txBody>
          <a:bodyPr/>
          <a:lstStyle/>
          <a:p>
            <a:r>
              <a:rPr lang="en-US" b="1" dirty="0">
                <a:solidFill>
                  <a:schemeClr val="tx1"/>
                </a:solidFill>
              </a:rPr>
              <a:t>Applications of Data Communications</a:t>
            </a:r>
          </a:p>
        </p:txBody>
      </p:sp>
      <p:sp>
        <p:nvSpPr>
          <p:cNvPr id="3" name="Content Placeholder 2">
            <a:extLst>
              <a:ext uri="{FF2B5EF4-FFF2-40B4-BE49-F238E27FC236}">
                <a16:creationId xmlns:a16="http://schemas.microsoft.com/office/drawing/2014/main" xmlns="" id="{DE16DA99-C618-46B6-A36A-905D6609321B}"/>
              </a:ext>
            </a:extLst>
          </p:cNvPr>
          <p:cNvSpPr>
            <a:spLocks noGrp="1"/>
          </p:cNvSpPr>
          <p:nvPr>
            <p:ph idx="1"/>
          </p:nvPr>
        </p:nvSpPr>
        <p:spPr>
          <a:xfrm>
            <a:off x="2305878" y="1404730"/>
            <a:ext cx="8696863" cy="5314121"/>
          </a:xfrm>
        </p:spPr>
        <p:txBody>
          <a:bodyPr>
            <a:normAutofit fontScale="77500" lnSpcReduction="20000"/>
          </a:bodyPr>
          <a:lstStyle/>
          <a:p>
            <a:r>
              <a:rPr lang="en-US" altLang="en-US" sz="2100" b="1" dirty="0">
                <a:solidFill>
                  <a:schemeClr val="tx1"/>
                </a:solidFill>
              </a:rPr>
              <a:t>Airline reservation system</a:t>
            </a:r>
          </a:p>
          <a:p>
            <a:pPr lvl="1"/>
            <a:r>
              <a:rPr lang="en-US" altLang="en-US" sz="2100" b="1" dirty="0">
                <a:solidFill>
                  <a:schemeClr val="tx1"/>
                </a:solidFill>
              </a:rPr>
              <a:t>American airline: Sabre system</a:t>
            </a:r>
          </a:p>
          <a:p>
            <a:pPr lvl="1"/>
            <a:r>
              <a:rPr lang="en-US" altLang="en-US" sz="2100" b="1" dirty="0">
                <a:solidFill>
                  <a:schemeClr val="tx1"/>
                </a:solidFill>
              </a:rPr>
              <a:t>United airline: Apollo reservation system</a:t>
            </a:r>
          </a:p>
          <a:p>
            <a:r>
              <a:rPr lang="en-US" altLang="en-US" sz="2100" b="1" dirty="0">
                <a:solidFill>
                  <a:schemeClr val="tx1"/>
                </a:solidFill>
              </a:rPr>
              <a:t>Automatic teller machine</a:t>
            </a:r>
          </a:p>
          <a:p>
            <a:pPr lvl="1"/>
            <a:r>
              <a:rPr lang="en-US" altLang="en-US" sz="2100" b="1" dirty="0">
                <a:solidFill>
                  <a:schemeClr val="tx1"/>
                </a:solidFill>
              </a:rPr>
              <a:t>Swift: Society for Worldwide Interbank Financial Telecommunication</a:t>
            </a:r>
          </a:p>
          <a:p>
            <a:r>
              <a:rPr lang="en-US" altLang="en-US" sz="2100" b="1" dirty="0">
                <a:solidFill>
                  <a:schemeClr val="tx1"/>
                </a:solidFill>
              </a:rPr>
              <a:t>Sales order entry</a:t>
            </a:r>
          </a:p>
          <a:p>
            <a:pPr lvl="1"/>
            <a:r>
              <a:rPr lang="en-US" altLang="en-US" sz="2100" b="1" dirty="0">
                <a:solidFill>
                  <a:schemeClr val="tx1"/>
                </a:solidFill>
              </a:rPr>
              <a:t>Point of sale</a:t>
            </a:r>
          </a:p>
          <a:p>
            <a:pPr lvl="1"/>
            <a:r>
              <a:rPr lang="en-US" altLang="en-US" sz="2100" b="1" dirty="0">
                <a:solidFill>
                  <a:schemeClr val="tx1"/>
                </a:solidFill>
              </a:rPr>
              <a:t>Universal product code</a:t>
            </a:r>
          </a:p>
          <a:p>
            <a:r>
              <a:rPr lang="en-US" altLang="en-US" sz="2100" b="1" dirty="0">
                <a:solidFill>
                  <a:schemeClr val="tx1"/>
                </a:solidFill>
              </a:rPr>
              <a:t>Unstructured data application</a:t>
            </a:r>
          </a:p>
          <a:p>
            <a:pPr lvl="1"/>
            <a:r>
              <a:rPr lang="en-US" altLang="en-US" sz="2100" b="1" dirty="0">
                <a:solidFill>
                  <a:schemeClr val="tx1"/>
                </a:solidFill>
              </a:rPr>
              <a:t>Electronic mail</a:t>
            </a:r>
          </a:p>
          <a:p>
            <a:pPr lvl="1"/>
            <a:r>
              <a:rPr lang="en-US" altLang="en-US" sz="2100" b="1" dirty="0">
                <a:solidFill>
                  <a:schemeClr val="tx1"/>
                </a:solidFill>
              </a:rPr>
              <a:t>Ownership of content</a:t>
            </a:r>
          </a:p>
          <a:p>
            <a:pPr lvl="1"/>
            <a:r>
              <a:rPr lang="en-US" altLang="en-US" sz="2100" b="1" dirty="0">
                <a:solidFill>
                  <a:schemeClr val="tx1"/>
                </a:solidFill>
              </a:rPr>
              <a:t>Simple mail transfer protocol (SMTP)</a:t>
            </a:r>
          </a:p>
          <a:p>
            <a:pPr lvl="2"/>
            <a:r>
              <a:rPr lang="en-US" altLang="en-US" sz="1800" b="1" dirty="0">
                <a:solidFill>
                  <a:schemeClr val="tx1"/>
                </a:solidFill>
              </a:rPr>
              <a:t>No foreign characters</a:t>
            </a:r>
          </a:p>
          <a:p>
            <a:pPr lvl="2"/>
            <a:r>
              <a:rPr lang="en-US" altLang="en-US" sz="1800" b="1" dirty="0">
                <a:solidFill>
                  <a:schemeClr val="tx1"/>
                </a:solidFill>
              </a:rPr>
              <a:t>No executable files</a:t>
            </a:r>
          </a:p>
          <a:p>
            <a:pPr lvl="2"/>
            <a:r>
              <a:rPr lang="en-US" altLang="en-US" sz="1800" b="1" dirty="0">
                <a:solidFill>
                  <a:schemeClr val="tx1"/>
                </a:solidFill>
              </a:rPr>
              <a:t>Limited size</a:t>
            </a:r>
          </a:p>
          <a:p>
            <a:pPr lvl="1"/>
            <a:r>
              <a:rPr lang="en-US" altLang="en-US" sz="2100" b="1" dirty="0">
                <a:solidFill>
                  <a:schemeClr val="tx1"/>
                </a:solidFill>
              </a:rPr>
              <a:t>Multipurpose Internet mail extensions (MIME)</a:t>
            </a:r>
          </a:p>
          <a:p>
            <a:endParaRPr lang="en-US" dirty="0"/>
          </a:p>
        </p:txBody>
      </p:sp>
      <p:sp>
        <p:nvSpPr>
          <p:cNvPr id="5" name="Slide Number Placeholder 4">
            <a:extLst>
              <a:ext uri="{FF2B5EF4-FFF2-40B4-BE49-F238E27FC236}">
                <a16:creationId xmlns:a16="http://schemas.microsoft.com/office/drawing/2014/main" xmlns="" id="{183780D0-60E9-40E7-9369-D829D3EE192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6" name="Date Placeholder 3">
            <a:extLst>
              <a:ext uri="{FF2B5EF4-FFF2-40B4-BE49-F238E27FC236}">
                <a16:creationId xmlns:a16="http://schemas.microsoft.com/office/drawing/2014/main" xmlns="" id="{13DBAFEF-5DEE-4E1D-9094-1DDAF5DB1497}"/>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81078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71B9E59-8B1F-47FB-8155-33D002E043F2}"/>
              </a:ext>
            </a:extLst>
          </p:cNvPr>
          <p:cNvSpPr>
            <a:spLocks noGrp="1"/>
          </p:cNvSpPr>
          <p:nvPr>
            <p:ph idx="1"/>
          </p:nvPr>
        </p:nvSpPr>
        <p:spPr>
          <a:xfrm>
            <a:off x="2173357" y="1152907"/>
            <a:ext cx="9331255" cy="4758315"/>
          </a:xfrm>
        </p:spPr>
        <p:txBody>
          <a:bodyPr/>
          <a:lstStyle/>
          <a:p>
            <a:pPr>
              <a:lnSpc>
                <a:spcPct val="90000"/>
              </a:lnSpc>
            </a:pPr>
            <a:r>
              <a:rPr lang="en-US" altLang="en-US" sz="2000" b="1" dirty="0">
                <a:solidFill>
                  <a:schemeClr val="tx1"/>
                </a:solidFill>
              </a:rPr>
              <a:t>Image application</a:t>
            </a:r>
          </a:p>
          <a:p>
            <a:pPr lvl="1">
              <a:lnSpc>
                <a:spcPct val="90000"/>
              </a:lnSpc>
            </a:pPr>
            <a:r>
              <a:rPr lang="en-US" altLang="en-US" sz="1800" b="1" dirty="0">
                <a:solidFill>
                  <a:schemeClr val="tx1"/>
                </a:solidFill>
              </a:rPr>
              <a:t>Facsimile (FAX)</a:t>
            </a:r>
          </a:p>
          <a:p>
            <a:pPr lvl="2">
              <a:lnSpc>
                <a:spcPct val="90000"/>
              </a:lnSpc>
            </a:pPr>
            <a:r>
              <a:rPr lang="en-US" altLang="en-US" sz="1600" b="1" dirty="0">
                <a:solidFill>
                  <a:schemeClr val="tx1"/>
                </a:solidFill>
              </a:rPr>
              <a:t>Simple for printed documentation</a:t>
            </a:r>
          </a:p>
          <a:p>
            <a:pPr lvl="1">
              <a:lnSpc>
                <a:spcPct val="90000"/>
              </a:lnSpc>
            </a:pPr>
            <a:r>
              <a:rPr lang="en-US" altLang="en-US" sz="1800" b="1" dirty="0">
                <a:solidFill>
                  <a:schemeClr val="tx1"/>
                </a:solidFill>
              </a:rPr>
              <a:t>Television</a:t>
            </a:r>
          </a:p>
          <a:p>
            <a:pPr lvl="2">
              <a:lnSpc>
                <a:spcPct val="90000"/>
              </a:lnSpc>
            </a:pPr>
            <a:r>
              <a:rPr lang="en-US" altLang="en-US" sz="1800" b="1" dirty="0">
                <a:solidFill>
                  <a:schemeClr val="tx1"/>
                </a:solidFill>
              </a:rPr>
              <a:t>Purpose</a:t>
            </a:r>
          </a:p>
          <a:p>
            <a:pPr lvl="3">
              <a:lnSpc>
                <a:spcPct val="90000"/>
              </a:lnSpc>
            </a:pPr>
            <a:r>
              <a:rPr lang="en-US" altLang="en-US" sz="1600" b="1" dirty="0">
                <a:solidFill>
                  <a:schemeClr val="tx1"/>
                </a:solidFill>
              </a:rPr>
              <a:t>Security</a:t>
            </a:r>
          </a:p>
          <a:p>
            <a:pPr lvl="3">
              <a:lnSpc>
                <a:spcPct val="90000"/>
              </a:lnSpc>
            </a:pPr>
            <a:r>
              <a:rPr lang="en-US" altLang="en-US" sz="1600" b="1" dirty="0">
                <a:solidFill>
                  <a:schemeClr val="tx1"/>
                </a:solidFill>
              </a:rPr>
              <a:t>Information</a:t>
            </a:r>
          </a:p>
          <a:p>
            <a:pPr lvl="3">
              <a:lnSpc>
                <a:spcPct val="90000"/>
              </a:lnSpc>
            </a:pPr>
            <a:r>
              <a:rPr lang="en-US" altLang="en-US" sz="1600" b="1" dirty="0">
                <a:solidFill>
                  <a:schemeClr val="tx1"/>
                </a:solidFill>
              </a:rPr>
              <a:t>Conference</a:t>
            </a:r>
          </a:p>
          <a:p>
            <a:pPr lvl="2">
              <a:lnSpc>
                <a:spcPct val="90000"/>
              </a:lnSpc>
            </a:pPr>
            <a:r>
              <a:rPr lang="en-US" altLang="en-US" sz="1800" b="1" dirty="0">
                <a:solidFill>
                  <a:schemeClr val="tx1"/>
                </a:solidFill>
              </a:rPr>
              <a:t>Types</a:t>
            </a:r>
          </a:p>
          <a:p>
            <a:pPr lvl="3">
              <a:lnSpc>
                <a:spcPct val="90000"/>
              </a:lnSpc>
            </a:pPr>
            <a:r>
              <a:rPr lang="en-US" altLang="en-US" sz="1600" b="1" dirty="0">
                <a:solidFill>
                  <a:schemeClr val="tx1"/>
                </a:solidFill>
              </a:rPr>
              <a:t>Freeze-frame &amp; full-motion</a:t>
            </a:r>
          </a:p>
          <a:p>
            <a:pPr lvl="3">
              <a:lnSpc>
                <a:spcPct val="90000"/>
              </a:lnSpc>
            </a:pPr>
            <a:r>
              <a:rPr lang="en-US" altLang="en-US" sz="1600" b="1" dirty="0">
                <a:solidFill>
                  <a:schemeClr val="tx1"/>
                </a:solidFill>
              </a:rPr>
              <a:t>One-way &amp; two-way </a:t>
            </a:r>
          </a:p>
          <a:p>
            <a:endParaRPr lang="en-US" dirty="0"/>
          </a:p>
        </p:txBody>
      </p:sp>
      <p:sp>
        <p:nvSpPr>
          <p:cNvPr id="5" name="Slide Number Placeholder 4">
            <a:extLst>
              <a:ext uri="{FF2B5EF4-FFF2-40B4-BE49-F238E27FC236}">
                <a16:creationId xmlns:a16="http://schemas.microsoft.com/office/drawing/2014/main" xmlns="" id="{74205DE1-61AC-4A17-9C28-5613F570A67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6" name="Date Placeholder 3">
            <a:extLst>
              <a:ext uri="{FF2B5EF4-FFF2-40B4-BE49-F238E27FC236}">
                <a16:creationId xmlns:a16="http://schemas.microsoft.com/office/drawing/2014/main" xmlns="" id="{515D06DE-BCA5-48F2-B153-0359433544CF}"/>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30800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5EACFF-F309-41F9-BC3F-5A1640EA75A9}"/>
              </a:ext>
            </a:extLst>
          </p:cNvPr>
          <p:cNvSpPr>
            <a:spLocks noGrp="1"/>
          </p:cNvSpPr>
          <p:nvPr>
            <p:ph type="title"/>
          </p:nvPr>
        </p:nvSpPr>
        <p:spPr>
          <a:xfrm>
            <a:off x="1643271" y="329899"/>
            <a:ext cx="8282608" cy="1280890"/>
          </a:xfrm>
        </p:spPr>
        <p:txBody>
          <a:bodyPr/>
          <a:lstStyle/>
          <a:p>
            <a:pPr algn="ctr"/>
            <a:r>
              <a:rPr lang="en-US" b="1" dirty="0">
                <a:solidFill>
                  <a:schemeClr val="tx1"/>
                </a:solidFill>
              </a:rPr>
              <a:t>Chapter 1</a:t>
            </a:r>
            <a:br>
              <a:rPr lang="en-US" b="1" dirty="0">
                <a:solidFill>
                  <a:schemeClr val="tx1"/>
                </a:solidFill>
              </a:rPr>
            </a:br>
            <a:r>
              <a:rPr lang="en-US" b="1" dirty="0">
                <a:solidFill>
                  <a:schemeClr val="tx1"/>
                </a:solidFill>
              </a:rPr>
              <a:t>Introduction</a:t>
            </a:r>
          </a:p>
        </p:txBody>
      </p:sp>
      <p:sp>
        <p:nvSpPr>
          <p:cNvPr id="3" name="Content Placeholder 2">
            <a:extLst>
              <a:ext uri="{FF2B5EF4-FFF2-40B4-BE49-F238E27FC236}">
                <a16:creationId xmlns:a16="http://schemas.microsoft.com/office/drawing/2014/main" xmlns="" id="{46E8DBCD-7BAF-4835-B6FB-698DBF1A363A}"/>
              </a:ext>
            </a:extLst>
          </p:cNvPr>
          <p:cNvSpPr>
            <a:spLocks noGrp="1"/>
          </p:cNvSpPr>
          <p:nvPr>
            <p:ph idx="1"/>
          </p:nvPr>
        </p:nvSpPr>
        <p:spPr/>
        <p:txBody>
          <a:bodyPr>
            <a:normAutofit/>
          </a:bodyPr>
          <a:lstStyle/>
          <a:p>
            <a:pPr marL="0" indent="0">
              <a:buNone/>
            </a:pPr>
            <a:r>
              <a:rPr lang="en-US" sz="2400" b="1" dirty="0">
                <a:solidFill>
                  <a:schemeClr val="tx1"/>
                </a:solidFill>
                <a:latin typeface="Verdana" panose="020B0604030504040204" pitchFamily="34" charset="0"/>
                <a:cs typeface="Verdana" panose="020B0604030504040204" pitchFamily="34" charset="0"/>
              </a:rPr>
              <a:t>1.1 Evolution of Data Communication</a:t>
            </a:r>
          </a:p>
          <a:p>
            <a:pPr marL="0" indent="0">
              <a:buNone/>
            </a:pPr>
            <a:r>
              <a:rPr lang="en-US" sz="2400" b="1" dirty="0">
                <a:solidFill>
                  <a:schemeClr val="tx1"/>
                </a:solidFill>
                <a:latin typeface="Verdana" panose="020B0604030504040204" pitchFamily="34" charset="0"/>
                <a:cs typeface="Verdana" panose="020B0604030504040204" pitchFamily="34" charset="0"/>
              </a:rPr>
              <a:t>1.2 Analog and Digital Data Transmission, Data Communication Terminology</a:t>
            </a:r>
          </a:p>
          <a:p>
            <a:pPr marL="0" indent="0">
              <a:buNone/>
            </a:pPr>
            <a:r>
              <a:rPr lang="en-US" sz="2400" b="1" dirty="0">
                <a:solidFill>
                  <a:schemeClr val="tx1"/>
                </a:solidFill>
                <a:latin typeface="Verdana" panose="020B0604030504040204" pitchFamily="34" charset="0"/>
                <a:cs typeface="Verdana" panose="020B0604030504040204" pitchFamily="34" charset="0"/>
              </a:rPr>
              <a:t>1.3 Standards Organizations, Applications</a:t>
            </a:r>
          </a:p>
        </p:txBody>
      </p:sp>
      <p:sp>
        <p:nvSpPr>
          <p:cNvPr id="5" name="Slide Number Placeholder 4">
            <a:extLst>
              <a:ext uri="{FF2B5EF4-FFF2-40B4-BE49-F238E27FC236}">
                <a16:creationId xmlns:a16="http://schemas.microsoft.com/office/drawing/2014/main" xmlns="" id="{45637B59-E719-477E-A549-1208FE623086}"/>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6" name="Date Placeholder 3">
            <a:extLst>
              <a:ext uri="{FF2B5EF4-FFF2-40B4-BE49-F238E27FC236}">
                <a16:creationId xmlns:a16="http://schemas.microsoft.com/office/drawing/2014/main" xmlns="" id="{3328560F-621A-4861-93D9-E0BDC6DD2E11}"/>
              </a:ext>
            </a:extLst>
          </p:cNvPr>
          <p:cNvSpPr txBox="1">
            <a:spLocks/>
          </p:cNvSpPr>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1426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B5AF5-08DB-47FB-AD92-5265F1A246AE}"/>
              </a:ext>
            </a:extLst>
          </p:cNvPr>
          <p:cNvSpPr>
            <a:spLocks noGrp="1"/>
          </p:cNvSpPr>
          <p:nvPr>
            <p:ph type="title"/>
          </p:nvPr>
        </p:nvSpPr>
        <p:spPr>
          <a:xfrm>
            <a:off x="2592925" y="624110"/>
            <a:ext cx="8911687" cy="937404"/>
          </a:xfrm>
        </p:spPr>
        <p:txBody>
          <a:bodyPr/>
          <a:lstStyle/>
          <a:p>
            <a:r>
              <a:rPr lang="en-US" b="1" dirty="0">
                <a:solidFill>
                  <a:schemeClr val="tx1"/>
                </a:solidFill>
              </a:rPr>
              <a:t>Definition- Data Communications</a:t>
            </a:r>
          </a:p>
        </p:txBody>
      </p:sp>
      <p:sp>
        <p:nvSpPr>
          <p:cNvPr id="3" name="Content Placeholder 2">
            <a:extLst>
              <a:ext uri="{FF2B5EF4-FFF2-40B4-BE49-F238E27FC236}">
                <a16:creationId xmlns:a16="http://schemas.microsoft.com/office/drawing/2014/main" xmlns="" id="{0D8E733F-3A17-4E95-B51F-7EFE09BDC830}"/>
              </a:ext>
            </a:extLst>
          </p:cNvPr>
          <p:cNvSpPr>
            <a:spLocks noGrp="1"/>
          </p:cNvSpPr>
          <p:nvPr>
            <p:ph idx="1"/>
          </p:nvPr>
        </p:nvSpPr>
        <p:spPr>
          <a:xfrm>
            <a:off x="1443519" y="1530938"/>
            <a:ext cx="10478039" cy="4280139"/>
          </a:xfrm>
        </p:spPr>
        <p:txBody>
          <a:bodyPr/>
          <a:lstStyle/>
          <a:p>
            <a:r>
              <a:rPr lang="en-US" b="1" dirty="0">
                <a:solidFill>
                  <a:schemeClr val="tx1"/>
                </a:solidFill>
              </a:rPr>
              <a:t>Data – “Datum” derived from Latin  means “Something Given” in mid 18 Century.</a:t>
            </a:r>
          </a:p>
          <a:p>
            <a:r>
              <a:rPr lang="en-US" b="1" dirty="0">
                <a:solidFill>
                  <a:schemeClr val="tx1"/>
                </a:solidFill>
              </a:rPr>
              <a:t>Communication- “Communicare” from Latin  means “to share”.</a:t>
            </a:r>
          </a:p>
          <a:p>
            <a:r>
              <a:rPr lang="en-US" b="1" dirty="0">
                <a:solidFill>
                  <a:srgbClr val="C00000"/>
                </a:solidFill>
              </a:rPr>
              <a:t>Data communication</a:t>
            </a:r>
            <a:r>
              <a:rPr lang="en-US" b="1" dirty="0">
                <a:solidFill>
                  <a:schemeClr val="tx1"/>
                </a:solidFill>
              </a:rPr>
              <a:t> refers to the exchange of data between a source and a receiver.</a:t>
            </a:r>
          </a:p>
          <a:p>
            <a:r>
              <a:rPr lang="en-US" b="1" dirty="0">
                <a:solidFill>
                  <a:schemeClr val="tx1"/>
                </a:solidFill>
              </a:rPr>
              <a:t>Communication is in the form of electromagnetic wave.</a:t>
            </a:r>
          </a:p>
          <a:p>
            <a:r>
              <a:rPr lang="en-US" b="1" dirty="0">
                <a:solidFill>
                  <a:schemeClr val="tx1"/>
                </a:solidFill>
                <a:latin typeface="+mj-lt"/>
                <a:ea typeface="Verdana" panose="020B0604030504040204" pitchFamily="34" charset="0"/>
                <a:cs typeface="Verdana" panose="020B0604030504040204" pitchFamily="34" charset="0"/>
              </a:rPr>
              <a:t>The meanings of source and receiver are very simple. The device that transmits the data is known as source and the device that receives the transmitted data is known as receiver. </a:t>
            </a:r>
          </a:p>
          <a:p>
            <a:r>
              <a:rPr lang="en-US" b="1" dirty="0">
                <a:solidFill>
                  <a:schemeClr val="tx1"/>
                </a:solidFill>
                <a:latin typeface="+mj-lt"/>
                <a:ea typeface="Verdana" panose="020B0604030504040204" pitchFamily="34" charset="0"/>
                <a:cs typeface="Verdana" panose="020B0604030504040204" pitchFamily="34" charset="0"/>
              </a:rPr>
              <a:t>The Characteristics of Data Communication</a:t>
            </a:r>
          </a:p>
          <a:p>
            <a:pPr lvl="1"/>
            <a:r>
              <a:rPr lang="en-US" b="1" dirty="0">
                <a:solidFill>
                  <a:schemeClr val="tx1"/>
                </a:solidFill>
                <a:latin typeface="+mj-lt"/>
                <a:ea typeface="Verdana" panose="020B0604030504040204" pitchFamily="34" charset="0"/>
                <a:cs typeface="Verdana" panose="020B0604030504040204" pitchFamily="34" charset="0"/>
              </a:rPr>
              <a:t>Delivery</a:t>
            </a:r>
          </a:p>
          <a:p>
            <a:pPr lvl="1"/>
            <a:r>
              <a:rPr lang="en-US" b="1" dirty="0">
                <a:solidFill>
                  <a:schemeClr val="tx1"/>
                </a:solidFill>
                <a:latin typeface="+mj-lt"/>
                <a:ea typeface="Verdana" panose="020B0604030504040204" pitchFamily="34" charset="0"/>
                <a:cs typeface="Verdana" panose="020B0604030504040204" pitchFamily="34" charset="0"/>
              </a:rPr>
              <a:t>Accuracy</a:t>
            </a:r>
          </a:p>
          <a:p>
            <a:pPr lvl="1"/>
            <a:r>
              <a:rPr lang="en-US" b="1" dirty="0">
                <a:solidFill>
                  <a:schemeClr val="tx1"/>
                </a:solidFill>
                <a:latin typeface="+mj-lt"/>
                <a:ea typeface="Verdana" panose="020B0604030504040204" pitchFamily="34" charset="0"/>
                <a:cs typeface="Verdana" panose="020B0604030504040204" pitchFamily="34" charset="0"/>
              </a:rPr>
              <a:t>Timeliness</a:t>
            </a:r>
          </a:p>
          <a:p>
            <a:pPr lvl="1"/>
            <a:r>
              <a:rPr lang="en-US" b="1" dirty="0">
                <a:solidFill>
                  <a:schemeClr val="tx1"/>
                </a:solidFill>
                <a:latin typeface="+mj-lt"/>
                <a:ea typeface="Verdana" panose="020B0604030504040204" pitchFamily="34" charset="0"/>
                <a:cs typeface="Verdana" panose="020B0604030504040204" pitchFamily="34" charset="0"/>
              </a:rPr>
              <a:t>Jitter- refers to variation in packet </a:t>
            </a:r>
            <a:r>
              <a:rPr lang="en-US" b="1">
                <a:solidFill>
                  <a:schemeClr val="tx1"/>
                </a:solidFill>
                <a:latin typeface="+mj-lt"/>
                <a:ea typeface="Verdana" panose="020B0604030504040204" pitchFamily="34" charset="0"/>
                <a:cs typeface="Verdana" panose="020B0604030504040204" pitchFamily="34" charset="0"/>
              </a:rPr>
              <a:t>arrival time.</a:t>
            </a:r>
            <a:endParaRPr lang="en-US" b="1" dirty="0">
              <a:solidFill>
                <a:schemeClr val="tx1"/>
              </a:solidFill>
              <a:latin typeface="+mj-lt"/>
              <a:ea typeface="Verdana" panose="020B0604030504040204" pitchFamily="34" charset="0"/>
              <a:cs typeface="Verdana" panose="020B0604030504040204" pitchFamily="34" charset="0"/>
            </a:endParaRPr>
          </a:p>
          <a:p>
            <a:pPr marL="0" indent="0">
              <a:buNone/>
            </a:pPr>
            <a:endParaRPr lang="en-US" b="1" dirty="0">
              <a:solidFill>
                <a:schemeClr val="tx1"/>
              </a:solidFill>
            </a:endParaRPr>
          </a:p>
        </p:txBody>
      </p:sp>
      <p:sp>
        <p:nvSpPr>
          <p:cNvPr id="5" name="Slide Number Placeholder 4">
            <a:extLst>
              <a:ext uri="{FF2B5EF4-FFF2-40B4-BE49-F238E27FC236}">
                <a16:creationId xmlns:a16="http://schemas.microsoft.com/office/drawing/2014/main" xmlns="" id="{AFCA5BAC-0652-4180-B2F9-D9CFE6FA525A}"/>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6" name="Date Placeholder 3">
            <a:extLst>
              <a:ext uri="{FF2B5EF4-FFF2-40B4-BE49-F238E27FC236}">
                <a16:creationId xmlns:a16="http://schemas.microsoft.com/office/drawing/2014/main" xmlns="" id="{69F1D762-CACF-4302-BAE7-F489632EA919}"/>
              </a:ext>
            </a:extLst>
          </p:cNvPr>
          <p:cNvSpPr txBox="1">
            <a:spLocks/>
          </p:cNvSpPr>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916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7D3E734-511A-4DA7-99D0-E0E918029423}"/>
              </a:ext>
            </a:extLst>
          </p:cNvPr>
          <p:cNvSpPr>
            <a:spLocks noGrp="1"/>
          </p:cNvSpPr>
          <p:nvPr>
            <p:ph type="dt" sz="half" idx="10"/>
          </p:nvPr>
        </p:nvSpPr>
        <p:spPr>
          <a:xfrm>
            <a:off x="10361612" y="6130437"/>
            <a:ext cx="1172876" cy="412328"/>
          </a:xfrm>
        </p:spPr>
        <p:txBody>
          <a:bodyPr/>
          <a:lstStyle/>
          <a:p>
            <a:fld id="{CF639749-9E95-4B7D-8F6D-01A0FAADF7AC}" type="datetime1">
              <a:rPr lang="en-US" smtClean="0"/>
              <a:t>6/16/2019</a:t>
            </a:fld>
            <a:endParaRPr lang="en-US" dirty="0"/>
          </a:p>
        </p:txBody>
      </p:sp>
      <p:sp>
        <p:nvSpPr>
          <p:cNvPr id="5" name="Slide Number Placeholder 4">
            <a:extLst>
              <a:ext uri="{FF2B5EF4-FFF2-40B4-BE49-F238E27FC236}">
                <a16:creationId xmlns:a16="http://schemas.microsoft.com/office/drawing/2014/main" xmlns="" id="{4CC00D0A-DA27-41CB-8F54-5D4C8D60BA41}"/>
              </a:ext>
            </a:extLst>
          </p:cNvPr>
          <p:cNvSpPr>
            <a:spLocks noGrp="1"/>
          </p:cNvSpPr>
          <p:nvPr>
            <p:ph type="sldNum" sz="quarter" idx="12"/>
          </p:nvPr>
        </p:nvSpPr>
        <p:spPr>
          <a:xfrm>
            <a:off x="531812" y="787782"/>
            <a:ext cx="797857" cy="406460"/>
          </a:xfrm>
        </p:spPr>
        <p:txBody>
          <a:bodyPr/>
          <a:lstStyle/>
          <a:p>
            <a:fld id="{D57F1E4F-1CFF-5643-939E-217C01CDF565}" type="slidenum">
              <a:rPr lang="en-US" smtClean="0"/>
              <a:pPr/>
              <a:t>5</a:t>
            </a:fld>
            <a:endParaRPr lang="en-US" dirty="0"/>
          </a:p>
        </p:txBody>
      </p:sp>
      <p:sp>
        <p:nvSpPr>
          <p:cNvPr id="8" name="Rectangle 7">
            <a:extLst>
              <a:ext uri="{FF2B5EF4-FFF2-40B4-BE49-F238E27FC236}">
                <a16:creationId xmlns:a16="http://schemas.microsoft.com/office/drawing/2014/main" xmlns="" id="{CC2E58B7-C48B-49E9-804C-BDD33E3AF320}"/>
              </a:ext>
            </a:extLst>
          </p:cNvPr>
          <p:cNvSpPr/>
          <p:nvPr/>
        </p:nvSpPr>
        <p:spPr>
          <a:xfrm>
            <a:off x="2398643" y="2623930"/>
            <a:ext cx="1708511" cy="69336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Transmitter</a:t>
            </a:r>
            <a:endParaRPr lang="en-US" b="1" dirty="0"/>
          </a:p>
        </p:txBody>
      </p:sp>
      <p:sp>
        <p:nvSpPr>
          <p:cNvPr id="9" name="Rectangle 8">
            <a:extLst>
              <a:ext uri="{FF2B5EF4-FFF2-40B4-BE49-F238E27FC236}">
                <a16:creationId xmlns:a16="http://schemas.microsoft.com/office/drawing/2014/main" xmlns="" id="{8DA4122A-E74A-40B3-BA65-0B456992B929}"/>
              </a:ext>
            </a:extLst>
          </p:cNvPr>
          <p:cNvSpPr/>
          <p:nvPr/>
        </p:nvSpPr>
        <p:spPr>
          <a:xfrm>
            <a:off x="5678557" y="2623930"/>
            <a:ext cx="1708511" cy="69336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Transmission Media</a:t>
            </a:r>
          </a:p>
        </p:txBody>
      </p:sp>
      <p:sp>
        <p:nvSpPr>
          <p:cNvPr id="10" name="Rectangle 9">
            <a:extLst>
              <a:ext uri="{FF2B5EF4-FFF2-40B4-BE49-F238E27FC236}">
                <a16:creationId xmlns:a16="http://schemas.microsoft.com/office/drawing/2014/main" xmlns="" id="{2864727D-5D00-4DB9-AED7-7D0F5C1EAA76}"/>
              </a:ext>
            </a:extLst>
          </p:cNvPr>
          <p:cNvSpPr/>
          <p:nvPr/>
        </p:nvSpPr>
        <p:spPr>
          <a:xfrm>
            <a:off x="9130748" y="2623930"/>
            <a:ext cx="1708511" cy="693364"/>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Receiver</a:t>
            </a:r>
            <a:endParaRPr lang="en-US" b="1" dirty="0"/>
          </a:p>
        </p:txBody>
      </p:sp>
      <p:cxnSp>
        <p:nvCxnSpPr>
          <p:cNvPr id="11" name="Straight Arrow Connector 10">
            <a:extLst>
              <a:ext uri="{FF2B5EF4-FFF2-40B4-BE49-F238E27FC236}">
                <a16:creationId xmlns:a16="http://schemas.microsoft.com/office/drawing/2014/main" xmlns="" id="{3C8F8A44-D7EA-46EB-9D77-7862DCE0D5BE}"/>
              </a:ext>
            </a:extLst>
          </p:cNvPr>
          <p:cNvCxnSpPr>
            <a:cxnSpLocks/>
          </p:cNvCxnSpPr>
          <p:nvPr/>
        </p:nvCxnSpPr>
        <p:spPr>
          <a:xfrm>
            <a:off x="1258570" y="2955236"/>
            <a:ext cx="1166522"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xmlns="" id="{395B8E8E-45D7-407C-A4F3-BEB8100BA53C}"/>
              </a:ext>
            </a:extLst>
          </p:cNvPr>
          <p:cNvCxnSpPr>
            <a:cxnSpLocks/>
          </p:cNvCxnSpPr>
          <p:nvPr/>
        </p:nvCxnSpPr>
        <p:spPr>
          <a:xfrm>
            <a:off x="4094922" y="2955236"/>
            <a:ext cx="1613593" cy="2213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xmlns="" id="{F78EF673-ECA4-43FA-B21B-70647829E947}"/>
              </a:ext>
            </a:extLst>
          </p:cNvPr>
          <p:cNvCxnSpPr>
            <a:cxnSpLocks/>
          </p:cNvCxnSpPr>
          <p:nvPr/>
        </p:nvCxnSpPr>
        <p:spPr>
          <a:xfrm>
            <a:off x="7374836" y="2975116"/>
            <a:ext cx="1769529" cy="450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xmlns="" id="{4FD4DA1A-8270-4E5A-BEF5-F0FB6F4AD84A}"/>
              </a:ext>
            </a:extLst>
          </p:cNvPr>
          <p:cNvCxnSpPr>
            <a:cxnSpLocks/>
          </p:cNvCxnSpPr>
          <p:nvPr/>
        </p:nvCxnSpPr>
        <p:spPr>
          <a:xfrm>
            <a:off x="10853531" y="2955236"/>
            <a:ext cx="1166522"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xmlns="" id="{E99B0C31-94A4-4DA0-A62C-E8D73FB62243}"/>
              </a:ext>
            </a:extLst>
          </p:cNvPr>
          <p:cNvSpPr txBox="1"/>
          <p:nvPr/>
        </p:nvSpPr>
        <p:spPr>
          <a:xfrm>
            <a:off x="1351528" y="2616464"/>
            <a:ext cx="983271" cy="646331"/>
          </a:xfrm>
          <a:prstGeom prst="rect">
            <a:avLst/>
          </a:prstGeom>
          <a:noFill/>
        </p:spPr>
        <p:txBody>
          <a:bodyPr wrap="square" rtlCol="0">
            <a:spAutoFit/>
          </a:bodyPr>
          <a:lstStyle/>
          <a:p>
            <a:r>
              <a:rPr lang="en-US" b="1" dirty="0"/>
              <a:t>Input Data</a:t>
            </a:r>
          </a:p>
        </p:txBody>
      </p:sp>
      <p:sp>
        <p:nvSpPr>
          <p:cNvPr id="16" name="TextBox 15">
            <a:extLst>
              <a:ext uri="{FF2B5EF4-FFF2-40B4-BE49-F238E27FC236}">
                <a16:creationId xmlns:a16="http://schemas.microsoft.com/office/drawing/2014/main" xmlns="" id="{81E4EB6F-41A1-4CE9-BBCD-F339ADB23F20}"/>
              </a:ext>
            </a:extLst>
          </p:cNvPr>
          <p:cNvSpPr txBox="1"/>
          <p:nvPr/>
        </p:nvSpPr>
        <p:spPr>
          <a:xfrm>
            <a:off x="4168845" y="2642968"/>
            <a:ext cx="1505116" cy="646331"/>
          </a:xfrm>
          <a:prstGeom prst="rect">
            <a:avLst/>
          </a:prstGeom>
          <a:noFill/>
        </p:spPr>
        <p:txBody>
          <a:bodyPr wrap="square" rtlCol="0">
            <a:spAutoFit/>
          </a:bodyPr>
          <a:lstStyle/>
          <a:p>
            <a:r>
              <a:rPr lang="en-US" b="1" dirty="0"/>
              <a:t>Transmitted Signal</a:t>
            </a:r>
            <a:endParaRPr lang="en-US" sz="2000" b="1" dirty="0"/>
          </a:p>
        </p:txBody>
      </p:sp>
      <p:sp>
        <p:nvSpPr>
          <p:cNvPr id="17" name="TextBox 16">
            <a:extLst>
              <a:ext uri="{FF2B5EF4-FFF2-40B4-BE49-F238E27FC236}">
                <a16:creationId xmlns:a16="http://schemas.microsoft.com/office/drawing/2014/main" xmlns="" id="{332CFCC4-F0C9-40B7-BFFD-43B818874029}"/>
              </a:ext>
            </a:extLst>
          </p:cNvPr>
          <p:cNvSpPr txBox="1"/>
          <p:nvPr/>
        </p:nvSpPr>
        <p:spPr>
          <a:xfrm>
            <a:off x="7553739" y="2616464"/>
            <a:ext cx="1288162" cy="646331"/>
          </a:xfrm>
          <a:prstGeom prst="rect">
            <a:avLst/>
          </a:prstGeom>
          <a:noFill/>
        </p:spPr>
        <p:txBody>
          <a:bodyPr wrap="square" rtlCol="0">
            <a:spAutoFit/>
          </a:bodyPr>
          <a:lstStyle/>
          <a:p>
            <a:r>
              <a:rPr lang="en-US" b="1" dirty="0"/>
              <a:t>Received Signal</a:t>
            </a:r>
          </a:p>
        </p:txBody>
      </p:sp>
      <p:sp>
        <p:nvSpPr>
          <p:cNvPr id="18" name="TextBox 17">
            <a:extLst>
              <a:ext uri="{FF2B5EF4-FFF2-40B4-BE49-F238E27FC236}">
                <a16:creationId xmlns:a16="http://schemas.microsoft.com/office/drawing/2014/main" xmlns="" id="{B2BA0012-7669-424D-9719-DD52C2C4D1C6}"/>
              </a:ext>
            </a:extLst>
          </p:cNvPr>
          <p:cNvSpPr txBox="1"/>
          <p:nvPr/>
        </p:nvSpPr>
        <p:spPr>
          <a:xfrm>
            <a:off x="10853531" y="2616464"/>
            <a:ext cx="1071208" cy="646331"/>
          </a:xfrm>
          <a:prstGeom prst="rect">
            <a:avLst/>
          </a:prstGeom>
          <a:noFill/>
        </p:spPr>
        <p:txBody>
          <a:bodyPr wrap="square" rtlCol="0">
            <a:spAutoFit/>
          </a:bodyPr>
          <a:lstStyle/>
          <a:p>
            <a:r>
              <a:rPr lang="en-US" b="1" dirty="0"/>
              <a:t>Output Data</a:t>
            </a:r>
          </a:p>
        </p:txBody>
      </p:sp>
      <p:sp>
        <p:nvSpPr>
          <p:cNvPr id="19" name="Rectangle 18">
            <a:extLst>
              <a:ext uri="{FF2B5EF4-FFF2-40B4-BE49-F238E27FC236}">
                <a16:creationId xmlns:a16="http://schemas.microsoft.com/office/drawing/2014/main" xmlns="" id="{7AA3B0AD-BE22-4A71-BF9D-AD0A0AE6C250}"/>
              </a:ext>
            </a:extLst>
          </p:cNvPr>
          <p:cNvSpPr/>
          <p:nvPr/>
        </p:nvSpPr>
        <p:spPr>
          <a:xfrm>
            <a:off x="1086679" y="2544416"/>
            <a:ext cx="11105321" cy="1563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xmlns="" id="{629A3DCD-C369-4231-9F3D-6B9ACEEB08DC}"/>
              </a:ext>
            </a:extLst>
          </p:cNvPr>
          <p:cNvSpPr txBox="1"/>
          <p:nvPr/>
        </p:nvSpPr>
        <p:spPr>
          <a:xfrm>
            <a:off x="2975110" y="3536949"/>
            <a:ext cx="7186595" cy="584775"/>
          </a:xfrm>
          <a:prstGeom prst="rect">
            <a:avLst/>
          </a:prstGeom>
          <a:noFill/>
        </p:spPr>
        <p:txBody>
          <a:bodyPr wrap="square" rtlCol="0">
            <a:spAutoFit/>
          </a:bodyPr>
          <a:lstStyle/>
          <a:p>
            <a:pPr algn="ctr"/>
            <a:endParaRPr lang="en-US" sz="1600" b="1" i="1" dirty="0" smtClean="0"/>
          </a:p>
          <a:p>
            <a:pPr algn="ctr"/>
            <a:r>
              <a:rPr lang="en-US" sz="1600" b="1" i="1" dirty="0" smtClean="0"/>
              <a:t>Fig: Simple </a:t>
            </a:r>
            <a:r>
              <a:rPr lang="en-US" sz="1600" b="1" i="1" dirty="0"/>
              <a:t>Data Communication System</a:t>
            </a:r>
            <a:endParaRPr lang="en-US" b="1" i="1" dirty="0"/>
          </a:p>
        </p:txBody>
      </p:sp>
    </p:spTree>
    <p:extLst>
      <p:ext uri="{BB962C8B-B14F-4D97-AF65-F5344CB8AC3E}">
        <p14:creationId xmlns:p14="http://schemas.microsoft.com/office/powerpoint/2010/main" val="55707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B8825A-8A19-4145-8591-15F1BA9E9177}"/>
              </a:ext>
            </a:extLst>
          </p:cNvPr>
          <p:cNvSpPr>
            <a:spLocks noGrp="1"/>
          </p:cNvSpPr>
          <p:nvPr>
            <p:ph type="title"/>
          </p:nvPr>
        </p:nvSpPr>
        <p:spPr>
          <a:xfrm>
            <a:off x="1934818" y="720906"/>
            <a:ext cx="8734908" cy="864001"/>
          </a:xfrm>
        </p:spPr>
        <p:txBody>
          <a:bodyPr>
            <a:noAutofit/>
          </a:bodyPr>
          <a:lstStyle/>
          <a:p>
            <a:r>
              <a:rPr lang="en-US" sz="2800" b="1" dirty="0">
                <a:solidFill>
                  <a:schemeClr val="tx1"/>
                </a:solidFill>
              </a:rPr>
              <a:t>Components of data communication system</a:t>
            </a:r>
            <a:r>
              <a:rPr lang="en-US" sz="2800" dirty="0">
                <a:solidFill>
                  <a:schemeClr val="tx1"/>
                </a:solidFill>
              </a:rPr>
              <a:t/>
            </a:r>
            <a:br>
              <a:rPr lang="en-US" sz="2800" dirty="0">
                <a:solidFill>
                  <a:schemeClr val="tx1"/>
                </a:solidFill>
              </a:rPr>
            </a:br>
            <a:endParaRPr lang="en-US" sz="2800" dirty="0">
              <a:solidFill>
                <a:schemeClr val="tx1"/>
              </a:solidFill>
            </a:endParaRPr>
          </a:p>
        </p:txBody>
      </p:sp>
      <p:sp>
        <p:nvSpPr>
          <p:cNvPr id="3" name="Content Placeholder 2">
            <a:extLst>
              <a:ext uri="{FF2B5EF4-FFF2-40B4-BE49-F238E27FC236}">
                <a16:creationId xmlns:a16="http://schemas.microsoft.com/office/drawing/2014/main" xmlns="" id="{12BD2B27-4632-4832-BE11-93537B77F8AA}"/>
              </a:ext>
            </a:extLst>
          </p:cNvPr>
          <p:cNvSpPr>
            <a:spLocks noGrp="1"/>
          </p:cNvSpPr>
          <p:nvPr>
            <p:ph idx="1"/>
          </p:nvPr>
        </p:nvSpPr>
        <p:spPr>
          <a:xfrm>
            <a:off x="1603514" y="1584907"/>
            <a:ext cx="10190921" cy="4373216"/>
          </a:xfrm>
        </p:spPr>
        <p:txBody>
          <a:bodyPr>
            <a:normAutofit fontScale="92500"/>
          </a:bodyPr>
          <a:lstStyle/>
          <a:p>
            <a:pPr marL="0" indent="0">
              <a:buNone/>
            </a:pPr>
            <a:r>
              <a:rPr lang="en-US" b="1" dirty="0">
                <a:solidFill>
                  <a:schemeClr val="tx1"/>
                </a:solidFill>
              </a:rPr>
              <a:t>A Communication system has following components:</a:t>
            </a:r>
          </a:p>
          <a:p>
            <a:pPr marL="0" indent="0">
              <a:buNone/>
            </a:pPr>
            <a:r>
              <a:rPr lang="en-US" b="1" dirty="0">
                <a:solidFill>
                  <a:schemeClr val="tx1"/>
                </a:solidFill>
              </a:rPr>
              <a:t> </a:t>
            </a:r>
          </a:p>
          <a:p>
            <a:pPr marL="0" indent="0">
              <a:buNone/>
            </a:pPr>
            <a:r>
              <a:rPr lang="en-US" b="1" dirty="0">
                <a:solidFill>
                  <a:schemeClr val="tx1"/>
                </a:solidFill>
              </a:rPr>
              <a:t>1. </a:t>
            </a:r>
            <a:r>
              <a:rPr lang="en-US" b="1" dirty="0">
                <a:solidFill>
                  <a:srgbClr val="C00000"/>
                </a:solidFill>
              </a:rPr>
              <a:t>Message</a:t>
            </a:r>
            <a:r>
              <a:rPr lang="en-US" b="1" dirty="0">
                <a:solidFill>
                  <a:schemeClr val="tx1"/>
                </a:solidFill>
              </a:rPr>
              <a:t>: It is the information or data to be communicated. It can consist of text, numbers, 			pictures, sound or video or any combination of these.</a:t>
            </a:r>
          </a:p>
          <a:p>
            <a:pPr marL="0" indent="0">
              <a:buNone/>
            </a:pPr>
            <a:r>
              <a:rPr lang="en-US" b="1" dirty="0">
                <a:solidFill>
                  <a:schemeClr val="tx1"/>
                </a:solidFill>
              </a:rPr>
              <a:t>2. </a:t>
            </a:r>
            <a:r>
              <a:rPr lang="en-US" b="1" dirty="0">
                <a:solidFill>
                  <a:srgbClr val="C00000"/>
                </a:solidFill>
              </a:rPr>
              <a:t>Sender</a:t>
            </a:r>
            <a:r>
              <a:rPr lang="en-US" b="1" dirty="0">
                <a:solidFill>
                  <a:schemeClr val="tx1"/>
                </a:solidFill>
              </a:rPr>
              <a:t>: It is the device/computer that generates and sends that message.</a:t>
            </a:r>
          </a:p>
          <a:p>
            <a:pPr marL="0" indent="0">
              <a:buNone/>
            </a:pPr>
            <a:r>
              <a:rPr lang="en-US" b="1" dirty="0">
                <a:solidFill>
                  <a:schemeClr val="tx1"/>
                </a:solidFill>
              </a:rPr>
              <a:t>3.</a:t>
            </a:r>
            <a:r>
              <a:rPr lang="en-US" b="1" dirty="0">
                <a:solidFill>
                  <a:srgbClr val="C00000"/>
                </a:solidFill>
              </a:rPr>
              <a:t> Receiver</a:t>
            </a:r>
            <a:r>
              <a:rPr lang="en-US" b="1" dirty="0">
                <a:solidFill>
                  <a:schemeClr val="tx1"/>
                </a:solidFill>
              </a:rPr>
              <a:t>: It is the device or computer that receives the message. The location of receiver 		      computer is generally different from the sender computer. The distance between 		      sender and receiver depends upon the types of network used in between.</a:t>
            </a:r>
          </a:p>
          <a:p>
            <a:pPr marL="0" indent="0">
              <a:buNone/>
            </a:pPr>
            <a:r>
              <a:rPr lang="en-US" b="1" dirty="0">
                <a:solidFill>
                  <a:schemeClr val="tx1"/>
                </a:solidFill>
              </a:rPr>
              <a:t>4. </a:t>
            </a:r>
            <a:r>
              <a:rPr lang="en-US" b="1" dirty="0">
                <a:solidFill>
                  <a:srgbClr val="C00000"/>
                </a:solidFill>
              </a:rPr>
              <a:t>Medium</a:t>
            </a:r>
            <a:r>
              <a:rPr lang="en-US" b="1" dirty="0">
                <a:solidFill>
                  <a:schemeClr val="tx1"/>
                </a:solidFill>
              </a:rPr>
              <a:t>: It is the channel or physical path through which the message is carried from 			     sender to the receiver. The medium can be wired like twisted pair wire, coaxial 			     cable, fiber-optic cable or wireless like laser, radio waves, and microwaves.</a:t>
            </a:r>
          </a:p>
          <a:p>
            <a:pPr marL="0" indent="0">
              <a:buNone/>
            </a:pPr>
            <a:r>
              <a:rPr lang="en-US" b="1" dirty="0">
                <a:solidFill>
                  <a:schemeClr val="tx1"/>
                </a:solidFill>
              </a:rPr>
              <a:t>5. </a:t>
            </a:r>
            <a:r>
              <a:rPr lang="en-US" b="1" dirty="0">
                <a:solidFill>
                  <a:srgbClr val="C00000"/>
                </a:solidFill>
              </a:rPr>
              <a:t>Protocol</a:t>
            </a:r>
            <a:r>
              <a:rPr lang="en-US" b="1" dirty="0">
                <a:solidFill>
                  <a:schemeClr val="tx1"/>
                </a:solidFill>
              </a:rPr>
              <a:t>: It is a set of rules that govern the communication between the devices. Both 			     sender and receiver follow same protocols to communicate with each other.</a:t>
            </a:r>
          </a:p>
          <a:p>
            <a:endParaRPr lang="en-US" dirty="0">
              <a:solidFill>
                <a:schemeClr val="tx1"/>
              </a:solidFill>
            </a:endParaRPr>
          </a:p>
        </p:txBody>
      </p:sp>
      <p:sp>
        <p:nvSpPr>
          <p:cNvPr id="5" name="Slide Number Placeholder 4">
            <a:extLst>
              <a:ext uri="{FF2B5EF4-FFF2-40B4-BE49-F238E27FC236}">
                <a16:creationId xmlns:a16="http://schemas.microsoft.com/office/drawing/2014/main" xmlns="" id="{F97C7B96-5FF2-4DA3-8714-BF2DCE4500DC}"/>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6" name="Date Placeholder 3">
            <a:extLst>
              <a:ext uri="{FF2B5EF4-FFF2-40B4-BE49-F238E27FC236}">
                <a16:creationId xmlns:a16="http://schemas.microsoft.com/office/drawing/2014/main" xmlns="" id="{8AC97D40-FEFF-4F45-8615-15D238C77D8C}"/>
              </a:ext>
            </a:extLst>
          </p:cNvPr>
          <p:cNvSpPr txBox="1">
            <a:spLocks/>
          </p:cNvSpPr>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97966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1533E8-A821-4E25-B33D-DBA1C9E7C84A}"/>
              </a:ext>
            </a:extLst>
          </p:cNvPr>
          <p:cNvSpPr>
            <a:spLocks noGrp="1"/>
          </p:cNvSpPr>
          <p:nvPr>
            <p:ph type="title"/>
          </p:nvPr>
        </p:nvSpPr>
        <p:spPr>
          <a:xfrm>
            <a:off x="1811032" y="628758"/>
            <a:ext cx="8911687" cy="749470"/>
          </a:xfrm>
        </p:spPr>
        <p:txBody>
          <a:bodyPr>
            <a:normAutofit fontScale="90000"/>
          </a:bodyPr>
          <a:lstStyle/>
          <a:p>
            <a:r>
              <a:rPr lang="en-US" b="1" dirty="0">
                <a:solidFill>
                  <a:schemeClr val="tx1"/>
                </a:solidFill>
                <a:latin typeface="Verdana" panose="020B0604030504040204" pitchFamily="34" charset="0"/>
                <a:cs typeface="Verdana" panose="020B0604030504040204" pitchFamily="34" charset="0"/>
              </a:rPr>
              <a:t>Evolution of Data Communication</a:t>
            </a:r>
            <a:br>
              <a:rPr lang="en-US" b="1" dirty="0">
                <a:solidFill>
                  <a:schemeClr val="tx1"/>
                </a:solidFill>
                <a:latin typeface="Verdana" panose="020B0604030504040204" pitchFamily="34" charset="0"/>
                <a:cs typeface="Verdana" panose="020B0604030504040204" pitchFamily="34" charset="0"/>
              </a:rPr>
            </a:br>
            <a:r>
              <a:rPr lang="en-US" dirty="0"/>
              <a:t> </a:t>
            </a:r>
          </a:p>
        </p:txBody>
      </p:sp>
      <p:sp>
        <p:nvSpPr>
          <p:cNvPr id="3" name="Content Placeholder 2">
            <a:extLst>
              <a:ext uri="{FF2B5EF4-FFF2-40B4-BE49-F238E27FC236}">
                <a16:creationId xmlns:a16="http://schemas.microsoft.com/office/drawing/2014/main" xmlns="" id="{B3581AE3-0121-4C7B-B8C1-481B43872081}"/>
              </a:ext>
            </a:extLst>
          </p:cNvPr>
          <p:cNvSpPr>
            <a:spLocks noGrp="1"/>
          </p:cNvSpPr>
          <p:nvPr>
            <p:ph idx="1"/>
          </p:nvPr>
        </p:nvSpPr>
        <p:spPr>
          <a:xfrm>
            <a:off x="1811032" y="1868555"/>
            <a:ext cx="10155681" cy="4558749"/>
          </a:xfrm>
        </p:spPr>
        <p:txBody>
          <a:bodyPr/>
          <a:lstStyle/>
          <a:p>
            <a:r>
              <a:rPr lang="en-US" b="1" dirty="0">
                <a:solidFill>
                  <a:schemeClr val="tx1"/>
                </a:solidFill>
              </a:rPr>
              <a:t>The history of data communications actually dates back almost 200 years, back to the years without Wi-Fi or cell phones.</a:t>
            </a:r>
          </a:p>
          <a:p>
            <a:pPr algn="just"/>
            <a:r>
              <a:rPr lang="en-US" b="1" dirty="0">
                <a:solidFill>
                  <a:schemeClr val="tx1"/>
                </a:solidFill>
              </a:rPr>
              <a:t>In 1837, Samuel Morse's invention of the telegraph began the history of data communication</a:t>
            </a:r>
            <a:r>
              <a:rPr lang="en-US" dirty="0">
                <a:solidFill>
                  <a:schemeClr val="tx1"/>
                </a:solidFill>
              </a:rPr>
              <a:t>.</a:t>
            </a:r>
          </a:p>
          <a:p>
            <a:pPr lvl="1" algn="just"/>
            <a:r>
              <a:rPr lang="en-US" b="1" dirty="0">
                <a:solidFill>
                  <a:schemeClr val="tx1"/>
                </a:solidFill>
              </a:rPr>
              <a:t>This once remarkable invention sent signals over a series of wires from place to place. </a:t>
            </a:r>
          </a:p>
          <a:p>
            <a:pPr lvl="1" algn="just"/>
            <a:r>
              <a:rPr lang="en-US" b="1" dirty="0">
                <a:solidFill>
                  <a:schemeClr val="tx1"/>
                </a:solidFill>
              </a:rPr>
              <a:t>The Great Western Railroad adopted the telegraph service in 1843. This allowed the telegraph service to expand across the United States.</a:t>
            </a:r>
          </a:p>
          <a:p>
            <a:pPr algn="just"/>
            <a:r>
              <a:rPr lang="en-US" b="1" dirty="0">
                <a:solidFill>
                  <a:schemeClr val="tx1"/>
                </a:solidFill>
              </a:rPr>
              <a:t>In 1876, Alexander Graham Bell improved the telegraph with the introduction of the telephone.</a:t>
            </a:r>
          </a:p>
          <a:p>
            <a:pPr lvl="1" algn="just"/>
            <a:r>
              <a:rPr lang="en-US" b="1" dirty="0">
                <a:solidFill>
                  <a:schemeClr val="tx1"/>
                </a:solidFill>
              </a:rPr>
              <a:t>It wasn't until 100 years later that telephone lines were able to traffic data. However, Bell's invention laid the groundwork for future data communication inventions.</a:t>
            </a:r>
          </a:p>
        </p:txBody>
      </p:sp>
      <p:sp>
        <p:nvSpPr>
          <p:cNvPr id="5" name="Slide Number Placeholder 4">
            <a:extLst>
              <a:ext uri="{FF2B5EF4-FFF2-40B4-BE49-F238E27FC236}">
                <a16:creationId xmlns:a16="http://schemas.microsoft.com/office/drawing/2014/main" xmlns="" id="{AB0B1DFE-E802-4E25-A218-3414C3341BB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6" name="Date Placeholder 3">
            <a:extLst>
              <a:ext uri="{FF2B5EF4-FFF2-40B4-BE49-F238E27FC236}">
                <a16:creationId xmlns:a16="http://schemas.microsoft.com/office/drawing/2014/main" xmlns="" id="{1101714C-05BB-44FF-B625-4656F73F75B7}"/>
              </a:ext>
            </a:extLst>
          </p:cNvPr>
          <p:cNvSpPr txBox="1">
            <a:spLocks/>
          </p:cNvSpPr>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9044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37B475-1241-4A89-9496-F8BCAC925660}"/>
              </a:ext>
            </a:extLst>
          </p:cNvPr>
          <p:cNvSpPr>
            <a:spLocks noGrp="1"/>
          </p:cNvSpPr>
          <p:nvPr>
            <p:ph type="title"/>
          </p:nvPr>
        </p:nvSpPr>
        <p:spPr>
          <a:xfrm>
            <a:off x="1877308" y="736092"/>
            <a:ext cx="8911687" cy="833629"/>
          </a:xfrm>
        </p:spPr>
        <p:txBody>
          <a:bodyPr/>
          <a:lstStyle/>
          <a:p>
            <a:r>
              <a:rPr lang="en-US" b="1" dirty="0">
                <a:solidFill>
                  <a:schemeClr val="tx1"/>
                </a:solidFill>
              </a:rPr>
              <a:t>Cont</a:t>
            </a:r>
            <a:r>
              <a:rPr lang="en-US" dirty="0"/>
              <a:t>..</a:t>
            </a:r>
          </a:p>
        </p:txBody>
      </p:sp>
      <p:sp>
        <p:nvSpPr>
          <p:cNvPr id="3" name="Content Placeholder 2">
            <a:extLst>
              <a:ext uri="{FF2B5EF4-FFF2-40B4-BE49-F238E27FC236}">
                <a16:creationId xmlns:a16="http://schemas.microsoft.com/office/drawing/2014/main" xmlns="" id="{B9F202FB-9895-4511-B59E-269F584FAB78}"/>
              </a:ext>
            </a:extLst>
          </p:cNvPr>
          <p:cNvSpPr>
            <a:spLocks noGrp="1"/>
          </p:cNvSpPr>
          <p:nvPr>
            <p:ph idx="1"/>
          </p:nvPr>
        </p:nvSpPr>
        <p:spPr>
          <a:xfrm>
            <a:off x="1873595" y="1961267"/>
            <a:ext cx="9634300" cy="4028715"/>
          </a:xfrm>
        </p:spPr>
        <p:txBody>
          <a:bodyPr/>
          <a:lstStyle/>
          <a:p>
            <a:r>
              <a:rPr lang="en-US" b="1" dirty="0">
                <a:solidFill>
                  <a:schemeClr val="tx1"/>
                </a:solidFill>
              </a:rPr>
              <a:t>In 1958, the U.S. government improved these technological advancements by launching satellites that were communication-oriented.</a:t>
            </a:r>
          </a:p>
          <a:p>
            <a:r>
              <a:rPr lang="en-US" b="1" dirty="0">
                <a:solidFill>
                  <a:schemeClr val="tx1"/>
                </a:solidFill>
              </a:rPr>
              <a:t>Within the following decades, data communications expanded to computer connections. </a:t>
            </a:r>
          </a:p>
          <a:p>
            <a:r>
              <a:rPr lang="en-US" b="1" dirty="0">
                <a:solidFill>
                  <a:schemeClr val="tx1"/>
                </a:solidFill>
              </a:rPr>
              <a:t>More than 1 million servers were using Internet Protocol technology by 1991. </a:t>
            </a:r>
          </a:p>
          <a:p>
            <a:r>
              <a:rPr lang="en-US" b="1" dirty="0">
                <a:solidFill>
                  <a:schemeClr val="tx1"/>
                </a:solidFill>
              </a:rPr>
              <a:t>The World Wide Web had also become the primary component of the Internet.</a:t>
            </a:r>
          </a:p>
        </p:txBody>
      </p:sp>
      <p:sp>
        <p:nvSpPr>
          <p:cNvPr id="5" name="Slide Number Placeholder 4">
            <a:extLst>
              <a:ext uri="{FF2B5EF4-FFF2-40B4-BE49-F238E27FC236}">
                <a16:creationId xmlns:a16="http://schemas.microsoft.com/office/drawing/2014/main" xmlns="" id="{C88E6C4B-45C1-4B40-8DB9-FB86E7CA184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7" name="Date Placeholder 3">
            <a:extLst>
              <a:ext uri="{FF2B5EF4-FFF2-40B4-BE49-F238E27FC236}">
                <a16:creationId xmlns:a16="http://schemas.microsoft.com/office/drawing/2014/main" xmlns="" id="{9669C6A6-A878-4DF1-AF56-92BAC408C667}"/>
              </a:ext>
            </a:extLst>
          </p:cNvPr>
          <p:cNvSpPr txBox="1">
            <a:spLocks/>
          </p:cNvSpPr>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80012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8A2307-F560-4F4F-889B-CCBE73B0FEF9}"/>
              </a:ext>
            </a:extLst>
          </p:cNvPr>
          <p:cNvSpPr>
            <a:spLocks noGrp="1"/>
          </p:cNvSpPr>
          <p:nvPr>
            <p:ph type="title"/>
          </p:nvPr>
        </p:nvSpPr>
        <p:spPr>
          <a:xfrm>
            <a:off x="1864056" y="599912"/>
            <a:ext cx="8911687" cy="740864"/>
          </a:xfrm>
        </p:spPr>
        <p:txBody>
          <a:bodyPr/>
          <a:lstStyle/>
          <a:p>
            <a:r>
              <a:rPr lang="en-US" b="1" dirty="0">
                <a:solidFill>
                  <a:schemeClr val="tx1"/>
                </a:solidFill>
              </a:rPr>
              <a:t> Data Transmission</a:t>
            </a:r>
          </a:p>
        </p:txBody>
      </p:sp>
      <p:sp>
        <p:nvSpPr>
          <p:cNvPr id="3" name="Content Placeholder 2">
            <a:extLst>
              <a:ext uri="{FF2B5EF4-FFF2-40B4-BE49-F238E27FC236}">
                <a16:creationId xmlns:a16="http://schemas.microsoft.com/office/drawing/2014/main" xmlns="" id="{49115E22-49C9-4CB7-B2D5-06A7CAF3A885}"/>
              </a:ext>
            </a:extLst>
          </p:cNvPr>
          <p:cNvSpPr>
            <a:spLocks noGrp="1"/>
          </p:cNvSpPr>
          <p:nvPr>
            <p:ph idx="1"/>
          </p:nvPr>
        </p:nvSpPr>
        <p:spPr>
          <a:xfrm>
            <a:off x="2238955" y="1340776"/>
            <a:ext cx="9768577" cy="4373970"/>
          </a:xfrm>
        </p:spPr>
        <p:txBody>
          <a:bodyPr/>
          <a:lstStyle/>
          <a:p>
            <a:r>
              <a:rPr lang="en-US" sz="2400" b="1" dirty="0"/>
              <a:t>Two types of data transmission</a:t>
            </a:r>
          </a:p>
          <a:p>
            <a:pPr lvl="1"/>
            <a:r>
              <a:rPr lang="en-US" sz="2000" b="1" dirty="0"/>
              <a:t>Analog Data Transmission</a:t>
            </a:r>
          </a:p>
          <a:p>
            <a:pPr lvl="2"/>
            <a:r>
              <a:rPr lang="en-US" sz="1800" b="1" dirty="0">
                <a:solidFill>
                  <a:schemeClr val="tx1"/>
                </a:solidFill>
              </a:rPr>
              <a:t>Analog signal can have infinite number of values and varies continuously with time.</a:t>
            </a:r>
            <a:endParaRPr lang="en-US" sz="3200" b="1" dirty="0">
              <a:solidFill>
                <a:schemeClr val="tx1"/>
              </a:solidFill>
            </a:endParaRPr>
          </a:p>
          <a:p>
            <a:pPr lvl="2"/>
            <a:r>
              <a:rPr lang="en-US" sz="1800" b="1" dirty="0">
                <a:solidFill>
                  <a:schemeClr val="tx1"/>
                </a:solidFill>
              </a:rPr>
              <a:t>Analog signal is usually represented by sine wave.</a:t>
            </a:r>
            <a:endParaRPr lang="en-US" sz="3200" b="1" dirty="0">
              <a:solidFill>
                <a:schemeClr val="tx1"/>
              </a:solidFill>
            </a:endParaRPr>
          </a:p>
          <a:p>
            <a:pPr lvl="2"/>
            <a:r>
              <a:rPr lang="en-US" sz="1800" b="1" dirty="0">
                <a:solidFill>
                  <a:schemeClr val="tx1"/>
                </a:solidFill>
              </a:rPr>
              <a:t>As shown in figure each cycle consists of a single arc above the time axis followed by a single arc below the time axis.</a:t>
            </a:r>
            <a:endParaRPr lang="en-US" sz="3200" b="1" dirty="0">
              <a:solidFill>
                <a:schemeClr val="tx1"/>
              </a:solidFill>
            </a:endParaRPr>
          </a:p>
          <a:p>
            <a:pPr lvl="2"/>
            <a:r>
              <a:rPr lang="en-US" sz="1800" b="1" dirty="0">
                <a:solidFill>
                  <a:schemeClr val="tx1"/>
                </a:solidFill>
              </a:rPr>
              <a:t>Example of analog signal is human voice. When we speak, we use air to transmit an analog signal. Electrical signal from an audio tape, can also be in analog form.</a:t>
            </a:r>
            <a:endParaRPr lang="en-US" sz="3200" b="1" dirty="0">
              <a:solidFill>
                <a:schemeClr val="tx1"/>
              </a:solidFill>
            </a:endParaRPr>
          </a:p>
          <a:p>
            <a:pPr marL="914400" lvl="2" indent="0">
              <a:buNone/>
            </a:pPr>
            <a:endParaRPr lang="en-US" b="1" dirty="0"/>
          </a:p>
        </p:txBody>
      </p:sp>
      <p:sp>
        <p:nvSpPr>
          <p:cNvPr id="5" name="Slide Number Placeholder 4">
            <a:extLst>
              <a:ext uri="{FF2B5EF4-FFF2-40B4-BE49-F238E27FC236}">
                <a16:creationId xmlns:a16="http://schemas.microsoft.com/office/drawing/2014/main" xmlns="" id="{732A6F21-F3BB-4124-A7F7-3E46E7812602}"/>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6" name="Date Placeholder 3">
            <a:extLst>
              <a:ext uri="{FF2B5EF4-FFF2-40B4-BE49-F238E27FC236}">
                <a16:creationId xmlns:a16="http://schemas.microsoft.com/office/drawing/2014/main" xmlns="" id="{FFCB4A7F-D2B7-4B5D-9055-527EE0BF19E3}"/>
              </a:ext>
            </a:extLst>
          </p:cNvPr>
          <p:cNvSpPr txBox="1">
            <a:spLocks/>
          </p:cNvSpPr>
          <p:nvPr>
            <p:custDataLst>
              <p:custData r:id="rId1"/>
            </p:custDataLst>
          </p:nvPr>
        </p:nvSpPr>
        <p:spPr>
          <a:xfrm>
            <a:off x="195098" y="6241772"/>
            <a:ext cx="1448172" cy="477080"/>
          </a:xfrm>
          <a:prstGeom prst="rect">
            <a:avLst/>
          </a:prstGeom>
          <a:noFill/>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l"/>
            <a:fld id="{6C133589-2325-4AB6-A839-8F9F97AAD78E}" type="datetime1">
              <a:rPr lang="en-US" sz="1400" b="1" smtClean="0">
                <a:solidFill>
                  <a:schemeClr val="tx1"/>
                </a:solidFill>
                <a:latin typeface="Verdana" panose="020B0604030504040204" pitchFamily="34" charset="0"/>
                <a:ea typeface="Verdana" panose="020B0604030504040204" pitchFamily="34" charset="0"/>
                <a:cs typeface="Verdana" panose="020B0604030504040204" pitchFamily="34" charset="0"/>
              </a:rPr>
              <a:pPr algn="l"/>
              <a:t>6/16/2019</a:t>
            </a:fld>
            <a:endParaRPr lang="en-US" sz="1400" b="1"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82951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txDef>
      <a:spPr>
        <a:noFill/>
      </a:spPr>
      <a:bodyPr vert="horz" lIns="91440" tIns="45720" rIns="91440" bIns="45720" rtlCol="0" anchor="ctr"/>
      <a:lstStyle>
        <a:defPPr algn="l">
          <a:defRPr sz="1400" b="1" smtClean="0">
            <a:solidFill>
              <a:schemeClr val="tx1"/>
            </a:solidFill>
            <a:latin typeface="Verdana" panose="020B0604030504040204" pitchFamily="34" charset="0"/>
            <a:ea typeface="Verdana" panose="020B0604030504040204" pitchFamily="34" charset="0"/>
            <a:cs typeface="Verdana" panose="020B0604030504040204" pitchFamily="34" charset="0"/>
          </a:defRPr>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469f1863-243a-428d-b1ad-c110577a4e6a" Revision="1" Stencil="System.MyShapes" StencilVersion="1.0"/>
</Control>
</file>

<file path=customXml/item10.xml><?xml version="1.0" encoding="utf-8"?>
<Control xmlns="http://schemas.microsoft.com/VisualStudio/2011/storyboarding/control">
  <Id Name="469f1863-243a-428d-b1ad-c110577a4e6a" Revision="1" Stencil="System.MyShapes" StencilVersion="1.0"/>
</Control>
</file>

<file path=customXml/item11.xml><?xml version="1.0" encoding="utf-8"?>
<Control xmlns="http://schemas.microsoft.com/VisualStudio/2011/storyboarding/control">
  <Id Name="469f1863-243a-428d-b1ad-c110577a4e6a" Revision="1" Stencil="System.MyShapes" StencilVersion="1.0"/>
</Control>
</file>

<file path=customXml/item12.xml><?xml version="1.0" encoding="utf-8"?>
<Control xmlns="http://schemas.microsoft.com/VisualStudio/2011/storyboarding/control">
  <Id Name="469f1863-243a-428d-b1ad-c110577a4e6a" Revision="1" Stencil="System.MyShapes" StencilVersion="1.0"/>
</Control>
</file>

<file path=customXml/item13.xml><?xml version="1.0" encoding="utf-8"?>
<Control xmlns="http://schemas.microsoft.com/VisualStudio/2011/storyboarding/control">
  <Id Name="469f1863-243a-428d-b1ad-c110577a4e6a" Revision="1" Stencil="System.MyShapes" StencilVersion="1.0"/>
</Control>
</file>

<file path=customXml/item2.xml><?xml version="1.0" encoding="utf-8"?>
<Control xmlns="http://schemas.microsoft.com/VisualStudio/2011/storyboarding/control">
  <Id Name="469f1863-243a-428d-b1ad-c110577a4e6a" Revision="1" Stencil="System.MyShapes" StencilVersion="1.0"/>
</Control>
</file>

<file path=customXml/item3.xml><?xml version="1.0" encoding="utf-8"?>
<Control xmlns="http://schemas.microsoft.com/VisualStudio/2011/storyboarding/control">
  <Id Name="469f1863-243a-428d-b1ad-c110577a4e6a" Revision="1" Stencil="System.MyShapes" StencilVersion="1.0"/>
</Control>
</file>

<file path=customXml/item4.xml><?xml version="1.0" encoding="utf-8"?>
<Control xmlns="http://schemas.microsoft.com/VisualStudio/2011/storyboarding/control">
  <Id Name="469f1863-243a-428d-b1ad-c110577a4e6a" Revision="1" Stencil="System.MyShapes" StencilVersion="1.0"/>
</Control>
</file>

<file path=customXml/item5.xml><?xml version="1.0" encoding="utf-8"?>
<Control xmlns="http://schemas.microsoft.com/VisualStudio/2011/storyboarding/control">
  <Id Name="469f1863-243a-428d-b1ad-c110577a4e6a" Revision="1" Stencil="System.MyShapes" StencilVersion="1.0"/>
</Control>
</file>

<file path=customXml/item6.xml><?xml version="1.0" encoding="utf-8"?>
<Control xmlns="http://schemas.microsoft.com/VisualStudio/2011/storyboarding/control">
  <Id Name="469f1863-243a-428d-b1ad-c110577a4e6a" Revision="1" Stencil="System.MyShapes" StencilVersion="1.0"/>
</Control>
</file>

<file path=customXml/item7.xml><?xml version="1.0" encoding="utf-8"?>
<Control xmlns="http://schemas.microsoft.com/VisualStudio/2011/storyboarding/control">
  <Id Name="469f1863-243a-428d-b1ad-c110577a4e6a" Revision="1" Stencil="System.MyShapes" StencilVersion="1.0"/>
</Control>
</file>

<file path=customXml/item8.xml><?xml version="1.0" encoding="utf-8"?>
<Control xmlns="http://schemas.microsoft.com/VisualStudio/2011/storyboarding/control">
  <Id Name="469f1863-243a-428d-b1ad-c110577a4e6a" Revision="1" Stencil="System.MyShapes" StencilVersion="1.0"/>
</Control>
</file>

<file path=customXml/item9.xml><?xml version="1.0" encoding="utf-8"?>
<Control xmlns="http://schemas.microsoft.com/VisualStudio/2011/storyboarding/control">
  <Id Name="469f1863-243a-428d-b1ad-c110577a4e6a" Revision="1" Stencil="System.MyShapes" StencilVersion="1.0"/>
</Control>
</file>

<file path=customXml/itemProps1.xml><?xml version="1.0" encoding="utf-8"?>
<ds:datastoreItem xmlns:ds="http://schemas.openxmlformats.org/officeDocument/2006/customXml" ds:itemID="{4F28D983-490D-4F67-9192-F7E2E8355D2B}">
  <ds:schemaRefs>
    <ds:schemaRef ds:uri="http://schemas.microsoft.com/VisualStudio/2011/storyboarding/control"/>
  </ds:schemaRefs>
</ds:datastoreItem>
</file>

<file path=customXml/itemProps10.xml><?xml version="1.0" encoding="utf-8"?>
<ds:datastoreItem xmlns:ds="http://schemas.openxmlformats.org/officeDocument/2006/customXml" ds:itemID="{4F0B4B94-B028-48F3-8C50-48F7ACBA2D38}">
  <ds:schemaRefs>
    <ds:schemaRef ds:uri="http://schemas.microsoft.com/VisualStudio/2011/storyboarding/control"/>
  </ds:schemaRefs>
</ds:datastoreItem>
</file>

<file path=customXml/itemProps11.xml><?xml version="1.0" encoding="utf-8"?>
<ds:datastoreItem xmlns:ds="http://schemas.openxmlformats.org/officeDocument/2006/customXml" ds:itemID="{0CF59AE0-38A5-4D00-B167-30C0B2BC1168}">
  <ds:schemaRefs>
    <ds:schemaRef ds:uri="http://schemas.microsoft.com/VisualStudio/2011/storyboarding/control"/>
  </ds:schemaRefs>
</ds:datastoreItem>
</file>

<file path=customXml/itemProps12.xml><?xml version="1.0" encoding="utf-8"?>
<ds:datastoreItem xmlns:ds="http://schemas.openxmlformats.org/officeDocument/2006/customXml" ds:itemID="{603361DA-8788-4A8A-B239-BC18AE2326D2}">
  <ds:schemaRefs>
    <ds:schemaRef ds:uri="http://schemas.microsoft.com/VisualStudio/2011/storyboarding/control"/>
  </ds:schemaRefs>
</ds:datastoreItem>
</file>

<file path=customXml/itemProps13.xml><?xml version="1.0" encoding="utf-8"?>
<ds:datastoreItem xmlns:ds="http://schemas.openxmlformats.org/officeDocument/2006/customXml" ds:itemID="{804466C0-ED88-4CC8-B8F8-4125F9882088}">
  <ds:schemaRefs>
    <ds:schemaRef ds:uri="http://schemas.microsoft.com/VisualStudio/2011/storyboarding/control"/>
  </ds:schemaRefs>
</ds:datastoreItem>
</file>

<file path=customXml/itemProps2.xml><?xml version="1.0" encoding="utf-8"?>
<ds:datastoreItem xmlns:ds="http://schemas.openxmlformats.org/officeDocument/2006/customXml" ds:itemID="{466FBF7B-B355-4E2F-900A-45E71E1F6C51}">
  <ds:schemaRefs>
    <ds:schemaRef ds:uri="http://schemas.microsoft.com/VisualStudio/2011/storyboarding/control"/>
  </ds:schemaRefs>
</ds:datastoreItem>
</file>

<file path=customXml/itemProps3.xml><?xml version="1.0" encoding="utf-8"?>
<ds:datastoreItem xmlns:ds="http://schemas.openxmlformats.org/officeDocument/2006/customXml" ds:itemID="{674191DB-7AF5-45D9-920F-AA3D54C6031F}">
  <ds:schemaRefs>
    <ds:schemaRef ds:uri="http://schemas.microsoft.com/VisualStudio/2011/storyboarding/control"/>
  </ds:schemaRefs>
</ds:datastoreItem>
</file>

<file path=customXml/itemProps4.xml><?xml version="1.0" encoding="utf-8"?>
<ds:datastoreItem xmlns:ds="http://schemas.openxmlformats.org/officeDocument/2006/customXml" ds:itemID="{288C0EF8-7997-4A04-B9B5-8845379C595A}">
  <ds:schemaRefs>
    <ds:schemaRef ds:uri="http://schemas.microsoft.com/VisualStudio/2011/storyboarding/control"/>
  </ds:schemaRefs>
</ds:datastoreItem>
</file>

<file path=customXml/itemProps5.xml><?xml version="1.0" encoding="utf-8"?>
<ds:datastoreItem xmlns:ds="http://schemas.openxmlformats.org/officeDocument/2006/customXml" ds:itemID="{AEC28EAD-320A-4108-BE3C-C50DFB16D382}">
  <ds:schemaRefs>
    <ds:schemaRef ds:uri="http://schemas.microsoft.com/VisualStudio/2011/storyboarding/control"/>
  </ds:schemaRefs>
</ds:datastoreItem>
</file>

<file path=customXml/itemProps6.xml><?xml version="1.0" encoding="utf-8"?>
<ds:datastoreItem xmlns:ds="http://schemas.openxmlformats.org/officeDocument/2006/customXml" ds:itemID="{E88A104D-432F-44E9-8305-9E4E3C05E69C}">
  <ds:schemaRefs>
    <ds:schemaRef ds:uri="http://schemas.microsoft.com/VisualStudio/2011/storyboarding/control"/>
  </ds:schemaRefs>
</ds:datastoreItem>
</file>

<file path=customXml/itemProps7.xml><?xml version="1.0" encoding="utf-8"?>
<ds:datastoreItem xmlns:ds="http://schemas.openxmlformats.org/officeDocument/2006/customXml" ds:itemID="{78721DBF-663E-413E-9DAB-9FB0221A93E8}">
  <ds:schemaRefs>
    <ds:schemaRef ds:uri="http://schemas.microsoft.com/VisualStudio/2011/storyboarding/control"/>
  </ds:schemaRefs>
</ds:datastoreItem>
</file>

<file path=customXml/itemProps8.xml><?xml version="1.0" encoding="utf-8"?>
<ds:datastoreItem xmlns:ds="http://schemas.openxmlformats.org/officeDocument/2006/customXml" ds:itemID="{532D4367-C348-42F9-8C85-218C7B6C6553}">
  <ds:schemaRefs>
    <ds:schemaRef ds:uri="http://schemas.microsoft.com/VisualStudio/2011/storyboarding/control"/>
  </ds:schemaRefs>
</ds:datastoreItem>
</file>

<file path=customXml/itemProps9.xml><?xml version="1.0" encoding="utf-8"?>
<ds:datastoreItem xmlns:ds="http://schemas.openxmlformats.org/officeDocument/2006/customXml" ds:itemID="{EA470A2C-78EE-491D-8E5A-A2415CE263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Wisp</Template>
  <TotalTime>1653</TotalTime>
  <Words>899</Words>
  <Application>Microsoft Office PowerPoint</Application>
  <PresentationFormat>Custom</PresentationFormat>
  <Paragraphs>210</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   DATA COMMUNICATION       Madan Raj Upreti   Nepal Engineering college Changunaryan- Bhaktapur  </vt:lpstr>
      <vt:lpstr>PowerPoint Presentation</vt:lpstr>
      <vt:lpstr>Chapter 1 Introduction</vt:lpstr>
      <vt:lpstr>Definition- Data Communications</vt:lpstr>
      <vt:lpstr>PowerPoint Presentation</vt:lpstr>
      <vt:lpstr>Components of data communication system </vt:lpstr>
      <vt:lpstr>Evolution of Data Communication  </vt:lpstr>
      <vt:lpstr>Cont..</vt:lpstr>
      <vt:lpstr> Data Transmission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Communication Terminology</vt:lpstr>
      <vt:lpstr>Standards Organizations </vt:lpstr>
      <vt:lpstr>Applications of Data Communications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dc:title>
  <dc:creator>Er. Ashish Kumar Jha</dc:creator>
  <cp:lastModifiedBy>madan1234</cp:lastModifiedBy>
  <cp:revision>55</cp:revision>
  <dcterms:created xsi:type="dcterms:W3CDTF">2017-06-22T15:31:06Z</dcterms:created>
  <dcterms:modified xsi:type="dcterms:W3CDTF">2019-06-17T02:52:17Z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