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9" r:id="rId29"/>
    <p:sldId id="290" r:id="rId30"/>
    <p:sldId id="291" r:id="rId31"/>
    <p:sldId id="292" r:id="rId32"/>
    <p:sldId id="284" r:id="rId33"/>
    <p:sldId id="285" r:id="rId34"/>
    <p:sldId id="293" r:id="rId35"/>
    <p:sldId id="286" r:id="rId36"/>
    <p:sldId id="294" r:id="rId37"/>
    <p:sldId id="295" r:id="rId38"/>
    <p:sldId id="296" r:id="rId39"/>
    <p:sldId id="287" r:id="rId40"/>
    <p:sldId id="28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97" autoAdjust="0"/>
  </p:normalViewPr>
  <p:slideViewPr>
    <p:cSldViewPr snapToGrid="0">
      <p:cViewPr varScale="1">
        <p:scale>
          <a:sx n="63" d="100"/>
          <a:sy n="63" d="100"/>
        </p:scale>
        <p:origin x="-9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97B5E2-3A5A-42C8-A4F9-A9ACFCDBDC0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9AFCEDAD-8C17-4BBF-97CF-9CE359468613}">
      <dgm:prSet phldrT="[Text]">
        <dgm:style>
          <a:lnRef idx="1">
            <a:schemeClr val="accent2"/>
          </a:lnRef>
          <a:fillRef idx="2">
            <a:schemeClr val="accent2"/>
          </a:fillRef>
          <a:effectRef idx="1">
            <a:schemeClr val="accent2"/>
          </a:effectRef>
          <a:fontRef idx="minor">
            <a:schemeClr val="dk1"/>
          </a:fontRef>
        </dgm:style>
      </dgm:prSet>
      <dgm:spPr/>
      <dgm:t>
        <a:bodyPr/>
        <a:lstStyle/>
        <a:p>
          <a:pPr algn="ctr"/>
          <a:r>
            <a:rPr lang="en-US" b="1" dirty="0">
              <a:solidFill>
                <a:schemeClr val="tx1"/>
              </a:solidFill>
            </a:rPr>
            <a:t>Data Transmission</a:t>
          </a:r>
        </a:p>
      </dgm:t>
    </dgm:pt>
    <dgm:pt modelId="{4F5CA0E2-7A31-4C66-B4B9-E7694C431564}" type="parTrans" cxnId="{C0312873-F193-4E3A-ADDD-CDEEA5F6757D}">
      <dgm:prSet/>
      <dgm:spPr/>
      <dgm:t>
        <a:bodyPr/>
        <a:lstStyle/>
        <a:p>
          <a:pPr algn="ctr"/>
          <a:endParaRPr lang="en-US" b="1">
            <a:solidFill>
              <a:schemeClr val="tx1"/>
            </a:solidFill>
          </a:endParaRPr>
        </a:p>
      </dgm:t>
    </dgm:pt>
    <dgm:pt modelId="{219B6FFB-0F3B-45AF-B61A-A8BAA1933220}" type="sibTrans" cxnId="{C0312873-F193-4E3A-ADDD-CDEEA5F6757D}">
      <dgm:prSet/>
      <dgm:spPr/>
      <dgm:t>
        <a:bodyPr/>
        <a:lstStyle/>
        <a:p>
          <a:pPr algn="ctr"/>
          <a:endParaRPr lang="en-US" b="1">
            <a:solidFill>
              <a:schemeClr val="tx1"/>
            </a:solidFill>
          </a:endParaRPr>
        </a:p>
      </dgm:t>
    </dgm:pt>
    <dgm:pt modelId="{8BC02EBD-42C3-46AC-BD08-F5D8B932EC52}">
      <dgm:prSet phldrT="[Text]">
        <dgm:style>
          <a:lnRef idx="2">
            <a:schemeClr val="accent2"/>
          </a:lnRef>
          <a:fillRef idx="1">
            <a:schemeClr val="lt1"/>
          </a:fillRef>
          <a:effectRef idx="0">
            <a:schemeClr val="accent2"/>
          </a:effectRef>
          <a:fontRef idx="minor">
            <a:schemeClr val="dk1"/>
          </a:fontRef>
        </dgm:style>
      </dgm:prSet>
      <dgm:spPr/>
      <dgm:t>
        <a:bodyPr/>
        <a:lstStyle/>
        <a:p>
          <a:pPr algn="ctr"/>
          <a:r>
            <a:rPr lang="en-US" b="1" dirty="0">
              <a:solidFill>
                <a:schemeClr val="tx1"/>
              </a:solidFill>
            </a:rPr>
            <a:t>Serial</a:t>
          </a:r>
        </a:p>
      </dgm:t>
    </dgm:pt>
    <dgm:pt modelId="{FEC9ACE8-B227-4F24-B58C-B0FA3CF7CBE3}" type="parTrans" cxnId="{3B0E3B28-6B04-4A75-B0CC-A9252F3B88A3}">
      <dgm:prSet/>
      <dgm:spPr/>
      <dgm:t>
        <a:bodyPr/>
        <a:lstStyle/>
        <a:p>
          <a:pPr algn="ctr"/>
          <a:endParaRPr lang="en-US" b="1">
            <a:solidFill>
              <a:schemeClr val="tx1"/>
            </a:solidFill>
          </a:endParaRPr>
        </a:p>
      </dgm:t>
    </dgm:pt>
    <dgm:pt modelId="{DD7618F5-D5BF-457F-8F51-08F22B2ACF1F}" type="sibTrans" cxnId="{3B0E3B28-6B04-4A75-B0CC-A9252F3B88A3}">
      <dgm:prSet/>
      <dgm:spPr/>
      <dgm:t>
        <a:bodyPr/>
        <a:lstStyle/>
        <a:p>
          <a:pPr algn="ctr"/>
          <a:endParaRPr lang="en-US" b="1">
            <a:solidFill>
              <a:schemeClr val="tx1"/>
            </a:solidFill>
          </a:endParaRPr>
        </a:p>
      </dgm:t>
    </dgm:pt>
    <dgm:pt modelId="{3020DBF2-57B9-41F0-BDBC-B88C08E6D1D8}">
      <dgm:prSet phldrT="[Text]">
        <dgm:style>
          <a:lnRef idx="2">
            <a:schemeClr val="accent2"/>
          </a:lnRef>
          <a:fillRef idx="1">
            <a:schemeClr val="lt1"/>
          </a:fillRef>
          <a:effectRef idx="0">
            <a:schemeClr val="accent2"/>
          </a:effectRef>
          <a:fontRef idx="minor">
            <a:schemeClr val="dk1"/>
          </a:fontRef>
        </dgm:style>
      </dgm:prSet>
      <dgm:spPr/>
      <dgm:t>
        <a:bodyPr/>
        <a:lstStyle/>
        <a:p>
          <a:pPr algn="ctr"/>
          <a:r>
            <a:rPr lang="en-US" b="1" dirty="0">
              <a:solidFill>
                <a:schemeClr val="tx1"/>
              </a:solidFill>
            </a:rPr>
            <a:t>Synchronous</a:t>
          </a:r>
        </a:p>
      </dgm:t>
    </dgm:pt>
    <dgm:pt modelId="{9C884EEE-335C-4918-8F05-E02E8419D2E0}" type="parTrans" cxnId="{578ED608-6599-4ED2-A79C-782805A16FDC}">
      <dgm:prSet/>
      <dgm:spPr/>
      <dgm:t>
        <a:bodyPr/>
        <a:lstStyle/>
        <a:p>
          <a:pPr algn="ctr"/>
          <a:endParaRPr lang="en-US" b="1">
            <a:solidFill>
              <a:schemeClr val="tx1"/>
            </a:solidFill>
          </a:endParaRPr>
        </a:p>
      </dgm:t>
    </dgm:pt>
    <dgm:pt modelId="{E7343FA4-2C5E-4260-B844-8A931002A307}" type="sibTrans" cxnId="{578ED608-6599-4ED2-A79C-782805A16FDC}">
      <dgm:prSet/>
      <dgm:spPr/>
      <dgm:t>
        <a:bodyPr/>
        <a:lstStyle/>
        <a:p>
          <a:pPr algn="ctr"/>
          <a:endParaRPr lang="en-US" b="1">
            <a:solidFill>
              <a:schemeClr val="tx1"/>
            </a:solidFill>
          </a:endParaRPr>
        </a:p>
      </dgm:t>
    </dgm:pt>
    <dgm:pt modelId="{4EE2905E-927B-4DD7-906D-27C581745624}">
      <dgm:prSet phldrT="[Text]">
        <dgm:style>
          <a:lnRef idx="2">
            <a:schemeClr val="accent2"/>
          </a:lnRef>
          <a:fillRef idx="1">
            <a:schemeClr val="lt1"/>
          </a:fillRef>
          <a:effectRef idx="0">
            <a:schemeClr val="accent2"/>
          </a:effectRef>
          <a:fontRef idx="minor">
            <a:schemeClr val="dk1"/>
          </a:fontRef>
        </dgm:style>
      </dgm:prSet>
      <dgm:spPr/>
      <dgm:t>
        <a:bodyPr/>
        <a:lstStyle/>
        <a:p>
          <a:pPr algn="ctr"/>
          <a:r>
            <a:rPr lang="en-US" b="1" dirty="0">
              <a:solidFill>
                <a:schemeClr val="tx1"/>
              </a:solidFill>
            </a:rPr>
            <a:t>Asynchronous</a:t>
          </a:r>
        </a:p>
      </dgm:t>
    </dgm:pt>
    <dgm:pt modelId="{972172E3-962B-413E-B1B5-B6DCA0B8C2F9}" type="parTrans" cxnId="{C60D18EA-963C-4CA2-B9D9-0BCE4711C1BD}">
      <dgm:prSet/>
      <dgm:spPr/>
      <dgm:t>
        <a:bodyPr/>
        <a:lstStyle/>
        <a:p>
          <a:pPr algn="ctr"/>
          <a:endParaRPr lang="en-US" b="1">
            <a:solidFill>
              <a:schemeClr val="tx1"/>
            </a:solidFill>
          </a:endParaRPr>
        </a:p>
      </dgm:t>
    </dgm:pt>
    <dgm:pt modelId="{D437A5D4-EA4D-4350-AF3E-0D194B44B9D2}" type="sibTrans" cxnId="{C60D18EA-963C-4CA2-B9D9-0BCE4711C1BD}">
      <dgm:prSet/>
      <dgm:spPr/>
      <dgm:t>
        <a:bodyPr/>
        <a:lstStyle/>
        <a:p>
          <a:pPr algn="ctr"/>
          <a:endParaRPr lang="en-US" b="1">
            <a:solidFill>
              <a:schemeClr val="tx1"/>
            </a:solidFill>
          </a:endParaRPr>
        </a:p>
      </dgm:t>
    </dgm:pt>
    <dgm:pt modelId="{281A8DE1-612D-4A06-B4DA-F78232F63F6E}">
      <dgm:prSet phldrT="[Text]">
        <dgm:style>
          <a:lnRef idx="2">
            <a:schemeClr val="accent2"/>
          </a:lnRef>
          <a:fillRef idx="1">
            <a:schemeClr val="lt1"/>
          </a:fillRef>
          <a:effectRef idx="0">
            <a:schemeClr val="accent2"/>
          </a:effectRef>
          <a:fontRef idx="minor">
            <a:schemeClr val="dk1"/>
          </a:fontRef>
        </dgm:style>
      </dgm:prSet>
      <dgm:spPr/>
      <dgm:t>
        <a:bodyPr/>
        <a:lstStyle/>
        <a:p>
          <a:pPr algn="ctr"/>
          <a:r>
            <a:rPr lang="en-US" b="1" dirty="0">
              <a:solidFill>
                <a:schemeClr val="tx1"/>
              </a:solidFill>
            </a:rPr>
            <a:t>Parallel</a:t>
          </a:r>
        </a:p>
      </dgm:t>
    </dgm:pt>
    <dgm:pt modelId="{BC0A9E64-BAB6-4E1D-AAEC-79408DF05060}" type="parTrans" cxnId="{442FE345-F594-4491-8A52-797941D030D7}">
      <dgm:prSet/>
      <dgm:spPr/>
      <dgm:t>
        <a:bodyPr/>
        <a:lstStyle/>
        <a:p>
          <a:pPr algn="ctr"/>
          <a:endParaRPr lang="en-US" b="1">
            <a:solidFill>
              <a:schemeClr val="tx1"/>
            </a:solidFill>
          </a:endParaRPr>
        </a:p>
      </dgm:t>
    </dgm:pt>
    <dgm:pt modelId="{371D3FAC-53B7-4C4E-9803-AFCC045D96AC}" type="sibTrans" cxnId="{442FE345-F594-4491-8A52-797941D030D7}">
      <dgm:prSet/>
      <dgm:spPr/>
      <dgm:t>
        <a:bodyPr/>
        <a:lstStyle/>
        <a:p>
          <a:pPr algn="ctr"/>
          <a:endParaRPr lang="en-US" b="1">
            <a:solidFill>
              <a:schemeClr val="tx1"/>
            </a:solidFill>
          </a:endParaRPr>
        </a:p>
      </dgm:t>
    </dgm:pt>
    <dgm:pt modelId="{BBC9398E-A8D2-4B0E-88F2-B10E5442D4B4}" type="pres">
      <dgm:prSet presAssocID="{0D97B5E2-3A5A-42C8-A4F9-A9ACFCDBDC05}" presName="mainComposite" presStyleCnt="0">
        <dgm:presLayoutVars>
          <dgm:chPref val="1"/>
          <dgm:dir/>
          <dgm:animOne val="branch"/>
          <dgm:animLvl val="lvl"/>
          <dgm:resizeHandles val="exact"/>
        </dgm:presLayoutVars>
      </dgm:prSet>
      <dgm:spPr/>
      <dgm:t>
        <a:bodyPr/>
        <a:lstStyle/>
        <a:p>
          <a:endParaRPr lang="en-GB"/>
        </a:p>
      </dgm:t>
    </dgm:pt>
    <dgm:pt modelId="{941EF018-5FFF-4E4E-948E-61390E61EF2A}" type="pres">
      <dgm:prSet presAssocID="{0D97B5E2-3A5A-42C8-A4F9-A9ACFCDBDC05}" presName="hierFlow" presStyleCnt="0"/>
      <dgm:spPr/>
    </dgm:pt>
    <dgm:pt modelId="{96DDE007-834B-4641-ADC7-FC6F8A488FC7}" type="pres">
      <dgm:prSet presAssocID="{0D97B5E2-3A5A-42C8-A4F9-A9ACFCDBDC05}" presName="hierChild1" presStyleCnt="0">
        <dgm:presLayoutVars>
          <dgm:chPref val="1"/>
          <dgm:animOne val="branch"/>
          <dgm:animLvl val="lvl"/>
        </dgm:presLayoutVars>
      </dgm:prSet>
      <dgm:spPr/>
    </dgm:pt>
    <dgm:pt modelId="{E05EF9A5-E9C3-4D96-8EED-DA185478CCFA}" type="pres">
      <dgm:prSet presAssocID="{9AFCEDAD-8C17-4BBF-97CF-9CE359468613}" presName="Name14" presStyleCnt="0"/>
      <dgm:spPr/>
    </dgm:pt>
    <dgm:pt modelId="{FBA7329A-83E5-485F-A9CD-68EE0E64BE43}" type="pres">
      <dgm:prSet presAssocID="{9AFCEDAD-8C17-4BBF-97CF-9CE359468613}" presName="level1Shape" presStyleLbl="node0" presStyleIdx="0" presStyleCnt="1" custScaleX="189487" custScaleY="52878" custLinFactNeighborX="7787">
        <dgm:presLayoutVars>
          <dgm:chPref val="3"/>
        </dgm:presLayoutVars>
      </dgm:prSet>
      <dgm:spPr/>
      <dgm:t>
        <a:bodyPr/>
        <a:lstStyle/>
        <a:p>
          <a:endParaRPr lang="en-GB"/>
        </a:p>
      </dgm:t>
    </dgm:pt>
    <dgm:pt modelId="{C9BF9AE3-BAF1-4721-8406-41C7B4AFA828}" type="pres">
      <dgm:prSet presAssocID="{9AFCEDAD-8C17-4BBF-97CF-9CE359468613}" presName="hierChild2" presStyleCnt="0"/>
      <dgm:spPr/>
    </dgm:pt>
    <dgm:pt modelId="{D0664928-95B6-47B8-9500-B1D162D2411A}" type="pres">
      <dgm:prSet presAssocID="{FEC9ACE8-B227-4F24-B58C-B0FA3CF7CBE3}" presName="Name19" presStyleLbl="parChTrans1D2" presStyleIdx="0" presStyleCnt="2"/>
      <dgm:spPr/>
      <dgm:t>
        <a:bodyPr/>
        <a:lstStyle/>
        <a:p>
          <a:endParaRPr lang="en-GB"/>
        </a:p>
      </dgm:t>
    </dgm:pt>
    <dgm:pt modelId="{CDA98915-078E-4DBE-AE3C-B6A0F5D01A96}" type="pres">
      <dgm:prSet presAssocID="{8BC02EBD-42C3-46AC-BD08-F5D8B932EC52}" presName="Name21" presStyleCnt="0"/>
      <dgm:spPr/>
    </dgm:pt>
    <dgm:pt modelId="{23DC3A31-94EE-4271-8F58-55E08478A65E}" type="pres">
      <dgm:prSet presAssocID="{8BC02EBD-42C3-46AC-BD08-F5D8B932EC52}" presName="level2Shape" presStyleLbl="node2" presStyleIdx="0" presStyleCnt="2" custScaleX="102965" custScaleY="51878" custLinFactNeighborX="-12216"/>
      <dgm:spPr/>
      <dgm:t>
        <a:bodyPr/>
        <a:lstStyle/>
        <a:p>
          <a:endParaRPr lang="en-GB"/>
        </a:p>
      </dgm:t>
    </dgm:pt>
    <dgm:pt modelId="{BEA09119-D4B6-4B4D-912B-7FFCDB604A69}" type="pres">
      <dgm:prSet presAssocID="{8BC02EBD-42C3-46AC-BD08-F5D8B932EC52}" presName="hierChild3" presStyleCnt="0"/>
      <dgm:spPr/>
    </dgm:pt>
    <dgm:pt modelId="{3AEC297F-84FD-461D-8030-FD481C89832C}" type="pres">
      <dgm:prSet presAssocID="{9C884EEE-335C-4918-8F05-E02E8419D2E0}" presName="Name19" presStyleLbl="parChTrans1D3" presStyleIdx="0" presStyleCnt="2"/>
      <dgm:spPr/>
      <dgm:t>
        <a:bodyPr/>
        <a:lstStyle/>
        <a:p>
          <a:endParaRPr lang="en-GB"/>
        </a:p>
      </dgm:t>
    </dgm:pt>
    <dgm:pt modelId="{0FC6DC88-121C-4C4C-9A84-E90233BD5755}" type="pres">
      <dgm:prSet presAssocID="{3020DBF2-57B9-41F0-BDBC-B88C08E6D1D8}" presName="Name21" presStyleCnt="0"/>
      <dgm:spPr/>
    </dgm:pt>
    <dgm:pt modelId="{A5B27710-6AC0-4BA9-BC2D-256FB539880D}" type="pres">
      <dgm:prSet presAssocID="{3020DBF2-57B9-41F0-BDBC-B88C08E6D1D8}" presName="level2Shape" presStyleLbl="node3" presStyleIdx="0" presStyleCnt="2" custScaleX="128880" custScaleY="36676" custLinFactNeighborX="-4884" custLinFactNeighborY="7326"/>
      <dgm:spPr/>
      <dgm:t>
        <a:bodyPr/>
        <a:lstStyle/>
        <a:p>
          <a:endParaRPr lang="en-GB"/>
        </a:p>
      </dgm:t>
    </dgm:pt>
    <dgm:pt modelId="{BFEA7AD8-A1E8-40F4-8F74-6803ABB5A406}" type="pres">
      <dgm:prSet presAssocID="{3020DBF2-57B9-41F0-BDBC-B88C08E6D1D8}" presName="hierChild3" presStyleCnt="0"/>
      <dgm:spPr/>
    </dgm:pt>
    <dgm:pt modelId="{2BFD865B-9030-4BD6-B1AA-38EB5C5F0EE0}" type="pres">
      <dgm:prSet presAssocID="{972172E3-962B-413E-B1B5-B6DCA0B8C2F9}" presName="Name19" presStyleLbl="parChTrans1D3" presStyleIdx="1" presStyleCnt="2"/>
      <dgm:spPr/>
      <dgm:t>
        <a:bodyPr/>
        <a:lstStyle/>
        <a:p>
          <a:endParaRPr lang="en-GB"/>
        </a:p>
      </dgm:t>
    </dgm:pt>
    <dgm:pt modelId="{3918D3FD-9006-47D6-9F88-4C64046E9456}" type="pres">
      <dgm:prSet presAssocID="{4EE2905E-927B-4DD7-906D-27C581745624}" presName="Name21" presStyleCnt="0"/>
      <dgm:spPr/>
    </dgm:pt>
    <dgm:pt modelId="{046AC623-DF60-4689-BA98-8ACA808DB38D}" type="pres">
      <dgm:prSet presAssocID="{4EE2905E-927B-4DD7-906D-27C581745624}" presName="level2Shape" presStyleLbl="node3" presStyleIdx="1" presStyleCnt="2" custScaleX="105639" custScaleY="36667" custLinFactNeighborY="5491"/>
      <dgm:spPr/>
      <dgm:t>
        <a:bodyPr/>
        <a:lstStyle/>
        <a:p>
          <a:endParaRPr lang="en-GB"/>
        </a:p>
      </dgm:t>
    </dgm:pt>
    <dgm:pt modelId="{35F2BE47-5019-4AA7-863B-041A8D113E04}" type="pres">
      <dgm:prSet presAssocID="{4EE2905E-927B-4DD7-906D-27C581745624}" presName="hierChild3" presStyleCnt="0"/>
      <dgm:spPr/>
    </dgm:pt>
    <dgm:pt modelId="{BA34CA45-7A65-41BE-BCC5-C5B789A50109}" type="pres">
      <dgm:prSet presAssocID="{BC0A9E64-BAB6-4E1D-AAEC-79408DF05060}" presName="Name19" presStyleLbl="parChTrans1D2" presStyleIdx="1" presStyleCnt="2"/>
      <dgm:spPr/>
      <dgm:t>
        <a:bodyPr/>
        <a:lstStyle/>
        <a:p>
          <a:endParaRPr lang="en-GB"/>
        </a:p>
      </dgm:t>
    </dgm:pt>
    <dgm:pt modelId="{7F54C235-CFAF-4380-B739-3B719DC3A2BD}" type="pres">
      <dgm:prSet presAssocID="{281A8DE1-612D-4A06-B4DA-F78232F63F6E}" presName="Name21" presStyleCnt="0"/>
      <dgm:spPr/>
    </dgm:pt>
    <dgm:pt modelId="{A43BEEEF-C03C-4C14-8BDF-E2A4ECFBDB63}" type="pres">
      <dgm:prSet presAssocID="{281A8DE1-612D-4A06-B4DA-F78232F63F6E}" presName="level2Shape" presStyleLbl="node2" presStyleIdx="1" presStyleCnt="2" custScaleY="53272" custLinFactNeighborX="27864" custLinFactNeighborY="-44"/>
      <dgm:spPr/>
      <dgm:t>
        <a:bodyPr/>
        <a:lstStyle/>
        <a:p>
          <a:endParaRPr lang="en-GB"/>
        </a:p>
      </dgm:t>
    </dgm:pt>
    <dgm:pt modelId="{7ABFEC5C-0217-4C93-9849-3EC2E861CF04}" type="pres">
      <dgm:prSet presAssocID="{281A8DE1-612D-4A06-B4DA-F78232F63F6E}" presName="hierChild3" presStyleCnt="0"/>
      <dgm:spPr/>
    </dgm:pt>
    <dgm:pt modelId="{54C9801B-92D1-4668-9E80-B0D80041C010}" type="pres">
      <dgm:prSet presAssocID="{0D97B5E2-3A5A-42C8-A4F9-A9ACFCDBDC05}" presName="bgShapesFlow" presStyleCnt="0"/>
      <dgm:spPr/>
    </dgm:pt>
  </dgm:ptLst>
  <dgm:cxnLst>
    <dgm:cxn modelId="{2DC5D4B3-3298-457A-8515-A6E32FAA17AD}" type="presOf" srcId="{FEC9ACE8-B227-4F24-B58C-B0FA3CF7CBE3}" destId="{D0664928-95B6-47B8-9500-B1D162D2411A}" srcOrd="0" destOrd="0" presId="urn:microsoft.com/office/officeart/2005/8/layout/hierarchy6"/>
    <dgm:cxn modelId="{3B0E3B28-6B04-4A75-B0CC-A9252F3B88A3}" srcId="{9AFCEDAD-8C17-4BBF-97CF-9CE359468613}" destId="{8BC02EBD-42C3-46AC-BD08-F5D8B932EC52}" srcOrd="0" destOrd="0" parTransId="{FEC9ACE8-B227-4F24-B58C-B0FA3CF7CBE3}" sibTransId="{DD7618F5-D5BF-457F-8F51-08F22B2ACF1F}"/>
    <dgm:cxn modelId="{A07A5CFA-8F06-426F-911C-9F17DAD85545}" type="presOf" srcId="{9AFCEDAD-8C17-4BBF-97CF-9CE359468613}" destId="{FBA7329A-83E5-485F-A9CD-68EE0E64BE43}" srcOrd="0" destOrd="0" presId="urn:microsoft.com/office/officeart/2005/8/layout/hierarchy6"/>
    <dgm:cxn modelId="{C60D18EA-963C-4CA2-B9D9-0BCE4711C1BD}" srcId="{8BC02EBD-42C3-46AC-BD08-F5D8B932EC52}" destId="{4EE2905E-927B-4DD7-906D-27C581745624}" srcOrd="1" destOrd="0" parTransId="{972172E3-962B-413E-B1B5-B6DCA0B8C2F9}" sibTransId="{D437A5D4-EA4D-4350-AF3E-0D194B44B9D2}"/>
    <dgm:cxn modelId="{1C881897-22C8-4509-AB32-94C333980B51}" type="presOf" srcId="{4EE2905E-927B-4DD7-906D-27C581745624}" destId="{046AC623-DF60-4689-BA98-8ACA808DB38D}" srcOrd="0" destOrd="0" presId="urn:microsoft.com/office/officeart/2005/8/layout/hierarchy6"/>
    <dgm:cxn modelId="{2CCE70C9-F22C-4899-8F54-333C431EACCF}" type="presOf" srcId="{3020DBF2-57B9-41F0-BDBC-B88C08E6D1D8}" destId="{A5B27710-6AC0-4BA9-BC2D-256FB539880D}" srcOrd="0" destOrd="0" presId="urn:microsoft.com/office/officeart/2005/8/layout/hierarchy6"/>
    <dgm:cxn modelId="{E8AE5C3E-8AE0-4B9C-AA55-3C37DFDFA395}" type="presOf" srcId="{281A8DE1-612D-4A06-B4DA-F78232F63F6E}" destId="{A43BEEEF-C03C-4C14-8BDF-E2A4ECFBDB63}" srcOrd="0" destOrd="0" presId="urn:microsoft.com/office/officeart/2005/8/layout/hierarchy6"/>
    <dgm:cxn modelId="{834BAF1D-EC44-4E9D-A513-292C4527F1B4}" type="presOf" srcId="{9C884EEE-335C-4918-8F05-E02E8419D2E0}" destId="{3AEC297F-84FD-461D-8030-FD481C89832C}" srcOrd="0" destOrd="0" presId="urn:microsoft.com/office/officeart/2005/8/layout/hierarchy6"/>
    <dgm:cxn modelId="{E277F2AC-D62A-4880-90BE-72BE98712893}" type="presOf" srcId="{972172E3-962B-413E-B1B5-B6DCA0B8C2F9}" destId="{2BFD865B-9030-4BD6-B1AA-38EB5C5F0EE0}" srcOrd="0" destOrd="0" presId="urn:microsoft.com/office/officeart/2005/8/layout/hierarchy6"/>
    <dgm:cxn modelId="{C0312873-F193-4E3A-ADDD-CDEEA5F6757D}" srcId="{0D97B5E2-3A5A-42C8-A4F9-A9ACFCDBDC05}" destId="{9AFCEDAD-8C17-4BBF-97CF-9CE359468613}" srcOrd="0" destOrd="0" parTransId="{4F5CA0E2-7A31-4C66-B4B9-E7694C431564}" sibTransId="{219B6FFB-0F3B-45AF-B61A-A8BAA1933220}"/>
    <dgm:cxn modelId="{578ED608-6599-4ED2-A79C-782805A16FDC}" srcId="{8BC02EBD-42C3-46AC-BD08-F5D8B932EC52}" destId="{3020DBF2-57B9-41F0-BDBC-B88C08E6D1D8}" srcOrd="0" destOrd="0" parTransId="{9C884EEE-335C-4918-8F05-E02E8419D2E0}" sibTransId="{E7343FA4-2C5E-4260-B844-8A931002A307}"/>
    <dgm:cxn modelId="{2819264A-2860-456E-BCBB-A79166B6A051}" type="presOf" srcId="{BC0A9E64-BAB6-4E1D-AAEC-79408DF05060}" destId="{BA34CA45-7A65-41BE-BCC5-C5B789A50109}" srcOrd="0" destOrd="0" presId="urn:microsoft.com/office/officeart/2005/8/layout/hierarchy6"/>
    <dgm:cxn modelId="{98D1ABA4-3CF7-419B-A624-E5F0FFD6FA4F}" type="presOf" srcId="{8BC02EBD-42C3-46AC-BD08-F5D8B932EC52}" destId="{23DC3A31-94EE-4271-8F58-55E08478A65E}" srcOrd="0" destOrd="0" presId="urn:microsoft.com/office/officeart/2005/8/layout/hierarchy6"/>
    <dgm:cxn modelId="{35EB3CA9-520B-422A-B65E-62AF6BE328E5}" type="presOf" srcId="{0D97B5E2-3A5A-42C8-A4F9-A9ACFCDBDC05}" destId="{BBC9398E-A8D2-4B0E-88F2-B10E5442D4B4}" srcOrd="0" destOrd="0" presId="urn:microsoft.com/office/officeart/2005/8/layout/hierarchy6"/>
    <dgm:cxn modelId="{442FE345-F594-4491-8A52-797941D030D7}" srcId="{9AFCEDAD-8C17-4BBF-97CF-9CE359468613}" destId="{281A8DE1-612D-4A06-B4DA-F78232F63F6E}" srcOrd="1" destOrd="0" parTransId="{BC0A9E64-BAB6-4E1D-AAEC-79408DF05060}" sibTransId="{371D3FAC-53B7-4C4E-9803-AFCC045D96AC}"/>
    <dgm:cxn modelId="{05F1EA8D-FB3D-43A9-87EA-3321D320AE48}" type="presParOf" srcId="{BBC9398E-A8D2-4B0E-88F2-B10E5442D4B4}" destId="{941EF018-5FFF-4E4E-948E-61390E61EF2A}" srcOrd="0" destOrd="0" presId="urn:microsoft.com/office/officeart/2005/8/layout/hierarchy6"/>
    <dgm:cxn modelId="{047FE98F-B89E-4BF1-A4CA-0FB5C9FC68DE}" type="presParOf" srcId="{941EF018-5FFF-4E4E-948E-61390E61EF2A}" destId="{96DDE007-834B-4641-ADC7-FC6F8A488FC7}" srcOrd="0" destOrd="0" presId="urn:microsoft.com/office/officeart/2005/8/layout/hierarchy6"/>
    <dgm:cxn modelId="{C80A1B62-3F73-46FF-ACB9-D624E93F3862}" type="presParOf" srcId="{96DDE007-834B-4641-ADC7-FC6F8A488FC7}" destId="{E05EF9A5-E9C3-4D96-8EED-DA185478CCFA}" srcOrd="0" destOrd="0" presId="urn:microsoft.com/office/officeart/2005/8/layout/hierarchy6"/>
    <dgm:cxn modelId="{E2D92592-CF71-4A92-A4C8-6E98B7E903E5}" type="presParOf" srcId="{E05EF9A5-E9C3-4D96-8EED-DA185478CCFA}" destId="{FBA7329A-83E5-485F-A9CD-68EE0E64BE43}" srcOrd="0" destOrd="0" presId="urn:microsoft.com/office/officeart/2005/8/layout/hierarchy6"/>
    <dgm:cxn modelId="{BF5351CD-2F0E-4062-A106-D47FDC11D7B7}" type="presParOf" srcId="{E05EF9A5-E9C3-4D96-8EED-DA185478CCFA}" destId="{C9BF9AE3-BAF1-4721-8406-41C7B4AFA828}" srcOrd="1" destOrd="0" presId="urn:microsoft.com/office/officeart/2005/8/layout/hierarchy6"/>
    <dgm:cxn modelId="{5F836FF9-7453-4217-967F-330DE3B3E7C2}" type="presParOf" srcId="{C9BF9AE3-BAF1-4721-8406-41C7B4AFA828}" destId="{D0664928-95B6-47B8-9500-B1D162D2411A}" srcOrd="0" destOrd="0" presId="urn:microsoft.com/office/officeart/2005/8/layout/hierarchy6"/>
    <dgm:cxn modelId="{E73C55F1-9E0F-4100-A3B1-B69E41E65BB6}" type="presParOf" srcId="{C9BF9AE3-BAF1-4721-8406-41C7B4AFA828}" destId="{CDA98915-078E-4DBE-AE3C-B6A0F5D01A96}" srcOrd="1" destOrd="0" presId="urn:microsoft.com/office/officeart/2005/8/layout/hierarchy6"/>
    <dgm:cxn modelId="{A38B4361-2C73-4887-916F-D45EFF12B35D}" type="presParOf" srcId="{CDA98915-078E-4DBE-AE3C-B6A0F5D01A96}" destId="{23DC3A31-94EE-4271-8F58-55E08478A65E}" srcOrd="0" destOrd="0" presId="urn:microsoft.com/office/officeart/2005/8/layout/hierarchy6"/>
    <dgm:cxn modelId="{125AC54F-AD3E-4F3A-9A92-811238274D08}" type="presParOf" srcId="{CDA98915-078E-4DBE-AE3C-B6A0F5D01A96}" destId="{BEA09119-D4B6-4B4D-912B-7FFCDB604A69}" srcOrd="1" destOrd="0" presId="urn:microsoft.com/office/officeart/2005/8/layout/hierarchy6"/>
    <dgm:cxn modelId="{476A2956-48A5-4972-ABB9-77096E480C14}" type="presParOf" srcId="{BEA09119-D4B6-4B4D-912B-7FFCDB604A69}" destId="{3AEC297F-84FD-461D-8030-FD481C89832C}" srcOrd="0" destOrd="0" presId="urn:microsoft.com/office/officeart/2005/8/layout/hierarchy6"/>
    <dgm:cxn modelId="{6ABB9068-4372-42E1-823C-36B8E5172C28}" type="presParOf" srcId="{BEA09119-D4B6-4B4D-912B-7FFCDB604A69}" destId="{0FC6DC88-121C-4C4C-9A84-E90233BD5755}" srcOrd="1" destOrd="0" presId="urn:microsoft.com/office/officeart/2005/8/layout/hierarchy6"/>
    <dgm:cxn modelId="{CBA5DACA-ED43-4BDB-822F-6D4296270EE9}" type="presParOf" srcId="{0FC6DC88-121C-4C4C-9A84-E90233BD5755}" destId="{A5B27710-6AC0-4BA9-BC2D-256FB539880D}" srcOrd="0" destOrd="0" presId="urn:microsoft.com/office/officeart/2005/8/layout/hierarchy6"/>
    <dgm:cxn modelId="{07CFF451-140C-4154-9982-4210E4D415FF}" type="presParOf" srcId="{0FC6DC88-121C-4C4C-9A84-E90233BD5755}" destId="{BFEA7AD8-A1E8-40F4-8F74-6803ABB5A406}" srcOrd="1" destOrd="0" presId="urn:microsoft.com/office/officeart/2005/8/layout/hierarchy6"/>
    <dgm:cxn modelId="{01ACC439-F2F6-4A78-8437-0371BD0E4A0D}" type="presParOf" srcId="{BEA09119-D4B6-4B4D-912B-7FFCDB604A69}" destId="{2BFD865B-9030-4BD6-B1AA-38EB5C5F0EE0}" srcOrd="2" destOrd="0" presId="urn:microsoft.com/office/officeart/2005/8/layout/hierarchy6"/>
    <dgm:cxn modelId="{5766EDED-7CC6-4B01-92E3-C16E43E4BB4B}" type="presParOf" srcId="{BEA09119-D4B6-4B4D-912B-7FFCDB604A69}" destId="{3918D3FD-9006-47D6-9F88-4C64046E9456}" srcOrd="3" destOrd="0" presId="urn:microsoft.com/office/officeart/2005/8/layout/hierarchy6"/>
    <dgm:cxn modelId="{F6B0C62B-94E0-4E87-8D35-1E428C920DFB}" type="presParOf" srcId="{3918D3FD-9006-47D6-9F88-4C64046E9456}" destId="{046AC623-DF60-4689-BA98-8ACA808DB38D}" srcOrd="0" destOrd="0" presId="urn:microsoft.com/office/officeart/2005/8/layout/hierarchy6"/>
    <dgm:cxn modelId="{5430AB19-154D-4FF6-B49A-6FA70E25F955}" type="presParOf" srcId="{3918D3FD-9006-47D6-9F88-4C64046E9456}" destId="{35F2BE47-5019-4AA7-863B-041A8D113E04}" srcOrd="1" destOrd="0" presId="urn:microsoft.com/office/officeart/2005/8/layout/hierarchy6"/>
    <dgm:cxn modelId="{F789D105-797E-42FD-A3D5-164D02974D8E}" type="presParOf" srcId="{C9BF9AE3-BAF1-4721-8406-41C7B4AFA828}" destId="{BA34CA45-7A65-41BE-BCC5-C5B789A50109}" srcOrd="2" destOrd="0" presId="urn:microsoft.com/office/officeart/2005/8/layout/hierarchy6"/>
    <dgm:cxn modelId="{F4F3F1E1-66BF-4F96-A404-3B020B204B72}" type="presParOf" srcId="{C9BF9AE3-BAF1-4721-8406-41C7B4AFA828}" destId="{7F54C235-CFAF-4380-B739-3B719DC3A2BD}" srcOrd="3" destOrd="0" presId="urn:microsoft.com/office/officeart/2005/8/layout/hierarchy6"/>
    <dgm:cxn modelId="{B605AEB4-8AEC-4F31-BBFA-B6867FD650AF}" type="presParOf" srcId="{7F54C235-CFAF-4380-B739-3B719DC3A2BD}" destId="{A43BEEEF-C03C-4C14-8BDF-E2A4ECFBDB63}" srcOrd="0" destOrd="0" presId="urn:microsoft.com/office/officeart/2005/8/layout/hierarchy6"/>
    <dgm:cxn modelId="{E58C6C31-434E-41DA-A437-2E8BE8F3F833}" type="presParOf" srcId="{7F54C235-CFAF-4380-B739-3B719DC3A2BD}" destId="{7ABFEC5C-0217-4C93-9849-3EC2E861CF04}" srcOrd="1" destOrd="0" presId="urn:microsoft.com/office/officeart/2005/8/layout/hierarchy6"/>
    <dgm:cxn modelId="{BC5334A8-6BC6-49F4-A3DA-CD54CB9FC57A}" type="presParOf" srcId="{BBC9398E-A8D2-4B0E-88F2-B10E5442D4B4}" destId="{54C9801B-92D1-4668-9E80-B0D80041C010}" srcOrd="1" destOrd="0" presId="urn:microsoft.com/office/officeart/2005/8/layout/hierarchy6"/>
  </dgm:cxnLst>
  <dgm:bg>
    <a:effectLst>
      <a:outerShdw blurRad="50800" dist="38100" dir="2700000" algn="tl" rotWithShape="0">
        <a:prstClr val="black">
          <a:alpha val="40000"/>
        </a:prstClr>
      </a:outerShdw>
    </a:effectLst>
  </dgm:bg>
  <dgm:whole>
    <a:ln>
      <a:noFill/>
    </a:ln>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7013A8-903A-4339-B960-40BFE8159C4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BED9ADC-1680-4EFF-B708-16A9A430CF48}">
      <dgm:prSet phldrT="[Text]"/>
      <dgm:spPr>
        <a:solidFill>
          <a:schemeClr val="accent6">
            <a:lumMod val="20000"/>
            <a:lumOff val="80000"/>
          </a:schemeClr>
        </a:solidFill>
        <a:ln>
          <a:solidFill>
            <a:schemeClr val="tx1"/>
          </a:solidFill>
        </a:ln>
      </dgm:spPr>
      <dgm:t>
        <a:bodyPr/>
        <a:lstStyle/>
        <a:p>
          <a:r>
            <a:rPr lang="en-US" b="1" dirty="0">
              <a:solidFill>
                <a:schemeClr val="tx1"/>
              </a:solidFill>
            </a:rPr>
            <a:t>Transmission Modes</a:t>
          </a:r>
        </a:p>
      </dgm:t>
    </dgm:pt>
    <dgm:pt modelId="{2B4CD3D6-1D8B-4502-B4CE-9C83BF651EB3}" type="parTrans" cxnId="{F8490B80-4120-4906-894F-124D7BE7554C}">
      <dgm:prSet/>
      <dgm:spPr/>
      <dgm:t>
        <a:bodyPr/>
        <a:lstStyle/>
        <a:p>
          <a:endParaRPr lang="en-US"/>
        </a:p>
      </dgm:t>
    </dgm:pt>
    <dgm:pt modelId="{E397648F-CA77-4612-81DB-8AB3C427CC9C}" type="sibTrans" cxnId="{F8490B80-4120-4906-894F-124D7BE7554C}">
      <dgm:prSet/>
      <dgm:spPr/>
      <dgm:t>
        <a:bodyPr/>
        <a:lstStyle/>
        <a:p>
          <a:endParaRPr lang="en-US"/>
        </a:p>
      </dgm:t>
    </dgm:pt>
    <dgm:pt modelId="{26456283-5AC8-409A-B87B-8B84680902F8}">
      <dgm:prSet phldrT="[Text]"/>
      <dgm:spPr>
        <a:solidFill>
          <a:schemeClr val="accent6">
            <a:lumMod val="20000"/>
            <a:lumOff val="80000"/>
          </a:schemeClr>
        </a:solidFill>
        <a:ln>
          <a:solidFill>
            <a:schemeClr val="tx1"/>
          </a:solidFill>
        </a:ln>
      </dgm:spPr>
      <dgm:t>
        <a:bodyPr/>
        <a:lstStyle/>
        <a:p>
          <a:r>
            <a:rPr lang="en-US" b="1" dirty="0">
              <a:solidFill>
                <a:schemeClr val="tx1"/>
              </a:solidFill>
            </a:rPr>
            <a:t>Simplex</a:t>
          </a:r>
        </a:p>
      </dgm:t>
    </dgm:pt>
    <dgm:pt modelId="{F906D98E-507E-4598-AF8E-C3F7522B4D8C}" type="parTrans" cxnId="{B523CE2D-1B04-4E65-84AD-3072BD56120B}">
      <dgm:prSet/>
      <dgm:spPr/>
      <dgm:t>
        <a:bodyPr/>
        <a:lstStyle/>
        <a:p>
          <a:endParaRPr lang="en-US"/>
        </a:p>
      </dgm:t>
    </dgm:pt>
    <dgm:pt modelId="{E8114C0C-3519-4E75-B2A7-EA5FBCD519A7}" type="sibTrans" cxnId="{B523CE2D-1B04-4E65-84AD-3072BD56120B}">
      <dgm:prSet/>
      <dgm:spPr/>
      <dgm:t>
        <a:bodyPr/>
        <a:lstStyle/>
        <a:p>
          <a:endParaRPr lang="en-US"/>
        </a:p>
      </dgm:t>
    </dgm:pt>
    <dgm:pt modelId="{28980DE7-34F8-4EF7-B961-8C2C548169E0}">
      <dgm:prSet phldrT="[Text]"/>
      <dgm:spPr>
        <a:solidFill>
          <a:schemeClr val="accent6">
            <a:lumMod val="20000"/>
            <a:lumOff val="80000"/>
          </a:schemeClr>
        </a:solidFill>
        <a:ln>
          <a:solidFill>
            <a:schemeClr val="tx1"/>
          </a:solidFill>
        </a:ln>
      </dgm:spPr>
      <dgm:t>
        <a:bodyPr/>
        <a:lstStyle/>
        <a:p>
          <a:r>
            <a:rPr lang="en-US" b="1" dirty="0">
              <a:solidFill>
                <a:schemeClr val="tx1"/>
              </a:solidFill>
            </a:rPr>
            <a:t>Half Duplex</a:t>
          </a:r>
        </a:p>
      </dgm:t>
    </dgm:pt>
    <dgm:pt modelId="{636CC911-56C8-4D79-932E-4D96CFD0FE9E}" type="parTrans" cxnId="{229B06CF-AA23-4B2F-BE5A-CB3A7EA6DB93}">
      <dgm:prSet/>
      <dgm:spPr/>
      <dgm:t>
        <a:bodyPr/>
        <a:lstStyle/>
        <a:p>
          <a:endParaRPr lang="en-US"/>
        </a:p>
      </dgm:t>
    </dgm:pt>
    <dgm:pt modelId="{6A2F5CA5-3590-41CC-85AD-8654D0F8B816}" type="sibTrans" cxnId="{229B06CF-AA23-4B2F-BE5A-CB3A7EA6DB93}">
      <dgm:prSet/>
      <dgm:spPr/>
      <dgm:t>
        <a:bodyPr/>
        <a:lstStyle/>
        <a:p>
          <a:endParaRPr lang="en-US"/>
        </a:p>
      </dgm:t>
    </dgm:pt>
    <dgm:pt modelId="{3659BDF0-EA06-4EB6-8FFC-FA22D1CB5823}">
      <dgm:prSet phldrT="[Text]"/>
      <dgm:spPr>
        <a:solidFill>
          <a:schemeClr val="accent6">
            <a:lumMod val="20000"/>
            <a:lumOff val="80000"/>
          </a:schemeClr>
        </a:solidFill>
        <a:ln>
          <a:solidFill>
            <a:schemeClr val="tx1"/>
          </a:solidFill>
        </a:ln>
      </dgm:spPr>
      <dgm:t>
        <a:bodyPr/>
        <a:lstStyle/>
        <a:p>
          <a:r>
            <a:rPr lang="en-US" b="1" dirty="0">
              <a:solidFill>
                <a:schemeClr val="tx1"/>
              </a:solidFill>
            </a:rPr>
            <a:t>Full Duplex</a:t>
          </a:r>
        </a:p>
      </dgm:t>
    </dgm:pt>
    <dgm:pt modelId="{C0DE3A70-404D-4024-A2D2-7AC52C113BB1}" type="parTrans" cxnId="{32CDE72A-C163-465B-9228-CFE2345BD2DE}">
      <dgm:prSet/>
      <dgm:spPr/>
      <dgm:t>
        <a:bodyPr/>
        <a:lstStyle/>
        <a:p>
          <a:endParaRPr lang="en-US"/>
        </a:p>
      </dgm:t>
    </dgm:pt>
    <dgm:pt modelId="{D53F07A6-9366-4C82-AC19-430CCB27344C}" type="sibTrans" cxnId="{32CDE72A-C163-465B-9228-CFE2345BD2DE}">
      <dgm:prSet/>
      <dgm:spPr/>
      <dgm:t>
        <a:bodyPr/>
        <a:lstStyle/>
        <a:p>
          <a:endParaRPr lang="en-US"/>
        </a:p>
      </dgm:t>
    </dgm:pt>
    <dgm:pt modelId="{F49EA488-7F1B-4582-AD89-CD5EFE570F60}" type="pres">
      <dgm:prSet presAssocID="{FB7013A8-903A-4339-B960-40BFE8159C4D}" presName="hierChild1" presStyleCnt="0">
        <dgm:presLayoutVars>
          <dgm:orgChart val="1"/>
          <dgm:chPref val="1"/>
          <dgm:dir/>
          <dgm:animOne val="branch"/>
          <dgm:animLvl val="lvl"/>
          <dgm:resizeHandles/>
        </dgm:presLayoutVars>
      </dgm:prSet>
      <dgm:spPr/>
      <dgm:t>
        <a:bodyPr/>
        <a:lstStyle/>
        <a:p>
          <a:endParaRPr lang="en-GB"/>
        </a:p>
      </dgm:t>
    </dgm:pt>
    <dgm:pt modelId="{AC2B22D4-9924-45BF-A8E5-75C447BEAA89}" type="pres">
      <dgm:prSet presAssocID="{7BED9ADC-1680-4EFF-B708-16A9A430CF48}" presName="hierRoot1" presStyleCnt="0">
        <dgm:presLayoutVars>
          <dgm:hierBranch val="init"/>
        </dgm:presLayoutVars>
      </dgm:prSet>
      <dgm:spPr/>
    </dgm:pt>
    <dgm:pt modelId="{537B2012-EC2B-493D-8831-9FE29B152594}" type="pres">
      <dgm:prSet presAssocID="{7BED9ADC-1680-4EFF-B708-16A9A430CF48}" presName="rootComposite1" presStyleCnt="0"/>
      <dgm:spPr/>
    </dgm:pt>
    <dgm:pt modelId="{48C258EB-33B5-4103-8B21-79D7D147A9AE}" type="pres">
      <dgm:prSet presAssocID="{7BED9ADC-1680-4EFF-B708-16A9A430CF48}" presName="rootText1" presStyleLbl="node0" presStyleIdx="0" presStyleCnt="1" custScaleX="126276" custScaleY="57817" custLinFactNeighborX="-23">
        <dgm:presLayoutVars>
          <dgm:chPref val="3"/>
        </dgm:presLayoutVars>
      </dgm:prSet>
      <dgm:spPr/>
      <dgm:t>
        <a:bodyPr/>
        <a:lstStyle/>
        <a:p>
          <a:endParaRPr lang="en-GB"/>
        </a:p>
      </dgm:t>
    </dgm:pt>
    <dgm:pt modelId="{B5A4AA83-7507-4943-BD07-FE3A71AD08CE}" type="pres">
      <dgm:prSet presAssocID="{7BED9ADC-1680-4EFF-B708-16A9A430CF48}" presName="rootConnector1" presStyleLbl="node1" presStyleIdx="0" presStyleCnt="0"/>
      <dgm:spPr/>
      <dgm:t>
        <a:bodyPr/>
        <a:lstStyle/>
        <a:p>
          <a:endParaRPr lang="en-GB"/>
        </a:p>
      </dgm:t>
    </dgm:pt>
    <dgm:pt modelId="{0B56687E-3C3F-4B1E-B6F6-95E03641DCBF}" type="pres">
      <dgm:prSet presAssocID="{7BED9ADC-1680-4EFF-B708-16A9A430CF48}" presName="hierChild2" presStyleCnt="0"/>
      <dgm:spPr/>
    </dgm:pt>
    <dgm:pt modelId="{45AA58C4-EFE6-49FB-B9A5-9E902D89036E}" type="pres">
      <dgm:prSet presAssocID="{F906D98E-507E-4598-AF8E-C3F7522B4D8C}" presName="Name37" presStyleLbl="parChTrans1D2" presStyleIdx="0" presStyleCnt="3"/>
      <dgm:spPr/>
      <dgm:t>
        <a:bodyPr/>
        <a:lstStyle/>
        <a:p>
          <a:endParaRPr lang="en-GB"/>
        </a:p>
      </dgm:t>
    </dgm:pt>
    <dgm:pt modelId="{694EB271-D727-421B-9FD0-B185AC065CDB}" type="pres">
      <dgm:prSet presAssocID="{26456283-5AC8-409A-B87B-8B84680902F8}" presName="hierRoot2" presStyleCnt="0">
        <dgm:presLayoutVars>
          <dgm:hierBranch val="init"/>
        </dgm:presLayoutVars>
      </dgm:prSet>
      <dgm:spPr/>
    </dgm:pt>
    <dgm:pt modelId="{7A7CBDD0-23E3-4F9E-BEB7-8E68796B9083}" type="pres">
      <dgm:prSet presAssocID="{26456283-5AC8-409A-B87B-8B84680902F8}" presName="rootComposite" presStyleCnt="0"/>
      <dgm:spPr/>
    </dgm:pt>
    <dgm:pt modelId="{D9139F46-2D64-4D10-A8D8-C8B183EE2E96}" type="pres">
      <dgm:prSet presAssocID="{26456283-5AC8-409A-B87B-8B84680902F8}" presName="rootText" presStyleLbl="node2" presStyleIdx="0" presStyleCnt="3" custScaleY="62257" custLinFactNeighborX="-23">
        <dgm:presLayoutVars>
          <dgm:chPref val="3"/>
        </dgm:presLayoutVars>
      </dgm:prSet>
      <dgm:spPr/>
      <dgm:t>
        <a:bodyPr/>
        <a:lstStyle/>
        <a:p>
          <a:endParaRPr lang="en-GB"/>
        </a:p>
      </dgm:t>
    </dgm:pt>
    <dgm:pt modelId="{03D78CC0-E4C8-4FC7-8733-D95769CA3C5F}" type="pres">
      <dgm:prSet presAssocID="{26456283-5AC8-409A-B87B-8B84680902F8}" presName="rootConnector" presStyleLbl="node2" presStyleIdx="0" presStyleCnt="3"/>
      <dgm:spPr/>
      <dgm:t>
        <a:bodyPr/>
        <a:lstStyle/>
        <a:p>
          <a:endParaRPr lang="en-GB"/>
        </a:p>
      </dgm:t>
    </dgm:pt>
    <dgm:pt modelId="{E06A40C8-D759-43A2-B9B5-AE8B0C7536AC}" type="pres">
      <dgm:prSet presAssocID="{26456283-5AC8-409A-B87B-8B84680902F8}" presName="hierChild4" presStyleCnt="0"/>
      <dgm:spPr/>
    </dgm:pt>
    <dgm:pt modelId="{B2B2F64C-65D1-41B7-864E-31EC42B350A8}" type="pres">
      <dgm:prSet presAssocID="{26456283-5AC8-409A-B87B-8B84680902F8}" presName="hierChild5" presStyleCnt="0"/>
      <dgm:spPr/>
    </dgm:pt>
    <dgm:pt modelId="{25876A62-65CF-4061-A3C8-22F7A00DA58E}" type="pres">
      <dgm:prSet presAssocID="{636CC911-56C8-4D79-932E-4D96CFD0FE9E}" presName="Name37" presStyleLbl="parChTrans1D2" presStyleIdx="1" presStyleCnt="3"/>
      <dgm:spPr/>
      <dgm:t>
        <a:bodyPr/>
        <a:lstStyle/>
        <a:p>
          <a:endParaRPr lang="en-GB"/>
        </a:p>
      </dgm:t>
    </dgm:pt>
    <dgm:pt modelId="{0B4C78C5-DBDC-4F1D-B077-A3E30582299A}" type="pres">
      <dgm:prSet presAssocID="{28980DE7-34F8-4EF7-B961-8C2C548169E0}" presName="hierRoot2" presStyleCnt="0">
        <dgm:presLayoutVars>
          <dgm:hierBranch val="init"/>
        </dgm:presLayoutVars>
      </dgm:prSet>
      <dgm:spPr/>
    </dgm:pt>
    <dgm:pt modelId="{82FBF39B-969D-4D51-B948-900BCE508D30}" type="pres">
      <dgm:prSet presAssocID="{28980DE7-34F8-4EF7-B961-8C2C548169E0}" presName="rootComposite" presStyleCnt="0"/>
      <dgm:spPr/>
    </dgm:pt>
    <dgm:pt modelId="{8B79CA7E-B1A4-4F44-94CB-9F8EAC666F77}" type="pres">
      <dgm:prSet presAssocID="{28980DE7-34F8-4EF7-B961-8C2C548169E0}" presName="rootText" presStyleLbl="node2" presStyleIdx="1" presStyleCnt="3" custScaleY="67472" custLinFactNeighborX="-23">
        <dgm:presLayoutVars>
          <dgm:chPref val="3"/>
        </dgm:presLayoutVars>
      </dgm:prSet>
      <dgm:spPr/>
      <dgm:t>
        <a:bodyPr/>
        <a:lstStyle/>
        <a:p>
          <a:endParaRPr lang="en-GB"/>
        </a:p>
      </dgm:t>
    </dgm:pt>
    <dgm:pt modelId="{48A2046F-DE8D-4892-9291-CD68CC37A6AC}" type="pres">
      <dgm:prSet presAssocID="{28980DE7-34F8-4EF7-B961-8C2C548169E0}" presName="rootConnector" presStyleLbl="node2" presStyleIdx="1" presStyleCnt="3"/>
      <dgm:spPr/>
      <dgm:t>
        <a:bodyPr/>
        <a:lstStyle/>
        <a:p>
          <a:endParaRPr lang="en-GB"/>
        </a:p>
      </dgm:t>
    </dgm:pt>
    <dgm:pt modelId="{7A16AB86-1FF4-462F-948E-A9001BD299D4}" type="pres">
      <dgm:prSet presAssocID="{28980DE7-34F8-4EF7-B961-8C2C548169E0}" presName="hierChild4" presStyleCnt="0"/>
      <dgm:spPr/>
    </dgm:pt>
    <dgm:pt modelId="{4109A957-961D-4140-B811-9E708352E59F}" type="pres">
      <dgm:prSet presAssocID="{28980DE7-34F8-4EF7-B961-8C2C548169E0}" presName="hierChild5" presStyleCnt="0"/>
      <dgm:spPr/>
    </dgm:pt>
    <dgm:pt modelId="{7A0E9E54-6908-4C7F-AC12-DA483CB634EE}" type="pres">
      <dgm:prSet presAssocID="{C0DE3A70-404D-4024-A2D2-7AC52C113BB1}" presName="Name37" presStyleLbl="parChTrans1D2" presStyleIdx="2" presStyleCnt="3"/>
      <dgm:spPr/>
      <dgm:t>
        <a:bodyPr/>
        <a:lstStyle/>
        <a:p>
          <a:endParaRPr lang="en-GB"/>
        </a:p>
      </dgm:t>
    </dgm:pt>
    <dgm:pt modelId="{25243863-594F-4AC9-B016-F94CD48EC197}" type="pres">
      <dgm:prSet presAssocID="{3659BDF0-EA06-4EB6-8FFC-FA22D1CB5823}" presName="hierRoot2" presStyleCnt="0">
        <dgm:presLayoutVars>
          <dgm:hierBranch val="init"/>
        </dgm:presLayoutVars>
      </dgm:prSet>
      <dgm:spPr/>
    </dgm:pt>
    <dgm:pt modelId="{63E47DC1-AD44-45F6-AD1D-42592BFD1179}" type="pres">
      <dgm:prSet presAssocID="{3659BDF0-EA06-4EB6-8FFC-FA22D1CB5823}" presName="rootComposite" presStyleCnt="0"/>
      <dgm:spPr/>
    </dgm:pt>
    <dgm:pt modelId="{B88DCF9A-2AED-411C-9FFE-6027A62FCD36}" type="pres">
      <dgm:prSet presAssocID="{3659BDF0-EA06-4EB6-8FFC-FA22D1CB5823}" presName="rootText" presStyleLbl="node2" presStyleIdx="2" presStyleCnt="3" custScaleY="66247">
        <dgm:presLayoutVars>
          <dgm:chPref val="3"/>
        </dgm:presLayoutVars>
      </dgm:prSet>
      <dgm:spPr/>
      <dgm:t>
        <a:bodyPr/>
        <a:lstStyle/>
        <a:p>
          <a:endParaRPr lang="en-GB"/>
        </a:p>
      </dgm:t>
    </dgm:pt>
    <dgm:pt modelId="{691972B4-0AFA-41F4-ADFE-34C8E8F5B623}" type="pres">
      <dgm:prSet presAssocID="{3659BDF0-EA06-4EB6-8FFC-FA22D1CB5823}" presName="rootConnector" presStyleLbl="node2" presStyleIdx="2" presStyleCnt="3"/>
      <dgm:spPr/>
      <dgm:t>
        <a:bodyPr/>
        <a:lstStyle/>
        <a:p>
          <a:endParaRPr lang="en-GB"/>
        </a:p>
      </dgm:t>
    </dgm:pt>
    <dgm:pt modelId="{C2CD2637-0656-480C-AC99-EA2F8469A6DE}" type="pres">
      <dgm:prSet presAssocID="{3659BDF0-EA06-4EB6-8FFC-FA22D1CB5823}" presName="hierChild4" presStyleCnt="0"/>
      <dgm:spPr/>
    </dgm:pt>
    <dgm:pt modelId="{E0515030-A9D9-4D6B-86F1-70BD1B7CD22E}" type="pres">
      <dgm:prSet presAssocID="{3659BDF0-EA06-4EB6-8FFC-FA22D1CB5823}" presName="hierChild5" presStyleCnt="0"/>
      <dgm:spPr/>
    </dgm:pt>
    <dgm:pt modelId="{61396912-85AD-4D14-8350-BACFBBAB6E48}" type="pres">
      <dgm:prSet presAssocID="{7BED9ADC-1680-4EFF-B708-16A9A430CF48}" presName="hierChild3" presStyleCnt="0"/>
      <dgm:spPr/>
    </dgm:pt>
  </dgm:ptLst>
  <dgm:cxnLst>
    <dgm:cxn modelId="{32CDE72A-C163-465B-9228-CFE2345BD2DE}" srcId="{7BED9ADC-1680-4EFF-B708-16A9A430CF48}" destId="{3659BDF0-EA06-4EB6-8FFC-FA22D1CB5823}" srcOrd="2" destOrd="0" parTransId="{C0DE3A70-404D-4024-A2D2-7AC52C113BB1}" sibTransId="{D53F07A6-9366-4C82-AC19-430CCB27344C}"/>
    <dgm:cxn modelId="{97F67BC8-DD81-4417-BA98-E28F93EEE3A5}" type="presOf" srcId="{26456283-5AC8-409A-B87B-8B84680902F8}" destId="{03D78CC0-E4C8-4FC7-8733-D95769CA3C5F}" srcOrd="1" destOrd="0" presId="urn:microsoft.com/office/officeart/2005/8/layout/orgChart1"/>
    <dgm:cxn modelId="{F8490B80-4120-4906-894F-124D7BE7554C}" srcId="{FB7013A8-903A-4339-B960-40BFE8159C4D}" destId="{7BED9ADC-1680-4EFF-B708-16A9A430CF48}" srcOrd="0" destOrd="0" parTransId="{2B4CD3D6-1D8B-4502-B4CE-9C83BF651EB3}" sibTransId="{E397648F-CA77-4612-81DB-8AB3C427CC9C}"/>
    <dgm:cxn modelId="{885EF07E-A3D7-4CE7-8B91-2FE0A858E6E9}" type="presOf" srcId="{FB7013A8-903A-4339-B960-40BFE8159C4D}" destId="{F49EA488-7F1B-4582-AD89-CD5EFE570F60}" srcOrd="0" destOrd="0" presId="urn:microsoft.com/office/officeart/2005/8/layout/orgChart1"/>
    <dgm:cxn modelId="{7B14E3AD-E069-4C00-9828-4DCF2AA56D3C}" type="presOf" srcId="{3659BDF0-EA06-4EB6-8FFC-FA22D1CB5823}" destId="{B88DCF9A-2AED-411C-9FFE-6027A62FCD36}" srcOrd="0" destOrd="0" presId="urn:microsoft.com/office/officeart/2005/8/layout/orgChart1"/>
    <dgm:cxn modelId="{826F18CD-4527-44A7-92A7-E00A7310BEFD}" type="presOf" srcId="{28980DE7-34F8-4EF7-B961-8C2C548169E0}" destId="{48A2046F-DE8D-4892-9291-CD68CC37A6AC}" srcOrd="1" destOrd="0" presId="urn:microsoft.com/office/officeart/2005/8/layout/orgChart1"/>
    <dgm:cxn modelId="{C71DE541-BA98-4167-A224-96395405FE24}" type="presOf" srcId="{F906D98E-507E-4598-AF8E-C3F7522B4D8C}" destId="{45AA58C4-EFE6-49FB-B9A5-9E902D89036E}" srcOrd="0" destOrd="0" presId="urn:microsoft.com/office/officeart/2005/8/layout/orgChart1"/>
    <dgm:cxn modelId="{DD6A0B80-41CD-49E1-8C03-821812192D7F}" type="presOf" srcId="{7BED9ADC-1680-4EFF-B708-16A9A430CF48}" destId="{48C258EB-33B5-4103-8B21-79D7D147A9AE}" srcOrd="0" destOrd="0" presId="urn:microsoft.com/office/officeart/2005/8/layout/orgChart1"/>
    <dgm:cxn modelId="{5BAC6C22-8709-4D6A-AB14-18C7CD01A8E5}" type="presOf" srcId="{C0DE3A70-404D-4024-A2D2-7AC52C113BB1}" destId="{7A0E9E54-6908-4C7F-AC12-DA483CB634EE}" srcOrd="0" destOrd="0" presId="urn:microsoft.com/office/officeart/2005/8/layout/orgChart1"/>
    <dgm:cxn modelId="{9EDE4985-ABB5-48A0-88F0-F0E084FB9227}" type="presOf" srcId="{7BED9ADC-1680-4EFF-B708-16A9A430CF48}" destId="{B5A4AA83-7507-4943-BD07-FE3A71AD08CE}" srcOrd="1" destOrd="0" presId="urn:microsoft.com/office/officeart/2005/8/layout/orgChart1"/>
    <dgm:cxn modelId="{2F3215AE-7D6B-4C5E-96C7-AC1E98D772ED}" type="presOf" srcId="{28980DE7-34F8-4EF7-B961-8C2C548169E0}" destId="{8B79CA7E-B1A4-4F44-94CB-9F8EAC666F77}" srcOrd="0" destOrd="0" presId="urn:microsoft.com/office/officeart/2005/8/layout/orgChart1"/>
    <dgm:cxn modelId="{E6539783-4F53-427A-901A-163B8F038A4B}" type="presOf" srcId="{3659BDF0-EA06-4EB6-8FFC-FA22D1CB5823}" destId="{691972B4-0AFA-41F4-ADFE-34C8E8F5B623}" srcOrd="1" destOrd="0" presId="urn:microsoft.com/office/officeart/2005/8/layout/orgChart1"/>
    <dgm:cxn modelId="{B523CE2D-1B04-4E65-84AD-3072BD56120B}" srcId="{7BED9ADC-1680-4EFF-B708-16A9A430CF48}" destId="{26456283-5AC8-409A-B87B-8B84680902F8}" srcOrd="0" destOrd="0" parTransId="{F906D98E-507E-4598-AF8E-C3F7522B4D8C}" sibTransId="{E8114C0C-3519-4E75-B2A7-EA5FBCD519A7}"/>
    <dgm:cxn modelId="{229B06CF-AA23-4B2F-BE5A-CB3A7EA6DB93}" srcId="{7BED9ADC-1680-4EFF-B708-16A9A430CF48}" destId="{28980DE7-34F8-4EF7-B961-8C2C548169E0}" srcOrd="1" destOrd="0" parTransId="{636CC911-56C8-4D79-932E-4D96CFD0FE9E}" sibTransId="{6A2F5CA5-3590-41CC-85AD-8654D0F8B816}"/>
    <dgm:cxn modelId="{1BC6F28C-FC59-418F-92B5-6CBEB6698AF0}" type="presOf" srcId="{636CC911-56C8-4D79-932E-4D96CFD0FE9E}" destId="{25876A62-65CF-4061-A3C8-22F7A00DA58E}" srcOrd="0" destOrd="0" presId="urn:microsoft.com/office/officeart/2005/8/layout/orgChart1"/>
    <dgm:cxn modelId="{0B446C33-768F-4F66-8E92-9ABB61BA50FD}" type="presOf" srcId="{26456283-5AC8-409A-B87B-8B84680902F8}" destId="{D9139F46-2D64-4D10-A8D8-C8B183EE2E96}" srcOrd="0" destOrd="0" presId="urn:microsoft.com/office/officeart/2005/8/layout/orgChart1"/>
    <dgm:cxn modelId="{9098E3BB-DD01-4D9D-BE58-F3C4558F0856}" type="presParOf" srcId="{F49EA488-7F1B-4582-AD89-CD5EFE570F60}" destId="{AC2B22D4-9924-45BF-A8E5-75C447BEAA89}" srcOrd="0" destOrd="0" presId="urn:microsoft.com/office/officeart/2005/8/layout/orgChart1"/>
    <dgm:cxn modelId="{791C3503-9937-4AB4-8CAC-ED039D10E4AB}" type="presParOf" srcId="{AC2B22D4-9924-45BF-A8E5-75C447BEAA89}" destId="{537B2012-EC2B-493D-8831-9FE29B152594}" srcOrd="0" destOrd="0" presId="urn:microsoft.com/office/officeart/2005/8/layout/orgChart1"/>
    <dgm:cxn modelId="{0759B532-895C-4016-8D20-33FEA89D71BA}" type="presParOf" srcId="{537B2012-EC2B-493D-8831-9FE29B152594}" destId="{48C258EB-33B5-4103-8B21-79D7D147A9AE}" srcOrd="0" destOrd="0" presId="urn:microsoft.com/office/officeart/2005/8/layout/orgChart1"/>
    <dgm:cxn modelId="{2148CE3A-B50F-41D4-92B3-52EAD06B11D4}" type="presParOf" srcId="{537B2012-EC2B-493D-8831-9FE29B152594}" destId="{B5A4AA83-7507-4943-BD07-FE3A71AD08CE}" srcOrd="1" destOrd="0" presId="urn:microsoft.com/office/officeart/2005/8/layout/orgChart1"/>
    <dgm:cxn modelId="{D0E089D7-A023-428F-A21D-EA00E7FE2C76}" type="presParOf" srcId="{AC2B22D4-9924-45BF-A8E5-75C447BEAA89}" destId="{0B56687E-3C3F-4B1E-B6F6-95E03641DCBF}" srcOrd="1" destOrd="0" presId="urn:microsoft.com/office/officeart/2005/8/layout/orgChart1"/>
    <dgm:cxn modelId="{844B15AA-FED0-4FDA-AA21-71885C6BD0BF}" type="presParOf" srcId="{0B56687E-3C3F-4B1E-B6F6-95E03641DCBF}" destId="{45AA58C4-EFE6-49FB-B9A5-9E902D89036E}" srcOrd="0" destOrd="0" presId="urn:microsoft.com/office/officeart/2005/8/layout/orgChart1"/>
    <dgm:cxn modelId="{59B5B77E-67BD-4669-BDA1-488CEC0B0E4A}" type="presParOf" srcId="{0B56687E-3C3F-4B1E-B6F6-95E03641DCBF}" destId="{694EB271-D727-421B-9FD0-B185AC065CDB}" srcOrd="1" destOrd="0" presId="urn:microsoft.com/office/officeart/2005/8/layout/orgChart1"/>
    <dgm:cxn modelId="{F00A2B63-A1BC-4A54-AD11-A9BEF2013E34}" type="presParOf" srcId="{694EB271-D727-421B-9FD0-B185AC065CDB}" destId="{7A7CBDD0-23E3-4F9E-BEB7-8E68796B9083}" srcOrd="0" destOrd="0" presId="urn:microsoft.com/office/officeart/2005/8/layout/orgChart1"/>
    <dgm:cxn modelId="{58C2B2B0-9349-4C0B-8B8C-BB4C44C3F27E}" type="presParOf" srcId="{7A7CBDD0-23E3-4F9E-BEB7-8E68796B9083}" destId="{D9139F46-2D64-4D10-A8D8-C8B183EE2E96}" srcOrd="0" destOrd="0" presId="urn:microsoft.com/office/officeart/2005/8/layout/orgChart1"/>
    <dgm:cxn modelId="{CAA00CFB-4617-4734-A675-7FE0D9DDBA7E}" type="presParOf" srcId="{7A7CBDD0-23E3-4F9E-BEB7-8E68796B9083}" destId="{03D78CC0-E4C8-4FC7-8733-D95769CA3C5F}" srcOrd="1" destOrd="0" presId="urn:microsoft.com/office/officeart/2005/8/layout/orgChart1"/>
    <dgm:cxn modelId="{5026A0ED-E6A0-4935-B2E2-1F44D25DE681}" type="presParOf" srcId="{694EB271-D727-421B-9FD0-B185AC065CDB}" destId="{E06A40C8-D759-43A2-B9B5-AE8B0C7536AC}" srcOrd="1" destOrd="0" presId="urn:microsoft.com/office/officeart/2005/8/layout/orgChart1"/>
    <dgm:cxn modelId="{B6B4AA5B-C9AE-4167-9151-E314BAADE25B}" type="presParOf" srcId="{694EB271-D727-421B-9FD0-B185AC065CDB}" destId="{B2B2F64C-65D1-41B7-864E-31EC42B350A8}" srcOrd="2" destOrd="0" presId="urn:microsoft.com/office/officeart/2005/8/layout/orgChart1"/>
    <dgm:cxn modelId="{784DB0A9-52ED-478A-A662-9F4EDED8C61A}" type="presParOf" srcId="{0B56687E-3C3F-4B1E-B6F6-95E03641DCBF}" destId="{25876A62-65CF-4061-A3C8-22F7A00DA58E}" srcOrd="2" destOrd="0" presId="urn:microsoft.com/office/officeart/2005/8/layout/orgChart1"/>
    <dgm:cxn modelId="{4842121E-DAAE-4C1F-9DC7-ADE288AF0B13}" type="presParOf" srcId="{0B56687E-3C3F-4B1E-B6F6-95E03641DCBF}" destId="{0B4C78C5-DBDC-4F1D-B077-A3E30582299A}" srcOrd="3" destOrd="0" presId="urn:microsoft.com/office/officeart/2005/8/layout/orgChart1"/>
    <dgm:cxn modelId="{59075745-0EDA-4C6A-8678-AD8457448CFA}" type="presParOf" srcId="{0B4C78C5-DBDC-4F1D-B077-A3E30582299A}" destId="{82FBF39B-969D-4D51-B948-900BCE508D30}" srcOrd="0" destOrd="0" presId="urn:microsoft.com/office/officeart/2005/8/layout/orgChart1"/>
    <dgm:cxn modelId="{69EB84B5-3EFE-4962-94FB-ADC7861A056F}" type="presParOf" srcId="{82FBF39B-969D-4D51-B948-900BCE508D30}" destId="{8B79CA7E-B1A4-4F44-94CB-9F8EAC666F77}" srcOrd="0" destOrd="0" presId="urn:microsoft.com/office/officeart/2005/8/layout/orgChart1"/>
    <dgm:cxn modelId="{3A0C3F3A-9FD1-40E4-BD68-4F3D55B651CB}" type="presParOf" srcId="{82FBF39B-969D-4D51-B948-900BCE508D30}" destId="{48A2046F-DE8D-4892-9291-CD68CC37A6AC}" srcOrd="1" destOrd="0" presId="urn:microsoft.com/office/officeart/2005/8/layout/orgChart1"/>
    <dgm:cxn modelId="{EB082544-22DD-4EC6-A75C-BAB2E6A314B1}" type="presParOf" srcId="{0B4C78C5-DBDC-4F1D-B077-A3E30582299A}" destId="{7A16AB86-1FF4-462F-948E-A9001BD299D4}" srcOrd="1" destOrd="0" presId="urn:microsoft.com/office/officeart/2005/8/layout/orgChart1"/>
    <dgm:cxn modelId="{28A1EFE9-E2B4-45C7-A963-9C6EF320AD0C}" type="presParOf" srcId="{0B4C78C5-DBDC-4F1D-B077-A3E30582299A}" destId="{4109A957-961D-4140-B811-9E708352E59F}" srcOrd="2" destOrd="0" presId="urn:microsoft.com/office/officeart/2005/8/layout/orgChart1"/>
    <dgm:cxn modelId="{36D1D644-C057-4EF0-AAD3-40BAA39AAD25}" type="presParOf" srcId="{0B56687E-3C3F-4B1E-B6F6-95E03641DCBF}" destId="{7A0E9E54-6908-4C7F-AC12-DA483CB634EE}" srcOrd="4" destOrd="0" presId="urn:microsoft.com/office/officeart/2005/8/layout/orgChart1"/>
    <dgm:cxn modelId="{2C4F6645-4955-4D76-8B08-83A8716701B3}" type="presParOf" srcId="{0B56687E-3C3F-4B1E-B6F6-95E03641DCBF}" destId="{25243863-594F-4AC9-B016-F94CD48EC197}" srcOrd="5" destOrd="0" presId="urn:microsoft.com/office/officeart/2005/8/layout/orgChart1"/>
    <dgm:cxn modelId="{29C31503-F4D9-4CE1-92B1-EA1149F262B8}" type="presParOf" srcId="{25243863-594F-4AC9-B016-F94CD48EC197}" destId="{63E47DC1-AD44-45F6-AD1D-42592BFD1179}" srcOrd="0" destOrd="0" presId="urn:microsoft.com/office/officeart/2005/8/layout/orgChart1"/>
    <dgm:cxn modelId="{674E4A13-C707-4B0E-B66A-FA2C49529B92}" type="presParOf" srcId="{63E47DC1-AD44-45F6-AD1D-42592BFD1179}" destId="{B88DCF9A-2AED-411C-9FFE-6027A62FCD36}" srcOrd="0" destOrd="0" presId="urn:microsoft.com/office/officeart/2005/8/layout/orgChart1"/>
    <dgm:cxn modelId="{3FF9F346-5C10-4ECF-BA3C-6479794FE5F9}" type="presParOf" srcId="{63E47DC1-AD44-45F6-AD1D-42592BFD1179}" destId="{691972B4-0AFA-41F4-ADFE-34C8E8F5B623}" srcOrd="1" destOrd="0" presId="urn:microsoft.com/office/officeart/2005/8/layout/orgChart1"/>
    <dgm:cxn modelId="{D206F823-2FD1-4B1A-9703-116FC09AE4C5}" type="presParOf" srcId="{25243863-594F-4AC9-B016-F94CD48EC197}" destId="{C2CD2637-0656-480C-AC99-EA2F8469A6DE}" srcOrd="1" destOrd="0" presId="urn:microsoft.com/office/officeart/2005/8/layout/orgChart1"/>
    <dgm:cxn modelId="{527E3893-0A58-4AC3-8F58-344ED05ED2A4}" type="presParOf" srcId="{25243863-594F-4AC9-B016-F94CD48EC197}" destId="{E0515030-A9D9-4D6B-86F1-70BD1B7CD22E}" srcOrd="2" destOrd="0" presId="urn:microsoft.com/office/officeart/2005/8/layout/orgChart1"/>
    <dgm:cxn modelId="{52EE9960-0B67-4A87-8058-DE2F540A0423}" type="presParOf" srcId="{AC2B22D4-9924-45BF-A8E5-75C447BEAA89}" destId="{61396912-85AD-4D14-8350-BACFBBAB6E4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7329A-83E5-485F-A9CD-68EE0E64BE43}">
      <dsp:nvSpPr>
        <dsp:cNvPr id="0" name=""/>
        <dsp:cNvSpPr/>
      </dsp:nvSpPr>
      <dsp:spPr>
        <a:xfrm>
          <a:off x="3553673" y="408453"/>
          <a:ext cx="4540875" cy="844780"/>
        </a:xfrm>
        <a:prstGeom prst="roundRect">
          <a:avLst>
            <a:gd name="adj" fmla="val 1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a:solidFill>
                <a:schemeClr val="tx1"/>
              </a:solidFill>
            </a:rPr>
            <a:t>Data Transmission</a:t>
          </a:r>
        </a:p>
      </dsp:txBody>
      <dsp:txXfrm>
        <a:off x="3578416" y="433196"/>
        <a:ext cx="4491389" cy="795294"/>
      </dsp:txXfrm>
    </dsp:sp>
    <dsp:sp modelId="{D0664928-95B6-47B8-9500-B1D162D2411A}">
      <dsp:nvSpPr>
        <dsp:cNvPr id="0" name=""/>
        <dsp:cNvSpPr/>
      </dsp:nvSpPr>
      <dsp:spPr>
        <a:xfrm>
          <a:off x="3787095" y="1253234"/>
          <a:ext cx="2037016" cy="639041"/>
        </a:xfrm>
        <a:custGeom>
          <a:avLst/>
          <a:gdLst/>
          <a:ahLst/>
          <a:cxnLst/>
          <a:rect l="0" t="0" r="0" b="0"/>
          <a:pathLst>
            <a:path>
              <a:moveTo>
                <a:pt x="2037016" y="0"/>
              </a:moveTo>
              <a:lnTo>
                <a:pt x="2037016" y="319520"/>
              </a:lnTo>
              <a:lnTo>
                <a:pt x="0" y="319520"/>
              </a:lnTo>
              <a:lnTo>
                <a:pt x="0" y="6390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DC3A31-94EE-4271-8F58-55E08478A65E}">
      <dsp:nvSpPr>
        <dsp:cNvPr id="0" name=""/>
        <dsp:cNvSpPr/>
      </dsp:nvSpPr>
      <dsp:spPr>
        <a:xfrm>
          <a:off x="2553366" y="1892276"/>
          <a:ext cx="2467458" cy="828804"/>
        </a:xfrm>
        <a:prstGeom prst="roundRect">
          <a:avLst>
            <a:gd name="adj" fmla="val 10000"/>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a:solidFill>
                <a:schemeClr val="tx1"/>
              </a:solidFill>
            </a:rPr>
            <a:t>Serial</a:t>
          </a:r>
        </a:p>
      </dsp:txBody>
      <dsp:txXfrm>
        <a:off x="2577641" y="1916551"/>
        <a:ext cx="2418908" cy="780254"/>
      </dsp:txXfrm>
    </dsp:sp>
    <dsp:sp modelId="{3AEC297F-84FD-461D-8030-FD481C89832C}">
      <dsp:nvSpPr>
        <dsp:cNvPr id="0" name=""/>
        <dsp:cNvSpPr/>
      </dsp:nvSpPr>
      <dsp:spPr>
        <a:xfrm>
          <a:off x="2337569" y="2721080"/>
          <a:ext cx="1449525" cy="756081"/>
        </a:xfrm>
        <a:custGeom>
          <a:avLst/>
          <a:gdLst/>
          <a:ahLst/>
          <a:cxnLst/>
          <a:rect l="0" t="0" r="0" b="0"/>
          <a:pathLst>
            <a:path>
              <a:moveTo>
                <a:pt x="1449525" y="0"/>
              </a:moveTo>
              <a:lnTo>
                <a:pt x="1449525" y="378040"/>
              </a:lnTo>
              <a:lnTo>
                <a:pt x="0" y="378040"/>
              </a:lnTo>
              <a:lnTo>
                <a:pt x="0" y="7560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B27710-6AC0-4BA9-BC2D-256FB539880D}">
      <dsp:nvSpPr>
        <dsp:cNvPr id="0" name=""/>
        <dsp:cNvSpPr/>
      </dsp:nvSpPr>
      <dsp:spPr>
        <a:xfrm>
          <a:off x="793326" y="3477162"/>
          <a:ext cx="3088486" cy="585936"/>
        </a:xfrm>
        <a:prstGeom prst="roundRect">
          <a:avLst>
            <a:gd name="adj" fmla="val 10000"/>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a:solidFill>
                <a:schemeClr val="tx1"/>
              </a:solidFill>
            </a:rPr>
            <a:t>Synchronous</a:t>
          </a:r>
        </a:p>
      </dsp:txBody>
      <dsp:txXfrm>
        <a:off x="810487" y="3494323"/>
        <a:ext cx="3054164" cy="551614"/>
      </dsp:txXfrm>
    </dsp:sp>
    <dsp:sp modelId="{2BFD865B-9030-4BD6-B1AA-38EB5C5F0EE0}">
      <dsp:nvSpPr>
        <dsp:cNvPr id="0" name=""/>
        <dsp:cNvSpPr/>
      </dsp:nvSpPr>
      <dsp:spPr>
        <a:xfrm>
          <a:off x="3787095" y="2721080"/>
          <a:ext cx="2196448" cy="726765"/>
        </a:xfrm>
        <a:custGeom>
          <a:avLst/>
          <a:gdLst/>
          <a:ahLst/>
          <a:cxnLst/>
          <a:rect l="0" t="0" r="0" b="0"/>
          <a:pathLst>
            <a:path>
              <a:moveTo>
                <a:pt x="0" y="0"/>
              </a:moveTo>
              <a:lnTo>
                <a:pt x="0" y="363382"/>
              </a:lnTo>
              <a:lnTo>
                <a:pt x="2196448" y="363382"/>
              </a:lnTo>
              <a:lnTo>
                <a:pt x="2196448" y="72676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6AC623-DF60-4689-BA98-8ACA808DB38D}">
      <dsp:nvSpPr>
        <dsp:cNvPr id="0" name=""/>
        <dsp:cNvSpPr/>
      </dsp:nvSpPr>
      <dsp:spPr>
        <a:xfrm>
          <a:off x="4717775" y="3447846"/>
          <a:ext cx="2531538" cy="585793"/>
        </a:xfrm>
        <a:prstGeom prst="roundRect">
          <a:avLst>
            <a:gd name="adj" fmla="val 10000"/>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a:solidFill>
                <a:schemeClr val="tx1"/>
              </a:solidFill>
            </a:rPr>
            <a:t>Asynchronous</a:t>
          </a:r>
        </a:p>
      </dsp:txBody>
      <dsp:txXfrm>
        <a:off x="4734932" y="3465003"/>
        <a:ext cx="2497224" cy="551479"/>
      </dsp:txXfrm>
    </dsp:sp>
    <dsp:sp modelId="{BA34CA45-7A65-41BE-BCC5-C5B789A50109}">
      <dsp:nvSpPr>
        <dsp:cNvPr id="0" name=""/>
        <dsp:cNvSpPr/>
      </dsp:nvSpPr>
      <dsp:spPr>
        <a:xfrm>
          <a:off x="5824111" y="1253234"/>
          <a:ext cx="2074316" cy="638338"/>
        </a:xfrm>
        <a:custGeom>
          <a:avLst/>
          <a:gdLst/>
          <a:ahLst/>
          <a:cxnLst/>
          <a:rect l="0" t="0" r="0" b="0"/>
          <a:pathLst>
            <a:path>
              <a:moveTo>
                <a:pt x="0" y="0"/>
              </a:moveTo>
              <a:lnTo>
                <a:pt x="0" y="319169"/>
              </a:lnTo>
              <a:lnTo>
                <a:pt x="2074316" y="319169"/>
              </a:lnTo>
              <a:lnTo>
                <a:pt x="2074316" y="63833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3BEEEF-C03C-4C14-8BDF-E2A4ECFBDB63}">
      <dsp:nvSpPr>
        <dsp:cNvPr id="0" name=""/>
        <dsp:cNvSpPr/>
      </dsp:nvSpPr>
      <dsp:spPr>
        <a:xfrm>
          <a:off x="6700225" y="1891573"/>
          <a:ext cx="2396404" cy="851075"/>
        </a:xfrm>
        <a:prstGeom prst="roundRect">
          <a:avLst>
            <a:gd name="adj" fmla="val 10000"/>
          </a:avLst>
        </a:prstGeom>
        <a:solidFill>
          <a:schemeClr val="lt1"/>
        </a:solidFill>
        <a:ln w="1587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a:solidFill>
                <a:schemeClr val="tx1"/>
              </a:solidFill>
            </a:rPr>
            <a:t>Parallel</a:t>
          </a:r>
        </a:p>
      </dsp:txBody>
      <dsp:txXfrm>
        <a:off x="6725152" y="1916500"/>
        <a:ext cx="2346550" cy="801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E9E54-6908-4C7F-AC12-DA483CB634EE}">
      <dsp:nvSpPr>
        <dsp:cNvPr id="0" name=""/>
        <dsp:cNvSpPr/>
      </dsp:nvSpPr>
      <dsp:spPr>
        <a:xfrm>
          <a:off x="5095831" y="1187004"/>
          <a:ext cx="3606508" cy="625803"/>
        </a:xfrm>
        <a:custGeom>
          <a:avLst/>
          <a:gdLst/>
          <a:ahLst/>
          <a:cxnLst/>
          <a:rect l="0" t="0" r="0" b="0"/>
          <a:pathLst>
            <a:path>
              <a:moveTo>
                <a:pt x="0" y="0"/>
              </a:moveTo>
              <a:lnTo>
                <a:pt x="0" y="312901"/>
              </a:lnTo>
              <a:lnTo>
                <a:pt x="3606508" y="312901"/>
              </a:lnTo>
              <a:lnTo>
                <a:pt x="3606508" y="62580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76A62-65CF-4061-A3C8-22F7A00DA58E}">
      <dsp:nvSpPr>
        <dsp:cNvPr id="0" name=""/>
        <dsp:cNvSpPr/>
      </dsp:nvSpPr>
      <dsp:spPr>
        <a:xfrm>
          <a:off x="5050111" y="1187004"/>
          <a:ext cx="91440" cy="625803"/>
        </a:xfrm>
        <a:custGeom>
          <a:avLst/>
          <a:gdLst/>
          <a:ahLst/>
          <a:cxnLst/>
          <a:rect l="0" t="0" r="0" b="0"/>
          <a:pathLst>
            <a:path>
              <a:moveTo>
                <a:pt x="45720" y="0"/>
              </a:moveTo>
              <a:lnTo>
                <a:pt x="45720" y="62580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AA58C4-EFE6-49FB-B9A5-9E902D89036E}">
      <dsp:nvSpPr>
        <dsp:cNvPr id="0" name=""/>
        <dsp:cNvSpPr/>
      </dsp:nvSpPr>
      <dsp:spPr>
        <a:xfrm>
          <a:off x="1490009" y="1187004"/>
          <a:ext cx="3605821" cy="625803"/>
        </a:xfrm>
        <a:custGeom>
          <a:avLst/>
          <a:gdLst/>
          <a:ahLst/>
          <a:cxnLst/>
          <a:rect l="0" t="0" r="0" b="0"/>
          <a:pathLst>
            <a:path>
              <a:moveTo>
                <a:pt x="3605821" y="0"/>
              </a:moveTo>
              <a:lnTo>
                <a:pt x="3605821" y="312901"/>
              </a:lnTo>
              <a:lnTo>
                <a:pt x="0" y="312901"/>
              </a:lnTo>
              <a:lnTo>
                <a:pt x="0" y="62580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C258EB-33B5-4103-8B21-79D7D147A9AE}">
      <dsp:nvSpPr>
        <dsp:cNvPr id="0" name=""/>
        <dsp:cNvSpPr/>
      </dsp:nvSpPr>
      <dsp:spPr>
        <a:xfrm>
          <a:off x="3214306" y="325525"/>
          <a:ext cx="3763048" cy="861478"/>
        </a:xfrm>
        <a:prstGeom prst="rect">
          <a:avLst/>
        </a:prstGeom>
        <a:solidFill>
          <a:schemeClr val="accent6">
            <a:lumMod val="20000"/>
            <a:lumOff val="80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a:solidFill>
                <a:schemeClr val="tx1"/>
              </a:solidFill>
            </a:rPr>
            <a:t>Transmission Modes</a:t>
          </a:r>
        </a:p>
      </dsp:txBody>
      <dsp:txXfrm>
        <a:off x="3214306" y="325525"/>
        <a:ext cx="3763048" cy="861478"/>
      </dsp:txXfrm>
    </dsp:sp>
    <dsp:sp modelId="{D9139F46-2D64-4D10-A8D8-C8B183EE2E96}">
      <dsp:nvSpPr>
        <dsp:cNvPr id="0" name=""/>
        <dsp:cNvSpPr/>
      </dsp:nvSpPr>
      <dsp:spPr>
        <a:xfrm>
          <a:off x="0" y="1812808"/>
          <a:ext cx="2980018" cy="927635"/>
        </a:xfrm>
        <a:prstGeom prst="rect">
          <a:avLst/>
        </a:prstGeom>
        <a:solidFill>
          <a:schemeClr val="accent6">
            <a:lumMod val="20000"/>
            <a:lumOff val="80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a:solidFill>
                <a:schemeClr val="tx1"/>
              </a:solidFill>
            </a:rPr>
            <a:t>Simplex</a:t>
          </a:r>
        </a:p>
      </dsp:txBody>
      <dsp:txXfrm>
        <a:off x="0" y="1812808"/>
        <a:ext cx="2980018" cy="927635"/>
      </dsp:txXfrm>
    </dsp:sp>
    <dsp:sp modelId="{8B79CA7E-B1A4-4F44-94CB-9F8EAC666F77}">
      <dsp:nvSpPr>
        <dsp:cNvPr id="0" name=""/>
        <dsp:cNvSpPr/>
      </dsp:nvSpPr>
      <dsp:spPr>
        <a:xfrm>
          <a:off x="3605821" y="1812808"/>
          <a:ext cx="2980018" cy="1005339"/>
        </a:xfrm>
        <a:prstGeom prst="rect">
          <a:avLst/>
        </a:prstGeom>
        <a:solidFill>
          <a:schemeClr val="accent6">
            <a:lumMod val="20000"/>
            <a:lumOff val="80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a:solidFill>
                <a:schemeClr val="tx1"/>
              </a:solidFill>
            </a:rPr>
            <a:t>Half Duplex</a:t>
          </a:r>
        </a:p>
      </dsp:txBody>
      <dsp:txXfrm>
        <a:off x="3605821" y="1812808"/>
        <a:ext cx="2980018" cy="1005339"/>
      </dsp:txXfrm>
    </dsp:sp>
    <dsp:sp modelId="{B88DCF9A-2AED-411C-9FFE-6027A62FCD36}">
      <dsp:nvSpPr>
        <dsp:cNvPr id="0" name=""/>
        <dsp:cNvSpPr/>
      </dsp:nvSpPr>
      <dsp:spPr>
        <a:xfrm>
          <a:off x="7212329" y="1812808"/>
          <a:ext cx="2980018" cy="987086"/>
        </a:xfrm>
        <a:prstGeom prst="rect">
          <a:avLst/>
        </a:prstGeom>
        <a:solidFill>
          <a:schemeClr val="accent6">
            <a:lumMod val="20000"/>
            <a:lumOff val="80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a:solidFill>
                <a:schemeClr val="tx1"/>
              </a:solidFill>
            </a:rPr>
            <a:t>Full Duplex</a:t>
          </a:r>
        </a:p>
      </dsp:txBody>
      <dsp:txXfrm>
        <a:off x="7212329" y="1812808"/>
        <a:ext cx="2980018" cy="9870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BED2E59-5432-4276-913B-459D964CF8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4DD5965-D081-48BF-ACFF-01D1777BC3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370EC-0316-41B6-A69D-D7E4E22BCD97}" type="datetime1">
              <a:rPr lang="en-US" smtClean="0"/>
              <a:t>6/19/2019</a:t>
            </a:fld>
            <a:endParaRPr lang="en-US"/>
          </a:p>
        </p:txBody>
      </p:sp>
      <p:sp>
        <p:nvSpPr>
          <p:cNvPr id="4" name="Footer Placeholder 3">
            <a:extLst>
              <a:ext uri="{FF2B5EF4-FFF2-40B4-BE49-F238E27FC236}">
                <a16:creationId xmlns:a16="http://schemas.microsoft.com/office/drawing/2014/main" xmlns="" id="{35303B0B-E101-4956-95E5-518B8196D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DA82327-DC60-4DA9-81C1-6154F54D2B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FE6D6-2E2A-4021-A62E-C9F94D999624}" type="slidenum">
              <a:rPr lang="en-US" smtClean="0"/>
              <a:t>‹#›</a:t>
            </a:fld>
            <a:endParaRPr lang="en-US"/>
          </a:p>
        </p:txBody>
      </p:sp>
    </p:spTree>
    <p:extLst>
      <p:ext uri="{BB962C8B-B14F-4D97-AF65-F5344CB8AC3E}">
        <p14:creationId xmlns:p14="http://schemas.microsoft.com/office/powerpoint/2010/main" val="112828339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412EA-B9F5-4F87-B450-C0EECFCA9A1E}" type="datetime1">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3B7F6-B98D-4334-B4D8-6A857309849D}" type="slidenum">
              <a:rPr lang="en-US" smtClean="0"/>
              <a:t>‹#›</a:t>
            </a:fld>
            <a:endParaRPr lang="en-US"/>
          </a:p>
        </p:txBody>
      </p:sp>
    </p:spTree>
    <p:extLst>
      <p:ext uri="{BB962C8B-B14F-4D97-AF65-F5344CB8AC3E}">
        <p14:creationId xmlns:p14="http://schemas.microsoft.com/office/powerpoint/2010/main" val="657714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most widely used codes that have been adopted for this function are the Extended Binary Coded Decimal (EBCDIC) and the American Standard Code for Information Interchange codes (ASCII). Both coding schemes cater to all the normal alphabetic, numeric, and punctuation characters, collectively referred to as </a:t>
            </a:r>
            <a:r>
              <a:rPr lang="en-US" sz="1200" b="0" i="1" kern="1200" dirty="0">
                <a:solidFill>
                  <a:schemeClr val="tx1"/>
                </a:solidFill>
                <a:effectLst/>
                <a:latin typeface="+mn-lt"/>
                <a:ea typeface="+mn-ea"/>
                <a:cs typeface="+mn-cs"/>
              </a:rPr>
              <a:t>printable characters </a:t>
            </a:r>
            <a:r>
              <a:rPr lang="en-US" sz="1200" b="0" i="0" kern="1200" dirty="0">
                <a:solidFill>
                  <a:schemeClr val="tx1"/>
                </a:solidFill>
                <a:effectLst/>
                <a:latin typeface="+mn-lt"/>
                <a:ea typeface="+mn-ea"/>
                <a:cs typeface="+mn-cs"/>
              </a:rPr>
              <a:t>and a range of additional control characters, known as </a:t>
            </a:r>
            <a:r>
              <a:rPr lang="en-US" sz="1200" b="0" i="1" kern="1200" dirty="0">
                <a:solidFill>
                  <a:schemeClr val="tx1"/>
                </a:solidFill>
                <a:effectLst/>
                <a:latin typeface="+mn-lt"/>
                <a:ea typeface="+mn-ea"/>
                <a:cs typeface="+mn-cs"/>
              </a:rPr>
              <a:t>non-printable characters.</a:t>
            </a:r>
          </a:p>
          <a:p>
            <a:r>
              <a:rPr lang="en-US" sz="1200" b="0" i="0" kern="1200" dirty="0">
                <a:solidFill>
                  <a:schemeClr val="tx1"/>
                </a:solidFill>
                <a:effectLst/>
                <a:latin typeface="+mn-lt"/>
                <a:ea typeface="+mn-ea"/>
                <a:cs typeface="+mn-cs"/>
              </a:rPr>
              <a:t> To represent all characters of the keyboard, a unique pattern of 7 or 8 bits in size is used. The use of 7 bits means that 128 different elements can be represented, while 8 bits can represent 256 elements</a:t>
            </a:r>
            <a:endParaRPr lang="en-US" dirty="0"/>
          </a:p>
        </p:txBody>
      </p:sp>
      <p:sp>
        <p:nvSpPr>
          <p:cNvPr id="4" name="Date Placeholder 3"/>
          <p:cNvSpPr>
            <a:spLocks noGrp="1"/>
          </p:cNvSpPr>
          <p:nvPr>
            <p:ph type="dt" idx="10"/>
          </p:nvPr>
        </p:nvSpPr>
        <p:spPr/>
        <p:txBody>
          <a:bodyPr/>
          <a:lstStyle/>
          <a:p>
            <a:fld id="{94B412EA-B9F5-4F87-B450-C0EECFCA9A1E}" type="datetime1">
              <a:rPr lang="en-US" smtClean="0"/>
              <a:t>6/19/2019</a:t>
            </a:fld>
            <a:endParaRPr lang="en-US"/>
          </a:p>
        </p:txBody>
      </p:sp>
      <p:sp>
        <p:nvSpPr>
          <p:cNvPr id="5" name="Slide Number Placeholder 4"/>
          <p:cNvSpPr>
            <a:spLocks noGrp="1"/>
          </p:cNvSpPr>
          <p:nvPr>
            <p:ph type="sldNum" sz="quarter" idx="11"/>
          </p:nvPr>
        </p:nvSpPr>
        <p:spPr/>
        <p:txBody>
          <a:bodyPr/>
          <a:lstStyle/>
          <a:p>
            <a:fld id="{D323B7F6-B98D-4334-B4D8-6A857309849D}" type="slidenum">
              <a:rPr lang="en-US" smtClean="0"/>
              <a:t>2</a:t>
            </a:fld>
            <a:endParaRPr lang="en-US"/>
          </a:p>
        </p:txBody>
      </p:sp>
    </p:spTree>
    <p:extLst>
      <p:ext uri="{BB962C8B-B14F-4D97-AF65-F5344CB8AC3E}">
        <p14:creationId xmlns:p14="http://schemas.microsoft.com/office/powerpoint/2010/main" val="362550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B412EA-B9F5-4F87-B450-C0EECFCA9A1E}" type="datetime1">
              <a:rPr lang="en-US" smtClean="0"/>
              <a:t>6/19/2019</a:t>
            </a:fld>
            <a:endParaRPr lang="en-US"/>
          </a:p>
        </p:txBody>
      </p:sp>
      <p:sp>
        <p:nvSpPr>
          <p:cNvPr id="5" name="Slide Number Placeholder 4"/>
          <p:cNvSpPr>
            <a:spLocks noGrp="1"/>
          </p:cNvSpPr>
          <p:nvPr>
            <p:ph type="sldNum" sz="quarter" idx="11"/>
          </p:nvPr>
        </p:nvSpPr>
        <p:spPr/>
        <p:txBody>
          <a:bodyPr/>
          <a:lstStyle/>
          <a:p>
            <a:fld id="{D323B7F6-B98D-4334-B4D8-6A857309849D}" type="slidenum">
              <a:rPr lang="en-US" smtClean="0"/>
              <a:t>7</a:t>
            </a:fld>
            <a:endParaRPr lang="en-US"/>
          </a:p>
        </p:txBody>
      </p:sp>
    </p:spTree>
    <p:extLst>
      <p:ext uri="{BB962C8B-B14F-4D97-AF65-F5344CB8AC3E}">
        <p14:creationId xmlns:p14="http://schemas.microsoft.com/office/powerpoint/2010/main" val="297546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B412EA-B9F5-4F87-B450-C0EECFCA9A1E}" type="datetime1">
              <a:rPr lang="en-US" smtClean="0"/>
              <a:t>6/19/2019</a:t>
            </a:fld>
            <a:endParaRPr lang="en-US"/>
          </a:p>
        </p:txBody>
      </p:sp>
      <p:sp>
        <p:nvSpPr>
          <p:cNvPr id="5" name="Slide Number Placeholder 4"/>
          <p:cNvSpPr>
            <a:spLocks noGrp="1"/>
          </p:cNvSpPr>
          <p:nvPr>
            <p:ph type="sldNum" sz="quarter" idx="11"/>
          </p:nvPr>
        </p:nvSpPr>
        <p:spPr/>
        <p:txBody>
          <a:bodyPr/>
          <a:lstStyle/>
          <a:p>
            <a:fld id="{D323B7F6-B98D-4334-B4D8-6A857309849D}" type="slidenum">
              <a:rPr lang="en-US" smtClean="0"/>
              <a:t>9</a:t>
            </a:fld>
            <a:endParaRPr lang="en-US"/>
          </a:p>
        </p:txBody>
      </p:sp>
    </p:spTree>
    <p:extLst>
      <p:ext uri="{BB962C8B-B14F-4D97-AF65-F5344CB8AC3E}">
        <p14:creationId xmlns:p14="http://schemas.microsoft.com/office/powerpoint/2010/main" val="895470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B412EA-B9F5-4F87-B450-C0EECFCA9A1E}" type="datetime1">
              <a:rPr lang="en-US" smtClean="0"/>
              <a:t>6/19/2019</a:t>
            </a:fld>
            <a:endParaRPr lang="en-US"/>
          </a:p>
        </p:txBody>
      </p:sp>
      <p:sp>
        <p:nvSpPr>
          <p:cNvPr id="5" name="Slide Number Placeholder 4"/>
          <p:cNvSpPr>
            <a:spLocks noGrp="1"/>
          </p:cNvSpPr>
          <p:nvPr>
            <p:ph type="sldNum" sz="quarter" idx="11"/>
          </p:nvPr>
        </p:nvSpPr>
        <p:spPr/>
        <p:txBody>
          <a:bodyPr/>
          <a:lstStyle/>
          <a:p>
            <a:fld id="{D323B7F6-B98D-4334-B4D8-6A857309849D}" type="slidenum">
              <a:rPr lang="en-US" smtClean="0"/>
              <a:t>31</a:t>
            </a:fld>
            <a:endParaRPr lang="en-US"/>
          </a:p>
        </p:txBody>
      </p:sp>
    </p:spTree>
    <p:extLst>
      <p:ext uri="{BB962C8B-B14F-4D97-AF65-F5344CB8AC3E}">
        <p14:creationId xmlns:p14="http://schemas.microsoft.com/office/powerpoint/2010/main" val="66831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A98C40-4487-49BD-9ABF-809AEAD05732}"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7664F-257D-44FF-953E-75AFA0813273}"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C3E4FB-40C7-4323-9E7A-26C2D23C4273}"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0C4DDD4-31F2-4487-AEA8-F4D6F4848AA7}" type="datetime1">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138BB37-2717-40D1-A0DB-1F9E2A054B5F}" type="datetime1">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3D3BB60-C271-4E66-B33F-D26C112FE0D3}" type="datetime1">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A8731-DDDA-4CBE-AD19-F66C75FD9471}"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A6305-4C66-44EE-9485-4BA6967B35FB}"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39BC2-C3D2-4BEF-A993-8A3873056681}"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FE8D86-1986-4625-B573-1370CB3CE2A1}" type="datetime1">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9FC03C-0CA3-4659-8EA0-20026774F5D1}" type="datetime1">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6A7136-8640-4C3E-8293-677A63692D29}" type="datetime1">
              <a:rPr lang="en-US" smtClean="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7BCEB-2F1D-4D37-8B7C-901E1BE6CDF7}" type="datetime1">
              <a:rPr lang="en-US" smtClean="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087BA-AC99-4DA6-ACEA-77F61DB7DD02}" type="datetime1">
              <a:rPr lang="en-US" smtClean="0"/>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BEAF5E-4ED4-43A5-9A56-798D4BD22D1F}" type="datetime1">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A27C82-277F-47F0-B3BE-950641D73C65}" type="datetime1">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D9166-B4B6-43D7-8837-54E84EB9C7F4}" type="datetime1">
              <a:rPr lang="en-US" smtClean="0"/>
              <a:t>6/19/2019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ecomputernotes.com/fundamental/information-technology/what-do-you-mean-by-data-and-information"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C9FA6-B727-4577-B9DE-3C20A5E9D639}"/>
              </a:ext>
            </a:extLst>
          </p:cNvPr>
          <p:cNvSpPr>
            <a:spLocks noGrp="1"/>
          </p:cNvSpPr>
          <p:nvPr>
            <p:ph type="title"/>
          </p:nvPr>
        </p:nvSpPr>
        <p:spPr>
          <a:xfrm>
            <a:off x="1948071" y="624110"/>
            <a:ext cx="9516786" cy="1280890"/>
          </a:xfrm>
        </p:spPr>
        <p:txBody>
          <a:bodyPr/>
          <a:lstStyle/>
          <a:p>
            <a:pPr algn="ctr"/>
            <a:r>
              <a:rPr lang="en-US" b="1" dirty="0">
                <a:solidFill>
                  <a:schemeClr val="tx1"/>
                </a:solidFill>
              </a:rPr>
              <a:t>Chapter 2</a:t>
            </a:r>
            <a:br>
              <a:rPr lang="en-US" b="1" dirty="0">
                <a:solidFill>
                  <a:schemeClr val="tx1"/>
                </a:solidFill>
              </a:rPr>
            </a:br>
            <a:r>
              <a:rPr lang="en-US" b="1" dirty="0">
                <a:solidFill>
                  <a:schemeClr val="tx1"/>
                </a:solidFill>
              </a:rPr>
              <a:t>Data Transmission</a:t>
            </a:r>
          </a:p>
        </p:txBody>
      </p:sp>
      <p:sp>
        <p:nvSpPr>
          <p:cNvPr id="3" name="Content Placeholder 2">
            <a:extLst>
              <a:ext uri="{FF2B5EF4-FFF2-40B4-BE49-F238E27FC236}">
                <a16:creationId xmlns:a16="http://schemas.microsoft.com/office/drawing/2014/main" xmlns="" id="{CDA06287-3431-489C-8AD2-36F280FE514C}"/>
              </a:ext>
            </a:extLst>
          </p:cNvPr>
          <p:cNvSpPr>
            <a:spLocks noGrp="1"/>
          </p:cNvSpPr>
          <p:nvPr>
            <p:ph idx="1"/>
          </p:nvPr>
        </p:nvSpPr>
        <p:spPr>
          <a:xfrm>
            <a:off x="1948071" y="2183129"/>
            <a:ext cx="9516786" cy="3851911"/>
          </a:xfrm>
        </p:spPr>
        <p:txBody>
          <a:bodyPr>
            <a:normAutofit/>
          </a:bodyPr>
          <a:lstStyle/>
          <a:p>
            <a:pPr marL="0" indent="0">
              <a:buNone/>
            </a:pPr>
            <a:r>
              <a:rPr lang="en-US" sz="2400" b="1" dirty="0">
                <a:solidFill>
                  <a:schemeClr val="tx1"/>
                </a:solidFill>
              </a:rPr>
              <a:t>2.1 Parallel and Serial Transmission</a:t>
            </a:r>
          </a:p>
          <a:p>
            <a:pPr marL="0" indent="0">
              <a:buNone/>
            </a:pPr>
            <a:r>
              <a:rPr lang="en-US" sz="2400" b="1" dirty="0">
                <a:solidFill>
                  <a:schemeClr val="tx1"/>
                </a:solidFill>
              </a:rPr>
              <a:t>2.2 Line Configuration, Synchronous/Asynchronous 	Communication</a:t>
            </a:r>
          </a:p>
          <a:p>
            <a:pPr marL="0" indent="0">
              <a:buNone/>
            </a:pPr>
            <a:r>
              <a:rPr lang="en-US" sz="2400" b="1" dirty="0">
                <a:solidFill>
                  <a:schemeClr val="tx1"/>
                </a:solidFill>
              </a:rPr>
              <a:t>2.3 Bit Rate/ Baud rate, Transmission Channel, RS-232C and RS-	449 Interface Standards</a:t>
            </a:r>
          </a:p>
        </p:txBody>
      </p:sp>
      <p:sp>
        <p:nvSpPr>
          <p:cNvPr id="4" name="Date Placeholder 3">
            <a:extLst>
              <a:ext uri="{FF2B5EF4-FFF2-40B4-BE49-F238E27FC236}">
                <a16:creationId xmlns:a16="http://schemas.microsoft.com/office/drawing/2014/main" xmlns="" id="{8342C5FC-B9A3-41C4-B687-EEBC1282F884}"/>
              </a:ext>
            </a:extLst>
          </p:cNvPr>
          <p:cNvSpPr>
            <a:spLocks noGrp="1"/>
          </p:cNvSpPr>
          <p:nvPr>
            <p:ph type="dt" sz="half" idx="10"/>
          </p:nvPr>
        </p:nvSpPr>
        <p:spPr>
          <a:xfrm>
            <a:off x="0" y="6321619"/>
            <a:ext cx="1146283" cy="370396"/>
          </a:xfrm>
        </p:spPr>
        <p:txBody>
          <a:bodyPr/>
          <a:lstStyle/>
          <a:p>
            <a:fld id="{65A3C56F-4C5F-4C13-B8C5-C6BA03C89D0C}" type="datetime1">
              <a:rPr lang="en-US" sz="1200" b="1" smtClean="0">
                <a:solidFill>
                  <a:schemeClr val="tx1"/>
                </a:solidFill>
              </a:rPr>
              <a:t>6/19/2019</a:t>
            </a:fld>
            <a:endParaRPr lang="en-US" b="1" dirty="0">
              <a:solidFill>
                <a:schemeClr val="tx1"/>
              </a:solidFill>
            </a:endParaRPr>
          </a:p>
        </p:txBody>
      </p:sp>
      <p:sp>
        <p:nvSpPr>
          <p:cNvPr id="5" name="Slide Number Placeholder 4">
            <a:extLst>
              <a:ext uri="{FF2B5EF4-FFF2-40B4-BE49-F238E27FC236}">
                <a16:creationId xmlns:a16="http://schemas.microsoft.com/office/drawing/2014/main" xmlns="" id="{4F3BE3A7-310C-4ECF-AE5C-977448193080}"/>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068802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9EE3C-CFD0-4DF5-94C9-482694057660}"/>
              </a:ext>
            </a:extLst>
          </p:cNvPr>
          <p:cNvSpPr>
            <a:spLocks noGrp="1"/>
          </p:cNvSpPr>
          <p:nvPr>
            <p:ph type="title"/>
          </p:nvPr>
        </p:nvSpPr>
        <p:spPr>
          <a:xfrm>
            <a:off x="2059057" y="565225"/>
            <a:ext cx="8911687" cy="1052290"/>
          </a:xfrm>
        </p:spPr>
        <p:txBody>
          <a:bodyPr/>
          <a:lstStyle/>
          <a:p>
            <a:r>
              <a:rPr lang="en-US" b="1" dirty="0">
                <a:solidFill>
                  <a:schemeClr val="tx1"/>
                </a:solidFill>
              </a:rPr>
              <a:t>Types of Serial Transmission</a:t>
            </a:r>
          </a:p>
        </p:txBody>
      </p:sp>
      <p:sp>
        <p:nvSpPr>
          <p:cNvPr id="3" name="Content Placeholder 2">
            <a:extLst>
              <a:ext uri="{FF2B5EF4-FFF2-40B4-BE49-F238E27FC236}">
                <a16:creationId xmlns:a16="http://schemas.microsoft.com/office/drawing/2014/main" xmlns="" id="{A3C1ABEF-61DD-46CD-B9DD-F1E2CF2C2990}"/>
              </a:ext>
            </a:extLst>
          </p:cNvPr>
          <p:cNvSpPr>
            <a:spLocks noGrp="1"/>
          </p:cNvSpPr>
          <p:nvPr>
            <p:ph idx="1"/>
          </p:nvPr>
        </p:nvSpPr>
        <p:spPr>
          <a:xfrm>
            <a:off x="1913468" y="1676400"/>
            <a:ext cx="9591144" cy="4234822"/>
          </a:xfrm>
        </p:spPr>
        <p:txBody>
          <a:bodyPr>
            <a:normAutofit fontScale="92500" lnSpcReduction="10000"/>
          </a:bodyPr>
          <a:lstStyle/>
          <a:p>
            <a:pPr algn="just"/>
            <a:r>
              <a:rPr lang="en-US" sz="2400" b="1" dirty="0">
                <a:solidFill>
                  <a:schemeClr val="tx1"/>
                </a:solidFill>
              </a:rPr>
              <a:t>There are two types of serial transmission-synchronous and asynchronous both these transmissions use 'Bit synchronization’</a:t>
            </a:r>
          </a:p>
          <a:p>
            <a:pPr algn="just"/>
            <a:endParaRPr lang="en-US" sz="2400" b="1" dirty="0">
              <a:solidFill>
                <a:schemeClr val="tx1"/>
              </a:solidFill>
            </a:endParaRPr>
          </a:p>
          <a:p>
            <a:pPr algn="just"/>
            <a:r>
              <a:rPr lang="en-US" sz="2400" b="1" dirty="0">
                <a:solidFill>
                  <a:schemeClr val="tx1"/>
                </a:solidFill>
              </a:rPr>
              <a:t>Bit Synchronization is a function that is required to determine when the beginning and end of the data transmission occurs.</a:t>
            </a:r>
          </a:p>
          <a:p>
            <a:pPr marL="0" indent="0" algn="just">
              <a:buNone/>
            </a:pPr>
            <a:endParaRPr lang="en-US" sz="2400" b="1" dirty="0">
              <a:solidFill>
                <a:schemeClr val="tx1"/>
              </a:solidFill>
            </a:endParaRPr>
          </a:p>
          <a:p>
            <a:pPr algn="just"/>
            <a:r>
              <a:rPr lang="en-US" sz="2400" b="1" dirty="0">
                <a:solidFill>
                  <a:schemeClr val="tx1"/>
                </a:solidFill>
              </a:rPr>
              <a:t>Bit synchronization helps the receiving computer to know when data begin and end during a transmission. Therefore bit synchronization provides timing control.</a:t>
            </a:r>
          </a:p>
          <a:p>
            <a:pPr marL="0" indent="0">
              <a:buNone/>
            </a:pPr>
            <a:r>
              <a:rPr lang="en-US" dirty="0"/>
              <a:t/>
            </a:r>
            <a:br>
              <a:rPr lang="en-US" dirty="0"/>
            </a:br>
            <a:endParaRPr lang="en-US" dirty="0"/>
          </a:p>
        </p:txBody>
      </p:sp>
      <p:sp>
        <p:nvSpPr>
          <p:cNvPr id="4" name="Date Placeholder 3">
            <a:extLst>
              <a:ext uri="{FF2B5EF4-FFF2-40B4-BE49-F238E27FC236}">
                <a16:creationId xmlns:a16="http://schemas.microsoft.com/office/drawing/2014/main" xmlns="" id="{4343905C-4C47-4EB1-A467-2FB9A0D98DC7}"/>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14D4A4D4-0243-4200-A492-96C6747DDB2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91532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5549D-AA4D-4A4A-8C7D-63AB4DF66A7C}"/>
              </a:ext>
            </a:extLst>
          </p:cNvPr>
          <p:cNvSpPr>
            <a:spLocks noGrp="1"/>
          </p:cNvSpPr>
          <p:nvPr>
            <p:ph type="title"/>
          </p:nvPr>
        </p:nvSpPr>
        <p:spPr>
          <a:xfrm>
            <a:off x="1780125" y="677562"/>
            <a:ext cx="8911687" cy="950690"/>
          </a:xfrm>
        </p:spPr>
        <p:txBody>
          <a:bodyPr/>
          <a:lstStyle/>
          <a:p>
            <a:r>
              <a:rPr lang="en-US" b="1" dirty="0">
                <a:solidFill>
                  <a:schemeClr val="tx1"/>
                </a:solidFill>
              </a:rPr>
              <a:t>Asynchronous Transmission</a:t>
            </a:r>
            <a:endParaRPr lang="en-US" dirty="0">
              <a:solidFill>
                <a:schemeClr val="tx1"/>
              </a:solidFill>
            </a:endParaRPr>
          </a:p>
        </p:txBody>
      </p:sp>
      <p:sp>
        <p:nvSpPr>
          <p:cNvPr id="3" name="Content Placeholder 2">
            <a:extLst>
              <a:ext uri="{FF2B5EF4-FFF2-40B4-BE49-F238E27FC236}">
                <a16:creationId xmlns:a16="http://schemas.microsoft.com/office/drawing/2014/main" xmlns="" id="{9C1F43CE-2C4F-4C19-AAA8-A7B4A96AF24D}"/>
              </a:ext>
            </a:extLst>
          </p:cNvPr>
          <p:cNvSpPr>
            <a:spLocks noGrp="1"/>
          </p:cNvSpPr>
          <p:nvPr>
            <p:ph idx="1"/>
          </p:nvPr>
        </p:nvSpPr>
        <p:spPr>
          <a:xfrm>
            <a:off x="1780125" y="1628252"/>
            <a:ext cx="9727770" cy="4383081"/>
          </a:xfrm>
        </p:spPr>
        <p:txBody>
          <a:bodyPr/>
          <a:lstStyle/>
          <a:p>
            <a:pPr algn="just"/>
            <a:r>
              <a:rPr lang="en-US" b="1" dirty="0"/>
              <a:t>It sends only one character at a time .  Character  is either a letter of alphabet/number/control character. I.e. it sends one byte at a time.</a:t>
            </a:r>
          </a:p>
          <a:p>
            <a:pPr algn="just"/>
            <a:r>
              <a:rPr lang="en-US" b="1" dirty="0"/>
              <a:t>Bit synchronization between two devices is made possible using  start bit and stop bit.</a:t>
            </a:r>
          </a:p>
          <a:p>
            <a:pPr algn="just"/>
            <a:r>
              <a:rPr lang="en-US" b="1" dirty="0"/>
              <a:t>Start bit indicates the beginning of data i.e. alerts the receiver to arrival of new group bits. A start bit usually 0 is added to the beginning of each byte.</a:t>
            </a:r>
          </a:p>
          <a:p>
            <a:pPr algn="just"/>
            <a:r>
              <a:rPr lang="en-US" b="1" dirty="0"/>
              <a:t>Stop bit indicates the end of data </a:t>
            </a:r>
            <a:r>
              <a:rPr lang="en-US" b="1" i="1" dirty="0"/>
              <a:t>i.e. </a:t>
            </a:r>
            <a:r>
              <a:rPr lang="en-US" b="1" dirty="0"/>
              <a:t>to let the receiver know that byte is finished, one or more additional bits are appended to the end of the byte. These bits, usually 1s are called stop bits.</a:t>
            </a:r>
          </a:p>
          <a:p>
            <a:pPr algn="just"/>
            <a:endParaRPr lang="en-US" b="1" dirty="0"/>
          </a:p>
        </p:txBody>
      </p:sp>
      <p:sp>
        <p:nvSpPr>
          <p:cNvPr id="4" name="Date Placeholder 3">
            <a:extLst>
              <a:ext uri="{FF2B5EF4-FFF2-40B4-BE49-F238E27FC236}">
                <a16:creationId xmlns:a16="http://schemas.microsoft.com/office/drawing/2014/main" xmlns="" id="{6C0BF8BD-1D2B-488C-A7E6-D0DDBB5F1C73}"/>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97D97E36-1EA6-41CE-B32A-E4758702D94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026" name="Picture 2" descr="http://ecomputernotes.com/images/Start-and-stop-bit.jpg">
            <a:extLst>
              <a:ext uri="{FF2B5EF4-FFF2-40B4-BE49-F238E27FC236}">
                <a16:creationId xmlns:a16="http://schemas.microsoft.com/office/drawing/2014/main" xmlns="" id="{54B3B0A3-1797-42F7-A9A7-6F19187332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1" t="6023" r="3801" b="5605"/>
          <a:stretch/>
        </p:blipFill>
        <p:spPr bwMode="auto">
          <a:xfrm>
            <a:off x="2103120" y="4823459"/>
            <a:ext cx="8258492" cy="157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7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1C3142-8899-47E1-B1FE-809E8EC1B25A}"/>
              </a:ext>
            </a:extLst>
          </p:cNvPr>
          <p:cNvSpPr>
            <a:spLocks noGrp="1"/>
          </p:cNvSpPr>
          <p:nvPr>
            <p:ph idx="1"/>
          </p:nvPr>
        </p:nvSpPr>
        <p:spPr>
          <a:xfrm>
            <a:off x="1493572" y="1152906"/>
            <a:ext cx="9822128" cy="4744973"/>
          </a:xfrm>
        </p:spPr>
        <p:txBody>
          <a:bodyPr>
            <a:normAutofit lnSpcReduction="10000"/>
          </a:bodyPr>
          <a:lstStyle/>
          <a:p>
            <a:pPr algn="just"/>
            <a:r>
              <a:rPr lang="en-US" sz="2400" b="1" dirty="0"/>
              <a:t>Addition of start and stop increase the number of data bits. Hence more bandwidth is consumed in asynchronous transmission.</a:t>
            </a:r>
          </a:p>
          <a:p>
            <a:pPr marL="0" indent="0" algn="just">
              <a:buNone/>
            </a:pPr>
            <a:endParaRPr lang="en-US" sz="2400" b="1" dirty="0"/>
          </a:p>
          <a:p>
            <a:pPr algn="just"/>
            <a:r>
              <a:rPr lang="en-US" sz="2400" b="1" dirty="0"/>
              <a:t>There is idle time between the transmissions of different data bytes. This idle time is also known as Gap</a:t>
            </a:r>
          </a:p>
          <a:p>
            <a:pPr marL="0" indent="0" algn="just">
              <a:buNone/>
            </a:pPr>
            <a:endParaRPr lang="en-US" sz="2400" b="1" dirty="0"/>
          </a:p>
          <a:p>
            <a:pPr algn="just"/>
            <a:r>
              <a:rPr lang="en-US" sz="2400" b="1" dirty="0"/>
              <a:t>The gap or idle time can be of varying intervals. This mechanism is called Asynchronous, because at byte level sender and receiver need not to be synchronized. But within each byte, receiver must be synchronized with the incoming bit stream.</a:t>
            </a:r>
          </a:p>
          <a:p>
            <a:endParaRPr lang="en-US" dirty="0"/>
          </a:p>
        </p:txBody>
      </p:sp>
      <p:sp>
        <p:nvSpPr>
          <p:cNvPr id="4" name="Date Placeholder 3">
            <a:extLst>
              <a:ext uri="{FF2B5EF4-FFF2-40B4-BE49-F238E27FC236}">
                <a16:creationId xmlns:a16="http://schemas.microsoft.com/office/drawing/2014/main" xmlns="" id="{9FE38451-CFA0-4F6D-9A07-B90A4E7D979E}"/>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D1EF0C5E-7EDE-4642-82F6-AA1863CAAD0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93983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87FAFB-7C55-4C00-8DCF-95EA4DFFD2A5}"/>
              </a:ext>
            </a:extLst>
          </p:cNvPr>
          <p:cNvSpPr>
            <a:spLocks noGrp="1"/>
          </p:cNvSpPr>
          <p:nvPr>
            <p:ph idx="1"/>
          </p:nvPr>
        </p:nvSpPr>
        <p:spPr>
          <a:xfrm>
            <a:off x="1668780" y="1152906"/>
            <a:ext cx="10081260" cy="4758315"/>
          </a:xfrm>
        </p:spPr>
        <p:txBody>
          <a:bodyPr/>
          <a:lstStyle/>
          <a:p>
            <a:pPr marL="0" indent="0">
              <a:buNone/>
            </a:pPr>
            <a:r>
              <a:rPr lang="en-US" sz="2400" b="1" dirty="0"/>
              <a:t>Advantages of Asynchronous transmission</a:t>
            </a:r>
          </a:p>
          <a:p>
            <a:pPr marL="0" indent="0">
              <a:buNone/>
            </a:pPr>
            <a:endParaRPr lang="en-US" dirty="0"/>
          </a:p>
          <a:p>
            <a:r>
              <a:rPr lang="en-US" sz="2000" b="1" dirty="0"/>
              <a:t> This method of data transmission is cheaper in cost as compared to synchronous </a:t>
            </a:r>
            <a:r>
              <a:rPr lang="en-US" sz="2000" b="1" i="1" dirty="0"/>
              <a:t>e.g. </a:t>
            </a:r>
            <a:r>
              <a:rPr lang="en-US" sz="2000" b="1" dirty="0"/>
              <a:t>If lines are short, asynchronous transmission is better, because line cost would be low and idle time will not be expensive.</a:t>
            </a:r>
          </a:p>
          <a:p>
            <a:r>
              <a:rPr lang="en-US" sz="2000" b="1" dirty="0"/>
              <a:t> In this approach each individual character is complete in itself, therefore if character is corrupted during transmission, its successor and predecessor character will not be affected.</a:t>
            </a:r>
          </a:p>
          <a:p>
            <a:r>
              <a:rPr lang="en-US" sz="2000" b="1" dirty="0"/>
              <a:t>It is possible to transmit signals from sources having different bit rates.</a:t>
            </a:r>
          </a:p>
          <a:p>
            <a:r>
              <a:rPr lang="en-US" sz="2000" b="1" dirty="0"/>
              <a:t> The transmission can start as soon as data byte to be transmitted becomes available.</a:t>
            </a:r>
          </a:p>
          <a:p>
            <a:r>
              <a:rPr lang="en-US" sz="2000" b="1" dirty="0"/>
              <a:t> Moreover, this mode of data transmission in easy to implement.</a:t>
            </a:r>
          </a:p>
          <a:p>
            <a:endParaRPr lang="en-US" dirty="0"/>
          </a:p>
        </p:txBody>
      </p:sp>
      <p:sp>
        <p:nvSpPr>
          <p:cNvPr id="4" name="Date Placeholder 3">
            <a:extLst>
              <a:ext uri="{FF2B5EF4-FFF2-40B4-BE49-F238E27FC236}">
                <a16:creationId xmlns:a16="http://schemas.microsoft.com/office/drawing/2014/main" xmlns="" id="{1C66A1EB-5D66-4A55-8678-1218CEB400E5}"/>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1E87BBA0-D911-4C43-B18F-C3A1179DE4D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788104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5A7F23-5A5B-443A-8F8C-75394D68B298}"/>
              </a:ext>
            </a:extLst>
          </p:cNvPr>
          <p:cNvSpPr>
            <a:spLocks noGrp="1"/>
          </p:cNvSpPr>
          <p:nvPr>
            <p:ph idx="1"/>
          </p:nvPr>
        </p:nvSpPr>
        <p:spPr>
          <a:xfrm>
            <a:off x="1623060" y="1325880"/>
            <a:ext cx="9881552" cy="4585342"/>
          </a:xfrm>
        </p:spPr>
        <p:txBody>
          <a:bodyPr>
            <a:normAutofit lnSpcReduction="10000"/>
          </a:bodyPr>
          <a:lstStyle/>
          <a:p>
            <a:pPr marL="0" indent="0" algn="just">
              <a:buNone/>
            </a:pPr>
            <a:r>
              <a:rPr lang="en-US" sz="2400" b="1" dirty="0">
                <a:solidFill>
                  <a:schemeClr val="tx1"/>
                </a:solidFill>
              </a:rPr>
              <a:t>Disadvantages of asynchronous transmission</a:t>
            </a:r>
          </a:p>
          <a:p>
            <a:pPr algn="just"/>
            <a:r>
              <a:rPr lang="en-US" sz="2000" b="1" dirty="0">
                <a:solidFill>
                  <a:schemeClr val="tx1"/>
                </a:solidFill>
              </a:rPr>
              <a:t>This method is less efficient and slower than synchronous transmission due to the overhead of extra bits and insertion of gaps into bit stream.</a:t>
            </a:r>
          </a:p>
          <a:p>
            <a:pPr algn="just"/>
            <a:r>
              <a:rPr lang="en-US" sz="2000" b="1" dirty="0">
                <a:solidFill>
                  <a:schemeClr val="tx1"/>
                </a:solidFill>
              </a:rPr>
              <a:t>Successful transmission inevitably depends on the recognition of the start bits. These bits can be missed or corrupted.</a:t>
            </a:r>
          </a:p>
          <a:p>
            <a:pPr marL="0" indent="0">
              <a:buNone/>
            </a:pPr>
            <a:r>
              <a:rPr lang="en-US" sz="2400" b="1" dirty="0"/>
              <a:t>Application</a:t>
            </a:r>
          </a:p>
          <a:p>
            <a:r>
              <a:rPr lang="en-US" sz="2000" b="1" dirty="0"/>
              <a:t>Best Suited for Internet traffic in which information is transmitted for short bursts.</a:t>
            </a:r>
            <a:endParaRPr lang="en-US" sz="2400" b="1" dirty="0"/>
          </a:p>
          <a:p>
            <a:r>
              <a:rPr lang="en-US" sz="2000" b="1" dirty="0"/>
              <a:t>Asynchronous transmission is well suited for keyboard type-terminals and paper tape devices.</a:t>
            </a:r>
            <a:endParaRPr lang="en-US" sz="2400" b="1" dirty="0"/>
          </a:p>
          <a:p>
            <a:endParaRPr lang="en-US" sz="2000" b="1" dirty="0"/>
          </a:p>
          <a:p>
            <a:pPr marL="0" indent="0">
              <a:buNone/>
            </a:pPr>
            <a:r>
              <a:rPr lang="en-US" sz="2400" b="1" dirty="0"/>
              <a:t>	</a:t>
            </a:r>
            <a:endParaRPr lang="en-US" b="1" dirty="0"/>
          </a:p>
        </p:txBody>
      </p:sp>
      <p:sp>
        <p:nvSpPr>
          <p:cNvPr id="4" name="Date Placeholder 3">
            <a:extLst>
              <a:ext uri="{FF2B5EF4-FFF2-40B4-BE49-F238E27FC236}">
                <a16:creationId xmlns:a16="http://schemas.microsoft.com/office/drawing/2014/main" xmlns="" id="{8E800D7F-7A50-400C-8FFE-C8FB7AE3DD88}"/>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BF340221-8C3B-425D-97B3-A5CB6B4C66D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8736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4CDEA59-8523-442D-90BB-2D5786EB9BE5}"/>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93A02E95-F51C-4C88-813D-B6A7F51D6E5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2050" name="Picture 2" descr="Related image">
            <a:extLst>
              <a:ext uri="{FF2B5EF4-FFF2-40B4-BE49-F238E27FC236}">
                <a16:creationId xmlns:a16="http://schemas.microsoft.com/office/drawing/2014/main" xmlns="" id="{84A7F020-D2C5-40DF-893C-8E915483B3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3080" y="787782"/>
            <a:ext cx="9907695" cy="566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982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7625-8273-4166-9337-8947B5DF67A6}"/>
              </a:ext>
            </a:extLst>
          </p:cNvPr>
          <p:cNvSpPr>
            <a:spLocks noGrp="1"/>
          </p:cNvSpPr>
          <p:nvPr>
            <p:ph type="title"/>
          </p:nvPr>
        </p:nvSpPr>
        <p:spPr>
          <a:xfrm>
            <a:off x="2019353" y="661164"/>
            <a:ext cx="8911687" cy="898125"/>
          </a:xfrm>
        </p:spPr>
        <p:txBody>
          <a:bodyPr/>
          <a:lstStyle/>
          <a:p>
            <a:r>
              <a:rPr lang="en-US" b="1" dirty="0">
                <a:solidFill>
                  <a:schemeClr val="tx1"/>
                </a:solidFill>
              </a:rPr>
              <a:t>Synchronous Transmission</a:t>
            </a:r>
          </a:p>
        </p:txBody>
      </p:sp>
      <p:sp>
        <p:nvSpPr>
          <p:cNvPr id="3" name="Content Placeholder 2">
            <a:extLst>
              <a:ext uri="{FF2B5EF4-FFF2-40B4-BE49-F238E27FC236}">
                <a16:creationId xmlns:a16="http://schemas.microsoft.com/office/drawing/2014/main" xmlns="" id="{D300BD70-F4CD-41C4-90C7-DA6016F02378}"/>
              </a:ext>
            </a:extLst>
          </p:cNvPr>
          <p:cNvSpPr>
            <a:spLocks noGrp="1"/>
          </p:cNvSpPr>
          <p:nvPr>
            <p:ph idx="1"/>
          </p:nvPr>
        </p:nvSpPr>
        <p:spPr>
          <a:xfrm>
            <a:off x="2019353" y="1691639"/>
            <a:ext cx="9488542" cy="4438797"/>
          </a:xfrm>
        </p:spPr>
        <p:txBody>
          <a:bodyPr/>
          <a:lstStyle/>
          <a:p>
            <a:pPr algn="just"/>
            <a:r>
              <a:rPr lang="en-US" sz="2000" b="1" dirty="0"/>
              <a:t>Synchronous transmission does not use start and stop bits.</a:t>
            </a:r>
          </a:p>
          <a:p>
            <a:pPr algn="just"/>
            <a:r>
              <a:rPr lang="en-US" sz="2000" b="1" dirty="0"/>
              <a:t>In this method bit stream is combined into longer frames that may contain multiple bytes.</a:t>
            </a:r>
          </a:p>
          <a:p>
            <a:pPr algn="just"/>
            <a:r>
              <a:rPr lang="en-US" sz="2000" b="1" dirty="0"/>
              <a:t>There is no gap between the various bytes in the data stream.</a:t>
            </a:r>
          </a:p>
          <a:p>
            <a:pPr algn="just"/>
            <a:r>
              <a:rPr lang="en-US" sz="2000" b="1" dirty="0"/>
              <a:t>In the absence of start &amp; stop bits, bit synchronization is established between sender &amp; receiver by </a:t>
            </a:r>
            <a:r>
              <a:rPr lang="en-US" sz="2000" b="1" i="1" dirty="0"/>
              <a:t>'timing' </a:t>
            </a:r>
            <a:r>
              <a:rPr lang="en-US" sz="2000" b="1" dirty="0"/>
              <a:t>the transmission of each bit.</a:t>
            </a:r>
          </a:p>
          <a:p>
            <a:pPr algn="just"/>
            <a:r>
              <a:rPr lang="en-US" sz="2000" b="1" dirty="0"/>
              <a:t> Since the various bytes are placed on the link without any gap, it is the responsibility of receiver to separate the bit stream into bytes so as to reconstruct the original information.</a:t>
            </a:r>
          </a:p>
          <a:p>
            <a:pPr algn="just"/>
            <a:r>
              <a:rPr lang="en-US" sz="2000" b="1" dirty="0"/>
              <a:t>In order to receive the data error free, the receiver and sender operates at the same clock frequency.</a:t>
            </a:r>
          </a:p>
          <a:p>
            <a:pPr algn="just"/>
            <a:endParaRPr lang="en-US" dirty="0"/>
          </a:p>
        </p:txBody>
      </p:sp>
      <p:sp>
        <p:nvSpPr>
          <p:cNvPr id="4" name="Date Placeholder 3">
            <a:extLst>
              <a:ext uri="{FF2B5EF4-FFF2-40B4-BE49-F238E27FC236}">
                <a16:creationId xmlns:a16="http://schemas.microsoft.com/office/drawing/2014/main" xmlns="" id="{02C7336E-F8C8-4F70-BBC2-3D1F3A84EA29}"/>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24FF8533-0D9D-486D-A9A9-BC9B3B617B0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370373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8DC6E15-1769-484A-83F7-0A517AD10CB5}"/>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BCB1CA94-8043-4B6A-A18E-53E1B52BAF0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3074" name="Picture 2" descr="Related image">
            <a:extLst>
              <a:ext uri="{FF2B5EF4-FFF2-40B4-BE49-F238E27FC236}">
                <a16:creationId xmlns:a16="http://schemas.microsoft.com/office/drawing/2014/main" xmlns="" id="{AC7D5982-3379-4539-9430-69A08D7926E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0551"/>
          <a:stretch/>
        </p:blipFill>
        <p:spPr bwMode="auto">
          <a:xfrm>
            <a:off x="1311578" y="1587247"/>
            <a:ext cx="10392741" cy="362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70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F96B83-F8D6-4116-AB68-98264E648752}"/>
              </a:ext>
            </a:extLst>
          </p:cNvPr>
          <p:cNvSpPr>
            <a:spLocks noGrp="1"/>
          </p:cNvSpPr>
          <p:nvPr>
            <p:ph idx="1"/>
          </p:nvPr>
        </p:nvSpPr>
        <p:spPr>
          <a:xfrm>
            <a:off x="1668780" y="960119"/>
            <a:ext cx="10195560" cy="5170317"/>
          </a:xfrm>
        </p:spPr>
        <p:txBody>
          <a:bodyPr>
            <a:normAutofit/>
          </a:bodyPr>
          <a:lstStyle/>
          <a:p>
            <a:pPr marL="0" indent="0">
              <a:buNone/>
            </a:pPr>
            <a:r>
              <a:rPr lang="en-US" sz="2400" b="1" dirty="0"/>
              <a:t>Advantage of Synchronous transmission</a:t>
            </a:r>
            <a:endParaRPr lang="en-US" sz="2000" dirty="0"/>
          </a:p>
          <a:p>
            <a:r>
              <a:rPr lang="en-US" sz="2000" b="1" dirty="0"/>
              <a:t>This method is faster as compared to asynchronous as there are no extra bits (start bit &amp; stop bit) and also there is no gap between the individual data bytes.</a:t>
            </a:r>
          </a:p>
          <a:p>
            <a:pPr marL="0" indent="0">
              <a:buNone/>
            </a:pPr>
            <a:r>
              <a:rPr lang="en-US" sz="2000" dirty="0"/>
              <a:t> </a:t>
            </a:r>
          </a:p>
          <a:p>
            <a:pPr marL="0" indent="0">
              <a:buNone/>
            </a:pPr>
            <a:r>
              <a:rPr lang="en-US" sz="2400" b="1" dirty="0"/>
              <a:t>Disadvantages of Synchronous transmission</a:t>
            </a:r>
            <a:endParaRPr lang="en-US" sz="2000" dirty="0"/>
          </a:p>
          <a:p>
            <a:r>
              <a:rPr lang="en-US" sz="2000" dirty="0"/>
              <a:t> </a:t>
            </a:r>
            <a:r>
              <a:rPr lang="en-US" sz="2000" b="1" dirty="0"/>
              <a:t>It is costly as compared to asynchronous method. It requires local buffer storage at the two ends of line to assemble blocks and it also requires accurately synchronized clocks at both ends. This lead to increase in the cost.</a:t>
            </a:r>
          </a:p>
          <a:p>
            <a:r>
              <a:rPr lang="en-US" sz="2000" b="1" dirty="0"/>
              <a:t>The sender and receiver have to operate at the same clock frequency. This requires proper synchronization which makes the system complicated.</a:t>
            </a:r>
          </a:p>
        </p:txBody>
      </p:sp>
      <p:sp>
        <p:nvSpPr>
          <p:cNvPr id="4" name="Date Placeholder 3">
            <a:extLst>
              <a:ext uri="{FF2B5EF4-FFF2-40B4-BE49-F238E27FC236}">
                <a16:creationId xmlns:a16="http://schemas.microsoft.com/office/drawing/2014/main" xmlns="" id="{0768D5B4-8BBD-43B0-BA4B-EA8FD7390CD2}"/>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F3958621-E5C6-4607-AF3E-BF42FE46CD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943103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B3BBB-B5D8-4B98-8554-A44476C72E0B}"/>
              </a:ext>
            </a:extLst>
          </p:cNvPr>
          <p:cNvSpPr>
            <a:spLocks noGrp="1"/>
          </p:cNvSpPr>
          <p:nvPr>
            <p:ph type="title"/>
          </p:nvPr>
        </p:nvSpPr>
        <p:spPr>
          <a:xfrm>
            <a:off x="1805941" y="624110"/>
            <a:ext cx="9698672" cy="1280890"/>
          </a:xfrm>
        </p:spPr>
        <p:txBody>
          <a:bodyPr/>
          <a:lstStyle/>
          <a:p>
            <a:r>
              <a:rPr lang="en-US" b="1" dirty="0">
                <a:solidFill>
                  <a:schemeClr val="tx1"/>
                </a:solidFill>
              </a:rPr>
              <a:t>Application of Synchronous transmission</a:t>
            </a:r>
          </a:p>
        </p:txBody>
      </p:sp>
      <p:sp>
        <p:nvSpPr>
          <p:cNvPr id="3" name="Content Placeholder 2">
            <a:extLst>
              <a:ext uri="{FF2B5EF4-FFF2-40B4-BE49-F238E27FC236}">
                <a16:creationId xmlns:a16="http://schemas.microsoft.com/office/drawing/2014/main" xmlns="" id="{1F056D72-0FF2-43FD-B985-608194677812}"/>
              </a:ext>
            </a:extLst>
          </p:cNvPr>
          <p:cNvSpPr>
            <a:spLocks noGrp="1"/>
          </p:cNvSpPr>
          <p:nvPr>
            <p:ph idx="1"/>
          </p:nvPr>
        </p:nvSpPr>
        <p:spPr>
          <a:xfrm>
            <a:off x="1805941" y="2128907"/>
            <a:ext cx="8915400" cy="3777622"/>
          </a:xfrm>
        </p:spPr>
        <p:txBody>
          <a:bodyPr>
            <a:normAutofit/>
          </a:bodyPr>
          <a:lstStyle/>
          <a:p>
            <a:r>
              <a:rPr lang="en-US" sz="2000" b="1" dirty="0"/>
              <a:t>Synchronous transmission is used for high speed communication between computers.</a:t>
            </a:r>
          </a:p>
          <a:p>
            <a:endParaRPr lang="en-US" sz="2000" b="1" dirty="0"/>
          </a:p>
          <a:p>
            <a:endParaRPr lang="en-US" sz="2000" b="1" dirty="0"/>
          </a:p>
          <a:p>
            <a:r>
              <a:rPr lang="en-US" sz="2000" b="1" dirty="0"/>
              <a:t>Assignment- Difference between Synchronous and Asynchronous transmission?</a:t>
            </a:r>
          </a:p>
          <a:p>
            <a:endParaRPr lang="en-US" sz="2000" b="1" dirty="0"/>
          </a:p>
        </p:txBody>
      </p:sp>
      <p:sp>
        <p:nvSpPr>
          <p:cNvPr id="4" name="Date Placeholder 3">
            <a:extLst>
              <a:ext uri="{FF2B5EF4-FFF2-40B4-BE49-F238E27FC236}">
                <a16:creationId xmlns:a16="http://schemas.microsoft.com/office/drawing/2014/main" xmlns="" id="{CDE8AE26-D2F4-4AFD-AAD8-5CE9AB58FB85}"/>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552C6274-AA4F-46CD-9809-5E44E88C487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730299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44D385-B930-4162-B293-8093BD1B3ECE}"/>
              </a:ext>
            </a:extLst>
          </p:cNvPr>
          <p:cNvSpPr>
            <a:spLocks noGrp="1"/>
          </p:cNvSpPr>
          <p:nvPr>
            <p:ph type="title"/>
          </p:nvPr>
        </p:nvSpPr>
        <p:spPr>
          <a:xfrm>
            <a:off x="2421475" y="646970"/>
            <a:ext cx="8911687" cy="747490"/>
          </a:xfrm>
        </p:spPr>
        <p:txBody>
          <a:bodyPr/>
          <a:lstStyle/>
          <a:p>
            <a:r>
              <a:rPr lang="en-US" b="1" dirty="0">
                <a:solidFill>
                  <a:schemeClr val="tx1"/>
                </a:solidFill>
              </a:rPr>
              <a:t>Data Transmission</a:t>
            </a:r>
          </a:p>
        </p:txBody>
      </p:sp>
      <p:sp>
        <p:nvSpPr>
          <p:cNvPr id="3" name="Content Placeholder 2">
            <a:extLst>
              <a:ext uri="{FF2B5EF4-FFF2-40B4-BE49-F238E27FC236}">
                <a16:creationId xmlns:a16="http://schemas.microsoft.com/office/drawing/2014/main" xmlns="" id="{D5B3E07C-2DE2-4D9B-8B7B-F54DEDB4CB4A}"/>
              </a:ext>
            </a:extLst>
          </p:cNvPr>
          <p:cNvSpPr>
            <a:spLocks noGrp="1"/>
          </p:cNvSpPr>
          <p:nvPr>
            <p:ph idx="1"/>
          </p:nvPr>
        </p:nvSpPr>
        <p:spPr>
          <a:xfrm>
            <a:off x="2417762" y="1520190"/>
            <a:ext cx="8915400" cy="4391032"/>
          </a:xfrm>
        </p:spPr>
        <p:txBody>
          <a:bodyPr>
            <a:normAutofit/>
          </a:bodyPr>
          <a:lstStyle/>
          <a:p>
            <a:r>
              <a:rPr lang="en-US" sz="2400" b="1" dirty="0">
                <a:solidFill>
                  <a:schemeClr val="tx1"/>
                </a:solidFill>
              </a:rPr>
              <a:t>Data transmission refers to the movement of data in form of bits between two or more digital devices.</a:t>
            </a:r>
          </a:p>
          <a:p>
            <a:r>
              <a:rPr lang="en-US" sz="2400" b="1" dirty="0">
                <a:solidFill>
                  <a:schemeClr val="tx1"/>
                </a:solidFill>
              </a:rPr>
              <a:t>This transfer of data takes place via some form of transmission media	(e.g. coaxial cable, fiber optics etc.)</a:t>
            </a:r>
          </a:p>
        </p:txBody>
      </p:sp>
      <p:sp>
        <p:nvSpPr>
          <p:cNvPr id="5" name="Slide Number Placeholder 4">
            <a:extLst>
              <a:ext uri="{FF2B5EF4-FFF2-40B4-BE49-F238E27FC236}">
                <a16:creationId xmlns:a16="http://schemas.microsoft.com/office/drawing/2014/main" xmlns="" id="{564AA4F7-97E1-4C2C-A152-719E53CF661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Date Placeholder 3">
            <a:extLst>
              <a:ext uri="{FF2B5EF4-FFF2-40B4-BE49-F238E27FC236}">
                <a16:creationId xmlns:a16="http://schemas.microsoft.com/office/drawing/2014/main" xmlns="" id="{A50FE098-D219-49D3-A6F1-7ED8C0AD7A69}"/>
              </a:ext>
            </a:extLst>
          </p:cNvPr>
          <p:cNvSpPr>
            <a:spLocks noGrp="1"/>
          </p:cNvSpPr>
          <p:nvPr>
            <p:ph type="dt" sz="half" idx="10"/>
          </p:nvPr>
        </p:nvSpPr>
        <p:spPr>
          <a:xfrm>
            <a:off x="10888133" y="6487604"/>
            <a:ext cx="1146283" cy="370396"/>
          </a:xfrm>
        </p:spPr>
        <p:txBody>
          <a:bodyPr/>
          <a:lstStyle/>
          <a:p>
            <a:fld id="{65A3C56F-4C5F-4C13-B8C5-C6BA03C89D0C}" type="datetime1">
              <a:rPr lang="en-US" sz="1200" b="1" smtClean="0">
                <a:solidFill>
                  <a:schemeClr val="tx1"/>
                </a:solidFill>
              </a:rPr>
              <a:t>6/19/2019</a:t>
            </a:fld>
            <a:endParaRPr lang="en-US" b="1" dirty="0">
              <a:solidFill>
                <a:schemeClr val="tx1"/>
              </a:solidFill>
            </a:endParaRPr>
          </a:p>
        </p:txBody>
      </p:sp>
    </p:spTree>
    <p:extLst>
      <p:ext uri="{BB962C8B-B14F-4D97-AF65-F5344CB8AC3E}">
        <p14:creationId xmlns:p14="http://schemas.microsoft.com/office/powerpoint/2010/main" val="3676120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1B5BB-07A7-4180-B39B-90B78A51FE06}"/>
              </a:ext>
            </a:extLst>
          </p:cNvPr>
          <p:cNvSpPr>
            <a:spLocks noGrp="1"/>
          </p:cNvSpPr>
          <p:nvPr>
            <p:ph type="title"/>
          </p:nvPr>
        </p:nvSpPr>
        <p:spPr>
          <a:xfrm>
            <a:off x="1747105" y="633495"/>
            <a:ext cx="8911687" cy="1280890"/>
          </a:xfrm>
        </p:spPr>
        <p:txBody>
          <a:bodyPr/>
          <a:lstStyle/>
          <a:p>
            <a:r>
              <a:rPr lang="en-US" b="1" dirty="0">
                <a:solidFill>
                  <a:schemeClr val="tx1"/>
                </a:solidFill>
              </a:rPr>
              <a:t>Line Configuration</a:t>
            </a:r>
          </a:p>
        </p:txBody>
      </p:sp>
      <p:sp>
        <p:nvSpPr>
          <p:cNvPr id="3" name="Content Placeholder 2">
            <a:extLst>
              <a:ext uri="{FF2B5EF4-FFF2-40B4-BE49-F238E27FC236}">
                <a16:creationId xmlns:a16="http://schemas.microsoft.com/office/drawing/2014/main" xmlns="" id="{0F29890E-7A10-473A-9894-49DF93EFC3FF}"/>
              </a:ext>
            </a:extLst>
          </p:cNvPr>
          <p:cNvSpPr>
            <a:spLocks noGrp="1"/>
          </p:cNvSpPr>
          <p:nvPr>
            <p:ph idx="1"/>
          </p:nvPr>
        </p:nvSpPr>
        <p:spPr>
          <a:xfrm>
            <a:off x="1747104" y="1600200"/>
            <a:ext cx="10162956" cy="4530237"/>
          </a:xfrm>
        </p:spPr>
        <p:txBody>
          <a:bodyPr>
            <a:normAutofit/>
          </a:bodyPr>
          <a:lstStyle/>
          <a:p>
            <a:r>
              <a:rPr lang="en-US" sz="2400" b="1" dirty="0">
                <a:solidFill>
                  <a:schemeClr val="tx1"/>
                </a:solidFill>
              </a:rPr>
              <a:t>The way two or more communication devices attached to a link.</a:t>
            </a:r>
          </a:p>
          <a:p>
            <a:r>
              <a:rPr lang="en-US" sz="2400" b="1" dirty="0">
                <a:solidFill>
                  <a:schemeClr val="tx1"/>
                </a:solidFill>
              </a:rPr>
              <a:t>Line configuration is also referred to as connection.</a:t>
            </a:r>
          </a:p>
          <a:p>
            <a:r>
              <a:rPr lang="en-US" sz="2400" b="1" dirty="0"/>
              <a:t>A Link is the physical communication pathway that transfers data from one device to another.</a:t>
            </a:r>
            <a:r>
              <a:rPr lang="en-US" sz="2400" dirty="0"/>
              <a:t> </a:t>
            </a:r>
          </a:p>
          <a:p>
            <a:r>
              <a:rPr lang="en-US" sz="2400" b="1" dirty="0"/>
              <a:t>There are two possible line configurations.</a:t>
            </a:r>
            <a:r>
              <a:rPr lang="en-US" sz="3200" b="1" dirty="0"/>
              <a:t/>
            </a:r>
            <a:br>
              <a:rPr lang="en-US" sz="3200" b="1" dirty="0"/>
            </a:br>
            <a:r>
              <a:rPr lang="en-US" sz="2400" b="1" dirty="0"/>
              <a:t>       1. Point-to-Point.</a:t>
            </a:r>
            <a:r>
              <a:rPr lang="en-US" sz="3200" b="1" dirty="0"/>
              <a:t/>
            </a:r>
            <a:br>
              <a:rPr lang="en-US" sz="3200" b="1" dirty="0"/>
            </a:br>
            <a:r>
              <a:rPr lang="en-US" sz="2400" b="1" dirty="0"/>
              <a:t>       2. Multipoint.</a:t>
            </a:r>
          </a:p>
          <a:p>
            <a:pPr marL="0" indent="0">
              <a:buNone/>
            </a:pPr>
            <a:endParaRPr lang="en-US" sz="2800" b="1" dirty="0">
              <a:solidFill>
                <a:schemeClr val="tx1"/>
              </a:solidFill>
            </a:endParaRPr>
          </a:p>
        </p:txBody>
      </p:sp>
      <p:sp>
        <p:nvSpPr>
          <p:cNvPr id="4" name="Date Placeholder 3">
            <a:extLst>
              <a:ext uri="{FF2B5EF4-FFF2-40B4-BE49-F238E27FC236}">
                <a16:creationId xmlns:a16="http://schemas.microsoft.com/office/drawing/2014/main" xmlns="" id="{99A6BEF0-3264-42D4-99ED-375F195204C6}"/>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D0297B09-5CA0-4489-A1CB-A78FE08A686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248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FD757-851E-4AFA-AA17-BC2D32D2E76F}"/>
              </a:ext>
            </a:extLst>
          </p:cNvPr>
          <p:cNvSpPr>
            <a:spLocks noGrp="1"/>
          </p:cNvSpPr>
          <p:nvPr>
            <p:ph type="title"/>
          </p:nvPr>
        </p:nvSpPr>
        <p:spPr>
          <a:xfrm>
            <a:off x="1861405" y="596599"/>
            <a:ext cx="8911687" cy="747490"/>
          </a:xfrm>
        </p:spPr>
        <p:txBody>
          <a:bodyPr/>
          <a:lstStyle/>
          <a:p>
            <a:r>
              <a:rPr lang="en-US" b="1" dirty="0">
                <a:solidFill>
                  <a:schemeClr val="tx1"/>
                </a:solidFill>
              </a:rPr>
              <a:t>Point to point</a:t>
            </a:r>
          </a:p>
        </p:txBody>
      </p:sp>
      <p:sp>
        <p:nvSpPr>
          <p:cNvPr id="4" name="Date Placeholder 3">
            <a:extLst>
              <a:ext uri="{FF2B5EF4-FFF2-40B4-BE49-F238E27FC236}">
                <a16:creationId xmlns:a16="http://schemas.microsoft.com/office/drawing/2014/main" xmlns="" id="{BE71107B-3C63-4EF7-B4B0-D9825C8B943B}"/>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1E663614-D47A-497E-B80F-BFFA01D80C3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4098" name="Picture 2" descr="Picture">
            <a:extLst>
              <a:ext uri="{FF2B5EF4-FFF2-40B4-BE49-F238E27FC236}">
                <a16:creationId xmlns:a16="http://schemas.microsoft.com/office/drawing/2014/main" xmlns="" id="{DB53AD3A-47CC-4F6C-8A61-02246B1E16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579" y="1636347"/>
            <a:ext cx="9880632" cy="43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73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4583A-E51F-4EBB-B02D-383E90DEDCF2}"/>
              </a:ext>
            </a:extLst>
          </p:cNvPr>
          <p:cNvSpPr>
            <a:spLocks noGrp="1"/>
          </p:cNvSpPr>
          <p:nvPr>
            <p:ph type="title"/>
          </p:nvPr>
        </p:nvSpPr>
        <p:spPr>
          <a:xfrm>
            <a:off x="1771605" y="690706"/>
            <a:ext cx="9736289" cy="859138"/>
          </a:xfrm>
        </p:spPr>
        <p:txBody>
          <a:bodyPr/>
          <a:lstStyle/>
          <a:p>
            <a:r>
              <a:rPr lang="en-US" b="1" dirty="0">
                <a:solidFill>
                  <a:schemeClr val="tx1"/>
                </a:solidFill>
              </a:rPr>
              <a:t>Multipoint  Configuration</a:t>
            </a:r>
          </a:p>
        </p:txBody>
      </p:sp>
      <p:sp>
        <p:nvSpPr>
          <p:cNvPr id="4" name="Date Placeholder 3">
            <a:extLst>
              <a:ext uri="{FF2B5EF4-FFF2-40B4-BE49-F238E27FC236}">
                <a16:creationId xmlns:a16="http://schemas.microsoft.com/office/drawing/2014/main" xmlns="" id="{5E8C1487-9883-4CFD-B935-91D7A8B2ACBB}"/>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608A7ECB-4A6F-48F7-973E-F339CC96F06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122" name="Picture 2" descr="Picture">
            <a:extLst>
              <a:ext uri="{FF2B5EF4-FFF2-40B4-BE49-F238E27FC236}">
                <a16:creationId xmlns:a16="http://schemas.microsoft.com/office/drawing/2014/main" xmlns="" id="{1019F124-B493-43B8-AEDA-A126A9E609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605" y="1744185"/>
            <a:ext cx="9736289" cy="438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479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FF854A-2A13-4EC3-A7CB-A20C1DE806AD}"/>
              </a:ext>
            </a:extLst>
          </p:cNvPr>
          <p:cNvSpPr>
            <a:spLocks noGrp="1"/>
          </p:cNvSpPr>
          <p:nvPr>
            <p:ph idx="1"/>
          </p:nvPr>
        </p:nvSpPr>
        <p:spPr>
          <a:xfrm>
            <a:off x="1600200" y="1348740"/>
            <a:ext cx="9904412" cy="4562482"/>
          </a:xfrm>
        </p:spPr>
        <p:txBody>
          <a:bodyPr>
            <a:normAutofit/>
          </a:bodyPr>
          <a:lstStyle/>
          <a:p>
            <a:pPr algn="just"/>
            <a:r>
              <a:rPr lang="en-US" sz="2400" b="1" dirty="0"/>
              <a:t>Also known as multidrop line configuration</a:t>
            </a:r>
          </a:p>
          <a:p>
            <a:pPr algn="just"/>
            <a:r>
              <a:rPr lang="en-US" sz="2400" b="1" dirty="0"/>
              <a:t>One or more than two specific devices share a single link capacity of the channel is shared.</a:t>
            </a:r>
          </a:p>
          <a:p>
            <a:pPr algn="just"/>
            <a:r>
              <a:rPr lang="en-US" sz="2400" b="1" dirty="0"/>
              <a:t>There are two possibilities in a multipoint line config</a:t>
            </a:r>
          </a:p>
          <a:p>
            <a:pPr algn="just"/>
            <a:r>
              <a:rPr lang="en-US" sz="2400" b="1" dirty="0">
                <a:solidFill>
                  <a:srgbClr val="C00000"/>
                </a:solidFill>
              </a:rPr>
              <a:t>Spatial Sharing</a:t>
            </a:r>
            <a:r>
              <a:rPr lang="en-US" sz="2400" b="1" dirty="0"/>
              <a:t>: If several devices can share the link simultaneously</a:t>
            </a:r>
          </a:p>
          <a:p>
            <a:pPr algn="just"/>
            <a:r>
              <a:rPr lang="en-US" sz="2400" b="1" dirty="0">
                <a:solidFill>
                  <a:srgbClr val="C00000"/>
                </a:solidFill>
              </a:rPr>
              <a:t>Temporal (Time) Sharing</a:t>
            </a:r>
            <a:r>
              <a:rPr lang="en-US" sz="2800" dirty="0">
                <a:solidFill>
                  <a:srgbClr val="C00000"/>
                </a:solidFill>
              </a:rPr>
              <a:t>: </a:t>
            </a:r>
            <a:r>
              <a:rPr lang="en-US" sz="2400" b="1" dirty="0"/>
              <a:t>If users must take turns using the link , then its called Temporally shared or Time Shared Line Configuration</a:t>
            </a:r>
            <a:endParaRPr lang="en-US" sz="2400" b="1" dirty="0">
              <a:solidFill>
                <a:srgbClr val="C00000"/>
              </a:solidFill>
            </a:endParaRPr>
          </a:p>
        </p:txBody>
      </p:sp>
      <p:sp>
        <p:nvSpPr>
          <p:cNvPr id="4" name="Date Placeholder 3">
            <a:extLst>
              <a:ext uri="{FF2B5EF4-FFF2-40B4-BE49-F238E27FC236}">
                <a16:creationId xmlns:a16="http://schemas.microsoft.com/office/drawing/2014/main" xmlns="" id="{19FD6A38-4DCD-464F-A7D6-10DF89E8892D}"/>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D5EAEF4D-5209-481C-B84B-62B69B9ECC9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375150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021FA-667B-4E3C-AA1E-05A62DEA7E38}"/>
              </a:ext>
            </a:extLst>
          </p:cNvPr>
          <p:cNvSpPr>
            <a:spLocks noGrp="1"/>
          </p:cNvSpPr>
          <p:nvPr>
            <p:ph type="title"/>
          </p:nvPr>
        </p:nvSpPr>
        <p:spPr>
          <a:xfrm>
            <a:off x="1965961" y="624110"/>
            <a:ext cx="9538652" cy="930370"/>
          </a:xfrm>
        </p:spPr>
        <p:txBody>
          <a:bodyPr/>
          <a:lstStyle/>
          <a:p>
            <a:endParaRPr lang="en-US" dirty="0"/>
          </a:p>
        </p:txBody>
      </p:sp>
      <p:sp>
        <p:nvSpPr>
          <p:cNvPr id="3" name="Content Placeholder 2">
            <a:extLst>
              <a:ext uri="{FF2B5EF4-FFF2-40B4-BE49-F238E27FC236}">
                <a16:creationId xmlns:a16="http://schemas.microsoft.com/office/drawing/2014/main" xmlns="" id="{567B2933-8DE9-49F2-A41D-083C014F7EA7}"/>
              </a:ext>
            </a:extLst>
          </p:cNvPr>
          <p:cNvSpPr>
            <a:spLocks noGrp="1"/>
          </p:cNvSpPr>
          <p:nvPr>
            <p:ph idx="1"/>
          </p:nvPr>
        </p:nvSpPr>
        <p:spPr>
          <a:xfrm>
            <a:off x="1714501" y="1874520"/>
            <a:ext cx="9538651" cy="4255917"/>
          </a:xfrm>
        </p:spPr>
        <p:txBody>
          <a:bodyPr/>
          <a:lstStyle/>
          <a:p>
            <a:pPr algn="just"/>
            <a:r>
              <a:rPr lang="en-US" sz="2000" b="1" dirty="0">
                <a:solidFill>
                  <a:srgbClr val="C00000"/>
                </a:solidFill>
              </a:rPr>
              <a:t>Signal Rate:</a:t>
            </a:r>
            <a:r>
              <a:rPr lang="en-US" sz="2000" b="1" dirty="0"/>
              <a:t> The signal rate is the numbers of signal elements sent in 1 second. The unit is baud.</a:t>
            </a:r>
          </a:p>
          <a:p>
            <a:pPr marL="0" indent="0" algn="just">
              <a:buNone/>
            </a:pPr>
            <a:r>
              <a:rPr lang="en-US" sz="2000" b="1" dirty="0"/>
              <a:t>			The data rate is sometimes called the bit rate: the signal rate is 		sometimes called the pulse rate, the modulation rate, or the baud rate.</a:t>
            </a:r>
          </a:p>
          <a:p>
            <a:pPr marL="400050" lvl="1" indent="0" algn="just">
              <a:buNone/>
            </a:pPr>
            <a:r>
              <a:rPr lang="en-US" sz="2000" b="1" dirty="0"/>
              <a:t>		</a:t>
            </a:r>
            <a:r>
              <a:rPr lang="en-US" sz="2000" b="1"/>
              <a:t>	</a:t>
            </a:r>
            <a:endParaRPr lang="en-US" dirty="0"/>
          </a:p>
        </p:txBody>
      </p:sp>
      <p:sp>
        <p:nvSpPr>
          <p:cNvPr id="4" name="Date Placeholder 3">
            <a:extLst>
              <a:ext uri="{FF2B5EF4-FFF2-40B4-BE49-F238E27FC236}">
                <a16:creationId xmlns:a16="http://schemas.microsoft.com/office/drawing/2014/main" xmlns="" id="{C883C88C-72EA-494C-9217-C69E2299E8CF}"/>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09D6CF5F-86C6-4C6A-B47C-67FDC29CA4D0}"/>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59914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E464B-CA4B-4CC7-9DD0-46A9B81EDABD}"/>
              </a:ext>
            </a:extLst>
          </p:cNvPr>
          <p:cNvSpPr>
            <a:spLocks noGrp="1"/>
          </p:cNvSpPr>
          <p:nvPr>
            <p:ph type="title"/>
          </p:nvPr>
        </p:nvSpPr>
        <p:spPr>
          <a:xfrm>
            <a:off x="1695458" y="565224"/>
            <a:ext cx="8911687" cy="798290"/>
          </a:xfrm>
        </p:spPr>
        <p:txBody>
          <a:bodyPr/>
          <a:lstStyle/>
          <a:p>
            <a:r>
              <a:rPr lang="en-US" b="1" dirty="0">
                <a:solidFill>
                  <a:schemeClr val="tx1"/>
                </a:solidFill>
              </a:rPr>
              <a:t>Transmission Channel</a:t>
            </a:r>
          </a:p>
        </p:txBody>
      </p:sp>
      <p:sp>
        <p:nvSpPr>
          <p:cNvPr id="3" name="Content Placeholder 2">
            <a:extLst>
              <a:ext uri="{FF2B5EF4-FFF2-40B4-BE49-F238E27FC236}">
                <a16:creationId xmlns:a16="http://schemas.microsoft.com/office/drawing/2014/main" xmlns="" id="{90A6783C-F2D8-4B72-875C-2621C9020C39}"/>
              </a:ext>
            </a:extLst>
          </p:cNvPr>
          <p:cNvSpPr>
            <a:spLocks noGrp="1"/>
          </p:cNvSpPr>
          <p:nvPr>
            <p:ph idx="1"/>
          </p:nvPr>
        </p:nvSpPr>
        <p:spPr>
          <a:xfrm>
            <a:off x="1691744" y="1532006"/>
            <a:ext cx="10104015" cy="4777353"/>
          </a:xfrm>
        </p:spPr>
        <p:txBody>
          <a:bodyPr/>
          <a:lstStyle/>
          <a:p>
            <a:pPr algn="just"/>
            <a:r>
              <a:rPr lang="en-US" sz="2000" b="1" dirty="0"/>
              <a:t>Transmission channels are generally referred to as the communication channels and these act as the links, which help in the transmission of the data from one device in a particular network to the other.</a:t>
            </a:r>
            <a:r>
              <a:rPr lang="en-US" dirty="0"/>
              <a:t> </a:t>
            </a:r>
          </a:p>
          <a:p>
            <a:pPr algn="just"/>
            <a:r>
              <a:rPr lang="en-US" sz="2000" b="1" dirty="0">
                <a:solidFill>
                  <a:schemeClr val="tx1"/>
                </a:solidFill>
              </a:rPr>
              <a:t>A transmission channel has the ability to make use of the various types of the media like the following –</a:t>
            </a:r>
          </a:p>
          <a:p>
            <a:pPr marL="0" indent="0">
              <a:buNone/>
            </a:pPr>
            <a:r>
              <a:rPr lang="en-US" b="1" i="1" dirty="0"/>
              <a:t>	</a:t>
            </a:r>
            <a:r>
              <a:rPr lang="en-US" sz="2000" b="1" i="1" dirty="0">
                <a:solidFill>
                  <a:schemeClr val="tx1"/>
                </a:solidFill>
              </a:rPr>
              <a:t>1. Physical connection lines –</a:t>
            </a:r>
            <a:endParaRPr lang="en-US" sz="2000" b="1" dirty="0">
              <a:solidFill>
                <a:schemeClr val="tx1"/>
              </a:solidFill>
            </a:endParaRPr>
          </a:p>
          <a:p>
            <a:pPr marL="0" indent="0">
              <a:buNone/>
            </a:pPr>
            <a:r>
              <a:rPr lang="en-US" sz="2000" b="1" dirty="0">
                <a:solidFill>
                  <a:schemeClr val="tx1"/>
                </a:solidFill>
              </a:rPr>
              <a:t>		a. Twisted pair of the copper wires.</a:t>
            </a:r>
            <a:br>
              <a:rPr lang="en-US" sz="2000" b="1" dirty="0">
                <a:solidFill>
                  <a:schemeClr val="tx1"/>
                </a:solidFill>
              </a:rPr>
            </a:br>
            <a:r>
              <a:rPr lang="en-US" sz="2000" b="1" dirty="0">
                <a:solidFill>
                  <a:schemeClr val="tx1"/>
                </a:solidFill>
              </a:rPr>
              <a:t>		b. Coaxial cables.</a:t>
            </a:r>
            <a:br>
              <a:rPr lang="en-US" sz="2000" b="1" dirty="0">
                <a:solidFill>
                  <a:schemeClr val="tx1"/>
                </a:solidFill>
              </a:rPr>
            </a:br>
            <a:r>
              <a:rPr lang="en-US" sz="2000" b="1" dirty="0">
                <a:solidFill>
                  <a:schemeClr val="tx1"/>
                </a:solidFill>
              </a:rPr>
              <a:t>		c. Optical fiber.</a:t>
            </a:r>
          </a:p>
          <a:p>
            <a:pPr marL="0" indent="0">
              <a:buNone/>
            </a:pPr>
            <a:r>
              <a:rPr lang="en-US" sz="2000" b="1" i="1" dirty="0">
                <a:solidFill>
                  <a:schemeClr val="tx1"/>
                </a:solidFill>
              </a:rPr>
              <a:t>	2. Micro – wave lines –</a:t>
            </a:r>
            <a:endParaRPr lang="en-US" sz="2000" b="1" dirty="0">
              <a:solidFill>
                <a:schemeClr val="tx1"/>
              </a:solidFill>
            </a:endParaRPr>
          </a:p>
          <a:p>
            <a:pPr marL="0" indent="0">
              <a:buNone/>
            </a:pPr>
            <a:r>
              <a:rPr lang="en-US" sz="2000" b="1" dirty="0">
                <a:solidFill>
                  <a:schemeClr val="tx1"/>
                </a:solidFill>
              </a:rPr>
              <a:t>		a. ‘Line of sight’ earth micro wave (from tower to the tower)</a:t>
            </a:r>
            <a:br>
              <a:rPr lang="en-US" sz="2000" b="1" dirty="0">
                <a:solidFill>
                  <a:schemeClr val="tx1"/>
                </a:solidFill>
              </a:rPr>
            </a:br>
            <a:r>
              <a:rPr lang="en-US" sz="2000" b="1" dirty="0">
                <a:solidFill>
                  <a:schemeClr val="tx1"/>
                </a:solidFill>
              </a:rPr>
              <a:t>		b. Radio/wire – less transmission waves (AM/FM)</a:t>
            </a:r>
            <a:br>
              <a:rPr lang="en-US" sz="2000" b="1" dirty="0">
                <a:solidFill>
                  <a:schemeClr val="tx1"/>
                </a:solidFill>
              </a:rPr>
            </a:br>
            <a:r>
              <a:rPr lang="en-US" sz="2000" b="1" dirty="0">
                <a:solidFill>
                  <a:schemeClr val="tx1"/>
                </a:solidFill>
              </a:rPr>
              <a:t>		c. Satellite</a:t>
            </a:r>
          </a:p>
          <a:p>
            <a:pPr lvl="1" algn="just"/>
            <a:endParaRPr lang="en-US" sz="1800" b="1" dirty="0">
              <a:solidFill>
                <a:schemeClr val="tx1"/>
              </a:solidFill>
            </a:endParaRPr>
          </a:p>
        </p:txBody>
      </p:sp>
      <p:sp>
        <p:nvSpPr>
          <p:cNvPr id="4" name="Date Placeholder 3">
            <a:extLst>
              <a:ext uri="{FF2B5EF4-FFF2-40B4-BE49-F238E27FC236}">
                <a16:creationId xmlns:a16="http://schemas.microsoft.com/office/drawing/2014/main" xmlns="" id="{6DC94711-5F5B-4A7D-9EA3-550868F0091D}"/>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2ED8EEDD-CF45-482A-A015-FED188C6A87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087417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369DA-7278-478E-8196-A6C61613C3C5}"/>
              </a:ext>
            </a:extLst>
          </p:cNvPr>
          <p:cNvSpPr>
            <a:spLocks noGrp="1"/>
          </p:cNvSpPr>
          <p:nvPr>
            <p:ph type="title"/>
          </p:nvPr>
        </p:nvSpPr>
        <p:spPr>
          <a:xfrm>
            <a:off x="1623060" y="624110"/>
            <a:ext cx="10081259" cy="838930"/>
          </a:xfrm>
        </p:spPr>
        <p:txBody>
          <a:bodyPr/>
          <a:lstStyle/>
          <a:p>
            <a:r>
              <a:rPr lang="en-US" b="1" dirty="0">
                <a:solidFill>
                  <a:schemeClr val="tx1"/>
                </a:solidFill>
              </a:rPr>
              <a:t>Features Of The Communication Channels </a:t>
            </a:r>
            <a:endParaRPr lang="en-US" dirty="0"/>
          </a:p>
        </p:txBody>
      </p:sp>
      <p:sp>
        <p:nvSpPr>
          <p:cNvPr id="3" name="Content Placeholder 2">
            <a:extLst>
              <a:ext uri="{FF2B5EF4-FFF2-40B4-BE49-F238E27FC236}">
                <a16:creationId xmlns:a16="http://schemas.microsoft.com/office/drawing/2014/main" xmlns="" id="{A64C7E1A-2A48-4269-87B5-4FF94EE87DF3}"/>
              </a:ext>
            </a:extLst>
          </p:cNvPr>
          <p:cNvSpPr>
            <a:spLocks noGrp="1"/>
          </p:cNvSpPr>
          <p:nvPr>
            <p:ph idx="1"/>
          </p:nvPr>
        </p:nvSpPr>
        <p:spPr>
          <a:xfrm>
            <a:off x="1623060" y="1682255"/>
            <a:ext cx="10081259" cy="4448182"/>
          </a:xfrm>
        </p:spPr>
        <p:txBody>
          <a:bodyPr>
            <a:normAutofit lnSpcReduction="10000"/>
          </a:bodyPr>
          <a:lstStyle/>
          <a:p>
            <a:pPr algn="just"/>
            <a:r>
              <a:rPr lang="en-US" sz="2000" b="1" dirty="0">
                <a:solidFill>
                  <a:srgbClr val="C00000"/>
                </a:solidFill>
              </a:rPr>
              <a:t> Transmission Speed: </a:t>
            </a:r>
            <a:r>
              <a:rPr lang="en-US" sz="2000" b="1" dirty="0"/>
              <a:t>Also called as the Baud Rate and it refers to the total amount of the information which can be transmitted through any type of the telecommunication channel. Transmission speed can be measured in terms of the Bits per Second.</a:t>
            </a:r>
          </a:p>
          <a:p>
            <a:pPr algn="just"/>
            <a:r>
              <a:rPr lang="en-US" sz="2000" b="1" dirty="0">
                <a:solidFill>
                  <a:srgbClr val="C00000"/>
                </a:solidFill>
              </a:rPr>
              <a:t> Band – width: </a:t>
            </a:r>
            <a:r>
              <a:rPr lang="en-US" sz="2000" b="1" dirty="0"/>
              <a:t>The capacity of the communications channel as measured by the difference between the highest and the lowest frequencies that can be transmitted by that channel is referred to as the band – width.</a:t>
            </a:r>
          </a:p>
          <a:p>
            <a:pPr algn="just"/>
            <a:r>
              <a:rPr lang="en-US" sz="2000" b="1" dirty="0"/>
              <a:t> </a:t>
            </a:r>
            <a:r>
              <a:rPr lang="en-US" sz="2000" b="1" dirty="0">
                <a:solidFill>
                  <a:srgbClr val="C00000"/>
                </a:solidFill>
              </a:rPr>
              <a:t>Transmission Modes: </a:t>
            </a:r>
            <a:r>
              <a:rPr lang="en-US" sz="2000" b="1" dirty="0"/>
              <a:t>The various modes affecting the transmission may involve the Asynchronous Transmission and the Synchronous Transmission. In asynchronous transmission, transmission of only one character takes place at a time and this type of the process is generally used for the low speed transmission but in case of the synchronous transmission, a group of the characters is transmitted simultaneously and is often used for the high speed transmission of the block of the characters.</a:t>
            </a:r>
          </a:p>
          <a:p>
            <a:endParaRPr lang="en-US" dirty="0"/>
          </a:p>
        </p:txBody>
      </p:sp>
      <p:sp>
        <p:nvSpPr>
          <p:cNvPr id="4" name="Date Placeholder 3">
            <a:extLst>
              <a:ext uri="{FF2B5EF4-FFF2-40B4-BE49-F238E27FC236}">
                <a16:creationId xmlns:a16="http://schemas.microsoft.com/office/drawing/2014/main" xmlns="" id="{D5E5CE5F-EB4F-4C5F-A4CD-BEE0805B2481}"/>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A0937D88-3FA8-4085-B0AA-7A47CA0D8FD7}"/>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56685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50CF4F-07C6-4A52-895C-1ED7778D5934}"/>
              </a:ext>
            </a:extLst>
          </p:cNvPr>
          <p:cNvSpPr>
            <a:spLocks noGrp="1"/>
          </p:cNvSpPr>
          <p:nvPr>
            <p:ph idx="1"/>
          </p:nvPr>
        </p:nvSpPr>
        <p:spPr>
          <a:xfrm>
            <a:off x="1314862" y="1511078"/>
            <a:ext cx="10193033" cy="4804557"/>
          </a:xfrm>
        </p:spPr>
        <p:txBody>
          <a:bodyPr/>
          <a:lstStyle/>
          <a:p>
            <a:r>
              <a:rPr lang="en-US" sz="2000" b="1" dirty="0">
                <a:solidFill>
                  <a:srgbClr val="C00000"/>
                </a:solidFill>
              </a:rPr>
              <a:t>Transmission Direction: </a:t>
            </a:r>
            <a:r>
              <a:rPr lang="en-US" sz="2000" b="1" dirty="0"/>
              <a:t>The transmission of the data can take place in the different directions with the help of the simplex, the half duplex or the full duplex transmission.</a:t>
            </a:r>
          </a:p>
          <a:p>
            <a:r>
              <a:rPr lang="en-US" sz="2000" b="1" dirty="0">
                <a:solidFill>
                  <a:srgbClr val="C00000"/>
                </a:solidFill>
              </a:rPr>
              <a:t>Communication Processors: </a:t>
            </a:r>
            <a:r>
              <a:rPr lang="en-US" sz="2000" b="1" dirty="0"/>
              <a:t>Transmission of the data and then the reception in a telecommunication network can be done with the help of the certain processors, some examples of the processors can be summarized as the follows –</a:t>
            </a:r>
          </a:p>
          <a:p>
            <a:pPr marL="0" indent="0">
              <a:buNone/>
            </a:pPr>
            <a:r>
              <a:rPr lang="en-US" sz="2000" b="1" dirty="0"/>
              <a:t>		a. Front End Processors</a:t>
            </a:r>
            <a:br>
              <a:rPr lang="en-US" sz="2000" b="1" dirty="0"/>
            </a:br>
            <a:r>
              <a:rPr lang="en-US" sz="2000" b="1" dirty="0"/>
              <a:t>		b. Concentrator</a:t>
            </a:r>
            <a:br>
              <a:rPr lang="en-US" sz="2000" b="1" dirty="0"/>
            </a:br>
            <a:r>
              <a:rPr lang="en-US" sz="2000" b="1" dirty="0"/>
              <a:t>		c. Controller</a:t>
            </a:r>
            <a:br>
              <a:rPr lang="en-US" sz="2000" b="1" dirty="0"/>
            </a:br>
            <a:r>
              <a:rPr lang="en-US" sz="2000" b="1" dirty="0"/>
              <a:t>		d. Multiplexer</a:t>
            </a:r>
            <a:br>
              <a:rPr lang="en-US" sz="2000" b="1" dirty="0"/>
            </a:br>
            <a:r>
              <a:rPr lang="en-US" sz="2000" b="1" dirty="0"/>
              <a:t>		e. Telecommunication Software</a:t>
            </a:r>
          </a:p>
          <a:p>
            <a:endParaRPr lang="en-US" dirty="0"/>
          </a:p>
        </p:txBody>
      </p:sp>
      <p:sp>
        <p:nvSpPr>
          <p:cNvPr id="4" name="Date Placeholder 3">
            <a:extLst>
              <a:ext uri="{FF2B5EF4-FFF2-40B4-BE49-F238E27FC236}">
                <a16:creationId xmlns:a16="http://schemas.microsoft.com/office/drawing/2014/main" xmlns="" id="{B8F0D41C-0DB1-4CE8-82CA-B01E520C5BE1}"/>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187D7D43-7F9A-4396-BA7C-A42F346474C9}"/>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06766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983D2-6E70-434F-B0CE-90B362919EAF}"/>
              </a:ext>
            </a:extLst>
          </p:cNvPr>
          <p:cNvSpPr>
            <a:spLocks noGrp="1"/>
          </p:cNvSpPr>
          <p:nvPr>
            <p:ph type="title"/>
          </p:nvPr>
        </p:nvSpPr>
        <p:spPr>
          <a:xfrm>
            <a:off x="1777638" y="518153"/>
            <a:ext cx="9726974" cy="724630"/>
          </a:xfrm>
        </p:spPr>
        <p:txBody>
          <a:bodyPr/>
          <a:lstStyle/>
          <a:p>
            <a:r>
              <a:rPr lang="en-US" b="1" dirty="0">
                <a:solidFill>
                  <a:schemeClr val="tx1"/>
                </a:solidFill>
              </a:rPr>
              <a:t>Transmission Modes</a:t>
            </a:r>
          </a:p>
        </p:txBody>
      </p:sp>
      <p:sp>
        <p:nvSpPr>
          <p:cNvPr id="3" name="Content Placeholder 2">
            <a:extLst>
              <a:ext uri="{FF2B5EF4-FFF2-40B4-BE49-F238E27FC236}">
                <a16:creationId xmlns:a16="http://schemas.microsoft.com/office/drawing/2014/main" xmlns="" id="{EE2D20A6-D6E3-43FB-BB7B-582C699C5C3A}"/>
              </a:ext>
            </a:extLst>
          </p:cNvPr>
          <p:cNvSpPr>
            <a:spLocks noGrp="1"/>
          </p:cNvSpPr>
          <p:nvPr>
            <p:ph idx="1"/>
          </p:nvPr>
        </p:nvSpPr>
        <p:spPr>
          <a:xfrm>
            <a:off x="1388718" y="1397328"/>
            <a:ext cx="10193033" cy="4578563"/>
          </a:xfrm>
        </p:spPr>
        <p:txBody>
          <a:bodyPr>
            <a:normAutofit/>
          </a:bodyPr>
          <a:lstStyle/>
          <a:p>
            <a:pPr algn="just"/>
            <a:r>
              <a:rPr lang="en-US" sz="2000" b="1" dirty="0"/>
              <a:t>The term Transmission Mode defines the direction of the flow of </a:t>
            </a:r>
            <a:r>
              <a:rPr lang="en-US" sz="2000" b="1" dirty="0">
                <a:hlinkClick r:id="rId2" tooltip="information"/>
              </a:rPr>
              <a:t>information</a:t>
            </a:r>
            <a:r>
              <a:rPr lang="en-US" sz="2000" b="1" dirty="0"/>
              <a:t> between two communication devices </a:t>
            </a:r>
            <a:r>
              <a:rPr lang="en-US" sz="2000" b="1" i="1" dirty="0"/>
              <a:t>i.e. </a:t>
            </a:r>
            <a:r>
              <a:rPr lang="en-US" sz="2000" b="1" dirty="0"/>
              <a:t>it tells the direction of signal flow between the two devices.</a:t>
            </a:r>
          </a:p>
          <a:p>
            <a:pPr algn="just"/>
            <a:endParaRPr lang="en-US" sz="2000" b="1" dirty="0"/>
          </a:p>
        </p:txBody>
      </p:sp>
      <p:sp>
        <p:nvSpPr>
          <p:cNvPr id="4" name="Date Placeholder 3">
            <a:extLst>
              <a:ext uri="{FF2B5EF4-FFF2-40B4-BE49-F238E27FC236}">
                <a16:creationId xmlns:a16="http://schemas.microsoft.com/office/drawing/2014/main" xmlns="" id="{966D0D47-6E81-4208-879E-1AA929E03B08}"/>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0B917619-54A9-45AB-864E-9DB2E4BB685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aphicFrame>
        <p:nvGraphicFramePr>
          <p:cNvPr id="9" name="Diagram 8">
            <a:extLst>
              <a:ext uri="{FF2B5EF4-FFF2-40B4-BE49-F238E27FC236}">
                <a16:creationId xmlns:a16="http://schemas.microsoft.com/office/drawing/2014/main" xmlns="" id="{C2D89894-1AA4-4BEA-88C5-3047F53E2770}"/>
              </a:ext>
            </a:extLst>
          </p:cNvPr>
          <p:cNvGraphicFramePr/>
          <p:nvPr>
            <p:extLst>
              <p:ext uri="{D42A27DB-BD31-4B8C-83A1-F6EECF244321}">
                <p14:modId xmlns:p14="http://schemas.microsoft.com/office/powerpoint/2010/main" val="839697964"/>
              </p:ext>
            </p:extLst>
          </p:nvPr>
        </p:nvGraphicFramePr>
        <p:xfrm>
          <a:off x="1388717" y="2446020"/>
          <a:ext cx="10193033" cy="314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xmlns="" id="{B3608D3F-3489-4786-B83F-4CF3E41D059C}"/>
              </a:ext>
            </a:extLst>
          </p:cNvPr>
          <p:cNvSpPr txBox="1"/>
          <p:nvPr/>
        </p:nvSpPr>
        <p:spPr>
          <a:xfrm>
            <a:off x="3662552" y="5614992"/>
            <a:ext cx="6007227" cy="400110"/>
          </a:xfrm>
          <a:prstGeom prst="rect">
            <a:avLst/>
          </a:prstGeom>
          <a:noFill/>
        </p:spPr>
        <p:txBody>
          <a:bodyPr wrap="square" rtlCol="0">
            <a:spAutoFit/>
          </a:bodyPr>
          <a:lstStyle/>
          <a:p>
            <a:r>
              <a:rPr lang="en-US" sz="2000" b="1" dirty="0"/>
              <a:t>Types of Transmission Mode</a:t>
            </a:r>
          </a:p>
        </p:txBody>
      </p:sp>
    </p:spTree>
    <p:extLst>
      <p:ext uri="{BB962C8B-B14F-4D97-AF65-F5344CB8AC3E}">
        <p14:creationId xmlns:p14="http://schemas.microsoft.com/office/powerpoint/2010/main" val="3501495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3762D-54B9-4875-A811-8B8D85F9C26D}"/>
              </a:ext>
            </a:extLst>
          </p:cNvPr>
          <p:cNvSpPr>
            <a:spLocks noGrp="1"/>
          </p:cNvSpPr>
          <p:nvPr>
            <p:ph type="title"/>
          </p:nvPr>
        </p:nvSpPr>
        <p:spPr>
          <a:xfrm>
            <a:off x="1623061" y="624110"/>
            <a:ext cx="9881552" cy="528797"/>
          </a:xfrm>
        </p:spPr>
        <p:txBody>
          <a:bodyPr>
            <a:normAutofit fontScale="90000"/>
          </a:bodyPr>
          <a:lstStyle/>
          <a:p>
            <a:r>
              <a:rPr lang="en-US" b="1" dirty="0">
                <a:solidFill>
                  <a:schemeClr val="tx1"/>
                </a:solidFill>
              </a:rPr>
              <a:t>Simplex</a:t>
            </a:r>
          </a:p>
        </p:txBody>
      </p:sp>
      <p:sp>
        <p:nvSpPr>
          <p:cNvPr id="3" name="Content Placeholder 2">
            <a:extLst>
              <a:ext uri="{FF2B5EF4-FFF2-40B4-BE49-F238E27FC236}">
                <a16:creationId xmlns:a16="http://schemas.microsoft.com/office/drawing/2014/main" xmlns="" id="{07F12494-7F93-4365-ACAA-060A85C99176}"/>
              </a:ext>
            </a:extLst>
          </p:cNvPr>
          <p:cNvSpPr>
            <a:spLocks noGrp="1"/>
          </p:cNvSpPr>
          <p:nvPr>
            <p:ph idx="1"/>
          </p:nvPr>
        </p:nvSpPr>
        <p:spPr>
          <a:xfrm>
            <a:off x="1623061" y="1428062"/>
            <a:ext cx="9881552" cy="4427220"/>
          </a:xfrm>
        </p:spPr>
        <p:txBody>
          <a:bodyPr>
            <a:normAutofit/>
          </a:bodyPr>
          <a:lstStyle/>
          <a:p>
            <a:r>
              <a:rPr lang="en-US" sz="2000" b="1" dirty="0">
                <a:solidFill>
                  <a:schemeClr val="tx1"/>
                </a:solidFill>
              </a:rPr>
              <a:t>Communication can take place in one direction connected to such a circuit are either a send only or receive only device.</a:t>
            </a:r>
          </a:p>
          <a:p>
            <a:r>
              <a:rPr lang="en-US" dirty="0"/>
              <a:t> </a:t>
            </a:r>
            <a:r>
              <a:rPr lang="en-US" sz="2000" b="1" dirty="0">
                <a:solidFill>
                  <a:schemeClr val="tx1"/>
                </a:solidFill>
              </a:rPr>
              <a:t>TV broadcasting is an example. Simplex transmission generally involves dedicated circuits. Simplex circuits are analogous to escalators, doorbells, fire alarms and security systems:</a:t>
            </a:r>
          </a:p>
        </p:txBody>
      </p:sp>
      <p:sp>
        <p:nvSpPr>
          <p:cNvPr id="4" name="Date Placeholder 3">
            <a:extLst>
              <a:ext uri="{FF2B5EF4-FFF2-40B4-BE49-F238E27FC236}">
                <a16:creationId xmlns:a16="http://schemas.microsoft.com/office/drawing/2014/main" xmlns="" id="{C36DD7D1-4F34-4F1D-BAD7-8BA22F2611B5}"/>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794B352A-FE04-41D4-B3C7-F5A6119DB06D}"/>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1026" name="Picture 2" descr="http://ecomputernotes.com/images/Simple-Transmission.jpg">
            <a:extLst>
              <a:ext uri="{FF2B5EF4-FFF2-40B4-BE49-F238E27FC236}">
                <a16:creationId xmlns:a16="http://schemas.microsoft.com/office/drawing/2014/main" xmlns="" id="{8D5CD647-E143-479B-B79F-128DEFFC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270" y="3204270"/>
            <a:ext cx="5795010" cy="329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6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F6E2D-37A1-4CC7-B146-A4F8B140F6A8}"/>
              </a:ext>
            </a:extLst>
          </p:cNvPr>
          <p:cNvSpPr>
            <a:spLocks noGrp="1"/>
          </p:cNvSpPr>
          <p:nvPr>
            <p:ph type="title"/>
          </p:nvPr>
        </p:nvSpPr>
        <p:spPr/>
        <p:txBody>
          <a:bodyPr/>
          <a:lstStyle/>
          <a:p>
            <a:r>
              <a:rPr lang="en-US" b="1" dirty="0">
                <a:solidFill>
                  <a:schemeClr val="tx1"/>
                </a:solidFill>
              </a:rPr>
              <a:t>Types of Data Transmission</a:t>
            </a:r>
          </a:p>
        </p:txBody>
      </p:sp>
      <p:sp>
        <p:nvSpPr>
          <p:cNvPr id="4" name="Date Placeholder 3">
            <a:extLst>
              <a:ext uri="{FF2B5EF4-FFF2-40B4-BE49-F238E27FC236}">
                <a16:creationId xmlns:a16="http://schemas.microsoft.com/office/drawing/2014/main" xmlns="" id="{DBB8CCDD-8AF9-4412-9C78-2D90BD9A1EDF}"/>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17621179-7149-438C-94EA-8ECE45FD53A5}"/>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6" name="Content Placeholder 5">
            <a:extLst>
              <a:ext uri="{FF2B5EF4-FFF2-40B4-BE49-F238E27FC236}">
                <a16:creationId xmlns:a16="http://schemas.microsoft.com/office/drawing/2014/main" xmlns="" id="{10F6FA86-3692-46ED-9B7D-5EF308DAAC8A}"/>
              </a:ext>
            </a:extLst>
          </p:cNvPr>
          <p:cNvGraphicFramePr>
            <a:graphicFrameLocks noGrp="1"/>
          </p:cNvGraphicFramePr>
          <p:nvPr>
            <p:ph idx="1"/>
            <p:extLst>
              <p:ext uri="{D42A27DB-BD31-4B8C-83A1-F6EECF244321}">
                <p14:modId xmlns:p14="http://schemas.microsoft.com/office/powerpoint/2010/main" val="3983957349"/>
              </p:ext>
            </p:extLst>
          </p:nvPr>
        </p:nvGraphicFramePr>
        <p:xfrm>
          <a:off x="1778038" y="1840462"/>
          <a:ext cx="9339263" cy="435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884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62265-917E-4F4F-8530-81B6FC140526}"/>
              </a:ext>
            </a:extLst>
          </p:cNvPr>
          <p:cNvSpPr>
            <a:spLocks noGrp="1"/>
          </p:cNvSpPr>
          <p:nvPr>
            <p:ph type="title"/>
          </p:nvPr>
        </p:nvSpPr>
        <p:spPr>
          <a:xfrm>
            <a:off x="1668781" y="624110"/>
            <a:ext cx="9835832" cy="701770"/>
          </a:xfrm>
        </p:spPr>
        <p:txBody>
          <a:bodyPr/>
          <a:lstStyle/>
          <a:p>
            <a:r>
              <a:rPr lang="en-US" b="1" dirty="0">
                <a:solidFill>
                  <a:schemeClr val="tx1"/>
                </a:solidFill>
              </a:rPr>
              <a:t>Half Duplex</a:t>
            </a:r>
          </a:p>
        </p:txBody>
      </p:sp>
      <p:sp>
        <p:nvSpPr>
          <p:cNvPr id="3" name="Content Placeholder 2">
            <a:extLst>
              <a:ext uri="{FF2B5EF4-FFF2-40B4-BE49-F238E27FC236}">
                <a16:creationId xmlns:a16="http://schemas.microsoft.com/office/drawing/2014/main" xmlns="" id="{C5B31FA5-A0CA-4B17-B286-57D8AAF1420A}"/>
              </a:ext>
            </a:extLst>
          </p:cNvPr>
          <p:cNvSpPr>
            <a:spLocks noGrp="1"/>
          </p:cNvSpPr>
          <p:nvPr>
            <p:ph idx="1"/>
          </p:nvPr>
        </p:nvSpPr>
        <p:spPr>
          <a:xfrm>
            <a:off x="1626079" y="1435487"/>
            <a:ext cx="9835831" cy="4585342"/>
          </a:xfrm>
        </p:spPr>
        <p:txBody>
          <a:bodyPr>
            <a:normAutofit/>
          </a:bodyPr>
          <a:lstStyle/>
          <a:p>
            <a:r>
              <a:rPr lang="en-US" sz="2000" b="1" dirty="0">
                <a:solidFill>
                  <a:schemeClr val="tx1"/>
                </a:solidFill>
              </a:rPr>
              <a:t>A half duplex system can transmit data in both directions, but only in one direction at a time that mean half duplex modes support two-way traffic but in only one direction at a time. </a:t>
            </a:r>
          </a:p>
          <a:p>
            <a:r>
              <a:rPr lang="en-US" sz="2000" b="1" dirty="0">
                <a:solidFill>
                  <a:schemeClr val="tx1"/>
                </a:solidFill>
              </a:rPr>
              <a:t>For example walkie-talkie</a:t>
            </a:r>
          </a:p>
        </p:txBody>
      </p:sp>
      <p:sp>
        <p:nvSpPr>
          <p:cNvPr id="4" name="Date Placeholder 3">
            <a:extLst>
              <a:ext uri="{FF2B5EF4-FFF2-40B4-BE49-F238E27FC236}">
                <a16:creationId xmlns:a16="http://schemas.microsoft.com/office/drawing/2014/main" xmlns="" id="{2A548B12-F213-4637-A383-BBA6170C77C1}"/>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5BEBC3A1-88F1-438D-A8EE-72BF85503ED7}"/>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2051" name="Picture 3" descr="http://ecomputernotes.com/images/Half-Duplex-Mode.jpg">
            <a:extLst>
              <a:ext uri="{FF2B5EF4-FFF2-40B4-BE49-F238E27FC236}">
                <a16:creationId xmlns:a16="http://schemas.microsoft.com/office/drawing/2014/main" xmlns="" id="{748E65B8-8BDE-4156-A529-F004E3CB5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778" y="2963304"/>
            <a:ext cx="8468834"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10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A6C4A-49F2-4469-886D-CCDD9D155F61}"/>
              </a:ext>
            </a:extLst>
          </p:cNvPr>
          <p:cNvSpPr>
            <a:spLocks noGrp="1"/>
          </p:cNvSpPr>
          <p:nvPr>
            <p:ph type="title"/>
          </p:nvPr>
        </p:nvSpPr>
        <p:spPr>
          <a:xfrm>
            <a:off x="1691641" y="624110"/>
            <a:ext cx="9812972" cy="770350"/>
          </a:xfrm>
        </p:spPr>
        <p:txBody>
          <a:bodyPr/>
          <a:lstStyle/>
          <a:p>
            <a:r>
              <a:rPr lang="en-US" b="1" dirty="0">
                <a:solidFill>
                  <a:schemeClr val="tx1"/>
                </a:solidFill>
              </a:rPr>
              <a:t>Full Duplex</a:t>
            </a:r>
          </a:p>
        </p:txBody>
      </p:sp>
      <p:sp>
        <p:nvSpPr>
          <p:cNvPr id="3" name="Content Placeholder 2">
            <a:extLst>
              <a:ext uri="{FF2B5EF4-FFF2-40B4-BE49-F238E27FC236}">
                <a16:creationId xmlns:a16="http://schemas.microsoft.com/office/drawing/2014/main" xmlns="" id="{3E1AC19A-8761-45BD-8831-FF31E11BF970}"/>
              </a:ext>
            </a:extLst>
          </p:cNvPr>
          <p:cNvSpPr>
            <a:spLocks noGrp="1"/>
          </p:cNvSpPr>
          <p:nvPr>
            <p:ph idx="1"/>
          </p:nvPr>
        </p:nvSpPr>
        <p:spPr>
          <a:xfrm>
            <a:off x="1234730" y="1372122"/>
            <a:ext cx="10018712" cy="4516762"/>
          </a:xfrm>
        </p:spPr>
        <p:txBody>
          <a:bodyPr>
            <a:normAutofit/>
          </a:bodyPr>
          <a:lstStyle/>
          <a:p>
            <a:r>
              <a:rPr lang="en-US" sz="2000" b="1" dirty="0"/>
              <a:t>A full duplex system can transmit data simultaneously in both directions on transmission path.</a:t>
            </a:r>
          </a:p>
          <a:p>
            <a:r>
              <a:rPr lang="en-US" sz="2000" b="1" dirty="0"/>
              <a:t>Full-duplex method is used to transmit the data over a serial communication link.</a:t>
            </a:r>
          </a:p>
          <a:p>
            <a:r>
              <a:rPr lang="en-US" sz="2000" b="1" dirty="0"/>
              <a:t>Two wires needed to send data over a serial communication link layer.</a:t>
            </a:r>
          </a:p>
          <a:p>
            <a:r>
              <a:rPr lang="en-US" sz="2000" b="1" dirty="0"/>
              <a:t> Full-duplex transmission, the channel capacity is shared by both communicating devices at all times.</a:t>
            </a:r>
          </a:p>
        </p:txBody>
      </p:sp>
      <p:sp>
        <p:nvSpPr>
          <p:cNvPr id="4" name="Date Placeholder 3">
            <a:extLst>
              <a:ext uri="{FF2B5EF4-FFF2-40B4-BE49-F238E27FC236}">
                <a16:creationId xmlns:a16="http://schemas.microsoft.com/office/drawing/2014/main" xmlns="" id="{AFD7A8E0-6429-418C-BDA0-0F15085BE310}"/>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E71524FF-6516-4D15-B894-6BD4DD81EE1F}"/>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3074" name="Picture 2" descr="http://ecomputernotes.com/images/Full-Duplex-Mode.jpg">
            <a:extLst>
              <a:ext uri="{FF2B5EF4-FFF2-40B4-BE49-F238E27FC236}">
                <a16:creationId xmlns:a16="http://schemas.microsoft.com/office/drawing/2014/main" xmlns="" id="{EE363380-C861-40B7-88BF-DE8088092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898" y="3931920"/>
            <a:ext cx="7542862" cy="279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355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DD413-51FC-4870-9733-08A8A4DC6F0B}"/>
              </a:ext>
            </a:extLst>
          </p:cNvPr>
          <p:cNvSpPr>
            <a:spLocks noGrp="1"/>
          </p:cNvSpPr>
          <p:nvPr>
            <p:ph type="title"/>
          </p:nvPr>
        </p:nvSpPr>
        <p:spPr>
          <a:xfrm>
            <a:off x="1659467" y="624110"/>
            <a:ext cx="9845145" cy="764423"/>
          </a:xfrm>
        </p:spPr>
        <p:txBody>
          <a:bodyPr/>
          <a:lstStyle/>
          <a:p>
            <a:r>
              <a:rPr lang="en-US" b="1" dirty="0">
                <a:solidFill>
                  <a:schemeClr val="tx1"/>
                </a:solidFill>
              </a:rPr>
              <a:t>RS-232C Interface Standards</a:t>
            </a:r>
          </a:p>
        </p:txBody>
      </p:sp>
      <p:sp>
        <p:nvSpPr>
          <p:cNvPr id="3" name="Content Placeholder 2">
            <a:extLst>
              <a:ext uri="{FF2B5EF4-FFF2-40B4-BE49-F238E27FC236}">
                <a16:creationId xmlns:a16="http://schemas.microsoft.com/office/drawing/2014/main" xmlns="" id="{18CB96E2-4BE4-4DEA-B6D3-1E909106B312}"/>
              </a:ext>
            </a:extLst>
          </p:cNvPr>
          <p:cNvSpPr>
            <a:spLocks noGrp="1"/>
          </p:cNvSpPr>
          <p:nvPr>
            <p:ph idx="1"/>
          </p:nvPr>
        </p:nvSpPr>
        <p:spPr>
          <a:xfrm>
            <a:off x="1311579" y="1580006"/>
            <a:ext cx="10529901" cy="4920827"/>
          </a:xfrm>
        </p:spPr>
        <p:txBody>
          <a:bodyPr>
            <a:normAutofit lnSpcReduction="10000"/>
          </a:bodyPr>
          <a:lstStyle/>
          <a:p>
            <a:pPr algn="just"/>
            <a:r>
              <a:rPr lang="en-US" sz="2400" b="1" dirty="0"/>
              <a:t>One of the advantages of a serial system is that </a:t>
            </a:r>
            <a:r>
              <a:rPr lang="en-US" sz="2400" b="1" dirty="0" smtClean="0"/>
              <a:t>it grant </a:t>
            </a:r>
            <a:r>
              <a:rPr lang="en-US" sz="2400" b="1" dirty="0"/>
              <a:t>itself to transmission over telephone lines.</a:t>
            </a:r>
          </a:p>
          <a:p>
            <a:pPr algn="just"/>
            <a:r>
              <a:rPr lang="en-US" sz="2400" b="1" dirty="0"/>
              <a:t>The serial digital data can be converted by modem, placed onto a standard voice-grade telephone line, and converted back to serial digital data at the receiving  end of the line by another modem.</a:t>
            </a:r>
          </a:p>
          <a:p>
            <a:pPr algn="just"/>
            <a:r>
              <a:rPr lang="en-US" sz="2400" b="1" dirty="0"/>
              <a:t>Officially, RS232 is defined as the “ Interface between data terminal equipment and data communication equipment using serial binary data exchange.”</a:t>
            </a:r>
          </a:p>
          <a:p>
            <a:pPr algn="just"/>
            <a:r>
              <a:rPr lang="en-US" sz="2400" b="1" dirty="0"/>
              <a:t>This definition defines data terminal equipment as the equipment  is the modem.</a:t>
            </a:r>
          </a:p>
          <a:p>
            <a:pPr algn="just"/>
            <a:r>
              <a:rPr lang="en-US" sz="2400" b="1" dirty="0"/>
              <a:t>A modem cable has pin to pin connections and designed to connect DTE device to a DCE device.</a:t>
            </a:r>
          </a:p>
        </p:txBody>
      </p:sp>
      <p:sp>
        <p:nvSpPr>
          <p:cNvPr id="4" name="Date Placeholder 3">
            <a:extLst>
              <a:ext uri="{FF2B5EF4-FFF2-40B4-BE49-F238E27FC236}">
                <a16:creationId xmlns:a16="http://schemas.microsoft.com/office/drawing/2014/main" xmlns="" id="{EBF5E9A4-3E13-4743-88A8-349DDDC69384}"/>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A657A1AB-9D25-4BA1-96A4-BCECB204C604}"/>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808902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FDD543-6553-4C8F-9503-C99A313F24EE}"/>
              </a:ext>
            </a:extLst>
          </p:cNvPr>
          <p:cNvSpPr>
            <a:spLocks noGrp="1"/>
          </p:cNvSpPr>
          <p:nvPr>
            <p:ph idx="1"/>
          </p:nvPr>
        </p:nvSpPr>
        <p:spPr>
          <a:xfrm>
            <a:off x="1311580" y="1372122"/>
            <a:ext cx="10415600" cy="4758315"/>
          </a:xfrm>
        </p:spPr>
        <p:txBody>
          <a:bodyPr>
            <a:normAutofit fontScale="92500"/>
          </a:bodyPr>
          <a:lstStyle/>
          <a:p>
            <a:pPr algn="just"/>
            <a:r>
              <a:rPr lang="en-US" altLang="en-US" sz="2400" b="1" dirty="0">
                <a:solidFill>
                  <a:schemeClr val="tx1"/>
                </a:solidFill>
              </a:rPr>
              <a:t>The RS-232C standard is an </a:t>
            </a:r>
            <a:r>
              <a:rPr lang="en-US" altLang="en-US" sz="2400" b="1" i="1" dirty="0">
                <a:solidFill>
                  <a:schemeClr val="tx1"/>
                </a:solidFill>
              </a:rPr>
              <a:t>asynchronous serial</a:t>
            </a:r>
            <a:r>
              <a:rPr lang="en-US" altLang="en-US" sz="2400" b="1" dirty="0">
                <a:solidFill>
                  <a:schemeClr val="tx1"/>
                </a:solidFill>
              </a:rPr>
              <a:t> communication method.</a:t>
            </a:r>
          </a:p>
          <a:p>
            <a:pPr algn="just"/>
            <a:r>
              <a:rPr lang="en-US" altLang="en-US" sz="2400" b="1" dirty="0">
                <a:solidFill>
                  <a:schemeClr val="tx1"/>
                </a:solidFill>
              </a:rPr>
              <a:t>Serial means that the information is sent 1-bit at a time.</a:t>
            </a:r>
          </a:p>
          <a:p>
            <a:pPr algn="just"/>
            <a:r>
              <a:rPr lang="en-US" altLang="en-US" sz="2400" b="1" dirty="0">
                <a:solidFill>
                  <a:schemeClr val="tx1"/>
                </a:solidFill>
              </a:rPr>
              <a:t>Asynchronous means that no clock signal is sent with the data.  Each side uses its own clock and a start and stop bit. Synchronous communication means that a clock signal is sent in addition to a data signal.</a:t>
            </a:r>
          </a:p>
          <a:p>
            <a:pPr algn="just"/>
            <a:r>
              <a:rPr lang="en-US" altLang="en-US" sz="2400" b="1" dirty="0">
                <a:solidFill>
                  <a:schemeClr val="tx1"/>
                </a:solidFill>
              </a:rPr>
              <a:t>The RS-232C standard works at the </a:t>
            </a:r>
            <a:r>
              <a:rPr lang="en-US" altLang="en-US" sz="2400" b="1" i="1" dirty="0">
                <a:solidFill>
                  <a:schemeClr val="tx1"/>
                </a:solidFill>
              </a:rPr>
              <a:t>physical layer</a:t>
            </a:r>
            <a:r>
              <a:rPr lang="en-US" altLang="en-US" sz="2400" b="1" dirty="0">
                <a:solidFill>
                  <a:schemeClr val="tx1"/>
                </a:solidFill>
              </a:rPr>
              <a:t> of the communication  standard. This is the lowest level and the one that physically connects the devices.</a:t>
            </a:r>
          </a:p>
          <a:p>
            <a:pPr algn="just"/>
            <a:r>
              <a:rPr lang="en-US" altLang="en-US" sz="2400" b="1" dirty="0">
                <a:solidFill>
                  <a:schemeClr val="tx1"/>
                </a:solidFill>
              </a:rPr>
              <a:t>The communication is done through the </a:t>
            </a:r>
            <a:r>
              <a:rPr lang="en-US" altLang="en-US" sz="2400" b="1" i="1" dirty="0">
                <a:solidFill>
                  <a:schemeClr val="tx1"/>
                </a:solidFill>
              </a:rPr>
              <a:t>serial port </a:t>
            </a:r>
            <a:r>
              <a:rPr lang="en-US" altLang="en-US" sz="2400" b="1" dirty="0">
                <a:solidFill>
                  <a:schemeClr val="tx1"/>
                </a:solidFill>
              </a:rPr>
              <a:t>of the PC. This is a male connector with 25 (old) or 9 (new) pins, in both cases only 9 pins, at the most, are used</a:t>
            </a:r>
            <a:r>
              <a:rPr lang="en-US" altLang="en-US" dirty="0"/>
              <a:t>.</a:t>
            </a:r>
            <a:endParaRPr lang="en-US" altLang="he-IL" dirty="0"/>
          </a:p>
          <a:p>
            <a:endParaRPr lang="en-US" dirty="0"/>
          </a:p>
        </p:txBody>
      </p:sp>
      <p:sp>
        <p:nvSpPr>
          <p:cNvPr id="4" name="Date Placeholder 3">
            <a:extLst>
              <a:ext uri="{FF2B5EF4-FFF2-40B4-BE49-F238E27FC236}">
                <a16:creationId xmlns:a16="http://schemas.microsoft.com/office/drawing/2014/main" xmlns="" id="{15C66471-75FD-4AE8-8BE1-D51176893AFD}"/>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91311DA0-F244-41E3-BFB7-9F10C2D1EC8A}"/>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866276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F4C4983C-2288-4486-B792-E66D3F175478}"/>
              </a:ext>
            </a:extLst>
          </p:cNvPr>
          <p:cNvPicPr>
            <a:picLocks noGrp="1" noChangeAspect="1"/>
          </p:cNvPicPr>
          <p:nvPr>
            <p:ph idx="1"/>
          </p:nvPr>
        </p:nvPicPr>
        <p:blipFill>
          <a:blip r:embed="rId2"/>
          <a:stretch>
            <a:fillRect/>
          </a:stretch>
        </p:blipFill>
        <p:spPr>
          <a:xfrm>
            <a:off x="1207450" y="1370621"/>
            <a:ext cx="10198333" cy="4173836"/>
          </a:xfrm>
          <a:prstGeom prst="rect">
            <a:avLst/>
          </a:prstGeom>
        </p:spPr>
      </p:pic>
      <p:sp>
        <p:nvSpPr>
          <p:cNvPr id="4" name="Date Placeholder 3">
            <a:extLst>
              <a:ext uri="{FF2B5EF4-FFF2-40B4-BE49-F238E27FC236}">
                <a16:creationId xmlns:a16="http://schemas.microsoft.com/office/drawing/2014/main" xmlns="" id="{AC910FBE-1C9E-4D73-BF00-393CD4E52033}"/>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6629CE21-B51F-4864-9A71-0AFA507FB18C}"/>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063971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730321A-6103-4EFD-A7AD-7AE64F955962}"/>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FBF8CF42-FF6C-4572-996C-EEFA45F6EE9C}"/>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Picture 4" descr="db9_pin_name">
            <a:extLst>
              <a:ext uri="{FF2B5EF4-FFF2-40B4-BE49-F238E27FC236}">
                <a16:creationId xmlns:a16="http://schemas.microsoft.com/office/drawing/2014/main" xmlns="" id="{6E9B84F2-CEFF-4AEF-9290-6B3313D032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6380" y="787782"/>
            <a:ext cx="6628735" cy="516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xmlns="" id="{DAD0A1A0-DF91-42DB-8B85-03B95FF8E7F4}"/>
              </a:ext>
            </a:extLst>
          </p:cNvPr>
          <p:cNvSpPr txBox="1">
            <a:spLocks noChangeArrowheads="1"/>
          </p:cNvSpPr>
          <p:nvPr/>
        </p:nvSpPr>
        <p:spPr>
          <a:xfrm>
            <a:off x="1642579" y="787782"/>
            <a:ext cx="3352800" cy="57912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Tx/>
              <a:buNone/>
            </a:pPr>
            <a:r>
              <a:rPr lang="en-US" altLang="en-US" sz="2400" b="1" dirty="0"/>
              <a:t>The pins abbreviations are (numbers in parentheses are the 25D pin numbers. </a:t>
            </a:r>
            <a:endParaRPr lang="en-US" altLang="he-IL" sz="2400" b="1" dirty="0"/>
          </a:p>
          <a:p>
            <a:pPr>
              <a:buFontTx/>
              <a:buNone/>
            </a:pPr>
            <a:r>
              <a:rPr lang="en-US" altLang="en-US" sz="2400" b="1" dirty="0"/>
              <a:t>1. </a:t>
            </a:r>
            <a:r>
              <a:rPr lang="en-US" altLang="he-IL" sz="2400" b="1" dirty="0"/>
              <a:t>CD (8)</a:t>
            </a:r>
          </a:p>
          <a:p>
            <a:pPr>
              <a:buFontTx/>
              <a:buNone/>
            </a:pPr>
            <a:r>
              <a:rPr lang="en-US" altLang="he-IL" sz="2400" b="1" dirty="0"/>
              <a:t>2. RD (Rx) (3)</a:t>
            </a:r>
          </a:p>
          <a:p>
            <a:pPr>
              <a:buFontTx/>
              <a:buNone/>
            </a:pPr>
            <a:r>
              <a:rPr lang="en-US" altLang="he-IL" sz="2400" b="1" dirty="0"/>
              <a:t>3. TD (</a:t>
            </a:r>
            <a:r>
              <a:rPr lang="en-US" altLang="he-IL" sz="2400" b="1" dirty="0" err="1"/>
              <a:t>Tx</a:t>
            </a:r>
            <a:r>
              <a:rPr lang="en-US" altLang="he-IL" sz="2400" b="1" dirty="0"/>
              <a:t>) (2)</a:t>
            </a:r>
          </a:p>
          <a:p>
            <a:pPr>
              <a:buFontTx/>
              <a:buNone/>
            </a:pPr>
            <a:r>
              <a:rPr lang="en-US" altLang="he-IL" sz="2400" b="1" dirty="0"/>
              <a:t>4. DTR (20)</a:t>
            </a:r>
          </a:p>
          <a:p>
            <a:pPr>
              <a:buFontTx/>
              <a:buNone/>
            </a:pPr>
            <a:r>
              <a:rPr lang="en-US" altLang="he-IL" sz="2400" b="1" dirty="0"/>
              <a:t>5. SG (Ground) (7)</a:t>
            </a:r>
          </a:p>
          <a:p>
            <a:pPr>
              <a:buFontTx/>
              <a:buNone/>
            </a:pPr>
            <a:r>
              <a:rPr lang="en-US" altLang="he-IL" sz="2400" b="1" dirty="0"/>
              <a:t>6. DSR (6)</a:t>
            </a:r>
          </a:p>
          <a:p>
            <a:pPr>
              <a:buFontTx/>
              <a:buNone/>
            </a:pPr>
            <a:r>
              <a:rPr lang="en-US" altLang="he-IL" sz="2400" b="1" dirty="0"/>
              <a:t>7. RTS (4)</a:t>
            </a:r>
          </a:p>
          <a:p>
            <a:pPr>
              <a:buFontTx/>
              <a:buNone/>
            </a:pPr>
            <a:r>
              <a:rPr lang="en-US" altLang="he-IL" sz="2400" b="1" dirty="0"/>
              <a:t>8. CTS (5)</a:t>
            </a:r>
          </a:p>
          <a:p>
            <a:pPr>
              <a:buFontTx/>
              <a:buNone/>
            </a:pPr>
            <a:r>
              <a:rPr lang="en-US" altLang="he-IL" sz="2400" b="1" dirty="0"/>
              <a:t>9. RI (22)</a:t>
            </a:r>
          </a:p>
        </p:txBody>
      </p:sp>
    </p:spTree>
    <p:extLst>
      <p:ext uri="{BB962C8B-B14F-4D97-AF65-F5344CB8AC3E}">
        <p14:creationId xmlns:p14="http://schemas.microsoft.com/office/powerpoint/2010/main" val="4018490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2B8448-700C-4659-931A-F91E3090F5D5}"/>
              </a:ext>
            </a:extLst>
          </p:cNvPr>
          <p:cNvSpPr>
            <a:spLocks noGrp="1"/>
          </p:cNvSpPr>
          <p:nvPr>
            <p:ph idx="1"/>
          </p:nvPr>
        </p:nvSpPr>
        <p:spPr>
          <a:xfrm>
            <a:off x="1628882" y="970343"/>
            <a:ext cx="10316375" cy="5160094"/>
          </a:xfrm>
        </p:spPr>
        <p:txBody>
          <a:bodyPr>
            <a:normAutofit/>
          </a:bodyPr>
          <a:lstStyle/>
          <a:p>
            <a:r>
              <a:rPr lang="en-US" sz="2000" b="1" dirty="0"/>
              <a:t>Data Terminal Ready (DTR):</a:t>
            </a:r>
          </a:p>
          <a:p>
            <a:pPr lvl="1"/>
            <a:r>
              <a:rPr lang="en-US" sz="1800" b="1" dirty="0"/>
              <a:t>After the terminal power is turned on and terminal runs any self checks, it asserts data terminal ready (DTR’) signal to tell the modem that it is ready.</a:t>
            </a:r>
          </a:p>
          <a:p>
            <a:r>
              <a:rPr lang="en-US" sz="2000" b="1" dirty="0"/>
              <a:t>Data Set Ready (DSR): </a:t>
            </a:r>
          </a:p>
          <a:p>
            <a:pPr lvl="1"/>
            <a:r>
              <a:rPr lang="en-US" sz="1800" b="1" dirty="0"/>
              <a:t>When the MODEM is powered up and ready to transmit or receive data, it will assert data set ready (DSR’) to the terminal. Under manual control or terminal control, modem then dials up the computer. If the computer is available, it will send back a specified tone.</a:t>
            </a:r>
          </a:p>
          <a:p>
            <a:r>
              <a:rPr lang="en-US" sz="2000" b="1" dirty="0"/>
              <a:t>Request to send (RTS):</a:t>
            </a:r>
          </a:p>
          <a:p>
            <a:pPr lvl="1"/>
            <a:r>
              <a:rPr lang="en-US" sz="1800" b="1" dirty="0"/>
              <a:t>When a terminal has a character ready to send, it will assert a request-to-send (RTS’) signal to the modem.</a:t>
            </a:r>
            <a:endParaRPr lang="en-US" sz="1050" b="1" dirty="0"/>
          </a:p>
          <a:p>
            <a:r>
              <a:rPr lang="en-US" sz="2000" b="1" dirty="0"/>
              <a:t>Data Carrier Detect (DCD):</a:t>
            </a:r>
          </a:p>
          <a:p>
            <a:pPr lvl="1"/>
            <a:r>
              <a:rPr lang="en-US" sz="1800" b="1" dirty="0"/>
              <a:t>The modem will then assert its data-carrier-detect (DCD’) signal to the terminal to indicate that it has established connection with the computer.</a:t>
            </a:r>
            <a:endParaRPr lang="en-US" sz="1050" b="1" dirty="0"/>
          </a:p>
          <a:p>
            <a:pPr lvl="1"/>
            <a:endParaRPr lang="en-US" dirty="0"/>
          </a:p>
          <a:p>
            <a:endParaRPr lang="en-US" b="1" dirty="0"/>
          </a:p>
        </p:txBody>
      </p:sp>
      <p:sp>
        <p:nvSpPr>
          <p:cNvPr id="4" name="Date Placeholder 3">
            <a:extLst>
              <a:ext uri="{FF2B5EF4-FFF2-40B4-BE49-F238E27FC236}">
                <a16:creationId xmlns:a16="http://schemas.microsoft.com/office/drawing/2014/main" xmlns="" id="{F7CE55F0-EE24-4AF4-B52B-20DB6904FDF6}"/>
              </a:ext>
            </a:extLst>
          </p:cNvPr>
          <p:cNvSpPr>
            <a:spLocks noGrp="1"/>
          </p:cNvSpPr>
          <p:nvPr>
            <p:ph type="dt" sz="half" idx="10"/>
          </p:nvPr>
        </p:nvSpPr>
        <p:spPr/>
        <p:txBody>
          <a:bodyPr/>
          <a:lstStyle/>
          <a:p>
            <a:fld id="{5B139BC2-C3D2-4BEF-A993-8A3873056681}" type="datetime1">
              <a:rPr lang="en-US" b="1" smtClean="0"/>
              <a:t>6/19/2019</a:t>
            </a:fld>
            <a:endParaRPr lang="en-US" b="1" dirty="0"/>
          </a:p>
        </p:txBody>
      </p:sp>
      <p:sp>
        <p:nvSpPr>
          <p:cNvPr id="5" name="Slide Number Placeholder 4">
            <a:extLst>
              <a:ext uri="{FF2B5EF4-FFF2-40B4-BE49-F238E27FC236}">
                <a16:creationId xmlns:a16="http://schemas.microsoft.com/office/drawing/2014/main" xmlns="" id="{5B76B347-DCC5-4A2D-9B3A-7953F2846D90}"/>
              </a:ext>
            </a:extLst>
          </p:cNvPr>
          <p:cNvSpPr>
            <a:spLocks noGrp="1"/>
          </p:cNvSpPr>
          <p:nvPr>
            <p:ph type="sldNum" sz="quarter" idx="12"/>
          </p:nvPr>
        </p:nvSpPr>
        <p:spPr/>
        <p:txBody>
          <a:bodyPr/>
          <a:lstStyle/>
          <a:p>
            <a:fld id="{D57F1E4F-1CFF-5643-939E-217C01CDF565}" type="slidenum">
              <a:rPr lang="en-US" b="1" smtClean="0"/>
              <a:pPr/>
              <a:t>36</a:t>
            </a:fld>
            <a:endParaRPr lang="en-US" b="1" dirty="0"/>
          </a:p>
        </p:txBody>
      </p:sp>
    </p:spTree>
    <p:extLst>
      <p:ext uri="{BB962C8B-B14F-4D97-AF65-F5344CB8AC3E}">
        <p14:creationId xmlns:p14="http://schemas.microsoft.com/office/powerpoint/2010/main" val="2778652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A543F1-CEFA-4FFF-9BCE-178F73C86280}"/>
              </a:ext>
            </a:extLst>
          </p:cNvPr>
          <p:cNvSpPr>
            <a:spLocks noGrp="1"/>
          </p:cNvSpPr>
          <p:nvPr>
            <p:ph idx="1"/>
          </p:nvPr>
        </p:nvSpPr>
        <p:spPr>
          <a:xfrm>
            <a:off x="1741713" y="943429"/>
            <a:ext cx="9766181" cy="4992914"/>
          </a:xfrm>
        </p:spPr>
        <p:txBody>
          <a:bodyPr>
            <a:normAutofit/>
          </a:bodyPr>
          <a:lstStyle/>
          <a:p>
            <a:r>
              <a:rPr lang="en-US" b="1" dirty="0"/>
              <a:t>Clear to send (CTS):</a:t>
            </a:r>
          </a:p>
          <a:p>
            <a:pPr lvl="1"/>
            <a:r>
              <a:rPr lang="en-US" b="1" dirty="0"/>
              <a:t>When the modem is fully ready to receive data, it asserts the clear-to-send (CTS’) signal back to the terminal.</a:t>
            </a:r>
          </a:p>
          <a:p>
            <a:r>
              <a:rPr lang="en-US" b="1" dirty="0"/>
              <a:t>Ring indicator (RI):</a:t>
            </a:r>
          </a:p>
          <a:p>
            <a:pPr lvl="1"/>
            <a:r>
              <a:rPr lang="en-US" b="1" dirty="0"/>
              <a:t>It indicates that a ring has occurred at modem. Deactivating DTR or DSR breaks the connection but RI works independently of DTR i.e. a modem may activate RI signal even if DTR is not active.</a:t>
            </a:r>
          </a:p>
          <a:p>
            <a:r>
              <a:rPr lang="en-US" b="1" dirty="0"/>
              <a:t>Transmitted Data (TxD):</a:t>
            </a:r>
          </a:p>
          <a:p>
            <a:pPr lvl="1"/>
            <a:r>
              <a:rPr lang="en-US" b="1" dirty="0"/>
              <a:t>The terminal then sends serial data characters to the modem.</a:t>
            </a:r>
          </a:p>
          <a:p>
            <a:r>
              <a:rPr lang="en-US" b="1" dirty="0"/>
              <a:t>Received Data (RxD):</a:t>
            </a:r>
          </a:p>
          <a:p>
            <a:pPr lvl="1"/>
            <a:r>
              <a:rPr lang="en-US" b="1" dirty="0"/>
              <a:t>Modem will receive data from terminal through this line. </a:t>
            </a:r>
          </a:p>
          <a:p>
            <a:r>
              <a:rPr lang="en-US" b="1" dirty="0"/>
              <a:t>Data Signal Rate Detect (DSRD):</a:t>
            </a:r>
          </a:p>
          <a:p>
            <a:pPr lvl="1"/>
            <a:r>
              <a:rPr lang="en-US" b="1" dirty="0"/>
              <a:t>It is used for switching different baud rate.</a:t>
            </a:r>
          </a:p>
          <a:p>
            <a:endParaRPr lang="en-US" dirty="0"/>
          </a:p>
        </p:txBody>
      </p:sp>
      <p:sp>
        <p:nvSpPr>
          <p:cNvPr id="4" name="Date Placeholder 3">
            <a:extLst>
              <a:ext uri="{FF2B5EF4-FFF2-40B4-BE49-F238E27FC236}">
                <a16:creationId xmlns:a16="http://schemas.microsoft.com/office/drawing/2014/main" xmlns="" id="{B82C3A48-DCB6-4341-AF17-29EEECB7C269}"/>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14CB6059-B727-4488-9235-4165B098949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4181409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558201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4BDEC50-0C4A-4076-8712-0208E69FFEAB}"/>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B59133BC-9B0E-4027-AFBE-63D1E4DC9228}"/>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6" name="Picture 4" descr="db9_25_converter">
            <a:extLst>
              <a:ext uri="{FF2B5EF4-FFF2-40B4-BE49-F238E27FC236}">
                <a16:creationId xmlns:a16="http://schemas.microsoft.com/office/drawing/2014/main" xmlns="" id="{FA621D5A-51AA-4ED1-AA16-29742ED8C2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610" y="787782"/>
            <a:ext cx="9258300" cy="597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xmlns="" id="{167BA5CC-B911-4989-996A-D0F6FF9DCE7F}"/>
              </a:ext>
            </a:extLst>
          </p:cNvPr>
          <p:cNvSpPr>
            <a:spLocks noGrp="1" noChangeArrowheads="1"/>
          </p:cNvSpPr>
          <p:nvPr>
            <p:ph type="title"/>
          </p:nvPr>
        </p:nvSpPr>
        <p:spPr>
          <a:xfrm>
            <a:off x="4053840" y="254382"/>
            <a:ext cx="4815840" cy="533400"/>
          </a:xfrm>
        </p:spPr>
        <p:txBody>
          <a:bodyPr>
            <a:normAutofit fontScale="90000"/>
          </a:bodyPr>
          <a:lstStyle/>
          <a:p>
            <a:r>
              <a:rPr lang="en-US" altLang="en-US" b="1" dirty="0">
                <a:solidFill>
                  <a:schemeClr val="tx1"/>
                </a:solidFill>
              </a:rPr>
              <a:t>9</a:t>
            </a:r>
            <a:r>
              <a:rPr lang="en-US" altLang="he-IL" b="1" dirty="0">
                <a:solidFill>
                  <a:schemeClr val="tx1"/>
                </a:solidFill>
              </a:rPr>
              <a:t>D to 25D Conversion</a:t>
            </a:r>
          </a:p>
        </p:txBody>
      </p:sp>
    </p:spTree>
    <p:extLst>
      <p:ext uri="{BB962C8B-B14F-4D97-AF65-F5344CB8AC3E}">
        <p14:creationId xmlns:p14="http://schemas.microsoft.com/office/powerpoint/2010/main" val="256280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BD239-2370-426D-B280-414905B0E0CC}"/>
              </a:ext>
            </a:extLst>
          </p:cNvPr>
          <p:cNvSpPr>
            <a:spLocks noGrp="1"/>
          </p:cNvSpPr>
          <p:nvPr>
            <p:ph type="title"/>
          </p:nvPr>
        </p:nvSpPr>
        <p:spPr>
          <a:xfrm>
            <a:off x="2023066" y="563168"/>
            <a:ext cx="8911687" cy="842205"/>
          </a:xfrm>
        </p:spPr>
        <p:txBody>
          <a:bodyPr/>
          <a:lstStyle/>
          <a:p>
            <a:r>
              <a:rPr lang="en-US" b="1" dirty="0">
                <a:solidFill>
                  <a:schemeClr val="tx1"/>
                </a:solidFill>
              </a:rPr>
              <a:t>Parallel Transmission</a:t>
            </a:r>
          </a:p>
        </p:txBody>
      </p:sp>
      <p:sp>
        <p:nvSpPr>
          <p:cNvPr id="3" name="Content Placeholder 2">
            <a:extLst>
              <a:ext uri="{FF2B5EF4-FFF2-40B4-BE49-F238E27FC236}">
                <a16:creationId xmlns:a16="http://schemas.microsoft.com/office/drawing/2014/main" xmlns="" id="{D4386D3D-33CA-40A1-85FC-FB1729607BF0}"/>
              </a:ext>
            </a:extLst>
          </p:cNvPr>
          <p:cNvSpPr>
            <a:spLocks noGrp="1"/>
          </p:cNvSpPr>
          <p:nvPr>
            <p:ph idx="1"/>
          </p:nvPr>
        </p:nvSpPr>
        <p:spPr>
          <a:xfrm>
            <a:off x="2023066" y="1405373"/>
            <a:ext cx="8915400" cy="4775770"/>
          </a:xfrm>
        </p:spPr>
        <p:txBody>
          <a:bodyPr/>
          <a:lstStyle/>
          <a:p>
            <a:r>
              <a:rPr lang="en-US" sz="2000" b="1" dirty="0"/>
              <a:t>In parallel transmission, all the bits of data are transmitted simultaneously on separate communication lines.</a:t>
            </a:r>
          </a:p>
          <a:p>
            <a:r>
              <a:rPr lang="en-US" sz="2000" b="1" dirty="0"/>
              <a:t>In order to transmit </a:t>
            </a:r>
            <a:r>
              <a:rPr lang="en-US" sz="2000" b="1" i="1" dirty="0"/>
              <a:t>n </a:t>
            </a:r>
            <a:r>
              <a:rPr lang="en-US" sz="2000" b="1" dirty="0"/>
              <a:t>bits, </a:t>
            </a:r>
            <a:r>
              <a:rPr lang="en-US" sz="2000" b="1" i="1" dirty="0"/>
              <a:t>n </a:t>
            </a:r>
            <a:r>
              <a:rPr lang="en-US" sz="2000" b="1" dirty="0"/>
              <a:t>wires or lines are used. Thus each bit has its own line.</a:t>
            </a:r>
          </a:p>
          <a:p>
            <a:r>
              <a:rPr lang="en-US" sz="2000" b="1" dirty="0"/>
              <a:t>All n bits of one group are transmitted with each clock pulse from one device to another </a:t>
            </a:r>
            <a:r>
              <a:rPr lang="en-US" sz="2000" b="1" i="1" dirty="0"/>
              <a:t>i.e. </a:t>
            </a:r>
            <a:r>
              <a:rPr lang="en-US" sz="2000" b="1" dirty="0"/>
              <a:t>multiple bits are sent with each clock pulse.</a:t>
            </a:r>
          </a:p>
          <a:p>
            <a:r>
              <a:rPr lang="en-US" sz="2000" b="1" dirty="0"/>
              <a:t>Parallel transmission is used for short distance communication.</a:t>
            </a:r>
          </a:p>
          <a:p>
            <a:r>
              <a:rPr lang="en-US" sz="2000" b="1" dirty="0"/>
              <a:t>As shown in the fig, eight separate wires are used to transmit 8 bit data from sender to receiver.</a:t>
            </a:r>
          </a:p>
          <a:p>
            <a:endParaRPr lang="en-US" dirty="0"/>
          </a:p>
        </p:txBody>
      </p:sp>
      <p:sp>
        <p:nvSpPr>
          <p:cNvPr id="5" name="Slide Number Placeholder 4">
            <a:extLst>
              <a:ext uri="{FF2B5EF4-FFF2-40B4-BE49-F238E27FC236}">
                <a16:creationId xmlns:a16="http://schemas.microsoft.com/office/drawing/2014/main" xmlns="" id="{49D6C2E3-695E-41E5-AE08-165E52C991A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4472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9D63B-C91D-4A5E-AC07-D88F9394A600}"/>
              </a:ext>
            </a:extLst>
          </p:cNvPr>
          <p:cNvSpPr>
            <a:spLocks noGrp="1"/>
          </p:cNvSpPr>
          <p:nvPr>
            <p:ph type="title"/>
          </p:nvPr>
        </p:nvSpPr>
        <p:spPr>
          <a:xfrm>
            <a:off x="1604019" y="558840"/>
            <a:ext cx="9734647" cy="823008"/>
          </a:xfrm>
        </p:spPr>
        <p:txBody>
          <a:bodyPr/>
          <a:lstStyle/>
          <a:p>
            <a:r>
              <a:rPr lang="en-US" b="1" dirty="0">
                <a:solidFill>
                  <a:schemeClr val="tx1"/>
                </a:solidFill>
              </a:rPr>
              <a:t>RS 449 Interface</a:t>
            </a:r>
          </a:p>
        </p:txBody>
      </p:sp>
      <p:sp>
        <p:nvSpPr>
          <p:cNvPr id="3" name="Content Placeholder 2">
            <a:extLst>
              <a:ext uri="{FF2B5EF4-FFF2-40B4-BE49-F238E27FC236}">
                <a16:creationId xmlns:a16="http://schemas.microsoft.com/office/drawing/2014/main" xmlns="" id="{90B7491C-85ED-4C82-956D-B5646F01F574}"/>
              </a:ext>
            </a:extLst>
          </p:cNvPr>
          <p:cNvSpPr>
            <a:spLocks noGrp="1"/>
          </p:cNvSpPr>
          <p:nvPr>
            <p:ph idx="1"/>
          </p:nvPr>
        </p:nvSpPr>
        <p:spPr>
          <a:xfrm>
            <a:off x="1769965" y="1381848"/>
            <a:ext cx="9734647" cy="4529374"/>
          </a:xfrm>
        </p:spPr>
        <p:txBody>
          <a:bodyPr>
            <a:normAutofit/>
          </a:bodyPr>
          <a:lstStyle/>
          <a:p>
            <a:r>
              <a:rPr lang="en-US" sz="2000" b="1" dirty="0">
                <a:solidFill>
                  <a:schemeClr val="tx1"/>
                </a:solidFill>
              </a:rPr>
              <a:t>Is able to send data at high Speed without stray noise causing interference is to use a differential form of signaling.</a:t>
            </a:r>
          </a:p>
          <a:p>
            <a:r>
              <a:rPr lang="en-US" sz="2000" b="1" dirty="0">
                <a:solidFill>
                  <a:schemeClr val="tx1"/>
                </a:solidFill>
              </a:rPr>
              <a:t>As the RS449 receivers use a differential input, and they are not referenced to ground, any noise that is picked up does not affect the input</a:t>
            </a:r>
            <a:r>
              <a:rPr lang="en-US" sz="2000" dirty="0">
                <a:solidFill>
                  <a:schemeClr val="tx1"/>
                </a:solidFill>
              </a:rPr>
              <a:t>. </a:t>
            </a:r>
          </a:p>
          <a:p>
            <a:r>
              <a:rPr lang="en-US" sz="2000" b="1" dirty="0">
                <a:solidFill>
                  <a:schemeClr val="tx1"/>
                </a:solidFill>
              </a:rPr>
              <a:t>This means that higher levels of noise can be tolerated without any degradation to the performance to the data communications system.</a:t>
            </a:r>
          </a:p>
          <a:p>
            <a:r>
              <a:rPr lang="en-US" sz="2000" b="1" dirty="0">
                <a:solidFill>
                  <a:schemeClr val="tx1"/>
                </a:solidFill>
              </a:rPr>
              <a:t>For the RS449 interface, ten additional circuits functions have been provided when compared to RS232. </a:t>
            </a:r>
          </a:p>
          <a:p>
            <a:r>
              <a:rPr lang="en-US" sz="2000" b="1" dirty="0">
                <a:solidFill>
                  <a:schemeClr val="tx1"/>
                </a:solidFill>
              </a:rPr>
              <a:t> In addition to this the RS449 interface requires the use of 37 way D-type connectors and 9 way D-type connectors, the latter being necessary when use is made of the secondary channel interchange circuits.</a:t>
            </a:r>
          </a:p>
          <a:p>
            <a:endParaRPr lang="en-US" sz="2400" b="1" dirty="0">
              <a:solidFill>
                <a:schemeClr val="tx1"/>
              </a:solidFill>
            </a:endParaRPr>
          </a:p>
        </p:txBody>
      </p:sp>
      <p:sp>
        <p:nvSpPr>
          <p:cNvPr id="4" name="Date Placeholder 3">
            <a:extLst>
              <a:ext uri="{FF2B5EF4-FFF2-40B4-BE49-F238E27FC236}">
                <a16:creationId xmlns:a16="http://schemas.microsoft.com/office/drawing/2014/main" xmlns="" id="{3EA16DBF-EA13-46F8-BF50-B03BD75F8A33}"/>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06B44BC1-4E0B-4686-AEA1-87A03B6F8784}"/>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34564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768E374C-D401-4CDF-9F00-F2FC91710F33}"/>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026" name="Picture 2" descr="http://ecomputernotes.com/images/Parallel-Transmission.jpg">
            <a:extLst>
              <a:ext uri="{FF2B5EF4-FFF2-40B4-BE49-F238E27FC236}">
                <a16:creationId xmlns:a16="http://schemas.microsoft.com/office/drawing/2014/main" xmlns="" id="{163B135E-78FD-47F6-9A81-8136F1327F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3333" y="787782"/>
            <a:ext cx="9330267" cy="2826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4286F8F3-488E-4098-836E-63328FBD2F1D}"/>
              </a:ext>
            </a:extLst>
          </p:cNvPr>
          <p:cNvSpPr txBox="1"/>
          <p:nvPr/>
        </p:nvSpPr>
        <p:spPr>
          <a:xfrm>
            <a:off x="1693333" y="4267200"/>
            <a:ext cx="10160000" cy="2308324"/>
          </a:xfrm>
          <a:prstGeom prst="rect">
            <a:avLst/>
          </a:prstGeom>
          <a:noFill/>
        </p:spPr>
        <p:txBody>
          <a:bodyPr wrap="square" rtlCol="0">
            <a:spAutoFit/>
          </a:bodyPr>
          <a:lstStyle/>
          <a:p>
            <a:r>
              <a:rPr lang="en-US" b="1" dirty="0"/>
              <a:t>Advantage of parallel transmission</a:t>
            </a:r>
          </a:p>
          <a:p>
            <a:r>
              <a:rPr lang="en-US" dirty="0"/>
              <a:t>It is speedy way of transmitting data as multiple bits are transmitted simultaneously with a single clock pulse.</a:t>
            </a:r>
          </a:p>
          <a:p>
            <a:r>
              <a:rPr lang="en-US" b="1" dirty="0"/>
              <a:t> </a:t>
            </a:r>
          </a:p>
          <a:p>
            <a:r>
              <a:rPr lang="en-US" b="1" dirty="0"/>
              <a:t>Disadvantage of parallel transmission</a:t>
            </a:r>
          </a:p>
          <a:p>
            <a:r>
              <a:rPr lang="en-US" dirty="0"/>
              <a:t>It is costly method of data transmission as it requires </a:t>
            </a:r>
            <a:r>
              <a:rPr lang="en-US" i="1" dirty="0"/>
              <a:t>n </a:t>
            </a:r>
            <a:r>
              <a:rPr lang="en-US" dirty="0"/>
              <a:t>lines to transmit </a:t>
            </a:r>
            <a:r>
              <a:rPr lang="en-US" i="1" dirty="0"/>
              <a:t>n </a:t>
            </a:r>
            <a:r>
              <a:rPr lang="en-US" dirty="0"/>
              <a:t>bits at the same time.</a:t>
            </a:r>
          </a:p>
          <a:p>
            <a:endParaRPr lang="en-US" dirty="0"/>
          </a:p>
        </p:txBody>
      </p:sp>
    </p:spTree>
    <p:extLst>
      <p:ext uri="{BB962C8B-B14F-4D97-AF65-F5344CB8AC3E}">
        <p14:creationId xmlns:p14="http://schemas.microsoft.com/office/powerpoint/2010/main" val="398537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7667B-EF61-42DE-9344-D8EED958B795}"/>
              </a:ext>
            </a:extLst>
          </p:cNvPr>
          <p:cNvSpPr>
            <a:spLocks noGrp="1"/>
          </p:cNvSpPr>
          <p:nvPr>
            <p:ph type="title"/>
          </p:nvPr>
        </p:nvSpPr>
        <p:spPr>
          <a:xfrm>
            <a:off x="1710267" y="624110"/>
            <a:ext cx="9438745" cy="764423"/>
          </a:xfrm>
        </p:spPr>
        <p:txBody>
          <a:bodyPr/>
          <a:lstStyle/>
          <a:p>
            <a:r>
              <a:rPr lang="en-US" b="1" dirty="0">
                <a:solidFill>
                  <a:schemeClr val="tx1"/>
                </a:solidFill>
              </a:rPr>
              <a:t>Serial Transmission</a:t>
            </a:r>
          </a:p>
        </p:txBody>
      </p:sp>
      <p:sp>
        <p:nvSpPr>
          <p:cNvPr id="3" name="Content Placeholder 2">
            <a:extLst>
              <a:ext uri="{FF2B5EF4-FFF2-40B4-BE49-F238E27FC236}">
                <a16:creationId xmlns:a16="http://schemas.microsoft.com/office/drawing/2014/main" xmlns="" id="{E55C348B-7E3A-4AD9-879B-896A6C3F2665}"/>
              </a:ext>
            </a:extLst>
          </p:cNvPr>
          <p:cNvSpPr>
            <a:spLocks noGrp="1"/>
          </p:cNvSpPr>
          <p:nvPr>
            <p:ph idx="1"/>
          </p:nvPr>
        </p:nvSpPr>
        <p:spPr>
          <a:xfrm>
            <a:off x="1710267" y="1625599"/>
            <a:ext cx="10143065" cy="4741904"/>
          </a:xfrm>
        </p:spPr>
        <p:txBody>
          <a:bodyPr>
            <a:normAutofit/>
          </a:bodyPr>
          <a:lstStyle/>
          <a:p>
            <a:pPr algn="just"/>
            <a:r>
              <a:rPr lang="en-US" sz="2000" b="1" dirty="0">
                <a:solidFill>
                  <a:schemeClr val="tx1"/>
                </a:solidFill>
              </a:rPr>
              <a:t>Definition: When transferring data between two physically separate devices, especially if the separation is more than a few kilometers, for reasons of cost, it is more economical to use a single pair of lines. Data is transmitted as a single bit at a time using a fixed time interval for each bit. This mode of transmission is known as </a:t>
            </a:r>
            <a:r>
              <a:rPr lang="en-US" sz="2000" b="1" i="1" dirty="0">
                <a:solidFill>
                  <a:schemeClr val="tx1"/>
                </a:solidFill>
              </a:rPr>
              <a:t>bit-serial </a:t>
            </a:r>
            <a:r>
              <a:rPr lang="en-US" sz="2000" b="1" dirty="0">
                <a:solidFill>
                  <a:schemeClr val="tx1"/>
                </a:solidFill>
              </a:rPr>
              <a:t>transmission.</a:t>
            </a:r>
          </a:p>
          <a:p>
            <a:pPr algn="just"/>
            <a:r>
              <a:rPr lang="en-US" sz="2000" b="1" dirty="0">
                <a:solidFill>
                  <a:schemeClr val="tx1"/>
                </a:solidFill>
              </a:rPr>
              <a:t>In serial transmission, the various bits of data are transmitted serially one after the other.</a:t>
            </a:r>
          </a:p>
          <a:p>
            <a:pPr algn="just"/>
            <a:r>
              <a:rPr lang="en-US" sz="2000" b="1" dirty="0">
                <a:solidFill>
                  <a:schemeClr val="tx1"/>
                </a:solidFill>
              </a:rPr>
              <a:t>It requires only one communication line rather than </a:t>
            </a:r>
            <a:r>
              <a:rPr lang="en-US" sz="2000" b="1" i="1" dirty="0">
                <a:solidFill>
                  <a:schemeClr val="tx1"/>
                </a:solidFill>
              </a:rPr>
              <a:t>n </a:t>
            </a:r>
            <a:r>
              <a:rPr lang="en-US" sz="2000" b="1" dirty="0">
                <a:solidFill>
                  <a:schemeClr val="tx1"/>
                </a:solidFill>
              </a:rPr>
              <a:t>lines to transmit data from sender to receiver.</a:t>
            </a:r>
          </a:p>
          <a:p>
            <a:pPr algn="just"/>
            <a:r>
              <a:rPr lang="en-US" sz="2000" b="1" dirty="0">
                <a:solidFill>
                  <a:schemeClr val="tx1"/>
                </a:solidFill>
              </a:rPr>
              <a:t>Thus all the bits of data are transmitted on single line in serial fashion.</a:t>
            </a:r>
          </a:p>
          <a:p>
            <a:pPr algn="just"/>
            <a:r>
              <a:rPr lang="en-US" sz="2000" b="1" dirty="0">
                <a:solidFill>
                  <a:schemeClr val="tx1"/>
                </a:solidFill>
              </a:rPr>
              <a:t>In serial transmission, only single bit is sent with each clock pulse.</a:t>
            </a:r>
          </a:p>
          <a:p>
            <a:pPr algn="just"/>
            <a:endParaRPr lang="en-US" dirty="0"/>
          </a:p>
        </p:txBody>
      </p:sp>
      <p:sp>
        <p:nvSpPr>
          <p:cNvPr id="5" name="Slide Number Placeholder 4">
            <a:extLst>
              <a:ext uri="{FF2B5EF4-FFF2-40B4-BE49-F238E27FC236}">
                <a16:creationId xmlns:a16="http://schemas.microsoft.com/office/drawing/2014/main" xmlns="" id="{40D6B91C-8230-4E69-87E4-850DBCF4AEB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6941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95E560-D305-4F8C-B07B-E11BB27784D2}"/>
              </a:ext>
            </a:extLst>
          </p:cNvPr>
          <p:cNvSpPr>
            <a:spLocks noGrp="1"/>
          </p:cNvSpPr>
          <p:nvPr>
            <p:ph idx="1"/>
          </p:nvPr>
        </p:nvSpPr>
        <p:spPr>
          <a:xfrm>
            <a:off x="1894945" y="970344"/>
            <a:ext cx="9856788" cy="4380589"/>
          </a:xfrm>
        </p:spPr>
        <p:txBody>
          <a:bodyPr/>
          <a:lstStyle/>
          <a:p>
            <a:pPr algn="just"/>
            <a:r>
              <a:rPr lang="en-US" sz="2000" b="1" dirty="0">
                <a:solidFill>
                  <a:schemeClr val="tx1"/>
                </a:solidFill>
              </a:rPr>
              <a:t>As shown in fig., suppose an 8-bit data 11001010 is to be sent from source to destination. Then least significant bit (LSB) </a:t>
            </a:r>
            <a:r>
              <a:rPr lang="en-US" sz="2000" b="1" i="1" dirty="0">
                <a:solidFill>
                  <a:schemeClr val="tx1"/>
                </a:solidFill>
              </a:rPr>
              <a:t>i.e. </a:t>
            </a:r>
            <a:r>
              <a:rPr lang="en-US" sz="2000" b="1" dirty="0">
                <a:solidFill>
                  <a:schemeClr val="tx1"/>
                </a:solidFill>
              </a:rPr>
              <a:t>0 will be transmitted first followed by other bits. The most significant bit (MSB) </a:t>
            </a:r>
            <a:r>
              <a:rPr lang="en-US" sz="2000" b="1" i="1" dirty="0">
                <a:solidFill>
                  <a:schemeClr val="tx1"/>
                </a:solidFill>
              </a:rPr>
              <a:t>i.e. </a:t>
            </a:r>
            <a:r>
              <a:rPr lang="en-US" sz="2000" b="1" dirty="0">
                <a:solidFill>
                  <a:schemeClr val="tx1"/>
                </a:solidFill>
              </a:rPr>
              <a:t>1 will be transmitted in the end via single communication line.</a:t>
            </a:r>
          </a:p>
          <a:p>
            <a:pPr algn="just"/>
            <a:r>
              <a:rPr lang="en-US" sz="2000" b="1" dirty="0">
                <a:solidFill>
                  <a:schemeClr val="tx1"/>
                </a:solidFill>
              </a:rPr>
              <a:t>The internal circuitry of computer transmits data in parallel fashion. So in order to change this parallel data into serial data, conversion devices are used.</a:t>
            </a:r>
          </a:p>
          <a:p>
            <a:pPr algn="just"/>
            <a:r>
              <a:rPr lang="en-US" sz="2000" b="1" dirty="0">
                <a:solidFill>
                  <a:schemeClr val="tx1"/>
                </a:solidFill>
              </a:rPr>
              <a:t>These conversion devices convert the parallel data into serial data at the sender side so that it can be transmitted over single line.</a:t>
            </a:r>
          </a:p>
          <a:p>
            <a:pPr algn="just"/>
            <a:r>
              <a:rPr lang="en-US" sz="2000" b="1" dirty="0">
                <a:solidFill>
                  <a:schemeClr val="tx1"/>
                </a:solidFill>
              </a:rPr>
              <a:t>On receiver side, serial data received is again converted to parallel form so that the interval circuitry of computer can accept it</a:t>
            </a:r>
          </a:p>
          <a:p>
            <a:pPr algn="just"/>
            <a:endParaRPr lang="en-US" dirty="0"/>
          </a:p>
        </p:txBody>
      </p:sp>
      <p:sp>
        <p:nvSpPr>
          <p:cNvPr id="4" name="Date Placeholder 3">
            <a:extLst>
              <a:ext uri="{FF2B5EF4-FFF2-40B4-BE49-F238E27FC236}">
                <a16:creationId xmlns:a16="http://schemas.microsoft.com/office/drawing/2014/main" xmlns="" id="{971C39FE-E47A-4881-AEE7-562282D501CF}"/>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5BB9B789-6468-40A9-AD63-A6AF3D7FF64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8179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DF5C741-E78B-4377-8FD1-E23E1A9E0FF1}"/>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9B8194CA-DB0F-4E1D-8503-AA19650DAD7A}"/>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050" name="Picture 2" descr="http://ecomputernotes.com/images/Serial-Transmission.jpg">
            <a:extLst>
              <a:ext uri="{FF2B5EF4-FFF2-40B4-BE49-F238E27FC236}">
                <a16:creationId xmlns:a16="http://schemas.microsoft.com/office/drawing/2014/main" xmlns="" id="{B8BCC5FE-374A-491D-9B07-B466F99DA94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37"/>
          <a:stretch/>
        </p:blipFill>
        <p:spPr bwMode="auto">
          <a:xfrm>
            <a:off x="1142246" y="1457707"/>
            <a:ext cx="10498668"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84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CB53F6-351B-4743-AB91-C46D339CE5FE}"/>
              </a:ext>
            </a:extLst>
          </p:cNvPr>
          <p:cNvSpPr>
            <a:spLocks noGrp="1"/>
          </p:cNvSpPr>
          <p:nvPr>
            <p:ph idx="1"/>
          </p:nvPr>
        </p:nvSpPr>
        <p:spPr>
          <a:xfrm>
            <a:off x="2269067" y="1371600"/>
            <a:ext cx="9235545" cy="4539622"/>
          </a:xfrm>
        </p:spPr>
        <p:txBody>
          <a:bodyPr>
            <a:normAutofit/>
          </a:bodyPr>
          <a:lstStyle/>
          <a:p>
            <a:pPr marL="0" indent="0">
              <a:buNone/>
            </a:pPr>
            <a:r>
              <a:rPr lang="en-US" sz="2000" b="1" dirty="0">
                <a:solidFill>
                  <a:schemeClr val="tx1"/>
                </a:solidFill>
              </a:rPr>
              <a:t>Advantage of Serial transmission</a:t>
            </a:r>
          </a:p>
          <a:p>
            <a:endParaRPr lang="en-US" sz="2000" b="1" dirty="0">
              <a:solidFill>
                <a:schemeClr val="tx1"/>
              </a:solidFill>
            </a:endParaRPr>
          </a:p>
          <a:p>
            <a:r>
              <a:rPr lang="en-US" sz="2000" b="1" dirty="0">
                <a:solidFill>
                  <a:schemeClr val="tx1"/>
                </a:solidFill>
              </a:rPr>
              <a:t>Use of single communication line reduces the transmission line cost by the factor of </a:t>
            </a:r>
            <a:r>
              <a:rPr lang="en-US" sz="2000" b="1" i="1" dirty="0">
                <a:solidFill>
                  <a:schemeClr val="tx1"/>
                </a:solidFill>
              </a:rPr>
              <a:t>n </a:t>
            </a:r>
            <a:r>
              <a:rPr lang="en-US" sz="2000" b="1" dirty="0">
                <a:solidFill>
                  <a:schemeClr val="tx1"/>
                </a:solidFill>
              </a:rPr>
              <a:t>as compared to parallel transmission.</a:t>
            </a:r>
          </a:p>
          <a:p>
            <a:endParaRPr lang="en-US" sz="2000" b="1" dirty="0">
              <a:solidFill>
                <a:schemeClr val="tx1"/>
              </a:solidFill>
            </a:endParaRPr>
          </a:p>
          <a:p>
            <a:pPr marL="0" indent="0">
              <a:buNone/>
            </a:pPr>
            <a:r>
              <a:rPr lang="en-US" sz="2000" b="1" dirty="0">
                <a:solidFill>
                  <a:schemeClr val="tx1"/>
                </a:solidFill>
              </a:rPr>
              <a:t>Disadvantages of Serial transmission</a:t>
            </a:r>
          </a:p>
          <a:p>
            <a:endParaRPr lang="en-US" sz="2000" b="1" dirty="0">
              <a:solidFill>
                <a:schemeClr val="tx1"/>
              </a:solidFill>
            </a:endParaRPr>
          </a:p>
          <a:p>
            <a:r>
              <a:rPr lang="en-US" sz="2000" b="1" dirty="0">
                <a:solidFill>
                  <a:schemeClr val="tx1"/>
                </a:solidFill>
              </a:rPr>
              <a:t> Use of conversion devices at source and destination end may lead to increase in overall transmission cost.</a:t>
            </a:r>
          </a:p>
          <a:p>
            <a:r>
              <a:rPr lang="en-US" sz="2000" b="1" dirty="0">
                <a:solidFill>
                  <a:schemeClr val="tx1"/>
                </a:solidFill>
              </a:rPr>
              <a:t>This method is slower as compared to parallel transmission as bits are transmitted serially one after the other.</a:t>
            </a:r>
          </a:p>
          <a:p>
            <a:endParaRPr lang="en-US" dirty="0"/>
          </a:p>
          <a:p>
            <a:endParaRPr lang="en-US" dirty="0"/>
          </a:p>
        </p:txBody>
      </p:sp>
      <p:sp>
        <p:nvSpPr>
          <p:cNvPr id="4" name="Date Placeholder 3">
            <a:extLst>
              <a:ext uri="{FF2B5EF4-FFF2-40B4-BE49-F238E27FC236}">
                <a16:creationId xmlns:a16="http://schemas.microsoft.com/office/drawing/2014/main" xmlns="" id="{D89C156C-08B0-4DC3-AEEA-3B9ECBD6C28D}"/>
              </a:ext>
            </a:extLst>
          </p:cNvPr>
          <p:cNvSpPr>
            <a:spLocks noGrp="1"/>
          </p:cNvSpPr>
          <p:nvPr>
            <p:ph type="dt" sz="half" idx="10"/>
          </p:nvPr>
        </p:nvSpPr>
        <p:spPr/>
        <p:txBody>
          <a:bodyPr/>
          <a:lstStyle/>
          <a:p>
            <a:fld id="{5B139BC2-C3D2-4BEF-A993-8A3873056681}" type="datetime1">
              <a:rPr lang="en-US" smtClean="0"/>
              <a:t>6/19/2019</a:t>
            </a:fld>
            <a:endParaRPr lang="en-US" dirty="0"/>
          </a:p>
        </p:txBody>
      </p:sp>
      <p:sp>
        <p:nvSpPr>
          <p:cNvPr id="5" name="Slide Number Placeholder 4">
            <a:extLst>
              <a:ext uri="{FF2B5EF4-FFF2-40B4-BE49-F238E27FC236}">
                <a16:creationId xmlns:a16="http://schemas.microsoft.com/office/drawing/2014/main" xmlns="" id="{2EFC6B30-1EAC-4EF4-B5C5-AD24945716F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01170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3757</TotalTime>
  <Words>1846</Words>
  <Application>Microsoft Office PowerPoint</Application>
  <PresentationFormat>Custom</PresentationFormat>
  <Paragraphs>272</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Wisp</vt:lpstr>
      <vt:lpstr>Chapter 2 Data Transmission</vt:lpstr>
      <vt:lpstr>Data Transmission</vt:lpstr>
      <vt:lpstr>Types of Data Transmission</vt:lpstr>
      <vt:lpstr>Parallel Transmission</vt:lpstr>
      <vt:lpstr>PowerPoint Presentation</vt:lpstr>
      <vt:lpstr>Serial Transmission</vt:lpstr>
      <vt:lpstr>PowerPoint Presentation</vt:lpstr>
      <vt:lpstr>PowerPoint Presentation</vt:lpstr>
      <vt:lpstr>PowerPoint Presentation</vt:lpstr>
      <vt:lpstr>Types of Serial Transmission</vt:lpstr>
      <vt:lpstr>Asynchronous Transmission</vt:lpstr>
      <vt:lpstr>PowerPoint Presentation</vt:lpstr>
      <vt:lpstr>PowerPoint Presentation</vt:lpstr>
      <vt:lpstr>PowerPoint Presentation</vt:lpstr>
      <vt:lpstr>PowerPoint Presentation</vt:lpstr>
      <vt:lpstr>Synchronous Transmission</vt:lpstr>
      <vt:lpstr>PowerPoint Presentation</vt:lpstr>
      <vt:lpstr>PowerPoint Presentation</vt:lpstr>
      <vt:lpstr>Application of Synchronous transmission</vt:lpstr>
      <vt:lpstr>Line Configuration</vt:lpstr>
      <vt:lpstr>Point to point</vt:lpstr>
      <vt:lpstr>Multipoint  Configuration</vt:lpstr>
      <vt:lpstr>PowerPoint Presentation</vt:lpstr>
      <vt:lpstr>PowerPoint Presentation</vt:lpstr>
      <vt:lpstr>Transmission Channel</vt:lpstr>
      <vt:lpstr>Features Of The Communication Channels </vt:lpstr>
      <vt:lpstr>PowerPoint Presentation</vt:lpstr>
      <vt:lpstr>Transmission Modes</vt:lpstr>
      <vt:lpstr>Simplex</vt:lpstr>
      <vt:lpstr>Half Duplex</vt:lpstr>
      <vt:lpstr>Full Duplex</vt:lpstr>
      <vt:lpstr>RS-232C Interface Standards</vt:lpstr>
      <vt:lpstr>PowerPoint Presentation</vt:lpstr>
      <vt:lpstr>PowerPoint Presentation</vt:lpstr>
      <vt:lpstr>PowerPoint Presentation</vt:lpstr>
      <vt:lpstr>PowerPoint Presentation</vt:lpstr>
      <vt:lpstr>PowerPoint Presentation</vt:lpstr>
      <vt:lpstr>PowerPoint Presentation</vt:lpstr>
      <vt:lpstr>9D to 25D Conversion</vt:lpstr>
      <vt:lpstr>RS 449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Data Transmission</dc:title>
  <dc:creator>Er. Ashish Kumar Jha</dc:creator>
  <cp:lastModifiedBy>madan1234</cp:lastModifiedBy>
  <cp:revision>70</cp:revision>
  <dcterms:created xsi:type="dcterms:W3CDTF">2017-06-23T10:31:03Z</dcterms:created>
  <dcterms:modified xsi:type="dcterms:W3CDTF">2019-06-20T14:27:51Z</dcterms:modified>
</cp:coreProperties>
</file>