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257" r:id="rId3"/>
    <p:sldId id="258" r:id="rId4"/>
    <p:sldId id="259" r:id="rId5"/>
    <p:sldId id="260" r:id="rId6"/>
    <p:sldId id="261" r:id="rId7"/>
    <p:sldId id="262" r:id="rId8"/>
    <p:sldId id="287" r:id="rId9"/>
    <p:sldId id="263" r:id="rId10"/>
    <p:sldId id="264" r:id="rId11"/>
    <p:sldId id="265" r:id="rId12"/>
    <p:sldId id="266" r:id="rId13"/>
    <p:sldId id="267" r:id="rId14"/>
    <p:sldId id="268" r:id="rId15"/>
    <p:sldId id="270" r:id="rId16"/>
    <p:sldId id="288" r:id="rId17"/>
    <p:sldId id="289" r:id="rId18"/>
    <p:sldId id="290" r:id="rId19"/>
    <p:sldId id="291" r:id="rId20"/>
    <p:sldId id="292" r:id="rId21"/>
    <p:sldId id="293" r:id="rId22"/>
    <p:sldId id="294" r:id="rId23"/>
    <p:sldId id="295" r:id="rId24"/>
    <p:sldId id="302" r:id="rId25"/>
    <p:sldId id="368" r:id="rId26"/>
    <p:sldId id="303" r:id="rId27"/>
    <p:sldId id="304" r:id="rId28"/>
    <p:sldId id="306" r:id="rId29"/>
    <p:sldId id="307" r:id="rId30"/>
    <p:sldId id="308" r:id="rId31"/>
    <p:sldId id="309" r:id="rId32"/>
    <p:sldId id="310" r:id="rId33"/>
    <p:sldId id="311" r:id="rId34"/>
    <p:sldId id="312" r:id="rId35"/>
    <p:sldId id="313" r:id="rId36"/>
    <p:sldId id="314" r:id="rId37"/>
    <p:sldId id="315" r:id="rId38"/>
    <p:sldId id="325" r:id="rId39"/>
    <p:sldId id="329" r:id="rId40"/>
    <p:sldId id="330" r:id="rId41"/>
    <p:sldId id="332" r:id="rId42"/>
    <p:sldId id="271" r:id="rId43"/>
    <p:sldId id="272" r:id="rId44"/>
    <p:sldId id="273" r:id="rId45"/>
    <p:sldId id="274" r:id="rId46"/>
    <p:sldId id="275" r:id="rId47"/>
    <p:sldId id="276" r:id="rId48"/>
    <p:sldId id="277" r:id="rId49"/>
    <p:sldId id="369" r:id="rId50"/>
    <p:sldId id="370" r:id="rId51"/>
    <p:sldId id="371" r:id="rId52"/>
    <p:sldId id="372" r:id="rId53"/>
    <p:sldId id="374" r:id="rId54"/>
    <p:sldId id="375" r:id="rId55"/>
    <p:sldId id="376" r:id="rId56"/>
    <p:sldId id="377" r:id="rId57"/>
    <p:sldId id="378" r:id="rId58"/>
    <p:sldId id="379" r:id="rId59"/>
    <p:sldId id="380" r:id="rId60"/>
    <p:sldId id="286" r:id="rId61"/>
    <p:sldId id="278" r:id="rId62"/>
    <p:sldId id="279" r:id="rId63"/>
    <p:sldId id="280" r:id="rId64"/>
    <p:sldId id="281" r:id="rId65"/>
    <p:sldId id="282" r:id="rId66"/>
    <p:sldId id="283" r:id="rId67"/>
    <p:sldId id="284" r:id="rId68"/>
    <p:sldId id="285" r:id="rId69"/>
    <p:sldId id="381" r:id="rId70"/>
    <p:sldId id="382" r:id="rId71"/>
    <p:sldId id="383" r:id="rId72"/>
    <p:sldId id="384" r:id="rId73"/>
    <p:sldId id="385" r:id="rId74"/>
    <p:sldId id="386" r:id="rId75"/>
    <p:sldId id="387" r:id="rId76"/>
    <p:sldId id="388" r:id="rId77"/>
    <p:sldId id="389" r:id="rId78"/>
    <p:sldId id="390" r:id="rId79"/>
    <p:sldId id="391"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8E16BC-A93D-4315-BF38-6AE552086583}" type="datetimeFigureOut">
              <a:rPr lang="en-US" smtClean="0"/>
              <a:pPr/>
              <a:t>7/17/2019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6C6552-22F4-46FA-ABCF-D1BDBF3DE8D4}" type="slidenum">
              <a:rPr lang="en-US" smtClean="0"/>
              <a:pPr/>
              <a:t>‹#›</a:t>
            </a:fld>
            <a:endParaRPr lang="en-US"/>
          </a:p>
        </p:txBody>
      </p:sp>
    </p:spTree>
    <p:extLst>
      <p:ext uri="{BB962C8B-B14F-4D97-AF65-F5344CB8AC3E}">
        <p14:creationId xmlns:p14="http://schemas.microsoft.com/office/powerpoint/2010/main" xmlns="" val="2744478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F04279A4-882E-4AF7-9270-5042F2DC2F02}" type="slidenum">
              <a:rPr lang="en-US" sz="1300" smtClean="0"/>
              <a:pPr/>
              <a:t>24</a:t>
            </a:fld>
            <a:endParaRPr lang="en-US" sz="130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10F9222E-89E3-4263-9A62-03E4C0DA50B9}" type="slidenum">
              <a:rPr lang="en-US" sz="1300" smtClean="0"/>
              <a:pPr/>
              <a:t>34</a:t>
            </a:fld>
            <a:endParaRPr lang="en-US" sz="130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5C026202-DE31-450A-BE3F-5624BC38798B}" type="slidenum">
              <a:rPr lang="en-US" sz="1300" smtClean="0"/>
              <a:pPr/>
              <a:t>35</a:t>
            </a:fld>
            <a:endParaRPr lang="en-US" sz="13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C8AC1762-413F-4343-806E-EA6CC07B60AD}" type="slidenum">
              <a:rPr lang="en-US" sz="1300" smtClean="0"/>
              <a:pPr/>
              <a:t>36</a:t>
            </a:fld>
            <a:endParaRPr lang="en-US" sz="130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893BF511-436F-4922-8F65-AA292FDEEC5B}" type="slidenum">
              <a:rPr lang="en-US" sz="1300" smtClean="0"/>
              <a:pPr/>
              <a:t>37</a:t>
            </a:fld>
            <a:endParaRPr lang="en-US" sz="13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8C7FB5BE-AE9D-4AC0-B43F-537C4CE29C2D}" type="slidenum">
              <a:rPr lang="en-US" sz="1300" smtClean="0"/>
              <a:pPr/>
              <a:t>38</a:t>
            </a:fld>
            <a:endParaRPr lang="en-US" sz="13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F69AA832-2CDB-4D75-BFCB-55F5B1009A30}" type="slidenum">
              <a:rPr lang="en-US" sz="1300" smtClean="0"/>
              <a:pPr/>
              <a:t>39</a:t>
            </a:fld>
            <a:endParaRPr lang="en-US" sz="130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8F85E7AC-79AE-4DC1-9FB5-A5F7F9C3E82E}" type="slidenum">
              <a:rPr lang="en-US" sz="1300" smtClean="0"/>
              <a:pPr/>
              <a:t>40</a:t>
            </a:fld>
            <a:endParaRPr lang="en-US" sz="130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F473749D-48C5-4D53-A9BB-472844E7EEE8}" type="slidenum">
              <a:rPr lang="en-US" sz="1300" smtClean="0"/>
              <a:pPr/>
              <a:t>41</a:t>
            </a:fld>
            <a:endParaRPr lang="en-US" sz="130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F17E3E01-6731-4E44-BDF5-49FF6806EE7F}" type="slidenum">
              <a:rPr lang="en-US" sz="1300" smtClean="0"/>
              <a:pPr/>
              <a:t>26</a:t>
            </a:fld>
            <a:endParaRPr lang="en-US" sz="13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24967ED7-6259-456E-BA68-255E18E37D80}" type="slidenum">
              <a:rPr lang="en-US" sz="1300" smtClean="0"/>
              <a:pPr/>
              <a:t>27</a:t>
            </a:fld>
            <a:endParaRPr lang="en-US" sz="130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23D9B9D6-F218-477E-85AA-0CA56ECD634B}" type="slidenum">
              <a:rPr lang="en-US" sz="1300" smtClean="0"/>
              <a:pPr/>
              <a:t>28</a:t>
            </a:fld>
            <a:endParaRPr lang="en-US" sz="13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9F42802B-23F8-4D79-AE2F-388F28570C98}" type="slidenum">
              <a:rPr lang="en-US" sz="1300" smtClean="0"/>
              <a:pPr/>
              <a:t>29</a:t>
            </a:fld>
            <a:endParaRPr lang="en-US" sz="13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484B15C8-0A25-4A1A-83CC-054097010574}" type="slidenum">
              <a:rPr lang="en-US" sz="1300" smtClean="0"/>
              <a:pPr/>
              <a:t>30</a:t>
            </a:fld>
            <a:endParaRPr lang="en-US" sz="130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38E4925B-10CB-4E7B-8B80-116BB7D75FC9}" type="slidenum">
              <a:rPr lang="en-US" sz="1300" smtClean="0"/>
              <a:pPr/>
              <a:t>31</a:t>
            </a:fld>
            <a:endParaRPr lang="en-US" sz="13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8624C9A4-6D65-4CD0-A8C5-75C8A418BEA1}" type="slidenum">
              <a:rPr lang="en-US" sz="1300" smtClean="0"/>
              <a:pPr/>
              <a:t>32</a:t>
            </a:fld>
            <a:endParaRPr lang="en-US" sz="13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9963">
              <a:defRPr sz="2400">
                <a:solidFill>
                  <a:schemeClr val="tx1"/>
                </a:solidFill>
                <a:latin typeface="Times New Roman" pitchFamily="18" charset="0"/>
              </a:defRPr>
            </a:lvl1pPr>
            <a:lvl2pPr marL="742950" indent="-285750" defTabSz="969963">
              <a:defRPr sz="2400">
                <a:solidFill>
                  <a:schemeClr val="tx1"/>
                </a:solidFill>
                <a:latin typeface="Times New Roman" pitchFamily="18" charset="0"/>
              </a:defRPr>
            </a:lvl2pPr>
            <a:lvl3pPr marL="1143000" indent="-228600" defTabSz="969963">
              <a:defRPr sz="2400">
                <a:solidFill>
                  <a:schemeClr val="tx1"/>
                </a:solidFill>
                <a:latin typeface="Times New Roman" pitchFamily="18" charset="0"/>
              </a:defRPr>
            </a:lvl3pPr>
            <a:lvl4pPr marL="1600200" indent="-228600" defTabSz="969963">
              <a:defRPr sz="2400">
                <a:solidFill>
                  <a:schemeClr val="tx1"/>
                </a:solidFill>
                <a:latin typeface="Times New Roman" pitchFamily="18" charset="0"/>
              </a:defRPr>
            </a:lvl4pPr>
            <a:lvl5pPr marL="2057400" indent="-228600" defTabSz="969963">
              <a:defRPr sz="2400">
                <a:solidFill>
                  <a:schemeClr val="tx1"/>
                </a:solidFill>
                <a:latin typeface="Times New Roman" pitchFamily="18" charset="0"/>
              </a:defRPr>
            </a:lvl5pPr>
            <a:lvl6pPr marL="2514600" indent="-228600" defTabSz="969963" eaLnBrk="0" fontAlgn="base" hangingPunct="0">
              <a:spcBef>
                <a:spcPct val="0"/>
              </a:spcBef>
              <a:spcAft>
                <a:spcPct val="0"/>
              </a:spcAft>
              <a:defRPr sz="2400">
                <a:solidFill>
                  <a:schemeClr val="tx1"/>
                </a:solidFill>
                <a:latin typeface="Times New Roman" pitchFamily="18" charset="0"/>
              </a:defRPr>
            </a:lvl6pPr>
            <a:lvl7pPr marL="2971800" indent="-228600" defTabSz="969963" eaLnBrk="0" fontAlgn="base" hangingPunct="0">
              <a:spcBef>
                <a:spcPct val="0"/>
              </a:spcBef>
              <a:spcAft>
                <a:spcPct val="0"/>
              </a:spcAft>
              <a:defRPr sz="2400">
                <a:solidFill>
                  <a:schemeClr val="tx1"/>
                </a:solidFill>
                <a:latin typeface="Times New Roman" pitchFamily="18" charset="0"/>
              </a:defRPr>
            </a:lvl7pPr>
            <a:lvl8pPr marL="3429000" indent="-228600" defTabSz="969963" eaLnBrk="0" fontAlgn="base" hangingPunct="0">
              <a:spcBef>
                <a:spcPct val="0"/>
              </a:spcBef>
              <a:spcAft>
                <a:spcPct val="0"/>
              </a:spcAft>
              <a:defRPr sz="2400">
                <a:solidFill>
                  <a:schemeClr val="tx1"/>
                </a:solidFill>
                <a:latin typeface="Times New Roman" pitchFamily="18" charset="0"/>
              </a:defRPr>
            </a:lvl8pPr>
            <a:lvl9pPr marL="3886200" indent="-228600" defTabSz="969963" eaLnBrk="0" fontAlgn="base" hangingPunct="0">
              <a:spcBef>
                <a:spcPct val="0"/>
              </a:spcBef>
              <a:spcAft>
                <a:spcPct val="0"/>
              </a:spcAft>
              <a:defRPr sz="2400">
                <a:solidFill>
                  <a:schemeClr val="tx1"/>
                </a:solidFill>
                <a:latin typeface="Times New Roman" pitchFamily="18" charset="0"/>
              </a:defRPr>
            </a:lvl9pPr>
          </a:lstStyle>
          <a:p>
            <a:fld id="{1020B1A3-1666-45FB-AE03-E53AAA9BAF47}" type="slidenum">
              <a:rPr lang="en-US" sz="1300" smtClean="0"/>
              <a:pPr/>
              <a:t>33</a:t>
            </a:fld>
            <a:endParaRPr lang="en-US" sz="13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6789C1F-3DD8-4329-BBCE-5D254B02FCD0}" type="datetimeFigureOut">
              <a:rPr lang="en-US" smtClean="0"/>
              <a:pPr/>
              <a:t>7/17/2019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F4D7363-68CF-4C61-8BC6-559ED874EC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789C1F-3DD8-4329-BBCE-5D254B02FCD0}"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D7363-68CF-4C61-8BC6-559ED874EC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789C1F-3DD8-4329-BBCE-5D254B02FCD0}"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D7363-68CF-4C61-8BC6-559ED874EC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789C1F-3DD8-4329-BBCE-5D254B02FCD0}"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D7363-68CF-4C61-8BC6-559ED874EC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789C1F-3DD8-4329-BBCE-5D254B02FCD0}" type="datetimeFigureOut">
              <a:rPr lang="en-US" smtClean="0"/>
              <a:pPr/>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D7363-68CF-4C61-8BC6-559ED874EC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789C1F-3DD8-4329-BBCE-5D254B02FCD0}" type="datetimeFigureOut">
              <a:rPr lang="en-US" smtClean="0"/>
              <a:pPr/>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D7363-68CF-4C61-8BC6-559ED874EC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6789C1F-3DD8-4329-BBCE-5D254B02FCD0}" type="datetimeFigureOut">
              <a:rPr lang="en-US" smtClean="0"/>
              <a:pPr/>
              <a:t>7/17/2019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D7363-68CF-4C61-8BC6-559ED874EC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789C1F-3DD8-4329-BBCE-5D254B02FCD0}" type="datetimeFigureOut">
              <a:rPr lang="en-US" smtClean="0"/>
              <a:pPr/>
              <a:t>7/17/2019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D7363-68CF-4C61-8BC6-559ED874EC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89C1F-3DD8-4329-BBCE-5D254B02FCD0}" type="datetimeFigureOut">
              <a:rPr lang="en-US" smtClean="0"/>
              <a:pPr/>
              <a:t>7/17/2019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4D7363-68CF-4C61-8BC6-559ED874EC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789C1F-3DD8-4329-BBCE-5D254B02FCD0}" type="datetimeFigureOut">
              <a:rPr lang="en-US" smtClean="0"/>
              <a:pPr/>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D7363-68CF-4C61-8BC6-559ED874EC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789C1F-3DD8-4329-BBCE-5D254B02FCD0}" type="datetimeFigureOut">
              <a:rPr lang="en-US" smtClean="0"/>
              <a:pPr/>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F4D7363-68CF-4C61-8BC6-559ED874ECE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6789C1F-3DD8-4329-BBCE-5D254B02FCD0}" type="datetimeFigureOut">
              <a:rPr lang="en-US" smtClean="0"/>
              <a:pPr/>
              <a:t>7/17/2019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4D7363-68CF-4C61-8BC6-559ED874ECE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0.gif"/><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5400" dirty="0" smtClean="0"/>
              <a:t>Chapter 2</a:t>
            </a:r>
            <a:br>
              <a:rPr lang="en-US" sz="5400" dirty="0" smtClean="0"/>
            </a:br>
            <a:r>
              <a:rPr lang="en-US" sz="5400" dirty="0" smtClean="0"/>
              <a:t>System Simulation</a:t>
            </a:r>
            <a:br>
              <a:rPr lang="en-US" sz="5400" dirty="0" smtClean="0"/>
            </a:br>
            <a:r>
              <a:rPr lang="en-US" sz="5400" dirty="0" smtClean="0"/>
              <a:t>Chapter 3</a:t>
            </a:r>
            <a:br>
              <a:rPr lang="en-US" sz="5400" dirty="0" smtClean="0"/>
            </a:br>
            <a:r>
              <a:rPr lang="en-US" sz="5400" dirty="0" smtClean="0"/>
              <a:t>Continuous System</a:t>
            </a:r>
            <a:endParaRPr lang="en-US" sz="5400" dirty="0"/>
          </a:p>
        </p:txBody>
      </p:sp>
      <p:sp>
        <p:nvSpPr>
          <p:cNvPr id="3" name="Subtitle 2"/>
          <p:cNvSpPr>
            <a:spLocks noGrp="1"/>
          </p:cNvSpPr>
          <p:nvPr>
            <p:ph type="subTitle" idx="1"/>
          </p:nvPr>
        </p:nvSpPr>
        <p:spPr>
          <a:xfrm>
            <a:off x="533400" y="3228536"/>
            <a:ext cx="7854696" cy="3248464"/>
          </a:xfrm>
        </p:spPr>
        <p:txBody>
          <a:bodyPr>
            <a:normAutofit/>
          </a:bodyPr>
          <a:lstStyle/>
          <a:p>
            <a:endParaRPr lang="en-US" dirty="0"/>
          </a:p>
          <a:p>
            <a:pPr algn="ctr"/>
            <a:r>
              <a:rPr lang="en-US" sz="3200" b="1" dirty="0" smtClean="0"/>
              <a:t>Prepared By:</a:t>
            </a:r>
          </a:p>
          <a:p>
            <a:pPr algn="ctr"/>
            <a:r>
              <a:rPr lang="en-US" dirty="0" err="1" smtClean="0"/>
              <a:t>Sundar</a:t>
            </a:r>
            <a:r>
              <a:rPr lang="en-US" dirty="0" smtClean="0"/>
              <a:t> </a:t>
            </a:r>
            <a:r>
              <a:rPr lang="en-US" dirty="0" err="1" smtClean="0"/>
              <a:t>Kunwar</a:t>
            </a:r>
            <a:endParaRPr lang="en-US" dirty="0" smtClean="0"/>
          </a:p>
          <a:p>
            <a:pPr algn="ctr"/>
            <a:r>
              <a:rPr lang="en-US" dirty="0"/>
              <a:t>Assistant Professor</a:t>
            </a:r>
          </a:p>
          <a:p>
            <a:pPr algn="ctr"/>
            <a:r>
              <a:rPr lang="en-US" dirty="0" smtClean="0"/>
              <a:t>Department of Computer Science and Engineering</a:t>
            </a:r>
          </a:p>
          <a:p>
            <a:pPr algn="ctr"/>
            <a:r>
              <a:rPr lang="en-US" dirty="0" smtClean="0"/>
              <a:t>Nepal Engineering College</a:t>
            </a:r>
          </a:p>
          <a:p>
            <a:pPr algn="ct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r>
              <a:rPr lang="en-US" dirty="0" smtClean="0"/>
              <a:t>Drawback of Analytical Technique</a:t>
            </a:r>
            <a:endParaRPr lang="en-US" dirty="0"/>
          </a:p>
        </p:txBody>
      </p:sp>
      <p:sp>
        <p:nvSpPr>
          <p:cNvPr id="3" name="Content Placeholder 2"/>
          <p:cNvSpPr>
            <a:spLocks noGrp="1"/>
          </p:cNvSpPr>
          <p:nvPr>
            <p:ph idx="1"/>
          </p:nvPr>
        </p:nvSpPr>
        <p:spPr>
          <a:xfrm>
            <a:off x="457200" y="1524000"/>
            <a:ext cx="8229600" cy="4724400"/>
          </a:xfrm>
        </p:spPr>
        <p:txBody>
          <a:bodyPr>
            <a:normAutofit/>
          </a:bodyPr>
          <a:lstStyle/>
          <a:p>
            <a:r>
              <a:rPr lang="en-US" dirty="0" smtClean="0"/>
              <a:t>The drawback of analytical techniques are:</a:t>
            </a:r>
          </a:p>
          <a:p>
            <a:pPr lvl="1"/>
            <a:r>
              <a:rPr lang="en-US" b="1" dirty="0" smtClean="0"/>
              <a:t>The range of problem that can be solve mathematically is limited. </a:t>
            </a:r>
            <a:r>
              <a:rPr lang="en-US" dirty="0" smtClean="0"/>
              <a:t>Mathematical technique requires that the model be expressed in some particular format. For example, in the form of linear algebraic equation and continuous linear differential equation.</a:t>
            </a:r>
          </a:p>
          <a:p>
            <a:pPr lvl="1"/>
            <a:r>
              <a:rPr lang="en-US" b="1" dirty="0" smtClean="0"/>
              <a:t>There are many simple limitation on a system such as physical stock, finite time delays or non-linear forces which makes a soluble mathematical model insoluble</a:t>
            </a:r>
            <a:r>
              <a:rPr lang="en-US" dirty="0" smtClean="0"/>
              <a:t>. </a:t>
            </a:r>
            <a:r>
              <a:rPr lang="en-US" b="1" i="1" dirty="0" smtClean="0">
                <a:solidFill>
                  <a:srgbClr val="FF0000"/>
                </a:solidFill>
              </a:rPr>
              <a:t>But simulation removes this limitation.</a:t>
            </a:r>
            <a:endParaRPr lang="en-US" b="1" i="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of simulation study:-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 initial state is to describe the problem to be solved in a concise manner so that there is a clear statement of what question are being asked and what measurements need to be taken in order to answer those question. </a:t>
            </a:r>
          </a:p>
          <a:p>
            <a:r>
              <a:rPr lang="en-US" dirty="0" smtClean="0"/>
              <a:t>Based on this problem definition a model must be defined. </a:t>
            </a:r>
          </a:p>
          <a:p>
            <a:r>
              <a:rPr lang="en-US" dirty="0" smtClean="0"/>
              <a:t>A possible solution is to explore to pass the model that can be solved analytically.</a:t>
            </a:r>
          </a:p>
          <a:p>
            <a:r>
              <a:rPr lang="en-US" dirty="0" smtClean="0"/>
              <a:t> The result will help to guide the simulation technique.</a:t>
            </a:r>
          </a:p>
          <a:p>
            <a:r>
              <a:rPr lang="en-US" dirty="0" smtClean="0"/>
              <a:t> When it is decided to simulate, we must plan the study by deciding upon the major parameters to be varied, the no. of cases to be conducted and order in which runs are to be made. </a:t>
            </a:r>
          </a:p>
          <a:p>
            <a:r>
              <a:rPr lang="en-US" dirty="0" smtClean="0"/>
              <a:t>Given that, the simulation is to be on a digital computer and its program must be written. The next stage is, executing a series of runs according to the study plan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main value of the early runs in a simulation study is to get insight in to general </a:t>
            </a:r>
            <a:r>
              <a:rPr lang="en-US" dirty="0" err="1" smtClean="0"/>
              <a:t>behaviour</a:t>
            </a:r>
            <a:r>
              <a:rPr lang="en-US" dirty="0" smtClean="0"/>
              <a:t> of the system and to know which parameters are important for the system. </a:t>
            </a:r>
          </a:p>
          <a:p>
            <a:r>
              <a:rPr lang="en-US" dirty="0" smtClean="0"/>
              <a:t>This may lead to reassessment of the model then results are verified and if found reasonable, simulation stops. Given that, the simulation is to be on a digital computer and its program must be written. </a:t>
            </a:r>
          </a:p>
          <a:p>
            <a:r>
              <a:rPr lang="en-US" dirty="0" smtClean="0"/>
              <a:t>The next stage is, executing a series of runs according to the study plan. </a:t>
            </a:r>
          </a:p>
          <a:p>
            <a:r>
              <a:rPr lang="en-US" dirty="0" smtClean="0"/>
              <a:t>The main value of the early runs in a simulation study is to get insight in to general </a:t>
            </a:r>
            <a:r>
              <a:rPr lang="en-US" dirty="0" err="1" smtClean="0"/>
              <a:t>behaviour</a:t>
            </a:r>
            <a:r>
              <a:rPr lang="en-US" dirty="0" smtClean="0"/>
              <a:t> of the system and to know which parameters are important for the system. </a:t>
            </a:r>
          </a:p>
          <a:p>
            <a:r>
              <a:rPr lang="en-US" dirty="0" smtClean="0"/>
              <a:t>This may lead to reassessment of the model then results are verified and if found reasonable, simulation stops.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teps.PNG"/>
          <p:cNvPicPr>
            <a:picLocks noGrp="1" noChangeAspect="1"/>
          </p:cNvPicPr>
          <p:nvPr>
            <p:ph idx="1"/>
          </p:nvPr>
        </p:nvPicPr>
        <p:blipFill>
          <a:blip r:embed="rId2"/>
          <a:stretch>
            <a:fillRect/>
          </a:stretch>
        </p:blipFill>
        <p:spPr>
          <a:xfrm>
            <a:off x="1600200" y="0"/>
            <a:ext cx="5867400" cy="68580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An initial state to describe the problem to be solved in a concise manner so that there is a clear statement of what questions to be asked and what measurements needed to be taken answer these questions.</a:t>
            </a:r>
          </a:p>
          <a:p>
            <a:pPr lvl="1"/>
            <a:r>
              <a:rPr lang="en-US" dirty="0" smtClean="0"/>
              <a:t>Based on these problem definition a problem must be defines </a:t>
            </a:r>
          </a:p>
          <a:p>
            <a:pPr lvl="1"/>
            <a:r>
              <a:rPr lang="en-US" dirty="0" smtClean="0"/>
              <a:t>A possible part explore the cost of a model that can be solved analytically the results in guiding the simulation study. </a:t>
            </a:r>
          </a:p>
          <a:p>
            <a:pPr lvl="1"/>
            <a:r>
              <a:rPr lang="en-US" dirty="0" smtClean="0"/>
              <a:t>When it is decided to simulate we must plan the study by deciding upon the measure parameter to be varied the number of cases to be conducted and the order in which runs at to be made.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smtClean="0"/>
              <a:t>Given that the simulation is to be on a digital computer a program must be written. The next stage is executing runs to be study plans. </a:t>
            </a:r>
          </a:p>
          <a:p>
            <a:pPr lvl="1"/>
            <a:r>
              <a:rPr lang="en-US" dirty="0" smtClean="0"/>
              <a:t>The main value of the early runs in a simulation study is to get inside into the general </a:t>
            </a:r>
            <a:r>
              <a:rPr lang="en-US" dirty="0" err="1" smtClean="0"/>
              <a:t>behaviour</a:t>
            </a:r>
            <a:r>
              <a:rPr lang="en-US" dirty="0" smtClean="0"/>
              <a:t> of the system and to know which Parameters are important for the system. </a:t>
            </a:r>
          </a:p>
          <a:p>
            <a:pPr lvl="1"/>
            <a:r>
              <a:rPr lang="en-US" dirty="0" smtClean="0"/>
              <a:t>This may lead to re-assessment of the model, when results are verified and it found reasonable the simulation will be stopped.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Experimental Nature of Simulation</a:t>
            </a:r>
            <a:endParaRPr lang="en-US" dirty="0"/>
          </a:p>
        </p:txBody>
      </p:sp>
      <p:sp>
        <p:nvSpPr>
          <p:cNvPr id="3" name="Content Placeholder 2"/>
          <p:cNvSpPr>
            <a:spLocks noGrp="1"/>
          </p:cNvSpPr>
          <p:nvPr>
            <p:ph idx="1"/>
          </p:nvPr>
        </p:nvSpPr>
        <p:spPr/>
        <p:txBody>
          <a:bodyPr/>
          <a:lstStyle/>
          <a:p>
            <a:r>
              <a:rPr lang="en-US" dirty="0" smtClean="0"/>
              <a:t>Simulation is an experimental problem solving technique.</a:t>
            </a:r>
          </a:p>
          <a:p>
            <a:r>
              <a:rPr lang="en-US" dirty="0" smtClean="0"/>
              <a:t>Many simulation runs have to be made to understand the relationships involved in the system.</a:t>
            </a:r>
          </a:p>
          <a:p>
            <a:r>
              <a:rPr lang="en-US" dirty="0" smtClean="0"/>
              <a:t>Therefore, the use of simulation in a study must be planned as a series of experiments.</a:t>
            </a:r>
            <a:endParaRPr lang="en-US" dirty="0"/>
          </a:p>
        </p:txBody>
      </p:sp>
    </p:spTree>
    <p:extLst>
      <p:ext uri="{BB962C8B-B14F-4D97-AF65-F5344CB8AC3E}">
        <p14:creationId xmlns:p14="http://schemas.microsoft.com/office/powerpoint/2010/main" xmlns="" val="318097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System Simulation</a:t>
            </a:r>
            <a:endParaRPr lang="en-US" dirty="0"/>
          </a:p>
        </p:txBody>
      </p:sp>
      <p:sp>
        <p:nvSpPr>
          <p:cNvPr id="3" name="Content Placeholder 2"/>
          <p:cNvSpPr>
            <a:spLocks noGrp="1"/>
          </p:cNvSpPr>
          <p:nvPr>
            <p:ph idx="1"/>
          </p:nvPr>
        </p:nvSpPr>
        <p:spPr/>
        <p:txBody>
          <a:bodyPr/>
          <a:lstStyle/>
          <a:p>
            <a:r>
              <a:rPr lang="en-US" dirty="0" smtClean="0"/>
              <a:t>There are basically two types of system simulation and they are:</a:t>
            </a:r>
          </a:p>
          <a:p>
            <a:pPr lvl="1"/>
            <a:r>
              <a:rPr lang="en-US" dirty="0" smtClean="0"/>
              <a:t>Continuous System Simulation </a:t>
            </a:r>
          </a:p>
          <a:p>
            <a:pPr lvl="1"/>
            <a:r>
              <a:rPr lang="en-US" dirty="0" smtClean="0"/>
              <a:t>Discrete System Simulation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943600" y="2819400"/>
            <a:ext cx="2330924" cy="258274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2000" y="4104240"/>
            <a:ext cx="3810000" cy="2143125"/>
          </a:xfrm>
          <a:prstGeom prst="rect">
            <a:avLst/>
          </a:prstGeom>
        </p:spPr>
      </p:pic>
    </p:spTree>
    <p:extLst>
      <p:ext uri="{BB962C8B-B14F-4D97-AF65-F5344CB8AC3E}">
        <p14:creationId xmlns:p14="http://schemas.microsoft.com/office/powerpoint/2010/main" xmlns="" val="291137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Lag Model</a:t>
            </a:r>
            <a:endParaRPr lang="en-US" dirty="0"/>
          </a:p>
        </p:txBody>
      </p:sp>
      <p:sp>
        <p:nvSpPr>
          <p:cNvPr id="3" name="Content Placeholder 2"/>
          <p:cNvSpPr>
            <a:spLocks noGrp="1"/>
          </p:cNvSpPr>
          <p:nvPr>
            <p:ph idx="1"/>
          </p:nvPr>
        </p:nvSpPr>
        <p:spPr/>
        <p:txBody>
          <a:bodyPr>
            <a:normAutofit lnSpcReduction="10000"/>
          </a:bodyPr>
          <a:lstStyle/>
          <a:p>
            <a:r>
              <a:rPr lang="en-US" dirty="0"/>
              <a:t>In statistics and econometrics, a </a:t>
            </a:r>
            <a:r>
              <a:rPr lang="en-US" b="1" dirty="0"/>
              <a:t>distributed lag model</a:t>
            </a:r>
            <a:r>
              <a:rPr lang="en-US" dirty="0"/>
              <a:t> is a model for time series data in which a regression equation is used to predict current values of a dependent variable based on both the current values of an explanatory variable and the lagged (past period) values of this explanatory </a:t>
            </a:r>
            <a:r>
              <a:rPr lang="en-US" dirty="0" smtClean="0"/>
              <a:t>variable.</a:t>
            </a:r>
          </a:p>
          <a:p>
            <a:r>
              <a:rPr lang="en-US" dirty="0" smtClean="0"/>
              <a:t>Those models which have the properties of changing only at fixed interval of time and basing current values of the variables on other current values and values that occurred in previous intervals are called Distributed Lag Model.</a:t>
            </a:r>
          </a:p>
          <a:p>
            <a:endParaRPr lang="en-US" dirty="0"/>
          </a:p>
        </p:txBody>
      </p:sp>
    </p:spTree>
    <p:extLst>
      <p:ext uri="{BB962C8B-B14F-4D97-AF65-F5344CB8AC3E}">
        <p14:creationId xmlns:p14="http://schemas.microsoft.com/office/powerpoint/2010/main" xmlns="" val="348616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Distributed Lag Model</a:t>
            </a:r>
            <a:endParaRPr lang="en-US" dirty="0"/>
          </a:p>
        </p:txBody>
      </p:sp>
      <p:sp>
        <p:nvSpPr>
          <p:cNvPr id="3" name="Content Placeholder 2"/>
          <p:cNvSpPr>
            <a:spLocks noGrp="1"/>
          </p:cNvSpPr>
          <p:nvPr>
            <p:ph idx="1"/>
          </p:nvPr>
        </p:nvSpPr>
        <p:spPr>
          <a:xfrm>
            <a:off x="457200" y="1066800"/>
            <a:ext cx="8229600" cy="5257800"/>
          </a:xfrm>
        </p:spPr>
        <p:txBody>
          <a:bodyPr>
            <a:normAutofit fontScale="70000" lnSpcReduction="20000"/>
          </a:bodyPr>
          <a:lstStyle/>
          <a:p>
            <a:r>
              <a:rPr lang="en-US" dirty="0" smtClean="0"/>
              <a:t>As an example, consider the following simple mathematical model of the national economy.</a:t>
            </a:r>
          </a:p>
          <a:p>
            <a:pPr lvl="1"/>
            <a:r>
              <a:rPr lang="en-US" dirty="0" smtClean="0"/>
              <a:t>C=20+0.7(Y-T)…………………….i</a:t>
            </a:r>
          </a:p>
          <a:p>
            <a:pPr lvl="1"/>
            <a:r>
              <a:rPr lang="en-US" dirty="0" smtClean="0"/>
              <a:t>I=2+0.1Y……………………………….ii</a:t>
            </a:r>
          </a:p>
          <a:p>
            <a:pPr lvl="1"/>
            <a:r>
              <a:rPr lang="en-US" dirty="0" smtClean="0"/>
              <a:t>T=0.2Y………………………………….iii</a:t>
            </a:r>
          </a:p>
          <a:p>
            <a:pPr lvl="1"/>
            <a:r>
              <a:rPr lang="en-US" dirty="0" smtClean="0"/>
              <a:t>Y=C+I+G………………………………iv</a:t>
            </a:r>
          </a:p>
          <a:p>
            <a:pPr marL="393192" lvl="1" indent="0">
              <a:buNone/>
            </a:pPr>
            <a:r>
              <a:rPr lang="en-US" dirty="0"/>
              <a:t>	</a:t>
            </a:r>
            <a:r>
              <a:rPr lang="en-US" dirty="0" smtClean="0"/>
              <a:t>where</a:t>
            </a:r>
          </a:p>
          <a:p>
            <a:pPr marL="393192" lvl="1" indent="0">
              <a:buNone/>
            </a:pPr>
            <a:r>
              <a:rPr lang="en-US" dirty="0"/>
              <a:t>	</a:t>
            </a:r>
            <a:r>
              <a:rPr lang="en-US" dirty="0" smtClean="0"/>
              <a:t>C be the Consumption</a:t>
            </a:r>
          </a:p>
          <a:p>
            <a:pPr marL="393192" lvl="1" indent="0">
              <a:buNone/>
            </a:pPr>
            <a:r>
              <a:rPr lang="en-US" dirty="0"/>
              <a:t>	</a:t>
            </a:r>
            <a:r>
              <a:rPr lang="en-US" dirty="0" smtClean="0"/>
              <a:t>I be the Investment</a:t>
            </a:r>
          </a:p>
          <a:p>
            <a:pPr marL="393192" lvl="1" indent="0">
              <a:buNone/>
            </a:pPr>
            <a:r>
              <a:rPr lang="en-US" dirty="0"/>
              <a:t>	</a:t>
            </a:r>
            <a:r>
              <a:rPr lang="en-US" dirty="0" smtClean="0"/>
              <a:t>T be the Taxes</a:t>
            </a:r>
          </a:p>
          <a:p>
            <a:pPr marL="393192" lvl="1" indent="0">
              <a:buNone/>
            </a:pPr>
            <a:r>
              <a:rPr lang="en-US" dirty="0"/>
              <a:t>	</a:t>
            </a:r>
            <a:r>
              <a:rPr lang="en-US" dirty="0" smtClean="0"/>
              <a:t>G be the government expenditure</a:t>
            </a:r>
          </a:p>
          <a:p>
            <a:pPr marL="393192" lvl="1" indent="0">
              <a:buNone/>
            </a:pPr>
            <a:r>
              <a:rPr lang="en-US" dirty="0"/>
              <a:t>	</a:t>
            </a:r>
            <a:r>
              <a:rPr lang="en-US" dirty="0" smtClean="0"/>
              <a:t>Y be the national income</a:t>
            </a:r>
          </a:p>
          <a:p>
            <a:pPr marL="393192" lvl="1" indent="0">
              <a:buNone/>
            </a:pPr>
            <a:r>
              <a:rPr lang="en-US" dirty="0" smtClean="0"/>
              <a:t>This is a static model and can be made dynamic by lagging all the variable as follows:</a:t>
            </a:r>
          </a:p>
          <a:p>
            <a:pPr marL="393192" lvl="1" indent="0">
              <a:buNone/>
            </a:pPr>
            <a:r>
              <a:rPr lang="en-US" dirty="0"/>
              <a:t>	 </a:t>
            </a:r>
            <a:r>
              <a:rPr lang="en-US" dirty="0" smtClean="0"/>
              <a:t>I=2+0.1Y-1</a:t>
            </a:r>
          </a:p>
          <a:p>
            <a:pPr marL="393192" lvl="1" indent="0">
              <a:buNone/>
            </a:pPr>
            <a:r>
              <a:rPr lang="en-US" dirty="0"/>
              <a:t>	 </a:t>
            </a:r>
            <a:r>
              <a:rPr lang="en-US" dirty="0" smtClean="0"/>
              <a:t>T=0.2Y-1</a:t>
            </a:r>
          </a:p>
          <a:p>
            <a:pPr marL="393192" lvl="1" indent="0">
              <a:buNone/>
            </a:pPr>
            <a:r>
              <a:rPr lang="en-US" dirty="0"/>
              <a:t>	 </a:t>
            </a:r>
            <a:r>
              <a:rPr lang="en-US" dirty="0" smtClean="0"/>
              <a:t>Y=C-1+I-1+G-1</a:t>
            </a:r>
          </a:p>
          <a:p>
            <a:pPr marL="393192" lvl="1" indent="0">
              <a:buNone/>
            </a:pPr>
            <a:r>
              <a:rPr lang="en-US" dirty="0"/>
              <a:t>	 </a:t>
            </a:r>
            <a:r>
              <a:rPr lang="en-US" dirty="0" smtClean="0"/>
              <a:t>C=20+0.7(Y-1-T-1)</a:t>
            </a:r>
            <a:r>
              <a:rPr lang="en-US" dirty="0"/>
              <a:t>	</a:t>
            </a:r>
            <a:endParaRPr lang="en-US" dirty="0" smtClean="0"/>
          </a:p>
          <a:p>
            <a:pPr marL="393192" lvl="1" indent="0">
              <a:buNone/>
            </a:pPr>
            <a:r>
              <a:rPr lang="en-US" dirty="0"/>
              <a:t>	</a:t>
            </a:r>
            <a:endParaRPr lang="en-US" dirty="0" smtClean="0"/>
          </a:p>
          <a:p>
            <a:pPr marL="393192" lvl="1" indent="0">
              <a:buNone/>
            </a:pPr>
            <a:endParaRPr lang="en-US" dirty="0" smtClean="0"/>
          </a:p>
          <a:p>
            <a:pPr marL="393192" lvl="1" indent="0">
              <a:buNone/>
            </a:pPr>
            <a:endParaRPr lang="en-US" dirty="0"/>
          </a:p>
        </p:txBody>
      </p:sp>
    </p:spTree>
    <p:extLst>
      <p:ext uri="{BB962C8B-B14F-4D97-AF65-F5344CB8AC3E}">
        <p14:creationId xmlns:p14="http://schemas.microsoft.com/office/powerpoint/2010/main" xmlns="" val="376619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
                                            <p:txEl>
                                              <p:pRg st="13" end="13"/>
                                            </p:txEl>
                                          </p:spTgt>
                                        </p:tgtEl>
                                        <p:attrNameLst>
                                          <p:attrName>style.visibility</p:attrName>
                                        </p:attrNameLst>
                                      </p:cBhvr>
                                      <p:to>
                                        <p:strVal val="visible"/>
                                      </p:to>
                                    </p:set>
                                    <p:animEffect transition="in" filter="fade">
                                      <p:cBhvr>
                                        <p:cTn id="78" dur="1000"/>
                                        <p:tgtEl>
                                          <p:spTgt spid="3">
                                            <p:txEl>
                                              <p:pRg st="13" end="13"/>
                                            </p:txEl>
                                          </p:spTgt>
                                        </p:tgtEl>
                                      </p:cBhvr>
                                    </p:animEffect>
                                    <p:anim calcmode="lin" valueType="num">
                                      <p:cBhvr>
                                        <p:cTn id="7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Effect transition="in" filter="fade">
                                      <p:cBhvr>
                                        <p:cTn id="83" dur="1000"/>
                                        <p:tgtEl>
                                          <p:spTgt spid="3">
                                            <p:txEl>
                                              <p:pRg st="14" end="14"/>
                                            </p:txEl>
                                          </p:spTgt>
                                        </p:tgtEl>
                                      </p:cBhvr>
                                    </p:animEffect>
                                    <p:anim calcmode="lin" valueType="num">
                                      <p:cBhvr>
                                        <p:cTn id="8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3">
                                            <p:txEl>
                                              <p:pRg st="15" end="15"/>
                                            </p:txEl>
                                          </p:spTgt>
                                        </p:tgtEl>
                                        <p:attrNameLst>
                                          <p:attrName>style.visibility</p:attrName>
                                        </p:attrNameLst>
                                      </p:cBhvr>
                                      <p:to>
                                        <p:strVal val="visible"/>
                                      </p:to>
                                    </p:set>
                                    <p:animEffect transition="in" filter="fade">
                                      <p:cBhvr>
                                        <p:cTn id="88" dur="1000"/>
                                        <p:tgtEl>
                                          <p:spTgt spid="3">
                                            <p:txEl>
                                              <p:pRg st="15" end="15"/>
                                            </p:txEl>
                                          </p:spTgt>
                                        </p:tgtEl>
                                      </p:cBhvr>
                                    </p:animEffect>
                                    <p:anim calcmode="lin" valueType="num">
                                      <p:cBhvr>
                                        <p:cTn id="89"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90"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3">
                                            <p:txEl>
                                              <p:pRg st="16" end="16"/>
                                            </p:txEl>
                                          </p:spTgt>
                                        </p:tgtEl>
                                        <p:attrNameLst>
                                          <p:attrName>style.visibility</p:attrName>
                                        </p:attrNameLst>
                                      </p:cBhvr>
                                      <p:to>
                                        <p:strVal val="visible"/>
                                      </p:to>
                                    </p:set>
                                    <p:animEffect transition="in" filter="fade">
                                      <p:cBhvr>
                                        <p:cTn id="93" dur="1000"/>
                                        <p:tgtEl>
                                          <p:spTgt spid="3">
                                            <p:txEl>
                                              <p:pRg st="16" end="16"/>
                                            </p:txEl>
                                          </p:spTgt>
                                        </p:tgtEl>
                                      </p:cBhvr>
                                    </p:animEffect>
                                    <p:anim calcmode="lin" valueType="num">
                                      <p:cBhvr>
                                        <p:cTn id="94"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5"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Simulation</a:t>
            </a:r>
            <a:endParaRPr lang="en-US" dirty="0"/>
          </a:p>
        </p:txBody>
      </p:sp>
      <p:sp>
        <p:nvSpPr>
          <p:cNvPr id="5" name="Content Placeholder 4"/>
          <p:cNvSpPr>
            <a:spLocks noGrp="1"/>
          </p:cNvSpPr>
          <p:nvPr>
            <p:ph idx="1"/>
          </p:nvPr>
        </p:nvSpPr>
        <p:spPr/>
        <p:txBody>
          <a:bodyPr/>
          <a:lstStyle/>
          <a:p>
            <a:r>
              <a:rPr lang="en-US" dirty="0" smtClean="0"/>
              <a:t>It is defined as the technique of solving problems by the observations of performance over time of a dynamic model of system. </a:t>
            </a:r>
          </a:p>
          <a:p>
            <a:r>
              <a:rPr lang="en-US" dirty="0" smtClean="0"/>
              <a:t>This definition includes the use of dynamic physical models where the results are derived from physical measurements rather than numerical computations.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US" dirty="0" smtClean="0"/>
              <a:t>Cobweb Model</a:t>
            </a: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a:t>The </a:t>
            </a:r>
            <a:r>
              <a:rPr lang="en-US" b="1" dirty="0"/>
              <a:t>cobweb model</a:t>
            </a:r>
            <a:r>
              <a:rPr lang="en-US" dirty="0"/>
              <a:t> or </a:t>
            </a:r>
            <a:r>
              <a:rPr lang="en-US" b="1" dirty="0"/>
              <a:t>cobweb theory</a:t>
            </a:r>
            <a:r>
              <a:rPr lang="en-US" dirty="0"/>
              <a:t> is an economic model that explains why prices might be subject to periodic fluctuations in certain types of markets</a:t>
            </a:r>
            <a:r>
              <a:rPr lang="en-US" dirty="0" smtClean="0"/>
              <a:t>.</a:t>
            </a:r>
          </a:p>
          <a:p>
            <a:r>
              <a:rPr lang="en-US" dirty="0" smtClean="0"/>
              <a:t>It </a:t>
            </a:r>
            <a:r>
              <a:rPr lang="en-US" dirty="0"/>
              <a:t>describes cyclical supply and demand in a market where the amount produced must be chosen before prices are observed. </a:t>
            </a:r>
            <a:endParaRPr lang="en-US" dirty="0" smtClean="0"/>
          </a:p>
          <a:p>
            <a:r>
              <a:rPr lang="en-US" dirty="0" smtClean="0"/>
              <a:t>Producers</a:t>
            </a:r>
            <a:r>
              <a:rPr lang="en-US" dirty="0"/>
              <a:t>' expectations about prices are assumed to be based on observations of previous prices</a:t>
            </a:r>
            <a:r>
              <a:rPr lang="en-US" dirty="0" smtClean="0"/>
              <a:t>.</a:t>
            </a:r>
          </a:p>
          <a:p>
            <a:endParaRPr lang="en-US" dirty="0"/>
          </a:p>
        </p:txBody>
      </p:sp>
    </p:spTree>
    <p:extLst>
      <p:ext uri="{BB962C8B-B14F-4D97-AF65-F5344CB8AC3E}">
        <p14:creationId xmlns:p14="http://schemas.microsoft.com/office/powerpoint/2010/main" xmlns="" val="83494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Suppose for example that as a result of unexpectedly bad weather, farmers go to market with an unusually small crop of strawberries. </a:t>
            </a:r>
          </a:p>
          <a:p>
            <a:r>
              <a:rPr lang="en-US" dirty="0" smtClean="0"/>
              <a:t>This </a:t>
            </a:r>
            <a:r>
              <a:rPr lang="en-US" dirty="0"/>
              <a:t>shortage, equivalent to a leftward shift in the market's supply curve, results in high prices</a:t>
            </a:r>
            <a:r>
              <a:rPr lang="en-US" dirty="0" smtClean="0"/>
              <a:t>.</a:t>
            </a:r>
          </a:p>
          <a:p>
            <a:r>
              <a:rPr lang="en-US" dirty="0" smtClean="0"/>
              <a:t> </a:t>
            </a:r>
            <a:r>
              <a:rPr lang="en-US" dirty="0"/>
              <a:t>If farmers expect these high price conditions to continue, then in the following year, they will raise their production of strawberries relative to other crops. </a:t>
            </a:r>
            <a:endParaRPr lang="en-US" dirty="0" smtClean="0"/>
          </a:p>
          <a:p>
            <a:r>
              <a:rPr lang="en-US" dirty="0" smtClean="0"/>
              <a:t>Therefore</a:t>
            </a:r>
            <a:r>
              <a:rPr lang="en-US" dirty="0"/>
              <a:t>, when they go to market the supply will be high, resulting in low prices. </a:t>
            </a:r>
            <a:endParaRPr lang="en-US" dirty="0" smtClean="0"/>
          </a:p>
          <a:p>
            <a:r>
              <a:rPr lang="en-US" dirty="0" smtClean="0"/>
              <a:t>If </a:t>
            </a:r>
            <a:r>
              <a:rPr lang="en-US" dirty="0"/>
              <a:t>they then expect low prices to continue, they will decrease their production of strawberries for the next year, resulting in high prices again.</a:t>
            </a:r>
          </a:p>
        </p:txBody>
      </p:sp>
    </p:spTree>
    <p:extLst>
      <p:ext uri="{BB962C8B-B14F-4D97-AF65-F5344CB8AC3E}">
        <p14:creationId xmlns:p14="http://schemas.microsoft.com/office/powerpoint/2010/main" xmlns="" val="31047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77281" y="1935163"/>
            <a:ext cx="4389437" cy="4389437"/>
          </a:xfrm>
        </p:spPr>
      </p:pic>
    </p:spTree>
    <p:extLst>
      <p:ext uri="{BB962C8B-B14F-4D97-AF65-F5344CB8AC3E}">
        <p14:creationId xmlns:p14="http://schemas.microsoft.com/office/powerpoint/2010/main" xmlns="" val="3287388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Time advancement Mechanism</a:t>
            </a:r>
            <a:endParaRPr lang="en-US" dirty="0"/>
          </a:p>
        </p:txBody>
      </p:sp>
      <p:sp>
        <p:nvSpPr>
          <p:cNvPr id="3" name="Content Placeholder 2"/>
          <p:cNvSpPr>
            <a:spLocks noGrp="1"/>
          </p:cNvSpPr>
          <p:nvPr>
            <p:ph idx="1"/>
          </p:nvPr>
        </p:nvSpPr>
        <p:spPr>
          <a:xfrm>
            <a:off x="457200" y="1447800"/>
            <a:ext cx="8229600" cy="4876800"/>
          </a:xfrm>
        </p:spPr>
        <p:txBody>
          <a:bodyPr/>
          <a:lstStyle/>
          <a:p>
            <a:r>
              <a:rPr lang="en-US" dirty="0" smtClean="0"/>
              <a:t>Time in system simulation can be represented in advanced using following two commonly used techniques:</a:t>
            </a:r>
          </a:p>
          <a:p>
            <a:pPr lvl="1"/>
            <a:r>
              <a:rPr lang="en-US" dirty="0" smtClean="0"/>
              <a:t>Fixed Interval Time</a:t>
            </a:r>
          </a:p>
          <a:p>
            <a:pPr lvl="1">
              <a:buNone/>
            </a:pPr>
            <a:endParaRPr lang="en-US" dirty="0" smtClean="0"/>
          </a:p>
          <a:p>
            <a:pPr lvl="1"/>
            <a:r>
              <a:rPr lang="en-US" dirty="0" smtClean="0"/>
              <a:t>Event Occurring Time</a:t>
            </a:r>
            <a:endParaRPr lang="en-US" dirty="0"/>
          </a:p>
        </p:txBody>
      </p:sp>
    </p:spTree>
    <p:extLst>
      <p:ext uri="{BB962C8B-B14F-4D97-AF65-F5344CB8AC3E}">
        <p14:creationId xmlns:p14="http://schemas.microsoft.com/office/powerpoint/2010/main" xmlns="" val="3882824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39C43D-224A-43CA-AD1E-F4FCF059D167}" type="slidenum">
              <a:rPr lang="en-US" sz="1200" smtClean="0">
                <a:solidFill>
                  <a:schemeClr val="folHlink"/>
                </a:solidFill>
              </a:rPr>
              <a:pPr/>
              <a:t>24</a:t>
            </a:fld>
            <a:endParaRPr lang="en-US" sz="1200" smtClean="0">
              <a:solidFill>
                <a:schemeClr val="folHlink"/>
              </a:solidFill>
            </a:endParaRPr>
          </a:p>
        </p:txBody>
      </p:sp>
      <p:sp>
        <p:nvSpPr>
          <p:cNvPr id="31747" name="Rectangle 2"/>
          <p:cNvSpPr>
            <a:spLocks noChangeArrowheads="1"/>
          </p:cNvSpPr>
          <p:nvPr/>
        </p:nvSpPr>
        <p:spPr bwMode="auto">
          <a:xfrm>
            <a:off x="685800" y="1219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31748" name="Rectangle 3"/>
          <p:cNvSpPr>
            <a:spLocks noChangeArrowheads="1"/>
          </p:cNvSpPr>
          <p:nvPr/>
        </p:nvSpPr>
        <p:spPr bwMode="auto">
          <a:xfrm>
            <a:off x="609600" y="609600"/>
            <a:ext cx="78486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2600" b="1" dirty="0">
                <a:solidFill>
                  <a:schemeClr val="accent2"/>
                </a:solidFill>
                <a:latin typeface="Arial" charset="0"/>
              </a:rPr>
              <a:t>Definition of a </a:t>
            </a:r>
            <a:r>
              <a:rPr lang="en-US" sz="2600" b="1" dirty="0" err="1">
                <a:solidFill>
                  <a:schemeClr val="accent2"/>
                </a:solidFill>
                <a:latin typeface="Arial" charset="0"/>
              </a:rPr>
              <a:t>queueing</a:t>
            </a:r>
            <a:r>
              <a:rPr lang="en-US" sz="2600" b="1" dirty="0">
                <a:solidFill>
                  <a:schemeClr val="accent2"/>
                </a:solidFill>
                <a:latin typeface="Arial" charset="0"/>
              </a:rPr>
              <a:t> system</a:t>
            </a:r>
          </a:p>
        </p:txBody>
      </p:sp>
      <p:pic>
        <p:nvPicPr>
          <p:cNvPr id="31749" name="Picture 1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11413" y="1916113"/>
            <a:ext cx="4000500"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1750" name="Connecteur droit avec flèche 18"/>
          <p:cNvCxnSpPr>
            <a:cxnSpLocks noChangeShapeType="1"/>
          </p:cNvCxnSpPr>
          <p:nvPr/>
        </p:nvCxnSpPr>
        <p:spPr bwMode="auto">
          <a:xfrm>
            <a:off x="1258888" y="2205038"/>
            <a:ext cx="1152525" cy="15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1" name="Connecteur droit avec flèche 20"/>
          <p:cNvCxnSpPr>
            <a:cxnSpLocks noChangeShapeType="1"/>
          </p:cNvCxnSpPr>
          <p:nvPr/>
        </p:nvCxnSpPr>
        <p:spPr bwMode="auto">
          <a:xfrm>
            <a:off x="6372225" y="2205038"/>
            <a:ext cx="1152525" cy="15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1752" name="ZoneTexte 21"/>
          <p:cNvSpPr txBox="1">
            <a:spLocks noChangeArrowheads="1"/>
          </p:cNvSpPr>
          <p:nvPr/>
        </p:nvSpPr>
        <p:spPr bwMode="auto">
          <a:xfrm>
            <a:off x="755650" y="1628775"/>
            <a:ext cx="143986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t>Customer arrivals</a:t>
            </a:r>
          </a:p>
        </p:txBody>
      </p:sp>
      <p:sp>
        <p:nvSpPr>
          <p:cNvPr id="31753" name="ZoneTexte 22"/>
          <p:cNvSpPr txBox="1">
            <a:spLocks noChangeArrowheads="1"/>
          </p:cNvSpPr>
          <p:nvPr/>
        </p:nvSpPr>
        <p:spPr bwMode="auto">
          <a:xfrm>
            <a:off x="1979613" y="2924175"/>
            <a:ext cx="24479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800" b="1" dirty="0" err="1"/>
              <a:t>Departure</a:t>
            </a:r>
            <a:r>
              <a:rPr lang="fr-FR" sz="1800" b="1" dirty="0"/>
              <a:t> of impatient </a:t>
            </a:r>
            <a:r>
              <a:rPr lang="fr-FR" sz="1800" b="1" dirty="0" err="1"/>
              <a:t>customers</a:t>
            </a:r>
            <a:endParaRPr lang="fr-FR" sz="1800" b="1" dirty="0"/>
          </a:p>
        </p:txBody>
      </p:sp>
      <p:sp>
        <p:nvSpPr>
          <p:cNvPr id="31754" name="ZoneTexte 23"/>
          <p:cNvSpPr txBox="1">
            <a:spLocks noChangeArrowheads="1"/>
          </p:cNvSpPr>
          <p:nvPr/>
        </p:nvSpPr>
        <p:spPr bwMode="auto">
          <a:xfrm>
            <a:off x="6588125" y="1484313"/>
            <a:ext cx="1944688"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1800" b="1"/>
              <a:t>Departure of served customers</a:t>
            </a:r>
          </a:p>
        </p:txBody>
      </p:sp>
      <p:sp>
        <p:nvSpPr>
          <p:cNvPr id="26" name="Rectangle 25"/>
          <p:cNvSpPr/>
          <p:nvPr/>
        </p:nvSpPr>
        <p:spPr>
          <a:xfrm>
            <a:off x="684213" y="3933825"/>
            <a:ext cx="7991475" cy="1814513"/>
          </a:xfrm>
          <a:prstGeom prst="rect">
            <a:avLst/>
          </a:prstGeom>
        </p:spPr>
        <p:txBody>
          <a:bodyPr>
            <a:spAutoFit/>
          </a:bodyPr>
          <a:lstStyle/>
          <a:p>
            <a:pPr marL="355600" indent="-355600">
              <a:buFont typeface="Arial" pitchFamily="34" charset="0"/>
              <a:buChar char="•"/>
              <a:defRPr/>
            </a:pPr>
            <a:r>
              <a:rPr lang="en-US" dirty="0"/>
              <a:t>A </a:t>
            </a:r>
            <a:r>
              <a:rPr lang="en-US" dirty="0" err="1"/>
              <a:t>queueing</a:t>
            </a:r>
            <a:r>
              <a:rPr lang="en-US" dirty="0"/>
              <a:t> system can be described as follows:</a:t>
            </a:r>
          </a:p>
          <a:p>
            <a:pPr marL="723900">
              <a:defRPr/>
            </a:pPr>
            <a:r>
              <a:rPr lang="en-US" sz="2000" dirty="0">
                <a:solidFill>
                  <a:srgbClr val="FF0000"/>
                </a:solidFill>
              </a:rPr>
              <a:t>"customers arrive for a given service, wait if the service cannot start immediately and leave after being served"</a:t>
            </a:r>
          </a:p>
          <a:p>
            <a:pPr>
              <a:defRPr/>
            </a:pPr>
            <a:endParaRPr lang="en-US" dirty="0"/>
          </a:p>
          <a:p>
            <a:pPr marL="355600" indent="-355600">
              <a:buFont typeface="Arial" pitchFamily="34" charset="0"/>
              <a:buChar char="•"/>
              <a:defRPr/>
            </a:pPr>
            <a:r>
              <a:rPr lang="en-US" dirty="0"/>
              <a:t>The term "customer" can be men, products, machines, ...</a:t>
            </a:r>
          </a:p>
        </p:txBody>
      </p:sp>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715000" y="2691765"/>
            <a:ext cx="2960688" cy="135081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 y="2938599"/>
            <a:ext cx="5490287" cy="3843201"/>
          </a:xfrm>
          <a:prstGeom prst="rect">
            <a:avLst/>
          </a:prstGeom>
        </p:spPr>
      </p:pic>
    </p:spTree>
    <p:extLst>
      <p:ext uri="{BB962C8B-B14F-4D97-AF65-F5344CB8AC3E}">
        <p14:creationId xmlns:p14="http://schemas.microsoft.com/office/powerpoint/2010/main" xmlns="" val="365966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15112"/>
          </a:xfrm>
        </p:spPr>
        <p:txBody>
          <a:bodyPr>
            <a:normAutofit fontScale="90000"/>
          </a:bodyPr>
          <a:lstStyle/>
          <a:p>
            <a:r>
              <a:rPr lang="en-US" dirty="0" smtClean="0"/>
              <a:t>Examples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10654" y="1043782"/>
            <a:ext cx="7566546" cy="52808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7875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EE14F6E-54D1-411A-95BB-D6F969AEA341}" type="slidenum">
              <a:rPr lang="en-US" sz="1200" smtClean="0">
                <a:solidFill>
                  <a:schemeClr val="folHlink"/>
                </a:solidFill>
              </a:rPr>
              <a:pPr/>
              <a:t>26</a:t>
            </a:fld>
            <a:endParaRPr lang="en-US" sz="1200" smtClean="0">
              <a:solidFill>
                <a:schemeClr val="folHlink"/>
              </a:solidFill>
            </a:endParaRPr>
          </a:p>
        </p:txBody>
      </p:sp>
      <p:sp>
        <p:nvSpPr>
          <p:cNvPr id="32771" name="Rectangle 2"/>
          <p:cNvSpPr>
            <a:spLocks noChangeArrowheads="1"/>
          </p:cNvSpPr>
          <p:nvPr/>
        </p:nvSpPr>
        <p:spPr bwMode="auto">
          <a:xfrm>
            <a:off x="685800" y="1219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32772" name="Rectangle 3"/>
          <p:cNvSpPr>
            <a:spLocks noChangeArrowheads="1"/>
          </p:cNvSpPr>
          <p:nvPr/>
        </p:nvSpPr>
        <p:spPr bwMode="auto">
          <a:xfrm>
            <a:off x="609600" y="304800"/>
            <a:ext cx="78486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3200" b="1" dirty="0">
                <a:solidFill>
                  <a:schemeClr val="accent2"/>
                </a:solidFill>
                <a:latin typeface="Arial" charset="0"/>
              </a:rPr>
              <a:t>History of </a:t>
            </a:r>
            <a:r>
              <a:rPr lang="en-US" sz="3200" b="1" dirty="0" err="1">
                <a:solidFill>
                  <a:schemeClr val="accent2"/>
                </a:solidFill>
                <a:latin typeface="Arial" charset="0"/>
              </a:rPr>
              <a:t>queueing</a:t>
            </a:r>
            <a:r>
              <a:rPr lang="en-US" sz="3200" b="1" dirty="0">
                <a:solidFill>
                  <a:schemeClr val="accent2"/>
                </a:solidFill>
                <a:latin typeface="Arial" charset="0"/>
              </a:rPr>
              <a:t> theory </a:t>
            </a:r>
          </a:p>
        </p:txBody>
      </p:sp>
      <p:sp>
        <p:nvSpPr>
          <p:cNvPr id="32773" name="Rectangle 4"/>
          <p:cNvSpPr>
            <a:spLocks noChangeArrowheads="1"/>
          </p:cNvSpPr>
          <p:nvPr/>
        </p:nvSpPr>
        <p:spPr bwMode="auto">
          <a:xfrm>
            <a:off x="533400" y="1600200"/>
            <a:ext cx="8229600"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55600" indent="-355600">
              <a:spcBef>
                <a:spcPts val="1200"/>
              </a:spcBef>
              <a:buFont typeface="Arial" charset="0"/>
              <a:buChar char="•"/>
            </a:pPr>
            <a:r>
              <a:rPr lang="en-US" sz="2400" dirty="0"/>
              <a:t>The theory of </a:t>
            </a:r>
            <a:r>
              <a:rPr lang="en-US" sz="2400" dirty="0" err="1"/>
              <a:t>queueing</a:t>
            </a:r>
            <a:r>
              <a:rPr lang="en-US" sz="2400" dirty="0"/>
              <a:t> systems was developed to provide models for forecasting behaviors of systems subject to random demand.</a:t>
            </a:r>
          </a:p>
          <a:p>
            <a:pPr marL="355600" indent="-355600">
              <a:spcBef>
                <a:spcPts val="1200"/>
              </a:spcBef>
              <a:buFont typeface="Arial" charset="0"/>
              <a:buChar char="•"/>
            </a:pPr>
            <a:r>
              <a:rPr lang="en-US" sz="2400" dirty="0"/>
              <a:t>The first problems addressed concerned congestion of telephone traffic (</a:t>
            </a:r>
            <a:r>
              <a:rPr lang="en-US" sz="2400" dirty="0" err="1"/>
              <a:t>Erlang</a:t>
            </a:r>
            <a:r>
              <a:rPr lang="en-US" sz="2400" dirty="0"/>
              <a:t>, "the theory of probabilities and telephone conversations ", 1909)</a:t>
            </a:r>
          </a:p>
          <a:p>
            <a:pPr marL="355600" indent="-355600">
              <a:spcBef>
                <a:spcPts val="1200"/>
              </a:spcBef>
              <a:buFont typeface="Arial" charset="0"/>
              <a:buChar char="•"/>
            </a:pPr>
            <a:r>
              <a:rPr lang="en-US" sz="2400" dirty="0" err="1"/>
              <a:t>Erlang</a:t>
            </a:r>
            <a:r>
              <a:rPr lang="en-US" sz="2400" dirty="0"/>
              <a:t> observed that a telephone system can be modeled by Poisson customer arrivals and exponentially distributed service times</a:t>
            </a:r>
          </a:p>
          <a:p>
            <a:pPr marL="355600" indent="-355600">
              <a:spcBef>
                <a:spcPts val="1200"/>
              </a:spcBef>
              <a:buFont typeface="Arial" charset="0"/>
              <a:buChar char="•"/>
            </a:pPr>
            <a:r>
              <a:rPr lang="en-US" sz="2400" dirty="0"/>
              <a:t>Molina, </a:t>
            </a:r>
            <a:r>
              <a:rPr lang="en-US" sz="2400" dirty="0" err="1"/>
              <a:t>Pollaczek</a:t>
            </a:r>
            <a:r>
              <a:rPr lang="en-US" sz="2400" dirty="0"/>
              <a:t>, Kolmogorov, </a:t>
            </a:r>
            <a:r>
              <a:rPr lang="en-US" sz="2400" dirty="0" err="1"/>
              <a:t>Khintchine</a:t>
            </a:r>
            <a:r>
              <a:rPr lang="en-US" sz="2400" dirty="0"/>
              <a:t>, Palm, </a:t>
            </a:r>
            <a:r>
              <a:rPr lang="en-US" sz="2400" dirty="0" err="1"/>
              <a:t>Crommelin</a:t>
            </a:r>
            <a:r>
              <a:rPr lang="en-US" sz="2400" dirty="0"/>
              <a:t> followed the track</a:t>
            </a:r>
            <a:endParaRPr lang="en-US" sz="3600" dirty="0"/>
          </a:p>
        </p:txBody>
      </p:sp>
    </p:spTree>
    <p:extLst>
      <p:ext uri="{BB962C8B-B14F-4D97-AF65-F5344CB8AC3E}">
        <p14:creationId xmlns:p14="http://schemas.microsoft.com/office/powerpoint/2010/main" xmlns="" val="357857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fade">
                                      <p:cBhvr>
                                        <p:cTn id="7" dur="1000"/>
                                        <p:tgtEl>
                                          <p:spTgt spid="32773">
                                            <p:txEl>
                                              <p:pRg st="0" end="0"/>
                                            </p:txEl>
                                          </p:spTgt>
                                        </p:tgtEl>
                                      </p:cBhvr>
                                    </p:animEffect>
                                    <p:anim calcmode="lin" valueType="num">
                                      <p:cBhvr>
                                        <p:cTn id="8" dur="1000" fill="hold"/>
                                        <p:tgtEl>
                                          <p:spTgt spid="3277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277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Effect transition="in" filter="fade">
                                      <p:cBhvr>
                                        <p:cTn id="12" dur="1000"/>
                                        <p:tgtEl>
                                          <p:spTgt spid="32773">
                                            <p:txEl>
                                              <p:pRg st="1" end="1"/>
                                            </p:txEl>
                                          </p:spTgt>
                                        </p:tgtEl>
                                      </p:cBhvr>
                                    </p:animEffect>
                                    <p:anim calcmode="lin" valueType="num">
                                      <p:cBhvr>
                                        <p:cTn id="13" dur="1000" fill="hold"/>
                                        <p:tgtEl>
                                          <p:spTgt spid="3277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277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773">
                                            <p:txEl>
                                              <p:pRg st="2" end="2"/>
                                            </p:txEl>
                                          </p:spTgt>
                                        </p:tgtEl>
                                        <p:attrNameLst>
                                          <p:attrName>style.visibility</p:attrName>
                                        </p:attrNameLst>
                                      </p:cBhvr>
                                      <p:to>
                                        <p:strVal val="visible"/>
                                      </p:to>
                                    </p:set>
                                    <p:animEffect transition="in" filter="fade">
                                      <p:cBhvr>
                                        <p:cTn id="17" dur="1000"/>
                                        <p:tgtEl>
                                          <p:spTgt spid="32773">
                                            <p:txEl>
                                              <p:pRg st="2" end="2"/>
                                            </p:txEl>
                                          </p:spTgt>
                                        </p:tgtEl>
                                      </p:cBhvr>
                                    </p:animEffect>
                                    <p:anim calcmode="lin" valueType="num">
                                      <p:cBhvr>
                                        <p:cTn id="18" dur="1000" fill="hold"/>
                                        <p:tgtEl>
                                          <p:spTgt spid="3277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277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2773">
                                            <p:txEl>
                                              <p:pRg st="3" end="3"/>
                                            </p:txEl>
                                          </p:spTgt>
                                        </p:tgtEl>
                                        <p:attrNameLst>
                                          <p:attrName>style.visibility</p:attrName>
                                        </p:attrNameLst>
                                      </p:cBhvr>
                                      <p:to>
                                        <p:strVal val="visible"/>
                                      </p:to>
                                    </p:set>
                                    <p:animEffect transition="in" filter="fade">
                                      <p:cBhvr>
                                        <p:cTn id="22" dur="1000"/>
                                        <p:tgtEl>
                                          <p:spTgt spid="32773">
                                            <p:txEl>
                                              <p:pRg st="3" end="3"/>
                                            </p:txEl>
                                          </p:spTgt>
                                        </p:tgtEl>
                                      </p:cBhvr>
                                    </p:animEffect>
                                    <p:anim calcmode="lin" valueType="num">
                                      <p:cBhvr>
                                        <p:cTn id="23" dur="1000" fill="hold"/>
                                        <p:tgtEl>
                                          <p:spTgt spid="3277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277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07A5C3-63E0-40ED-91D7-37ECDD9F4731}" type="slidenum">
              <a:rPr lang="en-US" sz="1200" smtClean="0">
                <a:solidFill>
                  <a:schemeClr val="folHlink"/>
                </a:solidFill>
              </a:rPr>
              <a:pPr/>
              <a:t>27</a:t>
            </a:fld>
            <a:endParaRPr lang="en-US" sz="1200" smtClean="0">
              <a:solidFill>
                <a:schemeClr val="folHlink"/>
              </a:solidFill>
            </a:endParaRPr>
          </a:p>
        </p:txBody>
      </p:sp>
      <p:sp>
        <p:nvSpPr>
          <p:cNvPr id="33795" name="Rectangle 2"/>
          <p:cNvSpPr>
            <a:spLocks noChangeArrowheads="1"/>
          </p:cNvSpPr>
          <p:nvPr/>
        </p:nvSpPr>
        <p:spPr bwMode="auto">
          <a:xfrm>
            <a:off x="685800" y="1219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33796" name="Rectangle 3"/>
          <p:cNvSpPr>
            <a:spLocks noChangeArrowheads="1"/>
          </p:cNvSpPr>
          <p:nvPr/>
        </p:nvSpPr>
        <p:spPr bwMode="auto">
          <a:xfrm>
            <a:off x="609600" y="609600"/>
            <a:ext cx="78486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2600" b="1">
                <a:solidFill>
                  <a:schemeClr val="accent2"/>
                </a:solidFill>
                <a:latin typeface="Arial" charset="0"/>
              </a:rPr>
              <a:t>Interests of queueing systems </a:t>
            </a:r>
          </a:p>
        </p:txBody>
      </p:sp>
      <p:sp>
        <p:nvSpPr>
          <p:cNvPr id="33797" name="Rectangle 4"/>
          <p:cNvSpPr>
            <a:spLocks noChangeArrowheads="1"/>
          </p:cNvSpPr>
          <p:nvPr/>
        </p:nvSpPr>
        <p:spPr bwMode="auto">
          <a:xfrm>
            <a:off x="533400" y="1600200"/>
            <a:ext cx="8229600"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55600" indent="-355600">
              <a:spcBef>
                <a:spcPts val="1200"/>
              </a:spcBef>
            </a:pPr>
            <a:r>
              <a:rPr lang="fr-FR" dirty="0" err="1"/>
              <a:t>Queueing</a:t>
            </a:r>
            <a:r>
              <a:rPr lang="fr-FR" dirty="0"/>
              <a:t> </a:t>
            </a:r>
            <a:r>
              <a:rPr lang="fr-FR" dirty="0" err="1"/>
              <a:t>theory</a:t>
            </a:r>
            <a:r>
              <a:rPr lang="fr-FR" dirty="0"/>
              <a:t> </a:t>
            </a:r>
            <a:r>
              <a:rPr lang="fr-FR" dirty="0" err="1"/>
              <a:t>found</a:t>
            </a:r>
            <a:r>
              <a:rPr lang="fr-FR" dirty="0"/>
              <a:t> </a:t>
            </a:r>
            <a:r>
              <a:rPr lang="fr-FR" dirty="0" err="1"/>
              <a:t>numerous</a:t>
            </a:r>
            <a:r>
              <a:rPr lang="fr-FR" dirty="0"/>
              <a:t> applications in:</a:t>
            </a:r>
          </a:p>
          <a:p>
            <a:pPr marL="355600" indent="-355600">
              <a:spcBef>
                <a:spcPts val="1200"/>
              </a:spcBef>
              <a:buFont typeface="Arial" charset="0"/>
              <a:buChar char="•"/>
            </a:pPr>
            <a:endParaRPr lang="fr-FR" dirty="0"/>
          </a:p>
          <a:p>
            <a:pPr marL="355600" indent="-355600">
              <a:spcBef>
                <a:spcPts val="1200"/>
              </a:spcBef>
            </a:pPr>
            <a:r>
              <a:rPr lang="fr-FR" dirty="0"/>
              <a:t>– Trafic control (communication networks, air </a:t>
            </a:r>
            <a:r>
              <a:rPr lang="fr-FR" dirty="0" err="1"/>
              <a:t>traffic</a:t>
            </a:r>
            <a:r>
              <a:rPr lang="fr-FR" dirty="0"/>
              <a:t>, …)</a:t>
            </a:r>
          </a:p>
          <a:p>
            <a:pPr marL="355600" indent="-355600">
              <a:spcBef>
                <a:spcPts val="1200"/>
              </a:spcBef>
            </a:pPr>
            <a:r>
              <a:rPr lang="fr-FR" dirty="0"/>
              <a:t>– </a:t>
            </a:r>
            <a:r>
              <a:rPr lang="fr-FR" dirty="0" err="1"/>
              <a:t>Planing</a:t>
            </a:r>
            <a:r>
              <a:rPr lang="fr-FR" dirty="0"/>
              <a:t> (</a:t>
            </a:r>
            <a:r>
              <a:rPr lang="fr-FR" dirty="0" err="1"/>
              <a:t>manufacturing</a:t>
            </a:r>
            <a:r>
              <a:rPr lang="fr-FR" dirty="0"/>
              <a:t> </a:t>
            </a:r>
            <a:r>
              <a:rPr lang="fr-FR" dirty="0" err="1"/>
              <a:t>systems</a:t>
            </a:r>
            <a:r>
              <a:rPr lang="fr-FR" dirty="0"/>
              <a:t>, computer programmes, …)</a:t>
            </a:r>
          </a:p>
          <a:p>
            <a:pPr marL="355600" indent="-355600">
              <a:spcBef>
                <a:spcPts val="1200"/>
              </a:spcBef>
            </a:pPr>
            <a:r>
              <a:rPr lang="fr-FR" dirty="0"/>
              <a:t>– </a:t>
            </a:r>
            <a:r>
              <a:rPr lang="fr-FR" dirty="0" err="1"/>
              <a:t>Facility</a:t>
            </a:r>
            <a:r>
              <a:rPr lang="fr-FR" dirty="0"/>
              <a:t> </a:t>
            </a:r>
            <a:r>
              <a:rPr lang="fr-FR" dirty="0" err="1"/>
              <a:t>dimensioning</a:t>
            </a:r>
            <a:r>
              <a:rPr lang="fr-FR" dirty="0"/>
              <a:t> (</a:t>
            </a:r>
            <a:r>
              <a:rPr lang="fr-FR" dirty="0" err="1"/>
              <a:t>factories</a:t>
            </a:r>
            <a:r>
              <a:rPr lang="fr-FR" dirty="0"/>
              <a:t>, ...) </a:t>
            </a:r>
          </a:p>
        </p:txBody>
      </p:sp>
    </p:spTree>
    <p:extLst>
      <p:ext uri="{BB962C8B-B14F-4D97-AF65-F5344CB8AC3E}">
        <p14:creationId xmlns:p14="http://schemas.microsoft.com/office/powerpoint/2010/main" xmlns="" val="321700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fade">
                                      <p:cBhvr>
                                        <p:cTn id="7" dur="1000"/>
                                        <p:tgtEl>
                                          <p:spTgt spid="33797"/>
                                        </p:tgtEl>
                                      </p:cBhvr>
                                    </p:animEffect>
                                    <p:anim calcmode="lin" valueType="num">
                                      <p:cBhvr>
                                        <p:cTn id="8" dur="1000" fill="hold"/>
                                        <p:tgtEl>
                                          <p:spTgt spid="33797"/>
                                        </p:tgtEl>
                                        <p:attrNameLst>
                                          <p:attrName>ppt_x</p:attrName>
                                        </p:attrNameLst>
                                      </p:cBhvr>
                                      <p:tavLst>
                                        <p:tav tm="0">
                                          <p:val>
                                            <p:strVal val="#ppt_x"/>
                                          </p:val>
                                        </p:tav>
                                        <p:tav tm="100000">
                                          <p:val>
                                            <p:strVal val="#ppt_x"/>
                                          </p:val>
                                        </p:tav>
                                      </p:tavLst>
                                    </p:anim>
                                    <p:anim calcmode="lin" valueType="num">
                                      <p:cBhvr>
                                        <p:cTn id="9" dur="1000" fill="hold"/>
                                        <p:tgtEl>
                                          <p:spTgt spid="337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E9312A-DABC-4E32-9C8E-85F6DC8785F6}" type="slidenum">
              <a:rPr lang="en-US" sz="1200" smtClean="0">
                <a:solidFill>
                  <a:schemeClr val="folHlink"/>
                </a:solidFill>
              </a:rPr>
              <a:pPr/>
              <a:t>28</a:t>
            </a:fld>
            <a:endParaRPr lang="en-US" sz="1200" smtClean="0">
              <a:solidFill>
                <a:schemeClr val="folHlink"/>
              </a:solidFill>
            </a:endParaRPr>
          </a:p>
        </p:txBody>
      </p:sp>
      <p:sp>
        <p:nvSpPr>
          <p:cNvPr id="35843" name="Rectangle 2"/>
          <p:cNvSpPr>
            <a:spLocks noChangeArrowheads="1"/>
          </p:cNvSpPr>
          <p:nvPr/>
        </p:nvSpPr>
        <p:spPr bwMode="auto">
          <a:xfrm>
            <a:off x="685800" y="1219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35844" name="Rectangle 3"/>
          <p:cNvSpPr>
            <a:spLocks noChangeArrowheads="1"/>
          </p:cNvSpPr>
          <p:nvPr/>
        </p:nvSpPr>
        <p:spPr bwMode="auto">
          <a:xfrm>
            <a:off x="609600" y="609600"/>
            <a:ext cx="78486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2600" b="1">
                <a:solidFill>
                  <a:schemeClr val="accent2"/>
                </a:solidFill>
                <a:latin typeface="Arial" charset="0"/>
              </a:rPr>
              <a:t>Characteristics of simple queueing systems</a:t>
            </a:r>
          </a:p>
        </p:txBody>
      </p:sp>
      <p:sp>
        <p:nvSpPr>
          <p:cNvPr id="12293" name="Rectangle 4"/>
          <p:cNvSpPr>
            <a:spLocks noChangeArrowheads="1"/>
          </p:cNvSpPr>
          <p:nvPr/>
        </p:nvSpPr>
        <p:spPr bwMode="auto">
          <a:xfrm>
            <a:off x="533400" y="1484313"/>
            <a:ext cx="8229600" cy="4840287"/>
          </a:xfrm>
          <a:prstGeom prst="rect">
            <a:avLst/>
          </a:prstGeom>
          <a:noFill/>
          <a:ln w="9525">
            <a:noFill/>
            <a:miter lim="800000"/>
            <a:headEnd/>
            <a:tailEnd/>
          </a:ln>
        </p:spPr>
        <p:txBody>
          <a:bodyPr/>
          <a:lstStyle/>
          <a:p>
            <a:pPr>
              <a:defRPr/>
            </a:pPr>
            <a:r>
              <a:rPr lang="fr-FR" sz="2800" dirty="0" err="1"/>
              <a:t>Queueing</a:t>
            </a:r>
            <a:r>
              <a:rPr lang="fr-FR" sz="2800" dirty="0"/>
              <a:t> </a:t>
            </a:r>
            <a:r>
              <a:rPr lang="fr-FR" sz="2800" dirty="0" err="1"/>
              <a:t>systems</a:t>
            </a:r>
            <a:r>
              <a:rPr lang="fr-FR" sz="2800" dirty="0"/>
              <a:t> </a:t>
            </a:r>
            <a:r>
              <a:rPr lang="fr-FR" sz="2800" dirty="0" err="1"/>
              <a:t>can</a:t>
            </a:r>
            <a:r>
              <a:rPr lang="fr-FR" sz="2800" dirty="0"/>
              <a:t> </a:t>
            </a:r>
            <a:r>
              <a:rPr lang="fr-FR" sz="2800" dirty="0" err="1"/>
              <a:t>be</a:t>
            </a:r>
            <a:r>
              <a:rPr lang="fr-FR" sz="2800" dirty="0"/>
              <a:t> </a:t>
            </a:r>
            <a:r>
              <a:rPr lang="fr-FR" sz="2800" dirty="0" err="1"/>
              <a:t>characterized</a:t>
            </a:r>
            <a:r>
              <a:rPr lang="fr-FR" sz="2800" dirty="0"/>
              <a:t> </a:t>
            </a:r>
            <a:r>
              <a:rPr lang="fr-FR" sz="2800" dirty="0" err="1"/>
              <a:t>with</a:t>
            </a:r>
            <a:r>
              <a:rPr lang="fr-FR" sz="2800" dirty="0"/>
              <a:t> </a:t>
            </a:r>
            <a:r>
              <a:rPr lang="fr-FR" sz="2800" dirty="0" err="1"/>
              <a:t>several</a:t>
            </a:r>
            <a:r>
              <a:rPr lang="fr-FR" sz="2800" dirty="0"/>
              <a:t> </a:t>
            </a:r>
            <a:r>
              <a:rPr lang="fr-FR" sz="2800" dirty="0" err="1"/>
              <a:t>criteria</a:t>
            </a:r>
            <a:r>
              <a:rPr lang="fr-FR" sz="2800" dirty="0"/>
              <a:t>:</a:t>
            </a:r>
          </a:p>
          <a:p>
            <a:pPr>
              <a:defRPr/>
            </a:pPr>
            <a:endParaRPr lang="fr-FR" sz="2800" dirty="0"/>
          </a:p>
          <a:p>
            <a:pPr marL="355600" indent="-355600">
              <a:buFont typeface="Arial" pitchFamily="34" charset="0"/>
              <a:buChar char="•"/>
              <a:defRPr/>
            </a:pPr>
            <a:r>
              <a:rPr lang="fr-FR" sz="2800" dirty="0"/>
              <a:t>Customer </a:t>
            </a:r>
            <a:r>
              <a:rPr lang="fr-FR" sz="2800" dirty="0" err="1"/>
              <a:t>arrival</a:t>
            </a:r>
            <a:r>
              <a:rPr lang="fr-FR" sz="2800" dirty="0"/>
              <a:t> </a:t>
            </a:r>
            <a:r>
              <a:rPr lang="fr-FR" sz="2800" dirty="0" err="1"/>
              <a:t>processes</a:t>
            </a:r>
            <a:endParaRPr lang="fr-FR" sz="2800" dirty="0"/>
          </a:p>
          <a:p>
            <a:pPr marL="355600" indent="-355600">
              <a:buFont typeface="Arial" pitchFamily="34" charset="0"/>
              <a:buChar char="•"/>
              <a:defRPr/>
            </a:pPr>
            <a:r>
              <a:rPr lang="fr-FR" sz="2800" dirty="0"/>
              <a:t>Service time</a:t>
            </a:r>
          </a:p>
          <a:p>
            <a:pPr marL="355600" indent="-355600">
              <a:buFont typeface="Arial" pitchFamily="34" charset="0"/>
              <a:buChar char="•"/>
              <a:defRPr/>
            </a:pPr>
            <a:r>
              <a:rPr lang="fr-FR" sz="2800" dirty="0"/>
              <a:t>Service discipline</a:t>
            </a:r>
          </a:p>
          <a:p>
            <a:pPr marL="355600" indent="-355600">
              <a:buFont typeface="Arial" pitchFamily="34" charset="0"/>
              <a:buChar char="•"/>
              <a:defRPr/>
            </a:pPr>
            <a:r>
              <a:rPr lang="fr-FR" sz="2800" dirty="0"/>
              <a:t>Service </a:t>
            </a:r>
            <a:r>
              <a:rPr lang="fr-FR" sz="2800" dirty="0" err="1"/>
              <a:t>capacity</a:t>
            </a:r>
            <a:endParaRPr lang="fr-FR" sz="2800" dirty="0"/>
          </a:p>
          <a:p>
            <a:pPr marL="355600" indent="-355600">
              <a:buFont typeface="Arial" pitchFamily="34" charset="0"/>
              <a:buChar char="•"/>
              <a:defRPr/>
            </a:pPr>
            <a:r>
              <a:rPr lang="fr-FR" sz="2800" dirty="0" err="1"/>
              <a:t>Number</a:t>
            </a:r>
            <a:r>
              <a:rPr lang="fr-FR" sz="2800" dirty="0"/>
              <a:t> of service stages</a:t>
            </a:r>
          </a:p>
        </p:txBody>
      </p:sp>
    </p:spTree>
    <p:extLst>
      <p:ext uri="{BB962C8B-B14F-4D97-AF65-F5344CB8AC3E}">
        <p14:creationId xmlns:p14="http://schemas.microsoft.com/office/powerpoint/2010/main" xmlns="" val="401808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fade">
                                      <p:cBhvr>
                                        <p:cTn id="7" dur="1000"/>
                                        <p:tgtEl>
                                          <p:spTgt spid="12293">
                                            <p:txEl>
                                              <p:pRg st="0" end="0"/>
                                            </p:txEl>
                                          </p:spTgt>
                                        </p:tgtEl>
                                      </p:cBhvr>
                                    </p:animEffect>
                                    <p:anim calcmode="lin" valueType="num">
                                      <p:cBhvr>
                                        <p:cTn id="8" dur="1000" fill="hold"/>
                                        <p:tgtEl>
                                          <p:spTgt spid="1229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293">
                                            <p:txEl>
                                              <p:pRg st="2" end="2"/>
                                            </p:txEl>
                                          </p:spTgt>
                                        </p:tgtEl>
                                        <p:attrNameLst>
                                          <p:attrName>style.visibility</p:attrName>
                                        </p:attrNameLst>
                                      </p:cBhvr>
                                      <p:to>
                                        <p:strVal val="visible"/>
                                      </p:to>
                                    </p:set>
                                    <p:animEffect transition="in" filter="fade">
                                      <p:cBhvr>
                                        <p:cTn id="12" dur="1000"/>
                                        <p:tgtEl>
                                          <p:spTgt spid="12293">
                                            <p:txEl>
                                              <p:pRg st="2" end="2"/>
                                            </p:txEl>
                                          </p:spTgt>
                                        </p:tgtEl>
                                      </p:cBhvr>
                                    </p:animEffect>
                                    <p:anim calcmode="lin" valueType="num">
                                      <p:cBhvr>
                                        <p:cTn id="13" dur="1000" fill="hold"/>
                                        <p:tgtEl>
                                          <p:spTgt spid="1229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229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293">
                                            <p:txEl>
                                              <p:pRg st="3" end="3"/>
                                            </p:txEl>
                                          </p:spTgt>
                                        </p:tgtEl>
                                        <p:attrNameLst>
                                          <p:attrName>style.visibility</p:attrName>
                                        </p:attrNameLst>
                                      </p:cBhvr>
                                      <p:to>
                                        <p:strVal val="visible"/>
                                      </p:to>
                                    </p:set>
                                    <p:animEffect transition="in" filter="fade">
                                      <p:cBhvr>
                                        <p:cTn id="17" dur="1000"/>
                                        <p:tgtEl>
                                          <p:spTgt spid="12293">
                                            <p:txEl>
                                              <p:pRg st="3" end="3"/>
                                            </p:txEl>
                                          </p:spTgt>
                                        </p:tgtEl>
                                      </p:cBhvr>
                                    </p:animEffect>
                                    <p:anim calcmode="lin" valueType="num">
                                      <p:cBhvr>
                                        <p:cTn id="18" dur="1000" fill="hold"/>
                                        <p:tgtEl>
                                          <p:spTgt spid="1229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229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293">
                                            <p:txEl>
                                              <p:pRg st="4" end="4"/>
                                            </p:txEl>
                                          </p:spTgt>
                                        </p:tgtEl>
                                        <p:attrNameLst>
                                          <p:attrName>style.visibility</p:attrName>
                                        </p:attrNameLst>
                                      </p:cBhvr>
                                      <p:to>
                                        <p:strVal val="visible"/>
                                      </p:to>
                                    </p:set>
                                    <p:animEffect transition="in" filter="fade">
                                      <p:cBhvr>
                                        <p:cTn id="22" dur="1000"/>
                                        <p:tgtEl>
                                          <p:spTgt spid="12293">
                                            <p:txEl>
                                              <p:pRg st="4" end="4"/>
                                            </p:txEl>
                                          </p:spTgt>
                                        </p:tgtEl>
                                      </p:cBhvr>
                                    </p:animEffect>
                                    <p:anim calcmode="lin" valueType="num">
                                      <p:cBhvr>
                                        <p:cTn id="23" dur="1000" fill="hold"/>
                                        <p:tgtEl>
                                          <p:spTgt spid="1229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229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293">
                                            <p:txEl>
                                              <p:pRg st="5" end="5"/>
                                            </p:txEl>
                                          </p:spTgt>
                                        </p:tgtEl>
                                        <p:attrNameLst>
                                          <p:attrName>style.visibility</p:attrName>
                                        </p:attrNameLst>
                                      </p:cBhvr>
                                      <p:to>
                                        <p:strVal val="visible"/>
                                      </p:to>
                                    </p:set>
                                    <p:animEffect transition="in" filter="fade">
                                      <p:cBhvr>
                                        <p:cTn id="27" dur="1000"/>
                                        <p:tgtEl>
                                          <p:spTgt spid="12293">
                                            <p:txEl>
                                              <p:pRg st="5" end="5"/>
                                            </p:txEl>
                                          </p:spTgt>
                                        </p:tgtEl>
                                      </p:cBhvr>
                                    </p:animEffect>
                                    <p:anim calcmode="lin" valueType="num">
                                      <p:cBhvr>
                                        <p:cTn id="28" dur="1000" fill="hold"/>
                                        <p:tgtEl>
                                          <p:spTgt spid="1229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229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293">
                                            <p:txEl>
                                              <p:pRg st="6" end="6"/>
                                            </p:txEl>
                                          </p:spTgt>
                                        </p:tgtEl>
                                        <p:attrNameLst>
                                          <p:attrName>style.visibility</p:attrName>
                                        </p:attrNameLst>
                                      </p:cBhvr>
                                      <p:to>
                                        <p:strVal val="visible"/>
                                      </p:to>
                                    </p:set>
                                    <p:animEffect transition="in" filter="fade">
                                      <p:cBhvr>
                                        <p:cTn id="32" dur="1000"/>
                                        <p:tgtEl>
                                          <p:spTgt spid="12293">
                                            <p:txEl>
                                              <p:pRg st="6" end="6"/>
                                            </p:txEl>
                                          </p:spTgt>
                                        </p:tgtEl>
                                      </p:cBhvr>
                                    </p:animEffect>
                                    <p:anim calcmode="lin" valueType="num">
                                      <p:cBhvr>
                                        <p:cTn id="33" dur="1000" fill="hold"/>
                                        <p:tgtEl>
                                          <p:spTgt spid="1229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1229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22EEDA-2D8F-4CDE-9842-9859C710CC99}" type="slidenum">
              <a:rPr lang="en-US" sz="1200" smtClean="0">
                <a:solidFill>
                  <a:schemeClr val="folHlink"/>
                </a:solidFill>
              </a:rPr>
              <a:pPr/>
              <a:t>29</a:t>
            </a:fld>
            <a:endParaRPr lang="en-US" sz="1200" smtClean="0">
              <a:solidFill>
                <a:schemeClr val="folHlink"/>
              </a:solidFill>
            </a:endParaRPr>
          </a:p>
        </p:txBody>
      </p:sp>
      <p:sp>
        <p:nvSpPr>
          <p:cNvPr id="36867" name="Rectangle 2"/>
          <p:cNvSpPr>
            <a:spLocks noChangeArrowheads="1"/>
          </p:cNvSpPr>
          <p:nvPr/>
        </p:nvSpPr>
        <p:spPr bwMode="auto">
          <a:xfrm>
            <a:off x="685800" y="1219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36868" name="Rectangle 3"/>
          <p:cNvSpPr>
            <a:spLocks noChangeArrowheads="1"/>
          </p:cNvSpPr>
          <p:nvPr/>
        </p:nvSpPr>
        <p:spPr bwMode="auto">
          <a:xfrm>
            <a:off x="609600" y="609600"/>
            <a:ext cx="78486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2600" b="1">
                <a:solidFill>
                  <a:schemeClr val="accent2"/>
                </a:solidFill>
                <a:latin typeface="Arial" charset="0"/>
              </a:rPr>
              <a:t>Notation of Kendall</a:t>
            </a:r>
          </a:p>
        </p:txBody>
      </p:sp>
      <p:sp>
        <p:nvSpPr>
          <p:cNvPr id="1030" name="Rectangle 4"/>
          <p:cNvSpPr>
            <a:spLocks noChangeArrowheads="1"/>
          </p:cNvSpPr>
          <p:nvPr/>
        </p:nvSpPr>
        <p:spPr bwMode="auto">
          <a:xfrm>
            <a:off x="533400" y="1484313"/>
            <a:ext cx="8229600" cy="4840287"/>
          </a:xfrm>
          <a:prstGeom prst="rect">
            <a:avLst/>
          </a:prstGeom>
          <a:noFill/>
          <a:ln w="9525">
            <a:noFill/>
            <a:miter lim="800000"/>
            <a:headEnd/>
            <a:tailEnd/>
          </a:ln>
        </p:spPr>
        <p:txBody>
          <a:bodyPr/>
          <a:lstStyle/>
          <a:p>
            <a:pPr>
              <a:defRPr/>
            </a:pPr>
            <a:r>
              <a:rPr lang="en-US" dirty="0"/>
              <a:t>The following is a standard notation system of </a:t>
            </a:r>
            <a:r>
              <a:rPr lang="en-US" dirty="0" smtClean="0"/>
              <a:t>queuing </a:t>
            </a:r>
            <a:r>
              <a:rPr lang="en-US" dirty="0"/>
              <a:t>systems</a:t>
            </a:r>
          </a:p>
          <a:p>
            <a:pPr marL="355600" indent="-355600">
              <a:defRPr/>
            </a:pPr>
            <a:endParaRPr lang="en-US" dirty="0"/>
          </a:p>
          <a:p>
            <a:pPr>
              <a:defRPr/>
            </a:pPr>
            <a:r>
              <a:rPr lang="en-US" dirty="0"/>
              <a:t>T/X/C/K/P/Z with</a:t>
            </a:r>
          </a:p>
          <a:p>
            <a:pPr>
              <a:defRPr/>
            </a:pPr>
            <a:endParaRPr lang="en-US" dirty="0"/>
          </a:p>
          <a:p>
            <a:pPr marL="444500">
              <a:defRPr/>
            </a:pPr>
            <a:r>
              <a:rPr lang="en-US" dirty="0"/>
              <a:t>– T: probability distribution of inter-arrival times</a:t>
            </a:r>
          </a:p>
          <a:p>
            <a:pPr marL="444500">
              <a:defRPr/>
            </a:pPr>
            <a:r>
              <a:rPr lang="en-US" dirty="0"/>
              <a:t>– X: probability distribution of service times</a:t>
            </a:r>
          </a:p>
          <a:p>
            <a:pPr marL="444500">
              <a:defRPr/>
            </a:pPr>
            <a:r>
              <a:rPr lang="en-US" dirty="0"/>
              <a:t>– C: Number of servers</a:t>
            </a:r>
          </a:p>
          <a:p>
            <a:pPr marL="444500">
              <a:defRPr/>
            </a:pPr>
            <a:r>
              <a:rPr lang="en-US" dirty="0"/>
              <a:t>– K: Queue capacity</a:t>
            </a:r>
          </a:p>
          <a:p>
            <a:pPr marL="444500">
              <a:defRPr/>
            </a:pPr>
            <a:r>
              <a:rPr lang="en-US" dirty="0"/>
              <a:t>– P: Size of the population</a:t>
            </a:r>
          </a:p>
          <a:p>
            <a:pPr marL="444500">
              <a:defRPr/>
            </a:pPr>
            <a:r>
              <a:rPr lang="en-US" dirty="0"/>
              <a:t>– Z: service discipline</a:t>
            </a:r>
          </a:p>
        </p:txBody>
      </p:sp>
    </p:spTree>
    <p:extLst>
      <p:ext uri="{BB962C8B-B14F-4D97-AF65-F5344CB8AC3E}">
        <p14:creationId xmlns:p14="http://schemas.microsoft.com/office/powerpoint/2010/main" xmlns="" val="149855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0">
                                            <p:txEl>
                                              <p:pRg st="0" end="0"/>
                                            </p:txEl>
                                          </p:spTgt>
                                        </p:tgtEl>
                                        <p:attrNameLst>
                                          <p:attrName>style.visibility</p:attrName>
                                        </p:attrNameLst>
                                      </p:cBhvr>
                                      <p:to>
                                        <p:strVal val="visible"/>
                                      </p:to>
                                    </p:set>
                                    <p:animEffect transition="in" filter="fade">
                                      <p:cBhvr>
                                        <p:cTn id="7" dur="1000"/>
                                        <p:tgtEl>
                                          <p:spTgt spid="1030">
                                            <p:txEl>
                                              <p:pRg st="0" end="0"/>
                                            </p:txEl>
                                          </p:spTgt>
                                        </p:tgtEl>
                                      </p:cBhvr>
                                    </p:animEffect>
                                    <p:anim calcmode="lin" valueType="num">
                                      <p:cBhvr>
                                        <p:cTn id="8" dur="1000" fill="hold"/>
                                        <p:tgtEl>
                                          <p:spTgt spid="103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3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30">
                                            <p:txEl>
                                              <p:pRg st="2" end="2"/>
                                            </p:txEl>
                                          </p:spTgt>
                                        </p:tgtEl>
                                        <p:attrNameLst>
                                          <p:attrName>style.visibility</p:attrName>
                                        </p:attrNameLst>
                                      </p:cBhvr>
                                      <p:to>
                                        <p:strVal val="visible"/>
                                      </p:to>
                                    </p:set>
                                    <p:animEffect transition="in" filter="fade">
                                      <p:cBhvr>
                                        <p:cTn id="12" dur="1000"/>
                                        <p:tgtEl>
                                          <p:spTgt spid="1030">
                                            <p:txEl>
                                              <p:pRg st="2" end="2"/>
                                            </p:txEl>
                                          </p:spTgt>
                                        </p:tgtEl>
                                      </p:cBhvr>
                                    </p:animEffect>
                                    <p:anim calcmode="lin" valueType="num">
                                      <p:cBhvr>
                                        <p:cTn id="13" dur="1000" fill="hold"/>
                                        <p:tgtEl>
                                          <p:spTgt spid="1030">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030">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30">
                                            <p:txEl>
                                              <p:pRg st="4" end="4"/>
                                            </p:txEl>
                                          </p:spTgt>
                                        </p:tgtEl>
                                        <p:attrNameLst>
                                          <p:attrName>style.visibility</p:attrName>
                                        </p:attrNameLst>
                                      </p:cBhvr>
                                      <p:to>
                                        <p:strVal val="visible"/>
                                      </p:to>
                                    </p:set>
                                    <p:animEffect transition="in" filter="fade">
                                      <p:cBhvr>
                                        <p:cTn id="17" dur="1000"/>
                                        <p:tgtEl>
                                          <p:spTgt spid="1030">
                                            <p:txEl>
                                              <p:pRg st="4" end="4"/>
                                            </p:txEl>
                                          </p:spTgt>
                                        </p:tgtEl>
                                      </p:cBhvr>
                                    </p:animEffect>
                                    <p:anim calcmode="lin" valueType="num">
                                      <p:cBhvr>
                                        <p:cTn id="18" dur="1000" fill="hold"/>
                                        <p:tgtEl>
                                          <p:spTgt spid="1030">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030">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30">
                                            <p:txEl>
                                              <p:pRg st="5" end="5"/>
                                            </p:txEl>
                                          </p:spTgt>
                                        </p:tgtEl>
                                        <p:attrNameLst>
                                          <p:attrName>style.visibility</p:attrName>
                                        </p:attrNameLst>
                                      </p:cBhvr>
                                      <p:to>
                                        <p:strVal val="visible"/>
                                      </p:to>
                                    </p:set>
                                    <p:animEffect transition="in" filter="fade">
                                      <p:cBhvr>
                                        <p:cTn id="22" dur="1000"/>
                                        <p:tgtEl>
                                          <p:spTgt spid="1030">
                                            <p:txEl>
                                              <p:pRg st="5" end="5"/>
                                            </p:txEl>
                                          </p:spTgt>
                                        </p:tgtEl>
                                      </p:cBhvr>
                                    </p:animEffect>
                                    <p:anim calcmode="lin" valueType="num">
                                      <p:cBhvr>
                                        <p:cTn id="23" dur="1000" fill="hold"/>
                                        <p:tgtEl>
                                          <p:spTgt spid="1030">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030">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30">
                                            <p:txEl>
                                              <p:pRg st="6" end="6"/>
                                            </p:txEl>
                                          </p:spTgt>
                                        </p:tgtEl>
                                        <p:attrNameLst>
                                          <p:attrName>style.visibility</p:attrName>
                                        </p:attrNameLst>
                                      </p:cBhvr>
                                      <p:to>
                                        <p:strVal val="visible"/>
                                      </p:to>
                                    </p:set>
                                    <p:animEffect transition="in" filter="fade">
                                      <p:cBhvr>
                                        <p:cTn id="27" dur="1000"/>
                                        <p:tgtEl>
                                          <p:spTgt spid="1030">
                                            <p:txEl>
                                              <p:pRg st="6" end="6"/>
                                            </p:txEl>
                                          </p:spTgt>
                                        </p:tgtEl>
                                      </p:cBhvr>
                                    </p:animEffect>
                                    <p:anim calcmode="lin" valueType="num">
                                      <p:cBhvr>
                                        <p:cTn id="28" dur="1000" fill="hold"/>
                                        <p:tgtEl>
                                          <p:spTgt spid="1030">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1030">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30">
                                            <p:txEl>
                                              <p:pRg st="7" end="7"/>
                                            </p:txEl>
                                          </p:spTgt>
                                        </p:tgtEl>
                                        <p:attrNameLst>
                                          <p:attrName>style.visibility</p:attrName>
                                        </p:attrNameLst>
                                      </p:cBhvr>
                                      <p:to>
                                        <p:strVal val="visible"/>
                                      </p:to>
                                    </p:set>
                                    <p:animEffect transition="in" filter="fade">
                                      <p:cBhvr>
                                        <p:cTn id="32" dur="1000"/>
                                        <p:tgtEl>
                                          <p:spTgt spid="1030">
                                            <p:txEl>
                                              <p:pRg st="7" end="7"/>
                                            </p:txEl>
                                          </p:spTgt>
                                        </p:tgtEl>
                                      </p:cBhvr>
                                    </p:animEffect>
                                    <p:anim calcmode="lin" valueType="num">
                                      <p:cBhvr>
                                        <p:cTn id="33" dur="1000" fill="hold"/>
                                        <p:tgtEl>
                                          <p:spTgt spid="1030">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1030">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30">
                                            <p:txEl>
                                              <p:pRg st="8" end="8"/>
                                            </p:txEl>
                                          </p:spTgt>
                                        </p:tgtEl>
                                        <p:attrNameLst>
                                          <p:attrName>style.visibility</p:attrName>
                                        </p:attrNameLst>
                                      </p:cBhvr>
                                      <p:to>
                                        <p:strVal val="visible"/>
                                      </p:to>
                                    </p:set>
                                    <p:animEffect transition="in" filter="fade">
                                      <p:cBhvr>
                                        <p:cTn id="37" dur="1000"/>
                                        <p:tgtEl>
                                          <p:spTgt spid="1030">
                                            <p:txEl>
                                              <p:pRg st="8" end="8"/>
                                            </p:txEl>
                                          </p:spTgt>
                                        </p:tgtEl>
                                      </p:cBhvr>
                                    </p:animEffect>
                                    <p:anim calcmode="lin" valueType="num">
                                      <p:cBhvr>
                                        <p:cTn id="38" dur="1000" fill="hold"/>
                                        <p:tgtEl>
                                          <p:spTgt spid="1030">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1030">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30">
                                            <p:txEl>
                                              <p:pRg st="9" end="9"/>
                                            </p:txEl>
                                          </p:spTgt>
                                        </p:tgtEl>
                                        <p:attrNameLst>
                                          <p:attrName>style.visibility</p:attrName>
                                        </p:attrNameLst>
                                      </p:cBhvr>
                                      <p:to>
                                        <p:strVal val="visible"/>
                                      </p:to>
                                    </p:set>
                                    <p:animEffect transition="in" filter="fade">
                                      <p:cBhvr>
                                        <p:cTn id="42" dur="1000"/>
                                        <p:tgtEl>
                                          <p:spTgt spid="1030">
                                            <p:txEl>
                                              <p:pRg st="9" end="9"/>
                                            </p:txEl>
                                          </p:spTgt>
                                        </p:tgtEl>
                                      </p:cBhvr>
                                    </p:animEffect>
                                    <p:anim calcmode="lin" valueType="num">
                                      <p:cBhvr>
                                        <p:cTn id="43" dur="1000" fill="hold"/>
                                        <p:tgtEl>
                                          <p:spTgt spid="1030">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103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dirty="0" smtClean="0"/>
              <a:t>Monte Carlo Method</a:t>
            </a:r>
            <a:endParaRPr lang="en-US" dirty="0"/>
          </a:p>
        </p:txBody>
      </p:sp>
      <p:sp>
        <p:nvSpPr>
          <p:cNvPr id="5" name="Content Placeholder 4"/>
          <p:cNvSpPr>
            <a:spLocks noGrp="1"/>
          </p:cNvSpPr>
          <p:nvPr>
            <p:ph idx="1"/>
          </p:nvPr>
        </p:nvSpPr>
        <p:spPr>
          <a:xfrm>
            <a:off x="457200" y="1371600"/>
            <a:ext cx="8229600" cy="4953000"/>
          </a:xfrm>
        </p:spPr>
        <p:txBody>
          <a:bodyPr>
            <a:normAutofit fontScale="85000" lnSpcReduction="20000"/>
          </a:bodyPr>
          <a:lstStyle/>
          <a:p>
            <a:r>
              <a:rPr lang="en-US" dirty="0" smtClean="0"/>
              <a:t>The Monte Carlo method is a numerical computational method which consists of experimental sampling with random number.</a:t>
            </a:r>
          </a:p>
          <a:p>
            <a:r>
              <a:rPr lang="en-US" dirty="0" smtClean="0"/>
              <a:t>For example, the integral of a single variable over a given range corresponds to finding the area under the graph representing the function. Suppose the function f(x0) is positive and has lower and upper bound a and b respectively and the function is bounded above by the value c. The graph of the function is then contained within a rectangle with sides of length (b-c) and c. </a:t>
            </a:r>
          </a:p>
          <a:p>
            <a:r>
              <a:rPr lang="en-US" dirty="0" smtClean="0"/>
              <a:t>If we are pick points at random within the rectangle and determined whether they lie beneath the curve or not, it is apparent that, providing the distribution of selected points is uniformly spread over the rectangle, the fraction of points falling on or below the curve should be approximately the ratio of the area under the curve to the area of the rectangle.</a:t>
            </a:r>
          </a:p>
          <a:p>
            <a:r>
              <a:rPr lang="en-US" dirty="0" smtClean="0"/>
              <a:t>If ‘N’ points are used and ‘n’ of them fall under the curve, then approximately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38FCE2-5783-449B-B571-4814BBCA210B}" type="slidenum">
              <a:rPr lang="en-US" sz="1200" smtClean="0">
                <a:solidFill>
                  <a:schemeClr val="folHlink"/>
                </a:solidFill>
              </a:rPr>
              <a:pPr/>
              <a:t>30</a:t>
            </a:fld>
            <a:endParaRPr lang="en-US" sz="1200" smtClean="0">
              <a:solidFill>
                <a:schemeClr val="folHlink"/>
              </a:solidFill>
            </a:endParaRPr>
          </a:p>
        </p:txBody>
      </p:sp>
      <p:sp>
        <p:nvSpPr>
          <p:cNvPr id="37891" name="Rectangle 2"/>
          <p:cNvSpPr>
            <a:spLocks noChangeArrowheads="1"/>
          </p:cNvSpPr>
          <p:nvPr/>
        </p:nvSpPr>
        <p:spPr bwMode="auto">
          <a:xfrm>
            <a:off x="685800" y="1219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37892" name="Rectangle 3"/>
          <p:cNvSpPr>
            <a:spLocks noChangeArrowheads="1"/>
          </p:cNvSpPr>
          <p:nvPr/>
        </p:nvSpPr>
        <p:spPr bwMode="auto">
          <a:xfrm>
            <a:off x="611188" y="188913"/>
            <a:ext cx="78486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fr-FR" sz="2800" b="1">
                <a:solidFill>
                  <a:srgbClr val="0000CC"/>
                </a:solidFill>
              </a:rPr>
              <a:t>Customer arrival process</a:t>
            </a:r>
          </a:p>
          <a:p>
            <a:pPr algn="ctr"/>
            <a:r>
              <a:rPr lang="fr-FR" sz="2800" b="1">
                <a:solidFill>
                  <a:srgbClr val="FF0000"/>
                </a:solidFill>
              </a:rPr>
              <a:t>T</a:t>
            </a:r>
            <a:r>
              <a:rPr lang="fr-FR" sz="2800">
                <a:solidFill>
                  <a:srgbClr val="0000CC"/>
                </a:solidFill>
              </a:rPr>
              <a:t>/X/C/K/P/Z</a:t>
            </a:r>
            <a:endParaRPr lang="en-US" sz="2600">
              <a:solidFill>
                <a:srgbClr val="0000CC"/>
              </a:solidFill>
              <a:latin typeface="Arial" charset="0"/>
            </a:endParaRPr>
          </a:p>
        </p:txBody>
      </p:sp>
      <p:sp>
        <p:nvSpPr>
          <p:cNvPr id="37893" name="Rectangle 4"/>
          <p:cNvSpPr>
            <a:spLocks noChangeArrowheads="1"/>
          </p:cNvSpPr>
          <p:nvPr/>
        </p:nvSpPr>
        <p:spPr bwMode="auto">
          <a:xfrm>
            <a:off x="533400" y="2492375"/>
            <a:ext cx="8229600" cy="383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 typeface="Arial" charset="0"/>
              <a:buChar char="•"/>
            </a:pPr>
            <a:r>
              <a:rPr lang="en-US" sz="2000" dirty="0"/>
              <a:t> T can take the following values:</a:t>
            </a:r>
          </a:p>
          <a:p>
            <a:r>
              <a:rPr lang="en-US" sz="2000" dirty="0">
                <a:solidFill>
                  <a:srgbClr val="0000CC"/>
                </a:solidFill>
              </a:rPr>
              <a:t>– M : </a:t>
            </a:r>
            <a:r>
              <a:rPr lang="en-US" sz="2000" dirty="0" err="1">
                <a:solidFill>
                  <a:srgbClr val="0000CC"/>
                </a:solidFill>
              </a:rPr>
              <a:t>markovian</a:t>
            </a:r>
            <a:r>
              <a:rPr lang="en-US" sz="2000" dirty="0">
                <a:solidFill>
                  <a:srgbClr val="0000CC"/>
                </a:solidFill>
              </a:rPr>
              <a:t> (i.e. exponential)</a:t>
            </a:r>
          </a:p>
          <a:p>
            <a:r>
              <a:rPr lang="en-US" sz="2000" dirty="0">
                <a:solidFill>
                  <a:srgbClr val="0000CC"/>
                </a:solidFill>
              </a:rPr>
              <a:t>– G : general distribution</a:t>
            </a:r>
          </a:p>
          <a:p>
            <a:r>
              <a:rPr lang="en-US" sz="2000" dirty="0">
                <a:solidFill>
                  <a:srgbClr val="0000CC"/>
                </a:solidFill>
              </a:rPr>
              <a:t>– D : deterministic</a:t>
            </a:r>
          </a:p>
          <a:p>
            <a:r>
              <a:rPr lang="en-US" sz="2000" dirty="0">
                <a:solidFill>
                  <a:srgbClr val="0000CC"/>
                </a:solidFill>
              </a:rPr>
              <a:t>– </a:t>
            </a:r>
            <a:r>
              <a:rPr lang="en-US" sz="2000" dirty="0" err="1">
                <a:solidFill>
                  <a:srgbClr val="0000CC"/>
                </a:solidFill>
              </a:rPr>
              <a:t>Ek</a:t>
            </a:r>
            <a:r>
              <a:rPr lang="en-US" sz="2000" dirty="0">
                <a:solidFill>
                  <a:srgbClr val="0000CC"/>
                </a:solidFill>
              </a:rPr>
              <a:t> : </a:t>
            </a:r>
            <a:r>
              <a:rPr lang="en-US" sz="2000" dirty="0" err="1">
                <a:solidFill>
                  <a:srgbClr val="0000CC"/>
                </a:solidFill>
              </a:rPr>
              <a:t>Erlang</a:t>
            </a:r>
            <a:r>
              <a:rPr lang="en-US" sz="2000" dirty="0">
                <a:solidFill>
                  <a:srgbClr val="0000CC"/>
                </a:solidFill>
              </a:rPr>
              <a:t> distribution</a:t>
            </a:r>
          </a:p>
          <a:p>
            <a:r>
              <a:rPr lang="en-US" sz="2000" dirty="0">
                <a:solidFill>
                  <a:srgbClr val="0000CC"/>
                </a:solidFill>
              </a:rPr>
              <a:t>– …</a:t>
            </a:r>
          </a:p>
          <a:p>
            <a:endParaRPr lang="en-US" sz="2000" dirty="0"/>
          </a:p>
          <a:p>
            <a:r>
              <a:rPr lang="en-US" sz="2000" dirty="0"/>
              <a:t>• If the arrivals are grouped in lots, we use the notation T[X] where X is the random variable indicating the number of customers at each arrival epoch</a:t>
            </a:r>
          </a:p>
          <a:p>
            <a:r>
              <a:rPr lang="en-US" sz="2000" dirty="0">
                <a:solidFill>
                  <a:srgbClr val="0000CC"/>
                </a:solidFill>
              </a:rPr>
              <a:t>– P{X=k} = P{k customers arrive at the same time}</a:t>
            </a:r>
          </a:p>
          <a:p>
            <a:endParaRPr lang="en-US" sz="2000" dirty="0"/>
          </a:p>
          <a:p>
            <a:r>
              <a:rPr lang="en-US" sz="2000" dirty="0"/>
              <a:t>• Some arriving customers can leave if the queue is too long</a:t>
            </a:r>
          </a:p>
        </p:txBody>
      </p:sp>
      <p:pic>
        <p:nvPicPr>
          <p:cNvPr id="37894" name="Picture 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19250" y="1412875"/>
            <a:ext cx="6602413"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6392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B62B3-A26C-4A36-A720-6E64C2733C2C}" type="slidenum">
              <a:rPr lang="en-US" sz="1200" smtClean="0">
                <a:solidFill>
                  <a:schemeClr val="folHlink"/>
                </a:solidFill>
              </a:rPr>
              <a:pPr/>
              <a:t>31</a:t>
            </a:fld>
            <a:endParaRPr lang="en-US" sz="1200" smtClean="0">
              <a:solidFill>
                <a:schemeClr val="folHlink"/>
              </a:solidFill>
            </a:endParaRPr>
          </a:p>
        </p:txBody>
      </p:sp>
      <p:sp>
        <p:nvSpPr>
          <p:cNvPr id="38915" name="Rectangle 2"/>
          <p:cNvSpPr>
            <a:spLocks noChangeArrowheads="1"/>
          </p:cNvSpPr>
          <p:nvPr/>
        </p:nvSpPr>
        <p:spPr bwMode="auto">
          <a:xfrm>
            <a:off x="685800" y="1219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38916" name="Rectangle 3"/>
          <p:cNvSpPr>
            <a:spLocks noChangeArrowheads="1"/>
          </p:cNvSpPr>
          <p:nvPr/>
        </p:nvSpPr>
        <p:spPr bwMode="auto">
          <a:xfrm>
            <a:off x="611188" y="188913"/>
            <a:ext cx="78486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fr-FR" sz="2800" b="1">
                <a:solidFill>
                  <a:srgbClr val="0000CC"/>
                </a:solidFill>
              </a:rPr>
              <a:t>Service times</a:t>
            </a:r>
          </a:p>
          <a:p>
            <a:pPr algn="ctr"/>
            <a:r>
              <a:rPr lang="fr-FR" sz="2800">
                <a:solidFill>
                  <a:srgbClr val="0000CC"/>
                </a:solidFill>
              </a:rPr>
              <a:t>T/</a:t>
            </a:r>
            <a:r>
              <a:rPr lang="fr-FR" sz="2800" b="1">
                <a:solidFill>
                  <a:srgbClr val="FF0000"/>
                </a:solidFill>
              </a:rPr>
              <a:t>X</a:t>
            </a:r>
            <a:r>
              <a:rPr lang="fr-FR" sz="2800">
                <a:solidFill>
                  <a:srgbClr val="0000CC"/>
                </a:solidFill>
              </a:rPr>
              <a:t>/C/K/P/Z</a:t>
            </a:r>
            <a:endParaRPr lang="en-US" sz="2600">
              <a:solidFill>
                <a:srgbClr val="0000CC"/>
              </a:solidFill>
              <a:latin typeface="Arial" charset="0"/>
            </a:endParaRPr>
          </a:p>
        </p:txBody>
      </p:sp>
      <p:sp>
        <p:nvSpPr>
          <p:cNvPr id="38917" name="Rectangle 4"/>
          <p:cNvSpPr>
            <a:spLocks noChangeArrowheads="1"/>
          </p:cNvSpPr>
          <p:nvPr/>
        </p:nvSpPr>
        <p:spPr bwMode="auto">
          <a:xfrm>
            <a:off x="533400" y="1484313"/>
            <a:ext cx="8229600" cy="223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 typeface="Arial" charset="0"/>
              <a:buChar char="•"/>
            </a:pPr>
            <a:r>
              <a:rPr lang="fr-FR" sz="2000" dirty="0"/>
              <a:t> X </a:t>
            </a:r>
            <a:r>
              <a:rPr lang="fr-FR" sz="2000" dirty="0" err="1"/>
              <a:t>can</a:t>
            </a:r>
            <a:r>
              <a:rPr lang="fr-FR" sz="2000" dirty="0"/>
              <a:t> </a:t>
            </a:r>
            <a:r>
              <a:rPr lang="fr-FR" sz="2000" dirty="0" err="1"/>
              <a:t>take</a:t>
            </a:r>
            <a:r>
              <a:rPr lang="fr-FR" sz="2000" dirty="0"/>
              <a:t> the </a:t>
            </a:r>
            <a:r>
              <a:rPr lang="fr-FR" sz="2000" dirty="0" err="1"/>
              <a:t>following</a:t>
            </a:r>
            <a:r>
              <a:rPr lang="fr-FR" sz="2000" dirty="0"/>
              <a:t> values:</a:t>
            </a:r>
          </a:p>
          <a:p>
            <a:r>
              <a:rPr lang="fr-FR" sz="2000" dirty="0">
                <a:solidFill>
                  <a:srgbClr val="0000CC"/>
                </a:solidFill>
              </a:rPr>
              <a:t>– M : </a:t>
            </a:r>
            <a:r>
              <a:rPr lang="fr-FR" sz="2000" dirty="0" err="1">
                <a:solidFill>
                  <a:srgbClr val="0000CC"/>
                </a:solidFill>
              </a:rPr>
              <a:t>markovian</a:t>
            </a:r>
            <a:r>
              <a:rPr lang="fr-FR" sz="2000" dirty="0">
                <a:solidFill>
                  <a:srgbClr val="0000CC"/>
                </a:solidFill>
              </a:rPr>
              <a:t> (i.e. </a:t>
            </a:r>
            <a:r>
              <a:rPr lang="fr-FR" sz="2000" dirty="0" err="1">
                <a:solidFill>
                  <a:srgbClr val="0000CC"/>
                </a:solidFill>
              </a:rPr>
              <a:t>exponential</a:t>
            </a:r>
            <a:r>
              <a:rPr lang="fr-FR" sz="2000" dirty="0">
                <a:solidFill>
                  <a:srgbClr val="0000CC"/>
                </a:solidFill>
              </a:rPr>
              <a:t>)</a:t>
            </a:r>
          </a:p>
          <a:p>
            <a:r>
              <a:rPr lang="fr-FR" sz="2000" dirty="0">
                <a:solidFill>
                  <a:srgbClr val="0000CC"/>
                </a:solidFill>
              </a:rPr>
              <a:t>– G : </a:t>
            </a:r>
            <a:r>
              <a:rPr lang="fr-FR" sz="2000" dirty="0" err="1">
                <a:solidFill>
                  <a:srgbClr val="0000CC"/>
                </a:solidFill>
              </a:rPr>
              <a:t>general</a:t>
            </a:r>
            <a:r>
              <a:rPr lang="fr-FR" sz="2000" dirty="0">
                <a:solidFill>
                  <a:srgbClr val="0000CC"/>
                </a:solidFill>
              </a:rPr>
              <a:t> distribution</a:t>
            </a:r>
          </a:p>
          <a:p>
            <a:r>
              <a:rPr lang="fr-FR" sz="2000" dirty="0">
                <a:solidFill>
                  <a:srgbClr val="0000CC"/>
                </a:solidFill>
              </a:rPr>
              <a:t>– D : </a:t>
            </a:r>
            <a:r>
              <a:rPr lang="fr-FR" sz="2000" dirty="0" err="1">
                <a:solidFill>
                  <a:srgbClr val="0000CC"/>
                </a:solidFill>
              </a:rPr>
              <a:t>deterministic</a:t>
            </a:r>
            <a:endParaRPr lang="fr-FR" sz="2000" dirty="0">
              <a:solidFill>
                <a:srgbClr val="0000CC"/>
              </a:solidFill>
            </a:endParaRPr>
          </a:p>
          <a:p>
            <a:r>
              <a:rPr lang="fr-FR" sz="2000" dirty="0">
                <a:solidFill>
                  <a:srgbClr val="0000CC"/>
                </a:solidFill>
              </a:rPr>
              <a:t>– </a:t>
            </a:r>
            <a:r>
              <a:rPr lang="fr-FR" sz="2000" dirty="0" err="1">
                <a:solidFill>
                  <a:srgbClr val="0000CC"/>
                </a:solidFill>
              </a:rPr>
              <a:t>Ek</a:t>
            </a:r>
            <a:r>
              <a:rPr lang="fr-FR" sz="2000" dirty="0">
                <a:solidFill>
                  <a:srgbClr val="0000CC"/>
                </a:solidFill>
              </a:rPr>
              <a:t> : Erlang distribution</a:t>
            </a:r>
          </a:p>
          <a:p>
            <a:r>
              <a:rPr lang="fr-FR" sz="2000" dirty="0">
                <a:solidFill>
                  <a:srgbClr val="0000CC"/>
                </a:solidFill>
              </a:rPr>
              <a:t>– …</a:t>
            </a:r>
          </a:p>
          <a:p>
            <a:endParaRPr lang="fr-FR" sz="2000" dirty="0"/>
          </a:p>
        </p:txBody>
      </p:sp>
      <p:pic>
        <p:nvPicPr>
          <p:cNvPr id="3891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47813" y="4365625"/>
            <a:ext cx="5857875" cy="1150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9" name="ZoneTexte 7"/>
          <p:cNvSpPr txBox="1">
            <a:spLocks noChangeArrowheads="1"/>
          </p:cNvSpPr>
          <p:nvPr/>
        </p:nvSpPr>
        <p:spPr bwMode="auto">
          <a:xfrm>
            <a:off x="1979613" y="5516563"/>
            <a:ext cx="554513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b="1" dirty="0"/>
              <a:t>Erlang distribution </a:t>
            </a:r>
            <a:r>
              <a:rPr lang="fr-FR" sz="2000" b="1" dirty="0" err="1"/>
              <a:t>E</a:t>
            </a:r>
            <a:r>
              <a:rPr lang="fr-FR" sz="2000" b="1" baseline="-25000" dirty="0" err="1"/>
              <a:t>k</a:t>
            </a:r>
            <a:r>
              <a:rPr lang="fr-FR" sz="2000" b="1" dirty="0"/>
              <a:t> </a:t>
            </a:r>
            <a:r>
              <a:rPr lang="fr-FR" sz="2000" b="1" dirty="0" err="1"/>
              <a:t>with</a:t>
            </a:r>
            <a:r>
              <a:rPr lang="fr-FR" sz="2000" b="1" dirty="0"/>
              <a:t> </a:t>
            </a:r>
            <a:r>
              <a:rPr lang="fr-FR" sz="2000" b="1" dirty="0" err="1"/>
              <a:t>parameter</a:t>
            </a:r>
            <a:r>
              <a:rPr lang="fr-FR" sz="2000" b="1" dirty="0"/>
              <a:t> </a:t>
            </a:r>
            <a:r>
              <a:rPr lang="fr-FR" sz="2000" b="1" dirty="0">
                <a:latin typeface="Symbol" pitchFamily="18" charset="2"/>
              </a:rPr>
              <a:t>m</a:t>
            </a:r>
          </a:p>
        </p:txBody>
      </p:sp>
      <p:sp>
        <p:nvSpPr>
          <p:cNvPr id="38920" name="ZoneTexte 8"/>
          <p:cNvSpPr txBox="1">
            <a:spLocks noChangeArrowheads="1"/>
          </p:cNvSpPr>
          <p:nvPr/>
        </p:nvSpPr>
        <p:spPr bwMode="auto">
          <a:xfrm>
            <a:off x="2484438" y="3933825"/>
            <a:ext cx="42481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dirty="0"/>
              <a:t>k </a:t>
            </a:r>
            <a:r>
              <a:rPr lang="fr-FR" sz="2000" dirty="0" err="1"/>
              <a:t>exponential</a:t>
            </a:r>
            <a:r>
              <a:rPr lang="fr-FR" sz="2000" dirty="0"/>
              <a:t> servers </a:t>
            </a:r>
            <a:r>
              <a:rPr lang="fr-FR" sz="2000" dirty="0" err="1"/>
              <a:t>with</a:t>
            </a:r>
            <a:r>
              <a:rPr lang="fr-FR" sz="2000" dirty="0"/>
              <a:t> </a:t>
            </a:r>
            <a:r>
              <a:rPr lang="fr-FR" sz="2000" dirty="0" err="1"/>
              <a:t>parameter</a:t>
            </a:r>
            <a:r>
              <a:rPr lang="fr-FR" sz="2000" dirty="0"/>
              <a:t> </a:t>
            </a:r>
            <a:r>
              <a:rPr lang="fr-FR" sz="2000" dirty="0">
                <a:latin typeface="Symbol" pitchFamily="18" charset="2"/>
              </a:rPr>
              <a:t>m</a:t>
            </a:r>
          </a:p>
        </p:txBody>
      </p:sp>
    </p:spTree>
    <p:extLst>
      <p:ext uri="{BB962C8B-B14F-4D97-AF65-F5344CB8AC3E}">
        <p14:creationId xmlns:p14="http://schemas.microsoft.com/office/powerpoint/2010/main" xmlns="" val="411008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fade">
                                      <p:cBhvr>
                                        <p:cTn id="7" dur="1000"/>
                                        <p:tgtEl>
                                          <p:spTgt spid="38917"/>
                                        </p:tgtEl>
                                      </p:cBhvr>
                                    </p:animEffect>
                                    <p:anim calcmode="lin" valueType="num">
                                      <p:cBhvr>
                                        <p:cTn id="8" dur="1000" fill="hold"/>
                                        <p:tgtEl>
                                          <p:spTgt spid="38917"/>
                                        </p:tgtEl>
                                        <p:attrNameLst>
                                          <p:attrName>ppt_x</p:attrName>
                                        </p:attrNameLst>
                                      </p:cBhvr>
                                      <p:tavLst>
                                        <p:tav tm="0">
                                          <p:val>
                                            <p:strVal val="#ppt_x"/>
                                          </p:val>
                                        </p:tav>
                                        <p:tav tm="100000">
                                          <p:val>
                                            <p:strVal val="#ppt_x"/>
                                          </p:val>
                                        </p:tav>
                                      </p:tavLst>
                                    </p:anim>
                                    <p:anim calcmode="lin" valueType="num">
                                      <p:cBhvr>
                                        <p:cTn id="9" dur="1000" fill="hold"/>
                                        <p:tgtEl>
                                          <p:spTgt spid="389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8920"/>
                                        </p:tgtEl>
                                        <p:attrNameLst>
                                          <p:attrName>style.visibility</p:attrName>
                                        </p:attrNameLst>
                                      </p:cBhvr>
                                      <p:to>
                                        <p:strVal val="visible"/>
                                      </p:to>
                                    </p:set>
                                    <p:animEffect transition="in" filter="fade">
                                      <p:cBhvr>
                                        <p:cTn id="14" dur="1000"/>
                                        <p:tgtEl>
                                          <p:spTgt spid="38920"/>
                                        </p:tgtEl>
                                      </p:cBhvr>
                                    </p:animEffect>
                                    <p:anim calcmode="lin" valueType="num">
                                      <p:cBhvr>
                                        <p:cTn id="15" dur="1000" fill="hold"/>
                                        <p:tgtEl>
                                          <p:spTgt spid="38920"/>
                                        </p:tgtEl>
                                        <p:attrNameLst>
                                          <p:attrName>ppt_x</p:attrName>
                                        </p:attrNameLst>
                                      </p:cBhvr>
                                      <p:tavLst>
                                        <p:tav tm="0">
                                          <p:val>
                                            <p:strVal val="#ppt_x"/>
                                          </p:val>
                                        </p:tav>
                                        <p:tav tm="100000">
                                          <p:val>
                                            <p:strVal val="#ppt_x"/>
                                          </p:val>
                                        </p:tav>
                                      </p:tavLst>
                                    </p:anim>
                                    <p:anim calcmode="lin" valueType="num">
                                      <p:cBhvr>
                                        <p:cTn id="16" dur="1000" fill="hold"/>
                                        <p:tgtEl>
                                          <p:spTgt spid="389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918"/>
                                        </p:tgtEl>
                                        <p:attrNameLst>
                                          <p:attrName>style.visibility</p:attrName>
                                        </p:attrNameLst>
                                      </p:cBhvr>
                                      <p:to>
                                        <p:strVal val="visible"/>
                                      </p:to>
                                    </p:set>
                                    <p:animEffect transition="in" filter="fade">
                                      <p:cBhvr>
                                        <p:cTn id="21" dur="1000"/>
                                        <p:tgtEl>
                                          <p:spTgt spid="38918"/>
                                        </p:tgtEl>
                                      </p:cBhvr>
                                    </p:animEffect>
                                    <p:anim calcmode="lin" valueType="num">
                                      <p:cBhvr>
                                        <p:cTn id="22" dur="1000" fill="hold"/>
                                        <p:tgtEl>
                                          <p:spTgt spid="38918"/>
                                        </p:tgtEl>
                                        <p:attrNameLst>
                                          <p:attrName>ppt_x</p:attrName>
                                        </p:attrNameLst>
                                      </p:cBhvr>
                                      <p:tavLst>
                                        <p:tav tm="0">
                                          <p:val>
                                            <p:strVal val="#ppt_x"/>
                                          </p:val>
                                        </p:tav>
                                        <p:tav tm="100000">
                                          <p:val>
                                            <p:strVal val="#ppt_x"/>
                                          </p:val>
                                        </p:tav>
                                      </p:tavLst>
                                    </p:anim>
                                    <p:anim calcmode="lin" valueType="num">
                                      <p:cBhvr>
                                        <p:cTn id="23" dur="1000" fill="hold"/>
                                        <p:tgtEl>
                                          <p:spTgt spid="389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8919"/>
                                        </p:tgtEl>
                                        <p:attrNameLst>
                                          <p:attrName>style.visibility</p:attrName>
                                        </p:attrNameLst>
                                      </p:cBhvr>
                                      <p:to>
                                        <p:strVal val="visible"/>
                                      </p:to>
                                    </p:set>
                                    <p:animEffect transition="in" filter="fade">
                                      <p:cBhvr>
                                        <p:cTn id="28" dur="1000"/>
                                        <p:tgtEl>
                                          <p:spTgt spid="38919"/>
                                        </p:tgtEl>
                                      </p:cBhvr>
                                    </p:animEffect>
                                    <p:anim calcmode="lin" valueType="num">
                                      <p:cBhvr>
                                        <p:cTn id="29" dur="1000" fill="hold"/>
                                        <p:tgtEl>
                                          <p:spTgt spid="38919"/>
                                        </p:tgtEl>
                                        <p:attrNameLst>
                                          <p:attrName>ppt_x</p:attrName>
                                        </p:attrNameLst>
                                      </p:cBhvr>
                                      <p:tavLst>
                                        <p:tav tm="0">
                                          <p:val>
                                            <p:strVal val="#ppt_x"/>
                                          </p:val>
                                        </p:tav>
                                        <p:tav tm="100000">
                                          <p:val>
                                            <p:strVal val="#ppt_x"/>
                                          </p:val>
                                        </p:tav>
                                      </p:tavLst>
                                    </p:anim>
                                    <p:anim calcmode="lin" valueType="num">
                                      <p:cBhvr>
                                        <p:cTn id="30" dur="1000" fill="hold"/>
                                        <p:tgtEl>
                                          <p:spTgt spid="389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38919" grpId="0"/>
      <p:bldP spid="389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6B7F32-F91D-4603-A028-2CDFFA8974D1}" type="slidenum">
              <a:rPr lang="en-US" sz="1200" smtClean="0">
                <a:solidFill>
                  <a:schemeClr val="folHlink"/>
                </a:solidFill>
              </a:rPr>
              <a:pPr/>
              <a:t>32</a:t>
            </a:fld>
            <a:endParaRPr lang="en-US" sz="1200" smtClean="0">
              <a:solidFill>
                <a:schemeClr val="folHlink"/>
              </a:solidFill>
            </a:endParaRPr>
          </a:p>
        </p:txBody>
      </p:sp>
      <p:sp>
        <p:nvSpPr>
          <p:cNvPr id="39939" name="Rectangle 2"/>
          <p:cNvSpPr>
            <a:spLocks noChangeArrowheads="1"/>
          </p:cNvSpPr>
          <p:nvPr/>
        </p:nvSpPr>
        <p:spPr bwMode="auto">
          <a:xfrm>
            <a:off x="685800" y="1219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39940" name="Rectangle 3"/>
          <p:cNvSpPr>
            <a:spLocks noChangeArrowheads="1"/>
          </p:cNvSpPr>
          <p:nvPr/>
        </p:nvSpPr>
        <p:spPr bwMode="auto">
          <a:xfrm>
            <a:off x="611188" y="188913"/>
            <a:ext cx="78486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fr-FR" sz="2800" b="1">
                <a:solidFill>
                  <a:srgbClr val="0000CC"/>
                </a:solidFill>
              </a:rPr>
              <a:t>Number of servers</a:t>
            </a:r>
          </a:p>
          <a:p>
            <a:pPr algn="ctr"/>
            <a:r>
              <a:rPr lang="fr-FR" sz="2800">
                <a:solidFill>
                  <a:srgbClr val="0000CC"/>
                </a:solidFill>
              </a:rPr>
              <a:t>T/X/</a:t>
            </a:r>
            <a:r>
              <a:rPr lang="fr-FR" sz="2800" b="1">
                <a:solidFill>
                  <a:srgbClr val="FF0000"/>
                </a:solidFill>
              </a:rPr>
              <a:t>C</a:t>
            </a:r>
            <a:r>
              <a:rPr lang="fr-FR" sz="2800">
                <a:solidFill>
                  <a:srgbClr val="0000CC"/>
                </a:solidFill>
              </a:rPr>
              <a:t>/K/P/Z</a:t>
            </a:r>
            <a:endParaRPr lang="en-US" sz="2600">
              <a:solidFill>
                <a:srgbClr val="0000CC"/>
              </a:solidFill>
              <a:latin typeface="Arial" charset="0"/>
            </a:endParaRPr>
          </a:p>
        </p:txBody>
      </p:sp>
      <p:sp>
        <p:nvSpPr>
          <p:cNvPr id="39941" name="Rectangle 4"/>
          <p:cNvSpPr>
            <a:spLocks noChangeArrowheads="1"/>
          </p:cNvSpPr>
          <p:nvPr/>
        </p:nvSpPr>
        <p:spPr bwMode="auto">
          <a:xfrm>
            <a:off x="533400" y="1484313"/>
            <a:ext cx="8229600" cy="223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fr-FR" sz="2000" dirty="0"/>
              <a:t>In simple </a:t>
            </a:r>
            <a:r>
              <a:rPr lang="fr-FR" sz="2000" dirty="0" err="1"/>
              <a:t>queueing</a:t>
            </a:r>
            <a:r>
              <a:rPr lang="fr-FR" sz="2000" dirty="0"/>
              <a:t> </a:t>
            </a:r>
            <a:r>
              <a:rPr lang="fr-FR" sz="2000" dirty="0" err="1"/>
              <a:t>systems</a:t>
            </a:r>
            <a:r>
              <a:rPr lang="fr-FR" sz="2000" dirty="0"/>
              <a:t>, servers are </a:t>
            </a:r>
            <a:r>
              <a:rPr lang="fr-FR" sz="2000" dirty="0" err="1"/>
              <a:t>identical</a:t>
            </a:r>
            <a:endParaRPr lang="fr-FR" sz="2000" dirty="0"/>
          </a:p>
        </p:txBody>
      </p:sp>
      <p:pic>
        <p:nvPicPr>
          <p:cNvPr id="3994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1188" y="3716338"/>
            <a:ext cx="3314700" cy="216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943"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43438" y="3644900"/>
            <a:ext cx="2933700" cy="220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0265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fade">
                                      <p:cBhvr>
                                        <p:cTn id="7" dur="1000"/>
                                        <p:tgtEl>
                                          <p:spTgt spid="39941"/>
                                        </p:tgtEl>
                                      </p:cBhvr>
                                    </p:animEffect>
                                    <p:anim calcmode="lin" valueType="num">
                                      <p:cBhvr>
                                        <p:cTn id="8" dur="1000" fill="hold"/>
                                        <p:tgtEl>
                                          <p:spTgt spid="39941"/>
                                        </p:tgtEl>
                                        <p:attrNameLst>
                                          <p:attrName>ppt_x</p:attrName>
                                        </p:attrNameLst>
                                      </p:cBhvr>
                                      <p:tavLst>
                                        <p:tav tm="0">
                                          <p:val>
                                            <p:strVal val="#ppt_x"/>
                                          </p:val>
                                        </p:tav>
                                        <p:tav tm="100000">
                                          <p:val>
                                            <p:strVal val="#ppt_x"/>
                                          </p:val>
                                        </p:tav>
                                      </p:tavLst>
                                    </p:anim>
                                    <p:anim calcmode="lin" valueType="num">
                                      <p:cBhvr>
                                        <p:cTn id="9" dur="1000" fill="hold"/>
                                        <p:tgtEl>
                                          <p:spTgt spid="399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942"/>
                                        </p:tgtEl>
                                        <p:attrNameLst>
                                          <p:attrName>style.visibility</p:attrName>
                                        </p:attrNameLst>
                                      </p:cBhvr>
                                      <p:to>
                                        <p:strVal val="visible"/>
                                      </p:to>
                                    </p:set>
                                    <p:animEffect transition="in" filter="fade">
                                      <p:cBhvr>
                                        <p:cTn id="14" dur="1000"/>
                                        <p:tgtEl>
                                          <p:spTgt spid="39942"/>
                                        </p:tgtEl>
                                      </p:cBhvr>
                                    </p:animEffect>
                                    <p:anim calcmode="lin" valueType="num">
                                      <p:cBhvr>
                                        <p:cTn id="15" dur="1000" fill="hold"/>
                                        <p:tgtEl>
                                          <p:spTgt spid="39942"/>
                                        </p:tgtEl>
                                        <p:attrNameLst>
                                          <p:attrName>ppt_x</p:attrName>
                                        </p:attrNameLst>
                                      </p:cBhvr>
                                      <p:tavLst>
                                        <p:tav tm="0">
                                          <p:val>
                                            <p:strVal val="#ppt_x"/>
                                          </p:val>
                                        </p:tav>
                                        <p:tav tm="100000">
                                          <p:val>
                                            <p:strVal val="#ppt_x"/>
                                          </p:val>
                                        </p:tav>
                                      </p:tavLst>
                                    </p:anim>
                                    <p:anim calcmode="lin" valueType="num">
                                      <p:cBhvr>
                                        <p:cTn id="16" dur="1000" fill="hold"/>
                                        <p:tgtEl>
                                          <p:spTgt spid="399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69A5FC9-0314-4B14-811A-11AA17DF8D9B}" type="slidenum">
              <a:rPr lang="en-US" sz="1200" smtClean="0">
                <a:solidFill>
                  <a:schemeClr val="folHlink"/>
                </a:solidFill>
              </a:rPr>
              <a:pPr/>
              <a:t>33</a:t>
            </a:fld>
            <a:endParaRPr lang="en-US" sz="1200" smtClean="0">
              <a:solidFill>
                <a:schemeClr val="folHlink"/>
              </a:solidFill>
            </a:endParaRPr>
          </a:p>
        </p:txBody>
      </p:sp>
      <p:sp>
        <p:nvSpPr>
          <p:cNvPr id="40963" name="Rectangle 2"/>
          <p:cNvSpPr>
            <a:spLocks noChangeArrowheads="1"/>
          </p:cNvSpPr>
          <p:nvPr/>
        </p:nvSpPr>
        <p:spPr bwMode="auto">
          <a:xfrm>
            <a:off x="685800" y="1219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40964" name="Rectangle 3"/>
          <p:cNvSpPr>
            <a:spLocks noChangeArrowheads="1"/>
          </p:cNvSpPr>
          <p:nvPr/>
        </p:nvSpPr>
        <p:spPr bwMode="auto">
          <a:xfrm>
            <a:off x="611188" y="188913"/>
            <a:ext cx="78486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fr-FR" sz="2800" b="1">
                <a:solidFill>
                  <a:srgbClr val="0000CC"/>
                </a:solidFill>
              </a:rPr>
              <a:t>Queue capacity</a:t>
            </a:r>
          </a:p>
          <a:p>
            <a:pPr algn="ctr"/>
            <a:r>
              <a:rPr lang="fr-FR" sz="2800">
                <a:solidFill>
                  <a:srgbClr val="0000CC"/>
                </a:solidFill>
              </a:rPr>
              <a:t>T/X/C/</a:t>
            </a:r>
            <a:r>
              <a:rPr lang="fr-FR" sz="2800" b="1">
                <a:solidFill>
                  <a:srgbClr val="FF0000"/>
                </a:solidFill>
              </a:rPr>
              <a:t>K</a:t>
            </a:r>
            <a:r>
              <a:rPr lang="fr-FR" sz="2800">
                <a:solidFill>
                  <a:srgbClr val="0000CC"/>
                </a:solidFill>
              </a:rPr>
              <a:t>/P/Z</a:t>
            </a:r>
            <a:endParaRPr lang="en-US" sz="2600">
              <a:solidFill>
                <a:srgbClr val="0000CC"/>
              </a:solidFill>
              <a:latin typeface="Arial" charset="0"/>
            </a:endParaRPr>
          </a:p>
        </p:txBody>
      </p:sp>
      <p:sp>
        <p:nvSpPr>
          <p:cNvPr id="40965" name="Rectangle 4"/>
          <p:cNvSpPr>
            <a:spLocks noChangeArrowheads="1"/>
          </p:cNvSpPr>
          <p:nvPr/>
        </p:nvSpPr>
        <p:spPr bwMode="auto">
          <a:xfrm>
            <a:off x="533400" y="1484313"/>
            <a:ext cx="8229600" cy="223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sz="2000"/>
          </a:p>
        </p:txBody>
      </p:sp>
      <p:grpSp>
        <p:nvGrpSpPr>
          <p:cNvPr id="40966" name="Groupe 11"/>
          <p:cNvGrpSpPr>
            <a:grpSpLocks/>
          </p:cNvGrpSpPr>
          <p:nvPr/>
        </p:nvGrpSpPr>
        <p:grpSpPr bwMode="auto">
          <a:xfrm>
            <a:off x="2916238" y="3971925"/>
            <a:ext cx="1819275" cy="1230313"/>
            <a:chOff x="2915816" y="3971156"/>
            <a:chExt cx="1819275" cy="1231007"/>
          </a:xfrm>
        </p:grpSpPr>
        <p:pic>
          <p:nvPicPr>
            <p:cNvPr id="4096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15816" y="4221088"/>
              <a:ext cx="1819275" cy="981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40970" name="Connecteur droit avec flèche 9"/>
            <p:cNvCxnSpPr>
              <a:cxnSpLocks noChangeShapeType="1"/>
            </p:cNvCxnSpPr>
            <p:nvPr/>
          </p:nvCxnSpPr>
          <p:spPr bwMode="auto">
            <a:xfrm rot="5400000" flipH="1" flipV="1">
              <a:off x="2962424" y="4115172"/>
              <a:ext cx="576064" cy="28803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40967" name="ZoneTexte 12"/>
          <p:cNvSpPr txBox="1">
            <a:spLocks noChangeArrowheads="1"/>
          </p:cNvSpPr>
          <p:nvPr/>
        </p:nvSpPr>
        <p:spPr bwMode="auto">
          <a:xfrm>
            <a:off x="900113" y="3573463"/>
            <a:ext cx="24479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b="1" dirty="0" err="1"/>
              <a:t>Loss</a:t>
            </a:r>
            <a:r>
              <a:rPr lang="fr-FR" sz="2000" b="1" dirty="0"/>
              <a:t> of </a:t>
            </a:r>
            <a:r>
              <a:rPr lang="fr-FR" sz="2000" b="1" dirty="0" err="1"/>
              <a:t>customers</a:t>
            </a:r>
            <a:r>
              <a:rPr lang="fr-FR" sz="2000" b="1" dirty="0"/>
              <a:t> if the queue </a:t>
            </a:r>
            <a:r>
              <a:rPr lang="fr-FR" sz="2000" b="1" dirty="0" err="1"/>
              <a:t>is</a:t>
            </a:r>
            <a:r>
              <a:rPr lang="fr-FR" sz="2000" b="1" dirty="0"/>
              <a:t> full</a:t>
            </a:r>
          </a:p>
        </p:txBody>
      </p:sp>
      <p:sp>
        <p:nvSpPr>
          <p:cNvPr id="40968" name="ZoneTexte 13"/>
          <p:cNvSpPr txBox="1">
            <a:spLocks noChangeArrowheads="1"/>
          </p:cNvSpPr>
          <p:nvPr/>
        </p:nvSpPr>
        <p:spPr bwMode="auto">
          <a:xfrm>
            <a:off x="3203575" y="5157788"/>
            <a:ext cx="15128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b="1"/>
              <a:t>Capacity K</a:t>
            </a:r>
          </a:p>
        </p:txBody>
      </p:sp>
    </p:spTree>
    <p:extLst>
      <p:ext uri="{BB962C8B-B14F-4D97-AF65-F5344CB8AC3E}">
        <p14:creationId xmlns:p14="http://schemas.microsoft.com/office/powerpoint/2010/main" xmlns="" val="3177401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76E6DD-A064-4946-B0E7-427D09EBBBF0}" type="slidenum">
              <a:rPr lang="en-US" sz="1200" smtClean="0">
                <a:solidFill>
                  <a:schemeClr val="folHlink"/>
                </a:solidFill>
              </a:rPr>
              <a:pPr/>
              <a:t>34</a:t>
            </a:fld>
            <a:endParaRPr lang="en-US" sz="1200" smtClean="0">
              <a:solidFill>
                <a:schemeClr val="folHlink"/>
              </a:solidFill>
            </a:endParaRPr>
          </a:p>
        </p:txBody>
      </p:sp>
      <p:sp>
        <p:nvSpPr>
          <p:cNvPr id="41987" name="Rectangle 2"/>
          <p:cNvSpPr>
            <a:spLocks noChangeArrowheads="1"/>
          </p:cNvSpPr>
          <p:nvPr/>
        </p:nvSpPr>
        <p:spPr bwMode="auto">
          <a:xfrm>
            <a:off x="685800" y="1219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41988" name="Rectangle 3"/>
          <p:cNvSpPr>
            <a:spLocks noChangeArrowheads="1"/>
          </p:cNvSpPr>
          <p:nvPr/>
        </p:nvSpPr>
        <p:spPr bwMode="auto">
          <a:xfrm>
            <a:off x="611188" y="188913"/>
            <a:ext cx="78486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fr-FR" sz="2800" b="1">
                <a:solidFill>
                  <a:srgbClr val="0000CC"/>
                </a:solidFill>
              </a:rPr>
              <a:t>Size of the population</a:t>
            </a:r>
          </a:p>
          <a:p>
            <a:pPr algn="ctr"/>
            <a:r>
              <a:rPr lang="fr-FR" sz="2800">
                <a:solidFill>
                  <a:srgbClr val="0000CC"/>
                </a:solidFill>
              </a:rPr>
              <a:t>T/X/C/K/</a:t>
            </a:r>
            <a:r>
              <a:rPr lang="fr-FR" sz="2800" b="1">
                <a:solidFill>
                  <a:srgbClr val="FF0000"/>
                </a:solidFill>
              </a:rPr>
              <a:t>P</a:t>
            </a:r>
            <a:r>
              <a:rPr lang="fr-FR" sz="2800">
                <a:solidFill>
                  <a:srgbClr val="0000CC"/>
                </a:solidFill>
              </a:rPr>
              <a:t>/Z</a:t>
            </a:r>
            <a:endParaRPr lang="en-US" sz="2600">
              <a:solidFill>
                <a:srgbClr val="0000CC"/>
              </a:solidFill>
              <a:latin typeface="Arial" charset="0"/>
            </a:endParaRPr>
          </a:p>
        </p:txBody>
      </p:sp>
      <p:sp>
        <p:nvSpPr>
          <p:cNvPr id="41989" name="Rectangle 4"/>
          <p:cNvSpPr>
            <a:spLocks noChangeArrowheads="1"/>
          </p:cNvSpPr>
          <p:nvPr/>
        </p:nvSpPr>
        <p:spPr bwMode="auto">
          <a:xfrm>
            <a:off x="533400" y="1484313"/>
            <a:ext cx="8229600" cy="223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fr-FR" sz="2800" dirty="0"/>
              <a:t>The size of the population </a:t>
            </a:r>
            <a:r>
              <a:rPr lang="fr-FR" sz="2800" dirty="0" err="1"/>
              <a:t>can</a:t>
            </a:r>
            <a:r>
              <a:rPr lang="fr-FR" sz="2800" dirty="0"/>
              <a:t> </a:t>
            </a:r>
            <a:r>
              <a:rPr lang="fr-FR" sz="2800" dirty="0" err="1"/>
              <a:t>be</a:t>
            </a:r>
            <a:r>
              <a:rPr lang="fr-FR" sz="2800" dirty="0"/>
              <a:t> </a:t>
            </a:r>
            <a:r>
              <a:rPr lang="fr-FR" sz="2800" dirty="0" err="1"/>
              <a:t>either</a:t>
            </a:r>
            <a:r>
              <a:rPr lang="fr-FR" sz="2800" dirty="0"/>
              <a:t> </a:t>
            </a:r>
            <a:r>
              <a:rPr lang="fr-FR" sz="2800" dirty="0" err="1"/>
              <a:t>finite</a:t>
            </a:r>
            <a:r>
              <a:rPr lang="fr-FR" sz="2800" dirty="0"/>
              <a:t> or </a:t>
            </a:r>
            <a:r>
              <a:rPr lang="fr-FR" sz="2800" dirty="0" err="1"/>
              <a:t>infinite</a:t>
            </a:r>
            <a:endParaRPr lang="fr-FR" sz="2800" dirty="0"/>
          </a:p>
          <a:p>
            <a:endParaRPr lang="fr-FR" sz="2800" dirty="0"/>
          </a:p>
          <a:p>
            <a:r>
              <a:rPr lang="fr-FR" sz="2800" dirty="0"/>
              <a:t>For a </a:t>
            </a:r>
            <a:r>
              <a:rPr lang="fr-FR" sz="2800" dirty="0" err="1"/>
              <a:t>finite</a:t>
            </a:r>
            <a:r>
              <a:rPr lang="fr-FR" sz="2800" dirty="0"/>
              <a:t> population, the </a:t>
            </a:r>
            <a:r>
              <a:rPr lang="fr-FR" sz="2800" dirty="0" err="1"/>
              <a:t>customer</a:t>
            </a:r>
            <a:r>
              <a:rPr lang="fr-FR" sz="2800" dirty="0"/>
              <a:t> </a:t>
            </a:r>
            <a:r>
              <a:rPr lang="fr-FR" sz="2800" dirty="0" err="1"/>
              <a:t>arrival</a:t>
            </a:r>
            <a:r>
              <a:rPr lang="fr-FR" sz="2800" dirty="0"/>
              <a:t> rate </a:t>
            </a:r>
            <a:r>
              <a:rPr lang="fr-FR" sz="2800" dirty="0" err="1"/>
              <a:t>is</a:t>
            </a:r>
            <a:r>
              <a:rPr lang="fr-FR" sz="2800" dirty="0"/>
              <a:t> a </a:t>
            </a:r>
            <a:r>
              <a:rPr lang="fr-FR" sz="2800" dirty="0" err="1"/>
              <a:t>function</a:t>
            </a:r>
            <a:r>
              <a:rPr lang="fr-FR" sz="2800" dirty="0"/>
              <a:t> of the </a:t>
            </a:r>
            <a:r>
              <a:rPr lang="fr-FR" sz="2800" dirty="0" err="1"/>
              <a:t>number</a:t>
            </a:r>
            <a:r>
              <a:rPr lang="fr-FR" sz="2800" dirty="0"/>
              <a:t> of </a:t>
            </a:r>
            <a:r>
              <a:rPr lang="fr-FR" sz="2800" dirty="0" err="1"/>
              <a:t>customers</a:t>
            </a:r>
            <a:r>
              <a:rPr lang="fr-FR" sz="2800" dirty="0"/>
              <a:t> in the system: </a:t>
            </a:r>
            <a:r>
              <a:rPr lang="fr-FR" sz="2800" b="1" dirty="0">
                <a:solidFill>
                  <a:srgbClr val="0000CC"/>
                </a:solidFill>
                <a:latin typeface="Symbol" pitchFamily="18" charset="2"/>
              </a:rPr>
              <a:t>l</a:t>
            </a:r>
            <a:r>
              <a:rPr lang="fr-FR" sz="2800" b="1" dirty="0">
                <a:solidFill>
                  <a:srgbClr val="0000CC"/>
                </a:solidFill>
              </a:rPr>
              <a:t>(n)</a:t>
            </a:r>
            <a:r>
              <a:rPr lang="fr-FR" sz="2800" dirty="0"/>
              <a:t>.</a:t>
            </a:r>
          </a:p>
        </p:txBody>
      </p:sp>
    </p:spTree>
    <p:extLst>
      <p:ext uri="{BB962C8B-B14F-4D97-AF65-F5344CB8AC3E}">
        <p14:creationId xmlns:p14="http://schemas.microsoft.com/office/powerpoint/2010/main" xmlns="" val="232904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animEffect transition="in" filter="fade">
                                      <p:cBhvr>
                                        <p:cTn id="7" dur="1000"/>
                                        <p:tgtEl>
                                          <p:spTgt spid="41989">
                                            <p:txEl>
                                              <p:pRg st="0" end="0"/>
                                            </p:txEl>
                                          </p:spTgt>
                                        </p:tgtEl>
                                      </p:cBhvr>
                                    </p:animEffect>
                                    <p:anim calcmode="lin" valueType="num">
                                      <p:cBhvr>
                                        <p:cTn id="8" dur="1000" fill="hold"/>
                                        <p:tgtEl>
                                          <p:spTgt spid="4198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989">
                                            <p:txEl>
                                              <p:pRg st="2" end="2"/>
                                            </p:txEl>
                                          </p:spTgt>
                                        </p:tgtEl>
                                        <p:attrNameLst>
                                          <p:attrName>style.visibility</p:attrName>
                                        </p:attrNameLst>
                                      </p:cBhvr>
                                      <p:to>
                                        <p:strVal val="visible"/>
                                      </p:to>
                                    </p:set>
                                    <p:animEffect transition="in" filter="fade">
                                      <p:cBhvr>
                                        <p:cTn id="12" dur="1000"/>
                                        <p:tgtEl>
                                          <p:spTgt spid="41989">
                                            <p:txEl>
                                              <p:pRg st="2" end="2"/>
                                            </p:txEl>
                                          </p:spTgt>
                                        </p:tgtEl>
                                      </p:cBhvr>
                                    </p:animEffect>
                                    <p:anim calcmode="lin" valueType="num">
                                      <p:cBhvr>
                                        <p:cTn id="13" dur="1000" fill="hold"/>
                                        <p:tgtEl>
                                          <p:spTgt spid="4198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198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9599A4-7363-4FC0-B9A6-7D5008AA5A47}" type="slidenum">
              <a:rPr lang="en-US" sz="1200" smtClean="0">
                <a:solidFill>
                  <a:schemeClr val="folHlink"/>
                </a:solidFill>
              </a:rPr>
              <a:pPr/>
              <a:t>35</a:t>
            </a:fld>
            <a:endParaRPr lang="en-US" sz="1200" smtClean="0">
              <a:solidFill>
                <a:schemeClr val="folHlink"/>
              </a:solidFill>
            </a:endParaRPr>
          </a:p>
        </p:txBody>
      </p:sp>
      <p:sp>
        <p:nvSpPr>
          <p:cNvPr id="43011" name="Rectangle 2"/>
          <p:cNvSpPr>
            <a:spLocks noChangeArrowheads="1"/>
          </p:cNvSpPr>
          <p:nvPr/>
        </p:nvSpPr>
        <p:spPr bwMode="auto">
          <a:xfrm>
            <a:off x="685800" y="1219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43012" name="Rectangle 3"/>
          <p:cNvSpPr>
            <a:spLocks noChangeArrowheads="1"/>
          </p:cNvSpPr>
          <p:nvPr/>
        </p:nvSpPr>
        <p:spPr bwMode="auto">
          <a:xfrm>
            <a:off x="611188" y="188913"/>
            <a:ext cx="7848600" cy="954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fr-FR" sz="2800" b="1">
                <a:solidFill>
                  <a:srgbClr val="0000CC"/>
                </a:solidFill>
              </a:rPr>
              <a:t>Service discipline</a:t>
            </a:r>
          </a:p>
          <a:p>
            <a:pPr algn="ctr"/>
            <a:r>
              <a:rPr lang="fr-FR" sz="2800">
                <a:solidFill>
                  <a:srgbClr val="0000CC"/>
                </a:solidFill>
              </a:rPr>
              <a:t>T/X/C/K/P/</a:t>
            </a:r>
            <a:r>
              <a:rPr lang="fr-FR" sz="2800" b="1">
                <a:solidFill>
                  <a:srgbClr val="FF0000"/>
                </a:solidFill>
              </a:rPr>
              <a:t>Z</a:t>
            </a:r>
            <a:endParaRPr lang="en-US" sz="2600" b="1">
              <a:solidFill>
                <a:srgbClr val="FF0000"/>
              </a:solidFill>
              <a:latin typeface="Arial" charset="0"/>
            </a:endParaRPr>
          </a:p>
        </p:txBody>
      </p:sp>
      <p:sp>
        <p:nvSpPr>
          <p:cNvPr id="2055" name="Rectangle 4"/>
          <p:cNvSpPr>
            <a:spLocks noChangeArrowheads="1"/>
          </p:cNvSpPr>
          <p:nvPr/>
        </p:nvSpPr>
        <p:spPr bwMode="auto">
          <a:xfrm>
            <a:off x="533400" y="1484313"/>
            <a:ext cx="8229600" cy="4824412"/>
          </a:xfrm>
          <a:prstGeom prst="rect">
            <a:avLst/>
          </a:prstGeom>
          <a:noFill/>
          <a:ln w="9525">
            <a:noFill/>
            <a:miter lim="800000"/>
            <a:headEnd/>
            <a:tailEnd/>
          </a:ln>
        </p:spPr>
        <p:txBody>
          <a:bodyPr/>
          <a:lstStyle/>
          <a:p>
            <a:pPr>
              <a:defRPr/>
            </a:pPr>
            <a:r>
              <a:rPr lang="en-US" sz="2000" dirty="0"/>
              <a:t>Z can take the following values:</a:t>
            </a:r>
          </a:p>
          <a:p>
            <a:pPr marL="355600" indent="-355600">
              <a:spcBef>
                <a:spcPts val="1200"/>
              </a:spcBef>
              <a:buFont typeface="Arial" pitchFamily="34" charset="0"/>
              <a:buChar char="•"/>
              <a:defRPr/>
            </a:pPr>
            <a:r>
              <a:rPr lang="en-US" sz="2000" dirty="0" err="1"/>
              <a:t>FCFS</a:t>
            </a:r>
            <a:r>
              <a:rPr lang="en-US" sz="2000" dirty="0"/>
              <a:t> or FIFO : First Come First Served</a:t>
            </a:r>
          </a:p>
          <a:p>
            <a:pPr marL="355600" indent="-355600">
              <a:spcBef>
                <a:spcPts val="1200"/>
              </a:spcBef>
              <a:buFont typeface="Arial" pitchFamily="34" charset="0"/>
              <a:buChar char="•"/>
              <a:defRPr/>
            </a:pPr>
            <a:r>
              <a:rPr lang="en-US" sz="2000" dirty="0" err="1"/>
              <a:t>LCFS</a:t>
            </a:r>
            <a:r>
              <a:rPr lang="en-US" sz="2000" dirty="0"/>
              <a:t> or LIFO : Last Come First Served</a:t>
            </a:r>
          </a:p>
          <a:p>
            <a:pPr marL="355600" indent="-355600">
              <a:spcBef>
                <a:spcPts val="1200"/>
              </a:spcBef>
              <a:buFont typeface="Arial" pitchFamily="34" charset="0"/>
              <a:buChar char="•"/>
              <a:defRPr/>
            </a:pPr>
            <a:r>
              <a:rPr lang="en-US" sz="2000" dirty="0"/>
              <a:t>RANDOM : service in random order</a:t>
            </a:r>
          </a:p>
          <a:p>
            <a:pPr marL="355600" indent="-355600">
              <a:spcBef>
                <a:spcPts val="1200"/>
              </a:spcBef>
              <a:buFont typeface="Arial" pitchFamily="34" charset="0"/>
              <a:buChar char="•"/>
              <a:defRPr/>
            </a:pPr>
            <a:r>
              <a:rPr lang="en-US" sz="2000" dirty="0"/>
              <a:t>HL (Hold On Line) : when an important customer arrives, it takes the head of the queue</a:t>
            </a:r>
          </a:p>
          <a:p>
            <a:pPr marL="355600" indent="-355600">
              <a:spcBef>
                <a:spcPts val="1200"/>
              </a:spcBef>
              <a:buFont typeface="Arial" pitchFamily="34" charset="0"/>
              <a:buChar char="•"/>
              <a:defRPr/>
            </a:pPr>
            <a:r>
              <a:rPr lang="en-US" sz="2000" dirty="0"/>
              <a:t>PR ( Preemption) : when an important customer arrives, it is served immediately and the customer under service returns to the queue</a:t>
            </a:r>
          </a:p>
          <a:p>
            <a:pPr marL="355600" indent="-355600">
              <a:spcBef>
                <a:spcPts val="1200"/>
              </a:spcBef>
              <a:buFont typeface="Arial" pitchFamily="34" charset="0"/>
              <a:buChar char="•"/>
              <a:defRPr/>
            </a:pPr>
            <a:r>
              <a:rPr lang="en-US" sz="2000" dirty="0"/>
              <a:t>PS (Processor Sharing) : All customers are served simultaneously with service rate inversely proportional to the number of customers</a:t>
            </a:r>
          </a:p>
          <a:p>
            <a:pPr marL="355600" indent="-355600">
              <a:spcBef>
                <a:spcPts val="1200"/>
              </a:spcBef>
              <a:buFont typeface="Arial" pitchFamily="34" charset="0"/>
              <a:buChar char="•"/>
              <a:defRPr/>
            </a:pPr>
            <a:r>
              <a:rPr lang="en-US" sz="2000" dirty="0" err="1"/>
              <a:t>GD</a:t>
            </a:r>
            <a:r>
              <a:rPr lang="en-US" sz="2000" dirty="0"/>
              <a:t> (General Discipline)</a:t>
            </a:r>
          </a:p>
        </p:txBody>
      </p:sp>
    </p:spTree>
    <p:extLst>
      <p:ext uri="{BB962C8B-B14F-4D97-AF65-F5344CB8AC3E}">
        <p14:creationId xmlns:p14="http://schemas.microsoft.com/office/powerpoint/2010/main" xmlns="" val="126319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5">
                                            <p:txEl>
                                              <p:pRg st="0" end="0"/>
                                            </p:txEl>
                                          </p:spTgt>
                                        </p:tgtEl>
                                        <p:attrNameLst>
                                          <p:attrName>style.visibility</p:attrName>
                                        </p:attrNameLst>
                                      </p:cBhvr>
                                      <p:to>
                                        <p:strVal val="visible"/>
                                      </p:to>
                                    </p:set>
                                    <p:animEffect transition="in" filter="fade">
                                      <p:cBhvr>
                                        <p:cTn id="7" dur="1000"/>
                                        <p:tgtEl>
                                          <p:spTgt spid="2055">
                                            <p:txEl>
                                              <p:pRg st="0" end="0"/>
                                            </p:txEl>
                                          </p:spTgt>
                                        </p:tgtEl>
                                      </p:cBhvr>
                                    </p:animEffect>
                                    <p:anim calcmode="lin" valueType="num">
                                      <p:cBhvr>
                                        <p:cTn id="8" dur="1000" fill="hold"/>
                                        <p:tgtEl>
                                          <p:spTgt spid="20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5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5">
                                            <p:txEl>
                                              <p:pRg st="1" end="1"/>
                                            </p:txEl>
                                          </p:spTgt>
                                        </p:tgtEl>
                                        <p:attrNameLst>
                                          <p:attrName>style.visibility</p:attrName>
                                        </p:attrNameLst>
                                      </p:cBhvr>
                                      <p:to>
                                        <p:strVal val="visible"/>
                                      </p:to>
                                    </p:set>
                                    <p:animEffect transition="in" filter="fade">
                                      <p:cBhvr>
                                        <p:cTn id="12" dur="1000"/>
                                        <p:tgtEl>
                                          <p:spTgt spid="2055">
                                            <p:txEl>
                                              <p:pRg st="1" end="1"/>
                                            </p:txEl>
                                          </p:spTgt>
                                        </p:tgtEl>
                                      </p:cBhvr>
                                    </p:animEffect>
                                    <p:anim calcmode="lin" valueType="num">
                                      <p:cBhvr>
                                        <p:cTn id="13" dur="1000" fill="hold"/>
                                        <p:tgtEl>
                                          <p:spTgt spid="205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05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5">
                                            <p:txEl>
                                              <p:pRg st="2" end="2"/>
                                            </p:txEl>
                                          </p:spTgt>
                                        </p:tgtEl>
                                        <p:attrNameLst>
                                          <p:attrName>style.visibility</p:attrName>
                                        </p:attrNameLst>
                                      </p:cBhvr>
                                      <p:to>
                                        <p:strVal val="visible"/>
                                      </p:to>
                                    </p:set>
                                    <p:animEffect transition="in" filter="fade">
                                      <p:cBhvr>
                                        <p:cTn id="17" dur="1000"/>
                                        <p:tgtEl>
                                          <p:spTgt spid="2055">
                                            <p:txEl>
                                              <p:pRg st="2" end="2"/>
                                            </p:txEl>
                                          </p:spTgt>
                                        </p:tgtEl>
                                      </p:cBhvr>
                                    </p:animEffect>
                                    <p:anim calcmode="lin" valueType="num">
                                      <p:cBhvr>
                                        <p:cTn id="18" dur="1000" fill="hold"/>
                                        <p:tgtEl>
                                          <p:spTgt spid="205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05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55">
                                            <p:txEl>
                                              <p:pRg st="3" end="3"/>
                                            </p:txEl>
                                          </p:spTgt>
                                        </p:tgtEl>
                                        <p:attrNameLst>
                                          <p:attrName>style.visibility</p:attrName>
                                        </p:attrNameLst>
                                      </p:cBhvr>
                                      <p:to>
                                        <p:strVal val="visible"/>
                                      </p:to>
                                    </p:set>
                                    <p:animEffect transition="in" filter="fade">
                                      <p:cBhvr>
                                        <p:cTn id="22" dur="1000"/>
                                        <p:tgtEl>
                                          <p:spTgt spid="2055">
                                            <p:txEl>
                                              <p:pRg st="3" end="3"/>
                                            </p:txEl>
                                          </p:spTgt>
                                        </p:tgtEl>
                                      </p:cBhvr>
                                    </p:animEffect>
                                    <p:anim calcmode="lin" valueType="num">
                                      <p:cBhvr>
                                        <p:cTn id="23" dur="1000" fill="hold"/>
                                        <p:tgtEl>
                                          <p:spTgt spid="205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05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055">
                                            <p:txEl>
                                              <p:pRg st="4" end="4"/>
                                            </p:txEl>
                                          </p:spTgt>
                                        </p:tgtEl>
                                        <p:attrNameLst>
                                          <p:attrName>style.visibility</p:attrName>
                                        </p:attrNameLst>
                                      </p:cBhvr>
                                      <p:to>
                                        <p:strVal val="visible"/>
                                      </p:to>
                                    </p:set>
                                    <p:animEffect transition="in" filter="fade">
                                      <p:cBhvr>
                                        <p:cTn id="27" dur="1000"/>
                                        <p:tgtEl>
                                          <p:spTgt spid="2055">
                                            <p:txEl>
                                              <p:pRg st="4" end="4"/>
                                            </p:txEl>
                                          </p:spTgt>
                                        </p:tgtEl>
                                      </p:cBhvr>
                                    </p:animEffect>
                                    <p:anim calcmode="lin" valueType="num">
                                      <p:cBhvr>
                                        <p:cTn id="28" dur="1000" fill="hold"/>
                                        <p:tgtEl>
                                          <p:spTgt spid="205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05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055">
                                            <p:txEl>
                                              <p:pRg st="5" end="5"/>
                                            </p:txEl>
                                          </p:spTgt>
                                        </p:tgtEl>
                                        <p:attrNameLst>
                                          <p:attrName>style.visibility</p:attrName>
                                        </p:attrNameLst>
                                      </p:cBhvr>
                                      <p:to>
                                        <p:strVal val="visible"/>
                                      </p:to>
                                    </p:set>
                                    <p:animEffect transition="in" filter="fade">
                                      <p:cBhvr>
                                        <p:cTn id="32" dur="1000"/>
                                        <p:tgtEl>
                                          <p:spTgt spid="2055">
                                            <p:txEl>
                                              <p:pRg st="5" end="5"/>
                                            </p:txEl>
                                          </p:spTgt>
                                        </p:tgtEl>
                                      </p:cBhvr>
                                    </p:animEffect>
                                    <p:anim calcmode="lin" valueType="num">
                                      <p:cBhvr>
                                        <p:cTn id="33" dur="1000" fill="hold"/>
                                        <p:tgtEl>
                                          <p:spTgt spid="205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05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055">
                                            <p:txEl>
                                              <p:pRg st="6" end="6"/>
                                            </p:txEl>
                                          </p:spTgt>
                                        </p:tgtEl>
                                        <p:attrNameLst>
                                          <p:attrName>style.visibility</p:attrName>
                                        </p:attrNameLst>
                                      </p:cBhvr>
                                      <p:to>
                                        <p:strVal val="visible"/>
                                      </p:to>
                                    </p:set>
                                    <p:animEffect transition="in" filter="fade">
                                      <p:cBhvr>
                                        <p:cTn id="37" dur="1000"/>
                                        <p:tgtEl>
                                          <p:spTgt spid="2055">
                                            <p:txEl>
                                              <p:pRg st="6" end="6"/>
                                            </p:txEl>
                                          </p:spTgt>
                                        </p:tgtEl>
                                      </p:cBhvr>
                                    </p:animEffect>
                                    <p:anim calcmode="lin" valueType="num">
                                      <p:cBhvr>
                                        <p:cTn id="38" dur="1000" fill="hold"/>
                                        <p:tgtEl>
                                          <p:spTgt spid="205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055">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055">
                                            <p:txEl>
                                              <p:pRg st="7" end="7"/>
                                            </p:txEl>
                                          </p:spTgt>
                                        </p:tgtEl>
                                        <p:attrNameLst>
                                          <p:attrName>style.visibility</p:attrName>
                                        </p:attrNameLst>
                                      </p:cBhvr>
                                      <p:to>
                                        <p:strVal val="visible"/>
                                      </p:to>
                                    </p:set>
                                    <p:animEffect transition="in" filter="fade">
                                      <p:cBhvr>
                                        <p:cTn id="42" dur="1000"/>
                                        <p:tgtEl>
                                          <p:spTgt spid="2055">
                                            <p:txEl>
                                              <p:pRg st="7" end="7"/>
                                            </p:txEl>
                                          </p:spTgt>
                                        </p:tgtEl>
                                      </p:cBhvr>
                                    </p:animEffect>
                                    <p:anim calcmode="lin" valueType="num">
                                      <p:cBhvr>
                                        <p:cTn id="43" dur="1000" fill="hold"/>
                                        <p:tgtEl>
                                          <p:spTgt spid="205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05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AB6F45-9E49-41D2-9675-370D6DD44C50}" type="slidenum">
              <a:rPr lang="en-US" sz="1200" smtClean="0">
                <a:solidFill>
                  <a:schemeClr val="folHlink"/>
                </a:solidFill>
              </a:rPr>
              <a:pPr/>
              <a:t>36</a:t>
            </a:fld>
            <a:endParaRPr lang="en-US" sz="1200" smtClean="0">
              <a:solidFill>
                <a:schemeClr val="folHlink"/>
              </a:solidFill>
            </a:endParaRPr>
          </a:p>
        </p:txBody>
      </p:sp>
      <p:sp>
        <p:nvSpPr>
          <p:cNvPr id="44035" name="Rectangle 2"/>
          <p:cNvSpPr>
            <a:spLocks noChangeArrowheads="1"/>
          </p:cNvSpPr>
          <p:nvPr/>
        </p:nvSpPr>
        <p:spPr bwMode="auto">
          <a:xfrm>
            <a:off x="685800" y="1219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44036" name="Rectangle 3"/>
          <p:cNvSpPr>
            <a:spLocks noChangeArrowheads="1"/>
          </p:cNvSpPr>
          <p:nvPr/>
        </p:nvSpPr>
        <p:spPr bwMode="auto">
          <a:xfrm>
            <a:off x="609600" y="609600"/>
            <a:ext cx="78486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2600" b="1">
                <a:solidFill>
                  <a:schemeClr val="accent2"/>
                </a:solidFill>
                <a:latin typeface="Arial" charset="0"/>
              </a:rPr>
              <a:t>The concept of customer classes</a:t>
            </a:r>
          </a:p>
        </p:txBody>
      </p:sp>
      <p:sp>
        <p:nvSpPr>
          <p:cNvPr id="3079" name="ZoneTexte 8"/>
          <p:cNvSpPr txBox="1">
            <a:spLocks noChangeArrowheads="1"/>
          </p:cNvSpPr>
          <p:nvPr/>
        </p:nvSpPr>
        <p:spPr bwMode="auto">
          <a:xfrm>
            <a:off x="684213" y="2781300"/>
            <a:ext cx="7775575" cy="3662363"/>
          </a:xfrm>
          <a:prstGeom prst="rect">
            <a:avLst/>
          </a:prstGeom>
          <a:noFill/>
          <a:ln w="9525">
            <a:noFill/>
            <a:miter lim="800000"/>
            <a:headEnd/>
            <a:tailEnd/>
          </a:ln>
        </p:spPr>
        <p:txBody>
          <a:bodyPr>
            <a:spAutoFit/>
          </a:bodyPr>
          <a:lstStyle/>
          <a:p>
            <a:pPr>
              <a:defRPr/>
            </a:pPr>
            <a:r>
              <a:rPr lang="fr-FR" dirty="0"/>
              <a:t>A </a:t>
            </a:r>
            <a:r>
              <a:rPr lang="fr-FR" dirty="0" err="1"/>
              <a:t>queueing</a:t>
            </a:r>
            <a:r>
              <a:rPr lang="fr-FR" dirty="0"/>
              <a:t> system </a:t>
            </a:r>
            <a:r>
              <a:rPr lang="fr-FR" dirty="0" err="1"/>
              <a:t>can</a:t>
            </a:r>
            <a:r>
              <a:rPr lang="fr-FR" dirty="0"/>
              <a:t> serve </a:t>
            </a:r>
            <a:r>
              <a:rPr lang="fr-FR" dirty="0" err="1"/>
              <a:t>several</a:t>
            </a:r>
            <a:r>
              <a:rPr lang="fr-FR" dirty="0"/>
              <a:t> classes of </a:t>
            </a:r>
            <a:r>
              <a:rPr lang="fr-FR" dirty="0" err="1"/>
              <a:t>customers</a:t>
            </a:r>
            <a:r>
              <a:rPr lang="fr-FR" dirty="0"/>
              <a:t> </a:t>
            </a:r>
            <a:r>
              <a:rPr lang="fr-FR" dirty="0" err="1"/>
              <a:t>characterized</a:t>
            </a:r>
            <a:r>
              <a:rPr lang="fr-FR" dirty="0"/>
              <a:t> by:</a:t>
            </a:r>
          </a:p>
          <a:p>
            <a:pPr marL="355600" indent="-355600">
              <a:spcBef>
                <a:spcPts val="1200"/>
              </a:spcBef>
              <a:buFont typeface="Arial" pitchFamily="34" charset="0"/>
              <a:buChar char="•"/>
              <a:defRPr/>
            </a:pPr>
            <a:r>
              <a:rPr lang="fr-FR" dirty="0" err="1"/>
              <a:t>different</a:t>
            </a:r>
            <a:r>
              <a:rPr lang="fr-FR" dirty="0"/>
              <a:t> </a:t>
            </a:r>
            <a:r>
              <a:rPr lang="fr-FR" dirty="0" err="1"/>
              <a:t>arrival</a:t>
            </a:r>
            <a:r>
              <a:rPr lang="fr-FR" dirty="0"/>
              <a:t> </a:t>
            </a:r>
            <a:r>
              <a:rPr lang="fr-FR" dirty="0" err="1"/>
              <a:t>processes</a:t>
            </a:r>
            <a:endParaRPr lang="fr-FR" dirty="0"/>
          </a:p>
          <a:p>
            <a:pPr marL="355600" indent="-355600">
              <a:spcBef>
                <a:spcPts val="1200"/>
              </a:spcBef>
              <a:buFont typeface="Arial" pitchFamily="34" charset="0"/>
              <a:buChar char="•"/>
              <a:defRPr/>
            </a:pPr>
            <a:r>
              <a:rPr lang="fr-FR" dirty="0" err="1"/>
              <a:t>different</a:t>
            </a:r>
            <a:r>
              <a:rPr lang="fr-FR" dirty="0"/>
              <a:t> service times</a:t>
            </a:r>
          </a:p>
          <a:p>
            <a:pPr marL="355600" indent="-355600">
              <a:spcBef>
                <a:spcPts val="1200"/>
              </a:spcBef>
              <a:buFont typeface="Arial" pitchFamily="34" charset="0"/>
              <a:buChar char="•"/>
              <a:defRPr/>
            </a:pPr>
            <a:r>
              <a:rPr lang="fr-FR" dirty="0" err="1"/>
              <a:t>different</a:t>
            </a:r>
            <a:r>
              <a:rPr lang="fr-FR" dirty="0"/>
              <a:t> </a:t>
            </a:r>
            <a:r>
              <a:rPr lang="fr-FR" dirty="0" err="1"/>
              <a:t>costs</a:t>
            </a:r>
            <a:endParaRPr lang="fr-FR" dirty="0"/>
          </a:p>
          <a:p>
            <a:pPr marL="355600" indent="-355600">
              <a:spcBef>
                <a:spcPts val="1200"/>
              </a:spcBef>
              <a:buFont typeface="Arial" pitchFamily="34" charset="0"/>
              <a:buChar char="•"/>
              <a:defRPr/>
            </a:pPr>
            <a:r>
              <a:rPr lang="fr-FR" dirty="0"/>
              <a:t>service </a:t>
            </a:r>
            <a:r>
              <a:rPr lang="fr-FR" dirty="0" err="1"/>
              <a:t>priority</a:t>
            </a:r>
            <a:r>
              <a:rPr lang="fr-FR" dirty="0"/>
              <a:t> </a:t>
            </a:r>
            <a:r>
              <a:rPr lang="fr-FR" dirty="0" err="1"/>
              <a:t>according</a:t>
            </a:r>
            <a:r>
              <a:rPr lang="fr-FR" dirty="0"/>
              <a:t> to </a:t>
            </a:r>
            <a:r>
              <a:rPr lang="fr-FR" dirty="0" err="1"/>
              <a:t>their</a:t>
            </a:r>
            <a:r>
              <a:rPr lang="fr-FR" dirty="0"/>
              <a:t> class (</a:t>
            </a:r>
            <a:r>
              <a:rPr lang="fr-FR" dirty="0" err="1"/>
              <a:t>preemption</a:t>
            </a:r>
            <a:r>
              <a:rPr lang="fr-FR" dirty="0"/>
              <a:t> or no for </a:t>
            </a:r>
            <a:r>
              <a:rPr lang="fr-FR" dirty="0" err="1"/>
              <a:t>example</a:t>
            </a:r>
            <a:r>
              <a:rPr lang="fr-FR" dirty="0"/>
              <a:t>)</a:t>
            </a:r>
          </a:p>
          <a:p>
            <a:pPr>
              <a:defRPr/>
            </a:pPr>
            <a:endParaRPr lang="fr-FR" dirty="0"/>
          </a:p>
        </p:txBody>
      </p:sp>
      <p:pic>
        <p:nvPicPr>
          <p:cNvPr id="44038" name="Picture 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79613" y="1484313"/>
            <a:ext cx="3887787" cy="1082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4206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fade">
                                      <p:cBhvr>
                                        <p:cTn id="7" dur="1000"/>
                                        <p:tgtEl>
                                          <p:spTgt spid="44038"/>
                                        </p:tgtEl>
                                      </p:cBhvr>
                                    </p:animEffect>
                                    <p:anim calcmode="lin" valueType="num">
                                      <p:cBhvr>
                                        <p:cTn id="8" dur="1000" fill="hold"/>
                                        <p:tgtEl>
                                          <p:spTgt spid="44038"/>
                                        </p:tgtEl>
                                        <p:attrNameLst>
                                          <p:attrName>ppt_x</p:attrName>
                                        </p:attrNameLst>
                                      </p:cBhvr>
                                      <p:tavLst>
                                        <p:tav tm="0">
                                          <p:val>
                                            <p:strVal val="#ppt_x"/>
                                          </p:val>
                                        </p:tav>
                                        <p:tav tm="100000">
                                          <p:val>
                                            <p:strVal val="#ppt_x"/>
                                          </p:val>
                                        </p:tav>
                                      </p:tavLst>
                                    </p:anim>
                                    <p:anim calcmode="lin" valueType="num">
                                      <p:cBhvr>
                                        <p:cTn id="9" dur="1000" fill="hold"/>
                                        <p:tgtEl>
                                          <p:spTgt spid="440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9">
                                            <p:txEl>
                                              <p:pRg st="0" end="0"/>
                                            </p:txEl>
                                          </p:spTgt>
                                        </p:tgtEl>
                                        <p:attrNameLst>
                                          <p:attrName>style.visibility</p:attrName>
                                        </p:attrNameLst>
                                      </p:cBhvr>
                                      <p:to>
                                        <p:strVal val="visible"/>
                                      </p:to>
                                    </p:set>
                                    <p:animEffect transition="in" filter="fade">
                                      <p:cBhvr>
                                        <p:cTn id="14" dur="1000"/>
                                        <p:tgtEl>
                                          <p:spTgt spid="3079">
                                            <p:txEl>
                                              <p:pRg st="0" end="0"/>
                                            </p:txEl>
                                          </p:spTgt>
                                        </p:tgtEl>
                                      </p:cBhvr>
                                    </p:animEffect>
                                    <p:anim calcmode="lin" valueType="num">
                                      <p:cBhvr>
                                        <p:cTn id="15" dur="1000" fill="hold"/>
                                        <p:tgtEl>
                                          <p:spTgt spid="307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07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9">
                                            <p:txEl>
                                              <p:pRg st="1" end="1"/>
                                            </p:txEl>
                                          </p:spTgt>
                                        </p:tgtEl>
                                        <p:attrNameLst>
                                          <p:attrName>style.visibility</p:attrName>
                                        </p:attrNameLst>
                                      </p:cBhvr>
                                      <p:to>
                                        <p:strVal val="visible"/>
                                      </p:to>
                                    </p:set>
                                    <p:animEffect transition="in" filter="fade">
                                      <p:cBhvr>
                                        <p:cTn id="19" dur="1000"/>
                                        <p:tgtEl>
                                          <p:spTgt spid="3079">
                                            <p:txEl>
                                              <p:pRg st="1" end="1"/>
                                            </p:txEl>
                                          </p:spTgt>
                                        </p:tgtEl>
                                      </p:cBhvr>
                                    </p:animEffect>
                                    <p:anim calcmode="lin" valueType="num">
                                      <p:cBhvr>
                                        <p:cTn id="20" dur="1000" fill="hold"/>
                                        <p:tgtEl>
                                          <p:spTgt spid="307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07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9">
                                            <p:txEl>
                                              <p:pRg st="2" end="2"/>
                                            </p:txEl>
                                          </p:spTgt>
                                        </p:tgtEl>
                                        <p:attrNameLst>
                                          <p:attrName>style.visibility</p:attrName>
                                        </p:attrNameLst>
                                      </p:cBhvr>
                                      <p:to>
                                        <p:strVal val="visible"/>
                                      </p:to>
                                    </p:set>
                                    <p:animEffect transition="in" filter="fade">
                                      <p:cBhvr>
                                        <p:cTn id="24" dur="1000"/>
                                        <p:tgtEl>
                                          <p:spTgt spid="3079">
                                            <p:txEl>
                                              <p:pRg st="2" end="2"/>
                                            </p:txEl>
                                          </p:spTgt>
                                        </p:tgtEl>
                                      </p:cBhvr>
                                    </p:animEffect>
                                    <p:anim calcmode="lin" valueType="num">
                                      <p:cBhvr>
                                        <p:cTn id="25" dur="1000" fill="hold"/>
                                        <p:tgtEl>
                                          <p:spTgt spid="307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079">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9">
                                            <p:txEl>
                                              <p:pRg st="3" end="3"/>
                                            </p:txEl>
                                          </p:spTgt>
                                        </p:tgtEl>
                                        <p:attrNameLst>
                                          <p:attrName>style.visibility</p:attrName>
                                        </p:attrNameLst>
                                      </p:cBhvr>
                                      <p:to>
                                        <p:strVal val="visible"/>
                                      </p:to>
                                    </p:set>
                                    <p:animEffect transition="in" filter="fade">
                                      <p:cBhvr>
                                        <p:cTn id="29" dur="1000"/>
                                        <p:tgtEl>
                                          <p:spTgt spid="3079">
                                            <p:txEl>
                                              <p:pRg st="3" end="3"/>
                                            </p:txEl>
                                          </p:spTgt>
                                        </p:tgtEl>
                                      </p:cBhvr>
                                    </p:animEffect>
                                    <p:anim calcmode="lin" valueType="num">
                                      <p:cBhvr>
                                        <p:cTn id="30" dur="1000" fill="hold"/>
                                        <p:tgtEl>
                                          <p:spTgt spid="3079">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079">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079">
                                            <p:txEl>
                                              <p:pRg st="4" end="4"/>
                                            </p:txEl>
                                          </p:spTgt>
                                        </p:tgtEl>
                                        <p:attrNameLst>
                                          <p:attrName>style.visibility</p:attrName>
                                        </p:attrNameLst>
                                      </p:cBhvr>
                                      <p:to>
                                        <p:strVal val="visible"/>
                                      </p:to>
                                    </p:set>
                                    <p:animEffect transition="in" filter="fade">
                                      <p:cBhvr>
                                        <p:cTn id="34" dur="1000"/>
                                        <p:tgtEl>
                                          <p:spTgt spid="3079">
                                            <p:txEl>
                                              <p:pRg st="4" end="4"/>
                                            </p:txEl>
                                          </p:spTgt>
                                        </p:tgtEl>
                                      </p:cBhvr>
                                    </p:animEffect>
                                    <p:anim calcmode="lin" valueType="num">
                                      <p:cBhvr>
                                        <p:cTn id="35" dur="1000" fill="hold"/>
                                        <p:tgtEl>
                                          <p:spTgt spid="3079">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0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E0529A9-A0F2-4EE4-96AD-DDB5A10EE5FA}" type="slidenum">
              <a:rPr lang="en-US" sz="1200" smtClean="0">
                <a:solidFill>
                  <a:schemeClr val="folHlink"/>
                </a:solidFill>
              </a:rPr>
              <a:pPr/>
              <a:t>37</a:t>
            </a:fld>
            <a:endParaRPr lang="en-US" sz="1200" smtClean="0">
              <a:solidFill>
                <a:schemeClr val="folHlink"/>
              </a:solidFill>
            </a:endParaRPr>
          </a:p>
        </p:txBody>
      </p:sp>
      <p:sp>
        <p:nvSpPr>
          <p:cNvPr id="45059" name="Rectangle 2"/>
          <p:cNvSpPr>
            <a:spLocks noChangeArrowheads="1"/>
          </p:cNvSpPr>
          <p:nvPr/>
        </p:nvSpPr>
        <p:spPr bwMode="auto">
          <a:xfrm>
            <a:off x="685800" y="1219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45060" name="Rectangle 3"/>
          <p:cNvSpPr>
            <a:spLocks noChangeArrowheads="1"/>
          </p:cNvSpPr>
          <p:nvPr/>
        </p:nvSpPr>
        <p:spPr bwMode="auto">
          <a:xfrm>
            <a:off x="609600" y="609600"/>
            <a:ext cx="78486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2600" b="1">
                <a:solidFill>
                  <a:schemeClr val="accent2"/>
                </a:solidFill>
                <a:latin typeface="Arial" charset="0"/>
              </a:rPr>
              <a:t>Simplified notation </a:t>
            </a:r>
          </a:p>
        </p:txBody>
      </p:sp>
      <p:sp>
        <p:nvSpPr>
          <p:cNvPr id="19472" name="ZoneTexte 23"/>
          <p:cNvSpPr txBox="1">
            <a:spLocks noChangeArrowheads="1"/>
          </p:cNvSpPr>
          <p:nvPr/>
        </p:nvSpPr>
        <p:spPr bwMode="auto">
          <a:xfrm>
            <a:off x="755650" y="1484313"/>
            <a:ext cx="7777163" cy="1754326"/>
          </a:xfrm>
          <a:prstGeom prst="rect">
            <a:avLst/>
          </a:prstGeom>
          <a:noFill/>
          <a:ln w="9525">
            <a:noFill/>
            <a:miter lim="800000"/>
            <a:headEnd/>
            <a:tailEnd/>
          </a:ln>
        </p:spPr>
        <p:txBody>
          <a:bodyPr>
            <a:spAutoFit/>
          </a:bodyPr>
          <a:lstStyle/>
          <a:p>
            <a:pPr>
              <a:defRPr/>
            </a:pPr>
            <a:r>
              <a:rPr lang="fr-FR" dirty="0" err="1"/>
              <a:t>We</a:t>
            </a:r>
            <a:r>
              <a:rPr lang="fr-FR" dirty="0"/>
              <a:t> </a:t>
            </a:r>
            <a:r>
              <a:rPr lang="fr-FR" dirty="0" err="1"/>
              <a:t>will</a:t>
            </a:r>
            <a:r>
              <a:rPr lang="fr-FR" dirty="0"/>
              <a:t> use the </a:t>
            </a:r>
            <a:r>
              <a:rPr lang="fr-FR" dirty="0" err="1"/>
              <a:t>simplified</a:t>
            </a:r>
            <a:r>
              <a:rPr lang="fr-FR" dirty="0"/>
              <a:t> notation T/X/C </a:t>
            </a:r>
            <a:r>
              <a:rPr lang="fr-FR" dirty="0" err="1"/>
              <a:t>when</a:t>
            </a:r>
            <a:r>
              <a:rPr lang="fr-FR" dirty="0"/>
              <a:t> </a:t>
            </a:r>
            <a:r>
              <a:rPr lang="fr-FR" dirty="0" err="1"/>
              <a:t>we</a:t>
            </a:r>
            <a:r>
              <a:rPr lang="fr-FR" dirty="0"/>
              <a:t> </a:t>
            </a:r>
            <a:r>
              <a:rPr lang="fr-FR" dirty="0" err="1"/>
              <a:t>consider</a:t>
            </a:r>
            <a:r>
              <a:rPr lang="fr-FR" dirty="0"/>
              <a:t> a queue </a:t>
            </a:r>
            <a:r>
              <a:rPr lang="fr-FR" dirty="0" err="1"/>
              <a:t>where</a:t>
            </a:r>
            <a:r>
              <a:rPr lang="fr-FR" dirty="0"/>
              <a:t>:</a:t>
            </a:r>
          </a:p>
          <a:p>
            <a:pPr marL="812800" lvl="1" indent="-355600">
              <a:buFont typeface="Arial" pitchFamily="34" charset="0"/>
              <a:buChar char="•"/>
              <a:defRPr/>
            </a:pPr>
            <a:r>
              <a:rPr lang="fr-FR" dirty="0">
                <a:solidFill>
                  <a:srgbClr val="0000CC"/>
                </a:solidFill>
              </a:rPr>
              <a:t>The </a:t>
            </a:r>
            <a:r>
              <a:rPr lang="fr-FR" dirty="0" err="1">
                <a:solidFill>
                  <a:srgbClr val="0000CC"/>
                </a:solidFill>
              </a:rPr>
              <a:t>capacity</a:t>
            </a:r>
            <a:r>
              <a:rPr lang="fr-FR" dirty="0">
                <a:solidFill>
                  <a:srgbClr val="0000CC"/>
                </a:solidFill>
              </a:rPr>
              <a:t> </a:t>
            </a:r>
            <a:r>
              <a:rPr lang="fr-FR" dirty="0" err="1">
                <a:solidFill>
                  <a:srgbClr val="0000CC"/>
                </a:solidFill>
              </a:rPr>
              <a:t>is</a:t>
            </a:r>
            <a:r>
              <a:rPr lang="fr-FR" dirty="0">
                <a:solidFill>
                  <a:srgbClr val="0000CC"/>
                </a:solidFill>
              </a:rPr>
              <a:t> </a:t>
            </a:r>
            <a:r>
              <a:rPr lang="fr-FR" dirty="0" err="1">
                <a:solidFill>
                  <a:srgbClr val="0000CC"/>
                </a:solidFill>
              </a:rPr>
              <a:t>infinite</a:t>
            </a:r>
            <a:endParaRPr lang="fr-FR" dirty="0">
              <a:solidFill>
                <a:srgbClr val="0000CC"/>
              </a:solidFill>
            </a:endParaRPr>
          </a:p>
          <a:p>
            <a:pPr marL="812800" lvl="1" indent="-355600">
              <a:buFont typeface="Arial" pitchFamily="34" charset="0"/>
              <a:buChar char="•"/>
              <a:defRPr/>
            </a:pPr>
            <a:r>
              <a:rPr lang="fr-FR" dirty="0">
                <a:solidFill>
                  <a:srgbClr val="0000CC"/>
                </a:solidFill>
              </a:rPr>
              <a:t>The size of the population </a:t>
            </a:r>
            <a:r>
              <a:rPr lang="fr-FR" dirty="0" err="1">
                <a:solidFill>
                  <a:srgbClr val="0000CC"/>
                </a:solidFill>
              </a:rPr>
              <a:t>is</a:t>
            </a:r>
            <a:r>
              <a:rPr lang="fr-FR" dirty="0">
                <a:solidFill>
                  <a:srgbClr val="0000CC"/>
                </a:solidFill>
              </a:rPr>
              <a:t> </a:t>
            </a:r>
            <a:r>
              <a:rPr lang="fr-FR" dirty="0" err="1">
                <a:solidFill>
                  <a:srgbClr val="0000CC"/>
                </a:solidFill>
              </a:rPr>
              <a:t>infinite</a:t>
            </a:r>
            <a:endParaRPr lang="fr-FR" dirty="0">
              <a:solidFill>
                <a:srgbClr val="0000CC"/>
              </a:solidFill>
            </a:endParaRPr>
          </a:p>
          <a:p>
            <a:pPr marL="812800" lvl="1" indent="-355600">
              <a:buFont typeface="Arial" pitchFamily="34" charset="0"/>
              <a:buChar char="•"/>
              <a:defRPr/>
            </a:pPr>
            <a:r>
              <a:rPr lang="fr-FR" dirty="0">
                <a:solidFill>
                  <a:srgbClr val="0000CC"/>
                </a:solidFill>
              </a:rPr>
              <a:t>The service discipline </a:t>
            </a:r>
            <a:r>
              <a:rPr lang="fr-FR" dirty="0" err="1">
                <a:solidFill>
                  <a:srgbClr val="0000CC"/>
                </a:solidFill>
              </a:rPr>
              <a:t>is</a:t>
            </a:r>
            <a:r>
              <a:rPr lang="fr-FR" dirty="0">
                <a:solidFill>
                  <a:srgbClr val="0000CC"/>
                </a:solidFill>
              </a:rPr>
              <a:t> FIFO</a:t>
            </a:r>
          </a:p>
          <a:p>
            <a:pPr>
              <a:defRPr/>
            </a:pPr>
            <a:endParaRPr lang="fr-FR" dirty="0"/>
          </a:p>
          <a:p>
            <a:pPr>
              <a:defRPr/>
            </a:pPr>
            <a:r>
              <a:rPr lang="fr-FR" dirty="0"/>
              <a:t>• </a:t>
            </a:r>
            <a:r>
              <a:rPr lang="fr-FR" dirty="0" err="1"/>
              <a:t>Hence</a:t>
            </a:r>
            <a:r>
              <a:rPr lang="fr-FR" dirty="0"/>
              <a:t> T/X/C = T/X/C/</a:t>
            </a:r>
            <a:r>
              <a:rPr lang="fr-FR" dirty="0">
                <a:sym typeface="Symbol"/>
              </a:rPr>
              <a:t></a:t>
            </a:r>
            <a:r>
              <a:rPr lang="fr-FR" dirty="0"/>
              <a:t>/</a:t>
            </a:r>
            <a:r>
              <a:rPr lang="fr-FR" dirty="0">
                <a:sym typeface="Symbol"/>
              </a:rPr>
              <a:t></a:t>
            </a:r>
            <a:r>
              <a:rPr lang="fr-FR" dirty="0"/>
              <a:t>/FIFO</a:t>
            </a:r>
          </a:p>
        </p:txBody>
      </p:sp>
    </p:spTree>
    <p:extLst>
      <p:ext uri="{BB962C8B-B14F-4D97-AF65-F5344CB8AC3E}">
        <p14:creationId xmlns:p14="http://schemas.microsoft.com/office/powerpoint/2010/main" xmlns="" val="373200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72">
                                            <p:txEl>
                                              <p:pRg st="0" end="0"/>
                                            </p:txEl>
                                          </p:spTgt>
                                        </p:tgtEl>
                                        <p:attrNameLst>
                                          <p:attrName>style.visibility</p:attrName>
                                        </p:attrNameLst>
                                      </p:cBhvr>
                                      <p:to>
                                        <p:strVal val="visible"/>
                                      </p:to>
                                    </p:set>
                                    <p:animEffect transition="in" filter="fade">
                                      <p:cBhvr>
                                        <p:cTn id="7" dur="1000"/>
                                        <p:tgtEl>
                                          <p:spTgt spid="19472">
                                            <p:txEl>
                                              <p:pRg st="0" end="0"/>
                                            </p:txEl>
                                          </p:spTgt>
                                        </p:tgtEl>
                                      </p:cBhvr>
                                    </p:animEffect>
                                    <p:anim calcmode="lin" valueType="num">
                                      <p:cBhvr>
                                        <p:cTn id="8" dur="1000" fill="hold"/>
                                        <p:tgtEl>
                                          <p:spTgt spid="194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47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472">
                                            <p:txEl>
                                              <p:pRg st="1" end="1"/>
                                            </p:txEl>
                                          </p:spTgt>
                                        </p:tgtEl>
                                        <p:attrNameLst>
                                          <p:attrName>style.visibility</p:attrName>
                                        </p:attrNameLst>
                                      </p:cBhvr>
                                      <p:to>
                                        <p:strVal val="visible"/>
                                      </p:to>
                                    </p:set>
                                    <p:animEffect transition="in" filter="fade">
                                      <p:cBhvr>
                                        <p:cTn id="12" dur="1000"/>
                                        <p:tgtEl>
                                          <p:spTgt spid="19472">
                                            <p:txEl>
                                              <p:pRg st="1" end="1"/>
                                            </p:txEl>
                                          </p:spTgt>
                                        </p:tgtEl>
                                      </p:cBhvr>
                                    </p:animEffect>
                                    <p:anim calcmode="lin" valueType="num">
                                      <p:cBhvr>
                                        <p:cTn id="13" dur="1000" fill="hold"/>
                                        <p:tgtEl>
                                          <p:spTgt spid="1947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947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472">
                                            <p:txEl>
                                              <p:pRg st="2" end="2"/>
                                            </p:txEl>
                                          </p:spTgt>
                                        </p:tgtEl>
                                        <p:attrNameLst>
                                          <p:attrName>style.visibility</p:attrName>
                                        </p:attrNameLst>
                                      </p:cBhvr>
                                      <p:to>
                                        <p:strVal val="visible"/>
                                      </p:to>
                                    </p:set>
                                    <p:animEffect transition="in" filter="fade">
                                      <p:cBhvr>
                                        <p:cTn id="17" dur="1000"/>
                                        <p:tgtEl>
                                          <p:spTgt spid="19472">
                                            <p:txEl>
                                              <p:pRg st="2" end="2"/>
                                            </p:txEl>
                                          </p:spTgt>
                                        </p:tgtEl>
                                      </p:cBhvr>
                                    </p:animEffect>
                                    <p:anim calcmode="lin" valueType="num">
                                      <p:cBhvr>
                                        <p:cTn id="18" dur="1000" fill="hold"/>
                                        <p:tgtEl>
                                          <p:spTgt spid="1947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947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472">
                                            <p:txEl>
                                              <p:pRg st="3" end="3"/>
                                            </p:txEl>
                                          </p:spTgt>
                                        </p:tgtEl>
                                        <p:attrNameLst>
                                          <p:attrName>style.visibility</p:attrName>
                                        </p:attrNameLst>
                                      </p:cBhvr>
                                      <p:to>
                                        <p:strVal val="visible"/>
                                      </p:to>
                                    </p:set>
                                    <p:animEffect transition="in" filter="fade">
                                      <p:cBhvr>
                                        <p:cTn id="22" dur="1000"/>
                                        <p:tgtEl>
                                          <p:spTgt spid="19472">
                                            <p:txEl>
                                              <p:pRg st="3" end="3"/>
                                            </p:txEl>
                                          </p:spTgt>
                                        </p:tgtEl>
                                      </p:cBhvr>
                                    </p:animEffect>
                                    <p:anim calcmode="lin" valueType="num">
                                      <p:cBhvr>
                                        <p:cTn id="23" dur="1000" fill="hold"/>
                                        <p:tgtEl>
                                          <p:spTgt spid="1947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947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9472">
                                            <p:txEl>
                                              <p:pRg st="5" end="5"/>
                                            </p:txEl>
                                          </p:spTgt>
                                        </p:tgtEl>
                                        <p:attrNameLst>
                                          <p:attrName>style.visibility</p:attrName>
                                        </p:attrNameLst>
                                      </p:cBhvr>
                                      <p:to>
                                        <p:strVal val="visible"/>
                                      </p:to>
                                    </p:set>
                                    <p:animEffect transition="in" filter="fade">
                                      <p:cBhvr>
                                        <p:cTn id="27" dur="1000"/>
                                        <p:tgtEl>
                                          <p:spTgt spid="19472">
                                            <p:txEl>
                                              <p:pRg st="5" end="5"/>
                                            </p:txEl>
                                          </p:spTgt>
                                        </p:tgtEl>
                                      </p:cBhvr>
                                    </p:animEffect>
                                    <p:anim calcmode="lin" valueType="num">
                                      <p:cBhvr>
                                        <p:cTn id="28" dur="1000" fill="hold"/>
                                        <p:tgtEl>
                                          <p:spTgt spid="19472">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947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2C8769-DD84-47F4-9B88-5B79B6422B8D}" type="slidenum">
              <a:rPr lang="en-US" sz="1200" smtClean="0">
                <a:solidFill>
                  <a:schemeClr val="folHlink"/>
                </a:solidFill>
              </a:rPr>
              <a:pPr/>
              <a:t>38</a:t>
            </a:fld>
            <a:endParaRPr lang="en-US" sz="1200" smtClean="0">
              <a:solidFill>
                <a:schemeClr val="folHlink"/>
              </a:solidFill>
            </a:endParaRPr>
          </a:p>
        </p:txBody>
      </p:sp>
      <p:sp>
        <p:nvSpPr>
          <p:cNvPr id="49156" name="Rectangle 3"/>
          <p:cNvSpPr>
            <a:spLocks noChangeArrowheads="1"/>
          </p:cNvSpPr>
          <p:nvPr/>
        </p:nvSpPr>
        <p:spPr bwMode="auto">
          <a:xfrm>
            <a:off x="609600" y="609600"/>
            <a:ext cx="78486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fr-FR" sz="2800" b="1" dirty="0"/>
              <a:t>Single stage </a:t>
            </a:r>
            <a:r>
              <a:rPr lang="fr-FR" sz="2800" b="1" dirty="0" err="1"/>
              <a:t>queueing</a:t>
            </a:r>
            <a:r>
              <a:rPr lang="fr-FR" sz="2800" b="1" dirty="0"/>
              <a:t> </a:t>
            </a:r>
            <a:r>
              <a:rPr lang="fr-FR" sz="2800" b="1" dirty="0" err="1"/>
              <a:t>systems</a:t>
            </a:r>
            <a:endParaRPr lang="fr-FR" sz="2800" b="1" dirty="0"/>
          </a:p>
          <a:p>
            <a:pPr algn="ctr"/>
            <a:r>
              <a:rPr lang="en-US" sz="2600" b="1" dirty="0" smtClean="0">
                <a:solidFill>
                  <a:schemeClr val="accent2"/>
                </a:solidFill>
                <a:latin typeface="Arial" charset="0"/>
              </a:rPr>
              <a:t>M/M/1 </a:t>
            </a:r>
            <a:r>
              <a:rPr lang="en-US" sz="2600" b="1" dirty="0">
                <a:solidFill>
                  <a:schemeClr val="accent2"/>
                </a:solidFill>
                <a:latin typeface="Arial" charset="0"/>
              </a:rPr>
              <a:t>queue</a:t>
            </a:r>
          </a:p>
        </p:txBody>
      </p:sp>
      <p:pic>
        <p:nvPicPr>
          <p:cNvPr id="49157"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84438" y="2433638"/>
            <a:ext cx="3038475" cy="141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158" name="ZoneTexte 9"/>
          <p:cNvSpPr txBox="1">
            <a:spLocks noChangeArrowheads="1"/>
          </p:cNvSpPr>
          <p:nvPr/>
        </p:nvSpPr>
        <p:spPr bwMode="auto">
          <a:xfrm>
            <a:off x="3419475" y="1773238"/>
            <a:ext cx="3240088"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b="1" dirty="0"/>
              <a:t>N(t) : </a:t>
            </a:r>
            <a:r>
              <a:rPr lang="fr-FR" sz="2000" b="1" dirty="0" err="1"/>
              <a:t>number</a:t>
            </a:r>
            <a:r>
              <a:rPr lang="fr-FR" sz="2000" b="1" dirty="0"/>
              <a:t> of </a:t>
            </a:r>
            <a:r>
              <a:rPr lang="fr-FR" sz="2000" b="1" dirty="0" err="1"/>
              <a:t>customers</a:t>
            </a:r>
            <a:r>
              <a:rPr lang="fr-FR" sz="2000" b="1" dirty="0"/>
              <a:t> in the system</a:t>
            </a:r>
          </a:p>
        </p:txBody>
      </p:sp>
      <p:sp>
        <p:nvSpPr>
          <p:cNvPr id="49159" name="ZoneTexte 10"/>
          <p:cNvSpPr txBox="1">
            <a:spLocks noChangeArrowheads="1"/>
          </p:cNvSpPr>
          <p:nvPr/>
        </p:nvSpPr>
        <p:spPr bwMode="auto">
          <a:xfrm>
            <a:off x="4356100" y="3873500"/>
            <a:ext cx="28797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b="1"/>
              <a:t>Exponentially distributed service tim</a:t>
            </a:r>
          </a:p>
        </p:txBody>
      </p:sp>
      <p:sp>
        <p:nvSpPr>
          <p:cNvPr id="49160" name="ZoneTexte 11"/>
          <p:cNvSpPr txBox="1">
            <a:spLocks noChangeArrowheads="1"/>
          </p:cNvSpPr>
          <p:nvPr/>
        </p:nvSpPr>
        <p:spPr bwMode="auto">
          <a:xfrm>
            <a:off x="1403350" y="3081338"/>
            <a:ext cx="1512888"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b="1">
                <a:latin typeface="Symbol" pitchFamily="18" charset="2"/>
              </a:rPr>
              <a:t>l</a:t>
            </a:r>
          </a:p>
          <a:p>
            <a:r>
              <a:rPr lang="fr-FR" sz="2000" b="1"/>
              <a:t>Poisson arrivals</a:t>
            </a:r>
          </a:p>
        </p:txBody>
      </p:sp>
    </p:spTree>
    <p:extLst>
      <p:ext uri="{BB962C8B-B14F-4D97-AF65-F5344CB8AC3E}">
        <p14:creationId xmlns:p14="http://schemas.microsoft.com/office/powerpoint/2010/main" xmlns="" val="1682725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Espace réservé du numéro de diapositive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B2C88D-58BF-4BFD-ACE1-A3AA7FC81D4E}" type="slidenum">
              <a:rPr lang="en-US" sz="1200" smtClean="0">
                <a:solidFill>
                  <a:schemeClr val="folHlink"/>
                </a:solidFill>
              </a:rPr>
              <a:pPr/>
              <a:t>39</a:t>
            </a:fld>
            <a:endParaRPr lang="en-US" sz="1200" smtClean="0">
              <a:solidFill>
                <a:schemeClr val="folHlink"/>
              </a:solidFill>
            </a:endParaRPr>
          </a:p>
        </p:txBody>
      </p:sp>
      <p:sp>
        <p:nvSpPr>
          <p:cNvPr id="51203" name="Rectangle 2"/>
          <p:cNvSpPr>
            <a:spLocks noChangeArrowheads="1"/>
          </p:cNvSpPr>
          <p:nvPr/>
        </p:nvSpPr>
        <p:spPr bwMode="auto">
          <a:xfrm>
            <a:off x="685800" y="13716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sz="2000">
              <a:solidFill>
                <a:srgbClr val="CCFFFF"/>
              </a:solidFill>
            </a:endParaRPr>
          </a:p>
        </p:txBody>
      </p:sp>
      <p:sp>
        <p:nvSpPr>
          <p:cNvPr id="51204" name="Rectangle 3"/>
          <p:cNvSpPr>
            <a:spLocks noChangeArrowheads="1"/>
          </p:cNvSpPr>
          <p:nvPr/>
        </p:nvSpPr>
        <p:spPr bwMode="auto">
          <a:xfrm>
            <a:off x="609600" y="476250"/>
            <a:ext cx="784860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2600" b="1" dirty="0">
                <a:solidFill>
                  <a:schemeClr val="accent2"/>
                </a:solidFill>
                <a:latin typeface="Arial" charset="0"/>
              </a:rPr>
              <a:t>Performance measures of M/M/1 </a:t>
            </a:r>
            <a:r>
              <a:rPr lang="en-US" sz="2600" b="1" dirty="0" smtClean="0">
                <a:solidFill>
                  <a:schemeClr val="accent2"/>
                </a:solidFill>
                <a:latin typeface="Arial" charset="0"/>
              </a:rPr>
              <a:t>queue</a:t>
            </a:r>
            <a:endParaRPr lang="en-US" sz="2600" b="1" dirty="0">
              <a:solidFill>
                <a:schemeClr val="accent2"/>
              </a:solidFill>
              <a:latin typeface="Arial" charset="0"/>
            </a:endParaRPr>
          </a:p>
        </p:txBody>
      </p:sp>
      <p:sp>
        <p:nvSpPr>
          <p:cNvPr id="7" name="Rectangle 6"/>
          <p:cNvSpPr/>
          <p:nvPr/>
        </p:nvSpPr>
        <p:spPr>
          <a:xfrm>
            <a:off x="323850" y="1773238"/>
            <a:ext cx="8569325" cy="4338637"/>
          </a:xfrm>
          <a:prstGeom prst="rect">
            <a:avLst/>
          </a:prstGeom>
        </p:spPr>
        <p:txBody>
          <a:bodyPr>
            <a:spAutoFit/>
          </a:bodyPr>
          <a:lstStyle/>
          <a:p>
            <a:pPr algn="just">
              <a:spcBef>
                <a:spcPct val="50000"/>
              </a:spcBef>
              <a:defRPr/>
            </a:pPr>
            <a:r>
              <a:rPr lang="fr-FR" dirty="0" err="1">
                <a:effectLst>
                  <a:outerShdw blurRad="38100" dist="38100" dir="2700000" algn="tl">
                    <a:srgbClr val="C0C0C0"/>
                  </a:outerShdw>
                </a:effectLst>
                <a:cs typeface="Times New Roman" pitchFamily="18" charset="0"/>
              </a:rPr>
              <a:t>Ls</a:t>
            </a:r>
            <a:r>
              <a:rPr lang="fr-FR" dirty="0">
                <a:effectLst>
                  <a:outerShdw blurRad="38100" dist="38100" dir="2700000" algn="tl">
                    <a:srgbClr val="C0C0C0"/>
                  </a:outerShdw>
                </a:effectLst>
                <a:cs typeface="Times New Roman" pitchFamily="18" charset="0"/>
              </a:rPr>
              <a:t> 	= </a:t>
            </a:r>
            <a:r>
              <a:rPr lang="fr-FR" dirty="0" err="1">
                <a:effectLst>
                  <a:outerShdw blurRad="38100" dist="38100" dir="2700000" algn="tl">
                    <a:srgbClr val="C0C0C0"/>
                  </a:outerShdw>
                </a:effectLst>
                <a:cs typeface="Times New Roman" pitchFamily="18" charset="0"/>
              </a:rPr>
              <a:t>Number</a:t>
            </a:r>
            <a:r>
              <a:rPr lang="fr-FR" dirty="0">
                <a:effectLst>
                  <a:outerShdw blurRad="38100" dist="38100" dir="2700000" algn="tl">
                    <a:srgbClr val="C0C0C0"/>
                  </a:outerShdw>
                </a:effectLst>
                <a:cs typeface="Times New Roman" pitchFamily="18" charset="0"/>
              </a:rPr>
              <a:t> of </a:t>
            </a:r>
            <a:r>
              <a:rPr lang="fr-FR" dirty="0" err="1">
                <a:effectLst>
                  <a:outerShdw blurRad="38100" dist="38100" dir="2700000" algn="tl">
                    <a:srgbClr val="C0C0C0"/>
                  </a:outerShdw>
                </a:effectLst>
                <a:cs typeface="Times New Roman" pitchFamily="18" charset="0"/>
              </a:rPr>
              <a:t>customers</a:t>
            </a:r>
            <a:r>
              <a:rPr lang="fr-FR" dirty="0">
                <a:effectLst>
                  <a:outerShdw blurRad="38100" dist="38100" dir="2700000" algn="tl">
                    <a:srgbClr val="C0C0C0"/>
                  </a:outerShdw>
                </a:effectLst>
                <a:cs typeface="Times New Roman" pitchFamily="18" charset="0"/>
              </a:rPr>
              <a:t> in the queue = </a:t>
            </a:r>
            <a:r>
              <a:rPr lang="fr-FR" dirty="0">
                <a:effectLst>
                  <a:outerShdw blurRad="38100" dist="38100" dir="2700000" algn="tl">
                    <a:srgbClr val="C0C0C0"/>
                  </a:outerShdw>
                </a:effectLst>
                <a:latin typeface="Symbol" pitchFamily="18" charset="2"/>
                <a:cs typeface="Times New Roman" pitchFamily="18" charset="0"/>
              </a:rPr>
              <a:t>r/(1-r</a:t>
            </a:r>
            <a:r>
              <a:rPr lang="fr-FR" dirty="0">
                <a:effectLst>
                  <a:outerShdw blurRad="38100" dist="38100" dir="2700000" algn="tl">
                    <a:srgbClr val="C0C0C0"/>
                  </a:outerShdw>
                </a:effectLst>
                <a:cs typeface="Times New Roman" pitchFamily="18" charset="0"/>
              </a:rPr>
              <a:t>) = </a:t>
            </a:r>
            <a:r>
              <a:rPr lang="fr-FR" dirty="0">
                <a:effectLst>
                  <a:outerShdw blurRad="38100" dist="38100" dir="2700000" algn="tl">
                    <a:srgbClr val="C0C0C0"/>
                  </a:outerShdw>
                </a:effectLst>
                <a:latin typeface="Symbol" pitchFamily="18" charset="2"/>
                <a:cs typeface="Times New Roman" pitchFamily="18" charset="0"/>
              </a:rPr>
              <a:t>l</a:t>
            </a:r>
            <a:r>
              <a:rPr lang="fr-FR" dirty="0">
                <a:effectLst>
                  <a:outerShdw blurRad="38100" dist="38100" dir="2700000" algn="tl">
                    <a:srgbClr val="C0C0C0"/>
                  </a:outerShdw>
                </a:effectLst>
                <a:cs typeface="Times New Roman" pitchFamily="18" charset="0"/>
              </a:rPr>
              <a:t>/(</a:t>
            </a:r>
            <a:r>
              <a:rPr lang="fr-FR" dirty="0">
                <a:effectLst>
                  <a:outerShdw blurRad="38100" dist="38100" dir="2700000" algn="tl">
                    <a:srgbClr val="C0C0C0"/>
                  </a:outerShdw>
                </a:effectLst>
                <a:latin typeface="Symbol" pitchFamily="18" charset="2"/>
                <a:cs typeface="Times New Roman" pitchFamily="18" charset="0"/>
              </a:rPr>
              <a:t>m-l</a:t>
            </a:r>
            <a:r>
              <a:rPr lang="fr-FR" dirty="0">
                <a:effectLst>
                  <a:outerShdw blurRad="38100" dist="38100" dir="2700000" algn="tl">
                    <a:srgbClr val="C0C0C0"/>
                  </a:outerShdw>
                </a:effectLst>
                <a:cs typeface="Times New Roman" pitchFamily="18" charset="0"/>
              </a:rPr>
              <a:t>)</a:t>
            </a:r>
          </a:p>
          <a:p>
            <a:pPr algn="just">
              <a:spcBef>
                <a:spcPct val="50000"/>
              </a:spcBef>
              <a:defRPr/>
            </a:pPr>
            <a:r>
              <a:rPr lang="fr-FR" dirty="0" err="1">
                <a:effectLst>
                  <a:outerShdw blurRad="38100" dist="38100" dir="2700000" algn="tl">
                    <a:srgbClr val="C0C0C0"/>
                  </a:outerShdw>
                </a:effectLst>
                <a:cs typeface="Times New Roman" pitchFamily="18" charset="0"/>
              </a:rPr>
              <a:t>Ws</a:t>
            </a:r>
            <a:r>
              <a:rPr lang="fr-FR" dirty="0">
                <a:effectLst>
                  <a:outerShdw blurRad="38100" dist="38100" dir="2700000" algn="tl">
                    <a:srgbClr val="C0C0C0"/>
                  </a:outerShdw>
                </a:effectLst>
                <a:cs typeface="Times New Roman" pitchFamily="18" charset="0"/>
              </a:rPr>
              <a:t>	= </a:t>
            </a:r>
            <a:r>
              <a:rPr lang="fr-FR" dirty="0" err="1">
                <a:effectLst>
                  <a:outerShdw blurRad="38100" dist="38100" dir="2700000" algn="tl">
                    <a:srgbClr val="C0C0C0"/>
                  </a:outerShdw>
                </a:effectLst>
                <a:cs typeface="Times New Roman" pitchFamily="18" charset="0"/>
              </a:rPr>
              <a:t>Sojourn</a:t>
            </a:r>
            <a:r>
              <a:rPr lang="fr-FR" dirty="0">
                <a:effectLst>
                  <a:outerShdw blurRad="38100" dist="38100" dir="2700000" algn="tl">
                    <a:srgbClr val="C0C0C0"/>
                  </a:outerShdw>
                </a:effectLst>
                <a:cs typeface="Times New Roman" pitchFamily="18" charset="0"/>
              </a:rPr>
              <a:t> time in the system =</a:t>
            </a:r>
            <a:r>
              <a:rPr lang="fr-FR" dirty="0">
                <a:effectLst>
                  <a:outerShdw blurRad="38100" dist="38100" dir="2700000" algn="tl">
                    <a:srgbClr val="C0C0C0"/>
                  </a:outerShdw>
                </a:effectLst>
                <a:latin typeface="Symbol" pitchFamily="18" charset="2"/>
                <a:cs typeface="Times New Roman" pitchFamily="18" charset="0"/>
              </a:rPr>
              <a:t> 1/(1-r</a:t>
            </a:r>
            <a:r>
              <a:rPr lang="fr-FR" dirty="0">
                <a:effectLst>
                  <a:outerShdw blurRad="38100" dist="38100" dir="2700000" algn="tl">
                    <a:srgbClr val="C0C0C0"/>
                  </a:outerShdw>
                </a:effectLst>
                <a:cs typeface="Times New Roman" pitchFamily="18" charset="0"/>
              </a:rPr>
              <a:t>)</a:t>
            </a:r>
            <a:r>
              <a:rPr lang="fr-FR" dirty="0">
                <a:effectLst>
                  <a:outerShdw blurRad="38100" dist="38100" dir="2700000" algn="tl">
                    <a:srgbClr val="C0C0C0"/>
                  </a:outerShdw>
                </a:effectLst>
                <a:latin typeface="Symbol" pitchFamily="18" charset="2"/>
                <a:cs typeface="Times New Roman" pitchFamily="18" charset="0"/>
              </a:rPr>
              <a:t>m</a:t>
            </a:r>
            <a:r>
              <a:rPr lang="fr-FR" dirty="0">
                <a:effectLst>
                  <a:outerShdw blurRad="38100" dist="38100" dir="2700000" algn="tl">
                    <a:srgbClr val="C0C0C0"/>
                  </a:outerShdw>
                </a:effectLst>
                <a:cs typeface="Times New Roman" pitchFamily="18" charset="0"/>
              </a:rPr>
              <a:t> = 1/(</a:t>
            </a:r>
            <a:r>
              <a:rPr lang="fr-FR" dirty="0">
                <a:effectLst>
                  <a:outerShdw blurRad="38100" dist="38100" dir="2700000" algn="tl">
                    <a:srgbClr val="C0C0C0"/>
                  </a:outerShdw>
                </a:effectLst>
                <a:latin typeface="Symbol" pitchFamily="18" charset="2"/>
                <a:cs typeface="Times New Roman" pitchFamily="18" charset="0"/>
              </a:rPr>
              <a:t>m-l</a:t>
            </a:r>
            <a:r>
              <a:rPr lang="fr-FR" dirty="0">
                <a:effectLst>
                  <a:outerShdw blurRad="38100" dist="38100" dir="2700000" algn="tl">
                    <a:srgbClr val="C0C0C0"/>
                  </a:outerShdw>
                </a:effectLst>
                <a:cs typeface="Times New Roman" pitchFamily="18" charset="0"/>
              </a:rPr>
              <a:t>)</a:t>
            </a:r>
          </a:p>
          <a:p>
            <a:pPr algn="just">
              <a:spcBef>
                <a:spcPct val="50000"/>
              </a:spcBef>
              <a:defRPr/>
            </a:pPr>
            <a:r>
              <a:rPr lang="fr-FR" dirty="0" err="1">
                <a:effectLst>
                  <a:outerShdw blurRad="38100" dist="38100" dir="2700000" algn="tl">
                    <a:srgbClr val="C0C0C0"/>
                  </a:outerShdw>
                </a:effectLst>
                <a:cs typeface="Times New Roman" pitchFamily="18" charset="0"/>
              </a:rPr>
              <a:t>Lq</a:t>
            </a:r>
            <a:r>
              <a:rPr lang="fr-FR" dirty="0">
                <a:effectLst>
                  <a:outerShdw blurRad="38100" dist="38100" dir="2700000" algn="tl">
                    <a:srgbClr val="C0C0C0"/>
                  </a:outerShdw>
                </a:effectLst>
                <a:cs typeface="Times New Roman" pitchFamily="18" charset="0"/>
              </a:rPr>
              <a:t>	= queue </a:t>
            </a:r>
            <a:r>
              <a:rPr lang="fr-FR" dirty="0" err="1">
                <a:effectLst>
                  <a:outerShdw blurRad="38100" dist="38100" dir="2700000" algn="tl">
                    <a:srgbClr val="C0C0C0"/>
                  </a:outerShdw>
                </a:effectLst>
                <a:cs typeface="Times New Roman" pitchFamily="18" charset="0"/>
              </a:rPr>
              <a:t>length</a:t>
            </a:r>
            <a:r>
              <a:rPr lang="fr-FR" dirty="0">
                <a:effectLst>
                  <a:outerShdw blurRad="38100" dist="38100" dir="2700000" algn="tl">
                    <a:srgbClr val="C0C0C0"/>
                  </a:outerShdw>
                </a:effectLst>
                <a:cs typeface="Times New Roman" pitchFamily="18" charset="0"/>
              </a:rPr>
              <a:t> = </a:t>
            </a:r>
            <a:r>
              <a:rPr lang="fr-FR" dirty="0">
                <a:effectLst>
                  <a:outerShdw blurRad="38100" dist="38100" dir="2700000" algn="tl">
                    <a:srgbClr val="C0C0C0"/>
                  </a:outerShdw>
                </a:effectLst>
                <a:latin typeface="Symbol" pitchFamily="18" charset="2"/>
                <a:cs typeface="Times New Roman" pitchFamily="18" charset="0"/>
              </a:rPr>
              <a:t>l</a:t>
            </a:r>
            <a:r>
              <a:rPr lang="fr-FR" baseline="30000" dirty="0">
                <a:effectLst>
                  <a:outerShdw blurRad="38100" dist="38100" dir="2700000" algn="tl">
                    <a:srgbClr val="C0C0C0"/>
                  </a:outerShdw>
                </a:effectLst>
                <a:cs typeface="Times New Roman" pitchFamily="18" charset="0"/>
              </a:rPr>
              <a:t>2</a:t>
            </a:r>
            <a:r>
              <a:rPr lang="fr-FR" dirty="0">
                <a:effectLst>
                  <a:outerShdw blurRad="38100" dist="38100" dir="2700000" algn="tl">
                    <a:srgbClr val="C0C0C0"/>
                  </a:outerShdw>
                </a:effectLst>
                <a:cs typeface="Times New Roman" pitchFamily="18" charset="0"/>
              </a:rPr>
              <a:t>/(</a:t>
            </a:r>
            <a:r>
              <a:rPr lang="fr-FR" dirty="0">
                <a:effectLst>
                  <a:outerShdw blurRad="38100" dist="38100" dir="2700000" algn="tl">
                    <a:srgbClr val="C0C0C0"/>
                  </a:outerShdw>
                </a:effectLst>
                <a:latin typeface="Symbol" pitchFamily="18" charset="2"/>
                <a:cs typeface="Times New Roman" pitchFamily="18" charset="0"/>
              </a:rPr>
              <a:t>m-l</a:t>
            </a:r>
            <a:r>
              <a:rPr lang="fr-FR" dirty="0">
                <a:effectLst>
                  <a:outerShdw blurRad="38100" dist="38100" dir="2700000" algn="tl">
                    <a:srgbClr val="C0C0C0"/>
                  </a:outerShdw>
                </a:effectLst>
                <a:cs typeface="Times New Roman" pitchFamily="18" charset="0"/>
              </a:rPr>
              <a:t>)</a:t>
            </a:r>
            <a:r>
              <a:rPr lang="fr-FR" dirty="0">
                <a:effectLst>
                  <a:outerShdw blurRad="38100" dist="38100" dir="2700000" algn="tl">
                    <a:srgbClr val="C0C0C0"/>
                  </a:outerShdw>
                </a:effectLst>
                <a:latin typeface="Symbol" pitchFamily="18" charset="2"/>
                <a:cs typeface="Times New Roman" pitchFamily="18" charset="0"/>
              </a:rPr>
              <a:t>m = </a:t>
            </a:r>
            <a:r>
              <a:rPr lang="fr-FR" dirty="0" err="1">
                <a:effectLst>
                  <a:outerShdw blurRad="38100" dist="38100" dir="2700000" algn="tl">
                    <a:srgbClr val="C0C0C0"/>
                  </a:outerShdw>
                </a:effectLst>
                <a:cs typeface="Times New Roman" pitchFamily="18" charset="0"/>
              </a:rPr>
              <a:t>Ls</a:t>
            </a:r>
            <a:r>
              <a:rPr lang="fr-FR" dirty="0">
                <a:effectLst>
                  <a:outerShdw blurRad="38100" dist="38100" dir="2700000" algn="tl">
                    <a:srgbClr val="C0C0C0"/>
                  </a:outerShdw>
                </a:effectLst>
                <a:latin typeface="Symbol" pitchFamily="18" charset="2"/>
                <a:cs typeface="Times New Roman" pitchFamily="18" charset="0"/>
              </a:rPr>
              <a:t> - r</a:t>
            </a:r>
            <a:endParaRPr lang="fr-FR" dirty="0">
              <a:effectLst>
                <a:outerShdw blurRad="38100" dist="38100" dir="2700000" algn="tl">
                  <a:srgbClr val="C0C0C0"/>
                </a:outerShdw>
              </a:effectLst>
              <a:cs typeface="Times New Roman" pitchFamily="18" charset="0"/>
            </a:endParaRPr>
          </a:p>
          <a:p>
            <a:pPr algn="just">
              <a:spcBef>
                <a:spcPct val="50000"/>
              </a:spcBef>
              <a:defRPr/>
            </a:pPr>
            <a:r>
              <a:rPr lang="fr-FR" dirty="0" err="1">
                <a:effectLst>
                  <a:outerShdw blurRad="38100" dist="38100" dir="2700000" algn="tl">
                    <a:srgbClr val="C0C0C0"/>
                  </a:outerShdw>
                </a:effectLst>
                <a:cs typeface="Times New Roman" pitchFamily="18" charset="0"/>
              </a:rPr>
              <a:t>Wq</a:t>
            </a:r>
            <a:r>
              <a:rPr lang="fr-FR" dirty="0">
                <a:effectLst>
                  <a:outerShdw blurRad="38100" dist="38100" dir="2700000" algn="tl">
                    <a:srgbClr val="C0C0C0"/>
                  </a:outerShdw>
                </a:effectLst>
                <a:cs typeface="Times New Roman" pitchFamily="18" charset="0"/>
              </a:rPr>
              <a:t>	= </a:t>
            </a:r>
            <a:r>
              <a:rPr lang="fr-FR" dirty="0" err="1">
                <a:effectLst>
                  <a:outerShdw blurRad="38100" dist="38100" dir="2700000" algn="tl">
                    <a:srgbClr val="C0C0C0"/>
                  </a:outerShdw>
                </a:effectLst>
                <a:cs typeface="Times New Roman" pitchFamily="18" charset="0"/>
              </a:rPr>
              <a:t>average</a:t>
            </a:r>
            <a:r>
              <a:rPr lang="fr-FR" dirty="0">
                <a:effectLst>
                  <a:outerShdw blurRad="38100" dist="38100" dir="2700000" algn="tl">
                    <a:srgbClr val="C0C0C0"/>
                  </a:outerShdw>
                </a:effectLst>
                <a:cs typeface="Times New Roman" pitchFamily="18" charset="0"/>
              </a:rPr>
              <a:t> </a:t>
            </a:r>
            <a:r>
              <a:rPr lang="fr-FR" dirty="0" err="1">
                <a:effectLst>
                  <a:outerShdw blurRad="38100" dist="38100" dir="2700000" algn="tl">
                    <a:srgbClr val="C0C0C0"/>
                  </a:outerShdw>
                </a:effectLst>
                <a:cs typeface="Times New Roman" pitchFamily="18" charset="0"/>
              </a:rPr>
              <a:t>waiting</a:t>
            </a:r>
            <a:r>
              <a:rPr lang="fr-FR" dirty="0">
                <a:effectLst>
                  <a:outerShdw blurRad="38100" dist="38100" dir="2700000" algn="tl">
                    <a:srgbClr val="C0C0C0"/>
                  </a:outerShdw>
                </a:effectLst>
                <a:cs typeface="Times New Roman" pitchFamily="18" charset="0"/>
              </a:rPr>
              <a:t> time in the queue =  </a:t>
            </a:r>
            <a:r>
              <a:rPr lang="fr-FR" dirty="0">
                <a:effectLst>
                  <a:outerShdw blurRad="38100" dist="38100" dir="2700000" algn="tl">
                    <a:srgbClr val="C0C0C0"/>
                  </a:outerShdw>
                </a:effectLst>
                <a:latin typeface="Symbol" pitchFamily="18" charset="2"/>
                <a:cs typeface="Times New Roman" pitchFamily="18" charset="0"/>
              </a:rPr>
              <a:t>l</a:t>
            </a:r>
            <a:r>
              <a:rPr lang="fr-FR" dirty="0">
                <a:effectLst>
                  <a:outerShdw blurRad="38100" dist="38100" dir="2700000" algn="tl">
                    <a:srgbClr val="C0C0C0"/>
                  </a:outerShdw>
                </a:effectLst>
                <a:cs typeface="Times New Roman" pitchFamily="18" charset="0"/>
              </a:rPr>
              <a:t>/(</a:t>
            </a:r>
            <a:r>
              <a:rPr lang="fr-FR" dirty="0">
                <a:effectLst>
                  <a:outerShdw blurRad="38100" dist="38100" dir="2700000" algn="tl">
                    <a:srgbClr val="C0C0C0"/>
                  </a:outerShdw>
                </a:effectLst>
                <a:latin typeface="Symbol" pitchFamily="18" charset="2"/>
                <a:cs typeface="Times New Roman" pitchFamily="18" charset="0"/>
              </a:rPr>
              <a:t>m-l</a:t>
            </a:r>
            <a:r>
              <a:rPr lang="fr-FR" dirty="0">
                <a:effectLst>
                  <a:outerShdw blurRad="38100" dist="38100" dir="2700000" algn="tl">
                    <a:srgbClr val="C0C0C0"/>
                  </a:outerShdw>
                </a:effectLst>
                <a:cs typeface="Times New Roman" pitchFamily="18" charset="0"/>
              </a:rPr>
              <a:t>)</a:t>
            </a:r>
            <a:r>
              <a:rPr lang="fr-FR" dirty="0">
                <a:effectLst>
                  <a:outerShdw blurRad="38100" dist="38100" dir="2700000" algn="tl">
                    <a:srgbClr val="C0C0C0"/>
                  </a:outerShdw>
                </a:effectLst>
                <a:latin typeface="Symbol" pitchFamily="18" charset="2"/>
                <a:cs typeface="Times New Roman" pitchFamily="18" charset="0"/>
              </a:rPr>
              <a:t>m = </a:t>
            </a:r>
            <a:r>
              <a:rPr lang="fr-FR" dirty="0" err="1">
                <a:effectLst>
                  <a:outerShdw blurRad="38100" dist="38100" dir="2700000" algn="tl">
                    <a:srgbClr val="C0C0C0"/>
                  </a:outerShdw>
                </a:effectLst>
                <a:cs typeface="Times New Roman" pitchFamily="18" charset="0"/>
              </a:rPr>
              <a:t>Ws</a:t>
            </a:r>
            <a:r>
              <a:rPr lang="fr-FR" dirty="0">
                <a:effectLst>
                  <a:outerShdw blurRad="38100" dist="38100" dir="2700000" algn="tl">
                    <a:srgbClr val="C0C0C0"/>
                  </a:outerShdw>
                </a:effectLst>
                <a:latin typeface="Symbol" pitchFamily="18" charset="2"/>
                <a:cs typeface="Times New Roman" pitchFamily="18" charset="0"/>
              </a:rPr>
              <a:t> - 1/m</a:t>
            </a:r>
            <a:endParaRPr lang="fr-FR" dirty="0">
              <a:effectLst>
                <a:outerShdw blurRad="38100" dist="38100" dir="2700000" algn="tl">
                  <a:srgbClr val="C0C0C0"/>
                </a:outerShdw>
              </a:effectLst>
              <a:cs typeface="Times New Roman" pitchFamily="18" charset="0"/>
            </a:endParaRPr>
          </a:p>
          <a:p>
            <a:pPr algn="just">
              <a:spcBef>
                <a:spcPct val="50000"/>
              </a:spcBef>
              <a:defRPr/>
            </a:pPr>
            <a:r>
              <a:rPr lang="fr-FR" dirty="0">
                <a:effectLst>
                  <a:outerShdw blurRad="38100" dist="38100" dir="2700000" algn="tl">
                    <a:srgbClr val="C0C0C0"/>
                  </a:outerShdw>
                </a:effectLst>
                <a:latin typeface="Symbol" pitchFamily="18" charset="2"/>
                <a:cs typeface="Times New Roman" pitchFamily="18" charset="0"/>
              </a:rPr>
              <a:t>TH 	</a:t>
            </a:r>
            <a:r>
              <a:rPr lang="fr-FR" dirty="0">
                <a:effectLst>
                  <a:outerShdw blurRad="38100" dist="38100" dir="2700000" algn="tl">
                    <a:srgbClr val="C0C0C0"/>
                  </a:outerShdw>
                </a:effectLst>
                <a:cs typeface="Times New Roman" pitchFamily="18" charset="0"/>
              </a:rPr>
              <a:t>= </a:t>
            </a:r>
            <a:r>
              <a:rPr lang="fr-FR" dirty="0" err="1">
                <a:effectLst>
                  <a:outerShdw blurRad="38100" dist="38100" dir="2700000" algn="tl">
                    <a:srgbClr val="C0C0C0"/>
                  </a:outerShdw>
                </a:effectLst>
                <a:cs typeface="Times New Roman" pitchFamily="18" charset="0"/>
              </a:rPr>
              <a:t>departure</a:t>
            </a:r>
            <a:r>
              <a:rPr lang="fr-FR" dirty="0">
                <a:effectLst>
                  <a:outerShdw blurRad="38100" dist="38100" dir="2700000" algn="tl">
                    <a:srgbClr val="C0C0C0"/>
                  </a:outerShdw>
                </a:effectLst>
                <a:cs typeface="Times New Roman" pitchFamily="18" charset="0"/>
              </a:rPr>
              <a:t> rate =  </a:t>
            </a:r>
            <a:r>
              <a:rPr lang="fr-FR" dirty="0">
                <a:effectLst>
                  <a:outerShdw blurRad="38100" dist="38100" dir="2700000" algn="tl">
                    <a:srgbClr val="C0C0C0"/>
                  </a:outerShdw>
                </a:effectLst>
                <a:latin typeface="Symbol" pitchFamily="18" charset="2"/>
                <a:cs typeface="Times New Roman" pitchFamily="18" charset="0"/>
              </a:rPr>
              <a:t>l</a:t>
            </a:r>
            <a:endParaRPr lang="fr-FR" dirty="0">
              <a:effectLst>
                <a:outerShdw blurRad="38100" dist="38100" dir="2700000" algn="tl">
                  <a:srgbClr val="C0C0C0"/>
                </a:outerShdw>
              </a:effectLst>
              <a:cs typeface="Times New Roman" pitchFamily="18" charset="0"/>
            </a:endParaRPr>
          </a:p>
          <a:p>
            <a:pPr algn="just">
              <a:spcBef>
                <a:spcPct val="50000"/>
              </a:spcBef>
              <a:defRPr/>
            </a:pPr>
            <a:r>
              <a:rPr lang="fr-FR" dirty="0">
                <a:effectLst>
                  <a:outerShdw blurRad="38100" dist="38100" dir="2700000" algn="tl">
                    <a:srgbClr val="C0C0C0"/>
                  </a:outerShdw>
                </a:effectLst>
                <a:cs typeface="Times New Roman" pitchFamily="18" charset="0"/>
              </a:rPr>
              <a:t>Server </a:t>
            </a:r>
            <a:r>
              <a:rPr lang="fr-FR" dirty="0" err="1">
                <a:effectLst>
                  <a:outerShdw blurRad="38100" dist="38100" dir="2700000" algn="tl">
                    <a:srgbClr val="C0C0C0"/>
                  </a:outerShdw>
                </a:effectLst>
                <a:cs typeface="Times New Roman" pitchFamily="18" charset="0"/>
              </a:rPr>
              <a:t>utilization</a:t>
            </a:r>
            <a:r>
              <a:rPr lang="fr-FR" dirty="0">
                <a:effectLst>
                  <a:outerShdw blurRad="38100" dist="38100" dir="2700000" algn="tl">
                    <a:srgbClr val="C0C0C0"/>
                  </a:outerShdw>
                </a:effectLst>
                <a:cs typeface="Times New Roman" pitchFamily="18" charset="0"/>
              </a:rPr>
              <a:t> ratio = </a:t>
            </a:r>
            <a:r>
              <a:rPr lang="fr-FR" dirty="0">
                <a:effectLst>
                  <a:outerShdw blurRad="38100" dist="38100" dir="2700000" algn="tl">
                    <a:srgbClr val="C0C0C0"/>
                  </a:outerShdw>
                </a:effectLst>
                <a:latin typeface="Symbol" pitchFamily="18" charset="2"/>
                <a:cs typeface="Times New Roman" pitchFamily="18" charset="0"/>
              </a:rPr>
              <a:t>r</a:t>
            </a:r>
          </a:p>
          <a:p>
            <a:pPr algn="just">
              <a:spcBef>
                <a:spcPct val="50000"/>
              </a:spcBef>
              <a:defRPr/>
            </a:pPr>
            <a:r>
              <a:rPr lang="fr-FR" dirty="0">
                <a:effectLst>
                  <a:outerShdw blurRad="38100" dist="38100" dir="2700000" algn="tl">
                    <a:srgbClr val="C0C0C0"/>
                  </a:outerShdw>
                </a:effectLst>
                <a:cs typeface="Times New Roman" pitchFamily="18" charset="0"/>
              </a:rPr>
              <a:t>Server </a:t>
            </a:r>
            <a:r>
              <a:rPr lang="fr-FR" dirty="0" err="1">
                <a:effectLst>
                  <a:outerShdw blurRad="38100" dist="38100" dir="2700000" algn="tl">
                    <a:srgbClr val="C0C0C0"/>
                  </a:outerShdw>
                </a:effectLst>
                <a:cs typeface="Times New Roman" pitchFamily="18" charset="0"/>
              </a:rPr>
              <a:t>idle</a:t>
            </a:r>
            <a:r>
              <a:rPr lang="fr-FR" dirty="0">
                <a:effectLst>
                  <a:outerShdw blurRad="38100" dist="38100" dir="2700000" algn="tl">
                    <a:srgbClr val="C0C0C0"/>
                  </a:outerShdw>
                </a:effectLst>
                <a:cs typeface="Times New Roman" pitchFamily="18" charset="0"/>
              </a:rPr>
              <a:t> ratio =  P</a:t>
            </a:r>
            <a:r>
              <a:rPr lang="fr-FR" baseline="-25000" dirty="0">
                <a:effectLst>
                  <a:outerShdw blurRad="38100" dist="38100" dir="2700000" algn="tl">
                    <a:srgbClr val="C0C0C0"/>
                  </a:outerShdw>
                </a:effectLst>
                <a:cs typeface="Times New Roman" pitchFamily="18" charset="0"/>
              </a:rPr>
              <a:t>0</a:t>
            </a:r>
            <a:r>
              <a:rPr lang="fr-FR" dirty="0">
                <a:effectLst>
                  <a:outerShdw blurRad="38100" dist="38100" dir="2700000" algn="tl">
                    <a:srgbClr val="C0C0C0"/>
                  </a:outerShdw>
                </a:effectLst>
                <a:cs typeface="Times New Roman" pitchFamily="18" charset="0"/>
              </a:rPr>
              <a:t> = 1 - </a:t>
            </a:r>
            <a:r>
              <a:rPr lang="fr-FR" dirty="0">
                <a:effectLst>
                  <a:outerShdw blurRad="38100" dist="38100" dir="2700000" algn="tl">
                    <a:srgbClr val="C0C0C0"/>
                  </a:outerShdw>
                </a:effectLst>
                <a:latin typeface="Symbol" pitchFamily="18" charset="2"/>
                <a:cs typeface="Times New Roman" pitchFamily="18" charset="0"/>
              </a:rPr>
              <a:t>r</a:t>
            </a:r>
            <a:endParaRPr lang="fr-FR" dirty="0">
              <a:effectLst>
                <a:outerShdw blurRad="38100" dist="38100" dir="2700000" algn="tl">
                  <a:srgbClr val="C0C0C0"/>
                </a:outerShdw>
              </a:effectLst>
              <a:cs typeface="Times New Roman" pitchFamily="18" charset="0"/>
            </a:endParaRPr>
          </a:p>
          <a:p>
            <a:pPr algn="just">
              <a:spcBef>
                <a:spcPct val="50000"/>
              </a:spcBef>
              <a:defRPr/>
            </a:pPr>
            <a:r>
              <a:rPr lang="fr-FR" dirty="0">
                <a:effectLst>
                  <a:outerShdw blurRad="38100" dist="38100" dir="2700000" algn="tl">
                    <a:srgbClr val="C0C0C0"/>
                  </a:outerShdw>
                </a:effectLst>
                <a:cs typeface="Times New Roman" pitchFamily="18" charset="0"/>
              </a:rPr>
              <a:t>P{n &gt; k} = </a:t>
            </a:r>
            <a:r>
              <a:rPr lang="fr-FR" dirty="0" err="1">
                <a:effectLst>
                  <a:outerShdw blurRad="38100" dist="38100" dir="2700000" algn="tl">
                    <a:srgbClr val="C0C0C0"/>
                  </a:outerShdw>
                </a:effectLst>
                <a:cs typeface="Times New Roman" pitchFamily="18" charset="0"/>
              </a:rPr>
              <a:t>Probability</a:t>
            </a:r>
            <a:r>
              <a:rPr lang="fr-FR" dirty="0">
                <a:effectLst>
                  <a:outerShdw blurRad="38100" dist="38100" dir="2700000" algn="tl">
                    <a:srgbClr val="C0C0C0"/>
                  </a:outerShdw>
                </a:effectLst>
                <a:cs typeface="Times New Roman" pitchFamily="18" charset="0"/>
              </a:rPr>
              <a:t> of more </a:t>
            </a:r>
            <a:r>
              <a:rPr lang="fr-FR" dirty="0" err="1">
                <a:effectLst>
                  <a:outerShdw blurRad="38100" dist="38100" dir="2700000" algn="tl">
                    <a:srgbClr val="C0C0C0"/>
                  </a:outerShdw>
                </a:effectLst>
                <a:cs typeface="Times New Roman" pitchFamily="18" charset="0"/>
              </a:rPr>
              <a:t>than</a:t>
            </a:r>
            <a:r>
              <a:rPr lang="fr-FR" dirty="0">
                <a:effectLst>
                  <a:outerShdw blurRad="38100" dist="38100" dir="2700000" algn="tl">
                    <a:srgbClr val="C0C0C0"/>
                  </a:outerShdw>
                </a:effectLst>
                <a:cs typeface="Times New Roman" pitchFamily="18" charset="0"/>
              </a:rPr>
              <a:t> k </a:t>
            </a:r>
            <a:r>
              <a:rPr lang="fr-FR" dirty="0" err="1">
                <a:effectLst>
                  <a:outerShdw blurRad="38100" dist="38100" dir="2700000" algn="tl">
                    <a:srgbClr val="C0C0C0"/>
                  </a:outerShdw>
                </a:effectLst>
                <a:cs typeface="Times New Roman" pitchFamily="18" charset="0"/>
              </a:rPr>
              <a:t>customers</a:t>
            </a:r>
            <a:r>
              <a:rPr lang="fr-FR" dirty="0">
                <a:effectLst>
                  <a:outerShdw blurRad="38100" dist="38100" dir="2700000" algn="tl">
                    <a:srgbClr val="C0C0C0"/>
                  </a:outerShdw>
                </a:effectLst>
                <a:cs typeface="Times New Roman" pitchFamily="18" charset="0"/>
              </a:rPr>
              <a:t> = </a:t>
            </a:r>
            <a:r>
              <a:rPr lang="fr-FR" dirty="0" err="1">
                <a:effectLst>
                  <a:outerShdw blurRad="38100" dist="38100" dir="2700000" algn="tl">
                    <a:srgbClr val="C0C0C0"/>
                  </a:outerShdw>
                </a:effectLst>
                <a:latin typeface="Symbol" pitchFamily="18" charset="2"/>
                <a:cs typeface="Times New Roman" pitchFamily="18" charset="0"/>
              </a:rPr>
              <a:t>r</a:t>
            </a:r>
            <a:r>
              <a:rPr lang="fr-FR" baseline="30000" dirty="0" err="1">
                <a:effectLst>
                  <a:outerShdw blurRad="38100" dist="38100" dir="2700000" algn="tl">
                    <a:srgbClr val="C0C0C0"/>
                  </a:outerShdw>
                </a:effectLst>
                <a:cs typeface="Times New Roman" pitchFamily="18" charset="0"/>
              </a:rPr>
              <a:t>k</a:t>
            </a:r>
            <a:r>
              <a:rPr lang="fr-FR" baseline="30000" dirty="0">
                <a:effectLst>
                  <a:outerShdw blurRad="38100" dist="38100" dir="2700000" algn="tl">
                    <a:srgbClr val="C0C0C0"/>
                  </a:outerShdw>
                </a:effectLst>
                <a:cs typeface="Times New Roman" pitchFamily="18" charset="0"/>
              </a:rPr>
              <a:t>+1</a:t>
            </a:r>
            <a:endParaRPr lang="fr-FR" dirty="0"/>
          </a:p>
        </p:txBody>
      </p:sp>
    </p:spTree>
    <p:extLst>
      <p:ext uri="{BB962C8B-B14F-4D97-AF65-F5344CB8AC3E}">
        <p14:creationId xmlns:p14="http://schemas.microsoft.com/office/powerpoint/2010/main" xmlns="" val="220480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1000"/>
                                        <p:tgtEl>
                                          <p:spTgt spid="7">
                                            <p:txEl>
                                              <p:pRg st="4" end="4"/>
                                            </p:txEl>
                                          </p:spTgt>
                                        </p:tgtEl>
                                      </p:cBhvr>
                                    </p:animEffect>
                                    <p:anim calcmode="lin" valueType="num">
                                      <p:cBhvr>
                                        <p:cTn id="2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1000"/>
                                        <p:tgtEl>
                                          <p:spTgt spid="7">
                                            <p:txEl>
                                              <p:pRg st="5" end="5"/>
                                            </p:txEl>
                                          </p:spTgt>
                                        </p:tgtEl>
                                      </p:cBhvr>
                                    </p:animEffect>
                                    <p:anim calcmode="lin" valueType="num">
                                      <p:cBhvr>
                                        <p:cTn id="3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1000"/>
                                        <p:tgtEl>
                                          <p:spTgt spid="7">
                                            <p:txEl>
                                              <p:pRg st="6" end="6"/>
                                            </p:txEl>
                                          </p:spTgt>
                                        </p:tgtEl>
                                      </p:cBhvr>
                                    </p:animEffect>
                                    <p:anim calcmode="lin" valueType="num">
                                      <p:cBhvr>
                                        <p:cTn id="3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monte.PNG"/>
          <p:cNvPicPr>
            <a:picLocks noGrp="1" noChangeAspect="1"/>
          </p:cNvPicPr>
          <p:nvPr>
            <p:ph idx="1"/>
          </p:nvPr>
        </p:nvPicPr>
        <p:blipFill>
          <a:blip r:embed="rId2"/>
          <a:stretch>
            <a:fillRect/>
          </a:stretch>
        </p:blipFill>
        <p:spPr>
          <a:xfrm>
            <a:off x="762000" y="3131661"/>
            <a:ext cx="6096000" cy="3726339"/>
          </a:xfrm>
        </p:spPr>
      </p:pic>
      <p:pic>
        <p:nvPicPr>
          <p:cNvPr id="6" name="Picture 5" descr="monte1.PNG"/>
          <p:cNvPicPr>
            <a:picLocks noChangeAspect="1"/>
          </p:cNvPicPr>
          <p:nvPr/>
        </p:nvPicPr>
        <p:blipFill>
          <a:blip r:embed="rId3"/>
          <a:stretch>
            <a:fillRect/>
          </a:stretch>
        </p:blipFill>
        <p:spPr>
          <a:xfrm>
            <a:off x="1066800" y="1096298"/>
            <a:ext cx="4191000" cy="1757516"/>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u numéro de diapositive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B9A87F4-D245-4A53-B0EF-01E406327841}" type="slidenum">
              <a:rPr lang="en-US" sz="1200" smtClean="0">
                <a:solidFill>
                  <a:schemeClr val="folHlink"/>
                </a:solidFill>
              </a:rPr>
              <a:pPr/>
              <a:t>40</a:t>
            </a:fld>
            <a:endParaRPr lang="en-US" sz="1200" smtClean="0">
              <a:solidFill>
                <a:schemeClr val="folHlink"/>
              </a:solidFill>
            </a:endParaRPr>
          </a:p>
        </p:txBody>
      </p:sp>
      <p:sp>
        <p:nvSpPr>
          <p:cNvPr id="845826" name="Text Box 2"/>
          <p:cNvSpPr txBox="1">
            <a:spLocks noChangeArrowheads="1"/>
          </p:cNvSpPr>
          <p:nvPr/>
        </p:nvSpPr>
        <p:spPr bwMode="auto">
          <a:xfrm>
            <a:off x="3511550" y="227013"/>
            <a:ext cx="2327275" cy="522287"/>
          </a:xfrm>
          <a:prstGeom prst="rect">
            <a:avLst/>
          </a:prstGeom>
          <a:noFill/>
          <a:ln w="9525">
            <a:noFill/>
            <a:miter lim="800000"/>
            <a:headEnd/>
            <a:tailEnd/>
          </a:ln>
          <a:effectLst/>
        </p:spPr>
        <p:txBody>
          <a:bodyPr wrap="none" anchor="ctr">
            <a:spAutoFit/>
          </a:bodyPr>
          <a:lstStyle/>
          <a:p>
            <a:pPr algn="ctr">
              <a:defRPr/>
            </a:pPr>
            <a:r>
              <a:rPr lang="fr-FR" sz="2800" b="1" dirty="0">
                <a:solidFill>
                  <a:srgbClr val="0000CC"/>
                </a:solidFill>
                <a:effectLst>
                  <a:outerShdw blurRad="38100" dist="38100" dir="2700000" algn="tl">
                    <a:srgbClr val="C0C0C0"/>
                  </a:outerShdw>
                </a:effectLst>
                <a:cs typeface="Times New Roman" pitchFamily="18" charset="0"/>
              </a:rPr>
              <a:t>M/M/C queue</a:t>
            </a:r>
            <a:endParaRPr lang="en-US" sz="2800" b="1" dirty="0">
              <a:solidFill>
                <a:srgbClr val="0000CC"/>
              </a:solidFill>
              <a:effectLst>
                <a:outerShdw blurRad="38100" dist="38100" dir="2700000" algn="tl">
                  <a:srgbClr val="C0C0C0"/>
                </a:outerShdw>
              </a:effectLst>
              <a:cs typeface="Times New Roman" pitchFamily="18" charset="0"/>
            </a:endParaRPr>
          </a:p>
        </p:txBody>
      </p:sp>
      <p:sp>
        <p:nvSpPr>
          <p:cNvPr id="52228" name="Rectangle 3"/>
          <p:cNvSpPr>
            <a:spLocks noChangeArrowheads="1"/>
          </p:cNvSpPr>
          <p:nvPr/>
        </p:nvSpPr>
        <p:spPr bwMode="auto">
          <a:xfrm>
            <a:off x="685800" y="838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a:solidFill>
                <a:srgbClr val="CCFFFF"/>
              </a:solidFill>
            </a:endParaRPr>
          </a:p>
        </p:txBody>
      </p:sp>
      <p:sp>
        <p:nvSpPr>
          <p:cNvPr id="845828" name="Text Box 4"/>
          <p:cNvSpPr txBox="1">
            <a:spLocks noChangeArrowheads="1"/>
          </p:cNvSpPr>
          <p:nvPr/>
        </p:nvSpPr>
        <p:spPr bwMode="auto">
          <a:xfrm>
            <a:off x="539750" y="3429000"/>
            <a:ext cx="8077200" cy="2492375"/>
          </a:xfrm>
          <a:prstGeom prst="rect">
            <a:avLst/>
          </a:prstGeom>
          <a:noFill/>
          <a:ln w="9525">
            <a:noFill/>
            <a:miter lim="800000"/>
            <a:headEnd/>
            <a:tailEnd/>
          </a:ln>
          <a:effectLst/>
        </p:spPr>
        <p:txBody>
          <a:bodyPr>
            <a:spAutoFit/>
          </a:bodyPr>
          <a:lstStyle/>
          <a:p>
            <a:pPr algn="just">
              <a:spcBef>
                <a:spcPct val="50000"/>
              </a:spcBef>
              <a:defRPr/>
            </a:pPr>
            <a:r>
              <a:rPr lang="fr-FR" dirty="0">
                <a:effectLst>
                  <a:outerShdw blurRad="38100" dist="38100" dir="2700000" algn="tl">
                    <a:srgbClr val="C0C0C0"/>
                  </a:outerShdw>
                </a:effectLst>
                <a:cs typeface="Times New Roman" pitchFamily="18" charset="0"/>
              </a:rPr>
              <a:t>N(t) </a:t>
            </a:r>
            <a:r>
              <a:rPr lang="fr-FR" dirty="0" err="1">
                <a:effectLst>
                  <a:outerShdw blurRad="38100" dist="38100" dir="2700000" algn="tl">
                    <a:srgbClr val="C0C0C0"/>
                  </a:outerShdw>
                </a:effectLst>
                <a:cs typeface="Times New Roman" pitchFamily="18" charset="0"/>
              </a:rPr>
              <a:t>is</a:t>
            </a:r>
            <a:r>
              <a:rPr lang="fr-FR" dirty="0">
                <a:effectLst>
                  <a:outerShdw blurRad="38100" dist="38100" dir="2700000" algn="tl">
                    <a:srgbClr val="C0C0C0"/>
                  </a:outerShdw>
                </a:effectLst>
                <a:cs typeface="Times New Roman" pitchFamily="18" charset="0"/>
              </a:rPr>
              <a:t> a </a:t>
            </a:r>
            <a:r>
              <a:rPr lang="fr-FR" b="1" dirty="0" err="1">
                <a:effectLst>
                  <a:outerShdw blurRad="38100" dist="38100" dir="2700000" algn="tl">
                    <a:srgbClr val="C0C0C0"/>
                  </a:outerShdw>
                </a:effectLst>
                <a:cs typeface="Times New Roman" pitchFamily="18" charset="0"/>
              </a:rPr>
              <a:t>birth</a:t>
            </a:r>
            <a:r>
              <a:rPr lang="fr-FR" b="1" dirty="0">
                <a:effectLst>
                  <a:outerShdw blurRad="38100" dist="38100" dir="2700000" algn="tl">
                    <a:srgbClr val="C0C0C0"/>
                  </a:outerShdw>
                </a:effectLst>
                <a:cs typeface="Times New Roman" pitchFamily="18" charset="0"/>
              </a:rPr>
              <a:t> and </a:t>
            </a:r>
            <a:r>
              <a:rPr lang="fr-FR" b="1" dirty="0" err="1">
                <a:effectLst>
                  <a:outerShdw blurRad="38100" dist="38100" dir="2700000" algn="tl">
                    <a:srgbClr val="C0C0C0"/>
                  </a:outerShdw>
                </a:effectLst>
                <a:cs typeface="Times New Roman" pitchFamily="18" charset="0"/>
              </a:rPr>
              <a:t>death</a:t>
            </a:r>
            <a:r>
              <a:rPr lang="fr-FR" b="1" dirty="0">
                <a:effectLst>
                  <a:outerShdw blurRad="38100" dist="38100" dir="2700000" algn="tl">
                    <a:srgbClr val="C0C0C0"/>
                  </a:outerShdw>
                </a:effectLst>
                <a:cs typeface="Times New Roman" pitchFamily="18" charset="0"/>
              </a:rPr>
              <a:t> </a:t>
            </a:r>
            <a:r>
              <a:rPr lang="fr-FR" b="1" dirty="0" err="1">
                <a:effectLst>
                  <a:outerShdw blurRad="38100" dist="38100" dir="2700000" algn="tl">
                    <a:srgbClr val="C0C0C0"/>
                  </a:outerShdw>
                </a:effectLst>
                <a:cs typeface="Times New Roman" pitchFamily="18" charset="0"/>
              </a:rPr>
              <a:t>process</a:t>
            </a:r>
            <a:r>
              <a:rPr lang="fr-FR" dirty="0">
                <a:effectLst>
                  <a:outerShdw blurRad="38100" dist="38100" dir="2700000" algn="tl">
                    <a:srgbClr val="C0C0C0"/>
                  </a:outerShdw>
                </a:effectLst>
                <a:cs typeface="Times New Roman" pitchFamily="18" charset="0"/>
              </a:rPr>
              <a:t> </a:t>
            </a:r>
            <a:r>
              <a:rPr lang="fr-FR" dirty="0" err="1">
                <a:effectLst>
                  <a:outerShdw blurRad="38100" dist="38100" dir="2700000" algn="tl">
                    <a:srgbClr val="C0C0C0"/>
                  </a:outerShdw>
                </a:effectLst>
                <a:cs typeface="Times New Roman" pitchFamily="18" charset="0"/>
              </a:rPr>
              <a:t>with</a:t>
            </a:r>
            <a:endParaRPr lang="fr-FR" dirty="0">
              <a:effectLst>
                <a:outerShdw blurRad="38100" dist="38100" dir="2700000" algn="tl">
                  <a:srgbClr val="C0C0C0"/>
                </a:outerShdw>
              </a:effectLst>
              <a:cs typeface="Times New Roman" pitchFamily="18" charset="0"/>
            </a:endParaRPr>
          </a:p>
          <a:p>
            <a:pPr marL="571500" lvl="1" indent="-190500" algn="just">
              <a:spcBef>
                <a:spcPct val="50000"/>
              </a:spcBef>
              <a:buFontTx/>
              <a:buChar char="•"/>
              <a:defRPr/>
            </a:pPr>
            <a:r>
              <a:rPr lang="fr-FR" b="1" dirty="0">
                <a:effectLst>
                  <a:outerShdw blurRad="38100" dist="38100" dir="2700000" algn="tl">
                    <a:srgbClr val="C0C0C0"/>
                  </a:outerShdw>
                </a:effectLst>
                <a:cs typeface="Times New Roman" pitchFamily="18" charset="0"/>
              </a:rPr>
              <a:t>The </a:t>
            </a:r>
            <a:r>
              <a:rPr lang="fr-FR" b="1" dirty="0" err="1">
                <a:effectLst>
                  <a:outerShdw blurRad="38100" dist="38100" dir="2700000" algn="tl">
                    <a:srgbClr val="C0C0C0"/>
                  </a:outerShdw>
                </a:effectLst>
                <a:cs typeface="Times New Roman" pitchFamily="18" charset="0"/>
              </a:rPr>
              <a:t>birth</a:t>
            </a:r>
            <a:r>
              <a:rPr lang="fr-FR" b="1" dirty="0">
                <a:effectLst>
                  <a:outerShdw blurRad="38100" dist="38100" dir="2700000" algn="tl">
                    <a:srgbClr val="C0C0C0"/>
                  </a:outerShdw>
                </a:effectLst>
                <a:cs typeface="Times New Roman" pitchFamily="18" charset="0"/>
              </a:rPr>
              <a:t> rate </a:t>
            </a:r>
            <a:r>
              <a:rPr lang="fr-FR" dirty="0">
                <a:effectLst>
                  <a:outerShdw blurRad="38100" dist="38100" dir="2700000" algn="tl">
                    <a:srgbClr val="C0C0C0"/>
                  </a:outerShdw>
                </a:effectLst>
                <a:latin typeface="Symbol" pitchFamily="18" charset="2"/>
                <a:cs typeface="Times New Roman" pitchFamily="18" charset="0"/>
              </a:rPr>
              <a:t>l</a:t>
            </a:r>
            <a:r>
              <a:rPr lang="fr-FR" dirty="0">
                <a:effectLst>
                  <a:outerShdw blurRad="38100" dist="38100" dir="2700000" algn="tl">
                    <a:srgbClr val="C0C0C0"/>
                  </a:outerShdw>
                </a:effectLst>
                <a:cs typeface="Times New Roman" pitchFamily="18" charset="0"/>
              </a:rPr>
              <a:t>.</a:t>
            </a:r>
          </a:p>
          <a:p>
            <a:pPr marL="571500" lvl="1" indent="-190500" algn="just">
              <a:spcBef>
                <a:spcPct val="50000"/>
              </a:spcBef>
              <a:buFontTx/>
              <a:buChar char="•"/>
              <a:defRPr/>
            </a:pPr>
            <a:r>
              <a:rPr lang="fr-FR" b="1" dirty="0">
                <a:effectLst>
                  <a:outerShdw blurRad="38100" dist="38100" dir="2700000" algn="tl">
                    <a:srgbClr val="C0C0C0"/>
                  </a:outerShdw>
                </a:effectLst>
                <a:cs typeface="Times New Roman" pitchFamily="18" charset="0"/>
              </a:rPr>
              <a:t>The </a:t>
            </a:r>
            <a:r>
              <a:rPr lang="fr-FR" b="1" dirty="0" err="1">
                <a:effectLst>
                  <a:outerShdw blurRad="38100" dist="38100" dir="2700000" algn="tl">
                    <a:srgbClr val="C0C0C0"/>
                  </a:outerShdw>
                </a:effectLst>
                <a:cs typeface="Times New Roman" pitchFamily="18" charset="0"/>
              </a:rPr>
              <a:t>deadth</a:t>
            </a:r>
            <a:r>
              <a:rPr lang="fr-FR" b="1" dirty="0">
                <a:effectLst>
                  <a:outerShdw blurRad="38100" dist="38100" dir="2700000" algn="tl">
                    <a:srgbClr val="C0C0C0"/>
                  </a:outerShdw>
                </a:effectLst>
                <a:cs typeface="Times New Roman" pitchFamily="18" charset="0"/>
              </a:rPr>
              <a:t> rate </a:t>
            </a:r>
            <a:r>
              <a:rPr lang="fr-FR" dirty="0" err="1">
                <a:effectLst>
                  <a:outerShdw blurRad="38100" dist="38100" dir="2700000" algn="tl">
                    <a:srgbClr val="C0C0C0"/>
                  </a:outerShdw>
                </a:effectLst>
                <a:cs typeface="Times New Roman" pitchFamily="18" charset="0"/>
              </a:rPr>
              <a:t>is</a:t>
            </a:r>
            <a:r>
              <a:rPr lang="fr-FR" dirty="0">
                <a:effectLst>
                  <a:outerShdw blurRad="38100" dist="38100" dir="2700000" algn="tl">
                    <a:srgbClr val="C0C0C0"/>
                  </a:outerShdw>
                </a:effectLst>
                <a:cs typeface="Times New Roman" pitchFamily="18" charset="0"/>
              </a:rPr>
              <a:t> not constant and </a:t>
            </a:r>
            <a:r>
              <a:rPr lang="fr-FR" dirty="0" err="1">
                <a:effectLst>
                  <a:outerShdw blurRad="38100" dist="38100" dir="2700000" algn="tl">
                    <a:srgbClr val="C0C0C0"/>
                  </a:outerShdw>
                </a:effectLst>
                <a:cs typeface="Times New Roman" pitchFamily="18" charset="0"/>
              </a:rPr>
              <a:t>is</a:t>
            </a:r>
            <a:r>
              <a:rPr lang="fr-FR" dirty="0">
                <a:effectLst>
                  <a:outerShdw blurRad="38100" dist="38100" dir="2700000" algn="tl">
                    <a:srgbClr val="C0C0C0"/>
                  </a:outerShdw>
                </a:effectLst>
                <a:cs typeface="Times New Roman" pitchFamily="18" charset="0"/>
              </a:rPr>
              <a:t> </a:t>
            </a:r>
            <a:r>
              <a:rPr lang="fr-FR" dirty="0" err="1">
                <a:effectLst>
                  <a:outerShdw blurRad="38100" dist="38100" dir="2700000" algn="tl">
                    <a:srgbClr val="C0C0C0"/>
                  </a:outerShdw>
                </a:effectLst>
                <a:cs typeface="Times New Roman" pitchFamily="18" charset="0"/>
              </a:rPr>
              <a:t>equal</a:t>
            </a:r>
            <a:r>
              <a:rPr lang="fr-FR" dirty="0">
                <a:effectLst>
                  <a:outerShdw blurRad="38100" dist="38100" dir="2700000" algn="tl">
                    <a:srgbClr val="C0C0C0"/>
                  </a:outerShdw>
                </a:effectLst>
                <a:cs typeface="Times New Roman" pitchFamily="18" charset="0"/>
              </a:rPr>
              <a:t> to N(t)</a:t>
            </a:r>
            <a:r>
              <a:rPr lang="fr-FR" dirty="0">
                <a:effectLst>
                  <a:outerShdw blurRad="38100" dist="38100" dir="2700000" algn="tl">
                    <a:srgbClr val="C0C0C0"/>
                  </a:outerShdw>
                </a:effectLst>
                <a:latin typeface="Symbol" pitchFamily="18" charset="2"/>
                <a:cs typeface="Times New Roman" pitchFamily="18" charset="0"/>
              </a:rPr>
              <a:t>m</a:t>
            </a:r>
            <a:r>
              <a:rPr lang="fr-FR" dirty="0">
                <a:effectLst>
                  <a:outerShdw blurRad="38100" dist="38100" dir="2700000" algn="tl">
                    <a:srgbClr val="C0C0C0"/>
                  </a:outerShdw>
                </a:effectLst>
                <a:cs typeface="Times New Roman" pitchFamily="18" charset="0"/>
              </a:rPr>
              <a:t> if N(t) </a:t>
            </a:r>
            <a:r>
              <a:rPr lang="fr-FR" dirty="0">
                <a:effectLst>
                  <a:outerShdw blurRad="38100" dist="38100" dir="2700000" algn="tl">
                    <a:srgbClr val="C0C0C0"/>
                  </a:outerShdw>
                </a:effectLst>
                <a:cs typeface="Times New Roman" pitchFamily="18" charset="0"/>
                <a:sym typeface="Symbol" pitchFamily="18" charset="2"/>
              </a:rPr>
              <a:t></a:t>
            </a:r>
            <a:r>
              <a:rPr lang="fr-FR" dirty="0">
                <a:effectLst>
                  <a:outerShdw blurRad="38100" dist="38100" dir="2700000" algn="tl">
                    <a:srgbClr val="C0C0C0"/>
                  </a:outerShdw>
                </a:effectLst>
                <a:cs typeface="Times New Roman" pitchFamily="18" charset="0"/>
              </a:rPr>
              <a:t> C and C</a:t>
            </a:r>
            <a:r>
              <a:rPr lang="fr-FR" dirty="0">
                <a:effectLst>
                  <a:outerShdw blurRad="38100" dist="38100" dir="2700000" algn="tl">
                    <a:srgbClr val="C0C0C0"/>
                  </a:outerShdw>
                </a:effectLst>
                <a:latin typeface="Symbol" pitchFamily="18" charset="2"/>
                <a:cs typeface="Times New Roman" pitchFamily="18" charset="0"/>
              </a:rPr>
              <a:t>m</a:t>
            </a:r>
            <a:r>
              <a:rPr lang="fr-FR" dirty="0">
                <a:effectLst>
                  <a:outerShdw blurRad="38100" dist="38100" dir="2700000" algn="tl">
                    <a:srgbClr val="C0C0C0"/>
                  </a:outerShdw>
                </a:effectLst>
                <a:cs typeface="Times New Roman" pitchFamily="18" charset="0"/>
              </a:rPr>
              <a:t> if N(t) &gt; C.</a:t>
            </a:r>
          </a:p>
          <a:p>
            <a:pPr algn="just">
              <a:spcBef>
                <a:spcPct val="50000"/>
              </a:spcBef>
              <a:defRPr/>
            </a:pPr>
            <a:r>
              <a:rPr lang="fr-FR" b="1" dirty="0" err="1">
                <a:effectLst>
                  <a:outerShdw blurRad="38100" dist="38100" dir="2700000" algn="tl">
                    <a:srgbClr val="C0C0C0"/>
                  </a:outerShdw>
                </a:effectLst>
                <a:cs typeface="Times New Roman" pitchFamily="18" charset="0"/>
              </a:rPr>
              <a:t>Stability</a:t>
            </a:r>
            <a:r>
              <a:rPr lang="fr-FR" b="1" dirty="0">
                <a:effectLst>
                  <a:outerShdw blurRad="38100" dist="38100" dir="2700000" algn="tl">
                    <a:srgbClr val="C0C0C0"/>
                  </a:outerShdw>
                </a:effectLst>
                <a:cs typeface="Times New Roman" pitchFamily="18" charset="0"/>
              </a:rPr>
              <a:t> condition </a:t>
            </a:r>
            <a:r>
              <a:rPr lang="fr-FR" dirty="0">
                <a:effectLst>
                  <a:outerShdw blurRad="38100" dist="38100" dir="2700000" algn="tl">
                    <a:srgbClr val="C0C0C0"/>
                  </a:outerShdw>
                </a:effectLst>
                <a:cs typeface="Times New Roman" pitchFamily="18" charset="0"/>
              </a:rPr>
              <a:t>:  </a:t>
            </a:r>
            <a:r>
              <a:rPr lang="fr-FR" dirty="0">
                <a:effectLst>
                  <a:outerShdw blurRad="38100" dist="38100" dir="2700000" algn="tl">
                    <a:srgbClr val="C0C0C0"/>
                  </a:outerShdw>
                </a:effectLst>
                <a:latin typeface="Symbol" pitchFamily="18" charset="2"/>
                <a:cs typeface="Times New Roman" pitchFamily="18" charset="0"/>
              </a:rPr>
              <a:t>l</a:t>
            </a:r>
            <a:r>
              <a:rPr lang="fr-FR" dirty="0">
                <a:effectLst>
                  <a:outerShdw blurRad="38100" dist="38100" dir="2700000" algn="tl">
                    <a:srgbClr val="C0C0C0"/>
                  </a:outerShdw>
                </a:effectLst>
                <a:cs typeface="Times New Roman" pitchFamily="18" charset="0"/>
              </a:rPr>
              <a:t>&lt; c</a:t>
            </a:r>
            <a:r>
              <a:rPr lang="fr-FR" dirty="0">
                <a:effectLst>
                  <a:outerShdw blurRad="38100" dist="38100" dir="2700000" algn="tl">
                    <a:srgbClr val="C0C0C0"/>
                  </a:outerShdw>
                </a:effectLst>
                <a:latin typeface="Symbol" pitchFamily="18" charset="2"/>
                <a:cs typeface="Times New Roman" pitchFamily="18" charset="0"/>
              </a:rPr>
              <a:t>m</a:t>
            </a:r>
            <a:r>
              <a:rPr lang="fr-FR" dirty="0">
                <a:effectLst>
                  <a:outerShdw blurRad="38100" dist="38100" dir="2700000" algn="tl">
                    <a:srgbClr val="C0C0C0"/>
                  </a:outerShdw>
                </a:effectLst>
                <a:cs typeface="Times New Roman" pitchFamily="18" charset="0"/>
              </a:rPr>
              <a:t>.</a:t>
            </a:r>
          </a:p>
        </p:txBody>
      </p:sp>
      <p:sp>
        <p:nvSpPr>
          <p:cNvPr id="52230" name="Rectangle 5"/>
          <p:cNvSpPr>
            <a:spLocks noChangeArrowheads="1"/>
          </p:cNvSpPr>
          <p:nvPr/>
        </p:nvSpPr>
        <p:spPr bwMode="auto">
          <a:xfrm>
            <a:off x="2105025" y="273843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endParaRPr lang="fr-FR"/>
          </a:p>
        </p:txBody>
      </p:sp>
      <p:pic>
        <p:nvPicPr>
          <p:cNvPr id="52231"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68538" y="981075"/>
            <a:ext cx="3314700" cy="216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32" name="ZoneTexte 8"/>
          <p:cNvSpPr txBox="1">
            <a:spLocks noChangeArrowheads="1"/>
          </p:cNvSpPr>
          <p:nvPr/>
        </p:nvSpPr>
        <p:spPr bwMode="auto">
          <a:xfrm>
            <a:off x="4643438" y="2349500"/>
            <a:ext cx="324167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b="1"/>
              <a:t>N(t) : number of customers in the system</a:t>
            </a:r>
          </a:p>
        </p:txBody>
      </p:sp>
      <p:sp>
        <p:nvSpPr>
          <p:cNvPr id="52233" name="ZoneTexte 9"/>
          <p:cNvSpPr txBox="1">
            <a:spLocks noChangeArrowheads="1"/>
          </p:cNvSpPr>
          <p:nvPr/>
        </p:nvSpPr>
        <p:spPr bwMode="auto">
          <a:xfrm>
            <a:off x="4572000" y="1052513"/>
            <a:ext cx="331311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b="1"/>
              <a:t>Exponentially distributed service tim</a:t>
            </a:r>
          </a:p>
        </p:txBody>
      </p:sp>
      <p:sp>
        <p:nvSpPr>
          <p:cNvPr id="52234" name="ZoneTexte 10"/>
          <p:cNvSpPr txBox="1">
            <a:spLocks noChangeArrowheads="1"/>
          </p:cNvSpPr>
          <p:nvPr/>
        </p:nvSpPr>
        <p:spPr bwMode="auto">
          <a:xfrm>
            <a:off x="1763713" y="1916113"/>
            <a:ext cx="1512887"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sz="2000" b="1">
                <a:latin typeface="Symbol" pitchFamily="18" charset="2"/>
              </a:rPr>
              <a:t>l</a:t>
            </a:r>
          </a:p>
          <a:p>
            <a:r>
              <a:rPr lang="fr-FR" sz="2000" b="1"/>
              <a:t>Poisson arrivals</a:t>
            </a:r>
          </a:p>
        </p:txBody>
      </p:sp>
    </p:spTree>
    <p:extLst>
      <p:ext uri="{BB962C8B-B14F-4D97-AF65-F5344CB8AC3E}">
        <p14:creationId xmlns:p14="http://schemas.microsoft.com/office/powerpoint/2010/main" xmlns="" val="2323535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Espace réservé du numéro de diapositive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5E6E8A3-F66B-4B42-B7DF-B5A658B31A12}" type="slidenum">
              <a:rPr lang="en-US" sz="1200" smtClean="0">
                <a:solidFill>
                  <a:schemeClr val="folHlink"/>
                </a:solidFill>
              </a:rPr>
              <a:pPr/>
              <a:t>41</a:t>
            </a:fld>
            <a:endParaRPr lang="en-US" sz="1200" smtClean="0">
              <a:solidFill>
                <a:schemeClr val="folHlink"/>
              </a:solidFill>
            </a:endParaRPr>
          </a:p>
        </p:txBody>
      </p:sp>
      <p:sp>
        <p:nvSpPr>
          <p:cNvPr id="849922" name="Text Box 2"/>
          <p:cNvSpPr txBox="1">
            <a:spLocks noChangeArrowheads="1"/>
          </p:cNvSpPr>
          <p:nvPr/>
        </p:nvSpPr>
        <p:spPr bwMode="auto">
          <a:xfrm>
            <a:off x="1560513" y="227013"/>
            <a:ext cx="6229350" cy="522287"/>
          </a:xfrm>
          <a:prstGeom prst="rect">
            <a:avLst/>
          </a:prstGeom>
          <a:noFill/>
          <a:ln w="9525">
            <a:noFill/>
            <a:miter lim="800000"/>
            <a:headEnd/>
            <a:tailEnd/>
          </a:ln>
          <a:effectLst/>
        </p:spPr>
        <p:txBody>
          <a:bodyPr wrap="none" anchor="ctr">
            <a:spAutoFit/>
          </a:bodyPr>
          <a:lstStyle/>
          <a:p>
            <a:pPr algn="ctr">
              <a:defRPr/>
            </a:pPr>
            <a:r>
              <a:rPr lang="fr-FR" sz="2800" b="1" dirty="0">
                <a:solidFill>
                  <a:srgbClr val="0000CC"/>
                </a:solidFill>
                <a:effectLst>
                  <a:outerShdw blurRad="38100" dist="38100" dir="2700000" algn="tl">
                    <a:srgbClr val="C0C0C0"/>
                  </a:outerShdw>
                </a:effectLst>
                <a:cs typeface="Times New Roman" pitchFamily="18" charset="0"/>
              </a:rPr>
              <a:t>Performance mesures of M/M/C queue </a:t>
            </a:r>
            <a:endParaRPr lang="en-US" sz="2800" b="1" dirty="0">
              <a:solidFill>
                <a:srgbClr val="0000CC"/>
              </a:solidFill>
              <a:effectLst>
                <a:outerShdw blurRad="38100" dist="38100" dir="2700000" algn="tl">
                  <a:srgbClr val="C0C0C0"/>
                </a:outerShdw>
              </a:effectLst>
              <a:cs typeface="Times New Roman" pitchFamily="18" charset="0"/>
            </a:endParaRPr>
          </a:p>
        </p:txBody>
      </p:sp>
      <p:sp>
        <p:nvSpPr>
          <p:cNvPr id="10245" name="Rectangle 3"/>
          <p:cNvSpPr>
            <a:spLocks noChangeArrowheads="1"/>
          </p:cNvSpPr>
          <p:nvPr/>
        </p:nvSpPr>
        <p:spPr bwMode="auto">
          <a:xfrm>
            <a:off x="685800" y="838200"/>
            <a:ext cx="7848600" cy="76200"/>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fr-FR">
              <a:solidFill>
                <a:srgbClr val="CCFFFF"/>
              </a:solidFill>
            </a:endParaRPr>
          </a:p>
        </p:txBody>
      </p:sp>
      <p:sp>
        <p:nvSpPr>
          <p:cNvPr id="10246" name="Rectangle 6"/>
          <p:cNvSpPr>
            <a:spLocks noChangeArrowheads="1"/>
          </p:cNvSpPr>
          <p:nvPr/>
        </p:nvSpPr>
        <p:spPr bwMode="auto">
          <a:xfrm>
            <a:off x="1519238" y="220980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endParaRPr lang="fr-FR"/>
          </a:p>
        </p:txBody>
      </p:sp>
      <p:graphicFrame>
        <p:nvGraphicFramePr>
          <p:cNvPr id="10242" name="Object 2"/>
          <p:cNvGraphicFramePr>
            <a:graphicFrameLocks noChangeAspect="1"/>
          </p:cNvGraphicFramePr>
          <p:nvPr/>
        </p:nvGraphicFramePr>
        <p:xfrm>
          <a:off x="2371725" y="3233738"/>
          <a:ext cx="1503363" cy="784225"/>
        </p:xfrm>
        <a:graphic>
          <a:graphicData uri="http://schemas.openxmlformats.org/presentationml/2006/ole">
            <p:oleObj spid="_x0000_s11290" name="Equation" r:id="rId4" imgW="774364" imgH="406224" progId="">
              <p:embed/>
            </p:oleObj>
          </a:graphicData>
        </a:graphic>
      </p:graphicFrame>
      <p:sp>
        <p:nvSpPr>
          <p:cNvPr id="10247" name="Text Box 12"/>
          <p:cNvSpPr txBox="1">
            <a:spLocks noChangeArrowheads="1"/>
          </p:cNvSpPr>
          <p:nvPr/>
        </p:nvSpPr>
        <p:spPr bwMode="auto">
          <a:xfrm>
            <a:off x="762000" y="1066800"/>
            <a:ext cx="7620000" cy="558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1143000" algn="l"/>
              </a:tabLst>
              <a:defRPr sz="2400">
                <a:solidFill>
                  <a:schemeClr val="tx1"/>
                </a:solidFill>
                <a:latin typeface="Times New Roman" pitchFamily="18" charset="0"/>
              </a:defRPr>
            </a:lvl1pPr>
            <a:lvl2pPr marL="742950" indent="-285750">
              <a:tabLst>
                <a:tab pos="1143000" algn="l"/>
              </a:tabLst>
              <a:defRPr sz="2400">
                <a:solidFill>
                  <a:schemeClr val="tx1"/>
                </a:solidFill>
                <a:latin typeface="Times New Roman" pitchFamily="18" charset="0"/>
              </a:defRPr>
            </a:lvl2pPr>
            <a:lvl3pPr marL="1143000" indent="-228600">
              <a:tabLst>
                <a:tab pos="1143000" algn="l"/>
              </a:tabLst>
              <a:defRPr sz="2400">
                <a:solidFill>
                  <a:schemeClr val="tx1"/>
                </a:solidFill>
                <a:latin typeface="Times New Roman" pitchFamily="18" charset="0"/>
              </a:defRPr>
            </a:lvl3pPr>
            <a:lvl4pPr marL="1600200" indent="-228600">
              <a:tabLst>
                <a:tab pos="1143000" algn="l"/>
              </a:tabLst>
              <a:defRPr sz="2400">
                <a:solidFill>
                  <a:schemeClr val="tx1"/>
                </a:solidFill>
                <a:latin typeface="Times New Roman" pitchFamily="18" charset="0"/>
              </a:defRPr>
            </a:lvl4pPr>
            <a:lvl5pPr marL="2057400" indent="-228600">
              <a:tabLst>
                <a:tab pos="11430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11430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11430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11430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1143000" algn="l"/>
              </a:tabLst>
              <a:defRPr sz="2400">
                <a:solidFill>
                  <a:schemeClr val="tx1"/>
                </a:solidFill>
                <a:latin typeface="Times New Roman" pitchFamily="18" charset="0"/>
              </a:defRPr>
            </a:lvl9pPr>
          </a:lstStyle>
          <a:p>
            <a:pPr algn="just"/>
            <a:r>
              <a:rPr lang="en-US" sz="1800" dirty="0" err="1">
                <a:cs typeface="Times New Roman" pitchFamily="18" charset="0"/>
              </a:rPr>
              <a:t>Ls</a:t>
            </a:r>
            <a:r>
              <a:rPr lang="en-US" sz="1800" dirty="0">
                <a:cs typeface="Times New Roman" pitchFamily="18" charset="0"/>
              </a:rPr>
              <a:t> 	= Number of customers in the system</a:t>
            </a:r>
          </a:p>
          <a:p>
            <a:pPr algn="just"/>
            <a:r>
              <a:rPr lang="en-US" sz="1800" dirty="0">
                <a:cs typeface="Times New Roman" pitchFamily="18" charset="0"/>
              </a:rPr>
              <a:t>	= </a:t>
            </a:r>
            <a:r>
              <a:rPr lang="en-US" sz="1800" dirty="0" err="1">
                <a:cs typeface="Times New Roman" pitchFamily="18" charset="0"/>
              </a:rPr>
              <a:t>Lq</a:t>
            </a:r>
            <a:r>
              <a:rPr lang="en-US" sz="1800" dirty="0">
                <a:cs typeface="Times New Roman" pitchFamily="18" charset="0"/>
              </a:rPr>
              <a:t> + </a:t>
            </a:r>
            <a:r>
              <a:rPr lang="en-US" sz="1800" dirty="0">
                <a:latin typeface="Symbol" pitchFamily="18" charset="2"/>
                <a:cs typeface="Times New Roman" pitchFamily="18" charset="0"/>
              </a:rPr>
              <a:t>r</a:t>
            </a:r>
          </a:p>
          <a:p>
            <a:pPr algn="just"/>
            <a:endParaRPr lang="en-US" sz="1800" dirty="0">
              <a:cs typeface="Times New Roman" pitchFamily="18" charset="0"/>
            </a:endParaRPr>
          </a:p>
          <a:p>
            <a:pPr algn="just"/>
            <a:r>
              <a:rPr lang="en-US" sz="1800" dirty="0" err="1">
                <a:cs typeface="Times New Roman" pitchFamily="18" charset="0"/>
              </a:rPr>
              <a:t>Ws</a:t>
            </a:r>
            <a:r>
              <a:rPr lang="en-US" sz="1800" dirty="0">
                <a:cs typeface="Times New Roman" pitchFamily="18" charset="0"/>
              </a:rPr>
              <a:t>	= Sojourn time in the system</a:t>
            </a:r>
          </a:p>
          <a:p>
            <a:pPr algn="just"/>
            <a:r>
              <a:rPr lang="en-US" sz="1800" dirty="0">
                <a:cs typeface="Times New Roman" pitchFamily="18" charset="0"/>
              </a:rPr>
              <a:t>	= </a:t>
            </a:r>
            <a:r>
              <a:rPr lang="en-US" sz="1800" dirty="0" err="1">
                <a:cs typeface="Times New Roman" pitchFamily="18" charset="0"/>
              </a:rPr>
              <a:t>Wq</a:t>
            </a:r>
            <a:r>
              <a:rPr lang="en-US" sz="1800" dirty="0">
                <a:cs typeface="Times New Roman" pitchFamily="18" charset="0"/>
              </a:rPr>
              <a:t> + 1/</a:t>
            </a:r>
            <a:r>
              <a:rPr lang="en-US" sz="1800" dirty="0">
                <a:latin typeface="Symbol" pitchFamily="18" charset="2"/>
                <a:cs typeface="Times New Roman" pitchFamily="18" charset="0"/>
              </a:rPr>
              <a:t>m</a:t>
            </a:r>
          </a:p>
          <a:p>
            <a:pPr algn="just"/>
            <a:endParaRPr lang="en-US" sz="1800" dirty="0">
              <a:cs typeface="Times New Roman" pitchFamily="18" charset="0"/>
            </a:endParaRPr>
          </a:p>
          <a:p>
            <a:pPr algn="just"/>
            <a:r>
              <a:rPr lang="en-US" sz="1800" dirty="0" err="1">
                <a:cs typeface="Times New Roman" pitchFamily="18" charset="0"/>
              </a:rPr>
              <a:t>Lq</a:t>
            </a:r>
            <a:r>
              <a:rPr lang="en-US" sz="1800" dirty="0">
                <a:cs typeface="Times New Roman" pitchFamily="18" charset="0"/>
              </a:rPr>
              <a:t>	= Average queue length</a:t>
            </a:r>
          </a:p>
          <a:p>
            <a:pPr algn="just"/>
            <a:r>
              <a:rPr lang="en-US" sz="1800" dirty="0">
                <a:cs typeface="Times New Roman" pitchFamily="18" charset="0"/>
              </a:rPr>
              <a:t>	= </a:t>
            </a:r>
          </a:p>
          <a:p>
            <a:pPr algn="just"/>
            <a:endParaRPr lang="en-US" sz="1800" dirty="0">
              <a:cs typeface="Times New Roman" pitchFamily="18" charset="0"/>
            </a:endParaRPr>
          </a:p>
          <a:p>
            <a:pPr algn="just"/>
            <a:endParaRPr lang="en-US" sz="1800" dirty="0">
              <a:cs typeface="Times New Roman" pitchFamily="18" charset="0"/>
            </a:endParaRPr>
          </a:p>
          <a:p>
            <a:pPr algn="just"/>
            <a:endParaRPr lang="en-US" sz="1800" dirty="0">
              <a:cs typeface="Times New Roman" pitchFamily="18" charset="0"/>
            </a:endParaRPr>
          </a:p>
          <a:p>
            <a:pPr algn="just"/>
            <a:r>
              <a:rPr lang="en-US" sz="1800" dirty="0" err="1">
                <a:cs typeface="Times New Roman" pitchFamily="18" charset="0"/>
              </a:rPr>
              <a:t>Wq</a:t>
            </a:r>
            <a:r>
              <a:rPr lang="en-US" sz="1800" dirty="0">
                <a:cs typeface="Times New Roman" pitchFamily="18" charset="0"/>
              </a:rPr>
              <a:t>	= Average waiting time</a:t>
            </a:r>
          </a:p>
          <a:p>
            <a:pPr algn="just"/>
            <a:r>
              <a:rPr lang="en-US" sz="1800" dirty="0">
                <a:cs typeface="Times New Roman" pitchFamily="18" charset="0"/>
              </a:rPr>
              <a:t>	= </a:t>
            </a:r>
            <a:r>
              <a:rPr lang="en-US" sz="1800" dirty="0" err="1">
                <a:cs typeface="Times New Roman" pitchFamily="18" charset="0"/>
              </a:rPr>
              <a:t>Lq</a:t>
            </a:r>
            <a:r>
              <a:rPr lang="en-US" sz="1800" dirty="0">
                <a:cs typeface="Times New Roman" pitchFamily="18" charset="0"/>
              </a:rPr>
              <a:t> / </a:t>
            </a:r>
            <a:r>
              <a:rPr lang="en-US" sz="1800" dirty="0">
                <a:latin typeface="Symbol" pitchFamily="18" charset="2"/>
                <a:cs typeface="Times New Roman" pitchFamily="18" charset="0"/>
              </a:rPr>
              <a:t>l</a:t>
            </a:r>
          </a:p>
          <a:p>
            <a:pPr algn="just"/>
            <a:endParaRPr lang="en-US" sz="1800" dirty="0">
              <a:cs typeface="Times New Roman" pitchFamily="18" charset="0"/>
            </a:endParaRPr>
          </a:p>
          <a:p>
            <a:pPr algn="just">
              <a:buFont typeface="Symbol" pitchFamily="18" charset="2"/>
              <a:buChar char="p"/>
            </a:pPr>
            <a:r>
              <a:rPr lang="en-US" sz="1800" dirty="0">
                <a:latin typeface="Symbol" pitchFamily="18" charset="2"/>
                <a:cs typeface="Times New Roman" pitchFamily="18" charset="0"/>
              </a:rPr>
              <a:t>	</a:t>
            </a:r>
            <a:r>
              <a:rPr lang="en-US" sz="1800" dirty="0">
                <a:cs typeface="Times New Roman" pitchFamily="18" charset="0"/>
              </a:rPr>
              <a:t>= Average number of busy server, </a:t>
            </a:r>
            <a:r>
              <a:rPr lang="en-US" sz="1800" dirty="0">
                <a:latin typeface="Symbol" pitchFamily="18" charset="2"/>
                <a:cs typeface="Times New Roman" pitchFamily="18" charset="0"/>
              </a:rPr>
              <a:t>p </a:t>
            </a:r>
            <a:r>
              <a:rPr lang="en-US" sz="1800" dirty="0">
                <a:cs typeface="Times New Roman" pitchFamily="18" charset="0"/>
              </a:rPr>
              <a:t>=  </a:t>
            </a:r>
            <a:r>
              <a:rPr lang="en-US" sz="1800" dirty="0">
                <a:latin typeface="Symbol" pitchFamily="18" charset="2"/>
                <a:cs typeface="Times New Roman" pitchFamily="18" charset="0"/>
              </a:rPr>
              <a:t>r </a:t>
            </a:r>
          </a:p>
          <a:p>
            <a:pPr algn="just">
              <a:buFont typeface="Symbol" pitchFamily="18" charset="2"/>
              <a:buChar char="p"/>
            </a:pPr>
            <a:endParaRPr lang="en-US" sz="1800" dirty="0">
              <a:cs typeface="Times New Roman" pitchFamily="18" charset="0"/>
            </a:endParaRPr>
          </a:p>
          <a:p>
            <a:pPr algn="just">
              <a:buFont typeface="Symbol" pitchFamily="18" charset="2"/>
              <a:buNone/>
            </a:pPr>
            <a:r>
              <a:rPr lang="en-US" sz="1800" dirty="0">
                <a:cs typeface="Times New Roman" pitchFamily="18" charset="0"/>
              </a:rPr>
              <a:t>U	= Waiting probability</a:t>
            </a:r>
          </a:p>
          <a:p>
            <a:pPr algn="just">
              <a:buFont typeface="Symbol" pitchFamily="18" charset="2"/>
              <a:buNone/>
            </a:pPr>
            <a:r>
              <a:rPr lang="en-US" sz="1800" dirty="0">
                <a:cs typeface="Times New Roman" pitchFamily="18" charset="0"/>
              </a:rPr>
              <a:t>	= </a:t>
            </a:r>
            <a:r>
              <a:rPr lang="en-US" sz="1800" dirty="0" err="1">
                <a:latin typeface="Symbol" pitchFamily="18" charset="2"/>
                <a:cs typeface="Times New Roman" pitchFamily="18" charset="0"/>
              </a:rPr>
              <a:t>p</a:t>
            </a:r>
            <a:r>
              <a:rPr lang="en-US" sz="1800" baseline="-25000" dirty="0" err="1">
                <a:cs typeface="Times New Roman" pitchFamily="18" charset="0"/>
              </a:rPr>
              <a:t>C</a:t>
            </a:r>
            <a:r>
              <a:rPr lang="en-US" sz="1800" dirty="0">
                <a:cs typeface="Times New Roman" pitchFamily="18" charset="0"/>
              </a:rPr>
              <a:t> + </a:t>
            </a:r>
            <a:r>
              <a:rPr lang="en-US" sz="1800" dirty="0">
                <a:latin typeface="Symbol" pitchFamily="18" charset="2"/>
                <a:cs typeface="Times New Roman" pitchFamily="18" charset="0"/>
              </a:rPr>
              <a:t>p</a:t>
            </a:r>
            <a:r>
              <a:rPr lang="en-US" sz="1800" baseline="-25000" dirty="0">
                <a:cs typeface="Times New Roman" pitchFamily="18" charset="0"/>
              </a:rPr>
              <a:t>C+1</a:t>
            </a:r>
            <a:r>
              <a:rPr lang="en-US" sz="1800" dirty="0">
                <a:cs typeface="Times New Roman" pitchFamily="18" charset="0"/>
              </a:rPr>
              <a:t> + ...</a:t>
            </a:r>
          </a:p>
          <a:p>
            <a:pPr algn="just">
              <a:buFont typeface="Symbol" pitchFamily="18" charset="2"/>
              <a:buNone/>
            </a:pPr>
            <a:r>
              <a:rPr lang="en-US" sz="1800" dirty="0">
                <a:cs typeface="Times New Roman" pitchFamily="18" charset="0"/>
              </a:rPr>
              <a:t>	= </a:t>
            </a:r>
            <a:r>
              <a:rPr lang="en-US" sz="1800" dirty="0" err="1">
                <a:latin typeface="Symbol" pitchFamily="18" charset="2"/>
                <a:cs typeface="Times New Roman" pitchFamily="18" charset="0"/>
              </a:rPr>
              <a:t>p</a:t>
            </a:r>
            <a:r>
              <a:rPr lang="en-US" sz="1800" baseline="-25000" dirty="0" err="1">
                <a:cs typeface="Times New Roman" pitchFamily="18" charset="0"/>
              </a:rPr>
              <a:t>C</a:t>
            </a:r>
            <a:r>
              <a:rPr lang="en-US" sz="1800" dirty="0">
                <a:cs typeface="Times New Roman" pitchFamily="18" charset="0"/>
              </a:rPr>
              <a:t>/(1-</a:t>
            </a:r>
            <a:r>
              <a:rPr lang="en-US" sz="1800" dirty="0">
                <a:latin typeface="Symbol" pitchFamily="18" charset="2"/>
                <a:cs typeface="Times New Roman" pitchFamily="18" charset="0"/>
              </a:rPr>
              <a:t>r</a:t>
            </a:r>
            <a:r>
              <a:rPr lang="en-US" sz="1800" dirty="0">
                <a:cs typeface="Times New Roman" pitchFamily="18" charset="0"/>
              </a:rPr>
              <a:t>/C)</a:t>
            </a:r>
            <a:r>
              <a:rPr lang="en-US" sz="1800" dirty="0">
                <a:latin typeface="Symbol" pitchFamily="18" charset="2"/>
                <a:cs typeface="Times New Roman" pitchFamily="18" charset="0"/>
              </a:rPr>
              <a:t> </a:t>
            </a:r>
            <a:endParaRPr lang="en-US" sz="1800" dirty="0">
              <a:cs typeface="Times New Roman" pitchFamily="18" charset="0"/>
            </a:endParaRPr>
          </a:p>
          <a:p>
            <a:pPr algn="just"/>
            <a:endParaRPr lang="fr-FR" sz="1800" dirty="0">
              <a:latin typeface="Symbol" pitchFamily="18" charset="2"/>
              <a:cs typeface="Times New Roman" pitchFamily="18" charset="0"/>
            </a:endParaRPr>
          </a:p>
        </p:txBody>
      </p:sp>
    </p:spTree>
    <p:extLst>
      <p:ext uri="{BB962C8B-B14F-4D97-AF65-F5344CB8AC3E}">
        <p14:creationId xmlns:p14="http://schemas.microsoft.com/office/powerpoint/2010/main" xmlns="" val="363375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7">
                                            <p:txEl>
                                              <p:pRg st="0" end="0"/>
                                            </p:txEl>
                                          </p:spTgt>
                                        </p:tgtEl>
                                        <p:attrNameLst>
                                          <p:attrName>style.visibility</p:attrName>
                                        </p:attrNameLst>
                                      </p:cBhvr>
                                      <p:to>
                                        <p:strVal val="visible"/>
                                      </p:to>
                                    </p:set>
                                    <p:animEffect transition="in" filter="fade">
                                      <p:cBhvr>
                                        <p:cTn id="7" dur="1000"/>
                                        <p:tgtEl>
                                          <p:spTgt spid="10247">
                                            <p:txEl>
                                              <p:pRg st="0" end="0"/>
                                            </p:txEl>
                                          </p:spTgt>
                                        </p:tgtEl>
                                      </p:cBhvr>
                                    </p:animEffect>
                                    <p:anim calcmode="lin" valueType="num">
                                      <p:cBhvr>
                                        <p:cTn id="8" dur="1000" fill="hold"/>
                                        <p:tgtEl>
                                          <p:spTgt spid="102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7">
                                            <p:txEl>
                                              <p:pRg st="1" end="1"/>
                                            </p:txEl>
                                          </p:spTgt>
                                        </p:tgtEl>
                                        <p:attrNameLst>
                                          <p:attrName>style.visibility</p:attrName>
                                        </p:attrNameLst>
                                      </p:cBhvr>
                                      <p:to>
                                        <p:strVal val="visible"/>
                                      </p:to>
                                    </p:set>
                                    <p:animEffect transition="in" filter="fade">
                                      <p:cBhvr>
                                        <p:cTn id="12" dur="1000"/>
                                        <p:tgtEl>
                                          <p:spTgt spid="10247">
                                            <p:txEl>
                                              <p:pRg st="1" end="1"/>
                                            </p:txEl>
                                          </p:spTgt>
                                        </p:tgtEl>
                                      </p:cBhvr>
                                    </p:animEffect>
                                    <p:anim calcmode="lin" valueType="num">
                                      <p:cBhvr>
                                        <p:cTn id="13" dur="1000" fill="hold"/>
                                        <p:tgtEl>
                                          <p:spTgt spid="1024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4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47">
                                            <p:txEl>
                                              <p:pRg st="3" end="3"/>
                                            </p:txEl>
                                          </p:spTgt>
                                        </p:tgtEl>
                                        <p:attrNameLst>
                                          <p:attrName>style.visibility</p:attrName>
                                        </p:attrNameLst>
                                      </p:cBhvr>
                                      <p:to>
                                        <p:strVal val="visible"/>
                                      </p:to>
                                    </p:set>
                                    <p:animEffect transition="in" filter="fade">
                                      <p:cBhvr>
                                        <p:cTn id="17" dur="1000"/>
                                        <p:tgtEl>
                                          <p:spTgt spid="10247">
                                            <p:txEl>
                                              <p:pRg st="3" end="3"/>
                                            </p:txEl>
                                          </p:spTgt>
                                        </p:tgtEl>
                                      </p:cBhvr>
                                    </p:animEffect>
                                    <p:anim calcmode="lin" valueType="num">
                                      <p:cBhvr>
                                        <p:cTn id="18" dur="1000" fill="hold"/>
                                        <p:tgtEl>
                                          <p:spTgt spid="1024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024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247">
                                            <p:txEl>
                                              <p:pRg st="4" end="4"/>
                                            </p:txEl>
                                          </p:spTgt>
                                        </p:tgtEl>
                                        <p:attrNameLst>
                                          <p:attrName>style.visibility</p:attrName>
                                        </p:attrNameLst>
                                      </p:cBhvr>
                                      <p:to>
                                        <p:strVal val="visible"/>
                                      </p:to>
                                    </p:set>
                                    <p:animEffect transition="in" filter="fade">
                                      <p:cBhvr>
                                        <p:cTn id="22" dur="1000"/>
                                        <p:tgtEl>
                                          <p:spTgt spid="10247">
                                            <p:txEl>
                                              <p:pRg st="4" end="4"/>
                                            </p:txEl>
                                          </p:spTgt>
                                        </p:tgtEl>
                                      </p:cBhvr>
                                    </p:animEffect>
                                    <p:anim calcmode="lin" valueType="num">
                                      <p:cBhvr>
                                        <p:cTn id="23" dur="1000" fill="hold"/>
                                        <p:tgtEl>
                                          <p:spTgt spid="1024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0247">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247">
                                            <p:txEl>
                                              <p:pRg st="6" end="6"/>
                                            </p:txEl>
                                          </p:spTgt>
                                        </p:tgtEl>
                                        <p:attrNameLst>
                                          <p:attrName>style.visibility</p:attrName>
                                        </p:attrNameLst>
                                      </p:cBhvr>
                                      <p:to>
                                        <p:strVal val="visible"/>
                                      </p:to>
                                    </p:set>
                                    <p:animEffect transition="in" filter="fade">
                                      <p:cBhvr>
                                        <p:cTn id="27" dur="1000"/>
                                        <p:tgtEl>
                                          <p:spTgt spid="10247">
                                            <p:txEl>
                                              <p:pRg st="6" end="6"/>
                                            </p:txEl>
                                          </p:spTgt>
                                        </p:tgtEl>
                                      </p:cBhvr>
                                    </p:animEffect>
                                    <p:anim calcmode="lin" valueType="num">
                                      <p:cBhvr>
                                        <p:cTn id="28" dur="1000" fill="hold"/>
                                        <p:tgtEl>
                                          <p:spTgt spid="1024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10247">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247">
                                            <p:txEl>
                                              <p:pRg st="7" end="7"/>
                                            </p:txEl>
                                          </p:spTgt>
                                        </p:tgtEl>
                                        <p:attrNameLst>
                                          <p:attrName>style.visibility</p:attrName>
                                        </p:attrNameLst>
                                      </p:cBhvr>
                                      <p:to>
                                        <p:strVal val="visible"/>
                                      </p:to>
                                    </p:set>
                                    <p:animEffect transition="in" filter="fade">
                                      <p:cBhvr>
                                        <p:cTn id="32" dur="1000"/>
                                        <p:tgtEl>
                                          <p:spTgt spid="10247">
                                            <p:txEl>
                                              <p:pRg st="7" end="7"/>
                                            </p:txEl>
                                          </p:spTgt>
                                        </p:tgtEl>
                                      </p:cBhvr>
                                    </p:animEffect>
                                    <p:anim calcmode="lin" valueType="num">
                                      <p:cBhvr>
                                        <p:cTn id="33" dur="1000" fill="hold"/>
                                        <p:tgtEl>
                                          <p:spTgt spid="10247">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10247">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247">
                                            <p:txEl>
                                              <p:pRg st="11" end="11"/>
                                            </p:txEl>
                                          </p:spTgt>
                                        </p:tgtEl>
                                        <p:attrNameLst>
                                          <p:attrName>style.visibility</p:attrName>
                                        </p:attrNameLst>
                                      </p:cBhvr>
                                      <p:to>
                                        <p:strVal val="visible"/>
                                      </p:to>
                                    </p:set>
                                    <p:animEffect transition="in" filter="fade">
                                      <p:cBhvr>
                                        <p:cTn id="37" dur="1000"/>
                                        <p:tgtEl>
                                          <p:spTgt spid="10247">
                                            <p:txEl>
                                              <p:pRg st="11" end="11"/>
                                            </p:txEl>
                                          </p:spTgt>
                                        </p:tgtEl>
                                      </p:cBhvr>
                                    </p:animEffect>
                                    <p:anim calcmode="lin" valueType="num">
                                      <p:cBhvr>
                                        <p:cTn id="38" dur="1000" fill="hold"/>
                                        <p:tgtEl>
                                          <p:spTgt spid="1024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10247">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47">
                                            <p:txEl>
                                              <p:pRg st="12" end="12"/>
                                            </p:txEl>
                                          </p:spTgt>
                                        </p:tgtEl>
                                        <p:attrNameLst>
                                          <p:attrName>style.visibility</p:attrName>
                                        </p:attrNameLst>
                                      </p:cBhvr>
                                      <p:to>
                                        <p:strVal val="visible"/>
                                      </p:to>
                                    </p:set>
                                    <p:animEffect transition="in" filter="fade">
                                      <p:cBhvr>
                                        <p:cTn id="42" dur="1000"/>
                                        <p:tgtEl>
                                          <p:spTgt spid="10247">
                                            <p:txEl>
                                              <p:pRg st="12" end="12"/>
                                            </p:txEl>
                                          </p:spTgt>
                                        </p:tgtEl>
                                      </p:cBhvr>
                                    </p:animEffect>
                                    <p:anim calcmode="lin" valueType="num">
                                      <p:cBhvr>
                                        <p:cTn id="43" dur="1000" fill="hold"/>
                                        <p:tgtEl>
                                          <p:spTgt spid="10247">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10247">
                                            <p:txEl>
                                              <p:pRg st="12" end="1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0247">
                                            <p:txEl>
                                              <p:pRg st="14" end="14"/>
                                            </p:txEl>
                                          </p:spTgt>
                                        </p:tgtEl>
                                        <p:attrNameLst>
                                          <p:attrName>style.visibility</p:attrName>
                                        </p:attrNameLst>
                                      </p:cBhvr>
                                      <p:to>
                                        <p:strVal val="visible"/>
                                      </p:to>
                                    </p:set>
                                    <p:animEffect transition="in" filter="fade">
                                      <p:cBhvr>
                                        <p:cTn id="47" dur="1000"/>
                                        <p:tgtEl>
                                          <p:spTgt spid="10247">
                                            <p:txEl>
                                              <p:pRg st="14" end="14"/>
                                            </p:txEl>
                                          </p:spTgt>
                                        </p:tgtEl>
                                      </p:cBhvr>
                                    </p:animEffect>
                                    <p:anim calcmode="lin" valueType="num">
                                      <p:cBhvr>
                                        <p:cTn id="48" dur="1000" fill="hold"/>
                                        <p:tgtEl>
                                          <p:spTgt spid="10247">
                                            <p:txEl>
                                              <p:pRg st="14" end="14"/>
                                            </p:txEl>
                                          </p:spTgt>
                                        </p:tgtEl>
                                        <p:attrNameLst>
                                          <p:attrName>ppt_x</p:attrName>
                                        </p:attrNameLst>
                                      </p:cBhvr>
                                      <p:tavLst>
                                        <p:tav tm="0">
                                          <p:val>
                                            <p:strVal val="#ppt_x"/>
                                          </p:val>
                                        </p:tav>
                                        <p:tav tm="100000">
                                          <p:val>
                                            <p:strVal val="#ppt_x"/>
                                          </p:val>
                                        </p:tav>
                                      </p:tavLst>
                                    </p:anim>
                                    <p:anim calcmode="lin" valueType="num">
                                      <p:cBhvr>
                                        <p:cTn id="49" dur="1000" fill="hold"/>
                                        <p:tgtEl>
                                          <p:spTgt spid="10247">
                                            <p:txEl>
                                              <p:pRg st="14" end="14"/>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0247">
                                            <p:txEl>
                                              <p:pRg st="16" end="16"/>
                                            </p:txEl>
                                          </p:spTgt>
                                        </p:tgtEl>
                                        <p:attrNameLst>
                                          <p:attrName>style.visibility</p:attrName>
                                        </p:attrNameLst>
                                      </p:cBhvr>
                                      <p:to>
                                        <p:strVal val="visible"/>
                                      </p:to>
                                    </p:set>
                                    <p:animEffect transition="in" filter="fade">
                                      <p:cBhvr>
                                        <p:cTn id="52" dur="1000"/>
                                        <p:tgtEl>
                                          <p:spTgt spid="10247">
                                            <p:txEl>
                                              <p:pRg st="16" end="16"/>
                                            </p:txEl>
                                          </p:spTgt>
                                        </p:tgtEl>
                                      </p:cBhvr>
                                    </p:animEffect>
                                    <p:anim calcmode="lin" valueType="num">
                                      <p:cBhvr>
                                        <p:cTn id="53" dur="1000" fill="hold"/>
                                        <p:tgtEl>
                                          <p:spTgt spid="10247">
                                            <p:txEl>
                                              <p:pRg st="16" end="16"/>
                                            </p:txEl>
                                          </p:spTgt>
                                        </p:tgtEl>
                                        <p:attrNameLst>
                                          <p:attrName>ppt_x</p:attrName>
                                        </p:attrNameLst>
                                      </p:cBhvr>
                                      <p:tavLst>
                                        <p:tav tm="0">
                                          <p:val>
                                            <p:strVal val="#ppt_x"/>
                                          </p:val>
                                        </p:tav>
                                        <p:tav tm="100000">
                                          <p:val>
                                            <p:strVal val="#ppt_x"/>
                                          </p:val>
                                        </p:tav>
                                      </p:tavLst>
                                    </p:anim>
                                    <p:anim calcmode="lin" valueType="num">
                                      <p:cBhvr>
                                        <p:cTn id="54" dur="1000" fill="hold"/>
                                        <p:tgtEl>
                                          <p:spTgt spid="10247">
                                            <p:txEl>
                                              <p:pRg st="16" end="16"/>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0247">
                                            <p:txEl>
                                              <p:pRg st="17" end="17"/>
                                            </p:txEl>
                                          </p:spTgt>
                                        </p:tgtEl>
                                        <p:attrNameLst>
                                          <p:attrName>style.visibility</p:attrName>
                                        </p:attrNameLst>
                                      </p:cBhvr>
                                      <p:to>
                                        <p:strVal val="visible"/>
                                      </p:to>
                                    </p:set>
                                    <p:animEffect transition="in" filter="fade">
                                      <p:cBhvr>
                                        <p:cTn id="57" dur="1000"/>
                                        <p:tgtEl>
                                          <p:spTgt spid="10247">
                                            <p:txEl>
                                              <p:pRg st="17" end="17"/>
                                            </p:txEl>
                                          </p:spTgt>
                                        </p:tgtEl>
                                      </p:cBhvr>
                                    </p:animEffect>
                                    <p:anim calcmode="lin" valueType="num">
                                      <p:cBhvr>
                                        <p:cTn id="58" dur="1000" fill="hold"/>
                                        <p:tgtEl>
                                          <p:spTgt spid="10247">
                                            <p:txEl>
                                              <p:pRg st="17" end="17"/>
                                            </p:txEl>
                                          </p:spTgt>
                                        </p:tgtEl>
                                        <p:attrNameLst>
                                          <p:attrName>ppt_x</p:attrName>
                                        </p:attrNameLst>
                                      </p:cBhvr>
                                      <p:tavLst>
                                        <p:tav tm="0">
                                          <p:val>
                                            <p:strVal val="#ppt_x"/>
                                          </p:val>
                                        </p:tav>
                                        <p:tav tm="100000">
                                          <p:val>
                                            <p:strVal val="#ppt_x"/>
                                          </p:val>
                                        </p:tav>
                                      </p:tavLst>
                                    </p:anim>
                                    <p:anim calcmode="lin" valueType="num">
                                      <p:cBhvr>
                                        <p:cTn id="59" dur="1000" fill="hold"/>
                                        <p:tgtEl>
                                          <p:spTgt spid="10247">
                                            <p:txEl>
                                              <p:pRg st="17" end="17"/>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0247">
                                            <p:txEl>
                                              <p:pRg st="18" end="18"/>
                                            </p:txEl>
                                          </p:spTgt>
                                        </p:tgtEl>
                                        <p:attrNameLst>
                                          <p:attrName>style.visibility</p:attrName>
                                        </p:attrNameLst>
                                      </p:cBhvr>
                                      <p:to>
                                        <p:strVal val="visible"/>
                                      </p:to>
                                    </p:set>
                                    <p:animEffect transition="in" filter="fade">
                                      <p:cBhvr>
                                        <p:cTn id="62" dur="1000"/>
                                        <p:tgtEl>
                                          <p:spTgt spid="10247">
                                            <p:txEl>
                                              <p:pRg st="18" end="18"/>
                                            </p:txEl>
                                          </p:spTgt>
                                        </p:tgtEl>
                                      </p:cBhvr>
                                    </p:animEffect>
                                    <p:anim calcmode="lin" valueType="num">
                                      <p:cBhvr>
                                        <p:cTn id="63" dur="1000" fill="hold"/>
                                        <p:tgtEl>
                                          <p:spTgt spid="10247">
                                            <p:txEl>
                                              <p:pRg st="18" end="18"/>
                                            </p:txEl>
                                          </p:spTgt>
                                        </p:tgtEl>
                                        <p:attrNameLst>
                                          <p:attrName>ppt_x</p:attrName>
                                        </p:attrNameLst>
                                      </p:cBhvr>
                                      <p:tavLst>
                                        <p:tav tm="0">
                                          <p:val>
                                            <p:strVal val="#ppt_x"/>
                                          </p:val>
                                        </p:tav>
                                        <p:tav tm="100000">
                                          <p:val>
                                            <p:strVal val="#ppt_x"/>
                                          </p:val>
                                        </p:tav>
                                      </p:tavLst>
                                    </p:anim>
                                    <p:anim calcmode="lin" valueType="num">
                                      <p:cBhvr>
                                        <p:cTn id="64" dur="1000" fill="hold"/>
                                        <p:tgtEl>
                                          <p:spTgt spid="10247">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System Simulation</a:t>
            </a:r>
            <a:endParaRPr lang="en-US" dirty="0"/>
          </a:p>
        </p:txBody>
      </p:sp>
      <p:sp>
        <p:nvSpPr>
          <p:cNvPr id="3" name="Content Placeholder 2"/>
          <p:cNvSpPr>
            <a:spLocks noGrp="1"/>
          </p:cNvSpPr>
          <p:nvPr>
            <p:ph idx="1"/>
          </p:nvPr>
        </p:nvSpPr>
        <p:spPr/>
        <p:txBody>
          <a:bodyPr>
            <a:normAutofit/>
          </a:bodyPr>
          <a:lstStyle/>
          <a:p>
            <a:r>
              <a:rPr lang="en-US" dirty="0" smtClean="0"/>
              <a:t>“A Continuous system is one in which the predominant activities of the system cause smooth changes in the attributes of the system entities”.</a:t>
            </a:r>
          </a:p>
          <a:p>
            <a:r>
              <a:rPr lang="en-US" dirty="0" smtClean="0"/>
              <a:t> When a system is modelled mathematically the variable of the model represents the attributes.</a:t>
            </a:r>
          </a:p>
          <a:p>
            <a:r>
              <a:rPr lang="en-US" dirty="0" smtClean="0"/>
              <a:t>In Continuous system the relationship describes rates at which attributes changes, so changes that the model consists of differentiation equation. </a:t>
            </a:r>
          </a:p>
          <a:p>
            <a:r>
              <a:rPr lang="en-US" dirty="0" smtClean="0"/>
              <a:t>For Example wheel suspension system of an Automobile.</a:t>
            </a:r>
            <a:endParaRPr lang="en-US" dirty="0"/>
          </a:p>
        </p:txBody>
      </p:sp>
      <p:sp>
        <p:nvSpPr>
          <p:cNvPr id="4" name="TextBox 3"/>
          <p:cNvSpPr txBox="1"/>
          <p:nvPr/>
        </p:nvSpPr>
        <p:spPr>
          <a:xfrm>
            <a:off x="8610600" y="1598023"/>
            <a:ext cx="2057400" cy="1200329"/>
          </a:xfrm>
          <a:prstGeom prst="rect">
            <a:avLst/>
          </a:prstGeom>
          <a:noFill/>
        </p:spPr>
        <p:txBody>
          <a:bodyPr wrap="square" rtlCol="0">
            <a:spAutoFit/>
          </a:bodyPr>
          <a:lstStyle/>
          <a:p>
            <a:r>
              <a:rPr lang="en-US" dirty="0" smtClean="0"/>
              <a:t>Predominant-</a:t>
            </a:r>
            <a:r>
              <a:rPr lang="en-US" dirty="0"/>
              <a:t>present as the strongest or main element.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Automobile Wheel Suspension System</a:t>
            </a:r>
            <a:endParaRPr lang="en-US" dirty="0"/>
          </a:p>
        </p:txBody>
      </p:sp>
      <p:pic>
        <p:nvPicPr>
          <p:cNvPr id="4" name="Content Placeholder 3" descr="autosheel.PNG"/>
          <p:cNvPicPr>
            <a:picLocks noGrp="1" noChangeAspect="1"/>
          </p:cNvPicPr>
          <p:nvPr>
            <p:ph idx="1"/>
          </p:nvPr>
        </p:nvPicPr>
        <p:blipFill>
          <a:blip r:embed="rId2"/>
          <a:stretch>
            <a:fillRect/>
          </a:stretch>
        </p:blipFill>
        <p:spPr>
          <a:xfrm>
            <a:off x="1524000" y="2152995"/>
            <a:ext cx="5943600" cy="3854929"/>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Automobile Wheel Suspension </a:t>
            </a:r>
            <a:r>
              <a:rPr lang="en-US" dirty="0" smtClean="0"/>
              <a:t>System..</a:t>
            </a:r>
            <a:endParaRPr lang="en-US" dirty="0"/>
          </a:p>
        </p:txBody>
      </p:sp>
      <p:sp>
        <p:nvSpPr>
          <p:cNvPr id="3" name="Content Placeholder 2"/>
          <p:cNvSpPr>
            <a:spLocks noGrp="1"/>
          </p:cNvSpPr>
          <p:nvPr>
            <p:ph idx="1"/>
          </p:nvPr>
        </p:nvSpPr>
        <p:spPr/>
        <p:txBody>
          <a:bodyPr/>
          <a:lstStyle/>
          <a:p>
            <a:r>
              <a:rPr lang="en-US" dirty="0" smtClean="0"/>
              <a:t>This system represents the suspension of an automobile wheel when the automobile body is assured to be immobile in a vertical direction.</a:t>
            </a:r>
          </a:p>
          <a:p>
            <a:r>
              <a:rPr lang="en-US" dirty="0" smtClean="0"/>
              <a:t> The figure represents a mass ‘M’ which is subject to an applied force F(t) varying with time.</a:t>
            </a:r>
          </a:p>
          <a:p>
            <a:r>
              <a:rPr lang="en-US" dirty="0" smtClean="0"/>
              <a:t> A spring whose force is proportional to its extension or contraction given by ‘K’ and a shock absorber which exerts a damping force ‘D’ proportional to velocity of the mass.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Automobile Wheel Suspension </a:t>
            </a:r>
            <a:r>
              <a:rPr lang="en-US" dirty="0" smtClean="0"/>
              <a:t>System..</a:t>
            </a:r>
            <a:endParaRPr lang="en-US" dirty="0"/>
          </a:p>
        </p:txBody>
      </p:sp>
      <p:sp>
        <p:nvSpPr>
          <p:cNvPr id="3" name="Content Placeholder 2"/>
          <p:cNvSpPr>
            <a:spLocks noGrp="1"/>
          </p:cNvSpPr>
          <p:nvPr>
            <p:ph idx="1"/>
          </p:nvPr>
        </p:nvSpPr>
        <p:spPr/>
        <p:txBody>
          <a:bodyPr/>
          <a:lstStyle/>
          <a:p>
            <a:r>
              <a:rPr lang="en-US" dirty="0" smtClean="0"/>
              <a:t>If we pick a point of the wheel as a reference point from which to measure the vertical displacement of the wheel, the variable ‘x’ represents the displacement of the point taking ‘x’ to be positive for an upward movement. </a:t>
            </a:r>
          </a:p>
          <a:p>
            <a:r>
              <a:rPr lang="en-US" dirty="0" smtClean="0"/>
              <a:t>The velocity of the wheel in the vertical direction is the rate of change of displacement which is first differential.</a:t>
            </a:r>
          </a:p>
          <a:p>
            <a:endParaRPr lang="en-US" dirty="0"/>
          </a:p>
        </p:txBody>
      </p:sp>
      <p:pic>
        <p:nvPicPr>
          <p:cNvPr id="4" name="Picture 3" descr="11.PNG"/>
          <p:cNvPicPr>
            <a:picLocks noChangeAspect="1"/>
          </p:cNvPicPr>
          <p:nvPr/>
        </p:nvPicPr>
        <p:blipFill>
          <a:blip r:embed="rId2"/>
          <a:stretch>
            <a:fillRect/>
          </a:stretch>
        </p:blipFill>
        <p:spPr>
          <a:xfrm>
            <a:off x="609600" y="5105400"/>
            <a:ext cx="2133600" cy="897081"/>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Automobile Wheel Suspension System</a:t>
            </a:r>
          </a:p>
        </p:txBody>
      </p:sp>
      <p:sp>
        <p:nvSpPr>
          <p:cNvPr id="3" name="Content Placeholder 2"/>
          <p:cNvSpPr>
            <a:spLocks noGrp="1"/>
          </p:cNvSpPr>
          <p:nvPr>
            <p:ph idx="1"/>
          </p:nvPr>
        </p:nvSpPr>
        <p:spPr/>
        <p:txBody>
          <a:bodyPr/>
          <a:lstStyle/>
          <a:p>
            <a:r>
              <a:rPr lang="en-US" dirty="0" smtClean="0"/>
              <a:t>The acceleration of wheel in the vertical direction is the rate of change of velocity which is second differential</a:t>
            </a:r>
          </a:p>
          <a:p>
            <a:endParaRPr lang="en-US" dirty="0" smtClean="0"/>
          </a:p>
          <a:p>
            <a:endParaRPr lang="en-US" dirty="0" smtClean="0"/>
          </a:p>
          <a:p>
            <a:r>
              <a:rPr lang="en-US" dirty="0" smtClean="0"/>
              <a:t>for mass ‘M’ and applied force KF (t).The equation of motion in the absence of any other forces should be</a:t>
            </a:r>
          </a:p>
          <a:p>
            <a:endParaRPr lang="en-US" dirty="0" smtClean="0"/>
          </a:p>
        </p:txBody>
      </p:sp>
      <p:pic>
        <p:nvPicPr>
          <p:cNvPr id="4" name="Picture 3" descr="22.PNG"/>
          <p:cNvPicPr>
            <a:picLocks noChangeAspect="1"/>
          </p:cNvPicPr>
          <p:nvPr/>
        </p:nvPicPr>
        <p:blipFill>
          <a:blip r:embed="rId2"/>
          <a:stretch>
            <a:fillRect/>
          </a:stretch>
        </p:blipFill>
        <p:spPr>
          <a:xfrm>
            <a:off x="1447800" y="3124200"/>
            <a:ext cx="1143000" cy="797994"/>
          </a:xfrm>
          <a:prstGeom prst="rect">
            <a:avLst/>
          </a:prstGeom>
        </p:spPr>
      </p:pic>
      <p:pic>
        <p:nvPicPr>
          <p:cNvPr id="6" name="Picture 5" descr="33.PNG"/>
          <p:cNvPicPr>
            <a:picLocks noChangeAspect="1"/>
          </p:cNvPicPr>
          <p:nvPr/>
        </p:nvPicPr>
        <p:blipFill>
          <a:blip r:embed="rId3"/>
          <a:stretch>
            <a:fillRect/>
          </a:stretch>
        </p:blipFill>
        <p:spPr>
          <a:xfrm>
            <a:off x="1371599" y="5105400"/>
            <a:ext cx="6108407" cy="68580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Automobile Wheel Suspension </a:t>
            </a:r>
            <a:r>
              <a:rPr lang="en-US" dirty="0" smtClean="0"/>
              <a:t>System..</a:t>
            </a:r>
            <a:endParaRPr lang="en-US" dirty="0"/>
          </a:p>
        </p:txBody>
      </p:sp>
      <p:sp>
        <p:nvSpPr>
          <p:cNvPr id="3" name="Content Placeholder 2"/>
          <p:cNvSpPr>
            <a:spLocks noGrp="1"/>
          </p:cNvSpPr>
          <p:nvPr>
            <p:ph idx="1"/>
          </p:nvPr>
        </p:nvSpPr>
        <p:spPr/>
        <p:txBody>
          <a:bodyPr>
            <a:normAutofit lnSpcReduction="10000"/>
          </a:bodyPr>
          <a:lstStyle/>
          <a:p>
            <a:r>
              <a:rPr lang="en-US" dirty="0" smtClean="0"/>
              <a:t>But the shock absorber exerts a resisting force that depends on the velocity of wheel. This force is represented by </a:t>
            </a:r>
            <a:r>
              <a:rPr lang="en-US" dirty="0" err="1" smtClean="0"/>
              <a:t>Dx</a:t>
            </a:r>
            <a:r>
              <a:rPr lang="en-US" dirty="0" smtClean="0"/>
              <a:t>, where ‘D’ is the measure of viscosity of the shock absorber. </a:t>
            </a:r>
          </a:p>
          <a:p>
            <a:r>
              <a:rPr lang="en-US" dirty="0" smtClean="0"/>
              <a:t>The spring also exerts a resisting force which depends on the extend to which it has been compressed, represented by K(x), where ‘K’ is a constant defining a stiffness of the spring.</a:t>
            </a:r>
          </a:p>
          <a:p>
            <a:r>
              <a:rPr lang="en-US" dirty="0" smtClean="0"/>
              <a:t> Since both these forces oppose the motion of wheel they are to be subtracted from the applied force to given following equation.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Automobile Wheel Suspension </a:t>
            </a:r>
            <a:r>
              <a:rPr lang="en-US" dirty="0" smtClean="0"/>
              <a:t>System..</a:t>
            </a:r>
            <a:endParaRPr lang="en-US" dirty="0"/>
          </a:p>
        </p:txBody>
      </p:sp>
      <p:pic>
        <p:nvPicPr>
          <p:cNvPr id="4" name="Content Placeholder 3" descr="44.PNG"/>
          <p:cNvPicPr>
            <a:picLocks noGrp="1" noChangeAspect="1"/>
          </p:cNvPicPr>
          <p:nvPr>
            <p:ph idx="1"/>
          </p:nvPr>
        </p:nvPicPr>
        <p:blipFill>
          <a:blip r:embed="rId2"/>
          <a:stretch>
            <a:fillRect/>
          </a:stretch>
        </p:blipFill>
        <p:spPr>
          <a:xfrm>
            <a:off x="762000" y="1981200"/>
            <a:ext cx="5921510" cy="1066800"/>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228600"/>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4800" y="320804"/>
            <a:ext cx="8479199" cy="6079996"/>
          </a:xfrm>
        </p:spPr>
      </p:pic>
    </p:spTree>
    <p:extLst>
      <p:ext uri="{BB962C8B-B14F-4D97-AF65-F5344CB8AC3E}">
        <p14:creationId xmlns:p14="http://schemas.microsoft.com/office/powerpoint/2010/main" xmlns="" val="4179594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accuracy improves as the number N increases. When it is decided that sufficient points have been taken, the value of integral is estimated by multiplying n with N by the area of rectangle i.e.)c(b-a).</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8600" y="838200"/>
            <a:ext cx="8458200" cy="5791200"/>
          </a:xfrm>
        </p:spPr>
      </p:pic>
    </p:spTree>
    <p:extLst>
      <p:ext uri="{BB962C8B-B14F-4D97-AF65-F5344CB8AC3E}">
        <p14:creationId xmlns:p14="http://schemas.microsoft.com/office/powerpoint/2010/main" xmlns="" val="8822555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Analog Computer</a:t>
            </a:r>
            <a:endParaRPr lang="en-US" dirty="0"/>
          </a:p>
        </p:txBody>
      </p:sp>
      <p:sp>
        <p:nvSpPr>
          <p:cNvPr id="3" name="Content Placeholder 2"/>
          <p:cNvSpPr>
            <a:spLocks noGrp="1"/>
          </p:cNvSpPr>
          <p:nvPr>
            <p:ph idx="1"/>
          </p:nvPr>
        </p:nvSpPr>
        <p:spPr/>
        <p:txBody>
          <a:bodyPr>
            <a:normAutofit lnSpcReduction="10000"/>
          </a:bodyPr>
          <a:lstStyle/>
          <a:p>
            <a:r>
              <a:rPr lang="en-US" dirty="0"/>
              <a:t>An </a:t>
            </a:r>
            <a:r>
              <a:rPr lang="en-US" b="1" dirty="0"/>
              <a:t>analog computer</a:t>
            </a:r>
            <a:r>
              <a:rPr lang="en-US" dirty="0"/>
              <a:t> or </a:t>
            </a:r>
            <a:r>
              <a:rPr lang="en-US" b="1" dirty="0"/>
              <a:t>analogue computer</a:t>
            </a:r>
            <a:r>
              <a:rPr lang="en-US" dirty="0"/>
              <a:t> is a form of computer that uses the continuously changeable aspects of physical phenomena such as electrical, mechanical, or hydraulic quantities to model the problem being </a:t>
            </a:r>
            <a:r>
              <a:rPr lang="en-US" dirty="0" smtClean="0"/>
              <a:t>solved.</a:t>
            </a:r>
          </a:p>
          <a:p>
            <a:r>
              <a:rPr lang="en-US" dirty="0"/>
              <a:t>As an analog computer does not use discrete values, but rather continuous values, processes cannot be reliably repeated with exact equivalence, as they can with Turing machines. Unlike digital signal processing, analog computers do not suffer from the </a:t>
            </a:r>
            <a:r>
              <a:rPr lang="en-US" dirty="0" smtClean="0"/>
              <a:t>quantization noise</a:t>
            </a:r>
            <a:r>
              <a:rPr lang="en-US" dirty="0"/>
              <a:t>, but are limited by analog noise.</a:t>
            </a:r>
          </a:p>
        </p:txBody>
      </p:sp>
    </p:spTree>
    <p:extLst>
      <p:ext uri="{BB962C8B-B14F-4D97-AF65-F5344CB8AC3E}">
        <p14:creationId xmlns:p14="http://schemas.microsoft.com/office/powerpoint/2010/main" xmlns="" val="11137973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computers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2400" y="2286000"/>
            <a:ext cx="4015856" cy="2558143"/>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419600" y="3276600"/>
            <a:ext cx="4018767" cy="2667000"/>
          </a:xfrm>
          <a:prstGeom prst="rect">
            <a:avLst/>
          </a:prstGeom>
        </p:spPr>
      </p:pic>
    </p:spTree>
    <p:extLst>
      <p:ext uri="{BB962C8B-B14F-4D97-AF65-F5344CB8AC3E}">
        <p14:creationId xmlns:p14="http://schemas.microsoft.com/office/powerpoint/2010/main" xmlns="" val="33866775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Analog </a:t>
            </a:r>
            <a:r>
              <a:rPr lang="en-US" b="1" dirty="0" smtClean="0"/>
              <a:t>Computer..</a:t>
            </a:r>
            <a:endParaRPr lang="en-US" dirty="0"/>
          </a:p>
        </p:txBody>
      </p:sp>
      <p:sp>
        <p:nvSpPr>
          <p:cNvPr id="3" name="Content Placeholder 2"/>
          <p:cNvSpPr>
            <a:spLocks noGrp="1"/>
          </p:cNvSpPr>
          <p:nvPr>
            <p:ph idx="1"/>
          </p:nvPr>
        </p:nvSpPr>
        <p:spPr/>
        <p:txBody>
          <a:bodyPr>
            <a:normAutofit lnSpcReduction="10000"/>
          </a:bodyPr>
          <a:lstStyle/>
          <a:p>
            <a:r>
              <a:rPr lang="en-US" dirty="0"/>
              <a:t>Key mechanical components might include rotating shafts for carrying data within the computer, miter </a:t>
            </a:r>
            <a:r>
              <a:rPr lang="en-US" dirty="0" smtClean="0"/>
              <a:t>gear</a:t>
            </a:r>
            <a:r>
              <a:rPr lang="en-US" dirty="0"/>
              <a:t> </a:t>
            </a:r>
            <a:r>
              <a:rPr lang="en-US" dirty="0" smtClean="0"/>
              <a:t>differentials  </a:t>
            </a:r>
            <a:r>
              <a:rPr lang="en-US" dirty="0"/>
              <a:t>disc/ball/roller integrators, cams (2-D and 3-D), mechanical resolvers and multipliers, and torque servos.</a:t>
            </a:r>
          </a:p>
          <a:p>
            <a:r>
              <a:rPr lang="en-US" dirty="0"/>
              <a:t>Key electrical/electronic components might include:</a:t>
            </a:r>
          </a:p>
          <a:p>
            <a:pPr lvl="1"/>
            <a:r>
              <a:rPr lang="en-US" dirty="0"/>
              <a:t>Precision resistors and capacitors</a:t>
            </a:r>
          </a:p>
          <a:p>
            <a:pPr lvl="1"/>
            <a:r>
              <a:rPr lang="en-US" dirty="0"/>
              <a:t>operational amplifiers</a:t>
            </a:r>
          </a:p>
          <a:p>
            <a:pPr lvl="1"/>
            <a:r>
              <a:rPr lang="en-US" dirty="0"/>
              <a:t>Multipliers</a:t>
            </a:r>
          </a:p>
          <a:p>
            <a:pPr lvl="1"/>
            <a:r>
              <a:rPr lang="en-US" dirty="0"/>
              <a:t>potentiometers</a:t>
            </a:r>
          </a:p>
          <a:p>
            <a:pPr lvl="1"/>
            <a:r>
              <a:rPr lang="en-US" dirty="0"/>
              <a:t>fixed-function generators</a:t>
            </a:r>
          </a:p>
          <a:p>
            <a:endParaRPr lang="en-US" dirty="0"/>
          </a:p>
        </p:txBody>
      </p:sp>
    </p:spTree>
    <p:extLst>
      <p:ext uri="{BB962C8B-B14F-4D97-AF65-F5344CB8AC3E}">
        <p14:creationId xmlns:p14="http://schemas.microsoft.com/office/powerpoint/2010/main" xmlns="" val="12195169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Analog Computer</a:t>
            </a:r>
            <a:endParaRPr lang="en-US" dirty="0"/>
          </a:p>
        </p:txBody>
      </p:sp>
      <p:sp>
        <p:nvSpPr>
          <p:cNvPr id="3" name="Content Placeholder 2"/>
          <p:cNvSpPr>
            <a:spLocks noGrp="1"/>
          </p:cNvSpPr>
          <p:nvPr>
            <p:ph idx="1"/>
          </p:nvPr>
        </p:nvSpPr>
        <p:spPr/>
        <p:txBody>
          <a:bodyPr/>
          <a:lstStyle/>
          <a:p>
            <a:r>
              <a:rPr lang="en-US" dirty="0"/>
              <a:t>The core mathematical operations used in an electric analog computer are:</a:t>
            </a:r>
          </a:p>
          <a:p>
            <a:pPr lvl="1"/>
            <a:r>
              <a:rPr lang="en-US" dirty="0"/>
              <a:t>addition</a:t>
            </a:r>
          </a:p>
          <a:p>
            <a:pPr lvl="1"/>
            <a:r>
              <a:rPr lang="en-US" dirty="0"/>
              <a:t>integration with respect to time</a:t>
            </a:r>
          </a:p>
          <a:p>
            <a:pPr lvl="1"/>
            <a:r>
              <a:rPr lang="en-US" dirty="0"/>
              <a:t>inversion</a:t>
            </a:r>
          </a:p>
          <a:p>
            <a:pPr lvl="1"/>
            <a:r>
              <a:rPr lang="en-US" dirty="0"/>
              <a:t>multiplication</a:t>
            </a:r>
          </a:p>
          <a:p>
            <a:pPr lvl="1"/>
            <a:r>
              <a:rPr lang="en-US" dirty="0"/>
              <a:t>exponentiation</a:t>
            </a:r>
          </a:p>
          <a:p>
            <a:pPr lvl="1"/>
            <a:r>
              <a:rPr lang="en-US" dirty="0"/>
              <a:t>logarithm</a:t>
            </a:r>
          </a:p>
          <a:p>
            <a:pPr lvl="1"/>
            <a:r>
              <a:rPr lang="en-US" dirty="0"/>
              <a:t>division</a:t>
            </a:r>
          </a:p>
          <a:p>
            <a:endParaRPr lang="en-US" dirty="0"/>
          </a:p>
        </p:txBody>
      </p:sp>
    </p:spTree>
    <p:extLst>
      <p:ext uri="{BB962C8B-B14F-4D97-AF65-F5344CB8AC3E}">
        <p14:creationId xmlns:p14="http://schemas.microsoft.com/office/powerpoint/2010/main" xmlns="" val="6726030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Methods</a:t>
            </a:r>
            <a:endParaRPr lang="en-US" dirty="0"/>
          </a:p>
        </p:txBody>
      </p:sp>
      <p:sp>
        <p:nvSpPr>
          <p:cNvPr id="3" name="Content Placeholder 2"/>
          <p:cNvSpPr>
            <a:spLocks noGrp="1"/>
          </p:cNvSpPr>
          <p:nvPr>
            <p:ph idx="1"/>
          </p:nvPr>
        </p:nvSpPr>
        <p:spPr/>
        <p:txBody>
          <a:bodyPr/>
          <a:lstStyle/>
          <a:p>
            <a:r>
              <a:rPr lang="en-US" dirty="0" smtClean="0"/>
              <a:t>It is the method by which analog computers are designed.</a:t>
            </a:r>
          </a:p>
          <a:p>
            <a:r>
              <a:rPr lang="en-US" dirty="0" smtClean="0"/>
              <a:t>Example:</a:t>
            </a:r>
          </a:p>
          <a:p>
            <a:r>
              <a:rPr lang="en-US" dirty="0" smtClean="0"/>
              <a:t>Refer class materials</a:t>
            </a:r>
          </a:p>
          <a:p>
            <a:endParaRPr lang="en-US" dirty="0"/>
          </a:p>
        </p:txBody>
      </p:sp>
    </p:spTree>
    <p:extLst>
      <p:ext uri="{BB962C8B-B14F-4D97-AF65-F5344CB8AC3E}">
        <p14:creationId xmlns:p14="http://schemas.microsoft.com/office/powerpoint/2010/main" xmlns="" val="3204434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Computers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Hybrid computers</a:t>
            </a:r>
            <a:r>
              <a:rPr lang="en-US" dirty="0"/>
              <a:t> are computers that exhibit features of analog computers and </a:t>
            </a:r>
            <a:r>
              <a:rPr lang="en-US" dirty="0" smtClean="0"/>
              <a:t>digital</a:t>
            </a:r>
            <a:r>
              <a:rPr lang="en-US" dirty="0"/>
              <a:t> computers. </a:t>
            </a:r>
            <a:endParaRPr lang="en-US" dirty="0" smtClean="0"/>
          </a:p>
          <a:p>
            <a:r>
              <a:rPr lang="en-US" dirty="0" smtClean="0"/>
              <a:t>The </a:t>
            </a:r>
            <a:r>
              <a:rPr lang="en-US" dirty="0"/>
              <a:t>digital component normally serves as the controller and provides logical and numerical operations, while the analog component often serves as a solver of differential equations and other mathematically complex equations</a:t>
            </a:r>
            <a:r>
              <a:rPr lang="en-US" dirty="0" smtClean="0"/>
              <a:t>.</a:t>
            </a:r>
          </a:p>
          <a:p>
            <a:r>
              <a:rPr lang="en-US" dirty="0" smtClean="0"/>
              <a:t>The </a:t>
            </a:r>
            <a:r>
              <a:rPr lang="en-US" dirty="0"/>
              <a:t>first desktop hybrid computing system was the </a:t>
            </a:r>
            <a:r>
              <a:rPr lang="en-US" dirty="0" err="1"/>
              <a:t>Hycomp</a:t>
            </a:r>
            <a:r>
              <a:rPr lang="en-US" dirty="0"/>
              <a:t> 250, released by Packard Bell in 1961</a:t>
            </a:r>
            <a:r>
              <a:rPr lang="en-US" dirty="0" smtClean="0"/>
              <a:t>.</a:t>
            </a:r>
            <a:endParaRPr lang="en-US" baseline="30000" dirty="0"/>
          </a:p>
          <a:p>
            <a:r>
              <a:rPr lang="en-US" dirty="0" smtClean="0"/>
              <a:t>Another </a:t>
            </a:r>
            <a:r>
              <a:rPr lang="en-US" dirty="0"/>
              <a:t>early example was the HYDAC 2400, an integrated hybrid computer released by EAI in </a:t>
            </a:r>
            <a:r>
              <a:rPr lang="en-US" dirty="0" smtClean="0"/>
              <a:t>1963.</a:t>
            </a:r>
            <a:endParaRPr lang="en-US" baseline="30000" dirty="0"/>
          </a:p>
          <a:p>
            <a:r>
              <a:rPr lang="en-US" dirty="0" smtClean="0"/>
              <a:t>Late </a:t>
            </a:r>
            <a:r>
              <a:rPr lang="en-US" dirty="0"/>
              <a:t>in the 20th century, hybrids dwindled with the increasing capabilities of digital computers including digital signal </a:t>
            </a:r>
            <a:r>
              <a:rPr lang="en-US" dirty="0" smtClean="0"/>
              <a:t>processors.</a:t>
            </a:r>
            <a:endParaRPr lang="en-US" dirty="0"/>
          </a:p>
        </p:txBody>
      </p:sp>
    </p:spTree>
    <p:extLst>
      <p:ext uri="{BB962C8B-B14F-4D97-AF65-F5344CB8AC3E}">
        <p14:creationId xmlns:p14="http://schemas.microsoft.com/office/powerpoint/2010/main" xmlns="" val="22445628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46644" y="762000"/>
            <a:ext cx="7911556" cy="5344255"/>
          </a:xfrm>
        </p:spPr>
      </p:pic>
    </p:spTree>
    <p:extLst>
      <p:ext uri="{BB962C8B-B14F-4D97-AF65-F5344CB8AC3E}">
        <p14:creationId xmlns:p14="http://schemas.microsoft.com/office/powerpoint/2010/main" xmlns="" val="14632108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Analog Simulator</a:t>
            </a:r>
            <a:endParaRPr lang="en-US" dirty="0"/>
          </a:p>
        </p:txBody>
      </p:sp>
      <p:sp>
        <p:nvSpPr>
          <p:cNvPr id="3" name="Content Placeholder 2"/>
          <p:cNvSpPr>
            <a:spLocks noGrp="1"/>
          </p:cNvSpPr>
          <p:nvPr>
            <p:ph idx="1"/>
          </p:nvPr>
        </p:nvSpPr>
        <p:spPr/>
        <p:txBody>
          <a:bodyPr>
            <a:normAutofit fontScale="70000" lnSpcReduction="20000"/>
          </a:bodyPr>
          <a:lstStyle/>
          <a:p>
            <a:r>
              <a:rPr lang="en-US" dirty="0"/>
              <a:t>Digital Analog Simulation (DAS) is a </a:t>
            </a:r>
            <a:r>
              <a:rPr lang="en-US" dirty="0" smtClean="0"/>
              <a:t>computer software </a:t>
            </a:r>
            <a:r>
              <a:rPr lang="en-US" dirty="0"/>
              <a:t>which makes a digital computer operate much like an analog computer</a:t>
            </a:r>
            <a:r>
              <a:rPr lang="en-US" dirty="0" smtClean="0"/>
              <a:t>.</a:t>
            </a:r>
          </a:p>
          <a:p>
            <a:r>
              <a:rPr lang="en-US" dirty="0" smtClean="0"/>
              <a:t>The </a:t>
            </a:r>
            <a:r>
              <a:rPr lang="en-US" dirty="0"/>
              <a:t>application of the technique to programming an IBM 7090 computer is </a:t>
            </a:r>
            <a:r>
              <a:rPr lang="en-US" dirty="0" smtClean="0"/>
              <a:t>described.</a:t>
            </a:r>
          </a:p>
          <a:p>
            <a:r>
              <a:rPr lang="en-US" dirty="0" smtClean="0"/>
              <a:t>Although </a:t>
            </a:r>
            <a:r>
              <a:rPr lang="en-US" dirty="0"/>
              <a:t>it is not intended primarily as an analog computer simulator, the similarity of DAS programming to analog programming is readily </a:t>
            </a:r>
            <a:r>
              <a:rPr lang="en-US" dirty="0" smtClean="0"/>
              <a:t>apparent.</a:t>
            </a:r>
          </a:p>
          <a:p>
            <a:r>
              <a:rPr lang="en-US" dirty="0" smtClean="0"/>
              <a:t>DAS </a:t>
            </a:r>
            <a:r>
              <a:rPr lang="en-US" dirty="0"/>
              <a:t>combines remarkable ease and speed of programming with reasonably high computing speed. </a:t>
            </a:r>
          </a:p>
          <a:p>
            <a:r>
              <a:rPr lang="en-US" dirty="0" smtClean="0"/>
              <a:t>The DAS input language is designed to permit a simple and concise description of an analog-style block diagram of the problem to be solved. </a:t>
            </a:r>
          </a:p>
          <a:p>
            <a:r>
              <a:rPr lang="en-US" dirty="0" smtClean="0"/>
              <a:t>The blocks in the diagram are restricted to summers, integrators, multipliers, limiters, relays and other "components" for which 'macro-instructions appear in the DAS compiler. </a:t>
            </a:r>
          </a:p>
          <a:p>
            <a:r>
              <a:rPr lang="en-US" dirty="0" smtClean="0"/>
              <a:t>The construction of a DAS block diagram is more straight-forward than an analog computer block diagram because there is virtually no restriction on the number of available components, and because no amplitude scaling is required. </a:t>
            </a:r>
            <a:endParaRPr lang="en-US" dirty="0"/>
          </a:p>
        </p:txBody>
      </p:sp>
    </p:spTree>
    <p:extLst>
      <p:ext uri="{BB962C8B-B14F-4D97-AF65-F5344CB8AC3E}">
        <p14:creationId xmlns:p14="http://schemas.microsoft.com/office/powerpoint/2010/main" xmlns="" val="14499919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81000" y="690562"/>
            <a:ext cx="8305800" cy="5629275"/>
          </a:xfrm>
        </p:spPr>
      </p:pic>
    </p:spTree>
    <p:extLst>
      <p:ext uri="{BB962C8B-B14F-4D97-AF65-F5344CB8AC3E}">
        <p14:creationId xmlns:p14="http://schemas.microsoft.com/office/powerpoint/2010/main" xmlns="" val="3834505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Technique</a:t>
            </a:r>
            <a:endParaRPr lang="en-US" dirty="0"/>
          </a:p>
        </p:txBody>
      </p:sp>
      <p:sp>
        <p:nvSpPr>
          <p:cNvPr id="3" name="Content Placeholder 2"/>
          <p:cNvSpPr>
            <a:spLocks noGrp="1"/>
          </p:cNvSpPr>
          <p:nvPr>
            <p:ph idx="1"/>
          </p:nvPr>
        </p:nvSpPr>
        <p:spPr/>
        <p:txBody>
          <a:bodyPr/>
          <a:lstStyle/>
          <a:p>
            <a:r>
              <a:rPr lang="en-US" dirty="0" smtClean="0"/>
              <a:t>For each point, a value of ‘x’ is selected at random between a and b, say x0.</a:t>
            </a:r>
          </a:p>
          <a:p>
            <a:r>
              <a:rPr lang="en-US" dirty="0" smtClean="0"/>
              <a:t> A second random selection is made between 0 and c to give Y. If Y0 is &lt;=f(x0), the point is accepted in the count ‘n’, otherwise it is rejected and the next point is picked. </a:t>
            </a:r>
          </a:p>
          <a:p>
            <a:r>
              <a:rPr lang="en-US" dirty="0" smtClean="0"/>
              <a:t>This method often based on integral of many variables by using a random number for each of the variables.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Continuous System Simulation Language</a:t>
            </a:r>
            <a:endParaRPr lang="en-US" dirty="0"/>
          </a:p>
        </p:txBody>
      </p:sp>
      <p:sp>
        <p:nvSpPr>
          <p:cNvPr id="3" name="Content Placeholder 2"/>
          <p:cNvSpPr>
            <a:spLocks noGrp="1"/>
          </p:cNvSpPr>
          <p:nvPr>
            <p:ph idx="1"/>
          </p:nvPr>
        </p:nvSpPr>
        <p:spPr/>
        <p:txBody>
          <a:bodyPr/>
          <a:lstStyle/>
          <a:p>
            <a:r>
              <a:rPr lang="en-US" dirty="0" smtClean="0"/>
              <a:t>Continuous System Simulation Languages are high level languages which facilitates  modeling and simulation of the system characterized by ordinary and partial differential equation.</a:t>
            </a:r>
          </a:p>
          <a:p>
            <a:r>
              <a:rPr lang="en-US" dirty="0" smtClean="0"/>
              <a:t>Examples</a:t>
            </a:r>
          </a:p>
          <a:p>
            <a:pPr lvl="2"/>
            <a:r>
              <a:rPr lang="en-US" dirty="0" smtClean="0"/>
              <a:t>Continuous System Simulation Program (CSMP)</a:t>
            </a:r>
          </a:p>
          <a:p>
            <a:pPr lvl="2"/>
            <a:r>
              <a:rPr lang="en-US" dirty="0" smtClean="0"/>
              <a:t>Partial Equation Differential Language (PEDL)</a:t>
            </a:r>
            <a:endParaRPr lang="en-US" dirty="0"/>
          </a:p>
        </p:txBody>
      </p:sp>
    </p:spTree>
    <p:extLst>
      <p:ext uri="{BB962C8B-B14F-4D97-AF65-F5344CB8AC3E}">
        <p14:creationId xmlns:p14="http://schemas.microsoft.com/office/powerpoint/2010/main" xmlns="" val="41060778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Autofit/>
          </a:bodyPr>
          <a:lstStyle/>
          <a:p>
            <a:r>
              <a:rPr lang="en-US" sz="2800" dirty="0" smtClean="0"/>
              <a:t>CSMPIII PROGRAM OF WHEEL SUSPENSION SYSTEM OF AN AUTOMOBILE</a:t>
            </a:r>
            <a:endParaRPr lang="en-US" sz="2800" dirty="0"/>
          </a:p>
        </p:txBody>
      </p:sp>
      <p:pic>
        <p:nvPicPr>
          <p:cNvPr id="4" name="Content Placeholder 3" descr="csmp1.PNG"/>
          <p:cNvPicPr>
            <a:picLocks noGrp="1" noChangeAspect="1"/>
          </p:cNvPicPr>
          <p:nvPr>
            <p:ph idx="1"/>
          </p:nvPr>
        </p:nvPicPr>
        <p:blipFill>
          <a:blip r:embed="rId2"/>
          <a:stretch>
            <a:fillRect/>
          </a:stretch>
        </p:blipFill>
        <p:spPr>
          <a:xfrm>
            <a:off x="1981200" y="1353611"/>
            <a:ext cx="5181599" cy="5351989"/>
          </a:xfr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fontScale="90000"/>
          </a:bodyPr>
          <a:lstStyle/>
          <a:p>
            <a:r>
              <a:rPr lang="en-US" dirty="0" smtClean="0"/>
              <a:t>Continuous System Simulation Language (CSSL)</a:t>
            </a:r>
            <a:endParaRPr lang="en-US"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r>
              <a:rPr lang="en-US" b="1" dirty="0">
                <a:solidFill>
                  <a:schemeClr val="tx1">
                    <a:lumMod val="95000"/>
                    <a:lumOff val="5000"/>
                  </a:schemeClr>
                </a:solidFill>
              </a:rPr>
              <a:t>CSMP III, or Continuous System </a:t>
            </a:r>
            <a:r>
              <a:rPr lang="en-US" b="1" dirty="0" smtClean="0">
                <a:solidFill>
                  <a:schemeClr val="tx1">
                    <a:lumMod val="95000"/>
                    <a:lumOff val="5000"/>
                  </a:schemeClr>
                </a:solidFill>
              </a:rPr>
              <a:t>Modeling </a:t>
            </a:r>
            <a:r>
              <a:rPr lang="en-US" b="1" dirty="0">
                <a:solidFill>
                  <a:schemeClr val="tx1">
                    <a:lumMod val="95000"/>
                    <a:lumOff val="5000"/>
                  </a:schemeClr>
                </a:solidFill>
              </a:rPr>
              <a:t>Program </a:t>
            </a:r>
            <a:r>
              <a:rPr lang="en-US" b="1" dirty="0" err="1">
                <a:solidFill>
                  <a:schemeClr val="tx1">
                    <a:lumMod val="95000"/>
                    <a:lumOff val="5000"/>
                  </a:schemeClr>
                </a:solidFill>
              </a:rPr>
              <a:t>IlI</a:t>
            </a:r>
            <a:r>
              <a:rPr lang="en-US" dirty="0">
                <a:solidFill>
                  <a:schemeClr val="tx1">
                    <a:lumMod val="95000"/>
                    <a:lumOff val="5000"/>
                  </a:schemeClr>
                </a:solidFill>
              </a:rPr>
              <a:t> is an early scientific computer </a:t>
            </a:r>
            <a:r>
              <a:rPr lang="en-US" dirty="0" smtClean="0">
                <a:solidFill>
                  <a:schemeClr val="tx1">
                    <a:lumMod val="95000"/>
                    <a:lumOff val="5000"/>
                  </a:schemeClr>
                </a:solidFill>
              </a:rPr>
              <a:t>software</a:t>
            </a:r>
            <a:r>
              <a:rPr lang="en-US" dirty="0">
                <a:solidFill>
                  <a:schemeClr val="tx1">
                    <a:lumMod val="95000"/>
                    <a:lumOff val="5000"/>
                  </a:schemeClr>
                </a:solidFill>
              </a:rPr>
              <a:t> designed for </a:t>
            </a:r>
            <a:r>
              <a:rPr lang="en-US" dirty="0" smtClean="0">
                <a:solidFill>
                  <a:schemeClr val="tx1">
                    <a:lumMod val="95000"/>
                    <a:lumOff val="5000"/>
                  </a:schemeClr>
                </a:solidFill>
              </a:rPr>
              <a:t>modeling </a:t>
            </a:r>
            <a:r>
              <a:rPr lang="en-US" dirty="0">
                <a:solidFill>
                  <a:schemeClr val="tx1">
                    <a:lumMod val="95000"/>
                    <a:lumOff val="5000"/>
                  </a:schemeClr>
                </a:solidFill>
              </a:rPr>
              <a:t>and solving differential equations numerically. </a:t>
            </a:r>
            <a:endParaRPr lang="en-US" dirty="0" smtClean="0">
              <a:solidFill>
                <a:schemeClr val="tx1">
                  <a:lumMod val="95000"/>
                  <a:lumOff val="5000"/>
                </a:schemeClr>
              </a:solidFill>
            </a:endParaRPr>
          </a:p>
          <a:p>
            <a:r>
              <a:rPr lang="en-US" dirty="0" smtClean="0"/>
              <a:t>This </a:t>
            </a:r>
            <a:r>
              <a:rPr lang="en-US" dirty="0"/>
              <a:t>enables real-world systems to be simulated and tested with a computer.</a:t>
            </a:r>
            <a:endParaRPr lang="en-US" dirty="0" smtClean="0"/>
          </a:p>
          <a:p>
            <a:r>
              <a:rPr lang="en-US" dirty="0" smtClean="0"/>
              <a:t>They use statement type of input for digital computer and allow a problem to program directly from an equation of mathematical model.</a:t>
            </a:r>
          </a:p>
          <a:p>
            <a:r>
              <a:rPr lang="en-US" dirty="0" smtClean="0"/>
              <a:t>CSMP III It consists of three types of statement</a:t>
            </a:r>
          </a:p>
          <a:p>
            <a:pPr lvl="1"/>
            <a:r>
              <a:rPr lang="en-US" dirty="0" smtClean="0"/>
              <a:t> 1. Structural Statement </a:t>
            </a:r>
          </a:p>
          <a:p>
            <a:pPr lvl="1"/>
            <a:r>
              <a:rPr lang="en-US" dirty="0" smtClean="0"/>
              <a:t>2. Data Statement </a:t>
            </a:r>
          </a:p>
          <a:p>
            <a:pPr lvl="1"/>
            <a:r>
              <a:rPr lang="en-US" dirty="0" smtClean="0"/>
              <a:t>3. Control Statement </a:t>
            </a:r>
          </a:p>
          <a:p>
            <a:r>
              <a:rPr lang="en-US" b="1" dirty="0" smtClean="0"/>
              <a:t>Structural Statement </a:t>
            </a:r>
            <a:r>
              <a:rPr lang="en-US" dirty="0" smtClean="0"/>
              <a:t>It defines the model; it consists of FORTAN like statement and functional blocks.</a:t>
            </a:r>
          </a:p>
          <a:p>
            <a:r>
              <a:rPr lang="en-US" dirty="0" smtClean="0"/>
              <a:t> </a:t>
            </a:r>
            <a:r>
              <a:rPr lang="en-US" b="1" dirty="0" smtClean="0"/>
              <a:t>Data Statement </a:t>
            </a:r>
            <a:r>
              <a:rPr lang="en-US" dirty="0" smtClean="0"/>
              <a:t>They assign numerical value to parameters, constraints and initial conditions. </a:t>
            </a:r>
          </a:p>
          <a:p>
            <a:r>
              <a:rPr lang="en-US" b="1" dirty="0" smtClean="0"/>
              <a:t>Control Statement </a:t>
            </a:r>
            <a:r>
              <a:rPr lang="en-US" dirty="0" smtClean="0"/>
              <a:t>They specify option’s in assembly an execution of the program &amp; the choice of output. </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rabicPeriod"/>
            </a:pPr>
            <a:r>
              <a:rPr lang="en-US" b="1" dirty="0" smtClean="0"/>
              <a:t>Structural statement</a:t>
            </a:r>
            <a:r>
              <a:rPr lang="en-US" dirty="0" smtClean="0"/>
              <a:t>,</a:t>
            </a:r>
          </a:p>
          <a:p>
            <a:pPr marL="0" indent="0">
              <a:buNone/>
            </a:pPr>
            <a:r>
              <a:rPr lang="en-US" dirty="0"/>
              <a:t>	</a:t>
            </a:r>
            <a:r>
              <a:rPr lang="en-US" dirty="0" smtClean="0"/>
              <a:t>X = (6.0*Y)/W+ (Z-2.0) **2.0</a:t>
            </a:r>
          </a:p>
          <a:p>
            <a:pPr lvl="1"/>
            <a:r>
              <a:rPr lang="en-US" b="1" dirty="0" smtClean="0"/>
              <a:t>Functional blocks </a:t>
            </a:r>
            <a:r>
              <a:rPr lang="en-US" dirty="0" smtClean="0"/>
              <a:t>There are various functional block’s. 1. INTEGRATOR</a:t>
            </a:r>
          </a:p>
          <a:p>
            <a:endParaRPr lang="en-US" dirty="0"/>
          </a:p>
        </p:txBody>
      </p:sp>
      <p:pic>
        <p:nvPicPr>
          <p:cNvPr id="4" name="Picture 3" descr="ing.PNG"/>
          <p:cNvPicPr>
            <a:picLocks noChangeAspect="1"/>
          </p:cNvPicPr>
          <p:nvPr/>
        </p:nvPicPr>
        <p:blipFill>
          <a:blip r:embed="rId2"/>
          <a:stretch>
            <a:fillRect/>
          </a:stretch>
        </p:blipFill>
        <p:spPr>
          <a:xfrm>
            <a:off x="2362200" y="3809999"/>
            <a:ext cx="3048000" cy="2110155"/>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b="1" dirty="0" smtClean="0"/>
              <a:t>2. LIMITOR </a:t>
            </a:r>
            <a:r>
              <a:rPr lang="en-US" dirty="0" smtClean="0"/>
              <a:t>It is used to limit a function within some range.</a:t>
            </a:r>
          </a:p>
          <a:p>
            <a:endParaRPr lang="en-US" dirty="0" smtClean="0"/>
          </a:p>
          <a:p>
            <a:endParaRPr lang="en-US" dirty="0"/>
          </a:p>
        </p:txBody>
      </p:sp>
      <p:pic>
        <p:nvPicPr>
          <p:cNvPr id="4" name="Picture 3" descr="lim.PNG"/>
          <p:cNvPicPr>
            <a:picLocks noChangeAspect="1"/>
          </p:cNvPicPr>
          <p:nvPr/>
        </p:nvPicPr>
        <p:blipFill>
          <a:blip r:embed="rId2"/>
          <a:stretch>
            <a:fillRect/>
          </a:stretch>
        </p:blipFill>
        <p:spPr>
          <a:xfrm>
            <a:off x="1143000" y="2839092"/>
            <a:ext cx="7001704" cy="3371607"/>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b="1" dirty="0" smtClean="0"/>
              <a:t>3. STEP FUNCTION</a:t>
            </a:r>
          </a:p>
          <a:p>
            <a:pPr lvl="2"/>
            <a:r>
              <a:rPr lang="es-ES" dirty="0" smtClean="0"/>
              <a:t>Y=STEP (P) </a:t>
            </a:r>
          </a:p>
          <a:p>
            <a:pPr lvl="2"/>
            <a:r>
              <a:rPr lang="es-ES" dirty="0" smtClean="0"/>
              <a:t>Y= Y=SIN(X)</a:t>
            </a:r>
          </a:p>
          <a:p>
            <a:pPr lvl="2"/>
            <a:r>
              <a:rPr lang="es-ES" dirty="0" smtClean="0"/>
              <a:t>Y=ABS(X)</a:t>
            </a:r>
            <a:endParaRPr lang="en-US" dirty="0" smtClean="0"/>
          </a:p>
          <a:p>
            <a:endParaRPr lang="en-US" dirty="0"/>
          </a:p>
        </p:txBody>
      </p:sp>
      <p:pic>
        <p:nvPicPr>
          <p:cNvPr id="4" name="Picture 3" descr="step.PNG"/>
          <p:cNvPicPr>
            <a:picLocks noChangeAspect="1"/>
          </p:cNvPicPr>
          <p:nvPr/>
        </p:nvPicPr>
        <p:blipFill>
          <a:blip r:embed="rId2"/>
          <a:stretch>
            <a:fillRect/>
          </a:stretch>
        </p:blipFill>
        <p:spPr>
          <a:xfrm>
            <a:off x="4572000" y="3581400"/>
            <a:ext cx="3872092" cy="2562202"/>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93192" lvl="1" indent="0">
              <a:buNone/>
            </a:pPr>
            <a:r>
              <a:rPr lang="en-US" b="1" dirty="0" smtClean="0"/>
              <a:t>2. DATA STATEMENT IN CSMP-III</a:t>
            </a:r>
          </a:p>
          <a:p>
            <a:pPr lvl="2"/>
            <a:r>
              <a:rPr lang="en-US" dirty="0" smtClean="0"/>
              <a:t>It can be used to set the initial values of the integration function. </a:t>
            </a:r>
          </a:p>
          <a:p>
            <a:pPr lvl="2"/>
            <a:r>
              <a:rPr lang="en-US" dirty="0" smtClean="0"/>
              <a:t>CONST A=0.5 </a:t>
            </a:r>
          </a:p>
          <a:p>
            <a:pPr lvl="2"/>
            <a:r>
              <a:rPr lang="en-US" dirty="0" smtClean="0"/>
              <a:t>PARAM It is used to specify a series of values in a parameter. </a:t>
            </a:r>
          </a:p>
          <a:p>
            <a:pPr lvl="2"/>
            <a:r>
              <a:rPr lang="en-US" dirty="0" smtClean="0"/>
              <a:t>PARAM D= (0.25, 0.50, 0.75, 1.0)</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3. CONTROL STATEMENT </a:t>
            </a:r>
          </a:p>
          <a:p>
            <a:pPr lvl="2"/>
            <a:r>
              <a:rPr lang="en-US" dirty="0" smtClean="0"/>
              <a:t>TIMER It is used to specify certain time interval.</a:t>
            </a:r>
          </a:p>
          <a:p>
            <a:r>
              <a:rPr lang="en-US" dirty="0" smtClean="0"/>
              <a:t> Ex:- </a:t>
            </a:r>
          </a:p>
          <a:p>
            <a:pPr lvl="1"/>
            <a:r>
              <a:rPr lang="en-US" dirty="0" smtClean="0"/>
              <a:t>TIMER DELT = 0.05 (Integration interval)</a:t>
            </a:r>
          </a:p>
          <a:p>
            <a:pPr lvl="1"/>
            <a:r>
              <a:rPr lang="en-US" dirty="0" smtClean="0"/>
              <a:t>FINTIM = 1.5 (Finish time) </a:t>
            </a:r>
          </a:p>
          <a:p>
            <a:pPr lvl="1"/>
            <a:r>
              <a:rPr lang="en-US" dirty="0" smtClean="0"/>
              <a:t>PRDEL = 0.1 (Interval at which to print result) OUTDEL = 0.1 (Interval at which to print-plot)</a:t>
            </a:r>
          </a:p>
          <a:p>
            <a:pPr lvl="1"/>
            <a:r>
              <a:rPr lang="en-US" dirty="0" smtClean="0"/>
              <a:t>If printed or print-plot output is required, control statement with the word PRINT and PRTLT are follows by the names of variable. </a:t>
            </a:r>
          </a:p>
          <a:p>
            <a:pPr lvl="1"/>
            <a:r>
              <a:rPr lang="en-US" dirty="0" smtClean="0"/>
              <a:t>TITLE, LABLE is used to put heading on the printed and PRTLT output.</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66800" y="509215"/>
            <a:ext cx="6096000" cy="6296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System</a:t>
            </a:r>
            <a:endParaRPr lang="en-US" dirty="0"/>
          </a:p>
        </p:txBody>
      </p:sp>
      <p:sp>
        <p:nvSpPr>
          <p:cNvPr id="3" name="Content Placeholder 2"/>
          <p:cNvSpPr>
            <a:spLocks noGrp="1"/>
          </p:cNvSpPr>
          <p:nvPr>
            <p:ph idx="1"/>
          </p:nvPr>
        </p:nvSpPr>
        <p:spPr/>
        <p:txBody>
          <a:bodyPr/>
          <a:lstStyle/>
          <a:p>
            <a:r>
              <a:rPr lang="en-US" b="1" dirty="0"/>
              <a:t>Feedback</a:t>
            </a:r>
            <a:r>
              <a:rPr lang="en-US" dirty="0"/>
              <a:t> occurs when outputs of a system are routed back as inputs as part of a chain of cause-and-effect that forms a circuit or loop</a:t>
            </a:r>
            <a:r>
              <a:rPr lang="en-US" dirty="0" smtClean="0"/>
              <a:t>.</a:t>
            </a:r>
            <a:endParaRPr lang="en-US" baseline="30000" dirty="0"/>
          </a:p>
          <a:p>
            <a:r>
              <a:rPr lang="en-US" dirty="0"/>
              <a:t> The system can then be said to </a:t>
            </a:r>
            <a:r>
              <a:rPr lang="en-US" i="1" dirty="0"/>
              <a:t>feed back</a:t>
            </a:r>
            <a:r>
              <a:rPr lang="en-US" dirty="0"/>
              <a:t> into </a:t>
            </a:r>
            <a:r>
              <a:rPr lang="en-US" dirty="0" smtClean="0"/>
              <a:t>itself.</a:t>
            </a:r>
          </a:p>
          <a:p>
            <a:endParaRPr lang="en-US" dirty="0" smtClean="0"/>
          </a:p>
          <a:p>
            <a:endParaRPr lang="en-US" dirty="0"/>
          </a:p>
          <a:p>
            <a:endParaRPr lang="en-US" dirty="0" smtClean="0"/>
          </a:p>
          <a:p>
            <a:endParaRPr lang="en-US" dirty="0"/>
          </a:p>
          <a:p>
            <a:pPr marL="0" indent="0" algn="ctr">
              <a:buNone/>
            </a:pPr>
            <a:r>
              <a:rPr lang="en-US" dirty="0" smtClean="0"/>
              <a:t>Figure: Feedback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90800" y="3955869"/>
            <a:ext cx="3505200" cy="1447799"/>
          </a:xfrm>
          <a:prstGeom prst="rect">
            <a:avLst/>
          </a:prstGeom>
        </p:spPr>
      </p:pic>
    </p:spTree>
    <p:extLst>
      <p:ext uri="{BB962C8B-B14F-4D97-AF65-F5344CB8AC3E}">
        <p14:creationId xmlns:p14="http://schemas.microsoft.com/office/powerpoint/2010/main" xmlns="" val="3064028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Monte Carlo application are sometimes classified as being simulation.</a:t>
            </a:r>
          </a:p>
          <a:p>
            <a:r>
              <a:rPr lang="en-US" dirty="0" smtClean="0"/>
              <a:t> Simulation and Monte Carlo method are both numerical computational technique but the difference is that simulation applies to dynamic model whereas </a:t>
            </a:r>
            <a:r>
              <a:rPr lang="en-US" dirty="0" err="1" smtClean="0"/>
              <a:t>MonteCarlo</a:t>
            </a:r>
            <a:r>
              <a:rPr lang="en-US" dirty="0" smtClean="0"/>
              <a:t> technique applied to static model.</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36567" y="763962"/>
            <a:ext cx="8126433" cy="4951038"/>
          </a:xfrm>
        </p:spPr>
      </p:pic>
    </p:spTree>
    <p:extLst>
      <p:ext uri="{BB962C8B-B14F-4D97-AF65-F5344CB8AC3E}">
        <p14:creationId xmlns:p14="http://schemas.microsoft.com/office/powerpoint/2010/main" xmlns="" val="115021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System</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Interactive systems are computer systems characterized by significant amounts of interaction between humans and the </a:t>
            </a:r>
            <a:r>
              <a:rPr lang="en-US" dirty="0" smtClean="0"/>
              <a:t>computer.</a:t>
            </a:r>
          </a:p>
          <a:p>
            <a:r>
              <a:rPr lang="en-US" dirty="0"/>
              <a:t>It is a computer device made up by a CPU and peripherals, whose functioning requires a constant interaction with the user.</a:t>
            </a:r>
            <a:endParaRPr lang="en-US" dirty="0" smtClean="0"/>
          </a:p>
          <a:p>
            <a:r>
              <a:rPr lang="en-US" dirty="0" smtClean="0"/>
              <a:t>Most </a:t>
            </a:r>
            <a:r>
              <a:rPr lang="en-US" dirty="0"/>
              <a:t>users have grown up using Macintosh or Windows computer operating systems, which are prime examples of graphical interactive </a:t>
            </a:r>
            <a:r>
              <a:rPr lang="en-US" dirty="0" smtClean="0"/>
              <a:t>systems.</a:t>
            </a:r>
          </a:p>
          <a:p>
            <a:r>
              <a:rPr lang="en-US" dirty="0" smtClean="0"/>
              <a:t>Editors</a:t>
            </a:r>
            <a:r>
              <a:rPr lang="en-US" dirty="0"/>
              <a:t>, CAD-CAM (Computer Aided Design-Computer Aided Manufacture) systems, and data entry systems are all computer systems involving a high degree of human-computer </a:t>
            </a:r>
            <a:r>
              <a:rPr lang="en-US" dirty="0" smtClean="0"/>
              <a:t>interaction.</a:t>
            </a:r>
          </a:p>
          <a:p>
            <a:r>
              <a:rPr lang="en-US" dirty="0" smtClean="0"/>
              <a:t>Games </a:t>
            </a:r>
            <a:r>
              <a:rPr lang="en-US" dirty="0"/>
              <a:t>and simulations are interactive systems. </a:t>
            </a:r>
            <a:endParaRPr lang="en-US" dirty="0" smtClean="0"/>
          </a:p>
          <a:p>
            <a:r>
              <a:rPr lang="en-US" dirty="0" smtClean="0"/>
              <a:t>Web </a:t>
            </a:r>
            <a:r>
              <a:rPr lang="en-US" dirty="0"/>
              <a:t>browsers and Integrated Development Environments (IDEs) are also examples of very complex interactive systems.</a:t>
            </a:r>
          </a:p>
        </p:txBody>
      </p:sp>
    </p:spTree>
    <p:extLst>
      <p:ext uri="{BB962C8B-B14F-4D97-AF65-F5344CB8AC3E}">
        <p14:creationId xmlns:p14="http://schemas.microsoft.com/office/powerpoint/2010/main" xmlns="" val="15737516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33400" y="762000"/>
            <a:ext cx="3429000" cy="2745932"/>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257800" y="3429000"/>
            <a:ext cx="2990000" cy="2921000"/>
          </a:xfrm>
          <a:prstGeom prst="rect">
            <a:avLst/>
          </a:prstGeom>
        </p:spPr>
      </p:pic>
    </p:spTree>
    <p:extLst>
      <p:ext uri="{BB962C8B-B14F-4D97-AF65-F5344CB8AC3E}">
        <p14:creationId xmlns:p14="http://schemas.microsoft.com/office/powerpoint/2010/main" xmlns="" val="27607211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Simulation </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Real-time simulation</a:t>
            </a:r>
            <a:r>
              <a:rPr lang="en-US" dirty="0"/>
              <a:t> refers to a computer model of a physical system that can execute at the same rate as actual "wall clock" time</a:t>
            </a:r>
            <a:r>
              <a:rPr lang="en-US" dirty="0" smtClean="0"/>
              <a:t>.</a:t>
            </a:r>
          </a:p>
          <a:p>
            <a:r>
              <a:rPr lang="en-US" dirty="0" smtClean="0"/>
              <a:t> </a:t>
            </a:r>
            <a:r>
              <a:rPr lang="en-US" dirty="0"/>
              <a:t>In other words, the computer model runs at the same rate as the actual physical system. For example, if a tank takes 10 minutes to fill in the real-world, the simulation would take 10 minutes as well.</a:t>
            </a:r>
          </a:p>
          <a:p>
            <a:r>
              <a:rPr lang="en-US" dirty="0"/>
              <a:t>Real-time simulation occurs commonly in computer gaming, but also is important in the industrial market for operator training and off-line controller tuning</a:t>
            </a:r>
            <a:r>
              <a:rPr lang="en-US" dirty="0" smtClean="0"/>
              <a:t>.</a:t>
            </a:r>
            <a:endParaRPr lang="en-US" baseline="30000" dirty="0"/>
          </a:p>
          <a:p>
            <a:r>
              <a:rPr lang="en-US" dirty="0" smtClean="0"/>
              <a:t>Computer </a:t>
            </a:r>
            <a:r>
              <a:rPr lang="en-US" dirty="0"/>
              <a:t>languages like </a:t>
            </a:r>
            <a:r>
              <a:rPr lang="en-US" dirty="0" err="1"/>
              <a:t>LabVIEW</a:t>
            </a:r>
            <a:r>
              <a:rPr lang="en-US" dirty="0"/>
              <a:t>, </a:t>
            </a:r>
            <a:r>
              <a:rPr lang="en-US" dirty="0" err="1" smtClean="0"/>
              <a:t>VisSim</a:t>
            </a:r>
            <a:r>
              <a:rPr lang="en-US" dirty="0"/>
              <a:t> </a:t>
            </a:r>
            <a:r>
              <a:rPr lang="en-US" dirty="0" smtClean="0"/>
              <a:t>and</a:t>
            </a:r>
            <a:r>
              <a:rPr lang="en-US" dirty="0"/>
              <a:t> Simulink allow quick creation of such real-time simulations and have connections to industrial displays and Programmable Logic </a:t>
            </a:r>
            <a:r>
              <a:rPr lang="en-US" dirty="0" smtClean="0"/>
              <a:t>Controllers</a:t>
            </a:r>
            <a:r>
              <a:rPr lang="en-US" dirty="0"/>
              <a:t> </a:t>
            </a:r>
            <a:r>
              <a:rPr lang="en-US" dirty="0" smtClean="0"/>
              <a:t>.</a:t>
            </a:r>
          </a:p>
          <a:p>
            <a:r>
              <a:rPr lang="en-US" dirty="0" smtClean="0"/>
              <a:t>Several </a:t>
            </a:r>
            <a:r>
              <a:rPr lang="en-US" dirty="0"/>
              <a:t>real-time simulator are available on the market like </a:t>
            </a:r>
            <a:r>
              <a:rPr lang="en-US" dirty="0" err="1"/>
              <a:t>xPC</a:t>
            </a:r>
            <a:r>
              <a:rPr lang="en-US" dirty="0"/>
              <a:t> Target and RT-LAB for mechatronic systems </a:t>
            </a:r>
            <a:r>
              <a:rPr lang="en-US" dirty="0" smtClean="0"/>
              <a:t>and using</a:t>
            </a:r>
            <a:r>
              <a:rPr lang="en-US" dirty="0"/>
              <a:t> Simulink, </a:t>
            </a:r>
            <a:r>
              <a:rPr lang="en-US" dirty="0" err="1"/>
              <a:t>eFPGAsim</a:t>
            </a:r>
            <a:r>
              <a:rPr lang="en-US" dirty="0"/>
              <a:t> and </a:t>
            </a:r>
            <a:r>
              <a:rPr lang="en-US" dirty="0" err="1"/>
              <a:t>eDRIVEsim</a:t>
            </a:r>
            <a:r>
              <a:rPr lang="en-US" dirty="0"/>
              <a:t> for power electronic simulation and </a:t>
            </a:r>
            <a:r>
              <a:rPr lang="en-US" dirty="0" err="1"/>
              <a:t>eMEGAsim</a:t>
            </a:r>
            <a:r>
              <a:rPr lang="en-US" dirty="0"/>
              <a:t>, HYPERSIM and RTDS for power grid </a:t>
            </a:r>
            <a:r>
              <a:rPr lang="en-US" dirty="0" smtClean="0"/>
              <a:t>real-time.</a:t>
            </a:r>
            <a:endParaRPr lang="en-US" dirty="0"/>
          </a:p>
          <a:p>
            <a:endParaRPr lang="en-US" dirty="0"/>
          </a:p>
        </p:txBody>
      </p:sp>
    </p:spTree>
    <p:extLst>
      <p:ext uri="{BB962C8B-B14F-4D97-AF65-F5344CB8AC3E}">
        <p14:creationId xmlns:p14="http://schemas.microsoft.com/office/powerpoint/2010/main" xmlns="" val="16840103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105400" y="3810000"/>
            <a:ext cx="3886200" cy="2847902"/>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 y="10886"/>
            <a:ext cx="4791075" cy="4038600"/>
          </a:xfrm>
          <a:prstGeom prst="rect">
            <a:avLst/>
          </a:prstGeom>
        </p:spPr>
      </p:pic>
    </p:spTree>
    <p:extLst>
      <p:ext uri="{BB962C8B-B14F-4D97-AF65-F5344CB8AC3E}">
        <p14:creationId xmlns:p14="http://schemas.microsoft.com/office/powerpoint/2010/main" xmlns="" val="3759549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526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Predator </a:t>
            </a:r>
            <a:r>
              <a:rPr lang="en-US" dirty="0" smtClean="0"/>
              <a:t>Pray Model</a:t>
            </a:r>
            <a:br>
              <a:rPr lang="en-US" dirty="0" smtClean="0"/>
            </a:br>
            <a:r>
              <a:rPr lang="en-US" dirty="0" err="1" smtClean="0"/>
              <a:t>Lotka–Volterra</a:t>
            </a:r>
            <a:r>
              <a:rPr lang="en-US" dirty="0" smtClean="0"/>
              <a:t> equations</a:t>
            </a:r>
            <a:br>
              <a:rPr lang="en-US" dirty="0" smtClean="0"/>
            </a:br>
            <a:endParaRPr lang="en-US" dirty="0"/>
          </a:p>
        </p:txBody>
      </p:sp>
      <p:sp>
        <p:nvSpPr>
          <p:cNvPr id="3" name="Content Placeholder 2"/>
          <p:cNvSpPr>
            <a:spLocks noGrp="1"/>
          </p:cNvSpPr>
          <p:nvPr>
            <p:ph idx="1"/>
          </p:nvPr>
        </p:nvSpPr>
        <p:spPr>
          <a:xfrm>
            <a:off x="457200" y="1752600"/>
            <a:ext cx="8229600" cy="4724400"/>
          </a:xfrm>
        </p:spPr>
        <p:txBody>
          <a:bodyPr/>
          <a:lstStyle/>
          <a:p>
            <a:r>
              <a:rPr lang="en-US" dirty="0" smtClean="0"/>
              <a:t>The</a:t>
            </a:r>
            <a:r>
              <a:rPr lang="en-US" dirty="0"/>
              <a:t> </a:t>
            </a:r>
            <a:r>
              <a:rPr lang="en-US" b="1" dirty="0" err="1"/>
              <a:t>Lotka–Volterra</a:t>
            </a:r>
            <a:r>
              <a:rPr lang="en-US" b="1" dirty="0"/>
              <a:t> equations</a:t>
            </a:r>
            <a:r>
              <a:rPr lang="en-US" dirty="0"/>
              <a:t>, also known as the </a:t>
            </a:r>
            <a:r>
              <a:rPr lang="en-US" b="1" dirty="0"/>
              <a:t>predator–prey equations</a:t>
            </a:r>
            <a:r>
              <a:rPr lang="en-US" dirty="0"/>
              <a:t>, are a pair of first-order, nonlinear, differential equations frequently used to describe the dynamics of biological systems in which two species interact, one as a predator and the other as prey. </a:t>
            </a:r>
            <a:endParaRPr lang="en-US" dirty="0" smtClean="0"/>
          </a:p>
          <a:p>
            <a:pPr lvl="1"/>
            <a:endParaRPr lang="en-US" dirty="0"/>
          </a:p>
        </p:txBody>
      </p:sp>
    </p:spTree>
    <p:extLst>
      <p:ext uri="{BB962C8B-B14F-4D97-AF65-F5344CB8AC3E}">
        <p14:creationId xmlns:p14="http://schemas.microsoft.com/office/powerpoint/2010/main" xmlns="" val="11860522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populations change through time according to the pair of equations: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1863" y="3001736"/>
            <a:ext cx="7620137" cy="3703864"/>
          </a:xfrm>
          <a:prstGeom prst="rect">
            <a:avLst/>
          </a:prstGeom>
        </p:spPr>
      </p:pic>
    </p:spTree>
    <p:extLst>
      <p:ext uri="{BB962C8B-B14F-4D97-AF65-F5344CB8AC3E}">
        <p14:creationId xmlns:p14="http://schemas.microsoft.com/office/powerpoint/2010/main" xmlns="" val="26907639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1537557"/>
            <a:ext cx="7620000" cy="4800601"/>
          </a:xfrm>
        </p:spPr>
      </p:pic>
    </p:spTree>
    <p:extLst>
      <p:ext uri="{BB962C8B-B14F-4D97-AF65-F5344CB8AC3E}">
        <p14:creationId xmlns:p14="http://schemas.microsoft.com/office/powerpoint/2010/main" xmlns="" val="16803802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95546" y="609601"/>
            <a:ext cx="7300654" cy="6153630"/>
          </a:xfrm>
        </p:spPr>
      </p:pic>
    </p:spTree>
    <p:extLst>
      <p:ext uri="{BB962C8B-B14F-4D97-AF65-F5344CB8AC3E}">
        <p14:creationId xmlns:p14="http://schemas.microsoft.com/office/powerpoint/2010/main" xmlns="" val="123830985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9379" y="838200"/>
            <a:ext cx="8685046" cy="5714999"/>
          </a:xfrm>
        </p:spPr>
      </p:pic>
    </p:spTree>
    <p:extLst>
      <p:ext uri="{BB962C8B-B14F-4D97-AF65-F5344CB8AC3E}">
        <p14:creationId xmlns:p14="http://schemas.microsoft.com/office/powerpoint/2010/main" xmlns="" val="335876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Problems Depicting Monte Carlo Method</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dirty="0" smtClean="0"/>
              <a:t>Monte Carlo </a:t>
            </a:r>
            <a:r>
              <a:rPr lang="en-US" dirty="0"/>
              <a:t>Simulation is that it is an approximate technique</a:t>
            </a:r>
            <a:r>
              <a:rPr lang="en-US" dirty="0" smtClean="0"/>
              <a:t>. </a:t>
            </a:r>
          </a:p>
          <a:p>
            <a:r>
              <a:rPr lang="en-US" dirty="0"/>
              <a:t> Like most methods based on probability theory, Monte Carlo methods are </a:t>
            </a:r>
            <a:r>
              <a:rPr lang="en-US" dirty="0" smtClean="0"/>
              <a:t>data‐intensive.</a:t>
            </a:r>
          </a:p>
          <a:p>
            <a:r>
              <a:rPr lang="en-US" dirty="0"/>
              <a:t>Monte Carlo methods cannot be used to conclude </a:t>
            </a:r>
            <a:r>
              <a:rPr lang="en-US" dirty="0" smtClean="0"/>
              <a:t>that the considered </a:t>
            </a:r>
            <a:r>
              <a:rPr lang="en-US" dirty="0"/>
              <a:t>risks are no larger than a particular </a:t>
            </a:r>
            <a:r>
              <a:rPr lang="en-US" dirty="0" smtClean="0"/>
              <a:t>level.</a:t>
            </a:r>
          </a:p>
          <a:p>
            <a:endParaRPr lang="en-US" dirty="0" smtClean="0"/>
          </a:p>
          <a:p>
            <a:endParaRPr lang="en-US" dirty="0"/>
          </a:p>
        </p:txBody>
      </p:sp>
    </p:spTree>
    <p:extLst>
      <p:ext uri="{BB962C8B-B14F-4D97-AF65-F5344CB8AC3E}">
        <p14:creationId xmlns:p14="http://schemas.microsoft.com/office/powerpoint/2010/main" xmlns="" val="1709340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Simulation and Analytical Method: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main drawback of simulation is: -</a:t>
            </a:r>
          </a:p>
          <a:p>
            <a:pPr lvl="1"/>
            <a:r>
              <a:rPr lang="en-US" b="1" dirty="0" smtClean="0"/>
              <a:t>It gives specific solution rather than general solution</a:t>
            </a:r>
            <a:r>
              <a:rPr lang="en-US" dirty="0" smtClean="0"/>
              <a:t>. For example, in the study of automobiles wheel, an analytical solution gives all the condition that can cause oscillation. But each execution of a simulation only tells whether a particular set of condition did or did not cause oscillation. To try to find all such condition required that the simulation be repeated under many different condition. </a:t>
            </a:r>
          </a:p>
          <a:p>
            <a:pPr lvl="1"/>
            <a:r>
              <a:rPr lang="en-US" b="1" dirty="0" smtClean="0"/>
              <a:t>The step by step nature of the simulation technique means that the amount of computation increases very rapidly as the amount of detail increases.</a:t>
            </a:r>
            <a:r>
              <a:rPr lang="en-US" dirty="0" smtClean="0"/>
              <a:t> Coupled with the need to make many runs, the simulation model result in extensive amount of computing. </a:t>
            </a:r>
          </a:p>
          <a:p>
            <a:pPr lvl="1"/>
            <a:r>
              <a:rPr lang="en-US" b="1" dirty="0" smtClean="0"/>
              <a:t>Many simulation runs may be needed to find a maximum and yet leave undecided the question of whether it is a local or global maximum.</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632</TotalTime>
  <Words>3111</Words>
  <Application>Microsoft Office PowerPoint</Application>
  <PresentationFormat>On-screen Show (4:3)</PresentationFormat>
  <Paragraphs>397</Paragraphs>
  <Slides>79</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1" baseType="lpstr">
      <vt:lpstr>Flow</vt:lpstr>
      <vt:lpstr>Equation</vt:lpstr>
      <vt:lpstr>Chapter 2 System Simulation Chapter 3 Continuous System</vt:lpstr>
      <vt:lpstr>System Simulation</vt:lpstr>
      <vt:lpstr>Monte Carlo Method</vt:lpstr>
      <vt:lpstr>Slide 4</vt:lpstr>
      <vt:lpstr>Slide 5</vt:lpstr>
      <vt:lpstr>Computational Technique</vt:lpstr>
      <vt:lpstr>Slide 7</vt:lpstr>
      <vt:lpstr>Problems Depicting Monte Carlo Method</vt:lpstr>
      <vt:lpstr>Comparison of Simulation and Analytical Method:</vt:lpstr>
      <vt:lpstr>Drawback of Analytical Technique</vt:lpstr>
      <vt:lpstr>Progress of simulation study:-</vt:lpstr>
      <vt:lpstr>Slide 12</vt:lpstr>
      <vt:lpstr>Slide 13</vt:lpstr>
      <vt:lpstr>Slide 14</vt:lpstr>
      <vt:lpstr>Slide 15</vt:lpstr>
      <vt:lpstr>Experimental Nature of Simulation</vt:lpstr>
      <vt:lpstr>Types of System Simulation</vt:lpstr>
      <vt:lpstr>Distributed Lag Model</vt:lpstr>
      <vt:lpstr>Distributed Lag Model</vt:lpstr>
      <vt:lpstr>Cobweb Model</vt:lpstr>
      <vt:lpstr>Slide 21</vt:lpstr>
      <vt:lpstr>Slide 22</vt:lpstr>
      <vt:lpstr>Time advancement Mechanism</vt:lpstr>
      <vt:lpstr>Slide 24</vt:lpstr>
      <vt:lpstr>Examples</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Continuous System Simulation</vt:lpstr>
      <vt:lpstr>Automobile Wheel Suspension System</vt:lpstr>
      <vt:lpstr>Automobile Wheel Suspension System..</vt:lpstr>
      <vt:lpstr>Automobile Wheel Suspension System..</vt:lpstr>
      <vt:lpstr>Automobile Wheel Suspension System</vt:lpstr>
      <vt:lpstr>Automobile Wheel Suspension System..</vt:lpstr>
      <vt:lpstr>Automobile Wheel Suspension System..</vt:lpstr>
      <vt:lpstr>Slide 49</vt:lpstr>
      <vt:lpstr>Slide 50</vt:lpstr>
      <vt:lpstr>Analog Computer</vt:lpstr>
      <vt:lpstr>Analog computers</vt:lpstr>
      <vt:lpstr>Analog Computer..</vt:lpstr>
      <vt:lpstr>Analog Computer</vt:lpstr>
      <vt:lpstr>Analog Methods</vt:lpstr>
      <vt:lpstr>Hybrid Computers</vt:lpstr>
      <vt:lpstr>Slide 57</vt:lpstr>
      <vt:lpstr>Digital Analog Simulator</vt:lpstr>
      <vt:lpstr>Slide 59</vt:lpstr>
      <vt:lpstr>Continuous System Simulation Language</vt:lpstr>
      <vt:lpstr>CSMPIII PROGRAM OF WHEEL SUSPENSION SYSTEM OF AN AUTOMOBILE</vt:lpstr>
      <vt:lpstr>Continuous System Simulation Language (CSSL)</vt:lpstr>
      <vt:lpstr>Slide 63</vt:lpstr>
      <vt:lpstr>Slide 64</vt:lpstr>
      <vt:lpstr>Slide 65</vt:lpstr>
      <vt:lpstr>Slide 66</vt:lpstr>
      <vt:lpstr>Slide 67</vt:lpstr>
      <vt:lpstr>Slide 68</vt:lpstr>
      <vt:lpstr>Feedback System</vt:lpstr>
      <vt:lpstr>Slide 70</vt:lpstr>
      <vt:lpstr>Interactive System</vt:lpstr>
      <vt:lpstr>Slide 72</vt:lpstr>
      <vt:lpstr>Real Time Simulation </vt:lpstr>
      <vt:lpstr>Slide 74</vt:lpstr>
      <vt:lpstr>                         Predator Pray Model Lotka–Volterra equations </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System Simulation</dc:title>
  <dc:creator>usre</dc:creator>
  <cp:lastModifiedBy>nec</cp:lastModifiedBy>
  <cp:revision>53</cp:revision>
  <dcterms:created xsi:type="dcterms:W3CDTF">2017-07-09T05:39:12Z</dcterms:created>
  <dcterms:modified xsi:type="dcterms:W3CDTF">2019-07-17T06:03:09Z</dcterms:modified>
</cp:coreProperties>
</file>