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87" r:id="rId5"/>
    <p:sldId id="298" r:id="rId6"/>
    <p:sldId id="290" r:id="rId7"/>
    <p:sldId id="291" r:id="rId8"/>
    <p:sldId id="293" r:id="rId9"/>
    <p:sldId id="300" r:id="rId10"/>
    <p:sldId id="295" r:id="rId11"/>
    <p:sldId id="296" r:id="rId12"/>
    <p:sldId id="297" r:id="rId13"/>
    <p:sldId id="276" r:id="rId14"/>
    <p:sldId id="277" r:id="rId15"/>
    <p:sldId id="278" r:id="rId16"/>
    <p:sldId id="279" r:id="rId17"/>
    <p:sldId id="280" r:id="rId18"/>
    <p:sldId id="281" r:id="rId19"/>
    <p:sldId id="282" r:id="rId20"/>
    <p:sldId id="283" r:id="rId21"/>
    <p:sldId id="284" r:id="rId22"/>
    <p:sldId id="285" r:id="rId23"/>
    <p:sldId id="259" r:id="rId24"/>
    <p:sldId id="301" r:id="rId25"/>
    <p:sldId id="302" r:id="rId26"/>
    <p:sldId id="30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24" autoAdjust="0"/>
    <p:restoredTop sz="94660"/>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DB0D05-4663-4BC2-8BB2-16E9BA001DCC}" type="datetimeFigureOut">
              <a:rPr lang="en-US" smtClean="0"/>
              <a:pPr/>
              <a:t>8/18/2019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5AF4E-9DFC-427B-A924-A4D69344E133}" type="slidenum">
              <a:rPr lang="en-US" smtClean="0"/>
              <a:pPr/>
              <a:t>‹#›</a:t>
            </a:fld>
            <a:endParaRPr lang="en-US"/>
          </a:p>
        </p:txBody>
      </p:sp>
    </p:spTree>
    <p:extLst>
      <p:ext uri="{BB962C8B-B14F-4D97-AF65-F5344CB8AC3E}">
        <p14:creationId xmlns="" xmlns:p14="http://schemas.microsoft.com/office/powerpoint/2010/main" val="2628238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C5AF4E-9DFC-427B-A924-A4D69344E13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8/18/2019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8/18/2019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a:t>
            </a:r>
            <a:br>
              <a:rPr lang="en-US" dirty="0" smtClean="0"/>
            </a:br>
            <a:r>
              <a:rPr lang="en-US" dirty="0" smtClean="0"/>
              <a:t>Simulation Language</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Prepared By:</a:t>
            </a:r>
          </a:p>
          <a:p>
            <a:r>
              <a:rPr lang="en-US" dirty="0" smtClean="0"/>
              <a:t>Asst. Prof. </a:t>
            </a:r>
            <a:r>
              <a:rPr lang="en-US" dirty="0" err="1" smtClean="0"/>
              <a:t>Sundar</a:t>
            </a:r>
            <a:r>
              <a:rPr lang="en-US" dirty="0" smtClean="0"/>
              <a:t> </a:t>
            </a:r>
            <a:r>
              <a:rPr lang="en-US" dirty="0" err="1" smtClean="0"/>
              <a:t>Kunwar</a:t>
            </a:r>
            <a:endParaRPr lang="en-US" dirty="0" smtClean="0"/>
          </a:p>
          <a:p>
            <a:r>
              <a:rPr lang="en-US" dirty="0" smtClean="0"/>
              <a:t>Department of Computer Science and Engineering</a:t>
            </a:r>
          </a:p>
          <a:p>
            <a:r>
              <a:rPr lang="en-US" dirty="0" smtClean="0"/>
              <a:t>Nepal Engineering College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GPSSS-Facility and Storage blocks</a:t>
            </a:r>
            <a:endParaRPr lang="en-US" dirty="0"/>
          </a:p>
        </p:txBody>
      </p:sp>
      <p:sp>
        <p:nvSpPr>
          <p:cNvPr id="5" name="Content Placeholder 4"/>
          <p:cNvSpPr>
            <a:spLocks noGrp="1"/>
          </p:cNvSpPr>
          <p:nvPr>
            <p:ph idx="1"/>
          </p:nvPr>
        </p:nvSpPr>
        <p:spPr/>
        <p:txBody>
          <a:bodyPr/>
          <a:lstStyle/>
          <a:p>
            <a:r>
              <a:rPr lang="en-US" dirty="0" smtClean="0"/>
              <a:t>Facility</a:t>
            </a:r>
          </a:p>
          <a:p>
            <a:pPr lvl="1"/>
            <a:r>
              <a:rPr lang="en-US" dirty="0" smtClean="0"/>
              <a:t>Seize</a:t>
            </a:r>
          </a:p>
          <a:p>
            <a:pPr lvl="1"/>
            <a:endParaRPr lang="en-US" dirty="0" smtClean="0"/>
          </a:p>
          <a:p>
            <a:pPr lvl="1"/>
            <a:r>
              <a:rPr lang="en-US" dirty="0" smtClean="0"/>
              <a:t>Release</a:t>
            </a:r>
          </a:p>
          <a:p>
            <a:pPr>
              <a:buNone/>
            </a:pPr>
            <a:endParaRPr lang="en-US" dirty="0" smtClean="0"/>
          </a:p>
          <a:p>
            <a:r>
              <a:rPr lang="en-US" dirty="0" smtClean="0"/>
              <a:t>Storage</a:t>
            </a:r>
          </a:p>
          <a:p>
            <a:pPr lvl="1"/>
            <a:r>
              <a:rPr lang="en-US" dirty="0" smtClean="0"/>
              <a:t>Enter	</a:t>
            </a:r>
          </a:p>
          <a:p>
            <a:pPr lvl="1">
              <a:buNone/>
            </a:pPr>
            <a:endParaRPr lang="en-US" dirty="0" smtClean="0"/>
          </a:p>
          <a:p>
            <a:pPr lvl="1"/>
            <a:r>
              <a:rPr lang="en-US" dirty="0" smtClean="0"/>
              <a:t>Leave</a:t>
            </a:r>
            <a:endParaRPr lang="en-US" dirty="0"/>
          </a:p>
        </p:txBody>
      </p:sp>
      <p:sp>
        <p:nvSpPr>
          <p:cNvPr id="6" name="Rectangle 5"/>
          <p:cNvSpPr/>
          <p:nvPr/>
        </p:nvSpPr>
        <p:spPr>
          <a:xfrm>
            <a:off x="2286000" y="2362200"/>
            <a:ext cx="990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rot="5400000" flipH="1" flipV="1">
            <a:off x="3276600" y="26670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3429000" y="2667000"/>
            <a:ext cx="152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362200" y="3276600"/>
            <a:ext cx="990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rot="16200000" flipH="1">
            <a:off x="3352800" y="3733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3467100" y="3695700"/>
            <a:ext cx="2286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09800" y="4648200"/>
            <a:ext cx="990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09800" y="5638800"/>
            <a:ext cx="990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3200400" y="4953000"/>
            <a:ext cx="381000" cy="228600"/>
          </a:xfrm>
          <a:prstGeom prst="arc">
            <a:avLst>
              <a:gd name="adj1" fmla="val 1040387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3200400" y="5410200"/>
            <a:ext cx="457200" cy="381000"/>
          </a:xfrm>
          <a:prstGeom prst="arc">
            <a:avLst>
              <a:gd name="adj1" fmla="val 21552262"/>
              <a:gd name="adj2" fmla="val 1096521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1884120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seize block allows a transaction engage a facility if it is available. </a:t>
            </a:r>
          </a:p>
          <a:p>
            <a:r>
              <a:rPr lang="en-US" dirty="0" smtClean="0"/>
              <a:t>The RELEASE block allows a transaction to disengage the facility.</a:t>
            </a:r>
          </a:p>
          <a:p>
            <a:r>
              <a:rPr lang="en-US" dirty="0" smtClean="0"/>
              <a:t> An ENTER block allow a transaction to occupy a space in a storage if it is available and the leave blocks allows it to give up the space ( free the space).</a:t>
            </a:r>
          </a:p>
          <a:p>
            <a:r>
              <a:rPr lang="en-US" dirty="0" smtClean="0"/>
              <a:t> In previous model inspection is a facility.</a:t>
            </a:r>
            <a:endParaRPr lang="en-US" dirty="0"/>
          </a:p>
        </p:txBody>
      </p:sp>
    </p:spTree>
    <p:extLst>
      <p:ext uri="{BB962C8B-B14F-4D97-AF65-F5344CB8AC3E}">
        <p14:creationId xmlns="" xmlns:p14="http://schemas.microsoft.com/office/powerpoint/2010/main" val="3090808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838200" y="0"/>
            <a:ext cx="7467600" cy="6781799"/>
          </a:xfrm>
        </p:spPr>
      </p:pic>
    </p:spTree>
    <p:extLst>
      <p:ext uri="{BB962C8B-B14F-4D97-AF65-F5344CB8AC3E}">
        <p14:creationId xmlns="" xmlns:p14="http://schemas.microsoft.com/office/powerpoint/2010/main" val="1427772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SIMSCRIPT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SIMSCRIPT is a very widely used language for simulating discrete systems.</a:t>
            </a:r>
          </a:p>
          <a:p>
            <a:pPr lvl="0"/>
            <a:r>
              <a:rPr lang="en-US" b="1" dirty="0"/>
              <a:t>SIMSCRIPT</a:t>
            </a:r>
            <a:r>
              <a:rPr lang="en-US" dirty="0"/>
              <a:t> is a free-form, </a:t>
            </a:r>
            <a:r>
              <a:rPr lang="en-US" dirty="0" smtClean="0"/>
              <a:t>English-like </a:t>
            </a:r>
            <a:r>
              <a:rPr lang="en-US" dirty="0"/>
              <a:t>general-purpose simulation </a:t>
            </a:r>
            <a:r>
              <a:rPr lang="en-US" dirty="0" smtClean="0"/>
              <a:t>language</a:t>
            </a:r>
            <a:r>
              <a:rPr lang="en-US" dirty="0"/>
              <a:t> conceived by Harry Markowitz and Bernard </a:t>
            </a:r>
            <a:r>
              <a:rPr lang="en-US" dirty="0" err="1"/>
              <a:t>Hausner</a:t>
            </a:r>
            <a:r>
              <a:rPr lang="en-US" dirty="0"/>
              <a:t> at the RAND Corporation in </a:t>
            </a:r>
            <a:r>
              <a:rPr lang="en-US" dirty="0" smtClean="0"/>
              <a:t>1963.</a:t>
            </a:r>
          </a:p>
          <a:p>
            <a:pPr lvl="0"/>
            <a:r>
              <a:rPr lang="en-US" dirty="0"/>
              <a:t> It was implemented as a Fortran </a:t>
            </a:r>
            <a:r>
              <a:rPr lang="en-US" dirty="0" smtClean="0"/>
              <a:t>preprocessor</a:t>
            </a:r>
            <a:r>
              <a:rPr lang="en-US" dirty="0"/>
              <a:t> </a:t>
            </a:r>
            <a:r>
              <a:rPr lang="en-US" dirty="0" smtClean="0"/>
              <a:t>on </a:t>
            </a:r>
            <a:r>
              <a:rPr lang="en-US" dirty="0"/>
              <a:t>the IBM 7090 and was designed for large discrete event simulations. It influenced </a:t>
            </a:r>
            <a:r>
              <a:rPr lang="en-US" dirty="0" err="1"/>
              <a:t>Simula</a:t>
            </a:r>
            <a:r>
              <a:rPr lang="en-US" dirty="0" smtClean="0"/>
              <a:t>.</a:t>
            </a:r>
          </a:p>
          <a:p>
            <a:pPr lvl="0"/>
            <a:r>
              <a:rPr lang="en-US" dirty="0"/>
              <a:t>Though earlier versions were released into the public domain, SIMSCRIPT was commercialized by Markowitz's company, California Analysis Center, Inc., which produced proprietary versions SIMSCRIPT I.5 and SIMSCRIPT II.5.</a:t>
            </a:r>
            <a:endParaRPr lang="en-US" dirty="0" smtClean="0"/>
          </a:p>
          <a:p>
            <a:pPr lvl="0"/>
            <a:endParaRPr lang="en-US" dirty="0"/>
          </a:p>
          <a:p>
            <a:endParaRPr lang="en-US" dirty="0" smtClean="0"/>
          </a:p>
        </p:txBody>
      </p:sp>
    </p:spTree>
    <p:extLst>
      <p:ext uri="{BB962C8B-B14F-4D97-AF65-F5344CB8AC3E}">
        <p14:creationId xmlns="" xmlns:p14="http://schemas.microsoft.com/office/powerpoint/2010/main" val="346206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SIMSCRIPT System Concept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system to be simulated is considered to consist of entities having attributes that interact with activities</a:t>
            </a:r>
            <a:r>
              <a:rPr lang="en-US" dirty="0" smtClean="0"/>
              <a:t>.</a:t>
            </a:r>
            <a:endParaRPr lang="en-US" dirty="0"/>
          </a:p>
          <a:p>
            <a:r>
              <a:rPr lang="en-US" b="1" dirty="0" smtClean="0"/>
              <a:t>Temporary </a:t>
            </a:r>
            <a:r>
              <a:rPr lang="en-US" b="1" dirty="0"/>
              <a:t>entities:</a:t>
            </a:r>
            <a:r>
              <a:rPr lang="en-US" dirty="0"/>
              <a:t> The entities that are created and destroyed during the execution of a simulation.</a:t>
            </a:r>
          </a:p>
          <a:p>
            <a:r>
              <a:rPr lang="en-US" b="1" dirty="0" smtClean="0"/>
              <a:t>Permanent </a:t>
            </a:r>
            <a:r>
              <a:rPr lang="en-US" b="1" dirty="0"/>
              <a:t>entities:</a:t>
            </a:r>
            <a:r>
              <a:rPr lang="en-US" dirty="0"/>
              <a:t> These entities remain during the run.</a:t>
            </a:r>
          </a:p>
          <a:p>
            <a:r>
              <a:rPr lang="en-US" b="1" dirty="0" smtClean="0"/>
              <a:t>Sets</a:t>
            </a:r>
            <a:r>
              <a:rPr lang="en-US" b="1" dirty="0"/>
              <a:t>:</a:t>
            </a:r>
            <a:r>
              <a:rPr lang="en-US" dirty="0"/>
              <a:t> Entities can form sets.</a:t>
            </a:r>
          </a:p>
          <a:p>
            <a:r>
              <a:rPr lang="en-US" b="1" dirty="0" smtClean="0"/>
              <a:t>Event </a:t>
            </a:r>
            <a:r>
              <a:rPr lang="en-US" b="1" dirty="0"/>
              <a:t>routine:</a:t>
            </a:r>
            <a:r>
              <a:rPr lang="en-US" dirty="0"/>
              <a:t> Each type of event is described by an event routine, each of which is given a name and programmed as a separate closed subroutine.</a:t>
            </a:r>
          </a:p>
          <a:p>
            <a:r>
              <a:rPr lang="en-US" b="1" dirty="0" smtClean="0"/>
              <a:t>Endogenous </a:t>
            </a:r>
            <a:r>
              <a:rPr lang="en-US" b="1" dirty="0"/>
              <a:t>(or internal) event:</a:t>
            </a:r>
            <a:r>
              <a:rPr lang="en-US" dirty="0"/>
              <a:t> It arises from actions within the system.</a:t>
            </a:r>
          </a:p>
          <a:p>
            <a:r>
              <a:rPr lang="en-US" b="1" dirty="0" smtClean="0"/>
              <a:t>Exogenous </a:t>
            </a:r>
            <a:r>
              <a:rPr lang="en-US" b="1" dirty="0"/>
              <a:t>(or external) event:</a:t>
            </a:r>
            <a:r>
              <a:rPr lang="en-US" dirty="0"/>
              <a:t> It arises from actions in the system environment.</a:t>
            </a:r>
          </a:p>
          <a:p>
            <a:endParaRPr lang="en-US" dirty="0"/>
          </a:p>
        </p:txBody>
      </p:sp>
    </p:spTree>
    <p:extLst>
      <p:ext uri="{BB962C8B-B14F-4D97-AF65-F5344CB8AC3E}">
        <p14:creationId xmlns="" xmlns:p14="http://schemas.microsoft.com/office/powerpoint/2010/main" val="9348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SIMSCRIPT Program</a:t>
            </a:r>
            <a:endParaRPr lang="en-US" dirty="0"/>
          </a:p>
        </p:txBody>
      </p:sp>
      <p:sp>
        <p:nvSpPr>
          <p:cNvPr id="3" name="Content Placeholder 2"/>
          <p:cNvSpPr>
            <a:spLocks noGrp="1"/>
          </p:cNvSpPr>
          <p:nvPr>
            <p:ph idx="1"/>
          </p:nvPr>
        </p:nvSpPr>
        <p:spPr/>
        <p:txBody>
          <a:bodyPr/>
          <a:lstStyle/>
          <a:p>
            <a:r>
              <a:rPr lang="en-US" dirty="0"/>
              <a:t>SIMSCRIPT program structure consists of</a:t>
            </a:r>
          </a:p>
          <a:p>
            <a:pPr lvl="1"/>
            <a:r>
              <a:rPr lang="en-US" dirty="0"/>
              <a:t>Entities</a:t>
            </a:r>
          </a:p>
          <a:p>
            <a:pPr lvl="2"/>
            <a:r>
              <a:rPr lang="en-US" dirty="0"/>
              <a:t>Permanent</a:t>
            </a:r>
          </a:p>
          <a:p>
            <a:pPr lvl="2"/>
            <a:r>
              <a:rPr lang="en-US" dirty="0"/>
              <a:t>Temporary</a:t>
            </a:r>
          </a:p>
          <a:p>
            <a:pPr lvl="1"/>
            <a:r>
              <a:rPr lang="en-US" dirty="0"/>
              <a:t>Sets</a:t>
            </a:r>
          </a:p>
          <a:p>
            <a:pPr lvl="1"/>
            <a:r>
              <a:rPr lang="en-US" dirty="0"/>
              <a:t>Event routines</a:t>
            </a:r>
          </a:p>
          <a:p>
            <a:endParaRPr lang="en-US" dirty="0"/>
          </a:p>
        </p:txBody>
      </p:sp>
    </p:spTree>
    <p:extLst>
      <p:ext uri="{BB962C8B-B14F-4D97-AF65-F5344CB8AC3E}">
        <p14:creationId xmlns="" xmlns:p14="http://schemas.microsoft.com/office/powerpoint/2010/main" val="203885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4000" b="1" dirty="0" smtClean="0"/>
              <a:t>Organization of a SIMSCRIPT Program</a:t>
            </a:r>
            <a:endParaRPr lang="en-US" sz="4000" b="1"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5257800" y="1447800"/>
            <a:ext cx="3825238" cy="4952999"/>
          </a:xfrm>
        </p:spPr>
      </p:pic>
      <p:sp>
        <p:nvSpPr>
          <p:cNvPr id="5" name="Rectangle 4"/>
          <p:cNvSpPr/>
          <p:nvPr/>
        </p:nvSpPr>
        <p:spPr>
          <a:xfrm>
            <a:off x="685800" y="1447800"/>
            <a:ext cx="4343400" cy="8679299"/>
          </a:xfrm>
          <a:prstGeom prst="rect">
            <a:avLst/>
          </a:prstGeom>
        </p:spPr>
        <p:txBody>
          <a:bodyPr wrap="square">
            <a:spAutoFit/>
          </a:bodyPr>
          <a:lstStyle/>
          <a:p>
            <a:r>
              <a:rPr lang="en-US" dirty="0"/>
              <a:t>The general manner in which the simulation proceeds is illustrated in the following figure</a:t>
            </a:r>
            <a:r>
              <a:rPr lang="en-US" dirty="0" smtClean="0"/>
              <a:t>.</a:t>
            </a:r>
          </a:p>
          <a:p>
            <a:pPr marL="285750" indent="-285750">
              <a:buFont typeface="Arial" pitchFamily="34" charset="0"/>
              <a:buChar char="•"/>
            </a:pPr>
            <a:r>
              <a:rPr lang="en-US" dirty="0"/>
              <a:t>The event notices are filed in chronological order.</a:t>
            </a:r>
          </a:p>
          <a:p>
            <a:pPr marL="285750" indent="-285750">
              <a:buFont typeface="Arial" pitchFamily="34" charset="0"/>
              <a:buChar char="•"/>
            </a:pPr>
            <a:r>
              <a:rPr lang="en-US" dirty="0"/>
              <a:t>When all events that can be executed at a particular time have been processed, the clock is updated to the time of the next event notice and control is passed to the event routine identified by the notice.</a:t>
            </a:r>
          </a:p>
          <a:p>
            <a:pPr marL="285750" indent="-285750">
              <a:buFont typeface="Arial" pitchFamily="34" charset="0"/>
              <a:buChar char="•"/>
            </a:pPr>
            <a:r>
              <a:rPr lang="en-US" dirty="0"/>
              <a:t>Each event notice records the time the event is due to occur and the event routine that is to execute the event.</a:t>
            </a:r>
          </a:p>
          <a:p>
            <a:pPr marL="285750" indent="-285750">
              <a:buFont typeface="Arial" pitchFamily="34" charset="0"/>
              <a:buChar char="•"/>
            </a:pPr>
            <a:r>
              <a:rPr lang="en-US" dirty="0"/>
              <a:t>If the event executed by a routine results in another event, either at the current clock time or in the future, the routine must create a new event notice and file it with the other notices.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 xmlns:p14="http://schemas.microsoft.com/office/powerpoint/2010/main" val="18340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b="1" u="sng" dirty="0"/>
              <a:t>Names and Labels</a:t>
            </a:r>
            <a:r>
              <a:rPr lang="en-US" b="1" u="sng" dirty="0" smtClean="0"/>
              <a:t>:</a:t>
            </a:r>
            <a:r>
              <a:rPr lang="en-US" dirty="0"/>
              <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smtClean="0"/>
              <a:t>All the entities and attributes should be given names.</a:t>
            </a:r>
          </a:p>
          <a:p>
            <a:r>
              <a:rPr lang="en-US" dirty="0" smtClean="0"/>
              <a:t>Names: Names </a:t>
            </a:r>
            <a:r>
              <a:rPr lang="en-US" dirty="0"/>
              <a:t>may consist of any combination of letters and digits provided there is at least one letter. Period (“.”) can be used</a:t>
            </a:r>
            <a:r>
              <a:rPr lang="en-US" dirty="0" smtClean="0"/>
              <a:t>.</a:t>
            </a:r>
          </a:p>
          <a:p>
            <a:pPr lvl="1"/>
            <a:r>
              <a:rPr lang="en-US" dirty="0" smtClean="0"/>
              <a:t> </a:t>
            </a:r>
            <a:r>
              <a:rPr lang="en-US" dirty="0"/>
              <a:t>Example:         AGE, AB12, PERSON.AGE               ® All are valid.</a:t>
            </a:r>
          </a:p>
          <a:p>
            <a:r>
              <a:rPr lang="en-US" dirty="0"/>
              <a:t>Labels: Labels are used for identifying programming statements similarly consists of any combination of letters and numbers. Period (“.”) can be used. Labels are identified by being enclosed between single quotation marks.</a:t>
            </a:r>
          </a:p>
          <a:p>
            <a:pPr lvl="1"/>
            <a:r>
              <a:rPr lang="en-US" dirty="0"/>
              <a:t>Example:         ‘LABEL1’, ‘AB12’, ‘1234’                   ® All are valid.’</a:t>
            </a:r>
          </a:p>
          <a:p>
            <a:pPr marL="0" indent="0">
              <a:buNone/>
            </a:pPr>
            <a:r>
              <a:rPr lang="en-US" dirty="0"/>
              <a:t/>
            </a:r>
            <a:br>
              <a:rPr lang="en-US" dirty="0"/>
            </a:br>
            <a:endParaRPr lang="en-US" dirty="0"/>
          </a:p>
        </p:txBody>
      </p:sp>
    </p:spTree>
    <p:extLst>
      <p:ext uri="{BB962C8B-B14F-4D97-AF65-F5344CB8AC3E}">
        <p14:creationId xmlns="" xmlns:p14="http://schemas.microsoft.com/office/powerpoint/2010/main" val="31662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 SIMSCRIPT statements: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 Print statements:</a:t>
            </a:r>
          </a:p>
          <a:p>
            <a:r>
              <a:rPr lang="en-US" dirty="0"/>
              <a:t>                        PRINT n LINES AS FOLLOWS</a:t>
            </a:r>
          </a:p>
          <a:p>
            <a:r>
              <a:rPr lang="en-US" dirty="0"/>
              <a:t>                        PRINT n LINES THUS</a:t>
            </a:r>
          </a:p>
          <a:p>
            <a:r>
              <a:rPr lang="en-US" dirty="0"/>
              <a:t/>
            </a:r>
            <a:br>
              <a:rPr lang="en-US" dirty="0"/>
            </a:br>
            <a:endParaRPr lang="en-US" dirty="0"/>
          </a:p>
          <a:p>
            <a:r>
              <a:rPr lang="en-US" dirty="0"/>
              <a:t># Print with the values of a variable:</a:t>
            </a:r>
          </a:p>
          <a:p>
            <a:r>
              <a:rPr lang="en-US" dirty="0"/>
              <a:t>                        PRINT n LINES WITH X AND Y LINE THIS</a:t>
            </a:r>
          </a:p>
          <a:p>
            <a:r>
              <a:rPr lang="en-US" dirty="0"/>
              <a:t/>
            </a:r>
            <a:br>
              <a:rPr lang="en-US" dirty="0"/>
            </a:br>
            <a:endParaRPr lang="en-US" dirty="0"/>
          </a:p>
          <a:p>
            <a:r>
              <a:rPr lang="en-US" dirty="0"/>
              <a:t># Three digit integer * * *, Four digit real number with one decimal place would be indicated by * * * .*</a:t>
            </a:r>
          </a:p>
          <a:p>
            <a:r>
              <a:rPr lang="en-US" dirty="0"/>
              <a:t/>
            </a:r>
            <a:br>
              <a:rPr lang="en-US" dirty="0"/>
            </a:br>
            <a:endParaRPr lang="en-US" dirty="0"/>
          </a:p>
        </p:txBody>
      </p:sp>
    </p:spTree>
    <p:extLst>
      <p:ext uri="{BB962C8B-B14F-4D97-AF65-F5344CB8AC3E}">
        <p14:creationId xmlns="" xmlns:p14="http://schemas.microsoft.com/office/powerpoint/2010/main" val="38182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Defining </a:t>
            </a:r>
            <a:r>
              <a:rPr lang="en-US" b="1" u="sng" dirty="0"/>
              <a:t>the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 Preamble section: This section defines the system structure and establishes the conditions under which the simulation will be run</a:t>
            </a:r>
            <a:r>
              <a:rPr lang="en-US" dirty="0" smtClean="0"/>
              <a:t>.</a:t>
            </a:r>
            <a:r>
              <a:rPr lang="en-US" dirty="0"/>
              <a:t/>
            </a:r>
            <a:br>
              <a:rPr lang="en-US" dirty="0"/>
            </a:br>
            <a:endParaRPr lang="en-US" dirty="0"/>
          </a:p>
          <a:p>
            <a:r>
              <a:rPr lang="en-US" dirty="0"/>
              <a:t># Variables type: Real, Integer, Alphabetical</a:t>
            </a:r>
          </a:p>
          <a:p>
            <a:pPr marL="0" indent="0">
              <a:buNone/>
            </a:pPr>
            <a:r>
              <a:rPr lang="en-US" dirty="0"/>
              <a:t>                      REAL, INTEGER, ALPHA, TEXT</a:t>
            </a:r>
          </a:p>
          <a:p>
            <a:endParaRPr lang="en-US" dirty="0"/>
          </a:p>
          <a:p>
            <a:r>
              <a:rPr lang="en-US" dirty="0"/>
              <a:t>Text  Used for process character strings.</a:t>
            </a:r>
          </a:p>
          <a:p>
            <a:pPr marL="0" indent="0">
              <a:buNone/>
            </a:pPr>
            <a:r>
              <a:rPr lang="en-US" dirty="0"/>
              <a:t>                        NORMALLY, MODE IS INTEGER (or ALPHA)</a:t>
            </a:r>
          </a:p>
          <a:p>
            <a:pPr marL="0" indent="0">
              <a:buNone/>
            </a:pPr>
            <a:r>
              <a:rPr lang="en-US" dirty="0"/>
              <a:t/>
            </a:r>
            <a:br>
              <a:rPr lang="en-US" dirty="0"/>
            </a:br>
            <a:endParaRPr lang="en-US" dirty="0"/>
          </a:p>
        </p:txBody>
      </p:sp>
    </p:spTree>
    <p:extLst>
      <p:ext uri="{BB962C8B-B14F-4D97-AF65-F5344CB8AC3E}">
        <p14:creationId xmlns="" xmlns:p14="http://schemas.microsoft.com/office/powerpoint/2010/main" val="348031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Continuous and Discrete Simulation Language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Simulation languages are divided into 2 types </a:t>
            </a:r>
          </a:p>
          <a:p>
            <a:pPr lvl="2"/>
            <a:r>
              <a:rPr lang="en-US" dirty="0" smtClean="0"/>
              <a:t>Discrete </a:t>
            </a:r>
          </a:p>
          <a:p>
            <a:pPr lvl="2"/>
            <a:r>
              <a:rPr lang="en-US" dirty="0" smtClean="0"/>
              <a:t>Continuous </a:t>
            </a:r>
          </a:p>
          <a:p>
            <a:r>
              <a:rPr lang="en-US" dirty="0" smtClean="0"/>
              <a:t>Continuous simulation languages are designed for simulating continuous models and discrete simulation languages for discrete models.</a:t>
            </a:r>
          </a:p>
          <a:p>
            <a:r>
              <a:rPr lang="en-US" dirty="0" smtClean="0"/>
              <a:t> A language called a </a:t>
            </a:r>
            <a:r>
              <a:rPr lang="en-US" b="1" dirty="0" smtClean="0"/>
              <a:t>combined simulation language </a:t>
            </a:r>
            <a:r>
              <a:rPr lang="en-US" dirty="0" smtClean="0"/>
              <a:t>is written for system models in which some of the variables change continuously and other variables change discretely.</a:t>
            </a:r>
          </a:p>
          <a:p>
            <a:r>
              <a:rPr lang="en-US" dirty="0" smtClean="0"/>
              <a:t>Both variables - discrete and continuous interact with each other. </a:t>
            </a:r>
          </a:p>
          <a:p>
            <a:r>
              <a:rPr lang="en-US" dirty="0" smtClean="0"/>
              <a:t>e.g.: No. of passenger in a lift change discretely whereas the lift distance from the ground floor is continuous.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 Global variable: Global variable (that is available to all routines) or system variable.</a:t>
            </a:r>
          </a:p>
          <a:p>
            <a:pPr marL="0" indent="0">
              <a:buNone/>
            </a:pPr>
            <a:r>
              <a:rPr lang="en-US" dirty="0"/>
              <a:t>        </a:t>
            </a:r>
            <a:r>
              <a:rPr lang="en-US" dirty="0" smtClean="0"/>
              <a:t>	 [</a:t>
            </a:r>
            <a:r>
              <a:rPr lang="en-US" dirty="0"/>
              <a:t> They are in the normal mode]</a:t>
            </a:r>
          </a:p>
          <a:p>
            <a:pPr marL="0" indent="0">
              <a:buNone/>
            </a:pPr>
            <a:r>
              <a:rPr lang="en-US" dirty="0"/>
              <a:t>                        THE SYSTEM HAS X AND Y</a:t>
            </a:r>
          </a:p>
          <a:p>
            <a:pPr marL="0" indent="0">
              <a:buNone/>
            </a:pPr>
            <a:r>
              <a:rPr lang="en-US" dirty="0" smtClean="0"/>
              <a:t>	[</a:t>
            </a:r>
            <a:r>
              <a:rPr lang="en-US" dirty="0"/>
              <a:t>To separate items we can use commas ( ,) or the word AND (or both)]</a:t>
            </a:r>
          </a:p>
          <a:p>
            <a:r>
              <a:rPr lang="en-US" dirty="0"/>
              <a:t/>
            </a:r>
            <a:br>
              <a:rPr lang="en-US" dirty="0"/>
            </a:br>
            <a:endParaRPr lang="en-US" dirty="0"/>
          </a:p>
          <a:p>
            <a:pPr marL="0" indent="0">
              <a:buNone/>
            </a:pPr>
            <a:r>
              <a:rPr lang="en-US" dirty="0"/>
              <a:t># If we need to define variable other than normal mode. We use DEFINE statement.</a:t>
            </a:r>
          </a:p>
          <a:p>
            <a:pPr marL="0" indent="0">
              <a:buNone/>
            </a:pPr>
            <a:r>
              <a:rPr lang="en-US" dirty="0"/>
              <a:t>                       DEFINE name1, name2, ….., AS INTEGER VARIABLS</a:t>
            </a:r>
          </a:p>
          <a:p>
            <a:pPr marL="0" indent="0">
              <a:buNone/>
            </a:pPr>
            <a:r>
              <a:rPr lang="en-US" dirty="0"/>
              <a:t>            [If define does not use MODE then default normal mode is used.]</a:t>
            </a:r>
          </a:p>
          <a:p>
            <a:pPr marL="0" indent="0">
              <a:buNone/>
            </a:pPr>
            <a:r>
              <a:rPr lang="en-US" dirty="0"/>
              <a:t/>
            </a:r>
            <a:br>
              <a:rPr lang="en-US" dirty="0"/>
            </a:br>
            <a:r>
              <a:rPr lang="en-US" dirty="0"/>
              <a:t/>
            </a:r>
            <a:br>
              <a:rPr lang="en-US" dirty="0"/>
            </a:br>
            <a:endParaRPr lang="en-US" dirty="0"/>
          </a:p>
          <a:p>
            <a:endParaRPr lang="en-US" dirty="0"/>
          </a:p>
        </p:txBody>
      </p:sp>
    </p:spTree>
    <p:extLst>
      <p:ext uri="{BB962C8B-B14F-4D97-AF65-F5344CB8AC3E}">
        <p14:creationId xmlns="" xmlns:p14="http://schemas.microsoft.com/office/powerpoint/2010/main" val="294471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endParaRPr lang="en-US" dirty="0"/>
          </a:p>
          <a:p>
            <a:r>
              <a:rPr lang="en-US" dirty="0"/>
              <a:t># The permanent entities, temporary entities and event notice are defined in lists, following the statements</a:t>
            </a:r>
          </a:p>
          <a:p>
            <a:r>
              <a:rPr lang="en-US" dirty="0"/>
              <a:t>                        PERMANEMT ENTITIES</a:t>
            </a:r>
          </a:p>
          <a:p>
            <a:r>
              <a:rPr lang="en-US" dirty="0"/>
              <a:t>                        TEMPORARY ENTITIES</a:t>
            </a:r>
          </a:p>
          <a:p>
            <a:r>
              <a:rPr lang="en-US" dirty="0"/>
              <a:t>                        EVENT NOTICES</a:t>
            </a:r>
          </a:p>
          <a:p>
            <a:r>
              <a:rPr lang="en-US" dirty="0"/>
              <a:t/>
            </a:r>
            <a:br>
              <a:rPr lang="en-US" dirty="0"/>
            </a:br>
            <a:endParaRPr lang="en-US" dirty="0"/>
          </a:p>
          <a:p>
            <a:r>
              <a:rPr lang="en-US" u="sng" dirty="0"/>
              <a:t>Example:</a:t>
            </a:r>
            <a:r>
              <a:rPr lang="en-US" dirty="0"/>
              <a:t> TEMPORARY ENTITIES</a:t>
            </a:r>
          </a:p>
          <a:p>
            <a:r>
              <a:rPr lang="en-US" dirty="0"/>
              <a:t>                EVERY entity HAS  attr1 AND  attr2 …..</a:t>
            </a:r>
          </a:p>
          <a:p>
            <a:r>
              <a:rPr lang="en-US" dirty="0"/>
              <a:t>            [80 characteristics line]</a:t>
            </a:r>
          </a:p>
          <a:p>
            <a:r>
              <a:rPr lang="en-US" dirty="0"/>
              <a:t>                EVENT NOTICES</a:t>
            </a:r>
          </a:p>
          <a:p>
            <a:r>
              <a:rPr lang="en-US" dirty="0"/>
              <a:t>                EVERY X HAS A attr1 A ……</a:t>
            </a:r>
          </a:p>
          <a:p>
            <a:r>
              <a:rPr lang="en-US" dirty="0"/>
              <a:t/>
            </a:r>
            <a:br>
              <a:rPr lang="en-US" dirty="0"/>
            </a:br>
            <a:endParaRPr lang="en-US" dirty="0"/>
          </a:p>
          <a:p>
            <a:r>
              <a:rPr lang="en-US" dirty="0"/>
              <a:t># If no specified attribute is used other than the system’s attributes (data)</a:t>
            </a:r>
          </a:p>
          <a:p>
            <a:r>
              <a:rPr lang="en-US" dirty="0"/>
              <a:t>Then: EVENT NOTICES INCLUDE …………</a:t>
            </a:r>
          </a:p>
          <a:p>
            <a:endParaRPr lang="en-US" dirty="0"/>
          </a:p>
        </p:txBody>
      </p:sp>
    </p:spTree>
    <p:extLst>
      <p:ext uri="{BB962C8B-B14F-4D97-AF65-F5344CB8AC3E}">
        <p14:creationId xmlns="" xmlns:p14="http://schemas.microsoft.com/office/powerpoint/2010/main" val="275122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the Telephone System Model</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57200" y="1828801"/>
            <a:ext cx="8229600" cy="4268670"/>
          </a:xfrm>
        </p:spPr>
      </p:pic>
    </p:spTree>
    <p:extLst>
      <p:ext uri="{BB962C8B-B14F-4D97-AF65-F5344CB8AC3E}">
        <p14:creationId xmlns="" xmlns:p14="http://schemas.microsoft.com/office/powerpoint/2010/main" val="152578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81000" y="228600"/>
            <a:ext cx="8425247" cy="63246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is GPSS? Explain with example.</a:t>
            </a:r>
          </a:p>
          <a:p>
            <a:r>
              <a:rPr lang="en-US" dirty="0" smtClean="0"/>
              <a:t>Explain about the two permanent entities-facility and storage blocks with suitable example.</a:t>
            </a:r>
          </a:p>
          <a:p>
            <a:r>
              <a:rPr lang="en-US" dirty="0" smtClean="0"/>
              <a:t>Explain the organization of SIMSCRIPT program with example of telephone system.</a:t>
            </a:r>
          </a:p>
          <a:p>
            <a:r>
              <a:rPr lang="en-US" dirty="0" smtClean="0"/>
              <a:t>Draw GPSS diagram for the following problem.</a:t>
            </a:r>
          </a:p>
          <a:p>
            <a:pPr lvl="1"/>
            <a:r>
              <a:rPr lang="en-US" dirty="0" smtClean="0"/>
              <a:t>A machine tool in a manufacturing shop is a turning out parts at the rate of 1 every 5 minute. As they have finished the part go to an inspector who takes 4±3 to examine each one &amp; rejects about 10% of the parts. Each part will represented by a transaction and the time unit selected for the problem will be 1 min</a:t>
            </a:r>
            <a:r>
              <a:rPr lang="en-US" dirty="0" smtClean="0"/>
              <a:t>.</a:t>
            </a:r>
          </a:p>
          <a:p>
            <a:pPr lvl="1"/>
            <a:endParaRPr lang="en-US" dirty="0" smtClean="0"/>
          </a:p>
          <a:p>
            <a:pPr lvl="1"/>
            <a:endParaRPr lang="en-US" dirty="0" smtClean="0"/>
          </a:p>
          <a:p>
            <a:pPr lvl="1"/>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smtClean="0"/>
              <a:t>Draw GPSS for above problem with two inspector.</a:t>
            </a:r>
          </a:p>
          <a:p>
            <a:pPr lvl="1"/>
            <a:r>
              <a:rPr lang="en-US" dirty="0" smtClean="0"/>
              <a:t>A machine tool in a manufacturing shop is a turning out parts at the rate of 1 every 5 minute. As they have finished the part go to an inspector who takes 4±3 to examine each one &amp; rejects about 10% of the parts. </a:t>
            </a:r>
            <a:r>
              <a:rPr lang="en-US" dirty="0" smtClean="0"/>
              <a:t>The rejected parts are sent back for further work. Reworking takes 15±3 minutes and does not involve the machine that originally made the parts. After correction, the parts are resubmitted for inspection. Each </a:t>
            </a:r>
            <a:r>
              <a:rPr lang="en-US" dirty="0" smtClean="0"/>
              <a:t>part will represented by a transaction and the time unit selected for the problem will be 1 min</a:t>
            </a:r>
            <a:r>
              <a:rPr lang="en-US" dirty="0" smtClean="0"/>
              <a:t>. Simulate for 1000 parts.</a:t>
            </a:r>
          </a:p>
          <a:p>
            <a:pPr lvl="1">
              <a:buNone/>
            </a:pPr>
            <a:endParaRPr lang="en-US" dirty="0" smtClean="0"/>
          </a:p>
          <a:p>
            <a:pPr lvl="1"/>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Workers come to a supply store at the rate of one every 5±2 minutes. Their requisitions are processed by one of two clerks who take 8±4 minutes for each requisition. The requisitions are then passed to a single storekeeper who fills them one at a time taking 4±3 minutes for each request. Simulate the queue of workers and measure the distribution of time taken for 1000 requisitions to be filled.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l.PNG"/>
          <p:cNvPicPr>
            <a:picLocks noGrp="1" noChangeAspect="1"/>
          </p:cNvPicPr>
          <p:nvPr>
            <p:ph idx="1"/>
          </p:nvPr>
        </p:nvPicPr>
        <p:blipFill>
          <a:blip r:embed="rId2"/>
          <a:stretch>
            <a:fillRect/>
          </a:stretch>
        </p:blipFill>
        <p:spPr>
          <a:xfrm>
            <a:off x="228600" y="1219200"/>
            <a:ext cx="8656031" cy="46482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US" dirty="0"/>
              <a:t>GPSS(General Purpose Simulation System)</a:t>
            </a:r>
          </a:p>
        </p:txBody>
      </p:sp>
      <p:sp>
        <p:nvSpPr>
          <p:cNvPr id="3" name="Content Placeholder 2"/>
          <p:cNvSpPr>
            <a:spLocks noGrp="1"/>
          </p:cNvSpPr>
          <p:nvPr>
            <p:ph idx="1"/>
          </p:nvPr>
        </p:nvSpPr>
        <p:spPr/>
        <p:txBody>
          <a:bodyPr>
            <a:normAutofit lnSpcReduction="10000"/>
          </a:bodyPr>
          <a:lstStyle/>
          <a:p>
            <a:r>
              <a:rPr lang="en-US" dirty="0" smtClean="0"/>
              <a:t>GPSS (General Purpose Simulation System) language was developed by IBM Corporation. </a:t>
            </a:r>
          </a:p>
          <a:p>
            <a:r>
              <a:rPr lang="en-US" dirty="0" smtClean="0"/>
              <a:t>The system to be simulated in GPSS is described as a block diagram in which the blocks represent the activities and lines joining the blocks indicate the sequence in which the activities can be executed. </a:t>
            </a:r>
          </a:p>
          <a:p>
            <a:r>
              <a:rPr lang="en-US" dirty="0" smtClean="0"/>
              <a:t>The approach taken in GPSS is to define a set of 48 specific block types each of which represents a characteristics action of system. </a:t>
            </a:r>
          </a:p>
          <a:p>
            <a:r>
              <a:rPr lang="en-US" dirty="0" smtClean="0"/>
              <a:t>The program user must draw a block diagram of </a:t>
            </a:r>
            <a:r>
              <a:rPr lang="en-US" smtClean="0"/>
              <a:t>the system using </a:t>
            </a:r>
            <a:r>
              <a:rPr lang="en-US" dirty="0" smtClean="0"/>
              <a:t>only these 48 block diagram. </a:t>
            </a:r>
            <a:endParaRPr lang="en-US" dirty="0"/>
          </a:p>
        </p:txBody>
      </p:sp>
    </p:spTree>
    <p:extLst>
      <p:ext uri="{BB962C8B-B14F-4D97-AF65-F5344CB8AC3E}">
        <p14:creationId xmlns="" xmlns:p14="http://schemas.microsoft.com/office/powerpoint/2010/main" val="274626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09600" y="336174"/>
            <a:ext cx="8077200" cy="6382273"/>
          </a:xfrm>
        </p:spPr>
      </p:pic>
    </p:spTree>
    <p:extLst>
      <p:ext uri="{BB962C8B-B14F-4D97-AF65-F5344CB8AC3E}">
        <p14:creationId xmlns="" xmlns:p14="http://schemas.microsoft.com/office/powerpoint/2010/main" val="255682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Simulation of a manufacturing shop</a:t>
            </a:r>
          </a:p>
          <a:p>
            <a:pPr lvl="1"/>
            <a:r>
              <a:rPr lang="en-US" dirty="0" smtClean="0"/>
              <a:t> A machine tool in a manufacturing shop is a turning out parts at the rate of 1 every 5 minute. As they have finished the part go to an inspector who takes 4±3 to examine each one &amp; rejects about 10% of the parts. Each part will represented by a transaction and the time unit selected for the problem will be 1 min. </a:t>
            </a:r>
            <a:endParaRPr lang="en-US" dirty="0"/>
          </a:p>
        </p:txBody>
      </p:sp>
    </p:spTree>
    <p:extLst>
      <p:ext uri="{BB962C8B-B14F-4D97-AF65-F5344CB8AC3E}">
        <p14:creationId xmlns="" xmlns:p14="http://schemas.microsoft.com/office/powerpoint/2010/main" val="241953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gpss1.PNG"/>
          <p:cNvPicPr>
            <a:picLocks noGrp="1" noChangeAspect="1"/>
          </p:cNvPicPr>
          <p:nvPr>
            <p:ph idx="1"/>
          </p:nvPr>
        </p:nvPicPr>
        <p:blipFill>
          <a:blip r:embed="rId2"/>
          <a:stretch>
            <a:fillRect/>
          </a:stretch>
        </p:blipFill>
        <p:spPr>
          <a:xfrm>
            <a:off x="2057400" y="990600"/>
            <a:ext cx="4800599" cy="5486400"/>
          </a:xfrm>
        </p:spPr>
      </p:pic>
    </p:spTree>
    <p:extLst>
      <p:ext uri="{BB962C8B-B14F-4D97-AF65-F5344CB8AC3E}">
        <p14:creationId xmlns="" xmlns:p14="http://schemas.microsoft.com/office/powerpoint/2010/main" val="66347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GPSS Code</a:t>
            </a:r>
            <a:endParaRPr lang="en-US" dirty="0"/>
          </a:p>
        </p:txBody>
      </p:sp>
      <p:sp>
        <p:nvSpPr>
          <p:cNvPr id="3" name="Content Placeholder 2"/>
          <p:cNvSpPr>
            <a:spLocks noGrp="1"/>
          </p:cNvSpPr>
          <p:nvPr>
            <p:ph idx="1"/>
          </p:nvPr>
        </p:nvSpPr>
        <p:spPr/>
        <p:txBody>
          <a:bodyPr>
            <a:normAutofit/>
          </a:bodyPr>
          <a:lstStyle/>
          <a:p>
            <a:r>
              <a:rPr lang="en-US" dirty="0" smtClean="0"/>
              <a:t>GENERATE 5,0 create parts </a:t>
            </a:r>
          </a:p>
          <a:p>
            <a:r>
              <a:rPr lang="en-US" dirty="0" smtClean="0"/>
              <a:t>ADVANCE 4,3 inspect parts </a:t>
            </a:r>
          </a:p>
          <a:p>
            <a:r>
              <a:rPr lang="en-US" dirty="0" smtClean="0"/>
              <a:t>TRANSFER 0.1,AAC,REJ select or reject </a:t>
            </a:r>
          </a:p>
          <a:p>
            <a:r>
              <a:rPr lang="en-US" dirty="0" smtClean="0"/>
              <a:t>TERMINATE 1 accepted path </a:t>
            </a:r>
          </a:p>
          <a:p>
            <a:r>
              <a:rPr lang="en-US" dirty="0" smtClean="0"/>
              <a:t>TERMINATE 1 Rejected path </a:t>
            </a:r>
          </a:p>
          <a:p>
            <a:r>
              <a:rPr lang="en-US" dirty="0" smtClean="0"/>
              <a:t>START 1000 Run for 1000 Parts</a:t>
            </a:r>
          </a:p>
          <a:p>
            <a:pPr>
              <a:buNone/>
            </a:pPr>
            <a:endParaRPr lang="en-US" dirty="0" smtClean="0"/>
          </a:p>
        </p:txBody>
      </p:sp>
    </p:spTree>
    <p:extLst>
      <p:ext uri="{BB962C8B-B14F-4D97-AF65-F5344CB8AC3E}">
        <p14:creationId xmlns="" xmlns:p14="http://schemas.microsoft.com/office/powerpoint/2010/main" val="377894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FACILITIES AND STORAGES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two types of permanent entities defining GPSS to represent system equipment. </a:t>
            </a:r>
          </a:p>
          <a:p>
            <a:pPr lvl="1"/>
            <a:r>
              <a:rPr lang="en-US" dirty="0" smtClean="0"/>
              <a:t>Facilities and</a:t>
            </a:r>
          </a:p>
          <a:p>
            <a:pPr lvl="1"/>
            <a:r>
              <a:rPr lang="en-US" dirty="0" smtClean="0"/>
              <a:t>Storages. </a:t>
            </a:r>
          </a:p>
          <a:p>
            <a:r>
              <a:rPr lang="en-US" dirty="0" smtClean="0"/>
              <a:t>A facility is defined as an entity that can be engaged by a single transaction at a time like tollgate (gate where charge is collected). </a:t>
            </a:r>
          </a:p>
          <a:p>
            <a:r>
              <a:rPr lang="en-US" dirty="0" smtClean="0"/>
              <a:t>A storage is defined as an entity that can be occupied by many transactions at a time up to predetermined limit. </a:t>
            </a:r>
          </a:p>
          <a:p>
            <a:r>
              <a:rPr lang="en-US" dirty="0" smtClean="0"/>
              <a:t>e.g.- in transportation system,  vehicle is transaction, a toolbox in a vehicle may be considerable as a facility and a road as a storage. </a:t>
            </a:r>
          </a:p>
        </p:txBody>
      </p:sp>
    </p:spTree>
    <p:extLst>
      <p:ext uri="{BB962C8B-B14F-4D97-AF65-F5344CB8AC3E}">
        <p14:creationId xmlns="" xmlns:p14="http://schemas.microsoft.com/office/powerpoint/2010/main" val="228930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386</TotalTime>
  <Words>1037</Words>
  <Application>Microsoft Office PowerPoint</Application>
  <PresentationFormat>On-screen Show (4:3)</PresentationFormat>
  <Paragraphs>147</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Chapter 6 Simulation Language</vt:lpstr>
      <vt:lpstr>Continuous and Discrete Simulation Language</vt:lpstr>
      <vt:lpstr>Slide 3</vt:lpstr>
      <vt:lpstr>GPSS(General Purpose Simulation System)</vt:lpstr>
      <vt:lpstr>Slide 5</vt:lpstr>
      <vt:lpstr>Problem</vt:lpstr>
      <vt:lpstr>Slide 7</vt:lpstr>
      <vt:lpstr>GPSS Code</vt:lpstr>
      <vt:lpstr>FACILITIES AND STORAGES</vt:lpstr>
      <vt:lpstr>GPSSS-Facility and Storage blocks</vt:lpstr>
      <vt:lpstr>Slide 11</vt:lpstr>
      <vt:lpstr>Slide 12</vt:lpstr>
      <vt:lpstr>Introduction to SIMSCRIPT</vt:lpstr>
      <vt:lpstr>SIMSCRIPT System Concept</vt:lpstr>
      <vt:lpstr>SIMSCRIPT Program</vt:lpstr>
      <vt:lpstr>Organization of a SIMSCRIPT Program</vt:lpstr>
      <vt:lpstr>Names and Labels: </vt:lpstr>
      <vt:lpstr> SIMSCRIPT statements:</vt:lpstr>
      <vt:lpstr>Defining the System:</vt:lpstr>
      <vt:lpstr>Slide 20</vt:lpstr>
      <vt:lpstr>Slide 21</vt:lpstr>
      <vt:lpstr>Defining the Telephone System Model</vt:lpstr>
      <vt:lpstr>Slide 23</vt:lpstr>
      <vt:lpstr>Assignment</vt:lpstr>
      <vt:lpstr>Slide 25</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Simulation Language</dc:title>
  <dc:creator>usre</dc:creator>
  <cp:lastModifiedBy>nec</cp:lastModifiedBy>
  <cp:revision>32</cp:revision>
  <dcterms:created xsi:type="dcterms:W3CDTF">2006-08-16T00:00:00Z</dcterms:created>
  <dcterms:modified xsi:type="dcterms:W3CDTF">2019-08-18T04:04:26Z</dcterms:modified>
</cp:coreProperties>
</file>