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6" r:id="rId15"/>
    <p:sldId id="271" r:id="rId16"/>
    <p:sldId id="272" r:id="rId17"/>
    <p:sldId id="273" r:id="rId18"/>
    <p:sldId id="274" r:id="rId19"/>
    <p:sldId id="275" r:id="rId20"/>
    <p:sldId id="277" r:id="rId21"/>
    <p:sldId id="278" r:id="rId22"/>
    <p:sldId id="280" r:id="rId23"/>
    <p:sldId id="279"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1" d="100"/>
          <a:sy n="81" d="100"/>
        </p:scale>
        <p:origin x="-1056" y="4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8EE568-52BB-4ADA-9BA3-ED832E620D46}" type="datetimeFigureOut">
              <a:rPr lang="en-US" smtClean="0"/>
              <a:pPr/>
              <a:t>8/18/2019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1B2D82D-E771-4B4F-B6FC-4B30BDF97C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8EE568-52BB-4ADA-9BA3-ED832E620D46}"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8EE568-52BB-4ADA-9BA3-ED832E620D46}"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8EE568-52BB-4ADA-9BA3-ED832E620D46}"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8EE568-52BB-4ADA-9BA3-ED832E620D46}"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2D82D-E771-4B4F-B6FC-4B30BDF97C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8EE568-52BB-4ADA-9BA3-ED832E620D46}"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8EE568-52BB-4ADA-9BA3-ED832E620D46}" type="datetimeFigureOut">
              <a:rPr lang="en-US" smtClean="0"/>
              <a:pPr/>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8EE568-52BB-4ADA-9BA3-ED832E620D46}" type="datetimeFigureOut">
              <a:rPr lang="en-US" smtClean="0"/>
              <a:pPr/>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EE568-52BB-4ADA-9BA3-ED832E620D46}" type="datetimeFigureOut">
              <a:rPr lang="en-US" smtClean="0"/>
              <a:pPr/>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8EE568-52BB-4ADA-9BA3-ED832E620D46}"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2D82D-E771-4B4F-B6FC-4B30BDF97C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8EE568-52BB-4ADA-9BA3-ED832E620D46}"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1B2D82D-E771-4B4F-B6FC-4B30BDF97CE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8EE568-52BB-4ADA-9BA3-ED832E620D46}" type="datetimeFigureOut">
              <a:rPr lang="en-US" smtClean="0"/>
              <a:pPr/>
              <a:t>8/18/2019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B2D82D-E771-4B4F-B6FC-4B30BDF97CE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4</a:t>
            </a:r>
            <a:br>
              <a:rPr lang="en-US" dirty="0" smtClean="0"/>
            </a:br>
            <a:r>
              <a:rPr lang="en-US" dirty="0" smtClean="0"/>
              <a:t>Discrete System Simulation</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Prepared By:</a:t>
            </a:r>
          </a:p>
          <a:p>
            <a:r>
              <a:rPr lang="en-US" dirty="0" smtClean="0"/>
              <a:t>Asst. Prof. </a:t>
            </a:r>
            <a:r>
              <a:rPr lang="en-US" dirty="0" err="1" smtClean="0"/>
              <a:t>Sundar</a:t>
            </a:r>
            <a:r>
              <a:rPr lang="en-US" dirty="0" smtClean="0"/>
              <a:t> </a:t>
            </a:r>
            <a:r>
              <a:rPr lang="en-US" dirty="0" err="1" smtClean="0"/>
              <a:t>Kunwar</a:t>
            </a:r>
            <a:endParaRPr lang="en-US" dirty="0" smtClean="0"/>
          </a:p>
          <a:p>
            <a:r>
              <a:rPr lang="en-US" dirty="0" smtClean="0"/>
              <a:t>Department of Computer Science and Engineering</a:t>
            </a:r>
          </a:p>
          <a:p>
            <a:r>
              <a:rPr lang="en-US" dirty="0" smtClean="0"/>
              <a:t>Nepal Engineering College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 of Telephone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smtClean="0"/>
              <a:t>To keep track of event the number of representing currently the clock time 5 1027.</a:t>
            </a:r>
          </a:p>
          <a:p>
            <a:r>
              <a:rPr lang="en-US" dirty="0" smtClean="0"/>
              <a:t>The unit of time is taken to be in second. There is a list of call in progress showing which line call is connected and the time each call finishes. </a:t>
            </a:r>
          </a:p>
          <a:p>
            <a:r>
              <a:rPr lang="en-US" dirty="0" smtClean="0"/>
              <a:t>The arrival of call is generated by the boot strapping technique. </a:t>
            </a:r>
          </a:p>
          <a:p>
            <a:r>
              <a:rPr lang="en-US" dirty="0" smtClean="0"/>
              <a:t>There are 2 activities causing event. </a:t>
            </a:r>
          </a:p>
          <a:p>
            <a:pPr lvl="2">
              <a:buNone/>
            </a:pPr>
            <a:r>
              <a:rPr lang="en-US" dirty="0" smtClean="0"/>
              <a:t>1. New calls can arrive </a:t>
            </a:r>
          </a:p>
          <a:p>
            <a:pPr lvl="2">
              <a:buNone/>
            </a:pPr>
            <a:r>
              <a:rPr lang="en-US" dirty="0" smtClean="0"/>
              <a:t>2. Existing calls can finish</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 of Telephone </a:t>
            </a:r>
            <a:r>
              <a:rPr lang="en-US" dirty="0" smtClean="0"/>
              <a:t>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3-future events :</a:t>
            </a:r>
          </a:p>
          <a:p>
            <a:pPr lvl="1"/>
            <a:r>
              <a:rPr lang="en-US" dirty="0" smtClean="0"/>
              <a:t>• The call between lines 2 and 5 is due to finish at time 1053. </a:t>
            </a:r>
          </a:p>
          <a:p>
            <a:pPr lvl="1"/>
            <a:r>
              <a:rPr lang="en-US" dirty="0" smtClean="0"/>
              <a:t>• The call between line 4 and 7 is due to finish at time 1075. </a:t>
            </a:r>
          </a:p>
          <a:p>
            <a:pPr lvl="1"/>
            <a:r>
              <a:rPr lang="en-US" dirty="0" smtClean="0"/>
              <a:t>• A new call is due to arrive at time 1057.</a:t>
            </a:r>
          </a:p>
          <a:p>
            <a:pPr lvl="1">
              <a:buNone/>
            </a:pPr>
            <a:r>
              <a:rPr lang="en-US" dirty="0" smtClean="0"/>
              <a:t> The simulation proceeds by exhibiting a cycle of state to simulate each event. </a:t>
            </a:r>
          </a:p>
          <a:p>
            <a:pPr lvl="1">
              <a:buNone/>
            </a:pPr>
            <a:r>
              <a:rPr lang="en-US" dirty="0" smtClean="0"/>
              <a:t>Steps:- 1. Find the next potential event. </a:t>
            </a:r>
          </a:p>
          <a:p>
            <a:pPr lvl="1">
              <a:buNone/>
            </a:pPr>
            <a:r>
              <a:rPr lang="en-US" dirty="0" smtClean="0"/>
              <a:t>2. Select an activity. </a:t>
            </a:r>
          </a:p>
          <a:p>
            <a:pPr lvl="1">
              <a:buNone/>
            </a:pPr>
            <a:r>
              <a:rPr lang="en-US" dirty="0" smtClean="0"/>
              <a:t>3. Test if the event can be executed. </a:t>
            </a:r>
          </a:p>
          <a:p>
            <a:pPr lvl="1">
              <a:buNone/>
            </a:pPr>
            <a:r>
              <a:rPr lang="en-US" dirty="0" smtClean="0"/>
              <a:t>4. Change the system event. </a:t>
            </a:r>
          </a:p>
          <a:p>
            <a:pPr lvl="1">
              <a:buNone/>
            </a:pPr>
            <a:r>
              <a:rPr lang="en-US" dirty="0" smtClean="0"/>
              <a:t>5. Gather statistics. </a:t>
            </a:r>
          </a:p>
          <a:p>
            <a:pPr lvl="1">
              <a:buNone/>
            </a:pPr>
            <a:r>
              <a:rPr lang="en-US" dirty="0" smtClean="0"/>
              <a:t>The simulation will be run until a given number of calls have been processed or until the simulation time has elapsed.</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 of Telephone </a:t>
            </a:r>
            <a:r>
              <a:rPr lang="en-US" dirty="0" smtClean="0"/>
              <a:t>System..</a:t>
            </a:r>
            <a:endParaRPr lang="en-US" dirty="0"/>
          </a:p>
        </p:txBody>
      </p:sp>
      <p:sp>
        <p:nvSpPr>
          <p:cNvPr id="3" name="Content Placeholder 2"/>
          <p:cNvSpPr>
            <a:spLocks noGrp="1"/>
          </p:cNvSpPr>
          <p:nvPr>
            <p:ph idx="1"/>
          </p:nvPr>
        </p:nvSpPr>
        <p:spPr/>
        <p:txBody>
          <a:bodyPr/>
          <a:lstStyle/>
          <a:p>
            <a:r>
              <a:rPr lang="en-US" dirty="0" smtClean="0"/>
              <a:t>Delayed Call</a:t>
            </a:r>
          </a:p>
          <a:p>
            <a:pPr lvl="1"/>
            <a:r>
              <a:rPr lang="en-US" dirty="0" smtClean="0"/>
              <a:t> Suppose the telephone system is modified so that cannot be connected are not loosed instead the wait until they can be connected, they have called as delayed calls.</a:t>
            </a:r>
          </a:p>
          <a:p>
            <a:pPr lvl="1"/>
            <a:r>
              <a:rPr lang="en-US" dirty="0" smtClean="0"/>
              <a:t> To keep records of these delayed calls a delayed call list is made. </a:t>
            </a:r>
          </a:p>
          <a:p>
            <a:pPr lvl="1"/>
            <a:r>
              <a:rPr lang="en-US" dirty="0" smtClean="0"/>
              <a:t>When a call completely ends, it is necessary to check the delayed call list to see if a waiting call can be connected.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Gathering statistics</a:t>
            </a:r>
          </a:p>
        </p:txBody>
      </p:sp>
      <p:sp>
        <p:nvSpPr>
          <p:cNvPr id="3" name="Content Placeholder 2"/>
          <p:cNvSpPr>
            <a:spLocks noGrp="1"/>
          </p:cNvSpPr>
          <p:nvPr>
            <p:ph idx="1"/>
          </p:nvPr>
        </p:nvSpPr>
        <p:spPr>
          <a:xfrm>
            <a:off x="457200" y="1066800"/>
            <a:ext cx="8229600" cy="5257800"/>
          </a:xfrm>
        </p:spPr>
        <p:txBody>
          <a:bodyPr>
            <a:normAutofit/>
          </a:bodyPr>
          <a:lstStyle/>
          <a:p>
            <a:r>
              <a:rPr lang="en-US" dirty="0" smtClean="0"/>
              <a:t>The </a:t>
            </a:r>
            <a:r>
              <a:rPr lang="en-US" dirty="0"/>
              <a:t>statistics of interested variables has to be gathered during simulation and the selection variables depend on the nature of our simulation studies</a:t>
            </a:r>
            <a:r>
              <a:rPr lang="en-US" dirty="0" smtClean="0"/>
              <a:t>.</a:t>
            </a:r>
          </a:p>
          <a:p>
            <a:r>
              <a:rPr lang="en-US" dirty="0" smtClean="0"/>
              <a:t> </a:t>
            </a:r>
            <a:r>
              <a:rPr lang="en-US" dirty="0"/>
              <a:t>For example </a:t>
            </a:r>
            <a:endParaRPr lang="en-US" dirty="0" smtClean="0"/>
          </a:p>
          <a:p>
            <a:pPr lvl="1"/>
            <a:r>
              <a:rPr lang="en-US" sz="2300" b="1" dirty="0" smtClean="0"/>
              <a:t>Counts</a:t>
            </a:r>
            <a:r>
              <a:rPr lang="en-US" sz="2300" b="1" dirty="0"/>
              <a:t>, </a:t>
            </a:r>
            <a:endParaRPr lang="en-US" sz="2300" b="1" dirty="0" smtClean="0"/>
          </a:p>
          <a:p>
            <a:pPr lvl="1"/>
            <a:r>
              <a:rPr lang="en-US" sz="2300" b="1" dirty="0" smtClean="0"/>
              <a:t>Summary measures,</a:t>
            </a:r>
          </a:p>
          <a:p>
            <a:pPr lvl="1"/>
            <a:r>
              <a:rPr lang="en-US" sz="2300" b="1" dirty="0" smtClean="0"/>
              <a:t>Utilization</a:t>
            </a:r>
            <a:r>
              <a:rPr lang="en-US" sz="2300" b="1" dirty="0"/>
              <a:t>, </a:t>
            </a:r>
            <a:r>
              <a:rPr lang="en-US" sz="2300" b="1" dirty="0" smtClean="0"/>
              <a:t>Occupancy</a:t>
            </a:r>
          </a:p>
          <a:p>
            <a:pPr lvl="1"/>
            <a:r>
              <a:rPr lang="en-US" sz="2300" b="1" dirty="0" smtClean="0"/>
              <a:t>Transit </a:t>
            </a:r>
            <a:r>
              <a:rPr lang="en-US" sz="2300" b="1" dirty="0"/>
              <a:t>times etc. </a:t>
            </a:r>
            <a:endParaRPr lang="en-US" sz="2300" b="1" dirty="0" smtClean="0"/>
          </a:p>
          <a:p>
            <a:pPr lvl="1"/>
            <a:endParaRPr lang="en-US" sz="23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statistics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sz="2300" b="1" dirty="0" smtClean="0"/>
              <a:t>Counts: </a:t>
            </a:r>
          </a:p>
          <a:p>
            <a:pPr lvl="2"/>
            <a:r>
              <a:rPr lang="en-US" sz="2000" dirty="0" smtClean="0"/>
              <a:t>are number of entities or events. e.g. No. of devices, No. of links, Blocked call events etc.</a:t>
            </a:r>
          </a:p>
          <a:p>
            <a:pPr lvl="1"/>
            <a:r>
              <a:rPr lang="en-US" sz="2300" b="1" dirty="0" smtClean="0"/>
              <a:t> Summary measures: </a:t>
            </a:r>
          </a:p>
          <a:p>
            <a:pPr lvl="2"/>
            <a:r>
              <a:rPr lang="en-US" sz="2000" dirty="0" smtClean="0"/>
              <a:t>Extreme values, Mean and standard deviations etc. For example Maximum links in telephone system. </a:t>
            </a:r>
          </a:p>
          <a:p>
            <a:pPr lvl="1"/>
            <a:r>
              <a:rPr lang="en-US" sz="2300" b="1" dirty="0" smtClean="0"/>
              <a:t>Utilization: </a:t>
            </a:r>
          </a:p>
          <a:p>
            <a:pPr lvl="2"/>
            <a:r>
              <a:rPr lang="en-US" sz="2000" dirty="0" smtClean="0"/>
              <a:t>Fraction or percentage of time that some entities get engaged.</a:t>
            </a:r>
          </a:p>
          <a:p>
            <a:pPr lvl="1"/>
            <a:r>
              <a:rPr lang="en-US" sz="2300" b="1" dirty="0" smtClean="0"/>
              <a:t>Occupancy: - </a:t>
            </a:r>
          </a:p>
          <a:p>
            <a:pPr lvl="2"/>
            <a:r>
              <a:rPr lang="en-US" sz="2000" dirty="0" smtClean="0"/>
              <a:t>Links available to use. - Fractions or percentage of a group of entities on average. </a:t>
            </a:r>
          </a:p>
          <a:p>
            <a:pPr lvl="1"/>
            <a:r>
              <a:rPr lang="en-US" sz="2300" b="1" dirty="0" smtClean="0"/>
              <a:t>Distribution: </a:t>
            </a:r>
          </a:p>
          <a:p>
            <a:pPr lvl="2"/>
            <a:r>
              <a:rPr lang="en-US" sz="2000" dirty="0" smtClean="0"/>
              <a:t>Distribution of important values, such as waiting time in SSQM.</a:t>
            </a:r>
          </a:p>
          <a:p>
            <a:pPr lvl="1"/>
            <a:r>
              <a:rPr lang="en-US" sz="2300" b="1" dirty="0" smtClean="0"/>
              <a:t>Transit time: </a:t>
            </a:r>
          </a:p>
          <a:p>
            <a:pPr lvl="2"/>
            <a:r>
              <a:rPr lang="en-US" sz="2000" dirty="0" smtClean="0"/>
              <a:t>Time taken for an entity to move from one part of the system to the other part. </a:t>
            </a:r>
          </a:p>
          <a:p>
            <a:pPr lvl="2"/>
            <a:endParaRPr lang="en-US" sz="2000"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Counter and Summary statistics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0600" y="1143000"/>
            <a:ext cx="7467600" cy="4815681"/>
          </a:xfrm>
        </p:spPr>
      </p:pic>
    </p:spTree>
    <p:extLst>
      <p:ext uri="{BB962C8B-B14F-4D97-AF65-F5344CB8AC3E}">
        <p14:creationId xmlns:p14="http://schemas.microsoft.com/office/powerpoint/2010/main" xmlns="" val="18379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utilization and occupancy</a:t>
            </a:r>
          </a:p>
        </p:txBody>
      </p:sp>
      <p:sp>
        <p:nvSpPr>
          <p:cNvPr id="3" name="Content Placeholder 2"/>
          <p:cNvSpPr>
            <a:spLocks noGrp="1"/>
          </p:cNvSpPr>
          <p:nvPr>
            <p:ph idx="1"/>
          </p:nvPr>
        </p:nvSpPr>
        <p:spPr/>
        <p:txBody>
          <a:bodyPr/>
          <a:lstStyle/>
          <a:p>
            <a:r>
              <a:rPr lang="en-US" dirty="0" smtClean="0"/>
              <a:t>Utilization </a:t>
            </a:r>
            <a:r>
              <a:rPr lang="en-US" dirty="0"/>
              <a:t>is a statistics that gives a measure of the load on some entity (Variables). </a:t>
            </a:r>
            <a:endParaRPr lang="en-US" dirty="0" smtClean="0"/>
          </a:p>
          <a:p>
            <a:r>
              <a:rPr lang="en-US" dirty="0" smtClean="0"/>
              <a:t>For </a:t>
            </a:r>
            <a:r>
              <a:rPr lang="en-US" dirty="0"/>
              <a:t>example, in TSS what fraction of item i.e. individual line was engaged or busy during the simulation run. </a:t>
            </a:r>
            <a:endParaRPr lang="en-US" dirty="0" smtClean="0"/>
          </a:p>
          <a:p>
            <a:r>
              <a:rPr lang="en-US" dirty="0" smtClean="0"/>
              <a:t>In </a:t>
            </a:r>
            <a:r>
              <a:rPr lang="en-US" dirty="0"/>
              <a:t>single server queuing model, the server utilization i.e. the proportion of time the server is busy. </a:t>
            </a:r>
            <a:endParaRPr lang="en-US" dirty="0" smtClean="0"/>
          </a:p>
          <a:p>
            <a:endParaRPr lang="en-US" dirty="0" smtClean="0"/>
          </a:p>
        </p:txBody>
      </p:sp>
    </p:spTree>
    <p:extLst>
      <p:ext uri="{BB962C8B-B14F-4D97-AF65-F5344CB8AC3E}">
        <p14:creationId xmlns:p14="http://schemas.microsoft.com/office/powerpoint/2010/main" xmlns="" val="273698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6720" y="762000"/>
            <a:ext cx="8077200" cy="990600"/>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1000" y="1905000"/>
            <a:ext cx="8153400" cy="4782056"/>
          </a:xfrm>
          <a:prstGeom prst="rect">
            <a:avLst/>
          </a:prstGeom>
        </p:spPr>
      </p:pic>
    </p:spTree>
    <p:extLst>
      <p:ext uri="{BB962C8B-B14F-4D97-AF65-F5344CB8AC3E}">
        <p14:creationId xmlns:p14="http://schemas.microsoft.com/office/powerpoint/2010/main" xmlns="" val="837164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3143" y="762000"/>
            <a:ext cx="8337457" cy="5181600"/>
          </a:xfrm>
        </p:spPr>
      </p:pic>
    </p:spTree>
    <p:extLst>
      <p:ext uri="{BB962C8B-B14F-4D97-AF65-F5344CB8AC3E}">
        <p14:creationId xmlns:p14="http://schemas.microsoft.com/office/powerpoint/2010/main" xmlns="" val="17221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rmAutofit fontScale="90000"/>
          </a:bodyPr>
          <a:lstStyle/>
          <a:p>
            <a:r>
              <a:rPr lang="en-US" dirty="0" smtClean="0"/>
              <a:t>Recording distribution and Transit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1000" y="990600"/>
            <a:ext cx="8458200" cy="5715000"/>
          </a:xfrm>
        </p:spPr>
      </p:pic>
    </p:spTree>
    <p:extLst>
      <p:ext uri="{BB962C8B-B14F-4D97-AF65-F5344CB8AC3E}">
        <p14:creationId xmlns:p14="http://schemas.microsoft.com/office/powerpoint/2010/main" xmlns="" val="425374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Event Simulation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number used to represent some aspect of the system is called a </a:t>
            </a:r>
            <a:r>
              <a:rPr lang="en-US" b="1" dirty="0" smtClean="0"/>
              <a:t>state descriptor. </a:t>
            </a:r>
          </a:p>
          <a:p>
            <a:pPr lvl="1"/>
            <a:r>
              <a:rPr lang="en-US" dirty="0" err="1" smtClean="0"/>
              <a:t>Eg</a:t>
            </a:r>
            <a:r>
              <a:rPr lang="en-US" dirty="0" smtClean="0"/>
              <a:t>:- no of pages in book, flag value either  0 or 1 and so on.</a:t>
            </a:r>
          </a:p>
          <a:p>
            <a:r>
              <a:rPr lang="en-US" dirty="0" smtClean="0"/>
              <a:t>Discrete system is a system in which the changes are instantaneous. </a:t>
            </a:r>
          </a:p>
          <a:p>
            <a:r>
              <a:rPr lang="en-US" dirty="0" smtClean="0"/>
              <a:t>As  simulation proceeds, </a:t>
            </a:r>
            <a:r>
              <a:rPr lang="en-US" b="1" dirty="0" smtClean="0"/>
              <a:t>the state descriptors </a:t>
            </a:r>
            <a:r>
              <a:rPr lang="en-US" dirty="0" smtClean="0"/>
              <a:t>change value.</a:t>
            </a:r>
          </a:p>
          <a:p>
            <a:r>
              <a:rPr lang="en-US" dirty="0" smtClean="0"/>
              <a:t>Each change in the state of system is called as an </a:t>
            </a:r>
            <a:r>
              <a:rPr lang="en-US" b="1" dirty="0" smtClean="0"/>
              <a:t>event.</a:t>
            </a:r>
          </a:p>
          <a:p>
            <a:pPr lvl="1"/>
            <a:r>
              <a:rPr lang="en-US" dirty="0" smtClean="0"/>
              <a:t>For Example, </a:t>
            </a:r>
            <a:r>
              <a:rPr lang="en-US" b="1" dirty="0" smtClean="0"/>
              <a:t>arrival or departure of a customer in a queue is an event. </a:t>
            </a:r>
          </a:p>
          <a:p>
            <a:r>
              <a:rPr lang="en-US" dirty="0" smtClean="0"/>
              <a:t>The simulation of a discrete system is referred to as </a:t>
            </a:r>
            <a:r>
              <a:rPr lang="en-US" b="1" dirty="0" smtClean="0"/>
              <a:t>discrete event simulation. </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057400"/>
          </a:xfrm>
        </p:spPr>
        <p:txBody>
          <a:bodyPr>
            <a:normAutofit/>
          </a:bodyPr>
          <a:lstStyle/>
          <a:p>
            <a:r>
              <a:rPr lang="en-US" dirty="0" smtClean="0"/>
              <a:t>Discrete Simulation Language </a:t>
            </a:r>
            <a:br>
              <a:rPr lang="en-US" dirty="0" smtClean="0"/>
            </a:br>
            <a:r>
              <a:rPr lang="en-US" sz="2400" dirty="0" smtClean="0"/>
              <a:t>https://en.wikipedia.org/wiki/List_of_discrete_event_simulation_software</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457200" y="1752600"/>
            <a:ext cx="8229600" cy="4495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dirty="0" smtClean="0"/>
              <a:t> Simulation Programming Tasks</a:t>
            </a:r>
            <a:endParaRPr lang="en-US" dirty="0"/>
          </a:p>
        </p:txBody>
      </p:sp>
      <p:sp>
        <p:nvSpPr>
          <p:cNvPr id="5" name="Content Placeholder 4"/>
          <p:cNvSpPr>
            <a:spLocks noGrp="1"/>
          </p:cNvSpPr>
          <p:nvPr>
            <p:ph idx="1"/>
          </p:nvPr>
        </p:nvSpPr>
        <p:spPr>
          <a:xfrm>
            <a:off x="457200" y="1524000"/>
            <a:ext cx="8229600" cy="4800600"/>
          </a:xfrm>
        </p:spPr>
        <p:txBody>
          <a:bodyPr>
            <a:normAutofit fontScale="85000" lnSpcReduction="20000"/>
          </a:bodyPr>
          <a:lstStyle/>
          <a:p>
            <a:r>
              <a:rPr lang="en-US" dirty="0" smtClean="0"/>
              <a:t>There are three main tasks to be performed:</a:t>
            </a:r>
          </a:p>
          <a:p>
            <a:endParaRPr lang="en-US" dirty="0" smtClean="0"/>
          </a:p>
          <a:p>
            <a:pPr lvl="1"/>
            <a:r>
              <a:rPr lang="en-US" b="1" dirty="0" smtClean="0"/>
              <a:t>1. Model generation: </a:t>
            </a:r>
            <a:r>
              <a:rPr lang="en-US" dirty="0" smtClean="0"/>
              <a:t>This part includes model generation and initialization. A set of variables for system representation is to be created to show the status of the system state at all the time which is known as system image (state). Some procedures are also to be defined to represent the activities involved in the system which updates the system variable in run time.</a:t>
            </a:r>
          </a:p>
          <a:p>
            <a:pPr lvl="1"/>
            <a:endParaRPr lang="en-US" dirty="0" smtClean="0"/>
          </a:p>
          <a:p>
            <a:pPr lvl="1"/>
            <a:r>
              <a:rPr lang="en-US" b="1" dirty="0" smtClean="0"/>
              <a:t> 2. Model simulation: </a:t>
            </a:r>
            <a:r>
              <a:rPr lang="en-US" dirty="0" smtClean="0"/>
              <a:t>A simulation algorithm has to be employed to carry out the simulation task. This procedure executes the cycle of predefined actions during simulation. </a:t>
            </a:r>
          </a:p>
          <a:p>
            <a:pPr lvl="1"/>
            <a:endParaRPr lang="en-US" dirty="0" smtClean="0"/>
          </a:p>
          <a:p>
            <a:pPr lvl="1"/>
            <a:r>
              <a:rPr lang="en-US" b="1" dirty="0" smtClean="0"/>
              <a:t>3. Report generation: </a:t>
            </a:r>
            <a:r>
              <a:rPr lang="en-US" dirty="0" smtClean="0"/>
              <a:t>A report generator gathers the statistics of interested variables and generates the simulation report in an organized way.</a:t>
            </a:r>
          </a:p>
          <a:p>
            <a:pPr lvl="1">
              <a:buNone/>
            </a:pPr>
            <a:r>
              <a:rPr lang="en-US" dirty="0" smtClean="0"/>
              <a:t>	</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dirty="0" smtClean="0"/>
              <a:t>Simulation Programming Tasks</a:t>
            </a:r>
            <a:endParaRPr lang="en-US" dirty="0"/>
          </a:p>
        </p:txBody>
      </p:sp>
      <p:pic>
        <p:nvPicPr>
          <p:cNvPr id="4" name="Content Placeholder 3" descr="simulation task.PNG"/>
          <p:cNvPicPr>
            <a:picLocks noGrp="1" noChangeAspect="1"/>
          </p:cNvPicPr>
          <p:nvPr>
            <p:ph idx="1"/>
          </p:nvPr>
        </p:nvPicPr>
        <p:blipFill>
          <a:blip r:embed="rId2"/>
          <a:stretch>
            <a:fillRect/>
          </a:stretch>
        </p:blipFill>
        <p:spPr>
          <a:xfrm>
            <a:off x="721018" y="1752600"/>
            <a:ext cx="7889581" cy="3886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Simulation Programming Tasks</a:t>
            </a:r>
            <a:endParaRPr lang="en-US" dirty="0"/>
          </a:p>
        </p:txBody>
      </p:sp>
      <p:pic>
        <p:nvPicPr>
          <p:cNvPr id="6" name="Content Placeholder 5" descr="sim task.PNG"/>
          <p:cNvPicPr>
            <a:picLocks noGrp="1" noChangeAspect="1"/>
          </p:cNvPicPr>
          <p:nvPr>
            <p:ph idx="1"/>
          </p:nvPr>
        </p:nvPicPr>
        <p:blipFill>
          <a:blip r:embed="rId2"/>
          <a:stretch>
            <a:fillRect/>
          </a:stretch>
        </p:blipFill>
        <p:spPr>
          <a:xfrm>
            <a:off x="1852139" y="1066800"/>
            <a:ext cx="5345278" cy="525780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state descriptor and discrete even in discrete system simulation? Explain with suitable example.</a:t>
            </a:r>
          </a:p>
          <a:p>
            <a:r>
              <a:rPr lang="en-US" dirty="0" smtClean="0"/>
              <a:t>How is time represented in discrete system simulation? </a:t>
            </a:r>
          </a:p>
          <a:p>
            <a:r>
              <a:rPr lang="en-US" dirty="0" smtClean="0"/>
              <a:t>How are arrival patterns generated in discrete system simulation?</a:t>
            </a:r>
          </a:p>
          <a:p>
            <a:r>
              <a:rPr lang="en-US" dirty="0" smtClean="0"/>
              <a:t>What is lost and delay call system? Explain the simulation of telephone system with necessary state diagrams.</a:t>
            </a:r>
          </a:p>
          <a:p>
            <a:r>
              <a:rPr lang="en-US" dirty="0" smtClean="0"/>
              <a:t>What are the tasks to be performed in simulation programming? Also list out the activities to be performed in execution of simulation algorithm with neat diagram.</a:t>
            </a:r>
          </a:p>
          <a:p>
            <a:r>
              <a:rPr lang="en-US" dirty="0" smtClean="0"/>
              <a:t>Write short notes on:</a:t>
            </a:r>
          </a:p>
          <a:p>
            <a:pPr lvl="1"/>
            <a:r>
              <a:rPr lang="en-US" dirty="0" smtClean="0"/>
              <a:t>Gathering Statistics</a:t>
            </a:r>
          </a:p>
          <a:p>
            <a:pPr lvl="1"/>
            <a:r>
              <a:rPr lang="en-US" dirty="0" smtClean="0"/>
              <a:t>Counter and Summary Statistics</a:t>
            </a:r>
          </a:p>
          <a:p>
            <a:pPr lvl="1"/>
            <a:r>
              <a:rPr lang="en-US" dirty="0" smtClean="0"/>
              <a:t>Measuring Utilization and Occupancy</a:t>
            </a:r>
          </a:p>
          <a:p>
            <a:pPr lvl="1"/>
            <a:r>
              <a:rPr lang="en-US" dirty="0" smtClean="0"/>
              <a:t>Recording Distribution and Transit Time</a:t>
            </a:r>
          </a:p>
          <a:p>
            <a:pPr lvl="1"/>
            <a:r>
              <a:rPr lang="en-US" dirty="0" smtClean="0"/>
              <a:t>Discrete </a:t>
            </a:r>
            <a:r>
              <a:rPr lang="en-US" smtClean="0"/>
              <a:t>Simulation Language</a:t>
            </a:r>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Event Simulation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Applications of discrete event simulation:</a:t>
            </a:r>
          </a:p>
          <a:p>
            <a:pPr>
              <a:buNone/>
            </a:pPr>
            <a:r>
              <a:rPr lang="en-US" dirty="0" smtClean="0"/>
              <a:t>		 • It is used by operation research workers to study large complex systems which cannot be studied by analytical method. </a:t>
            </a:r>
          </a:p>
          <a:p>
            <a:pPr>
              <a:buNone/>
            </a:pPr>
            <a:r>
              <a:rPr lang="en-US" dirty="0" smtClean="0"/>
              <a:t>		• In inventory control. </a:t>
            </a:r>
          </a:p>
          <a:p>
            <a:pPr>
              <a:buNone/>
            </a:pPr>
            <a:r>
              <a:rPr lang="en-US" dirty="0" smtClean="0"/>
              <a:t>		• Study of sea and airport. </a:t>
            </a:r>
          </a:p>
          <a:p>
            <a:pPr>
              <a:buNone/>
            </a:pPr>
            <a:r>
              <a:rPr lang="en-US" dirty="0" smtClean="0"/>
              <a:t>		• Steel melting stuffs. </a:t>
            </a:r>
          </a:p>
          <a:p>
            <a:pPr>
              <a:buNone/>
            </a:pPr>
            <a:r>
              <a:rPr lang="en-US" dirty="0" smtClean="0"/>
              <a:t>		• Telephone exchanges.</a:t>
            </a:r>
          </a:p>
          <a:p>
            <a:pPr>
              <a:buNone/>
            </a:pPr>
            <a:r>
              <a:rPr lang="en-US" dirty="0" smtClean="0"/>
              <a:t>		 • Production line.</a:t>
            </a:r>
          </a:p>
          <a:p>
            <a:pPr>
              <a:buNone/>
            </a:pPr>
            <a:r>
              <a:rPr lang="en-US" dirty="0" smtClean="0"/>
              <a:t>		 • Project scheduling etc.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time</a:t>
            </a:r>
            <a:endParaRPr lang="en-US" dirty="0"/>
          </a:p>
        </p:txBody>
      </p:sp>
      <p:sp>
        <p:nvSpPr>
          <p:cNvPr id="3" name="Content Placeholder 2"/>
          <p:cNvSpPr>
            <a:spLocks noGrp="1"/>
          </p:cNvSpPr>
          <p:nvPr>
            <p:ph idx="1"/>
          </p:nvPr>
        </p:nvSpPr>
        <p:spPr/>
        <p:txBody>
          <a:bodyPr>
            <a:normAutofit/>
          </a:bodyPr>
          <a:lstStyle/>
          <a:p>
            <a:r>
              <a:rPr lang="en-US" dirty="0" smtClean="0"/>
              <a:t>There are two different models for moving a discrete system through time. </a:t>
            </a:r>
          </a:p>
          <a:p>
            <a:pPr lvl="2">
              <a:buNone/>
            </a:pPr>
            <a:r>
              <a:rPr lang="en-US" dirty="0" smtClean="0"/>
              <a:t>• Fixed time step model or </a:t>
            </a:r>
            <a:r>
              <a:rPr lang="en-US" b="1" dirty="0" smtClean="0"/>
              <a:t>interval oriented model</a:t>
            </a:r>
          </a:p>
          <a:p>
            <a:pPr lvl="2">
              <a:buNone/>
            </a:pPr>
            <a:r>
              <a:rPr lang="en-US" dirty="0" smtClean="0"/>
              <a:t> • Event to event(next event ) model or </a:t>
            </a:r>
            <a:r>
              <a:rPr lang="en-US" b="1" dirty="0" smtClean="0"/>
              <a:t>event oriented model</a:t>
            </a:r>
          </a:p>
          <a:p>
            <a:pPr lvl="2">
              <a:buNone/>
            </a:pPr>
            <a:r>
              <a:rPr lang="en-US" b="1" dirty="0" smtClean="0"/>
              <a:t>Fixed time step model v/s next event model:</a:t>
            </a:r>
          </a:p>
          <a:p>
            <a:pPr lvl="2">
              <a:buNone/>
            </a:pPr>
            <a:r>
              <a:rPr lang="en-US" b="1" dirty="0" smtClean="0"/>
              <a:t> </a:t>
            </a:r>
            <a:r>
              <a:rPr lang="en-US" dirty="0" smtClean="0"/>
              <a:t>• In a fixed time step model a timer or clock is simulated by the computer. </a:t>
            </a:r>
          </a:p>
          <a:p>
            <a:pPr lvl="2">
              <a:buNone/>
            </a:pPr>
            <a:r>
              <a:rPr lang="en-US" dirty="0" smtClean="0"/>
              <a:t>• This clock is updated by a fixed time interval Ϫ and the system is examine to see if any event has taken place during this time interval.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time..</a:t>
            </a:r>
            <a:endParaRPr lang="en-US" dirty="0"/>
          </a:p>
        </p:txBody>
      </p:sp>
      <p:sp>
        <p:nvSpPr>
          <p:cNvPr id="3" name="Content Placeholder 2"/>
          <p:cNvSpPr>
            <a:spLocks noGrp="1"/>
          </p:cNvSpPr>
          <p:nvPr>
            <p:ph idx="1"/>
          </p:nvPr>
        </p:nvSpPr>
        <p:spPr/>
        <p:txBody>
          <a:bodyPr/>
          <a:lstStyle/>
          <a:p>
            <a:pPr lvl="2">
              <a:buNone/>
            </a:pPr>
            <a:r>
              <a:rPr lang="en-US" smtClean="0"/>
              <a:t>In </a:t>
            </a:r>
            <a:r>
              <a:rPr lang="en-US" b="1" dirty="0" smtClean="0"/>
              <a:t>the next event simulation model</a:t>
            </a:r>
            <a:r>
              <a:rPr lang="en-US" dirty="0" smtClean="0"/>
              <a:t>, the computer advances time to the occurrence of the next event. It shifts from event to event</a:t>
            </a:r>
          </a:p>
          <a:p>
            <a:pPr lvl="2"/>
            <a:r>
              <a:rPr lang="en-US" dirty="0" smtClean="0"/>
              <a:t>The system does not change in between only those points in time are kept track when something of interest happens to the system. </a:t>
            </a:r>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Arrival Pattern</a:t>
            </a:r>
            <a:endParaRPr lang="en-US" dirty="0"/>
          </a:p>
        </p:txBody>
      </p:sp>
      <p:sp>
        <p:nvSpPr>
          <p:cNvPr id="3" name="Content Placeholder 2"/>
          <p:cNvSpPr>
            <a:spLocks noGrp="1"/>
          </p:cNvSpPr>
          <p:nvPr>
            <p:ph idx="1"/>
          </p:nvPr>
        </p:nvSpPr>
        <p:spPr/>
        <p:txBody>
          <a:bodyPr/>
          <a:lstStyle/>
          <a:p>
            <a:r>
              <a:rPr lang="en-US" dirty="0" smtClean="0"/>
              <a:t>Generation of arrival patterns can be done in following two methods:-</a:t>
            </a:r>
          </a:p>
          <a:p>
            <a:r>
              <a:rPr lang="en-US" b="1" dirty="0" smtClean="0"/>
              <a:t>Trace driven simulation:</a:t>
            </a:r>
          </a:p>
          <a:p>
            <a:pPr lvl="1"/>
            <a:r>
              <a:rPr lang="en-US" dirty="0" smtClean="0"/>
              <a:t>Here the sequence of inputs are generated from observations of a running system. </a:t>
            </a:r>
          </a:p>
          <a:p>
            <a:pPr lvl="1"/>
            <a:r>
              <a:rPr lang="en-US" dirty="0" smtClean="0"/>
              <a:t>Programs monitors are attached to the running system to extract the data with little or no disturbances of the system operation.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of Arrival </a:t>
            </a:r>
            <a:r>
              <a:rPr lang="en-US" dirty="0" smtClean="0"/>
              <a:t>Pattern..</a:t>
            </a:r>
            <a:endParaRPr lang="en-US" dirty="0"/>
          </a:p>
        </p:txBody>
      </p:sp>
      <p:sp>
        <p:nvSpPr>
          <p:cNvPr id="3" name="Content Placeholder 2"/>
          <p:cNvSpPr>
            <a:spLocks noGrp="1"/>
          </p:cNvSpPr>
          <p:nvPr>
            <p:ph idx="1"/>
          </p:nvPr>
        </p:nvSpPr>
        <p:spPr/>
        <p:txBody>
          <a:bodyPr/>
          <a:lstStyle/>
          <a:p>
            <a:r>
              <a:rPr lang="en-US" b="1" dirty="0" smtClean="0"/>
              <a:t>Bootstrapping: </a:t>
            </a:r>
          </a:p>
          <a:p>
            <a:pPr lvl="1"/>
            <a:r>
              <a:rPr lang="en-US" dirty="0" smtClean="0"/>
              <a:t>Here the arrival time of the next entity is immediately calculated from the inter-arrival time distribution.</a:t>
            </a:r>
          </a:p>
          <a:p>
            <a:pPr lvl="1"/>
            <a:r>
              <a:rPr lang="en-US" dirty="0" smtClean="0"/>
              <a:t>The term bootstrapping is used to describe this process of making one entity create its successor. </a:t>
            </a:r>
          </a:p>
          <a:p>
            <a:pPr lvl="1"/>
            <a:r>
              <a:rPr lang="en-US" dirty="0" smtClean="0"/>
              <a:t>The method requires keeping only the arrival time of the next entity. </a:t>
            </a:r>
          </a:p>
          <a:p>
            <a:pPr lvl="1"/>
            <a:r>
              <a:rPr lang="en-US" dirty="0" smtClean="0"/>
              <a:t>It is the most preferred method of generating arrival through computer simulation program.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of Telephone System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System has a number of Telephone connecting to a switch board by lines. </a:t>
            </a:r>
          </a:p>
          <a:p>
            <a:r>
              <a:rPr lang="en-US" dirty="0" smtClean="0"/>
              <a:t>A switch has a number of links which can be used to connect any two lines subject to the condition that only one connecting at a time can be made to each line.</a:t>
            </a:r>
          </a:p>
          <a:p>
            <a:r>
              <a:rPr lang="en-US" dirty="0" smtClean="0"/>
              <a:t> It assume that it lost call system. A call may be lost because no link is available it is called as a lost call.</a:t>
            </a:r>
          </a:p>
          <a:p>
            <a:r>
              <a:rPr lang="en-US" dirty="0" smtClean="0"/>
              <a:t> The object of the simulation is to process a given number of calls and determine what proportion are successfully completed block or busy. </a:t>
            </a:r>
          </a:p>
          <a:p>
            <a:endParaRPr lang="en-US" dirty="0" smtClean="0"/>
          </a:p>
          <a:p>
            <a:r>
              <a:rPr lang="en-US" dirty="0" smtClean="0"/>
              <a:t>The current state of the system is that lne-2 is connected to line-5 and a line-4 is connected to line-7.</a:t>
            </a:r>
          </a:p>
          <a:p>
            <a:r>
              <a:rPr lang="en-US" dirty="0" smtClean="0"/>
              <a:t>Each line is treated as an entity and it’s availability is an attribute a table of numbers is establish which show the current status of each line. </a:t>
            </a:r>
          </a:p>
          <a:p>
            <a:r>
              <a:rPr lang="en-US" dirty="0" smtClean="0"/>
              <a:t>A zero in the table means the line is free and where 1 means it is busy.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elephone.PNG"/>
          <p:cNvPicPr>
            <a:picLocks noGrp="1" noChangeAspect="1"/>
          </p:cNvPicPr>
          <p:nvPr>
            <p:ph idx="1"/>
          </p:nvPr>
        </p:nvPicPr>
        <p:blipFill>
          <a:blip r:embed="rId2"/>
          <a:stretch>
            <a:fillRect/>
          </a:stretch>
        </p:blipFill>
        <p:spPr>
          <a:xfrm>
            <a:off x="304800" y="58881"/>
            <a:ext cx="8534400" cy="674023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TotalTime>
  <Words>1346</Words>
  <Application>Microsoft Office PowerPoint</Application>
  <PresentationFormat>On-screen Show (4:3)</PresentationFormat>
  <Paragraphs>126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Chapter 4 Discrete System Simulation</vt:lpstr>
      <vt:lpstr>Discrete Event Simulation</vt:lpstr>
      <vt:lpstr>Discrete Event Simulation</vt:lpstr>
      <vt:lpstr>Representation of time</vt:lpstr>
      <vt:lpstr>Representation of time..</vt:lpstr>
      <vt:lpstr>Generation of Arrival Pattern</vt:lpstr>
      <vt:lpstr>Generation of Arrival Pattern..</vt:lpstr>
      <vt:lpstr>Simulation of Telephone System</vt:lpstr>
      <vt:lpstr>Slide 9</vt:lpstr>
      <vt:lpstr>Simulation of Telephone System..</vt:lpstr>
      <vt:lpstr>Simulation of Telephone System..</vt:lpstr>
      <vt:lpstr>Simulation of Telephone System..</vt:lpstr>
      <vt:lpstr>Gathering statistics</vt:lpstr>
      <vt:lpstr>Gathering statistics</vt:lpstr>
      <vt:lpstr>Counter and Summary statistics</vt:lpstr>
      <vt:lpstr>Measuring utilization and occupancy</vt:lpstr>
      <vt:lpstr>Slide 17</vt:lpstr>
      <vt:lpstr>Slide 18</vt:lpstr>
      <vt:lpstr>Recording distribution and Transit</vt:lpstr>
      <vt:lpstr>Discrete Simulation Language  https://en.wikipedia.org/wiki/List_of_discrete_event_simulation_software</vt:lpstr>
      <vt:lpstr> Simulation Programming Tasks</vt:lpstr>
      <vt:lpstr>Simulation Programming Tasks</vt:lpstr>
      <vt:lpstr>Simulation Programming Tasks</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usre</dc:creator>
  <cp:lastModifiedBy>nec</cp:lastModifiedBy>
  <cp:revision>33</cp:revision>
  <dcterms:created xsi:type="dcterms:W3CDTF">2017-07-10T04:33:38Z</dcterms:created>
  <dcterms:modified xsi:type="dcterms:W3CDTF">2019-08-18T03:25:14Z</dcterms:modified>
</cp:coreProperties>
</file>