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80" r:id="rId7"/>
    <p:sldId id="281" r:id="rId8"/>
    <p:sldId id="270" r:id="rId9"/>
    <p:sldId id="294" r:id="rId10"/>
    <p:sldId id="271" r:id="rId11"/>
    <p:sldId id="272" r:id="rId12"/>
    <p:sldId id="273" r:id="rId13"/>
    <p:sldId id="274" r:id="rId14"/>
    <p:sldId id="275" r:id="rId15"/>
    <p:sldId id="282" r:id="rId16"/>
    <p:sldId id="284" r:id="rId17"/>
    <p:sldId id="285" r:id="rId18"/>
    <p:sldId id="286" r:id="rId19"/>
    <p:sldId id="288" r:id="rId20"/>
    <p:sldId id="289" r:id="rId21"/>
    <p:sldId id="290" r:id="rId22"/>
    <p:sldId id="292" r:id="rId23"/>
    <p:sldId id="293" r:id="rId24"/>
    <p:sldId id="276" r:id="rId25"/>
    <p:sldId id="277" r:id="rId26"/>
    <p:sldId id="278" r:id="rId27"/>
    <p:sldId id="262" r:id="rId28"/>
    <p:sldId id="264" r:id="rId29"/>
    <p:sldId id="265" r:id="rId30"/>
    <p:sldId id="266" r:id="rId31"/>
    <p:sldId id="267" r:id="rId32"/>
    <p:sldId id="268" r:id="rId33"/>
    <p:sldId id="279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26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5" autoAdjust="0"/>
    <p:restoredTop sz="94660"/>
  </p:normalViewPr>
  <p:slideViewPr>
    <p:cSldViewPr snapToGrid="0">
      <p:cViewPr varScale="1">
        <p:scale>
          <a:sx n="54" d="100"/>
          <a:sy n="54" d="100"/>
        </p:scale>
        <p:origin x="-466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621B9-C61D-4A0C-B5D8-5DB2E10D615A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59802-2C48-4495-B242-60510EAB33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589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65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l-GR" smtClean="0"/>
          </a:p>
        </p:txBody>
      </p:sp>
      <p:sp>
        <p:nvSpPr>
          <p:cNvPr id="265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FF2F894-A8FD-4274-90F5-008029140060}" type="slidenum">
              <a:rPr lang="el-GR" sz="1200"/>
              <a:pPr eaLnBrk="1" hangingPunct="1"/>
              <a:t>6</a:t>
            </a:fld>
            <a:endParaRPr lang="el-GR" sz="1200"/>
          </a:p>
        </p:txBody>
      </p:sp>
    </p:spTree>
    <p:extLst>
      <p:ext uri="{BB962C8B-B14F-4D97-AF65-F5344CB8AC3E}">
        <p14:creationId xmlns:p14="http://schemas.microsoft.com/office/powerpoint/2010/main" xmlns="" val="326661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7A4C6A-3EF5-4B22-8C39-3C2949B6531A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41470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AD1BB-3B26-4684-96C9-4E1D737D2CA6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081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DC2787-F8B9-473C-8245-76DCF131241C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1636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14D7C3-A7DB-455F-976B-8C5A17470DA4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7256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EFAC45-8059-4E16-9E1B-AD8726DB400C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7815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C2092-2F5B-43C8-8116-943C96E7C249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2488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D27587-C1CA-4183-89A5-E3EE0C2B3422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67404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15D579-698A-4AEE-9C93-1DCA1EDC11C8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0021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048-C207-4BC6-BE50-1C94F8D9C731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C3FF-ADD8-4037-A5DA-9B8086588A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337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048-C207-4BC6-BE50-1C94F8D9C731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C3FF-ADD8-4037-A5DA-9B8086588A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819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048-C207-4BC6-BE50-1C94F8D9C731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C3FF-ADD8-4037-A5DA-9B8086588A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110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048-C207-4BC6-BE50-1C94F8D9C731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C3FF-ADD8-4037-A5DA-9B8086588A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161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048-C207-4BC6-BE50-1C94F8D9C731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C3FF-ADD8-4037-A5DA-9B8086588A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507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048-C207-4BC6-BE50-1C94F8D9C731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C3FF-ADD8-4037-A5DA-9B8086588A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3939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048-C207-4BC6-BE50-1C94F8D9C731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C3FF-ADD8-4037-A5DA-9B8086588A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961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048-C207-4BC6-BE50-1C94F8D9C731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C3FF-ADD8-4037-A5DA-9B8086588A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750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048-C207-4BC6-BE50-1C94F8D9C731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C3FF-ADD8-4037-A5DA-9B8086588A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621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048-C207-4BC6-BE50-1C94F8D9C731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C3FF-ADD8-4037-A5DA-9B8086588A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47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C048-C207-4BC6-BE50-1C94F8D9C731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2C3FF-ADD8-4037-A5DA-9B8086588A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934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C048-C207-4BC6-BE50-1C94F8D9C731}" type="datetimeFigureOut">
              <a:rPr lang="en-US" smtClean="0"/>
              <a:pPr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2C3FF-ADD8-4037-A5DA-9B8086588A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958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mi.or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isware.com/glossary/program" TargetMode="External"/><Relationship Id="rId2" Type="http://schemas.openxmlformats.org/officeDocument/2006/relationships/hyperlink" Target="http://www.planisware.com/glossary/project-propos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ICT Project Management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124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Project Portfolio Management is a </a:t>
            </a:r>
            <a:r>
              <a:rPr lang="en-GB" dirty="0" smtClean="0">
                <a:solidFill>
                  <a:srgbClr val="FF0000"/>
                </a:solidFill>
              </a:rPr>
              <a:t>senior leadership discipline </a:t>
            </a:r>
            <a:r>
              <a:rPr lang="en-GB" dirty="0" smtClean="0"/>
              <a:t>that drives </a:t>
            </a:r>
            <a:r>
              <a:rPr lang="en-GB" dirty="0" smtClean="0">
                <a:solidFill>
                  <a:srgbClr val="7030A0"/>
                </a:solidFill>
              </a:rPr>
              <a:t>strategic execution and maximizes business value delivery</a:t>
            </a:r>
            <a:r>
              <a:rPr lang="en-GB" dirty="0" smtClean="0"/>
              <a:t> through the </a:t>
            </a:r>
            <a:r>
              <a:rPr lang="en-GB" dirty="0" smtClean="0">
                <a:solidFill>
                  <a:srgbClr val="FF0000"/>
                </a:solidFill>
              </a:rPr>
              <a:t>selection, optimization, and oversight of project investments </a:t>
            </a:r>
            <a:r>
              <a:rPr lang="en-GB" dirty="0" smtClean="0"/>
              <a:t>which align to business goals and strategies.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part of </a:t>
            </a:r>
            <a:r>
              <a:rPr lang="en-US" b="1" dirty="0" smtClean="0"/>
              <a:t>project portfolio management</a:t>
            </a:r>
            <a:r>
              <a:rPr lang="en-US" dirty="0" smtClean="0"/>
              <a:t>, organizations group and manage projects and programs as a portfolio of investments that contribute to the entire enterprise’s success</a:t>
            </a:r>
          </a:p>
          <a:p>
            <a:r>
              <a:rPr lang="en-US" dirty="0" smtClean="0"/>
              <a:t>Portfolio managers help their organizations make wise investment decisions by helping to select and analyze projects from a strategic perspective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Project Portfolio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BC5DE6-0D10-491C-9D95-CD65B3FEB7F0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22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dirty="0" smtClean="0"/>
              <a:t>Project </a:t>
            </a:r>
            <a:r>
              <a:rPr lang="en-US" sz="3200" b="1" i="1" u="sng" dirty="0"/>
              <a:t>Management Compared to Project Portfolio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6DAE91-3CCC-4475-8BBE-416A848BB383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7644" y="1170796"/>
            <a:ext cx="6868438" cy="521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2986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3203" y="992778"/>
            <a:ext cx="10705174" cy="5381896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580"/>
              </a:spcBef>
              <a:defRPr/>
            </a:pPr>
            <a:r>
              <a:rPr lang="en-US" dirty="0" smtClean="0"/>
              <a:t>A </a:t>
            </a:r>
            <a:r>
              <a:rPr lang="en-US" b="1" dirty="0" smtClean="0"/>
              <a:t>best practice </a:t>
            </a:r>
            <a:r>
              <a:rPr lang="en-US" dirty="0" smtClean="0"/>
              <a:t>is “an optimal way recognized by industry to achieve a stated goal or objective”*</a:t>
            </a:r>
          </a:p>
          <a:p>
            <a:pPr marL="274320" indent="-274320">
              <a:spcBef>
                <a:spcPts val="580"/>
              </a:spcBef>
              <a:defRPr/>
            </a:pPr>
            <a:r>
              <a:rPr lang="en-US" dirty="0" smtClean="0"/>
              <a:t>Robert Butrick </a:t>
            </a:r>
            <a:r>
              <a:rPr lang="en-US" i="1" dirty="0" smtClean="0"/>
              <a:t>suggests that organizations </a:t>
            </a:r>
            <a:r>
              <a:rPr lang="en-US" dirty="0" smtClean="0"/>
              <a:t>need to follow basic principles of project management, including these two mention:</a:t>
            </a:r>
          </a:p>
          <a:p>
            <a:pPr marL="548640" lvl="1" algn="just">
              <a:spcBef>
                <a:spcPts val="370"/>
              </a:spcBef>
              <a:defRPr/>
            </a:pPr>
            <a:r>
              <a:rPr lang="en-US" sz="2800" dirty="0" smtClean="0">
                <a:solidFill>
                  <a:srgbClr val="C00000"/>
                </a:solidFill>
              </a:rPr>
              <a:t>Make sure your projects are driven by your strategy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</a:p>
          <a:p>
            <a:pPr marL="548640" lvl="1" algn="just">
              <a:spcBef>
                <a:spcPts val="370"/>
              </a:spcBef>
              <a:defRPr/>
            </a:pPr>
            <a:r>
              <a:rPr lang="en-US" sz="2800" dirty="0" smtClean="0">
                <a:solidFill>
                  <a:srgbClr val="FF0000"/>
                </a:solidFill>
              </a:rPr>
              <a:t>Be able to demonstrate how each project you </a:t>
            </a:r>
            <a:r>
              <a:rPr lang="en-US" sz="2800" dirty="0" smtClean="0">
                <a:solidFill>
                  <a:srgbClr val="00B0F0"/>
                </a:solidFill>
              </a:rPr>
              <a:t>undertake fits your business strategy, </a:t>
            </a:r>
            <a:r>
              <a:rPr lang="en-US" sz="2800" dirty="0" smtClean="0">
                <a:solidFill>
                  <a:srgbClr val="FF0000"/>
                </a:solidFill>
              </a:rPr>
              <a:t>and screen out unwanted projects as soon as possible</a:t>
            </a:r>
          </a:p>
          <a:p>
            <a:pPr marL="548640" lvl="1" algn="just">
              <a:spcBef>
                <a:spcPts val="370"/>
              </a:spcBef>
              <a:defRPr/>
            </a:pPr>
            <a:r>
              <a:rPr lang="en-US" sz="2800" dirty="0" smtClean="0">
                <a:solidFill>
                  <a:srgbClr val="00B050"/>
                </a:solidFill>
              </a:rPr>
              <a:t>Engage your stakeholders. </a:t>
            </a:r>
          </a:p>
          <a:p>
            <a:pPr marL="548640" lvl="1" algn="just">
              <a:spcBef>
                <a:spcPts val="370"/>
              </a:spcBef>
              <a:defRPr/>
            </a:pPr>
            <a:r>
              <a:rPr lang="en-US" sz="2800" dirty="0" smtClean="0">
                <a:solidFill>
                  <a:srgbClr val="00B0F0"/>
                </a:solidFill>
              </a:rPr>
              <a:t>Ignoring stakeholders often leads to project failure. </a:t>
            </a:r>
          </a:p>
          <a:p>
            <a:pPr marL="548640" lvl="1" algn="just">
              <a:spcBef>
                <a:spcPts val="370"/>
              </a:spcBef>
              <a:defRPr/>
            </a:pPr>
            <a:r>
              <a:rPr lang="en-US" sz="2800" dirty="0" smtClean="0">
                <a:solidFill>
                  <a:srgbClr val="00B050"/>
                </a:solidFill>
              </a:rPr>
              <a:t>Be sure to engage stakeholders at all stages of a project, and encourage teamwork and commitment at all times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803203" y="127130"/>
            <a:ext cx="10515600" cy="774207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Best Practice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84338D5-45C4-4F94-A8A6-8C14709D1110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054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Sample Project Portfolio Approach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DEE5709-E4C6-4E16-A3F2-ED34C0BD84D8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00200" y="1604331"/>
            <a:ext cx="8839200" cy="4598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526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1524000" y="274638"/>
            <a:ext cx="8991600" cy="1143000"/>
          </a:xfrm>
        </p:spPr>
        <p:txBody>
          <a:bodyPr>
            <a:normAutofit/>
          </a:bodyPr>
          <a:lstStyle/>
          <a:p>
            <a:r>
              <a:rPr lang="en-US" sz="3200" b="1" i="1" u="sng" dirty="0" smtClean="0">
                <a:solidFill>
                  <a:schemeClr val="accent1">
                    <a:lumMod val="50000"/>
                  </a:schemeClr>
                </a:solidFill>
              </a:rPr>
              <a:t>Microsoft </a:t>
            </a:r>
            <a:r>
              <a:rPr lang="en-US" sz="3200" b="1" i="1" u="sng" dirty="0">
                <a:solidFill>
                  <a:schemeClr val="accent1">
                    <a:lumMod val="50000"/>
                  </a:schemeClr>
                </a:solidFill>
              </a:rPr>
              <a:t>project portfolio management capabilities</a:t>
            </a:r>
            <a:endParaRPr lang="en-US" sz="32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49DAB97-A394-4D45-A410-399330BA7720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351"/>
          <a:stretch/>
        </p:blipFill>
        <p:spPr>
          <a:xfrm>
            <a:off x="2640012" y="1417638"/>
            <a:ext cx="6911975" cy="491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01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659"/>
            <a:ext cx="10515600" cy="132556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Project Team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55726" y="1441878"/>
            <a:ext cx="6313118" cy="5118832"/>
          </a:xfrm>
        </p:spPr>
      </p:pic>
    </p:spTree>
    <p:extLst>
      <p:ext uri="{BB962C8B-B14F-4D97-AF65-F5344CB8AC3E}">
        <p14:creationId xmlns:p14="http://schemas.microsoft.com/office/powerpoint/2010/main" xmlns="" val="18909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1922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  <a:ln/>
        </p:spPr>
        <p:txBody>
          <a:bodyPr/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High-Performing Teams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201784"/>
            <a:ext cx="10515600" cy="5316582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the interaction or cooperation of two or more organizations, substances, or other agents to produce a combined effect greater than the sum of their separate effects. </a:t>
            </a:r>
            <a:r>
              <a:rPr lang="en-GB" sz="2400" dirty="0" err="1" smtClean="0"/>
              <a:t>Eg</a:t>
            </a:r>
            <a:r>
              <a:rPr lang="en-GB" sz="2400" dirty="0" smtClean="0"/>
              <a:t>. "the synergy between artist and record company"</a:t>
            </a:r>
            <a:endParaRPr lang="en-US" sz="2400" dirty="0" smtClean="0"/>
          </a:p>
          <a:p>
            <a:pPr marL="231775" indent="-231775">
              <a:tabLst>
                <a:tab pos="2624138" algn="dec"/>
              </a:tabLst>
            </a:pPr>
            <a:r>
              <a:rPr lang="en-US" dirty="0" smtClean="0"/>
              <a:t>‘Synergy</a:t>
            </a:r>
            <a:endParaRPr lang="en-US" dirty="0"/>
          </a:p>
          <a:p>
            <a:pPr marL="630238" lvl="1" indent="-284163">
              <a:tabLst>
                <a:tab pos="2624138" algn="dec"/>
              </a:tabLst>
            </a:pPr>
            <a:r>
              <a:rPr lang="en-US" dirty="0">
                <a:solidFill>
                  <a:srgbClr val="0070C0"/>
                </a:solidFill>
              </a:rPr>
              <a:t>  1 + 1 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=	</a:t>
            </a:r>
            <a:r>
              <a:rPr lang="en-US" dirty="0" smtClean="0">
                <a:solidFill>
                  <a:srgbClr val="0070C0"/>
                </a:solidFill>
              </a:rPr>
              <a:t>3 </a:t>
            </a:r>
            <a:r>
              <a:rPr lang="en-US" dirty="0"/>
              <a:t>(positive synergy)</a:t>
            </a:r>
          </a:p>
          <a:p>
            <a:pPr marL="630238" lvl="1" indent="-284163">
              <a:tabLst>
                <a:tab pos="2624138" algn="dec"/>
              </a:tabLst>
            </a:pPr>
            <a:r>
              <a:rPr lang="en-US" dirty="0">
                <a:solidFill>
                  <a:srgbClr val="FF0000"/>
                </a:solidFill>
              </a:rPr>
              <a:t>  1 + 1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=	</a:t>
            </a:r>
            <a:r>
              <a:rPr lang="en-US" dirty="0" smtClean="0">
                <a:solidFill>
                  <a:srgbClr val="FF0000"/>
                </a:solidFill>
              </a:rPr>
              <a:t>1.5 </a:t>
            </a:r>
            <a:r>
              <a:rPr lang="en-US" dirty="0"/>
              <a:t>(negative synergy)</a:t>
            </a:r>
          </a:p>
          <a:p>
            <a:pPr marL="231775" indent="-231775">
              <a:tabLst>
                <a:tab pos="2624138" algn="dec"/>
              </a:tabLst>
            </a:pPr>
            <a:r>
              <a:rPr lang="en-US" dirty="0"/>
              <a:t>Characteristics of High-performing Teams</a:t>
            </a:r>
          </a:p>
          <a:p>
            <a:pPr marL="1260475" lvl="2" indent="-461963">
              <a:spcBef>
                <a:spcPct val="25000"/>
              </a:spcBef>
              <a:buFontTx/>
              <a:buAutoNum type="arabicPeriod"/>
              <a:tabLst>
                <a:tab pos="2624138" algn="dec"/>
              </a:tabLst>
            </a:pPr>
            <a:r>
              <a:rPr lang="en-US" dirty="0"/>
              <a:t>Share a sense of common purpose</a:t>
            </a:r>
          </a:p>
          <a:p>
            <a:pPr marL="1260475" lvl="2" indent="-461963">
              <a:spcBef>
                <a:spcPct val="25000"/>
              </a:spcBef>
              <a:buFontTx/>
              <a:buAutoNum type="arabicPeriod"/>
              <a:tabLst>
                <a:tab pos="2624138" algn="dec"/>
              </a:tabLst>
            </a:pPr>
            <a:r>
              <a:rPr lang="en-US" dirty="0"/>
              <a:t>Make effective use of individual talents and expertise</a:t>
            </a:r>
          </a:p>
          <a:p>
            <a:pPr marL="1260475" lvl="2" indent="-461963">
              <a:spcBef>
                <a:spcPct val="25000"/>
              </a:spcBef>
              <a:buFontTx/>
              <a:buAutoNum type="arabicPeriod"/>
              <a:tabLst>
                <a:tab pos="2624138" algn="dec"/>
              </a:tabLst>
            </a:pPr>
            <a:r>
              <a:rPr lang="en-US" dirty="0"/>
              <a:t>Have balanced and shared roles</a:t>
            </a:r>
          </a:p>
          <a:p>
            <a:pPr marL="1260475" lvl="2" indent="-461963">
              <a:spcBef>
                <a:spcPct val="25000"/>
              </a:spcBef>
              <a:buFontTx/>
              <a:buAutoNum type="arabicPeriod"/>
              <a:tabLst>
                <a:tab pos="2624138" algn="dec"/>
              </a:tabLst>
            </a:pPr>
            <a:r>
              <a:rPr lang="en-US" dirty="0"/>
              <a:t>Maintain a problem solving focus</a:t>
            </a:r>
          </a:p>
          <a:p>
            <a:pPr marL="1260475" lvl="2" indent="-461963">
              <a:spcBef>
                <a:spcPct val="25000"/>
              </a:spcBef>
              <a:buFontTx/>
              <a:buAutoNum type="arabicPeriod"/>
              <a:tabLst>
                <a:tab pos="2624138" algn="dec"/>
              </a:tabLst>
            </a:pPr>
            <a:r>
              <a:rPr lang="en-US" dirty="0"/>
              <a:t>Accept differences of opinion and expression</a:t>
            </a:r>
          </a:p>
          <a:p>
            <a:pPr marL="1260475" lvl="2" indent="-461963">
              <a:spcBef>
                <a:spcPct val="25000"/>
              </a:spcBef>
              <a:buFontTx/>
              <a:buAutoNum type="arabicPeriod"/>
              <a:tabLst>
                <a:tab pos="2624138" algn="dec"/>
              </a:tabLst>
            </a:pPr>
            <a:r>
              <a:rPr lang="en-US" dirty="0"/>
              <a:t>Encourage risk taking and creativity</a:t>
            </a:r>
          </a:p>
          <a:p>
            <a:pPr marL="1260475" lvl="2" indent="-461963">
              <a:spcBef>
                <a:spcPct val="25000"/>
              </a:spcBef>
              <a:buFontTx/>
              <a:buAutoNum type="arabicPeriod"/>
              <a:tabLst>
                <a:tab pos="2624138" algn="dec"/>
              </a:tabLst>
            </a:pPr>
            <a:r>
              <a:rPr lang="en-US" dirty="0"/>
              <a:t>Sets high personal performance standards</a:t>
            </a:r>
          </a:p>
          <a:p>
            <a:pPr marL="1260475" lvl="2" indent="-461963">
              <a:spcBef>
                <a:spcPct val="25000"/>
              </a:spcBef>
              <a:buFontTx/>
              <a:buAutoNum type="arabicPeriod"/>
              <a:tabLst>
                <a:tab pos="2624138" algn="dec"/>
              </a:tabLst>
            </a:pPr>
            <a:r>
              <a:rPr lang="en-US" dirty="0"/>
              <a:t>Identify with the team</a:t>
            </a:r>
          </a:p>
        </p:txBody>
      </p:sp>
    </p:spTree>
    <p:extLst>
      <p:ext uri="{BB962C8B-B14F-4D97-AF65-F5344CB8AC3E}">
        <p14:creationId xmlns:p14="http://schemas.microsoft.com/office/powerpoint/2010/main" xmlns="" val="420743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8613" name="Picture 5" descr="11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63763" y="1235075"/>
            <a:ext cx="7954962" cy="519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8610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266700"/>
            <a:ext cx="9336089" cy="757238"/>
          </a:xfrm>
          <a:solidFill>
            <a:schemeClr val="bg1"/>
          </a:solidFill>
          <a:ln/>
        </p:spPr>
        <p:txBody>
          <a:bodyPr>
            <a:normAutofit/>
          </a:bodyPr>
          <a:lstStyle/>
          <a:p>
            <a:r>
              <a:rPr lang="en-US" sz="3500" b="1" u="sng" dirty="0">
                <a:solidFill>
                  <a:schemeClr val="accent1">
                    <a:lumMod val="50000"/>
                  </a:schemeClr>
                </a:solidFill>
              </a:rPr>
              <a:t>The Five-Stage Team Development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1684358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2946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238126"/>
            <a:ext cx="10059444" cy="1362075"/>
          </a:xfrm>
          <a:ln/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Conditions Favoring Development of </a:t>
            </a:r>
            <a:b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High Performance Project Teams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9660" y="1874838"/>
            <a:ext cx="4346532" cy="422116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 b="1" dirty="0"/>
              <a:t>Ten or fewer team members</a:t>
            </a:r>
          </a:p>
          <a:p>
            <a:pPr>
              <a:spcBef>
                <a:spcPct val="50000"/>
              </a:spcBef>
            </a:pPr>
            <a:r>
              <a:rPr lang="en-US" sz="2000" b="1" dirty="0"/>
              <a:t>Voluntary team membership</a:t>
            </a:r>
          </a:p>
          <a:p>
            <a:pPr>
              <a:spcBef>
                <a:spcPct val="50000"/>
              </a:spcBef>
            </a:pPr>
            <a:r>
              <a:rPr lang="en-US" sz="2000" b="1" dirty="0"/>
              <a:t>Continuous service on the team</a:t>
            </a:r>
          </a:p>
          <a:p>
            <a:pPr>
              <a:spcBef>
                <a:spcPct val="50000"/>
              </a:spcBef>
            </a:pPr>
            <a:r>
              <a:rPr lang="en-US" sz="2000" b="1" dirty="0"/>
              <a:t>Full-time assignment to the team</a:t>
            </a:r>
          </a:p>
          <a:p>
            <a:pPr>
              <a:spcBef>
                <a:spcPct val="50000"/>
              </a:spcBef>
            </a:pPr>
            <a:r>
              <a:rPr lang="en-US" sz="2000" b="1" dirty="0"/>
              <a:t>An organization culture of cooperation and trust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86192" y="1874838"/>
            <a:ext cx="4748408" cy="422116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000" b="1" dirty="0"/>
              <a:t>Members report only to the project manager</a:t>
            </a:r>
          </a:p>
          <a:p>
            <a:pPr>
              <a:spcBef>
                <a:spcPct val="50000"/>
              </a:spcBef>
            </a:pPr>
            <a:r>
              <a:rPr lang="en-US" sz="2000" b="1" dirty="0"/>
              <a:t>All relevant functional areas are represented on the team</a:t>
            </a:r>
          </a:p>
          <a:p>
            <a:pPr>
              <a:spcBef>
                <a:spcPct val="50000"/>
              </a:spcBef>
            </a:pPr>
            <a:r>
              <a:rPr lang="en-US" sz="2000" b="1" dirty="0"/>
              <a:t>The project has a compelling objective</a:t>
            </a:r>
          </a:p>
          <a:p>
            <a:pPr>
              <a:spcBef>
                <a:spcPct val="50000"/>
              </a:spcBef>
            </a:pPr>
            <a:r>
              <a:rPr lang="en-US" sz="2000" b="1" dirty="0"/>
              <a:t>Members are in speaking distance of each other</a:t>
            </a:r>
          </a:p>
        </p:txBody>
      </p:sp>
    </p:spTree>
    <p:extLst>
      <p:ext uri="{BB962C8B-B14F-4D97-AF65-F5344CB8AC3E}">
        <p14:creationId xmlns:p14="http://schemas.microsoft.com/office/powerpoint/2010/main" xmlns="" val="319517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0658" name="AutoShape 2"/>
          <p:cNvSpPr>
            <a:spLocks noGrp="1" noChangeArrowheads="1"/>
          </p:cNvSpPr>
          <p:nvPr>
            <p:ph type="title"/>
          </p:nvPr>
        </p:nvSpPr>
        <p:spPr>
          <a:xfrm>
            <a:off x="964504" y="266700"/>
            <a:ext cx="9209785" cy="757238"/>
          </a:xfrm>
          <a:solidFill>
            <a:schemeClr val="bg1"/>
          </a:solidFill>
          <a:ln/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1">
                    <a:lumMod val="50000"/>
                  </a:schemeClr>
                </a:solidFill>
              </a:rPr>
              <a:t>Creating a High-Performance Project Team</a:t>
            </a:r>
          </a:p>
        </p:txBody>
      </p:sp>
      <p:pic>
        <p:nvPicPr>
          <p:cNvPr id="70661" name="Picture 5" descr="110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330" y="1593669"/>
            <a:ext cx="10280469" cy="412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3056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Project Objectives and Goals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2499"/>
            <a:ext cx="10515600" cy="5300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SMART refers to criteria for setting goals and objectives, namely that these goals are: Specific, Measurable, Attainable, Relevant, and Time-bound.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chemeClr val="accent2"/>
                </a:solidFill>
              </a:rPr>
              <a:t>Specific: </a:t>
            </a:r>
            <a:r>
              <a:rPr lang="en-US" sz="2500" dirty="0" smtClean="0"/>
              <a:t>The goal should target a specific area of improvement or answer a specific need.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chemeClr val="accent2"/>
                </a:solidFill>
              </a:rPr>
              <a:t>Measurable: </a:t>
            </a:r>
            <a:r>
              <a:rPr lang="en-US" sz="2500" dirty="0" smtClean="0"/>
              <a:t>The goal must be quantifiable, or at least allow for measurable progress.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chemeClr val="accent2"/>
                </a:solidFill>
              </a:rPr>
              <a:t>Attainable: </a:t>
            </a:r>
            <a:r>
              <a:rPr lang="en-US" sz="2500" dirty="0" smtClean="0"/>
              <a:t>The goal should be realistic, based on available resources and existing constraints.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chemeClr val="accent2"/>
                </a:solidFill>
              </a:rPr>
              <a:t>Relevant: </a:t>
            </a:r>
            <a:r>
              <a:rPr lang="en-US" sz="2500" dirty="0" smtClean="0"/>
              <a:t>The goal should align with other business objectives to be considered worthwhile.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chemeClr val="accent2"/>
                </a:solidFill>
              </a:rPr>
              <a:t>Time-bound: </a:t>
            </a:r>
            <a:r>
              <a:rPr lang="en-US" sz="2500" dirty="0" smtClean="0"/>
              <a:t>The goal must have a deadline or defined end.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53110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4994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1">
                    <a:lumMod val="50000"/>
                  </a:schemeClr>
                </a:solidFill>
              </a:rPr>
              <a:t>Building High-Performance Project Teams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Recruiting Project Members</a:t>
            </a:r>
          </a:p>
          <a:p>
            <a:pPr lvl="1"/>
            <a:r>
              <a:rPr lang="en-US" dirty="0"/>
              <a:t>Factors affecting recruiting</a:t>
            </a:r>
          </a:p>
          <a:p>
            <a:pPr lvl="2"/>
            <a:r>
              <a:rPr lang="en-US" dirty="0"/>
              <a:t>Importance of the project</a:t>
            </a:r>
          </a:p>
          <a:p>
            <a:pPr lvl="2"/>
            <a:r>
              <a:rPr lang="en-US" dirty="0"/>
              <a:t>Management structure used to complete the project</a:t>
            </a:r>
          </a:p>
          <a:p>
            <a:pPr lvl="1"/>
            <a:r>
              <a:rPr lang="en-US" dirty="0"/>
              <a:t>How to recruit? </a:t>
            </a:r>
          </a:p>
          <a:p>
            <a:pPr lvl="2"/>
            <a:r>
              <a:rPr lang="en-US" dirty="0"/>
              <a:t>Ask for volunteers</a:t>
            </a:r>
          </a:p>
          <a:p>
            <a:pPr lvl="1"/>
            <a:r>
              <a:rPr lang="en-US" dirty="0"/>
              <a:t>Who to recruit?</a:t>
            </a:r>
          </a:p>
          <a:p>
            <a:pPr lvl="2"/>
            <a:r>
              <a:rPr lang="en-US" dirty="0"/>
              <a:t>Problem-solving ability</a:t>
            </a:r>
          </a:p>
          <a:p>
            <a:pPr lvl="2"/>
            <a:r>
              <a:rPr lang="en-US" dirty="0"/>
              <a:t>Availability</a:t>
            </a:r>
          </a:p>
          <a:p>
            <a:pPr lvl="2"/>
            <a:r>
              <a:rPr lang="en-US" dirty="0"/>
              <a:t>Technological expertise</a:t>
            </a:r>
          </a:p>
          <a:p>
            <a:pPr lvl="2"/>
            <a:r>
              <a:rPr lang="en-US" dirty="0"/>
              <a:t>Credibility</a:t>
            </a:r>
          </a:p>
          <a:p>
            <a:pPr lvl="2"/>
            <a:r>
              <a:rPr lang="en-US" dirty="0"/>
              <a:t>Political connections</a:t>
            </a:r>
          </a:p>
          <a:p>
            <a:pPr lvl="2"/>
            <a:r>
              <a:rPr lang="en-US" dirty="0"/>
              <a:t>Ambition, initiative, and energy</a:t>
            </a:r>
          </a:p>
        </p:txBody>
      </p:sp>
      <p:pic>
        <p:nvPicPr>
          <p:cNvPr id="84996" name="Picture 4" descr="PE01560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3201" y="3394076"/>
            <a:ext cx="3490913" cy="259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5131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11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2AABB239-662F-4D41-B457-611E709A20C4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266700"/>
            <a:ext cx="9336089" cy="757238"/>
          </a:xfrm>
          <a:solidFill>
            <a:schemeClr val="bg1"/>
          </a:solidFill>
          <a:ln/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1">
                    <a:lumMod val="50000"/>
                  </a:schemeClr>
                </a:solidFill>
              </a:rPr>
              <a:t>Project Team Meetings</a:t>
            </a:r>
          </a:p>
        </p:txBody>
      </p:sp>
      <p:grpSp>
        <p:nvGrpSpPr>
          <p:cNvPr id="71697" name="Group 17"/>
          <p:cNvGrpSpPr>
            <a:grpSpLocks/>
          </p:cNvGrpSpPr>
          <p:nvPr/>
        </p:nvGrpSpPr>
        <p:grpSpPr bwMode="auto">
          <a:xfrm>
            <a:off x="1981200" y="1414464"/>
            <a:ext cx="8229600" cy="4129087"/>
            <a:chOff x="288" y="891"/>
            <a:chExt cx="5184" cy="2601"/>
          </a:xfrm>
        </p:grpSpPr>
        <p:sp>
          <p:nvSpPr>
            <p:cNvPr id="71684" name="Line 4"/>
            <p:cNvSpPr>
              <a:spLocks noChangeShapeType="1"/>
            </p:cNvSpPr>
            <p:nvPr/>
          </p:nvSpPr>
          <p:spPr bwMode="blackWhite">
            <a:xfrm rot="-2801678">
              <a:off x="2208" y="1366"/>
              <a:ext cx="1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1685" name="Line 5"/>
            <p:cNvSpPr>
              <a:spLocks noChangeShapeType="1"/>
            </p:cNvSpPr>
            <p:nvPr/>
          </p:nvSpPr>
          <p:spPr bwMode="blackWhite">
            <a:xfrm rot="2191705">
              <a:off x="2304" y="2496"/>
              <a:ext cx="1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1686" name="Line 6"/>
            <p:cNvSpPr>
              <a:spLocks noChangeShapeType="1"/>
            </p:cNvSpPr>
            <p:nvPr/>
          </p:nvSpPr>
          <p:spPr bwMode="blackWhite">
            <a:xfrm rot="-5400000">
              <a:off x="2111" y="1920"/>
              <a:ext cx="1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1687" name="Line 7"/>
            <p:cNvSpPr>
              <a:spLocks noChangeShapeType="1"/>
            </p:cNvSpPr>
            <p:nvPr/>
          </p:nvSpPr>
          <p:spPr bwMode="blackWhite">
            <a:xfrm rot="5444004" flipH="1">
              <a:off x="3647" y="1920"/>
              <a:ext cx="1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1688" name="Line 8"/>
            <p:cNvSpPr>
              <a:spLocks noChangeShapeType="1"/>
            </p:cNvSpPr>
            <p:nvPr/>
          </p:nvSpPr>
          <p:spPr bwMode="blackWhite">
            <a:xfrm rot="19408295" flipH="1">
              <a:off x="3421" y="2448"/>
              <a:ext cx="1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1689" name="Line 9"/>
            <p:cNvSpPr>
              <a:spLocks noChangeShapeType="1"/>
            </p:cNvSpPr>
            <p:nvPr/>
          </p:nvSpPr>
          <p:spPr bwMode="blackWhite">
            <a:xfrm rot="2801678" flipH="1">
              <a:off x="3455" y="1366"/>
              <a:ext cx="1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71690" name="Oval 10"/>
            <p:cNvSpPr>
              <a:spLocks noChangeArrowheads="1"/>
            </p:cNvSpPr>
            <p:nvPr/>
          </p:nvSpPr>
          <p:spPr bwMode="blackWhite">
            <a:xfrm>
              <a:off x="2050" y="1584"/>
              <a:ext cx="1654" cy="115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 anchorCtr="1"/>
            <a:lstStyle/>
            <a:p>
              <a:pPr algn="ctr" eaLnBrk="0" hangingPunct="0"/>
              <a:r>
                <a:rPr lang="en-US" sz="2400" dirty="0">
                  <a:latin typeface="Tahoma" panose="020B0604030504040204" pitchFamily="34" charset="0"/>
                </a:rPr>
                <a:t>Conducting Project Meetings</a:t>
              </a:r>
            </a:p>
          </p:txBody>
        </p:sp>
        <p:sp>
          <p:nvSpPr>
            <p:cNvPr id="71691" name="Oval 11"/>
            <p:cNvSpPr>
              <a:spLocks noChangeArrowheads="1"/>
            </p:cNvSpPr>
            <p:nvPr/>
          </p:nvSpPr>
          <p:spPr bwMode="blackWhite">
            <a:xfrm>
              <a:off x="3195" y="891"/>
              <a:ext cx="1668" cy="6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 anchorCtr="1"/>
            <a:lstStyle/>
            <a:p>
              <a:pPr algn="ctr" eaLnBrk="0" hangingPunct="0"/>
              <a:r>
                <a:rPr lang="en-US" dirty="0"/>
                <a:t>Establishing Ground Rules</a:t>
              </a:r>
            </a:p>
          </p:txBody>
        </p:sp>
        <p:sp>
          <p:nvSpPr>
            <p:cNvPr id="71692" name="Oval 12"/>
            <p:cNvSpPr>
              <a:spLocks noChangeArrowheads="1"/>
            </p:cNvSpPr>
            <p:nvPr/>
          </p:nvSpPr>
          <p:spPr bwMode="blackWhite">
            <a:xfrm>
              <a:off x="3804" y="1822"/>
              <a:ext cx="1668" cy="6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 anchorCtr="1"/>
            <a:lstStyle/>
            <a:p>
              <a:pPr algn="ctr" eaLnBrk="0" hangingPunct="0"/>
              <a:r>
                <a:rPr lang="en-US" dirty="0"/>
                <a:t>Planning Decisions</a:t>
              </a:r>
            </a:p>
          </p:txBody>
        </p:sp>
        <p:sp>
          <p:nvSpPr>
            <p:cNvPr id="71693" name="Oval 13"/>
            <p:cNvSpPr>
              <a:spLocks noChangeArrowheads="1"/>
            </p:cNvSpPr>
            <p:nvPr/>
          </p:nvSpPr>
          <p:spPr bwMode="blackWhite">
            <a:xfrm>
              <a:off x="3195" y="2832"/>
              <a:ext cx="1668" cy="6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 anchorCtr="1"/>
            <a:lstStyle/>
            <a:p>
              <a:pPr algn="ctr" eaLnBrk="0" hangingPunct="0"/>
              <a:r>
                <a:rPr lang="en-US" dirty="0"/>
                <a:t>Tracking Decisions</a:t>
              </a:r>
            </a:p>
          </p:txBody>
        </p:sp>
        <p:sp>
          <p:nvSpPr>
            <p:cNvPr id="71694" name="Oval 14"/>
            <p:cNvSpPr>
              <a:spLocks noChangeArrowheads="1"/>
            </p:cNvSpPr>
            <p:nvPr/>
          </p:nvSpPr>
          <p:spPr bwMode="blackWhite">
            <a:xfrm>
              <a:off x="885" y="2832"/>
              <a:ext cx="1668" cy="6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 anchorCtr="1"/>
            <a:lstStyle/>
            <a:p>
              <a:pPr algn="ctr" eaLnBrk="0" hangingPunct="0"/>
              <a:r>
                <a:rPr lang="en-US" dirty="0"/>
                <a:t>Managing Change Decisions</a:t>
              </a:r>
            </a:p>
          </p:txBody>
        </p:sp>
        <p:sp>
          <p:nvSpPr>
            <p:cNvPr id="71695" name="Oval 15"/>
            <p:cNvSpPr>
              <a:spLocks noChangeArrowheads="1"/>
            </p:cNvSpPr>
            <p:nvPr/>
          </p:nvSpPr>
          <p:spPr bwMode="blackWhite">
            <a:xfrm>
              <a:off x="288" y="1818"/>
              <a:ext cx="1668" cy="6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 anchorCtr="1"/>
            <a:lstStyle/>
            <a:p>
              <a:pPr algn="ctr" eaLnBrk="0" hangingPunct="0"/>
              <a:r>
                <a:rPr lang="en-US" dirty="0"/>
                <a:t>Relationship Decisions</a:t>
              </a:r>
            </a:p>
          </p:txBody>
        </p:sp>
        <p:sp>
          <p:nvSpPr>
            <p:cNvPr id="71696" name="Oval 16"/>
            <p:cNvSpPr>
              <a:spLocks noChangeArrowheads="1"/>
            </p:cNvSpPr>
            <p:nvPr/>
          </p:nvSpPr>
          <p:spPr bwMode="blackWhite">
            <a:xfrm>
              <a:off x="885" y="898"/>
              <a:ext cx="1668" cy="66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0" tIns="0" rIns="0" bIns="0" anchor="ctr" anchorCtr="1"/>
            <a:lstStyle/>
            <a:p>
              <a:pPr algn="ctr" eaLnBrk="0" hangingPunct="0"/>
              <a:r>
                <a:rPr lang="en-US" dirty="0"/>
                <a:t>Managing </a:t>
              </a:r>
              <a:br>
                <a:rPr lang="en-US" dirty="0"/>
              </a:br>
              <a:r>
                <a:rPr lang="en-US" dirty="0"/>
                <a:t>Subsequent Meetings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06014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11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9F59EBDB-630B-4B6E-8336-E7EB7446A87C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87042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266700"/>
            <a:ext cx="9336089" cy="757238"/>
          </a:xfrm>
          <a:solidFill>
            <a:schemeClr val="bg1"/>
          </a:solidFill>
          <a:ln/>
        </p:spPr>
        <p:txBody>
          <a:bodyPr>
            <a:normAutofit/>
          </a:bodyPr>
          <a:lstStyle/>
          <a:p>
            <a:r>
              <a:rPr lang="en-US" sz="4000" b="1" u="sng" dirty="0" smtClean="0">
                <a:solidFill>
                  <a:schemeClr val="accent1">
                    <a:lumMod val="50000"/>
                  </a:schemeClr>
                </a:solidFill>
              </a:rPr>
              <a:t>Requirements for an Effective Shared Vision</a:t>
            </a:r>
            <a:endParaRPr lang="en-US" sz="4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7045" name="Picture 5" descr="11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5807" y="1913482"/>
            <a:ext cx="4962525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1051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11</a:t>
            </a:r>
            <a:r>
              <a:rPr lang="en-US" dirty="0">
                <a:cs typeface="Times New Roman" panose="02020603050405020304" pitchFamily="18" charset="0"/>
              </a:rPr>
              <a:t>–</a:t>
            </a:r>
            <a:fld id="{8212AD4F-0F51-48C0-B626-9E51F024136B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88066" name="AutoShap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1">
                    <a:lumMod val="50000"/>
                  </a:schemeClr>
                </a:solidFill>
              </a:rPr>
              <a:t>Managing Project Reward Systems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Group Rewards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Who gets what as an individual reward?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How to make the reward have lasting significance?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How to recognize individual performance?</a:t>
            </a:r>
          </a:p>
          <a:p>
            <a:pPr marL="974725" lvl="2" indent="-239713">
              <a:spcBef>
                <a:spcPct val="50000"/>
              </a:spcBef>
            </a:pPr>
            <a:r>
              <a:rPr lang="en-US" sz="2400" dirty="0"/>
              <a:t>Letters of commendation</a:t>
            </a:r>
          </a:p>
          <a:p>
            <a:pPr marL="974725" lvl="2" indent="-239713">
              <a:spcBef>
                <a:spcPct val="50000"/>
              </a:spcBef>
            </a:pPr>
            <a:r>
              <a:rPr lang="en-US" sz="2400" dirty="0"/>
              <a:t>Public recognition for outstanding work</a:t>
            </a:r>
          </a:p>
          <a:p>
            <a:pPr marL="974725" lvl="2" indent="-239713">
              <a:spcBef>
                <a:spcPct val="50000"/>
              </a:spcBef>
            </a:pPr>
            <a:r>
              <a:rPr lang="en-US" sz="2400" dirty="0"/>
              <a:t>Desirable job assignments</a:t>
            </a:r>
          </a:p>
          <a:p>
            <a:pPr marL="974725" lvl="2" indent="-239713">
              <a:spcBef>
                <a:spcPct val="50000"/>
              </a:spcBef>
            </a:pPr>
            <a:r>
              <a:rPr lang="en-US" sz="2400" dirty="0"/>
              <a:t>Increased personal flexibility</a:t>
            </a:r>
          </a:p>
        </p:txBody>
      </p:sp>
    </p:spTree>
    <p:extLst>
      <p:ext uri="{BB962C8B-B14F-4D97-AF65-F5344CB8AC3E}">
        <p14:creationId xmlns:p14="http://schemas.microsoft.com/office/powerpoint/2010/main" xmlns="" val="11880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en-US" dirty="0" smtClean="0"/>
              <a:t>Job descriptions vary, but most include responsibilities like planning, scheduling, coordinating, and working with people to achieve project goals</a:t>
            </a:r>
          </a:p>
          <a:p>
            <a:pPr>
              <a:spcBef>
                <a:spcPct val="100000"/>
              </a:spcBef>
            </a:pPr>
            <a:r>
              <a:rPr lang="en-US" dirty="0" smtClean="0">
                <a:solidFill>
                  <a:srgbClr val="00B0F0"/>
                </a:solidFill>
              </a:rPr>
              <a:t>Remember that 97% of successful projects were led by experienced project managers, who can often help influence success factors</a:t>
            </a:r>
          </a:p>
        </p:txBody>
      </p: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The Role of the Project Manager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BB5399D-7FF4-4603-99A0-4BD1F7EE85E4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346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926926" y="1452564"/>
            <a:ext cx="9283874" cy="4410075"/>
          </a:xfrm>
        </p:spPr>
        <p:txBody>
          <a:bodyPr/>
          <a:lstStyle/>
          <a:p>
            <a:r>
              <a:rPr lang="en-US" dirty="0" smtClean="0"/>
              <a:t>The Project Management Body of Knowledge</a:t>
            </a:r>
          </a:p>
          <a:p>
            <a:r>
              <a:rPr lang="en-US" dirty="0" smtClean="0"/>
              <a:t>Application area knowledge, standards, and regulations</a:t>
            </a:r>
          </a:p>
          <a:p>
            <a:r>
              <a:rPr lang="en-US" dirty="0" smtClean="0"/>
              <a:t>Project environment knowledge</a:t>
            </a:r>
          </a:p>
          <a:p>
            <a:r>
              <a:rPr lang="en-US" dirty="0" smtClean="0"/>
              <a:t>General management knowledge and skills</a:t>
            </a:r>
          </a:p>
          <a:p>
            <a:r>
              <a:rPr lang="en-US" dirty="0" smtClean="0"/>
              <a:t>Soft skills or human relations skills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dirty="0" smtClean="0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26926" y="304800"/>
            <a:ext cx="9436274" cy="1143000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Suggested Skills for Project Managers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D36ECF7-8567-4808-B33A-1102952D5552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058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u="sng" dirty="0" smtClean="0">
                <a:solidFill>
                  <a:schemeClr val="accent1">
                    <a:lumMod val="50000"/>
                  </a:schemeClr>
                </a:solidFill>
              </a:rPr>
              <a:t>Ten </a:t>
            </a:r>
            <a:r>
              <a:rPr lang="en-US" sz="3500" b="1" u="sng" dirty="0">
                <a:solidFill>
                  <a:schemeClr val="accent1">
                    <a:lumMod val="50000"/>
                  </a:schemeClr>
                </a:solidFill>
              </a:rPr>
              <a:t>Most Important Skills and Competencies for Project Managers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1F201878-C638-47B4-9B50-A9EAB8702767}" type="slidenum">
              <a:rPr lang="en-US"/>
              <a:pPr>
                <a:buFontTx/>
                <a:buNone/>
                <a:defRPr/>
              </a:pPr>
              <a:t>26</a:t>
            </a:fld>
            <a:endParaRPr lang="en-US" dirty="0"/>
          </a:p>
        </p:txBody>
      </p:sp>
      <p:sp>
        <p:nvSpPr>
          <p:cNvPr id="43012" name="Rectangle 7"/>
          <p:cNvSpPr>
            <a:spLocks noChangeArrowheads="1"/>
          </p:cNvSpPr>
          <p:nvPr/>
        </p:nvSpPr>
        <p:spPr bwMode="auto">
          <a:xfrm>
            <a:off x="838199" y="1676401"/>
            <a:ext cx="8932101" cy="474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1. People skills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2. Leadership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3. Listening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4. Integrity, ethical behavior, consistent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5. Strong at building trust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6. Verbal communication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7. Strong at building teams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8. Conflict resolution, conflict management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9. Critical thinking, problem solving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800" dirty="0"/>
              <a:t>10. Understands, balances priorities</a:t>
            </a:r>
          </a:p>
        </p:txBody>
      </p:sp>
    </p:spTree>
    <p:extLst>
      <p:ext uri="{BB962C8B-B14F-4D97-AF65-F5344CB8AC3E}">
        <p14:creationId xmlns:p14="http://schemas.microsoft.com/office/powerpoint/2010/main" xmlns="" val="373497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>
            <a:spLocks noGrp="1"/>
          </p:cNvSpPr>
          <p:nvPr>
            <p:ph idx="1"/>
          </p:nvPr>
        </p:nvSpPr>
        <p:spPr>
          <a:xfrm>
            <a:off x="457200" y="1481138"/>
            <a:ext cx="11269980" cy="4525962"/>
          </a:xfrm>
        </p:spPr>
        <p:txBody>
          <a:bodyPr>
            <a:normAutofit fontScale="62500" lnSpcReduction="20000"/>
          </a:bodyPr>
          <a:lstStyle/>
          <a:p>
            <a:r>
              <a:rPr lang="en-US" sz="7000" b="1" dirty="0" smtClean="0"/>
              <a:t>Large projects: </a:t>
            </a:r>
            <a:r>
              <a:rPr lang="en-US" sz="5800" dirty="0" smtClean="0"/>
              <a:t>Leadership, relevant prior experience, planning, people skills, verbal communication, and team-building skills were most important</a:t>
            </a:r>
          </a:p>
          <a:p>
            <a:r>
              <a:rPr lang="en-US" sz="7000" b="1" dirty="0" smtClean="0"/>
              <a:t>High uncertainty projects: </a:t>
            </a:r>
            <a:r>
              <a:rPr lang="en-US" sz="5800" dirty="0" smtClean="0"/>
              <a:t>Risk management, expectation management, leadership, people skills, and planning skills were most important</a:t>
            </a:r>
          </a:p>
          <a:p>
            <a:r>
              <a:rPr lang="en-US" sz="7000" b="1" dirty="0" smtClean="0"/>
              <a:t>Very novel projects</a:t>
            </a:r>
            <a:r>
              <a:rPr lang="en-US" sz="5800" b="1" dirty="0" smtClean="0"/>
              <a:t>: </a:t>
            </a:r>
            <a:r>
              <a:rPr lang="en-US" sz="5800" dirty="0" smtClean="0"/>
              <a:t>Leadership, people skills, having vision and goals, self confidence, expectations management, and listening skills were most important</a:t>
            </a:r>
          </a:p>
          <a:p>
            <a:endParaRPr lang="en-US" sz="5800" dirty="0" smtClean="0"/>
          </a:p>
        </p:txBody>
      </p:sp>
      <p:sp>
        <p:nvSpPr>
          <p:cNvPr id="5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26998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Select a PM in Different Situations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831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idx="1"/>
          </p:nvPr>
        </p:nvSpPr>
        <p:spPr>
          <a:xfrm>
            <a:off x="726509" y="1447800"/>
            <a:ext cx="10011159" cy="5162006"/>
          </a:xfrm>
        </p:spPr>
        <p:txBody>
          <a:bodyPr vert="horz" lIns="90488" tIns="44450" rIns="90488" bIns="44450" rtlCol="0">
            <a:normAutofit/>
          </a:bodyPr>
          <a:lstStyle/>
          <a:p>
            <a:pPr marL="274320" indent="-274320" algn="just">
              <a:spcBef>
                <a:spcPts val="580"/>
              </a:spcBef>
              <a:defRPr/>
            </a:pPr>
            <a:r>
              <a:rPr lang="en-US" dirty="0" smtClean="0"/>
              <a:t>The Project </a:t>
            </a:r>
            <a:r>
              <a:rPr lang="en-US" dirty="0"/>
              <a:t>Management Institute (</a:t>
            </a:r>
            <a:r>
              <a:rPr lang="en-US" dirty="0" smtClean="0"/>
              <a:t>PMI) is an international professional society for project managers founded in 1969</a:t>
            </a:r>
          </a:p>
          <a:p>
            <a:pPr marL="274320" indent="-274320" algn="just">
              <a:spcBef>
                <a:spcPts val="580"/>
              </a:spcBef>
              <a:defRPr/>
            </a:pPr>
            <a:r>
              <a:rPr lang="en-US" dirty="0" smtClean="0"/>
              <a:t>PMI has continued to attract and retain members, reporting more than 449,000 members worldwide by late 2014</a:t>
            </a:r>
          </a:p>
          <a:p>
            <a:pPr marL="274320" indent="-274320" algn="just">
              <a:spcBef>
                <a:spcPts val="580"/>
              </a:spcBef>
              <a:defRPr/>
            </a:pPr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dirty="0" smtClean="0"/>
              <a:t>communities of practices in </a:t>
            </a:r>
            <a:r>
              <a:rPr lang="en-US" dirty="0"/>
              <a:t>many areas, like </a:t>
            </a:r>
            <a:r>
              <a:rPr lang="en-US" dirty="0" smtClean="0"/>
              <a:t>information systems, financial </a:t>
            </a:r>
            <a:r>
              <a:rPr lang="en-US" dirty="0"/>
              <a:t>services, </a:t>
            </a:r>
            <a:r>
              <a:rPr lang="en-US" dirty="0" smtClean="0"/>
              <a:t>and health care</a:t>
            </a:r>
          </a:p>
          <a:p>
            <a:pPr marL="274320" indent="-274320" algn="just">
              <a:spcBef>
                <a:spcPts val="580"/>
              </a:spcBef>
              <a:defRPr/>
            </a:pPr>
            <a:r>
              <a:rPr lang="en-US" dirty="0" smtClean="0"/>
              <a:t>Project </a:t>
            </a:r>
            <a:r>
              <a:rPr lang="en-US" dirty="0"/>
              <a:t>management research and certification programs continue to </a:t>
            </a:r>
            <a:r>
              <a:rPr lang="en-US" dirty="0" smtClean="0"/>
              <a:t>grow</a:t>
            </a:r>
          </a:p>
          <a:p>
            <a:pPr marL="274320" indent="-274320" algn="just">
              <a:spcBef>
                <a:spcPts val="580"/>
              </a:spcBef>
              <a:defRPr/>
            </a:pPr>
            <a:r>
              <a:rPr lang="en-US" dirty="0" smtClean="0"/>
              <a:t>Students can join PMI at a reduced fee and earn the Certified Associate in Project Management (CAPM) certification(see </a:t>
            </a:r>
            <a:r>
              <a:rPr lang="en-US" dirty="0" smtClean="0">
                <a:hlinkClick r:id="rId2"/>
              </a:rPr>
              <a:t>www.pmi.org</a:t>
            </a:r>
            <a:r>
              <a:rPr lang="en-US" dirty="0" smtClean="0"/>
              <a:t> for details)</a:t>
            </a:r>
            <a:endParaRPr lang="en-US" dirty="0"/>
          </a:p>
        </p:txBody>
      </p:sp>
      <p:sp>
        <p:nvSpPr>
          <p:cNvPr id="52226" name="Rectangle 5"/>
          <p:cNvSpPr>
            <a:spLocks noGrp="1" noChangeArrowheads="1"/>
          </p:cNvSpPr>
          <p:nvPr>
            <p:ph type="title"/>
          </p:nvPr>
        </p:nvSpPr>
        <p:spPr>
          <a:xfrm>
            <a:off x="726510" y="304800"/>
            <a:ext cx="9636691" cy="762000"/>
          </a:xfrm>
        </p:spPr>
        <p:txBody>
          <a:bodyPr vert="horz" lIns="90488" tIns="44450" rIns="90488" bIns="44450" rtlCol="0" anchor="ctr">
            <a:normAutofit/>
          </a:bodyPr>
          <a:lstStyle/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The Project Management Institute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BCD01B3-F06C-4208-B1A9-3C01528555EF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222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sp>
        <p:nvSpPr>
          <p:cNvPr id="5222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6858000" y="1981200"/>
            <a:ext cx="38100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749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PMI provides certification as a </a:t>
            </a:r>
            <a:r>
              <a:rPr lang="en-US" b="1" dirty="0" smtClean="0"/>
              <a:t>Project Management Professional</a:t>
            </a:r>
            <a:r>
              <a:rPr lang="en-US" dirty="0" smtClean="0"/>
              <a:t> (</a:t>
            </a:r>
            <a:r>
              <a:rPr lang="en-US" b="1" dirty="0" smtClean="0"/>
              <a:t>PMP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PMP has documented sufficient project experience, agreed to follow a code of ethics, and passed the PMP exam</a:t>
            </a:r>
          </a:p>
          <a:p>
            <a:r>
              <a:rPr lang="en-US" dirty="0" smtClean="0"/>
              <a:t>The number of people earning PMP certification is increasing quickly</a:t>
            </a:r>
          </a:p>
          <a:p>
            <a:pPr marL="109537" indent="0">
              <a:buNone/>
            </a:pPr>
            <a:endParaRPr lang="en-US" dirty="0" smtClean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Project Management Certification</a:t>
            </a:r>
            <a:endParaRPr lang="en-US" sz="4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A2818A-E5D0-46E1-BC85-9BA773441C31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76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4638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Classification of Projects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656"/>
            <a:ext cx="10515600" cy="5283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Customer Specific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ew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evelopment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roject(CUST)</a:t>
            </a:r>
          </a:p>
          <a:p>
            <a:r>
              <a:rPr lang="en-US" dirty="0" smtClean="0"/>
              <a:t>Is a project to </a:t>
            </a:r>
            <a:r>
              <a:rPr lang="en-US" u="sng" dirty="0" smtClean="0">
                <a:solidFill>
                  <a:srgbClr val="00B050"/>
                </a:solidFill>
              </a:rPr>
              <a:t>create completely new customer specific software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Software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roduct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 smtClean="0">
                <a:solidFill>
                  <a:srgbClr val="FF0000"/>
                </a:solidFill>
              </a:rPr>
              <a:t>ew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evelopment Project(PROD)</a:t>
            </a:r>
          </a:p>
          <a:p>
            <a:r>
              <a:rPr lang="en-US" dirty="0" smtClean="0"/>
              <a:t>Is a project to create a new software product. A software product is always developed to be used by more than one customer. A software product may be </a:t>
            </a:r>
            <a:r>
              <a:rPr lang="en-US" dirty="0" smtClean="0">
                <a:solidFill>
                  <a:srgbClr val="00B050"/>
                </a:solidFill>
              </a:rPr>
              <a:t>either standalone packaged </a:t>
            </a:r>
            <a:r>
              <a:rPr lang="en-US" dirty="0" smtClean="0"/>
              <a:t>software or </a:t>
            </a:r>
            <a:r>
              <a:rPr lang="en-US" dirty="0" smtClean="0">
                <a:solidFill>
                  <a:srgbClr val="7030A0"/>
                </a:solidFill>
              </a:rPr>
              <a:t>embedded part of any other product.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Software Version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nhancement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roject(VERS)</a:t>
            </a:r>
          </a:p>
          <a:p>
            <a:r>
              <a:rPr lang="en-US" dirty="0" smtClean="0"/>
              <a:t>Is a project to create a new version of existing software. The existing software may be either customer specific software or a software product.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181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13984" y="2969"/>
            <a:ext cx="942061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Growth 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in PMP </a:t>
            </a: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Certification </a:t>
            </a:r>
            <a:r>
              <a:rPr lang="en-US" sz="3200" b="1" u="sng" smtClean="0">
                <a:solidFill>
                  <a:schemeClr val="accent1">
                    <a:lumMod val="50000"/>
                  </a:schemeClr>
                </a:solidFill>
              </a:rPr>
              <a:t>(1993-2015)</a:t>
            </a:r>
            <a:endParaRPr lang="en-US" sz="32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69AE74A6-F124-40D4-98A6-74087BBAA6A0}" type="slidenum">
              <a:rPr lang="en-US"/>
              <a:pPr>
                <a:buFontTx/>
                <a:buNone/>
                <a:defRPr/>
              </a:pPr>
              <a:t>30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659"/>
          <a:stretch/>
        </p:blipFill>
        <p:spPr>
          <a:xfrm>
            <a:off x="2362200" y="1145970"/>
            <a:ext cx="7086600" cy="524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98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71599"/>
            <a:ext cx="9448800" cy="4690997"/>
          </a:xfrm>
        </p:spPr>
        <p:txBody>
          <a:bodyPr>
            <a:normAutofit/>
          </a:bodyPr>
          <a:lstStyle/>
          <a:p>
            <a:pPr marL="274320" indent="-274320">
              <a:spcBef>
                <a:spcPct val="100000"/>
              </a:spcBef>
              <a:defRPr/>
            </a:pPr>
            <a:r>
              <a:rPr lang="en-US" b="1" dirty="0" smtClean="0"/>
              <a:t>Ethics</a:t>
            </a:r>
            <a:r>
              <a:rPr lang="en-US" dirty="0" smtClean="0"/>
              <a:t>, loosely defined, is a set of principles that guide our decision making based on personal values of what is “right” and “wrong”</a:t>
            </a:r>
          </a:p>
          <a:p>
            <a:pPr marL="274320" indent="-274320">
              <a:spcBef>
                <a:spcPct val="100000"/>
              </a:spcBef>
              <a:defRPr/>
            </a:pPr>
            <a:r>
              <a:rPr lang="en-US" dirty="0" smtClean="0"/>
              <a:t>Project </a:t>
            </a:r>
            <a:r>
              <a:rPr lang="en-US" dirty="0"/>
              <a:t>managers often face ethical dilemmas</a:t>
            </a:r>
          </a:p>
          <a:p>
            <a:pPr marL="274320" indent="-274320">
              <a:spcBef>
                <a:spcPct val="100000"/>
              </a:spcBef>
              <a:defRPr/>
            </a:pPr>
            <a:r>
              <a:rPr lang="en-US" dirty="0"/>
              <a:t>In order to earn PMP certification, applicants must agree to </a:t>
            </a:r>
            <a:r>
              <a:rPr lang="en-US" dirty="0" smtClean="0"/>
              <a:t>PMI’s Code of Ethics and Professional Conduct</a:t>
            </a:r>
            <a:endParaRPr lang="en-US" dirty="0"/>
          </a:p>
          <a:p>
            <a:pPr marL="274320" indent="-274320">
              <a:spcBef>
                <a:spcPct val="100000"/>
              </a:spcBef>
              <a:defRPr/>
            </a:pPr>
            <a:r>
              <a:rPr lang="en-US" dirty="0"/>
              <a:t>Several questions on the PMP exam are related to professional responsibility, including ethics</a:t>
            </a:r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dirty="0"/>
          </a:p>
          <a:p>
            <a:pPr marL="274320" indent="-274320">
              <a:spcBef>
                <a:spcPts val="580"/>
              </a:spcBef>
              <a:buFont typeface="Wingdings 2"/>
              <a:buChar char=""/>
              <a:defRPr/>
            </a:pPr>
            <a:endParaRPr lang="en-US" sz="2400" dirty="0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Ethics in Project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C4046A5-BB2F-4E24-9CAE-1E52D13FE9F0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7442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9525000" cy="4876800"/>
          </a:xfrm>
        </p:spPr>
        <p:txBody>
          <a:bodyPr>
            <a:normAutofit/>
          </a:bodyPr>
          <a:lstStyle/>
          <a:p>
            <a:pPr marL="274320" indent="-274320" algn="just">
              <a:spcBef>
                <a:spcPts val="580"/>
              </a:spcBef>
              <a:defRPr/>
            </a:pPr>
            <a:r>
              <a:rPr lang="en-US" dirty="0" smtClean="0"/>
              <a:t>There are hundreds </a:t>
            </a:r>
            <a:r>
              <a:rPr lang="en-US" dirty="0"/>
              <a:t>of different products to assist in performing project management</a:t>
            </a:r>
          </a:p>
          <a:p>
            <a:pPr marL="274320" indent="-274320">
              <a:spcBef>
                <a:spcPts val="580"/>
              </a:spcBef>
              <a:defRPr/>
            </a:pPr>
            <a:r>
              <a:rPr lang="en-US" dirty="0"/>
              <a:t>Three main categories of tools: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en-US" dirty="0"/>
              <a:t>Low-end tools: Handle single or smaller projects well, cost under $200 per user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en-US" dirty="0"/>
              <a:t>Midrange tools:  Handle multiple projects and users, cost $</a:t>
            </a:r>
            <a:r>
              <a:rPr lang="en-US" dirty="0" smtClean="0"/>
              <a:t>200-$1,000 </a:t>
            </a:r>
            <a:r>
              <a:rPr lang="en-US" dirty="0"/>
              <a:t>per user, Project </a:t>
            </a:r>
            <a:r>
              <a:rPr lang="en-US" dirty="0" smtClean="0"/>
              <a:t>2013 </a:t>
            </a:r>
            <a:r>
              <a:rPr lang="en-US" dirty="0"/>
              <a:t>most popular</a:t>
            </a:r>
          </a:p>
          <a:p>
            <a:pPr marL="548640" lvl="1">
              <a:spcBef>
                <a:spcPts val="370"/>
              </a:spcBef>
              <a:defRPr/>
            </a:pPr>
            <a:r>
              <a:rPr lang="en-US" dirty="0"/>
              <a:t>High-end tools:  Also called enterprise project management software, often licensed on a per-user </a:t>
            </a:r>
            <a:r>
              <a:rPr lang="en-US" dirty="0" smtClean="0"/>
              <a:t>basis</a:t>
            </a:r>
          </a:p>
          <a:p>
            <a:pPr marL="293052">
              <a:spcBef>
                <a:spcPts val="370"/>
              </a:spcBef>
              <a:defRPr/>
            </a:pPr>
            <a:r>
              <a:rPr lang="en-US" dirty="0" smtClean="0"/>
              <a:t>Several free or open-source tools are also available</a:t>
            </a:r>
            <a:endParaRPr lang="en-US" dirty="0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22237"/>
            <a:ext cx="10515600" cy="132556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Project Management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CAFCC4D-26DF-4CAA-AF9B-7B639F4E8463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380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Project Management Framework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fld id="{7D655A70-A149-4DA4-995F-382037F2D2FB}" type="slidenum">
              <a:rPr lang="en-US"/>
              <a:pPr>
                <a:buFontTx/>
                <a:buNone/>
                <a:defRPr/>
              </a:pPr>
              <a:t>33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4340" y="1351689"/>
            <a:ext cx="11247120" cy="539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499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155" y="457200"/>
            <a:ext cx="11587425" cy="531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386" y="600891"/>
            <a:ext cx="10765462" cy="5590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183" y="444139"/>
            <a:ext cx="11439177" cy="5316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450" y="398764"/>
            <a:ext cx="10985863" cy="595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6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Monitoring and controlling process group</a:t>
            </a:r>
            <a:endParaRPr lang="en-GB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771" y="1366633"/>
            <a:ext cx="9940835" cy="495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143" y="357931"/>
            <a:ext cx="10685417" cy="6029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096" y="768377"/>
            <a:ext cx="10515600" cy="598907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ICT Service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evelopment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roject(SERV)</a:t>
            </a:r>
          </a:p>
          <a:p>
            <a:r>
              <a:rPr lang="en-US" dirty="0" smtClean="0"/>
              <a:t>Is a project to create a </a:t>
            </a:r>
            <a:r>
              <a:rPr lang="en-US" dirty="0" smtClean="0">
                <a:solidFill>
                  <a:srgbClr val="7030A0"/>
                </a:solidFill>
              </a:rPr>
              <a:t>contract-based continuous or temporary ICT service</a:t>
            </a:r>
            <a:r>
              <a:rPr lang="en-US" dirty="0" smtClean="0"/>
              <a:t>. The service may be, for example, either software or hardware related, and </a:t>
            </a:r>
            <a:r>
              <a:rPr lang="en-US" dirty="0" smtClean="0">
                <a:solidFill>
                  <a:srgbClr val="7030A0"/>
                </a:solidFill>
              </a:rPr>
              <a:t>consists of maintenance, support, help desk, or operating service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Package Software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onfiguration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roject(PACK)</a:t>
            </a:r>
          </a:p>
          <a:p>
            <a:r>
              <a:rPr lang="en-US" dirty="0" smtClean="0"/>
              <a:t>Is a project where the result is an installed, parameterized and, user configured software package.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Data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 smtClean="0">
                <a:solidFill>
                  <a:srgbClr val="FF0000"/>
                </a:solidFill>
              </a:rPr>
              <a:t>onversion Project(CONV)</a:t>
            </a:r>
          </a:p>
          <a:p>
            <a:r>
              <a:rPr lang="en-US" dirty="0" smtClean="0"/>
              <a:t>Is a project where data is moved from persistent data storage of one information system to persistent data storage of another information system. The software developed in a data conversion project is often “throw away” in that it is only used once. Even so, the pieces of conversion software may reside on one or more hardware platforms.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Software Integration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evelopment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roject(INTG)</a:t>
            </a:r>
          </a:p>
          <a:p>
            <a:r>
              <a:rPr lang="en-US" dirty="0" smtClean="0"/>
              <a:t>Is a project to create software that provides </a:t>
            </a:r>
            <a:r>
              <a:rPr lang="en-US" dirty="0" smtClean="0">
                <a:solidFill>
                  <a:srgbClr val="7030A0"/>
                </a:solidFill>
              </a:rPr>
              <a:t>interfaces services between two or more information systems.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88096" y="291323"/>
            <a:ext cx="1051560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u="sng" dirty="0" smtClean="0">
                <a:solidFill>
                  <a:schemeClr val="accent1">
                    <a:lumMod val="50000"/>
                  </a:schemeClr>
                </a:solidFill>
              </a:rPr>
              <a:t>Classification of Projects </a:t>
            </a:r>
            <a:r>
              <a:rPr lang="en-US" sz="2500" b="1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2500" b="1" dirty="0" err="1" smtClean="0">
                <a:solidFill>
                  <a:schemeClr val="accent1">
                    <a:lumMod val="50000"/>
                  </a:schemeClr>
                </a:solidFill>
              </a:rPr>
              <a:t>contd</a:t>
            </a:r>
            <a:r>
              <a:rPr lang="en-US" sz="2500" b="1" dirty="0" smtClean="0">
                <a:solidFill>
                  <a:schemeClr val="accent1">
                    <a:lumMod val="50000"/>
                  </a:schemeClr>
                </a:solidFill>
              </a:rPr>
              <a:t>…)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xmlns="" val="135194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709" y="418470"/>
            <a:ext cx="10535861" cy="595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326" y="190354"/>
            <a:ext cx="10907485" cy="62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256" y="146005"/>
            <a:ext cx="11069977" cy="622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64" y="207990"/>
            <a:ext cx="11077302" cy="6342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839244" y="1311275"/>
            <a:ext cx="9447756" cy="4876800"/>
          </a:xfrm>
        </p:spPr>
        <p:txBody>
          <a:bodyPr>
            <a:normAutofit fontScale="92500"/>
          </a:bodyPr>
          <a:lstStyle/>
          <a:p>
            <a:pPr marL="274320" indent="-274320">
              <a:spcBef>
                <a:spcPts val="580"/>
              </a:spcBef>
              <a:defRPr/>
            </a:pPr>
            <a:r>
              <a:rPr lang="en-US" dirty="0"/>
              <a:t>A project is a temporary endeavor undertaken to create a unique product, service, or result</a:t>
            </a:r>
          </a:p>
          <a:p>
            <a:pPr marL="274320" indent="-274320">
              <a:spcBef>
                <a:spcPts val="580"/>
              </a:spcBef>
              <a:defRPr/>
            </a:pPr>
            <a:r>
              <a:rPr lang="en-US" dirty="0"/>
              <a:t>Project management is the application of knowledge, skills, tools, and techniques to project </a:t>
            </a:r>
            <a:r>
              <a:rPr lang="en-US" dirty="0" smtClean="0"/>
              <a:t>activities </a:t>
            </a:r>
            <a:r>
              <a:rPr lang="en-US" dirty="0"/>
              <a:t>to meet project requirements</a:t>
            </a:r>
          </a:p>
          <a:p>
            <a:pPr marL="274320" indent="-274320">
              <a:spcBef>
                <a:spcPts val="580"/>
              </a:spcBef>
              <a:defRPr/>
            </a:pPr>
            <a:r>
              <a:rPr lang="en-US" dirty="0" smtClean="0"/>
              <a:t>A program is a group of related projects managed in a coordinated way</a:t>
            </a:r>
          </a:p>
          <a:p>
            <a:pPr marL="274320" indent="-274320">
              <a:spcBef>
                <a:spcPts val="580"/>
              </a:spcBef>
              <a:defRPr/>
            </a:pPr>
            <a:r>
              <a:rPr lang="en-US" dirty="0" smtClean="0"/>
              <a:t>Project portfolio management involves organizing and managing projects and programs as a portfolio of investments</a:t>
            </a:r>
          </a:p>
          <a:p>
            <a:pPr marL="274320" indent="-274320">
              <a:spcBef>
                <a:spcPts val="580"/>
              </a:spcBef>
              <a:defRPr/>
            </a:pPr>
            <a:r>
              <a:rPr lang="en-US" dirty="0" smtClean="0"/>
              <a:t>Project </a:t>
            </a:r>
            <a:r>
              <a:rPr lang="en-US" dirty="0"/>
              <a:t>managers play a key role in helping projects and organizations succeed</a:t>
            </a:r>
          </a:p>
          <a:p>
            <a:pPr marL="274320" indent="-274320">
              <a:spcBef>
                <a:spcPts val="580"/>
              </a:spcBef>
              <a:defRPr/>
            </a:pPr>
            <a:r>
              <a:rPr lang="en-US" dirty="0"/>
              <a:t>The project management profession continues to grow and mature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9244" y="0"/>
            <a:ext cx="9371556" cy="1143000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Chapter 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9D34CBA-0644-43DF-B9FE-3A54148FDEBE}" type="slidenum">
              <a:rPr lang="en-US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76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11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Project Environment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9973"/>
            <a:ext cx="10515600" cy="498699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Internal Environments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External Environments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287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Interested Parties (or Stakeholders)</a:t>
            </a:r>
            <a:endParaRPr lang="el-GR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>
            <a:normAutofit/>
          </a:bodyPr>
          <a:lstStyle/>
          <a:p>
            <a:r>
              <a:rPr lang="en-US" b="1" dirty="0" smtClean="0"/>
              <a:t>People or groups </a:t>
            </a:r>
          </a:p>
          <a:p>
            <a:pPr lvl="1"/>
            <a:r>
              <a:rPr lang="en-US" dirty="0" smtClean="0"/>
              <a:t>interested in the performance and/or success of the project</a:t>
            </a:r>
          </a:p>
          <a:p>
            <a:pPr lvl="1"/>
            <a:r>
              <a:rPr lang="en-US" dirty="0" smtClean="0"/>
              <a:t>affected or constrained by the project</a:t>
            </a:r>
          </a:p>
          <a:p>
            <a:r>
              <a:rPr lang="en-US" b="1" dirty="0" smtClean="0"/>
              <a:t>Project Manager</a:t>
            </a:r>
          </a:p>
          <a:p>
            <a:pPr lvl="1"/>
            <a:r>
              <a:rPr lang="en-US" dirty="0" smtClean="0"/>
              <a:t>identify the parties, their interests, and sequence both in order of importance to the project</a:t>
            </a:r>
          </a:p>
          <a:p>
            <a:r>
              <a:rPr lang="en-US" b="1" dirty="0" smtClean="0"/>
              <a:t>Influence the project directly or indirectly</a:t>
            </a:r>
          </a:p>
          <a:p>
            <a:pPr lvl="1"/>
            <a:r>
              <a:rPr lang="en-US" dirty="0" smtClean="0"/>
              <a:t>interested parties interests</a:t>
            </a:r>
          </a:p>
          <a:p>
            <a:pPr lvl="1"/>
            <a:r>
              <a:rPr lang="en-US" dirty="0" smtClean="0"/>
              <a:t>project management practices</a:t>
            </a:r>
          </a:p>
          <a:p>
            <a:pPr lvl="1"/>
            <a:r>
              <a:rPr lang="en-US" dirty="0" smtClean="0"/>
              <a:t>organizational project management maturity</a:t>
            </a:r>
          </a:p>
          <a:p>
            <a:pPr lvl="1"/>
            <a:r>
              <a:rPr lang="en-US" dirty="0" smtClean="0"/>
              <a:t>standards, issues, trends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09926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Project Sponsor</a:t>
            </a:r>
          </a:p>
          <a:p>
            <a:r>
              <a:rPr lang="en-US" dirty="0" smtClean="0"/>
              <a:t>Project Manager</a:t>
            </a:r>
          </a:p>
          <a:p>
            <a:r>
              <a:rPr lang="en-US" dirty="0" smtClean="0"/>
              <a:t>Project team</a:t>
            </a:r>
          </a:p>
          <a:p>
            <a:r>
              <a:rPr lang="en-US" dirty="0" smtClean="0"/>
              <a:t>Project organization</a:t>
            </a:r>
          </a:p>
          <a:p>
            <a:r>
              <a:rPr lang="en-US" dirty="0" err="1" smtClean="0"/>
              <a:t>Programme</a:t>
            </a:r>
            <a:r>
              <a:rPr lang="en-US" dirty="0" smtClean="0"/>
              <a:t> organization</a:t>
            </a:r>
          </a:p>
          <a:p>
            <a:r>
              <a:rPr lang="en-US" dirty="0" smtClean="0"/>
              <a:t>Regional, national and</a:t>
            </a:r>
            <a:br>
              <a:rPr lang="en-US" dirty="0" smtClean="0"/>
            </a:br>
            <a:r>
              <a:rPr lang="en-US" dirty="0" smtClean="0"/>
              <a:t>international legislative </a:t>
            </a:r>
            <a:br>
              <a:rPr lang="en-US" dirty="0" smtClean="0"/>
            </a:br>
            <a:r>
              <a:rPr lang="en-US" dirty="0" smtClean="0"/>
              <a:t>and regulatory agencies </a:t>
            </a:r>
          </a:p>
          <a:p>
            <a:r>
              <a:rPr lang="en-US" dirty="0" smtClean="0"/>
              <a:t>Users, Customers, …..</a:t>
            </a:r>
          </a:p>
          <a:p>
            <a:r>
              <a:rPr lang="en-US" dirty="0" smtClean="0"/>
              <a:t>Suppliers</a:t>
            </a:r>
          </a:p>
          <a:p>
            <a:r>
              <a:rPr lang="en-US" dirty="0" smtClean="0"/>
              <a:t>Community or special interest groups</a:t>
            </a:r>
          </a:p>
          <a:p>
            <a:r>
              <a:rPr lang="en-US" dirty="0" smtClean="0"/>
              <a:t>Politicians…..</a:t>
            </a:r>
          </a:p>
          <a:p>
            <a:endParaRPr lang="en-US" dirty="0" smtClean="0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643437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Interested Parties (or Stakeholders)</a:t>
            </a:r>
            <a:endParaRPr lang="el-GR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7394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>
              <a:spcBef>
                <a:spcPct val="100000"/>
              </a:spcBef>
              <a:defRPr/>
            </a:pPr>
            <a:r>
              <a:rPr lang="en-US" dirty="0" smtClean="0"/>
              <a:t>A </a:t>
            </a:r>
            <a:r>
              <a:rPr lang="en-US" b="1" dirty="0" smtClean="0"/>
              <a:t>program</a:t>
            </a:r>
            <a:r>
              <a:rPr lang="en-US" dirty="0" smtClean="0"/>
              <a:t> is “a </a:t>
            </a:r>
            <a:r>
              <a:rPr lang="en-US" u="sng" dirty="0" smtClean="0"/>
              <a:t>group of related projects </a:t>
            </a:r>
            <a:r>
              <a:rPr lang="en-US" dirty="0" smtClean="0"/>
              <a:t>managed in a coordinated way to </a:t>
            </a:r>
            <a:r>
              <a:rPr lang="en-US" u="sng" dirty="0" smtClean="0"/>
              <a:t>obtain benefits</a:t>
            </a:r>
            <a:r>
              <a:rPr lang="en-US" dirty="0" smtClean="0"/>
              <a:t> and control not available from managing them individually” (PMBOK</a:t>
            </a:r>
            <a:r>
              <a:rPr lang="en-US" baseline="30000" dirty="0" smtClean="0"/>
              <a:t>®</a:t>
            </a:r>
            <a:r>
              <a:rPr lang="en-US" dirty="0" smtClean="0"/>
              <a:t> Guide, Fifth Edition, 2013)</a:t>
            </a:r>
          </a:p>
          <a:p>
            <a:pPr marL="274320" indent="-274320">
              <a:spcBef>
                <a:spcPct val="100000"/>
              </a:spcBef>
              <a:defRPr/>
            </a:pPr>
            <a:r>
              <a:rPr lang="en-GB" u="sng" dirty="0" smtClean="0">
                <a:solidFill>
                  <a:srgbClr val="FF0000"/>
                </a:solidFill>
              </a:rPr>
              <a:t>A computer program </a:t>
            </a:r>
            <a:r>
              <a:rPr lang="en-GB" dirty="0" smtClean="0">
                <a:solidFill>
                  <a:srgbClr val="FF0000"/>
                </a:solidFill>
              </a:rPr>
              <a:t>is a collection of instructions that performs a specific task when executed by a computer.</a:t>
            </a:r>
            <a:endParaRPr lang="en-US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ct val="100000"/>
              </a:spcBef>
              <a:defRPr/>
            </a:pPr>
            <a:r>
              <a:rPr lang="en-US" dirty="0" smtClean="0"/>
              <a:t>A </a:t>
            </a:r>
            <a:r>
              <a:rPr lang="en-US" b="1" dirty="0" smtClean="0"/>
              <a:t>program manager </a:t>
            </a:r>
            <a:r>
              <a:rPr lang="en-US" dirty="0" smtClean="0"/>
              <a:t>provides leadership and direction for the project managers heading the projects within the program</a:t>
            </a:r>
          </a:p>
          <a:p>
            <a:pPr marL="274320" indent="-274320">
              <a:spcBef>
                <a:spcPct val="100000"/>
              </a:spcBef>
              <a:defRPr/>
            </a:pPr>
            <a:r>
              <a:rPr lang="en-US" dirty="0" smtClean="0"/>
              <a:t>Examples of common programs in the IT field include infrastructure, applications development, and user support</a:t>
            </a:r>
          </a:p>
          <a:p>
            <a:pPr marL="548640" lvl="1">
              <a:spcBef>
                <a:spcPct val="100000"/>
              </a:spcBef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u="sng" dirty="0" smtClean="0">
                <a:solidFill>
                  <a:schemeClr val="accent1">
                    <a:lumMod val="50000"/>
                  </a:schemeClr>
                </a:solidFill>
              </a:rPr>
              <a:t>Program and Project Portfolio Management</a:t>
            </a:r>
            <a:endParaRPr lang="en-US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16827AD-D54E-4A9A-98B6-75CDFBE63C20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79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Project portfolio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set of </a:t>
            </a:r>
            <a:r>
              <a:rPr lang="en-GB" dirty="0" smtClean="0">
                <a:hlinkClick r:id="rId2"/>
              </a:rPr>
              <a:t>project proposals</a:t>
            </a:r>
            <a:r>
              <a:rPr lang="en-GB" dirty="0" smtClean="0"/>
              <a:t>, projects, </a:t>
            </a:r>
            <a:r>
              <a:rPr lang="en-GB" dirty="0" smtClean="0">
                <a:hlinkClick r:id="rId3"/>
              </a:rPr>
              <a:t>programs</a:t>
            </a:r>
            <a:r>
              <a:rPr lang="en-GB" dirty="0" smtClean="0"/>
              <a:t>, sub-portfolios and operations managed together to achieve an organisation's strategic objectives.</a:t>
            </a:r>
          </a:p>
          <a:p>
            <a:endParaRPr lang="en-GB" dirty="0" smtClean="0"/>
          </a:p>
          <a:p>
            <a:r>
              <a:rPr lang="en-GB" dirty="0" smtClean="0"/>
              <a:t>For instance, a company in the energy sector might have as business objective to "reduce carbon emissions". This portfolio could include sub-portfolios such as "improving efficiency of solar energy production" or projects such as "streamlining transport routes".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1709</Words>
  <Application>Microsoft Office PowerPoint</Application>
  <PresentationFormat>Custom</PresentationFormat>
  <Paragraphs>217</Paragraphs>
  <Slides>44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ICT Project Management</vt:lpstr>
      <vt:lpstr>Project Objectives and Goals</vt:lpstr>
      <vt:lpstr>Classification of Projects</vt:lpstr>
      <vt:lpstr>Slide 4</vt:lpstr>
      <vt:lpstr>Project Environment</vt:lpstr>
      <vt:lpstr>Interested Parties (or Stakeholders)</vt:lpstr>
      <vt:lpstr>Interested Parties (or Stakeholders)</vt:lpstr>
      <vt:lpstr>Program and Project Portfolio Management</vt:lpstr>
      <vt:lpstr>Project portfolio</vt:lpstr>
      <vt:lpstr>Project Portfolio Management</vt:lpstr>
      <vt:lpstr>Project Management Compared to Project Portfolio Management</vt:lpstr>
      <vt:lpstr>Best Practice</vt:lpstr>
      <vt:lpstr>Sample Project Portfolio Approach</vt:lpstr>
      <vt:lpstr>Microsoft project portfolio management capabilities</vt:lpstr>
      <vt:lpstr>Project Team</vt:lpstr>
      <vt:lpstr>High-Performing Teams</vt:lpstr>
      <vt:lpstr>The Five-Stage Team Development Model</vt:lpstr>
      <vt:lpstr>Conditions Favoring Development of  High Performance Project Teams</vt:lpstr>
      <vt:lpstr>Creating a High-Performance Project Team</vt:lpstr>
      <vt:lpstr>Building High-Performance Project Teams</vt:lpstr>
      <vt:lpstr>Project Team Meetings</vt:lpstr>
      <vt:lpstr>Requirements for an Effective Shared Vision</vt:lpstr>
      <vt:lpstr>Managing Project Reward Systems</vt:lpstr>
      <vt:lpstr>The Role of the Project Manager</vt:lpstr>
      <vt:lpstr>Suggested Skills for Project Managers</vt:lpstr>
      <vt:lpstr>Ten Most Important Skills and Competencies for Project Managers</vt:lpstr>
      <vt:lpstr>Select a PM in Different Situations</vt:lpstr>
      <vt:lpstr>The Project Management Institute</vt:lpstr>
      <vt:lpstr>Project Management Certification</vt:lpstr>
      <vt:lpstr>Growth in PMP Certification (1993-2015)</vt:lpstr>
      <vt:lpstr>Ethics in Project Management</vt:lpstr>
      <vt:lpstr>Project Management Software</vt:lpstr>
      <vt:lpstr>Project Management Framework</vt:lpstr>
      <vt:lpstr>Slide 34</vt:lpstr>
      <vt:lpstr>Slide 35</vt:lpstr>
      <vt:lpstr>Slide 36</vt:lpstr>
      <vt:lpstr>Slide 37</vt:lpstr>
      <vt:lpstr>Monitoring and controlling process group</vt:lpstr>
      <vt:lpstr>Slide 39</vt:lpstr>
      <vt:lpstr>Slide 40</vt:lpstr>
      <vt:lpstr>Slide 41</vt:lpstr>
      <vt:lpstr>Slide 42</vt:lpstr>
      <vt:lpstr>Slide 43</vt:lpstr>
      <vt:lpstr>Chapter 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ICT Project Management</dc:title>
  <dc:creator>Livingroom</dc:creator>
  <cp:lastModifiedBy>PJ_HAWA</cp:lastModifiedBy>
  <cp:revision>69</cp:revision>
  <dcterms:created xsi:type="dcterms:W3CDTF">2018-01-30T15:37:37Z</dcterms:created>
  <dcterms:modified xsi:type="dcterms:W3CDTF">2020-01-02T03:03:13Z</dcterms:modified>
</cp:coreProperties>
</file>