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2" autoAdjust="0"/>
    <p:restoredTop sz="94660"/>
  </p:normalViewPr>
  <p:slideViewPr>
    <p:cSldViewPr>
      <p:cViewPr>
        <p:scale>
          <a:sx n="66" d="100"/>
          <a:sy n="66" d="100"/>
        </p:scale>
        <p:origin x="-667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07E77-F1A8-49CA-9F66-7DB22D0D1CA3}" type="datetimeFigureOut">
              <a:rPr lang="en-US" smtClean="0"/>
              <a:pPr/>
              <a:t>1/2/2020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21CAC-E804-47DC-B5B7-728FBBE27C5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21CAC-E804-47DC-B5B7-728FBBE27C5F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Define</a:t>
            </a:r>
            <a:r>
              <a:rPr lang="en-GB" baseline="0" dirty="0" smtClean="0"/>
              <a:t> what does project scope means? </a:t>
            </a:r>
            <a:r>
              <a:rPr lang="en-GB" baseline="0" dirty="0" smtClean="0">
                <a:solidFill>
                  <a:srgbClr val="FF0000"/>
                </a:solidFill>
              </a:rPr>
              <a:t>--- </a:t>
            </a:r>
            <a:r>
              <a:rPr lang="en-GB" b="0" i="0" u="none" dirty="0" smtClean="0">
                <a:solidFill>
                  <a:srgbClr val="FF0000"/>
                </a:solidFill>
              </a:rPr>
              <a:t>Scope involves </a:t>
            </a:r>
            <a:r>
              <a:rPr lang="en-GB" b="0" i="0" u="sng" dirty="0" smtClean="0">
                <a:solidFill>
                  <a:srgbClr val="FF0000"/>
                </a:solidFill>
              </a:rPr>
              <a:t>getting information required to start a project</a:t>
            </a:r>
            <a:r>
              <a:rPr lang="en-GB" b="0" i="0" u="none" dirty="0" smtClean="0">
                <a:solidFill>
                  <a:srgbClr val="FF0000"/>
                </a:solidFill>
              </a:rPr>
              <a:t>, and the features the product that would </a:t>
            </a:r>
            <a:r>
              <a:rPr lang="en-GB" b="0" i="0" u="sng" dirty="0" smtClean="0">
                <a:solidFill>
                  <a:srgbClr val="FF0000"/>
                </a:solidFill>
              </a:rPr>
              <a:t>meet its stakeholders requirements</a:t>
            </a:r>
            <a:endParaRPr lang="en-GB" b="0" i="0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21CAC-E804-47DC-B5B7-728FBBE27C5F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GB" u="sng" dirty="0" smtClean="0"/>
              <a:t>Project</a:t>
            </a:r>
            <a:r>
              <a:rPr lang="en-GB" u="sng" baseline="0" dirty="0" smtClean="0"/>
              <a:t> Team: </a:t>
            </a:r>
            <a:r>
              <a:rPr lang="en-GB" baseline="0" dirty="0" smtClean="0"/>
              <a:t>Changes are additional work. </a:t>
            </a:r>
            <a:r>
              <a:rPr lang="en-GB" u="sng" baseline="0" dirty="0" smtClean="0"/>
              <a:t>Client : </a:t>
            </a:r>
            <a:r>
              <a:rPr lang="en-GB" baseline="0" dirty="0" smtClean="0"/>
              <a:t>Part of original work</a:t>
            </a:r>
          </a:p>
          <a:p>
            <a:pPr marL="228600" indent="-228600">
              <a:buAutoNum type="arabicPeriod"/>
            </a:pPr>
            <a:r>
              <a:rPr lang="en-GB" baseline="0" dirty="0" smtClean="0"/>
              <a:t>Contradicting Requirements</a:t>
            </a:r>
          </a:p>
          <a:p>
            <a:pPr marL="228600" indent="-228600">
              <a:buAutoNum type="arabicPeriod"/>
            </a:pPr>
            <a:r>
              <a:rPr lang="en-GB" baseline="0" dirty="0" smtClean="0"/>
              <a:t>Commitments made to clients without understanding requirements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21CAC-E804-47DC-B5B7-728FBBE27C5F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/>
              <a:buChar char="à"/>
            </a:pPr>
            <a:r>
              <a:rPr lang="en-GB" dirty="0" smtClean="0">
                <a:sym typeface="Wingdings" pitchFamily="2" charset="2"/>
              </a:rPr>
              <a:t>Benefit: How scopes will be managed throughout the project</a:t>
            </a:r>
          </a:p>
          <a:p>
            <a:pPr>
              <a:buFont typeface="Wingdings"/>
              <a:buChar char="à"/>
            </a:pPr>
            <a:r>
              <a:rPr lang="en-GB" dirty="0" smtClean="0"/>
              <a:t>Helps to manage time/schedule, budget, and quality</a:t>
            </a:r>
            <a:endParaRPr lang="en-GB" dirty="0" smtClean="0">
              <a:sym typeface="Wingdings" pitchFamily="2" charset="2"/>
            </a:endParaRPr>
          </a:p>
          <a:p>
            <a:pPr>
              <a:buFont typeface="Wingdings"/>
              <a:buChar char="à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21CAC-E804-47DC-B5B7-728FBBE27C5F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/>
              <a:buChar char="à"/>
            </a:pPr>
            <a:r>
              <a:rPr lang="en-GB" dirty="0" smtClean="0">
                <a:sym typeface="Wingdings" pitchFamily="2" charset="2"/>
              </a:rPr>
              <a:t>Identify requirements’</a:t>
            </a:r>
          </a:p>
          <a:p>
            <a:pPr>
              <a:buFont typeface="Wingdings"/>
              <a:buChar char="à"/>
            </a:pPr>
            <a:r>
              <a:rPr lang="en-GB" dirty="0" smtClean="0">
                <a:sym typeface="Wingdings" pitchFamily="2" charset="2"/>
              </a:rPr>
              <a:t>Prioritize</a:t>
            </a:r>
            <a:r>
              <a:rPr lang="en-GB" baseline="0" dirty="0" smtClean="0">
                <a:sym typeface="Wingdings" pitchFamily="2" charset="2"/>
              </a:rPr>
              <a:t> them</a:t>
            </a:r>
          </a:p>
          <a:p>
            <a:pPr>
              <a:buFont typeface="Wingdings"/>
              <a:buChar char="à"/>
            </a:pPr>
            <a:r>
              <a:rPr lang="en-GB" baseline="0" dirty="0" smtClean="0">
                <a:sym typeface="Wingdings" pitchFamily="2" charset="2"/>
              </a:rPr>
              <a:t>Prepare for changes in requirements</a:t>
            </a:r>
          </a:p>
          <a:p>
            <a:pPr>
              <a:buFont typeface="Wingdings"/>
              <a:buChar char="à"/>
            </a:pPr>
            <a:r>
              <a:rPr lang="en-GB" baseline="0" dirty="0" smtClean="0">
                <a:sym typeface="Wingdings" pitchFamily="2" charset="2"/>
              </a:rPr>
              <a:t>How to understand customer requirements clearly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21CAC-E804-47DC-B5B7-728FBBE27C5F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Product scope: </a:t>
            </a:r>
            <a:r>
              <a:rPr lang="en-GB" b="1" dirty="0" smtClean="0"/>
              <a:t>FEATURES</a:t>
            </a:r>
          </a:p>
          <a:p>
            <a:r>
              <a:rPr lang="en-GB" dirty="0" smtClean="0"/>
              <a:t>Project scope: </a:t>
            </a:r>
            <a:r>
              <a:rPr lang="en-GB" b="1" dirty="0" smtClean="0"/>
              <a:t>Usability,</a:t>
            </a:r>
            <a:r>
              <a:rPr lang="en-GB" b="1" baseline="0" dirty="0" smtClean="0"/>
              <a:t> final result that customer needs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21CAC-E804-47DC-B5B7-728FBBE27C5F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029200"/>
            <a:ext cx="6400800" cy="1600200"/>
          </a:xfrm>
        </p:spPr>
        <p:txBody>
          <a:bodyPr/>
          <a:lstStyle/>
          <a:p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400" b="1" dirty="0" smtClean="0"/>
              <a:t>Project Scope Management</a:t>
            </a:r>
            <a:endParaRPr lang="en-GB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708" y="685800"/>
            <a:ext cx="8672067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838200"/>
            <a:ext cx="8821934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30024"/>
            <a:ext cx="8296275" cy="5618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70C0"/>
                </a:solidFill>
              </a:rPr>
              <a:t>Define Scope</a:t>
            </a:r>
            <a:endParaRPr lang="en-GB" b="1" dirty="0">
              <a:solidFill>
                <a:srgbClr val="0070C0"/>
              </a:solidFill>
            </a:endParaRP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1" y="1752600"/>
            <a:ext cx="8724899" cy="357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70C0"/>
                </a:solidFill>
              </a:rPr>
              <a:t>Define 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882" y="1447800"/>
            <a:ext cx="7973518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85800"/>
            <a:ext cx="8750754" cy="535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b="1" dirty="0" smtClean="0"/>
              <a:t>WBS</a:t>
            </a:r>
            <a:r>
              <a:rPr lang="en-GB" dirty="0" smtClean="0"/>
              <a:t>: </a:t>
            </a:r>
            <a:r>
              <a:rPr lang="en-GB" b="1" dirty="0" smtClean="0">
                <a:solidFill>
                  <a:srgbClr val="FF0000"/>
                </a:solidFill>
              </a:rPr>
              <a:t>W</a:t>
            </a:r>
            <a:r>
              <a:rPr lang="en-GB" dirty="0" smtClean="0">
                <a:solidFill>
                  <a:srgbClr val="FF0000"/>
                </a:solidFill>
              </a:rPr>
              <a:t>ork </a:t>
            </a:r>
            <a:r>
              <a:rPr lang="en-GB" b="1" dirty="0" smtClean="0">
                <a:solidFill>
                  <a:srgbClr val="FF0000"/>
                </a:solidFill>
              </a:rPr>
              <a:t>B</a:t>
            </a:r>
            <a:r>
              <a:rPr lang="en-GB" dirty="0" smtClean="0">
                <a:solidFill>
                  <a:srgbClr val="FF0000"/>
                </a:solidFill>
              </a:rPr>
              <a:t>reakdown </a:t>
            </a:r>
            <a:r>
              <a:rPr lang="en-GB" b="1" dirty="0" smtClean="0">
                <a:solidFill>
                  <a:srgbClr val="FF0000"/>
                </a:solidFill>
              </a:rPr>
              <a:t>S</a:t>
            </a:r>
            <a:r>
              <a:rPr lang="en-GB" dirty="0" smtClean="0">
                <a:solidFill>
                  <a:srgbClr val="FF0000"/>
                </a:solidFill>
              </a:rPr>
              <a:t>tructure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563" y="609600"/>
            <a:ext cx="8779837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20333"/>
            <a:ext cx="8763000" cy="5628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0070C0"/>
                </a:solidFill>
              </a:rPr>
              <a:t>WBS Example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8434" name="Picture 2" descr="C:\Users\Trailokya\Desktop\terms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50" y="914400"/>
            <a:ext cx="8724900" cy="551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792162"/>
          </a:xfrm>
        </p:spPr>
        <p:txBody>
          <a:bodyPr/>
          <a:lstStyle/>
          <a:p>
            <a:r>
              <a:rPr lang="en-GB" b="1" dirty="0" smtClean="0">
                <a:solidFill>
                  <a:srgbClr val="0070C0"/>
                </a:solidFill>
              </a:rPr>
              <a:t>Phase-based WBS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9459" name="Picture 3" descr="C:\Users\Trailokya\Desktop\02-phase-based-work-breakdown-struc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5400"/>
            <a:ext cx="7589837" cy="5153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127" y="609600"/>
            <a:ext cx="8772274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792162"/>
          </a:xfrm>
        </p:spPr>
        <p:txBody>
          <a:bodyPr/>
          <a:lstStyle/>
          <a:p>
            <a:r>
              <a:rPr lang="en-GB" b="1" dirty="0" smtClean="0">
                <a:solidFill>
                  <a:srgbClr val="0070C0"/>
                </a:solidFill>
              </a:rPr>
              <a:t>WBS Dictionary Template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880" y="1143000"/>
            <a:ext cx="8708995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108" y="990600"/>
            <a:ext cx="8658817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944562"/>
          </a:xfrm>
        </p:spPr>
        <p:txBody>
          <a:bodyPr/>
          <a:lstStyle/>
          <a:p>
            <a:r>
              <a:rPr lang="en-GB" b="1" dirty="0" smtClean="0">
                <a:solidFill>
                  <a:srgbClr val="0070C0"/>
                </a:solidFill>
              </a:rPr>
              <a:t>Validate Scope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651" y="1524000"/>
            <a:ext cx="868154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333" y="685800"/>
            <a:ext cx="8794217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276" y="533400"/>
            <a:ext cx="8604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GB" b="1" dirty="0" smtClean="0">
                <a:solidFill>
                  <a:srgbClr val="0070C0"/>
                </a:solidFill>
              </a:rPr>
              <a:t>Control Scope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 dirty="0" smtClean="0"/>
          </a:p>
          <a:p>
            <a:pPr algn="just"/>
            <a:r>
              <a:rPr lang="en-GB" dirty="0" smtClean="0">
                <a:latin typeface="+mj-lt"/>
              </a:rPr>
              <a:t>Monitoring the status of thee project and product scope and managing the changes to the scope baseline</a:t>
            </a:r>
            <a:endParaRPr lang="en-GB" dirty="0">
              <a:latin typeface="+mj-l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62000"/>
            <a:ext cx="8677275" cy="5597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09188"/>
            <a:ext cx="8737651" cy="551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94868"/>
            <a:ext cx="8839200" cy="5601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066801"/>
            <a:ext cx="8839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0"/>
            <a:ext cx="882015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47334"/>
            <a:ext cx="8743950" cy="580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>
                <a:solidFill>
                  <a:srgbClr val="0070C0"/>
                </a:solidFill>
              </a:rPr>
              <a:t>Requirements Management Plan</a:t>
            </a:r>
            <a:endParaRPr lang="en-GB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endParaRPr lang="en-GB" sz="2800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algn="just"/>
            <a:r>
              <a:rPr lang="en-GB" sz="2800" dirty="0" smtClean="0">
                <a:latin typeface="+mj-lt"/>
                <a:ea typeface="+mj-ea"/>
                <a:cs typeface="+mj-cs"/>
              </a:rPr>
              <a:t>The requirements management plan is the component of project management plan that describes </a:t>
            </a:r>
            <a:r>
              <a:rPr lang="en-GB" sz="28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how requirements will be </a:t>
            </a:r>
            <a:r>
              <a:rPr lang="en-GB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analyzed</a:t>
            </a:r>
            <a:r>
              <a:rPr lang="en-GB" sz="2800" dirty="0" smtClean="0">
                <a:latin typeface="+mj-lt"/>
                <a:ea typeface="+mj-ea"/>
                <a:cs typeface="+mj-cs"/>
              </a:rPr>
              <a:t>, </a:t>
            </a:r>
            <a:r>
              <a:rPr lang="en-GB" sz="2800" b="1" dirty="0" smtClean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documented</a:t>
            </a:r>
            <a:r>
              <a:rPr lang="en-GB" sz="28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, and </a:t>
            </a:r>
            <a:r>
              <a:rPr lang="en-GB" sz="28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managed</a:t>
            </a:r>
            <a:r>
              <a:rPr lang="en-GB" sz="2800" dirty="0" smtClean="0">
                <a:latin typeface="+mj-lt"/>
                <a:ea typeface="+mj-ea"/>
                <a:cs typeface="+mj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55639"/>
            <a:ext cx="8543925" cy="5916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68</TotalTime>
  <Words>174</Words>
  <Application>Microsoft Office PowerPoint</Application>
  <PresentationFormat>On-screen Show (4:3)</PresentationFormat>
  <Paragraphs>40</Paragraphs>
  <Slides>26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Equity</vt:lpstr>
      <vt:lpstr>Project Scope Management</vt:lpstr>
      <vt:lpstr>Slide 2</vt:lpstr>
      <vt:lpstr>Slide 3</vt:lpstr>
      <vt:lpstr>Slide 4</vt:lpstr>
      <vt:lpstr>Slide 5</vt:lpstr>
      <vt:lpstr>Slide 6</vt:lpstr>
      <vt:lpstr>Slide 7</vt:lpstr>
      <vt:lpstr>Requirements Management Plan</vt:lpstr>
      <vt:lpstr>Slide 9</vt:lpstr>
      <vt:lpstr>Slide 10</vt:lpstr>
      <vt:lpstr>Slide 11</vt:lpstr>
      <vt:lpstr>Slide 12</vt:lpstr>
      <vt:lpstr>Define Scope</vt:lpstr>
      <vt:lpstr>Define Scope</vt:lpstr>
      <vt:lpstr>Slide 15</vt:lpstr>
      <vt:lpstr>Slide 16</vt:lpstr>
      <vt:lpstr>Slide 17</vt:lpstr>
      <vt:lpstr>WBS Example</vt:lpstr>
      <vt:lpstr>Phase-based WBS</vt:lpstr>
      <vt:lpstr>WBS Dictionary Template</vt:lpstr>
      <vt:lpstr>Slide 21</vt:lpstr>
      <vt:lpstr>Validate Scope</vt:lpstr>
      <vt:lpstr>Slide 23</vt:lpstr>
      <vt:lpstr>Slide 24</vt:lpstr>
      <vt:lpstr>Control Scope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Scope Management</dc:title>
  <dc:creator>Trailokya ojha</dc:creator>
  <cp:lastModifiedBy>PJ_HAWA</cp:lastModifiedBy>
  <cp:revision>84</cp:revision>
  <dcterms:created xsi:type="dcterms:W3CDTF">2006-08-16T00:00:00Z</dcterms:created>
  <dcterms:modified xsi:type="dcterms:W3CDTF">2020-01-02T03:10:35Z</dcterms:modified>
</cp:coreProperties>
</file>