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6" r:id="rId3"/>
    <p:sldId id="257" r:id="rId4"/>
    <p:sldId id="263" r:id="rId5"/>
    <p:sldId id="258" r:id="rId6"/>
    <p:sldId id="264" r:id="rId7"/>
    <p:sldId id="267" r:id="rId8"/>
    <p:sldId id="268" r:id="rId9"/>
    <p:sldId id="259" r:id="rId10"/>
    <p:sldId id="260" r:id="rId11"/>
    <p:sldId id="265"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65B5E8-736B-486A-BCA3-3FB5170711D2}">
          <p14:sldIdLst>
            <p14:sldId id="256"/>
            <p14:sldId id="266"/>
            <p14:sldId id="257"/>
            <p14:sldId id="263"/>
            <p14:sldId id="258"/>
            <p14:sldId id="264"/>
            <p14:sldId id="267"/>
            <p14:sldId id="268"/>
            <p14:sldId id="259"/>
            <p14:sldId id="260"/>
            <p14:sldId id="265"/>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4/18/2024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780108"/>
          </a:xfrm>
        </p:spPr>
        <p:txBody>
          <a:bodyPr/>
          <a:lstStyle/>
          <a:p>
            <a:r>
              <a:rPr lang="en-US" dirty="0" smtClean="0"/>
              <a:t>LEGAL CONSULTING MODEL</a:t>
            </a:r>
            <a:endParaRPr lang="en-IN" dirty="0"/>
          </a:p>
        </p:txBody>
      </p:sp>
      <p:sp>
        <p:nvSpPr>
          <p:cNvPr id="3" name="Subtitle 2"/>
          <p:cNvSpPr>
            <a:spLocks noGrp="1"/>
          </p:cNvSpPr>
          <p:nvPr>
            <p:ph type="subTitle" idx="1"/>
          </p:nvPr>
        </p:nvSpPr>
        <p:spPr>
          <a:xfrm>
            <a:off x="1143000" y="2590800"/>
            <a:ext cx="6781800" cy="2895600"/>
          </a:xfrm>
        </p:spPr>
        <p:txBody>
          <a:bodyPr>
            <a:normAutofit/>
          </a:bodyPr>
          <a:lstStyle/>
          <a:p>
            <a:r>
              <a:rPr lang="en-US" sz="2800" dirty="0" smtClean="0"/>
              <a:t>by</a:t>
            </a:r>
          </a:p>
          <a:p>
            <a:r>
              <a:rPr lang="en-US" sz="2800" dirty="0" err="1" smtClean="0"/>
              <a:t>Saurabh</a:t>
            </a:r>
            <a:r>
              <a:rPr lang="en-US" sz="2800" dirty="0" smtClean="0"/>
              <a:t> </a:t>
            </a:r>
            <a:r>
              <a:rPr lang="en-US" sz="2800" dirty="0" err="1" smtClean="0"/>
              <a:t>Balu</a:t>
            </a:r>
            <a:r>
              <a:rPr lang="en-US" sz="2800" dirty="0" smtClean="0"/>
              <a:t> </a:t>
            </a:r>
            <a:r>
              <a:rPr lang="en-US" sz="2800" dirty="0" err="1" smtClean="0"/>
              <a:t>Bhosale</a:t>
            </a:r>
            <a:endParaRPr lang="en-US" sz="2800" dirty="0" smtClean="0"/>
          </a:p>
          <a:p>
            <a:r>
              <a:rPr lang="en-US" sz="2800" dirty="0" smtClean="0"/>
              <a:t>21010142</a:t>
            </a:r>
          </a:p>
          <a:p>
            <a:r>
              <a:rPr lang="en-US" sz="2800" dirty="0" smtClean="0"/>
              <a:t>Under the supervision of </a:t>
            </a:r>
          </a:p>
          <a:p>
            <a:r>
              <a:rPr lang="en-US" sz="2800" dirty="0" smtClean="0"/>
              <a:t>Dr. </a:t>
            </a:r>
            <a:r>
              <a:rPr lang="en-US" sz="2800" dirty="0" err="1" smtClean="0"/>
              <a:t>Navanath</a:t>
            </a:r>
            <a:r>
              <a:rPr lang="en-US" sz="2800" dirty="0" smtClean="0"/>
              <a:t> </a:t>
            </a:r>
            <a:r>
              <a:rPr lang="en-US" sz="2800" dirty="0" err="1" smtClean="0"/>
              <a:t>Saharia</a:t>
            </a:r>
            <a:endParaRPr lang="en-IN" sz="2800" dirty="0"/>
          </a:p>
        </p:txBody>
      </p:sp>
    </p:spTree>
    <p:extLst>
      <p:ext uri="{BB962C8B-B14F-4D97-AF65-F5344CB8AC3E}">
        <p14:creationId xmlns:p14="http://schemas.microsoft.com/office/powerpoint/2010/main" val="1130694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676400"/>
            <a:ext cx="8494475" cy="4525963"/>
          </a:xfrm>
        </p:spPr>
      </p:pic>
      <p:sp>
        <p:nvSpPr>
          <p:cNvPr id="3" name="Title 2"/>
          <p:cNvSpPr>
            <a:spLocks noGrp="1"/>
          </p:cNvSpPr>
          <p:nvPr>
            <p:ph type="title"/>
          </p:nvPr>
        </p:nvSpPr>
        <p:spPr/>
        <p:txBody>
          <a:bodyPr>
            <a:normAutofit fontScale="90000"/>
          </a:bodyPr>
          <a:lstStyle/>
          <a:p>
            <a:r>
              <a:rPr lang="en-US" dirty="0"/>
              <a:t>Model </a:t>
            </a:r>
            <a:r>
              <a:rPr lang="en-US" dirty="0" smtClean="0"/>
              <a:t>Training 2- After </a:t>
            </a:r>
            <a:r>
              <a:rPr lang="en-US" dirty="0"/>
              <a:t>data cleaning and augmenting, Accuracy- </a:t>
            </a:r>
            <a:r>
              <a:rPr lang="en-US" dirty="0" smtClean="0"/>
              <a:t>93</a:t>
            </a:r>
            <a:endParaRPr lang="en-IN" dirty="0"/>
          </a:p>
        </p:txBody>
      </p:sp>
    </p:spTree>
    <p:extLst>
      <p:ext uri="{BB962C8B-B14F-4D97-AF65-F5344CB8AC3E}">
        <p14:creationId xmlns:p14="http://schemas.microsoft.com/office/powerpoint/2010/main" val="2381312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191122"/>
            <a:ext cx="8610599" cy="4551956"/>
          </a:xfrm>
        </p:spPr>
      </p:pic>
    </p:spTree>
    <p:extLst>
      <p:ext uri="{BB962C8B-B14F-4D97-AF65-F5344CB8AC3E}">
        <p14:creationId xmlns:p14="http://schemas.microsoft.com/office/powerpoint/2010/main" val="1815374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534400" cy="5410200"/>
          </a:xfrm>
        </p:spPr>
        <p:txBody>
          <a:bodyPr>
            <a:normAutofit fontScale="92500" lnSpcReduction="10000"/>
          </a:bodyPr>
          <a:lstStyle/>
          <a:p>
            <a:r>
              <a:rPr lang="en-US" sz="2600" dirty="0"/>
              <a:t>The flaws of the model is that it may show inaccurate and randomized output </a:t>
            </a:r>
            <a:r>
              <a:rPr lang="en-US" sz="2600" dirty="0" smtClean="0"/>
              <a:t>for </a:t>
            </a:r>
            <a:r>
              <a:rPr lang="en-US" sz="2600" dirty="0"/>
              <a:t>non-legal </a:t>
            </a:r>
            <a:r>
              <a:rPr lang="en-US" sz="2600" dirty="0" smtClean="0"/>
              <a:t>problem/input.</a:t>
            </a:r>
            <a:endParaRPr lang="en-IN" sz="2600" dirty="0" smtClean="0"/>
          </a:p>
          <a:p>
            <a:r>
              <a:rPr lang="en-IN" sz="2600" dirty="0" smtClean="0"/>
              <a:t>The </a:t>
            </a:r>
            <a:r>
              <a:rPr lang="en-IN" sz="2600" dirty="0"/>
              <a:t>legal consulting model represents a transformative approach to legal services </a:t>
            </a:r>
            <a:r>
              <a:rPr lang="en-IN" sz="2600" dirty="0" smtClean="0"/>
              <a:t>delivery, empowering </a:t>
            </a:r>
            <a:r>
              <a:rPr lang="en-IN" sz="2600" dirty="0"/>
              <a:t>individuals and businesses with greater access to legal information, guidance, </a:t>
            </a:r>
            <a:r>
              <a:rPr lang="en-IN" sz="2600" dirty="0" smtClean="0"/>
              <a:t>and support</a:t>
            </a:r>
            <a:r>
              <a:rPr lang="en-IN" sz="2600" dirty="0"/>
              <a:t>. </a:t>
            </a:r>
            <a:endParaRPr lang="en-IN" sz="2600" dirty="0" smtClean="0"/>
          </a:p>
          <a:p>
            <a:r>
              <a:rPr lang="en-IN" sz="2600" dirty="0" smtClean="0"/>
              <a:t>By this  </a:t>
            </a:r>
            <a:r>
              <a:rPr lang="en-IN" sz="2600" dirty="0"/>
              <a:t>model </a:t>
            </a:r>
            <a:r>
              <a:rPr lang="en-IN" sz="2600" dirty="0" smtClean="0"/>
              <a:t>aims to </a:t>
            </a:r>
            <a:r>
              <a:rPr lang="en-IN" sz="2600" dirty="0"/>
              <a:t>revolutionize the legal industry and foster a more equitable and just society</a:t>
            </a:r>
            <a:r>
              <a:rPr lang="en-IN" sz="2600" dirty="0" smtClean="0"/>
              <a:t>.</a:t>
            </a:r>
            <a:br>
              <a:rPr lang="en-IN" sz="2600" dirty="0" smtClean="0"/>
            </a:br>
            <a:r>
              <a:rPr lang="en-US" sz="2600" dirty="0"/>
              <a:t>The main use of the project is to provide a platform to users to manage and </a:t>
            </a:r>
            <a:r>
              <a:rPr lang="en-US" sz="2600" dirty="0" smtClean="0"/>
              <a:t>it suggest </a:t>
            </a:r>
            <a:r>
              <a:rPr lang="en-US" sz="2600" dirty="0"/>
              <a:t>their minor legal problems </a:t>
            </a:r>
            <a:r>
              <a:rPr lang="en-US" sz="2600" dirty="0" smtClean="0"/>
              <a:t>independently.</a:t>
            </a:r>
          </a:p>
          <a:p>
            <a:r>
              <a:rPr lang="en-US" sz="2600" dirty="0" smtClean="0"/>
              <a:t>To </a:t>
            </a:r>
            <a:r>
              <a:rPr lang="en-US" sz="2600" dirty="0"/>
              <a:t>literate and aware the user about their own rights and have them a quick suggestion about any legal issue</a:t>
            </a:r>
            <a:r>
              <a:rPr lang="en-US" sz="2600" dirty="0" smtClean="0"/>
              <a:t>.</a:t>
            </a:r>
          </a:p>
          <a:p>
            <a:pPr marL="0" indent="0">
              <a:buNone/>
            </a:pPr>
            <a:r>
              <a:rPr lang="en-US" dirty="0" smtClean="0"/>
              <a:t> </a:t>
            </a:r>
            <a:r>
              <a:rPr lang="en-IN" dirty="0"/>
              <a:t/>
            </a:r>
            <a:br>
              <a:rPr lang="en-IN" dirty="0"/>
            </a:br>
            <a:endParaRPr lang="en-IN" dirty="0"/>
          </a:p>
        </p:txBody>
      </p:sp>
      <p:sp>
        <p:nvSpPr>
          <p:cNvPr id="3" name="Title 2"/>
          <p:cNvSpPr>
            <a:spLocks noGrp="1"/>
          </p:cNvSpPr>
          <p:nvPr>
            <p:ph type="title"/>
          </p:nvPr>
        </p:nvSpPr>
        <p:spPr>
          <a:xfrm>
            <a:off x="457200" y="338328"/>
            <a:ext cx="8229600" cy="957072"/>
          </a:xfrm>
        </p:spPr>
        <p:txBody>
          <a:bodyPr/>
          <a:lstStyle/>
          <a:p>
            <a:r>
              <a:rPr lang="en-US" dirty="0" smtClean="0"/>
              <a:t>Conclusion</a:t>
            </a:r>
            <a:endParaRPr lang="en-IN" dirty="0"/>
          </a:p>
        </p:txBody>
      </p:sp>
    </p:spTree>
    <p:extLst>
      <p:ext uri="{BB962C8B-B14F-4D97-AF65-F5344CB8AC3E}">
        <p14:creationId xmlns:p14="http://schemas.microsoft.com/office/powerpoint/2010/main" val="1960327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0"/>
            <a:ext cx="8458199" cy="4953000"/>
          </a:xfrm>
        </p:spPr>
        <p:txBody>
          <a:bodyPr>
            <a:normAutofit/>
          </a:bodyPr>
          <a:lstStyle/>
          <a:p>
            <a:r>
              <a:rPr lang="en-US" sz="4800" dirty="0" smtClean="0"/>
              <a:t>Problem Statement</a:t>
            </a:r>
          </a:p>
          <a:p>
            <a:r>
              <a:rPr lang="en-US" sz="4800" dirty="0" smtClean="0"/>
              <a:t>Solution</a:t>
            </a:r>
          </a:p>
          <a:p>
            <a:r>
              <a:rPr lang="en-US" sz="4800" dirty="0" smtClean="0"/>
              <a:t>Implementation</a:t>
            </a:r>
          </a:p>
          <a:p>
            <a:r>
              <a:rPr lang="en-US" sz="4800" dirty="0" smtClean="0"/>
              <a:t>Web page</a:t>
            </a:r>
          </a:p>
          <a:p>
            <a:r>
              <a:rPr lang="en-US" sz="4800" dirty="0" smtClean="0"/>
              <a:t>Conclusion</a:t>
            </a:r>
            <a:endParaRPr lang="en-IN" sz="4800" dirty="0"/>
          </a:p>
        </p:txBody>
      </p:sp>
      <p:sp>
        <p:nvSpPr>
          <p:cNvPr id="3" name="Title 2"/>
          <p:cNvSpPr>
            <a:spLocks noGrp="1"/>
          </p:cNvSpPr>
          <p:nvPr>
            <p:ph type="title"/>
          </p:nvPr>
        </p:nvSpPr>
        <p:spPr/>
        <p:txBody>
          <a:bodyPr/>
          <a:lstStyle/>
          <a:p>
            <a:r>
              <a:rPr lang="en-US" dirty="0" smtClean="0"/>
              <a:t>Index</a:t>
            </a:r>
            <a:endParaRPr lang="en-IN" dirty="0"/>
          </a:p>
        </p:txBody>
      </p:sp>
    </p:spTree>
    <p:extLst>
      <p:ext uri="{BB962C8B-B14F-4D97-AF65-F5344CB8AC3E}">
        <p14:creationId xmlns:p14="http://schemas.microsoft.com/office/powerpoint/2010/main" val="1841819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534400" cy="5334000"/>
          </a:xfrm>
        </p:spPr>
        <p:txBody>
          <a:bodyPr>
            <a:noAutofit/>
          </a:bodyPr>
          <a:lstStyle/>
          <a:p>
            <a:r>
              <a:rPr lang="en-US" sz="2600" dirty="0" smtClean="0"/>
              <a:t>User independency : </a:t>
            </a:r>
            <a:r>
              <a:rPr lang="en-IN" sz="2600" dirty="0"/>
              <a:t>To equip individuals with the capability to address their legal issues autonomously.</a:t>
            </a:r>
            <a:endParaRPr lang="en-IN" sz="2600" dirty="0" smtClean="0"/>
          </a:p>
          <a:p>
            <a:r>
              <a:rPr lang="en-IN" sz="2600" dirty="0" smtClean="0"/>
              <a:t>Lack </a:t>
            </a:r>
            <a:r>
              <a:rPr lang="en-IN" sz="2600" dirty="0"/>
              <a:t>of Legal </a:t>
            </a:r>
            <a:r>
              <a:rPr lang="en-IN" sz="2600" dirty="0" smtClean="0"/>
              <a:t>Literacy : </a:t>
            </a:r>
            <a:r>
              <a:rPr lang="en-IN" sz="2600" dirty="0"/>
              <a:t>To empower individuals with comprehensive knowledge of their legal and constitutional rights</a:t>
            </a:r>
            <a:r>
              <a:rPr lang="en-IN" sz="2600" dirty="0" smtClean="0"/>
              <a:t>.</a:t>
            </a:r>
          </a:p>
          <a:p>
            <a:r>
              <a:rPr lang="en-IN" sz="2600" dirty="0" smtClean="0"/>
              <a:t>Complex </a:t>
            </a:r>
            <a:r>
              <a:rPr lang="en-IN" sz="2600" dirty="0"/>
              <a:t>Legal </a:t>
            </a:r>
            <a:r>
              <a:rPr lang="en-IN" sz="2600" dirty="0" smtClean="0"/>
              <a:t>Procedures : </a:t>
            </a:r>
            <a:r>
              <a:rPr lang="en-IN" sz="2600" dirty="0"/>
              <a:t>Indian courts follow specific procedural rules and formalities that individuals representing themselves must adhere to. Without legal training, understanding these procedures can be challenging.</a:t>
            </a:r>
            <a:endParaRPr lang="en-IN" sz="2600" dirty="0" smtClean="0"/>
          </a:p>
          <a:p>
            <a:r>
              <a:rPr lang="en-IN" sz="2600" dirty="0"/>
              <a:t>Empowers users with a strategic advantage in legal and constitutional discourse.</a:t>
            </a:r>
            <a:endParaRPr lang="en-IN" sz="2600" dirty="0" smtClean="0"/>
          </a:p>
        </p:txBody>
      </p:sp>
      <p:sp>
        <p:nvSpPr>
          <p:cNvPr id="3" name="Title 2"/>
          <p:cNvSpPr>
            <a:spLocks noGrp="1"/>
          </p:cNvSpPr>
          <p:nvPr>
            <p:ph type="title"/>
          </p:nvPr>
        </p:nvSpPr>
        <p:spPr>
          <a:xfrm>
            <a:off x="457200" y="338328"/>
            <a:ext cx="8153400" cy="957072"/>
          </a:xfrm>
        </p:spPr>
        <p:txBody>
          <a:bodyPr/>
          <a:lstStyle/>
          <a:p>
            <a:r>
              <a:rPr lang="en-US" dirty="0" smtClean="0"/>
              <a:t>Problem Statement</a:t>
            </a:r>
            <a:endParaRPr lang="en-IN" dirty="0"/>
          </a:p>
        </p:txBody>
      </p:sp>
    </p:spTree>
    <p:extLst>
      <p:ext uri="{BB962C8B-B14F-4D97-AF65-F5344CB8AC3E}">
        <p14:creationId xmlns:p14="http://schemas.microsoft.com/office/powerpoint/2010/main" val="85285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0"/>
            <a:ext cx="8534400" cy="4876800"/>
          </a:xfrm>
        </p:spPr>
        <p:txBody>
          <a:bodyPr/>
          <a:lstStyle/>
          <a:p>
            <a:pPr>
              <a:buFont typeface="Arial" pitchFamily="34" charset="0"/>
              <a:buChar char="•"/>
            </a:pPr>
            <a:r>
              <a:rPr lang="en-IN" sz="2600" dirty="0"/>
              <a:t>Developing a machine learning (ML) model to comprehend user legal issues and forecast the Indian Penal Code (IPC) sections holds significant promise in enhancing legal assistance services. </a:t>
            </a:r>
            <a:endParaRPr lang="en-IN" sz="2600" dirty="0" smtClean="0"/>
          </a:p>
          <a:p>
            <a:pPr>
              <a:buFont typeface="Arial" pitchFamily="34" charset="0"/>
              <a:buChar char="•"/>
            </a:pPr>
            <a:r>
              <a:rPr lang="en-IN" sz="2600" dirty="0" smtClean="0"/>
              <a:t>This endeavour </a:t>
            </a:r>
            <a:r>
              <a:rPr lang="en-IN" sz="2600" dirty="0"/>
              <a:t>aims to leverage advanced technology to streamline and optimize the legal consultation process, providing users with tailored and efficient support for their legal predicaments</a:t>
            </a:r>
            <a:r>
              <a:rPr lang="en-IN" sz="2600" dirty="0" smtClean="0"/>
              <a:t>.</a:t>
            </a:r>
          </a:p>
          <a:p>
            <a:pPr>
              <a:buFont typeface="Arial" pitchFamily="34" charset="0"/>
              <a:buChar char="•"/>
            </a:pPr>
            <a:endParaRPr lang="en-IN" dirty="0"/>
          </a:p>
        </p:txBody>
      </p:sp>
      <p:sp>
        <p:nvSpPr>
          <p:cNvPr id="3" name="Title 2"/>
          <p:cNvSpPr>
            <a:spLocks noGrp="1"/>
          </p:cNvSpPr>
          <p:nvPr>
            <p:ph type="title"/>
          </p:nvPr>
        </p:nvSpPr>
        <p:spPr/>
        <p:txBody>
          <a:bodyPr/>
          <a:lstStyle/>
          <a:p>
            <a:r>
              <a:rPr lang="en-US" dirty="0" smtClean="0"/>
              <a:t>Solution</a:t>
            </a:r>
            <a:endParaRPr lang="en-IN" dirty="0"/>
          </a:p>
        </p:txBody>
      </p:sp>
    </p:spTree>
    <p:extLst>
      <p:ext uri="{BB962C8B-B14F-4D97-AF65-F5344CB8AC3E}">
        <p14:creationId xmlns:p14="http://schemas.microsoft.com/office/powerpoint/2010/main" val="3093881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534400" cy="5181600"/>
          </a:xfrm>
        </p:spPr>
        <p:txBody>
          <a:bodyPr>
            <a:normAutofit/>
          </a:bodyPr>
          <a:lstStyle/>
          <a:p>
            <a:r>
              <a:rPr lang="en-IN" sz="2600" dirty="0"/>
              <a:t>Developing a legal consulting model leveraging Long Short-Term Memory (LSTM) and Convolutional Neural Network (CNN) architectures signifies a sophisticated approach to legal case analysis and IPC section prediction</a:t>
            </a:r>
            <a:r>
              <a:rPr lang="en-IN" sz="2600" dirty="0" smtClean="0"/>
              <a:t>.</a:t>
            </a:r>
          </a:p>
          <a:p>
            <a:r>
              <a:rPr lang="en-IN" sz="2600" dirty="0"/>
              <a:t>Designed a hybrid neural network architecture combining LSTM and CNN layers to effectively capture both sequential dependencies and spatial patterns within the textual data</a:t>
            </a:r>
            <a:r>
              <a:rPr lang="en-IN" sz="2600" dirty="0" smtClean="0"/>
              <a:t>.</a:t>
            </a:r>
          </a:p>
          <a:p>
            <a:r>
              <a:rPr lang="en-IN" sz="2600" dirty="0"/>
              <a:t>Utilized advanced natural language processing (NLP) techniques to encode textual data into numerical representations, capturing semantic and syntactic features essential for legal case analysis</a:t>
            </a:r>
            <a:r>
              <a:rPr lang="en-IN" sz="2600" dirty="0" smtClean="0"/>
              <a:t>.</a:t>
            </a:r>
          </a:p>
        </p:txBody>
      </p:sp>
      <p:sp>
        <p:nvSpPr>
          <p:cNvPr id="3" name="Title 2"/>
          <p:cNvSpPr>
            <a:spLocks noGrp="1"/>
          </p:cNvSpPr>
          <p:nvPr>
            <p:ph type="title"/>
          </p:nvPr>
        </p:nvSpPr>
        <p:spPr/>
        <p:txBody>
          <a:bodyPr/>
          <a:lstStyle/>
          <a:p>
            <a:r>
              <a:rPr lang="en-US" dirty="0" smtClean="0"/>
              <a:t>Implementation</a:t>
            </a:r>
            <a:endParaRPr lang="en-IN" dirty="0"/>
          </a:p>
        </p:txBody>
      </p:sp>
    </p:spTree>
    <p:extLst>
      <p:ext uri="{BB962C8B-B14F-4D97-AF65-F5344CB8AC3E}">
        <p14:creationId xmlns:p14="http://schemas.microsoft.com/office/powerpoint/2010/main" val="1843079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47800"/>
            <a:ext cx="8534399" cy="5257800"/>
          </a:xfrm>
        </p:spPr>
        <p:txBody>
          <a:bodyPr/>
          <a:lstStyle/>
          <a:p>
            <a:r>
              <a:rPr lang="en-IN" sz="2600" dirty="0"/>
              <a:t>Procured a comprehensive dataset comprising legal case documents paired with corresponding IPC sections, ensuring representation across diverse legal domains and jurisdictions.</a:t>
            </a:r>
          </a:p>
          <a:p>
            <a:r>
              <a:rPr lang="en-IN" sz="2600" dirty="0"/>
              <a:t>Conducted meticulous data cleaning and </a:t>
            </a:r>
            <a:r>
              <a:rPr lang="en-IN" sz="2600" dirty="0" smtClean="0"/>
              <a:t>pre-processing, </a:t>
            </a:r>
            <a:r>
              <a:rPr lang="en-IN" sz="2600" dirty="0"/>
              <a:t>including text normalization, punctuation removal, and stop-word elimination, to enhance the quality and consistency of the dataset.</a:t>
            </a:r>
          </a:p>
          <a:p>
            <a:r>
              <a:rPr lang="en-US" sz="2600" dirty="0" smtClean="0"/>
              <a:t>With </a:t>
            </a:r>
            <a:r>
              <a:rPr lang="en-US" sz="2600" dirty="0"/>
              <a:t>data cleaning and data augmentation method, </a:t>
            </a:r>
            <a:r>
              <a:rPr lang="en-US" sz="2600" dirty="0" smtClean="0"/>
              <a:t>it enhanced </a:t>
            </a:r>
            <a:r>
              <a:rPr lang="en-US" sz="2600" dirty="0"/>
              <a:t>the dataset and trained a model based on that dataset.</a:t>
            </a:r>
            <a:endParaRPr lang="en-IN" sz="2600" dirty="0"/>
          </a:p>
          <a:p>
            <a:endParaRPr lang="en-IN" dirty="0"/>
          </a:p>
        </p:txBody>
      </p:sp>
      <p:sp>
        <p:nvSpPr>
          <p:cNvPr id="3" name="Title 2"/>
          <p:cNvSpPr>
            <a:spLocks noGrp="1"/>
          </p:cNvSpPr>
          <p:nvPr>
            <p:ph type="title"/>
          </p:nvPr>
        </p:nvSpPr>
        <p:spPr/>
        <p:txBody>
          <a:bodyPr/>
          <a:lstStyle/>
          <a:p>
            <a:r>
              <a:rPr lang="en-US" dirty="0" smtClean="0"/>
              <a:t>Implementation</a:t>
            </a:r>
            <a:endParaRPr lang="en-IN" dirty="0"/>
          </a:p>
        </p:txBody>
      </p:sp>
    </p:spTree>
    <p:extLst>
      <p:ext uri="{BB962C8B-B14F-4D97-AF65-F5344CB8AC3E}">
        <p14:creationId xmlns:p14="http://schemas.microsoft.com/office/powerpoint/2010/main" val="1934070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534399" cy="5257800"/>
          </a:xfrm>
        </p:spPr>
        <p:txBody>
          <a:bodyPr/>
          <a:lstStyle/>
          <a:p>
            <a:r>
              <a:rPr lang="en-IN" b="1" dirty="0"/>
              <a:t>Sequential Data Handling</a:t>
            </a:r>
            <a:r>
              <a:rPr lang="en-IN" dirty="0"/>
              <a:t>: LSTM is well-suited for handling sequential data, such as text data in legal cases, where the order of words or sentences matters. It can capture long-range dependencies in the data, which is important for understanding legal contexts where certain phrases or clauses may impact the interpretation of laws.</a:t>
            </a:r>
          </a:p>
          <a:p>
            <a:r>
              <a:rPr lang="en-IN" b="1" dirty="0"/>
              <a:t>Feature Extraction from Text</a:t>
            </a:r>
            <a:r>
              <a:rPr lang="en-IN" dirty="0"/>
              <a:t>: CNNs are effective in extracting hierarchical features from input data. In the case of text data, CNNs can be used to identify important patterns or structures within sentences or paragraphs. This is particularly useful in legal texts where specific phrases or terms might indicate the presence of certain legal concepts or sections.</a:t>
            </a:r>
          </a:p>
          <a:p>
            <a:endParaRPr lang="en-IN" dirty="0"/>
          </a:p>
        </p:txBody>
      </p:sp>
      <p:sp>
        <p:nvSpPr>
          <p:cNvPr id="3" name="Title 2"/>
          <p:cNvSpPr>
            <a:spLocks noGrp="1"/>
          </p:cNvSpPr>
          <p:nvPr>
            <p:ph type="title"/>
          </p:nvPr>
        </p:nvSpPr>
        <p:spPr/>
        <p:txBody>
          <a:bodyPr/>
          <a:lstStyle/>
          <a:p>
            <a:r>
              <a:rPr lang="en-US" dirty="0" smtClean="0"/>
              <a:t>Why LSTM and CNN?</a:t>
            </a:r>
            <a:endParaRPr lang="en-IN" dirty="0"/>
          </a:p>
        </p:txBody>
      </p:sp>
    </p:spTree>
    <p:extLst>
      <p:ext uri="{BB962C8B-B14F-4D97-AF65-F5344CB8AC3E}">
        <p14:creationId xmlns:p14="http://schemas.microsoft.com/office/powerpoint/2010/main" val="28318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534399" cy="5334000"/>
          </a:xfrm>
        </p:spPr>
        <p:txBody>
          <a:bodyPr/>
          <a:lstStyle/>
          <a:p>
            <a:r>
              <a:rPr lang="en-IN" b="1" dirty="0"/>
              <a:t>Combining Local and Global Information</a:t>
            </a:r>
            <a:r>
              <a:rPr lang="en-IN" dirty="0"/>
              <a:t>: CNNs are good at capturing local patterns in data, while LSTMs excel at capturing long-range dependencies. By combining both architectures in a model, you can leverage the strengths of each to effectively capture both local and global information from the legal cases, leading to better predictive performance.</a:t>
            </a:r>
          </a:p>
          <a:p>
            <a:r>
              <a:rPr lang="en-IN" b="1" dirty="0"/>
              <a:t>Efficient Representation Learning</a:t>
            </a:r>
            <a:r>
              <a:rPr lang="en-IN" dirty="0"/>
              <a:t>: Both LSTM and CNN layers can automatically learn useful representations of the input data through training. This means that the model can adapt to the characteristics of legal texts without the need for hand-crafted features or extensive </a:t>
            </a:r>
            <a:r>
              <a:rPr lang="en-IN" dirty="0" err="1"/>
              <a:t>preprocessing</a:t>
            </a:r>
            <a:r>
              <a:rPr lang="en-IN" dirty="0"/>
              <a:t>.</a:t>
            </a:r>
          </a:p>
          <a:p>
            <a:endParaRPr lang="en-IN" dirty="0"/>
          </a:p>
        </p:txBody>
      </p:sp>
      <p:sp>
        <p:nvSpPr>
          <p:cNvPr id="3" name="Title 2"/>
          <p:cNvSpPr>
            <a:spLocks noGrp="1"/>
          </p:cNvSpPr>
          <p:nvPr>
            <p:ph type="title"/>
          </p:nvPr>
        </p:nvSpPr>
        <p:spPr/>
        <p:txBody>
          <a:bodyPr/>
          <a:lstStyle/>
          <a:p>
            <a:r>
              <a:rPr lang="en-US" dirty="0" smtClean="0"/>
              <a:t>Why LSTM and CNN</a:t>
            </a:r>
            <a:endParaRPr lang="en-IN" dirty="0"/>
          </a:p>
        </p:txBody>
      </p:sp>
    </p:spTree>
    <p:extLst>
      <p:ext uri="{BB962C8B-B14F-4D97-AF65-F5344CB8AC3E}">
        <p14:creationId xmlns:p14="http://schemas.microsoft.com/office/powerpoint/2010/main" val="3180101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676400"/>
            <a:ext cx="8610600" cy="4601289"/>
          </a:xfrm>
        </p:spPr>
      </p:pic>
      <p:sp>
        <p:nvSpPr>
          <p:cNvPr id="3" name="Title 2"/>
          <p:cNvSpPr>
            <a:spLocks noGrp="1"/>
          </p:cNvSpPr>
          <p:nvPr>
            <p:ph type="title"/>
          </p:nvPr>
        </p:nvSpPr>
        <p:spPr/>
        <p:txBody>
          <a:bodyPr>
            <a:normAutofit fontScale="90000"/>
          </a:bodyPr>
          <a:lstStyle/>
          <a:p>
            <a:r>
              <a:rPr lang="en-US" dirty="0" smtClean="0"/>
              <a:t>Model Training- Before data cleaning and augmenting, Accuracy- 63</a:t>
            </a:r>
            <a:endParaRPr lang="en-IN" dirty="0"/>
          </a:p>
        </p:txBody>
      </p:sp>
    </p:spTree>
    <p:extLst>
      <p:ext uri="{BB962C8B-B14F-4D97-AF65-F5344CB8AC3E}">
        <p14:creationId xmlns:p14="http://schemas.microsoft.com/office/powerpoint/2010/main" val="26451895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3336</TotalTime>
  <Words>640</Words>
  <Application>Microsoft Office PowerPoint</Application>
  <PresentationFormat>On-screen Show (4:3)</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LEGAL CONSULTING MODEL</vt:lpstr>
      <vt:lpstr>Index</vt:lpstr>
      <vt:lpstr>Problem Statement</vt:lpstr>
      <vt:lpstr>Solution</vt:lpstr>
      <vt:lpstr>Implementation</vt:lpstr>
      <vt:lpstr>Implementation</vt:lpstr>
      <vt:lpstr>Why LSTM and CNN?</vt:lpstr>
      <vt:lpstr>Why LSTM and CNN</vt:lpstr>
      <vt:lpstr>Model Training- Before data cleaning and augmenting, Accuracy- 63</vt:lpstr>
      <vt:lpstr>Model Training 2- After data cleaning and augmenting, Accuracy- 93</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CONSULTING MODEL</dc:title>
  <dc:creator>Windows User</dc:creator>
  <cp:lastModifiedBy>Windows User</cp:lastModifiedBy>
  <cp:revision>17</cp:revision>
  <dcterms:created xsi:type="dcterms:W3CDTF">2024-04-17T21:08:52Z</dcterms:created>
  <dcterms:modified xsi:type="dcterms:W3CDTF">2024-04-20T04:45:50Z</dcterms:modified>
</cp:coreProperties>
</file>