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7" r:id="rId2"/>
    <p:sldId id="280" r:id="rId3"/>
    <p:sldId id="278" r:id="rId4"/>
    <p:sldId id="279" r:id="rId5"/>
    <p:sldId id="281" r:id="rId6"/>
    <p:sldId id="267" r:id="rId7"/>
    <p:sldId id="282" r:id="rId8"/>
    <p:sldId id="268" r:id="rId9"/>
    <p:sldId id="285" r:id="rId10"/>
    <p:sldId id="284" r:id="rId11"/>
    <p:sldId id="286"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heel kumar" initials="sk"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37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sampleswap.org" TargetMode="External"/><Relationship Id="rId2" Type="http://schemas.openxmlformats.org/officeDocument/2006/relationships/hyperlink" Target="https://www.youtube.com/watch?v=r5Prfr4atW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76200"/>
            <a:ext cx="8791575" cy="2387600"/>
          </a:xfrm>
        </p:spPr>
        <p:txBody>
          <a:bodyPr/>
          <a:lstStyle/>
          <a:p>
            <a:pPr algn="ctr"/>
            <a:r>
              <a:rPr lang="en-IN" dirty="0" smtClean="0"/>
              <a:t>Virtual Drum-kit</a:t>
            </a:r>
            <a:endParaRPr lang="en-IN" dirty="0"/>
          </a:p>
        </p:txBody>
      </p:sp>
      <p:sp>
        <p:nvSpPr>
          <p:cNvPr id="3" name="Subtitle 2"/>
          <p:cNvSpPr>
            <a:spLocks noGrp="1"/>
          </p:cNvSpPr>
          <p:nvPr>
            <p:ph type="subTitle" idx="1"/>
          </p:nvPr>
        </p:nvSpPr>
        <p:spPr/>
        <p:txBody>
          <a:bodyPr>
            <a:normAutofit fontScale="92500" lnSpcReduction="20000"/>
          </a:bodyPr>
          <a:lstStyle/>
          <a:p>
            <a:pPr algn="ctr"/>
            <a:r>
              <a:rPr lang="en-IN" dirty="0" smtClean="0"/>
              <a:t>A presentation by </a:t>
            </a:r>
            <a:endParaRPr lang="en-IN" dirty="0" smtClean="0"/>
          </a:p>
          <a:p>
            <a:pPr algn="ctr"/>
            <a:r>
              <a:rPr lang="en-IN" dirty="0" err="1" smtClean="0"/>
              <a:t>SaUrabh</a:t>
            </a:r>
            <a:r>
              <a:rPr lang="en-IN" dirty="0" smtClean="0"/>
              <a:t> </a:t>
            </a:r>
            <a:r>
              <a:rPr lang="en-IN" dirty="0" err="1" smtClean="0"/>
              <a:t>Challawar</a:t>
            </a:r>
            <a:r>
              <a:rPr lang="en-IN" dirty="0" smtClean="0"/>
              <a:t>(160118737113) </a:t>
            </a:r>
            <a:endParaRPr lang="en-IN" dirty="0" smtClean="0"/>
          </a:p>
          <a:p>
            <a:pPr algn="ctr"/>
            <a:r>
              <a:rPr lang="en-IN" dirty="0" smtClean="0"/>
              <a:t>and </a:t>
            </a:r>
          </a:p>
          <a:p>
            <a:pPr algn="ctr"/>
            <a:r>
              <a:rPr lang="en-IN" dirty="0" err="1" smtClean="0"/>
              <a:t>Susheel</a:t>
            </a:r>
            <a:r>
              <a:rPr lang="en-IN" dirty="0" smtClean="0"/>
              <a:t> </a:t>
            </a:r>
            <a:r>
              <a:rPr lang="en-IN" dirty="0" smtClean="0"/>
              <a:t>Kumar(160118737117).</a:t>
            </a:r>
            <a:endParaRPr lang="en-IN" dirty="0"/>
          </a:p>
        </p:txBody>
      </p:sp>
    </p:spTree>
    <p:extLst>
      <p:ext uri="{BB962C8B-B14F-4D97-AF65-F5344CB8AC3E}">
        <p14:creationId xmlns:p14="http://schemas.microsoft.com/office/powerpoint/2010/main" val="2592801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p:txBody>
          <a:bodyPr>
            <a:normAutofit fontScale="77500" lnSpcReduction="20000"/>
          </a:bodyPr>
          <a:lstStyle/>
          <a:p>
            <a:r>
              <a:rPr lang="en-IN" dirty="0">
                <a:solidFill>
                  <a:srgbClr val="000000"/>
                </a:solidFill>
                <a:latin typeface="Times New Roman" panose="02020603050405020304" pitchFamily="18" charset="0"/>
              </a:rPr>
              <a:t>This project will help produce sounds of a drum-kit using a keyboard</a:t>
            </a:r>
            <a:r>
              <a:rPr lang="en-IN" dirty="0" smtClean="0">
                <a:solidFill>
                  <a:srgbClr val="000000"/>
                </a:solidFill>
                <a:latin typeface="Times New Roman" panose="02020603050405020304" pitchFamily="18" charset="0"/>
              </a:rPr>
              <a:t>. Further </a:t>
            </a:r>
            <a:r>
              <a:rPr lang="en-IN" dirty="0">
                <a:solidFill>
                  <a:srgbClr val="000000"/>
                </a:solidFill>
                <a:latin typeface="Times New Roman" panose="02020603050405020304" pitchFamily="18" charset="0"/>
              </a:rPr>
              <a:t>this program can be used in sound pads or other hardware products to produce sounds of a drum-kit after configuration</a:t>
            </a:r>
            <a:r>
              <a:rPr lang="en-IN" dirty="0" smtClean="0">
                <a:solidFill>
                  <a:srgbClr val="000000"/>
                </a:solidFill>
                <a:latin typeface="Times New Roman" panose="02020603050405020304" pitchFamily="18" charset="0"/>
              </a:rPr>
              <a:t>. This </a:t>
            </a:r>
            <a:r>
              <a:rPr lang="en-IN" dirty="0">
                <a:solidFill>
                  <a:srgbClr val="000000"/>
                </a:solidFill>
                <a:latin typeface="Times New Roman" panose="02020603050405020304" pitchFamily="18" charset="0"/>
              </a:rPr>
              <a:t>will make it easier for musician to carry it to different locations for practises or performances</a:t>
            </a:r>
            <a:r>
              <a:rPr lang="en-IN" dirty="0" smtClean="0">
                <a:solidFill>
                  <a:srgbClr val="000000"/>
                </a:solidFill>
                <a:latin typeface="Times New Roman" panose="02020603050405020304" pitchFamily="18" charset="0"/>
              </a:rPr>
              <a:t>. This </a:t>
            </a:r>
            <a:r>
              <a:rPr lang="en-IN" dirty="0">
                <a:solidFill>
                  <a:srgbClr val="000000"/>
                </a:solidFill>
                <a:latin typeface="Times New Roman" panose="02020603050405020304" pitchFamily="18" charset="0"/>
              </a:rPr>
              <a:t>program can be used in a web application. This program can be used in sound pads after configurations. Sound pads are nothing but percussion keys replacing the keys of the computer keyboard. These sounds pads could made available at a very </a:t>
            </a:r>
            <a:r>
              <a:rPr lang="en-IN" dirty="0" err="1">
                <a:solidFill>
                  <a:srgbClr val="000000"/>
                </a:solidFill>
                <a:latin typeface="Times New Roman" panose="02020603050405020304" pitchFamily="18" charset="0"/>
              </a:rPr>
              <a:t>affortable</a:t>
            </a:r>
            <a:r>
              <a:rPr lang="en-IN" dirty="0">
                <a:solidFill>
                  <a:srgbClr val="000000"/>
                </a:solidFill>
                <a:latin typeface="Times New Roman" panose="02020603050405020304" pitchFamily="18" charset="0"/>
              </a:rPr>
              <a:t> price.</a:t>
            </a:r>
          </a:p>
          <a:p>
            <a:endParaRPr lang="en-IN" dirty="0">
              <a:solidFill>
                <a:srgbClr val="000000"/>
              </a:solidFill>
              <a:latin typeface="Times New Roman" panose="02020603050405020304" pitchFamily="18" charset="0"/>
            </a:endParaRPr>
          </a:p>
          <a:p>
            <a:pPr marL="285750" indent="-285750"/>
            <a:r>
              <a:rPr lang="en-IN" dirty="0"/>
              <a:t> </a:t>
            </a:r>
            <a:r>
              <a:rPr lang="en-IN" dirty="0">
                <a:solidFill>
                  <a:srgbClr val="000000"/>
                </a:solidFill>
                <a:latin typeface="Times New Roman" panose="02020603050405020304" pitchFamily="18" charset="0"/>
              </a:rPr>
              <a:t>To make drum-kit portable.</a:t>
            </a:r>
            <a:endParaRPr lang="en-IN" dirty="0">
              <a:solidFill>
                <a:srgbClr val="000000"/>
              </a:solidFill>
              <a:latin typeface="Noto Sans Symbols" panose="020B0502040504020204" pitchFamily="34" charset="0"/>
            </a:endParaRPr>
          </a:p>
          <a:p>
            <a:pPr marL="285750" indent="-285750" fontAlgn="base"/>
            <a:r>
              <a:rPr lang="en-IN" dirty="0">
                <a:solidFill>
                  <a:srgbClr val="000000"/>
                </a:solidFill>
                <a:latin typeface="Times New Roman" panose="02020603050405020304" pitchFamily="18" charset="0"/>
              </a:rPr>
              <a:t>To make setup easy.</a:t>
            </a:r>
            <a:endParaRPr lang="en-IN" dirty="0">
              <a:solidFill>
                <a:srgbClr val="000000"/>
              </a:solidFill>
              <a:latin typeface="Noto Sans Symbols" panose="020B0502040504020204" pitchFamily="34" charset="0"/>
            </a:endParaRPr>
          </a:p>
          <a:p>
            <a:pPr marL="285750" indent="-285750" fontAlgn="base"/>
            <a:r>
              <a:rPr lang="en-IN" dirty="0">
                <a:solidFill>
                  <a:srgbClr val="000000"/>
                </a:solidFill>
                <a:latin typeface="Times New Roman" panose="02020603050405020304" pitchFamily="18" charset="0"/>
              </a:rPr>
              <a:t>To a drum kit available at anytime and any place.</a:t>
            </a:r>
            <a:endParaRPr lang="en-IN" dirty="0">
              <a:solidFill>
                <a:srgbClr val="000000"/>
              </a:solidFill>
              <a:latin typeface="Noto Sans Symbols" panose="020B0502040504020204" pitchFamily="34" charset="0"/>
            </a:endParaRPr>
          </a:p>
          <a:p>
            <a:endParaRPr lang="en-IN" dirty="0"/>
          </a:p>
        </p:txBody>
      </p:sp>
    </p:spTree>
    <p:extLst>
      <p:ext uri="{BB962C8B-B14F-4D97-AF65-F5344CB8AC3E}">
        <p14:creationId xmlns:p14="http://schemas.microsoft.com/office/powerpoint/2010/main" val="832804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bibliography</a:t>
            </a:r>
            <a:endParaRPr lang="en-IN" dirty="0"/>
          </a:p>
        </p:txBody>
      </p:sp>
      <p:sp>
        <p:nvSpPr>
          <p:cNvPr id="3" name="Content Placeholder 2"/>
          <p:cNvSpPr>
            <a:spLocks noGrp="1"/>
          </p:cNvSpPr>
          <p:nvPr>
            <p:ph idx="1"/>
          </p:nvPr>
        </p:nvSpPr>
        <p:spPr/>
        <p:txBody>
          <a:bodyPr>
            <a:normAutofit fontScale="62500" lnSpcReduction="20000"/>
          </a:bodyPr>
          <a:lstStyle/>
          <a:p>
            <a:pPr marL="285750" indent="-285750" fontAlgn="base"/>
            <a:r>
              <a:rPr lang="en-IN" dirty="0"/>
              <a:t/>
            </a:r>
            <a:br>
              <a:rPr lang="en-IN" dirty="0"/>
            </a:br>
            <a:r>
              <a:rPr lang="en-IN" dirty="0">
                <a:solidFill>
                  <a:srgbClr val="000000"/>
                </a:solidFill>
                <a:latin typeface="Times New Roman" panose="02020603050405020304" pitchFamily="18" charset="0"/>
              </a:rPr>
              <a:t>www.greeksforgreeks.com</a:t>
            </a:r>
            <a:endParaRPr lang="en-IN" dirty="0">
              <a:solidFill>
                <a:srgbClr val="000000"/>
              </a:solidFill>
              <a:latin typeface="Noto Sans Symbols" panose="020B0502040504020204" pitchFamily="34" charset="0"/>
            </a:endParaRPr>
          </a:p>
          <a:p>
            <a:pPr marL="285750" indent="-285750" fontAlgn="base"/>
            <a:r>
              <a:rPr lang="en-IN" dirty="0">
                <a:solidFill>
                  <a:srgbClr val="000000"/>
                </a:solidFill>
                <a:latin typeface="Times New Roman" panose="02020603050405020304" pitchFamily="18" charset="0"/>
              </a:rPr>
              <a:t>www.udemy.com</a:t>
            </a:r>
            <a:endParaRPr lang="en-IN" dirty="0">
              <a:solidFill>
                <a:srgbClr val="000000"/>
              </a:solidFill>
              <a:latin typeface="Noto Sans Symbols" panose="020B0502040504020204" pitchFamily="34" charset="0"/>
            </a:endParaRPr>
          </a:p>
          <a:p>
            <a:pPr marL="285750" indent="-285750" fontAlgn="base"/>
            <a:r>
              <a:rPr lang="en-IN" dirty="0">
                <a:solidFill>
                  <a:srgbClr val="000000"/>
                </a:solidFill>
                <a:latin typeface="Times New Roman" panose="02020603050405020304" pitchFamily="18" charset="0"/>
              </a:rPr>
              <a:t>www.quoara.com</a:t>
            </a:r>
            <a:endParaRPr lang="en-IN" dirty="0">
              <a:solidFill>
                <a:srgbClr val="000000"/>
              </a:solidFill>
              <a:latin typeface="Noto Sans Symbols" panose="020B0502040504020204" pitchFamily="34" charset="0"/>
            </a:endParaRPr>
          </a:p>
          <a:p>
            <a:pPr marL="285750" indent="-285750" fontAlgn="base"/>
            <a:r>
              <a:rPr lang="en-IN" dirty="0">
                <a:solidFill>
                  <a:srgbClr val="000000"/>
                </a:solidFill>
                <a:latin typeface="Times New Roman" panose="02020603050405020304" pitchFamily="18" charset="0"/>
              </a:rPr>
              <a:t>Wikipedia</a:t>
            </a:r>
            <a:endParaRPr lang="en-IN" dirty="0">
              <a:solidFill>
                <a:srgbClr val="000000"/>
              </a:solidFill>
              <a:latin typeface="Noto Sans Symbols" panose="020B0502040504020204" pitchFamily="34" charset="0"/>
            </a:endParaRPr>
          </a:p>
          <a:p>
            <a:pPr marL="285750" indent="-285750" fontAlgn="base"/>
            <a:r>
              <a:rPr lang="en-IN" u="sng" dirty="0">
                <a:solidFill>
                  <a:srgbClr val="0000FF"/>
                </a:solidFill>
                <a:latin typeface="Times New Roman" panose="02020603050405020304" pitchFamily="18" charset="0"/>
                <a:hlinkClick r:id="rId2"/>
              </a:rPr>
              <a:t>https://www.youtube.com/watch?v=r5Prfr4atWw</a:t>
            </a:r>
            <a:endParaRPr lang="en-IN" dirty="0">
              <a:solidFill>
                <a:srgbClr val="000000"/>
              </a:solidFill>
              <a:latin typeface="Noto Sans Symbols" panose="020B0502040504020204" pitchFamily="34" charset="0"/>
            </a:endParaRPr>
          </a:p>
          <a:p>
            <a:pPr marL="285750" indent="-285750" fontAlgn="base"/>
            <a:r>
              <a:rPr lang="en-IN" u="sng" dirty="0">
                <a:solidFill>
                  <a:srgbClr val="0000FF"/>
                </a:solidFill>
                <a:latin typeface="Times New Roman" panose="02020603050405020304" pitchFamily="18" charset="0"/>
                <a:hlinkClick r:id="rId3"/>
              </a:rPr>
              <a:t>WWW.SampleSwap.org</a:t>
            </a:r>
            <a:endParaRPr lang="en-IN" dirty="0">
              <a:solidFill>
                <a:srgbClr val="000000"/>
              </a:solidFill>
              <a:latin typeface="Noto Sans Symbols" panose="020B0502040504020204" pitchFamily="34" charset="0"/>
            </a:endParaRPr>
          </a:p>
          <a:p>
            <a:pPr marL="285750" indent="-285750" fontAlgn="base"/>
            <a:r>
              <a:rPr lang="en-IN" dirty="0">
                <a:solidFill>
                  <a:srgbClr val="000000"/>
                </a:solidFill>
                <a:latin typeface="Times New Roman" panose="02020603050405020304" pitchFamily="18" charset="0"/>
              </a:rPr>
              <a:t>FL Studio 20</a:t>
            </a:r>
            <a:endParaRPr lang="en-IN" dirty="0">
              <a:solidFill>
                <a:srgbClr val="000000"/>
              </a:solidFill>
              <a:latin typeface="Noto Sans Symbols" panose="020B0502040504020204" pitchFamily="34" charset="0"/>
            </a:endParaRPr>
          </a:p>
          <a:p>
            <a:pPr marL="285750" indent="-285750"/>
            <a:r>
              <a:rPr lang="en-IN" dirty="0"/>
              <a:t/>
            </a:r>
            <a:br>
              <a:rPr lang="en-IN" dirty="0"/>
            </a:br>
            <a:r>
              <a:rPr lang="en-IN" dirty="0"/>
              <a:t/>
            </a:r>
            <a:br>
              <a:rPr lang="en-IN" dirty="0"/>
            </a:br>
            <a:endParaRPr lang="en-US" dirty="0"/>
          </a:p>
          <a:p>
            <a:endParaRPr lang="en-IN" dirty="0"/>
          </a:p>
        </p:txBody>
      </p:sp>
    </p:spTree>
    <p:extLst>
      <p:ext uri="{BB962C8B-B14F-4D97-AF65-F5344CB8AC3E}">
        <p14:creationId xmlns:p14="http://schemas.microsoft.com/office/powerpoint/2010/main" val="2291412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305D077-FCC8-CB4F-8432-FBD5735F5FDA}"/>
              </a:ext>
            </a:extLst>
          </p:cNvPr>
          <p:cNvSpPr>
            <a:spLocks noGrp="1"/>
          </p:cNvSpPr>
          <p:nvPr>
            <p:ph type="title"/>
          </p:nvPr>
        </p:nvSpPr>
        <p:spPr>
          <a:xfrm>
            <a:off x="4559776" y="1955937"/>
            <a:ext cx="3814076" cy="2053732"/>
          </a:xfrm>
        </p:spPr>
        <p:txBody>
          <a:bodyPr/>
          <a:lstStyle/>
          <a:p>
            <a:r>
              <a:rPr lang="en-IN" b="1">
                <a:solidFill>
                  <a:schemeClr val="bg1"/>
                </a:solidFill>
              </a:rPr>
              <a:t>THANK you!</a:t>
            </a:r>
            <a:endParaRPr lang="en-US" b="1">
              <a:solidFill>
                <a:schemeClr val="bg1"/>
              </a:solidFill>
            </a:endParaRPr>
          </a:p>
        </p:txBody>
      </p:sp>
    </p:spTree>
    <p:extLst>
      <p:ext uri="{BB962C8B-B14F-4D97-AF65-F5344CB8AC3E}">
        <p14:creationId xmlns:p14="http://schemas.microsoft.com/office/powerpoint/2010/main" val="3185277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a:t>
            </a:r>
            <a:r>
              <a:rPr lang="en-IN" dirty="0" err="1" smtClean="0"/>
              <a:t>statemaent</a:t>
            </a:r>
            <a:endParaRPr lang="en-IN" dirty="0"/>
          </a:p>
        </p:txBody>
      </p:sp>
      <p:sp>
        <p:nvSpPr>
          <p:cNvPr id="3" name="Content Placeholder 2"/>
          <p:cNvSpPr>
            <a:spLocks noGrp="1"/>
          </p:cNvSpPr>
          <p:nvPr>
            <p:ph idx="1"/>
          </p:nvPr>
        </p:nvSpPr>
        <p:spPr/>
        <p:txBody>
          <a:bodyPr/>
          <a:lstStyle/>
          <a:p>
            <a:r>
              <a:rPr lang="en-IN" dirty="0">
                <a:solidFill>
                  <a:srgbClr val="000000"/>
                </a:solidFill>
                <a:latin typeface="Times New Roman" panose="02020603050405020304" pitchFamily="18" charset="0"/>
              </a:rPr>
              <a:t>We know that the drum-kits are heavy and is not possible to always carry a musical instrument like drums</a:t>
            </a:r>
            <a:r>
              <a:rPr lang="en-IN" dirty="0" smtClean="0">
                <a:solidFill>
                  <a:srgbClr val="000000"/>
                </a:solidFill>
                <a:latin typeface="Times New Roman" panose="02020603050405020304" pitchFamily="18" charset="0"/>
              </a:rPr>
              <a:t>. Musicians </a:t>
            </a:r>
            <a:r>
              <a:rPr lang="en-IN" dirty="0">
                <a:solidFill>
                  <a:srgbClr val="000000"/>
                </a:solidFill>
                <a:latin typeface="Times New Roman" panose="02020603050405020304" pitchFamily="18" charset="0"/>
              </a:rPr>
              <a:t>find it hard to transport drum-kits for practice sessions or even shows because it is hard to carry and transport drum-kits to different places</a:t>
            </a:r>
            <a:r>
              <a:rPr lang="en-IN" dirty="0" smtClean="0">
                <a:solidFill>
                  <a:srgbClr val="000000"/>
                </a:solidFill>
                <a:latin typeface="Times New Roman" panose="02020603050405020304" pitchFamily="18" charset="0"/>
              </a:rPr>
              <a:t>.</a:t>
            </a:r>
          </a:p>
          <a:p>
            <a:r>
              <a:rPr lang="en-IN" dirty="0" smtClean="0">
                <a:solidFill>
                  <a:srgbClr val="000000"/>
                </a:solidFill>
                <a:latin typeface="Times New Roman" panose="02020603050405020304" pitchFamily="18" charset="0"/>
              </a:rPr>
              <a:t>It </a:t>
            </a:r>
            <a:r>
              <a:rPr lang="en-IN" dirty="0">
                <a:solidFill>
                  <a:srgbClr val="000000"/>
                </a:solidFill>
                <a:latin typeface="Times New Roman" panose="02020603050405020304" pitchFamily="18" charset="0"/>
              </a:rPr>
              <a:t>is also time consuming to setup a drum-kit.</a:t>
            </a:r>
            <a:endParaRPr lang="en-IN" dirty="0"/>
          </a:p>
          <a:p>
            <a:r>
              <a:rPr lang="en-IN" dirty="0"/>
              <a:t/>
            </a:r>
            <a:br>
              <a:rPr lang="en-IN" dirty="0"/>
            </a:br>
            <a:endParaRPr lang="en-IN" dirty="0"/>
          </a:p>
        </p:txBody>
      </p:sp>
    </p:spTree>
    <p:extLst>
      <p:ext uri="{BB962C8B-B14F-4D97-AF65-F5344CB8AC3E}">
        <p14:creationId xmlns:p14="http://schemas.microsoft.com/office/powerpoint/2010/main" val="3353083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Motivation</a:t>
            </a:r>
            <a:endParaRPr lang="en-IN" dirty="0"/>
          </a:p>
        </p:txBody>
      </p:sp>
      <p:sp>
        <p:nvSpPr>
          <p:cNvPr id="3" name="Content Placeholder 2"/>
          <p:cNvSpPr>
            <a:spLocks noGrp="1"/>
          </p:cNvSpPr>
          <p:nvPr>
            <p:ph idx="1"/>
          </p:nvPr>
        </p:nvSpPr>
        <p:spPr/>
        <p:txBody>
          <a:bodyPr>
            <a:normAutofit fontScale="92500" lnSpcReduction="10000"/>
          </a:bodyPr>
          <a:lstStyle/>
          <a:p>
            <a:pPr algn="just">
              <a:spcBef>
                <a:spcPts val="50"/>
              </a:spcBef>
            </a:pPr>
            <a:r>
              <a:rPr lang="en-IN" dirty="0">
                <a:solidFill>
                  <a:srgbClr val="000000"/>
                </a:solidFill>
                <a:latin typeface="Times New Roman" panose="02020603050405020304" pitchFamily="18" charset="0"/>
              </a:rPr>
              <a:t>We know that the drum-kits are heavy and is not possible to always carry a musical instrument like drums</a:t>
            </a:r>
            <a:r>
              <a:rPr lang="en-IN" dirty="0" smtClean="0">
                <a:solidFill>
                  <a:srgbClr val="000000"/>
                </a:solidFill>
                <a:latin typeface="Times New Roman" panose="02020603050405020304" pitchFamily="18" charset="0"/>
              </a:rPr>
              <a:t>. Musicians </a:t>
            </a:r>
            <a:r>
              <a:rPr lang="en-IN" dirty="0">
                <a:solidFill>
                  <a:srgbClr val="000000"/>
                </a:solidFill>
                <a:latin typeface="Times New Roman" panose="02020603050405020304" pitchFamily="18" charset="0"/>
              </a:rPr>
              <a:t>find it hard to transport drum-kits for practice sessions or even shows because it is hard to carry and transport drum-kits to different places</a:t>
            </a:r>
            <a:r>
              <a:rPr lang="en-IN" dirty="0" smtClean="0">
                <a:solidFill>
                  <a:srgbClr val="000000"/>
                </a:solidFill>
                <a:latin typeface="Times New Roman" panose="02020603050405020304" pitchFamily="18" charset="0"/>
              </a:rPr>
              <a:t>. It </a:t>
            </a:r>
            <a:r>
              <a:rPr lang="en-IN" dirty="0">
                <a:solidFill>
                  <a:srgbClr val="000000"/>
                </a:solidFill>
                <a:latin typeface="Times New Roman" panose="02020603050405020304" pitchFamily="18" charset="0"/>
              </a:rPr>
              <a:t>is also time consuming to setup a </a:t>
            </a:r>
            <a:r>
              <a:rPr lang="en-IN" dirty="0" smtClean="0">
                <a:solidFill>
                  <a:srgbClr val="000000"/>
                </a:solidFill>
                <a:latin typeface="Times New Roman" panose="02020603050405020304" pitchFamily="18" charset="0"/>
              </a:rPr>
              <a:t>drum-kit.</a:t>
            </a:r>
            <a:endParaRPr lang="en-IN" dirty="0" smtClean="0"/>
          </a:p>
          <a:p>
            <a:pPr algn="just">
              <a:spcBef>
                <a:spcPts val="50"/>
              </a:spcBef>
            </a:pPr>
            <a:r>
              <a:rPr lang="en-IN" dirty="0" smtClean="0">
                <a:solidFill>
                  <a:srgbClr val="000000"/>
                </a:solidFill>
                <a:latin typeface="Times New Roman" panose="02020603050405020304" pitchFamily="18" charset="0"/>
              </a:rPr>
              <a:t>This </a:t>
            </a:r>
            <a:r>
              <a:rPr lang="en-IN" dirty="0">
                <a:solidFill>
                  <a:srgbClr val="000000"/>
                </a:solidFill>
                <a:latin typeface="Times New Roman" panose="02020603050405020304" pitchFamily="18" charset="0"/>
              </a:rPr>
              <a:t>project will help produce sounds of a drum-kit using a keyboard</a:t>
            </a:r>
            <a:r>
              <a:rPr lang="en-IN" dirty="0" smtClean="0">
                <a:solidFill>
                  <a:srgbClr val="000000"/>
                </a:solidFill>
                <a:latin typeface="Times New Roman" panose="02020603050405020304" pitchFamily="18" charset="0"/>
              </a:rPr>
              <a:t>. It </a:t>
            </a:r>
            <a:r>
              <a:rPr lang="en-IN" dirty="0">
                <a:solidFill>
                  <a:srgbClr val="000000"/>
                </a:solidFill>
                <a:latin typeface="Times New Roman" panose="02020603050405020304" pitchFamily="18" charset="0"/>
              </a:rPr>
              <a:t>will be programmed using </a:t>
            </a:r>
            <a:r>
              <a:rPr lang="en-IN" dirty="0" smtClean="0">
                <a:solidFill>
                  <a:srgbClr val="000000"/>
                </a:solidFill>
                <a:latin typeface="Times New Roman" panose="02020603050405020304" pitchFamily="18" charset="0"/>
              </a:rPr>
              <a:t>JAVA</a:t>
            </a:r>
            <a:r>
              <a:rPr lang="en-IN" dirty="0" smtClean="0">
                <a:solidFill>
                  <a:srgbClr val="000000"/>
                </a:solidFill>
                <a:latin typeface="Times New Roman" panose="02020603050405020304" pitchFamily="18" charset="0"/>
              </a:rPr>
              <a:t>. Further </a:t>
            </a:r>
            <a:r>
              <a:rPr lang="en-IN" dirty="0">
                <a:solidFill>
                  <a:srgbClr val="000000"/>
                </a:solidFill>
                <a:latin typeface="Times New Roman" panose="02020603050405020304" pitchFamily="18" charset="0"/>
              </a:rPr>
              <a:t>this program can be used in sound pads or other hardware products to produce sounds of a drum-kit after configuration</a:t>
            </a:r>
            <a:r>
              <a:rPr lang="en-IN" dirty="0" smtClean="0">
                <a:solidFill>
                  <a:srgbClr val="000000"/>
                </a:solidFill>
                <a:latin typeface="Times New Roman" panose="02020603050405020304" pitchFamily="18" charset="0"/>
              </a:rPr>
              <a:t>. This </a:t>
            </a:r>
            <a:r>
              <a:rPr lang="en-IN" dirty="0">
                <a:solidFill>
                  <a:srgbClr val="000000"/>
                </a:solidFill>
                <a:latin typeface="Times New Roman" panose="02020603050405020304" pitchFamily="18" charset="0"/>
              </a:rPr>
              <a:t>will make it easier for musician to carry it to different locations for practises or performances.</a:t>
            </a:r>
            <a:endParaRPr lang="en-IN" dirty="0"/>
          </a:p>
          <a:p>
            <a:endParaRPr lang="en-IN" dirty="0"/>
          </a:p>
        </p:txBody>
      </p:sp>
    </p:spTree>
    <p:extLst>
      <p:ext uri="{BB962C8B-B14F-4D97-AF65-F5344CB8AC3E}">
        <p14:creationId xmlns:p14="http://schemas.microsoft.com/office/powerpoint/2010/main" val="3531532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 </a:t>
            </a:r>
            <a:endParaRPr lang="en-IN" dirty="0"/>
          </a:p>
        </p:txBody>
      </p:sp>
      <p:sp>
        <p:nvSpPr>
          <p:cNvPr id="3" name="Content Placeholder 2"/>
          <p:cNvSpPr>
            <a:spLocks noGrp="1"/>
          </p:cNvSpPr>
          <p:nvPr>
            <p:ph idx="1"/>
          </p:nvPr>
        </p:nvSpPr>
        <p:spPr/>
        <p:txBody>
          <a:bodyPr>
            <a:normAutofit lnSpcReduction="10000"/>
          </a:bodyPr>
          <a:lstStyle/>
          <a:p>
            <a:pPr fontAlgn="base"/>
            <a:r>
              <a:rPr lang="en-IN" dirty="0">
                <a:solidFill>
                  <a:srgbClr val="000000"/>
                </a:solidFill>
                <a:latin typeface="Times New Roman" panose="02020603050405020304" pitchFamily="18" charset="0"/>
              </a:rPr>
              <a:t>To develop a system for musicians to play/practice drums without actually having a drum kit.</a:t>
            </a:r>
            <a:endParaRPr lang="en-IN" b="1" dirty="0">
              <a:solidFill>
                <a:srgbClr val="000000"/>
              </a:solidFill>
              <a:latin typeface="Noto Sans Symbols" panose="020B0502040504020204" pitchFamily="34" charset="0"/>
            </a:endParaRPr>
          </a:p>
          <a:p>
            <a:pPr marL="285750" indent="-285750" fontAlgn="base"/>
            <a:r>
              <a:rPr lang="en-IN" dirty="0">
                <a:solidFill>
                  <a:srgbClr val="000000"/>
                </a:solidFill>
                <a:latin typeface="Times New Roman" panose="02020603050405020304" pitchFamily="18" charset="0"/>
              </a:rPr>
              <a:t>To make it portable, since a real drum kit is large and heavy for musicians to carry everywhere they go.</a:t>
            </a:r>
            <a:endParaRPr lang="en-IN" b="1" dirty="0">
              <a:solidFill>
                <a:srgbClr val="000000"/>
              </a:solidFill>
              <a:latin typeface="Noto Sans Symbols" panose="020B0502040504020204" pitchFamily="34" charset="0"/>
            </a:endParaRPr>
          </a:p>
          <a:p>
            <a:pPr marL="285750" indent="-285750" fontAlgn="base"/>
            <a:r>
              <a:rPr lang="en-IN" dirty="0">
                <a:solidFill>
                  <a:srgbClr val="000000"/>
                </a:solidFill>
                <a:latin typeface="Times New Roman" panose="02020603050405020304" pitchFamily="18" charset="0"/>
              </a:rPr>
              <a:t>To give musicians more sound options.</a:t>
            </a:r>
            <a:endParaRPr lang="en-IN" b="1" dirty="0">
              <a:solidFill>
                <a:srgbClr val="000000"/>
              </a:solidFill>
              <a:latin typeface="Noto Sans Symbols" panose="020B0502040504020204" pitchFamily="34" charset="0"/>
            </a:endParaRPr>
          </a:p>
          <a:p>
            <a:pPr marL="285750" indent="-285750" fontAlgn="base"/>
            <a:r>
              <a:rPr lang="en-IN" dirty="0">
                <a:solidFill>
                  <a:srgbClr val="000000"/>
                </a:solidFill>
                <a:latin typeface="Times New Roman" panose="02020603050405020304" pitchFamily="18" charset="0"/>
              </a:rPr>
              <a:t>To provide the users a system which works without internet connectivity.</a:t>
            </a:r>
            <a:endParaRPr lang="en-IN" b="1" dirty="0">
              <a:solidFill>
                <a:srgbClr val="000000"/>
              </a:solidFill>
              <a:latin typeface="Noto Sans Symbols" panose="020B0502040504020204" pitchFamily="34" charset="0"/>
            </a:endParaRPr>
          </a:p>
          <a:p>
            <a:pPr marL="285750" indent="-285750" fontAlgn="base"/>
            <a:r>
              <a:rPr lang="en-IN" dirty="0">
                <a:solidFill>
                  <a:srgbClr val="000000"/>
                </a:solidFill>
                <a:latin typeface="Times New Roman" panose="02020603050405020304" pitchFamily="18" charset="0"/>
              </a:rPr>
              <a:t>To make mass people familiar with virtual musical instruments.</a:t>
            </a:r>
            <a:endParaRPr lang="en-IN" b="1" dirty="0">
              <a:solidFill>
                <a:srgbClr val="000000"/>
              </a:solidFill>
              <a:latin typeface="Noto Sans Symbols" panose="020B0502040504020204" pitchFamily="34" charset="0"/>
            </a:endParaRPr>
          </a:p>
          <a:p>
            <a:endParaRPr lang="en-IN" dirty="0"/>
          </a:p>
          <a:p>
            <a:endParaRPr lang="en-IN" dirty="0"/>
          </a:p>
        </p:txBody>
      </p:sp>
    </p:spTree>
    <p:extLst>
      <p:ext uri="{BB962C8B-B14F-4D97-AF65-F5344CB8AC3E}">
        <p14:creationId xmlns:p14="http://schemas.microsoft.com/office/powerpoint/2010/main" val="826195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p:txBody>
          <a:bodyPr>
            <a:normAutofit fontScale="92500" lnSpcReduction="10000"/>
          </a:bodyPr>
          <a:lstStyle/>
          <a:p>
            <a:r>
              <a:rPr lang="en-IN" dirty="0" err="1" smtClean="0"/>
              <a:t>java.io.File</a:t>
            </a:r>
            <a:endParaRPr lang="en-IN" dirty="0"/>
          </a:p>
          <a:p>
            <a:r>
              <a:rPr lang="en-IN" dirty="0" err="1" smtClean="0"/>
              <a:t>java.io.FileInputStream</a:t>
            </a:r>
            <a:endParaRPr lang="en-IN" dirty="0"/>
          </a:p>
          <a:p>
            <a:r>
              <a:rPr lang="en-IN" dirty="0" err="1" smtClean="0"/>
              <a:t>java.io.InputStream</a:t>
            </a:r>
            <a:endParaRPr lang="en-IN" dirty="0"/>
          </a:p>
          <a:p>
            <a:r>
              <a:rPr lang="en-IN" dirty="0" err="1" smtClean="0"/>
              <a:t>javax.swing.JOptionPane</a:t>
            </a:r>
            <a:endParaRPr lang="en-IN" dirty="0"/>
          </a:p>
          <a:p>
            <a:r>
              <a:rPr lang="en-IN" dirty="0" err="1" smtClean="0"/>
              <a:t>sun.audio.AudioPlayer</a:t>
            </a:r>
            <a:endParaRPr lang="en-IN" dirty="0"/>
          </a:p>
          <a:p>
            <a:r>
              <a:rPr lang="en-IN" dirty="0" err="1" smtClean="0"/>
              <a:t>sun.audio.AudioStream</a:t>
            </a:r>
            <a:endParaRPr lang="en-IN" dirty="0"/>
          </a:p>
          <a:p>
            <a:r>
              <a:rPr lang="en-IN" dirty="0" err="1" smtClean="0"/>
              <a:t>java.util.Scanner</a:t>
            </a:r>
            <a:endParaRPr lang="en-IN" dirty="0"/>
          </a:p>
        </p:txBody>
      </p:sp>
    </p:spTree>
    <p:extLst>
      <p:ext uri="{BB962C8B-B14F-4D97-AF65-F5344CB8AC3E}">
        <p14:creationId xmlns:p14="http://schemas.microsoft.com/office/powerpoint/2010/main" val="1516735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8B0E74-F434-744F-8A35-9F22123A3AD9}"/>
              </a:ext>
            </a:extLst>
          </p:cNvPr>
          <p:cNvSpPr>
            <a:spLocks noGrp="1"/>
          </p:cNvSpPr>
          <p:nvPr>
            <p:ph type="title"/>
          </p:nvPr>
        </p:nvSpPr>
        <p:spPr/>
        <p:txBody>
          <a:bodyPr>
            <a:normAutofit/>
          </a:bodyPr>
          <a:lstStyle/>
          <a:p>
            <a:r>
              <a:rPr lang="en-IN" sz="2000" b="1" i="0" u="none" strike="noStrike">
                <a:solidFill>
                  <a:srgbClr val="000000"/>
                </a:solidFill>
                <a:effectLst/>
                <a:latin typeface="Times New Roman" panose="02020603050405020304" pitchFamily="18" charset="0"/>
              </a:rPr>
              <a:t>Flow chart of the project is shown below</a:t>
            </a:r>
            <a:r>
              <a:rPr lang="en-IN" sz="2000">
                <a:effectLst/>
              </a:rPr>
              <a:t/>
            </a:r>
            <a:br>
              <a:rPr lang="en-IN" sz="2000">
                <a:effectLst/>
              </a:rPr>
            </a:br>
            <a:endParaRPr lang="en-US" sz="2000"/>
          </a:p>
        </p:txBody>
      </p:sp>
      <p:pic>
        <p:nvPicPr>
          <p:cNvPr id="4" name="Picture 4">
            <a:extLst>
              <a:ext uri="{FF2B5EF4-FFF2-40B4-BE49-F238E27FC236}">
                <a16:creationId xmlns:a16="http://schemas.microsoft.com/office/drawing/2014/main" xmlns="" id="{38BF644C-C503-4B49-8E86-819378E3D56C}"/>
              </a:ext>
            </a:extLst>
          </p:cNvPr>
          <p:cNvPicPr>
            <a:picLocks noGrp="1" noChangeAspect="1"/>
          </p:cNvPicPr>
          <p:nvPr>
            <p:ph idx="1"/>
          </p:nvPr>
        </p:nvPicPr>
        <p:blipFill>
          <a:blip r:embed="rId2"/>
          <a:stretch>
            <a:fillRect/>
          </a:stretch>
        </p:blipFill>
        <p:spPr>
          <a:xfrm>
            <a:off x="3129832" y="2249488"/>
            <a:ext cx="5929161" cy="3541712"/>
          </a:xfrm>
          <a:prstGeom prst="rect">
            <a:avLst/>
          </a:prstGeom>
        </p:spPr>
      </p:pic>
    </p:spTree>
    <p:extLst>
      <p:ext uri="{BB962C8B-B14F-4D97-AF65-F5344CB8AC3E}">
        <p14:creationId xmlns:p14="http://schemas.microsoft.com/office/powerpoint/2010/main" val="1823141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and hardware requirements</a:t>
            </a:r>
            <a:endParaRPr lang="en-IN" dirty="0"/>
          </a:p>
        </p:txBody>
      </p:sp>
      <p:sp>
        <p:nvSpPr>
          <p:cNvPr id="3" name="Content Placeholder 2"/>
          <p:cNvSpPr>
            <a:spLocks noGrp="1"/>
          </p:cNvSpPr>
          <p:nvPr>
            <p:ph idx="1"/>
          </p:nvPr>
        </p:nvSpPr>
        <p:spPr/>
        <p:txBody>
          <a:bodyPr>
            <a:normAutofit fontScale="92500" lnSpcReduction="20000"/>
          </a:bodyPr>
          <a:lstStyle/>
          <a:p>
            <a:r>
              <a:rPr lang="en-IN" dirty="0">
                <a:solidFill>
                  <a:srgbClr val="222222"/>
                </a:solidFill>
                <a:latin typeface="Times New Roman" panose="02020603050405020304" pitchFamily="18" charset="0"/>
              </a:rPr>
              <a:t>A software requirements specification (SRS) is a description of a software system to be developed. Used appropriately, software requirements specifications can help prevent software project failure. The software requirements specification document lists sufficient and necessary requirements for the project development.</a:t>
            </a:r>
            <a:endParaRPr lang="en-IN" dirty="0"/>
          </a:p>
          <a:p>
            <a:r>
              <a:rPr lang="en-IN" dirty="0"/>
              <a:t>         </a:t>
            </a:r>
          </a:p>
          <a:p>
            <a:r>
              <a:rPr lang="en-IN" dirty="0" smtClean="0">
                <a:solidFill>
                  <a:srgbClr val="222222"/>
                </a:solidFill>
                <a:latin typeface="Times New Roman" panose="02020603050405020304" pitchFamily="18" charset="0"/>
              </a:rPr>
              <a:t>Computer </a:t>
            </a:r>
            <a:r>
              <a:rPr lang="en-IN" dirty="0">
                <a:solidFill>
                  <a:srgbClr val="222222"/>
                </a:solidFill>
                <a:latin typeface="Times New Roman" panose="02020603050405020304" pitchFamily="18" charset="0"/>
              </a:rPr>
              <a:t>hardware is a collective term used to describe any of the physical components of an </a:t>
            </a:r>
            <a:r>
              <a:rPr lang="en-IN" dirty="0" err="1">
                <a:solidFill>
                  <a:srgbClr val="222222"/>
                </a:solidFill>
                <a:latin typeface="Times New Roman" panose="02020603050405020304" pitchFamily="18" charset="0"/>
              </a:rPr>
              <a:t>analog</a:t>
            </a:r>
            <a:r>
              <a:rPr lang="en-IN" dirty="0">
                <a:solidFill>
                  <a:srgbClr val="222222"/>
                </a:solidFill>
                <a:latin typeface="Times New Roman" panose="02020603050405020304" pitchFamily="18" charset="0"/>
              </a:rPr>
              <a:t> or digital computer .the term hardware distinguishes the tangible aspects of a computing device from software, which consists of written instructions that tell physical components what to do.</a:t>
            </a:r>
            <a:endParaRPr lang="en-IN" dirty="0"/>
          </a:p>
        </p:txBody>
      </p:sp>
    </p:spTree>
    <p:extLst>
      <p:ext uri="{BB962C8B-B14F-4D97-AF65-F5344CB8AC3E}">
        <p14:creationId xmlns:p14="http://schemas.microsoft.com/office/powerpoint/2010/main" val="2147900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xmlns="" id="{D4E09A82-B5DD-7440-B14B-9B6C60AB0A15}"/>
              </a:ext>
            </a:extLst>
          </p:cNvPr>
          <p:cNvGraphicFramePr/>
          <p:nvPr>
            <p:extLst>
              <p:ext uri="{D42A27DB-BD31-4B8C-83A1-F6EECF244321}">
                <p14:modId xmlns:p14="http://schemas.microsoft.com/office/powerpoint/2010/main" val="1094374264"/>
              </p:ext>
            </p:extLst>
          </p:nvPr>
        </p:nvGraphicFramePr>
        <p:xfrm>
          <a:off x="1617241" y="675563"/>
          <a:ext cx="8963831" cy="5171245"/>
        </p:xfrm>
        <a:graphic>
          <a:graphicData uri="http://schemas.openxmlformats.org/drawingml/2006/table">
            <a:tbl>
              <a:tblPr>
                <a:tableStyleId>{5C22544A-7EE6-4342-B048-85BDC9FD1C3A}</a:tableStyleId>
              </a:tblPr>
              <a:tblGrid>
                <a:gridCol w="920240">
                  <a:extLst>
                    <a:ext uri="{9D8B030D-6E8A-4147-A177-3AD203B41FA5}">
                      <a16:colId xmlns:a16="http://schemas.microsoft.com/office/drawing/2014/main" xmlns="" val="2530014538"/>
                    </a:ext>
                  </a:extLst>
                </a:gridCol>
                <a:gridCol w="3374219">
                  <a:extLst>
                    <a:ext uri="{9D8B030D-6E8A-4147-A177-3AD203B41FA5}">
                      <a16:colId xmlns:a16="http://schemas.microsoft.com/office/drawing/2014/main" xmlns="" val="1520417026"/>
                    </a:ext>
                  </a:extLst>
                </a:gridCol>
                <a:gridCol w="4669372">
                  <a:extLst>
                    <a:ext uri="{9D8B030D-6E8A-4147-A177-3AD203B41FA5}">
                      <a16:colId xmlns:a16="http://schemas.microsoft.com/office/drawing/2014/main" xmlns="" val="4216343091"/>
                    </a:ext>
                  </a:extLst>
                </a:gridCol>
              </a:tblGrid>
              <a:tr h="770095">
                <a:tc>
                  <a:txBody>
                    <a:bodyPr/>
                    <a:lstStyle/>
                    <a:p>
                      <a:pPr rtl="0" fontAlgn="t">
                        <a:spcBef>
                          <a:spcPts val="0"/>
                        </a:spcBef>
                        <a:spcAft>
                          <a:spcPts val="0"/>
                        </a:spcAft>
                      </a:pPr>
                      <a:r>
                        <a:rPr lang="en-IN" sz="1200" u="none" strike="noStrike" dirty="0" err="1">
                          <a:effectLst/>
                        </a:rPr>
                        <a:t>S.No</a:t>
                      </a:r>
                      <a:endParaRPr lang="en-IN" dirty="0">
                        <a:effectLst/>
                      </a:endParaRPr>
                    </a:p>
                  </a:txBody>
                  <a:tcPr marL="68580" marR="68580"/>
                </a:tc>
                <a:tc>
                  <a:txBody>
                    <a:bodyPr/>
                    <a:lstStyle/>
                    <a:p>
                      <a:pPr rtl="0" fontAlgn="t">
                        <a:spcBef>
                          <a:spcPts val="0"/>
                        </a:spcBef>
                        <a:spcAft>
                          <a:spcPts val="0"/>
                        </a:spcAft>
                      </a:pPr>
                      <a:r>
                        <a:rPr lang="en-IN" sz="1200" u="none" strike="noStrike">
                          <a:effectLst/>
                        </a:rPr>
                        <a:t>Description </a:t>
                      </a:r>
                      <a:endParaRPr lang="en-IN">
                        <a:effectLst/>
                      </a:endParaRPr>
                    </a:p>
                  </a:txBody>
                  <a:tcPr marL="68580" marR="68580"/>
                </a:tc>
                <a:tc>
                  <a:txBody>
                    <a:bodyPr/>
                    <a:lstStyle/>
                    <a:p>
                      <a:pPr rtl="0" fontAlgn="t">
                        <a:spcBef>
                          <a:spcPts val="0"/>
                        </a:spcBef>
                        <a:spcAft>
                          <a:spcPts val="0"/>
                        </a:spcAft>
                      </a:pPr>
                      <a:r>
                        <a:rPr lang="en-IN" sz="1200" u="none" strike="noStrike">
                          <a:effectLst/>
                        </a:rPr>
                        <a:t>Requirement </a:t>
                      </a:r>
                      <a:endParaRPr lang="en-IN">
                        <a:effectLst/>
                      </a:endParaRPr>
                    </a:p>
                  </a:txBody>
                  <a:tcPr marL="68580" marR="68580"/>
                </a:tc>
                <a:extLst>
                  <a:ext uri="{0D108BD9-81ED-4DB2-BD59-A6C34878D82A}">
                    <a16:rowId xmlns:a16="http://schemas.microsoft.com/office/drawing/2014/main" xmlns="" val="697144124"/>
                  </a:ext>
                </a:extLst>
              </a:tr>
              <a:tr h="726211">
                <a:tc>
                  <a:txBody>
                    <a:bodyPr/>
                    <a:lstStyle/>
                    <a:p>
                      <a:pPr rtl="0" fontAlgn="base">
                        <a:spcBef>
                          <a:spcPts val="0"/>
                        </a:spcBef>
                        <a:spcAft>
                          <a:spcPts val="0"/>
                        </a:spcAft>
                        <a:buFont typeface="+mj-lt"/>
                        <a:buAutoNum type="arabicPeriod"/>
                      </a:pPr>
                      <a:r>
                        <a:rPr lang="en-IN" sz="1200" u="none" strike="noStrike">
                          <a:effectLst/>
                        </a:rPr>
                        <a:t/>
                      </a:r>
                      <a:br>
                        <a:rPr lang="en-IN" sz="1200" u="none" strike="noStrike">
                          <a:effectLst/>
                        </a:rPr>
                      </a:br>
                      <a:endParaRPr lang="en-IN" sz="1200" b="0" i="0" u="none" strike="noStrike">
                        <a:solidFill>
                          <a:srgbClr val="000000"/>
                        </a:solidFill>
                        <a:effectLst/>
                        <a:latin typeface="Times New Roman" panose="02020603050405020304" pitchFamily="18" charset="0"/>
                      </a:endParaRPr>
                    </a:p>
                  </a:txBody>
                  <a:tcPr marL="68580" marR="68580"/>
                </a:tc>
                <a:tc>
                  <a:txBody>
                    <a:bodyPr/>
                    <a:lstStyle/>
                    <a:p>
                      <a:pPr rtl="0" fontAlgn="t">
                        <a:spcBef>
                          <a:spcPts val="0"/>
                        </a:spcBef>
                        <a:spcAft>
                          <a:spcPts val="0"/>
                        </a:spcAft>
                      </a:pPr>
                      <a:r>
                        <a:rPr lang="en-IN" sz="1200" u="none" strike="noStrike">
                          <a:effectLst/>
                        </a:rPr>
                        <a:t>Operating system</a:t>
                      </a:r>
                      <a:endParaRPr lang="en-IN">
                        <a:effectLst/>
                      </a:endParaRPr>
                    </a:p>
                  </a:txBody>
                  <a:tcPr marL="68580" marR="68580"/>
                </a:tc>
                <a:tc>
                  <a:txBody>
                    <a:bodyPr/>
                    <a:lstStyle/>
                    <a:p>
                      <a:pPr rtl="0" fontAlgn="t">
                        <a:spcBef>
                          <a:spcPts val="0"/>
                        </a:spcBef>
                        <a:spcAft>
                          <a:spcPts val="0"/>
                        </a:spcAft>
                      </a:pPr>
                      <a:r>
                        <a:rPr lang="en-IN" sz="1200" u="none" strike="noStrike" dirty="0">
                          <a:effectLst/>
                        </a:rPr>
                        <a:t>Windows 7 and above</a:t>
                      </a:r>
                      <a:endParaRPr lang="en-IN" dirty="0">
                        <a:effectLst/>
                      </a:endParaRPr>
                    </a:p>
                  </a:txBody>
                  <a:tcPr marL="68580" marR="68580"/>
                </a:tc>
                <a:extLst>
                  <a:ext uri="{0D108BD9-81ED-4DB2-BD59-A6C34878D82A}">
                    <a16:rowId xmlns:a16="http://schemas.microsoft.com/office/drawing/2014/main" xmlns="" val="2930584178"/>
                  </a:ext>
                </a:extLst>
              </a:tr>
              <a:tr h="770095">
                <a:tc>
                  <a:txBody>
                    <a:bodyPr/>
                    <a:lstStyle/>
                    <a:p>
                      <a:pPr rtl="0" fontAlgn="base">
                        <a:spcBef>
                          <a:spcPts val="0"/>
                        </a:spcBef>
                        <a:spcAft>
                          <a:spcPts val="0"/>
                        </a:spcAft>
                        <a:buFont typeface="+mj-lt"/>
                        <a:buAutoNum type="arabicPeriod" startAt="2"/>
                      </a:pPr>
                      <a:r>
                        <a:rPr lang="en-IN" sz="1200" u="none" strike="noStrike">
                          <a:effectLst/>
                        </a:rPr>
                        <a:t/>
                      </a:r>
                      <a:br>
                        <a:rPr lang="en-IN" sz="1200" u="none" strike="noStrike">
                          <a:effectLst/>
                        </a:rPr>
                      </a:br>
                      <a:endParaRPr lang="en-IN" sz="1200" b="0" i="0" u="none" strike="noStrike">
                        <a:solidFill>
                          <a:srgbClr val="000000"/>
                        </a:solidFill>
                        <a:effectLst/>
                        <a:latin typeface="Times New Roman" panose="02020603050405020304" pitchFamily="18" charset="0"/>
                      </a:endParaRPr>
                    </a:p>
                  </a:txBody>
                  <a:tcPr marL="68580" marR="68580"/>
                </a:tc>
                <a:tc>
                  <a:txBody>
                    <a:bodyPr/>
                    <a:lstStyle/>
                    <a:p>
                      <a:pPr rtl="0" fontAlgn="t">
                        <a:spcBef>
                          <a:spcPts val="0"/>
                        </a:spcBef>
                        <a:spcAft>
                          <a:spcPts val="0"/>
                        </a:spcAft>
                      </a:pPr>
                      <a:r>
                        <a:rPr lang="en-IN" sz="1200" u="none" strike="noStrike">
                          <a:effectLst/>
                        </a:rPr>
                        <a:t>Programming language</a:t>
                      </a:r>
                      <a:endParaRPr lang="en-IN">
                        <a:effectLst/>
                      </a:endParaRPr>
                    </a:p>
                  </a:txBody>
                  <a:tcPr marL="68580" marR="68580"/>
                </a:tc>
                <a:tc>
                  <a:txBody>
                    <a:bodyPr/>
                    <a:lstStyle/>
                    <a:p>
                      <a:pPr rtl="0" fontAlgn="t">
                        <a:spcBef>
                          <a:spcPts val="0"/>
                        </a:spcBef>
                        <a:spcAft>
                          <a:spcPts val="0"/>
                        </a:spcAft>
                      </a:pPr>
                      <a:r>
                        <a:rPr lang="en-IN" sz="1200" u="none" strike="noStrike" dirty="0" smtClean="0">
                          <a:effectLst/>
                        </a:rPr>
                        <a:t>JAVA</a:t>
                      </a:r>
                      <a:endParaRPr lang="en-IN" dirty="0">
                        <a:effectLst/>
                      </a:endParaRPr>
                    </a:p>
                  </a:txBody>
                  <a:tcPr marL="68580" marR="68580"/>
                </a:tc>
                <a:extLst>
                  <a:ext uri="{0D108BD9-81ED-4DB2-BD59-A6C34878D82A}">
                    <a16:rowId xmlns:a16="http://schemas.microsoft.com/office/drawing/2014/main" xmlns="" val="4155926864"/>
                  </a:ext>
                </a:extLst>
              </a:tr>
              <a:tr h="726211">
                <a:tc>
                  <a:txBody>
                    <a:bodyPr/>
                    <a:lstStyle/>
                    <a:p>
                      <a:pPr rtl="0" fontAlgn="base">
                        <a:spcBef>
                          <a:spcPts val="0"/>
                        </a:spcBef>
                        <a:spcAft>
                          <a:spcPts val="0"/>
                        </a:spcAft>
                        <a:buFont typeface="+mj-lt"/>
                        <a:buAutoNum type="arabicPeriod" startAt="3"/>
                      </a:pPr>
                      <a:r>
                        <a:rPr lang="en-IN" sz="1200" u="none" strike="noStrike">
                          <a:effectLst/>
                        </a:rPr>
                        <a:t/>
                      </a:r>
                      <a:br>
                        <a:rPr lang="en-IN" sz="1200" u="none" strike="noStrike">
                          <a:effectLst/>
                        </a:rPr>
                      </a:br>
                      <a:endParaRPr lang="en-IN" sz="1200" b="0" i="0" u="none" strike="noStrike">
                        <a:solidFill>
                          <a:srgbClr val="000000"/>
                        </a:solidFill>
                        <a:effectLst/>
                        <a:latin typeface="Times New Roman" panose="02020603050405020304" pitchFamily="18" charset="0"/>
                      </a:endParaRPr>
                    </a:p>
                  </a:txBody>
                  <a:tcPr marL="68580" marR="68580"/>
                </a:tc>
                <a:tc>
                  <a:txBody>
                    <a:bodyPr/>
                    <a:lstStyle/>
                    <a:p>
                      <a:pPr rtl="0" fontAlgn="t">
                        <a:spcBef>
                          <a:spcPts val="0"/>
                        </a:spcBef>
                        <a:spcAft>
                          <a:spcPts val="0"/>
                        </a:spcAft>
                      </a:pPr>
                      <a:r>
                        <a:rPr lang="en-IN" sz="1200" u="none" strike="noStrike">
                          <a:effectLst/>
                        </a:rPr>
                        <a:t>Software</a:t>
                      </a:r>
                      <a:endParaRPr lang="en-IN">
                        <a:effectLst/>
                      </a:endParaRPr>
                    </a:p>
                  </a:txBody>
                  <a:tcPr marL="68580" marR="68580"/>
                </a:tc>
                <a:tc>
                  <a:txBody>
                    <a:bodyPr/>
                    <a:lstStyle/>
                    <a:p>
                      <a:pPr rtl="0" fontAlgn="t">
                        <a:spcBef>
                          <a:spcPts val="0"/>
                        </a:spcBef>
                        <a:spcAft>
                          <a:spcPts val="0"/>
                        </a:spcAft>
                      </a:pPr>
                      <a:r>
                        <a:rPr lang="en-IN" sz="1200" u="none" strike="noStrike" dirty="0" smtClean="0">
                          <a:effectLst/>
                        </a:rPr>
                        <a:t>NetBeans</a:t>
                      </a:r>
                      <a:r>
                        <a:rPr lang="en-IN" sz="1200" u="none" strike="noStrike" baseline="0" dirty="0" smtClean="0">
                          <a:effectLst/>
                        </a:rPr>
                        <a:t> 8.1 RC</a:t>
                      </a:r>
                      <a:endParaRPr lang="en-IN" dirty="0">
                        <a:effectLst/>
                      </a:endParaRPr>
                    </a:p>
                  </a:txBody>
                  <a:tcPr marL="68580" marR="68580"/>
                </a:tc>
                <a:extLst>
                  <a:ext uri="{0D108BD9-81ED-4DB2-BD59-A6C34878D82A}">
                    <a16:rowId xmlns:a16="http://schemas.microsoft.com/office/drawing/2014/main" xmlns="" val="1911180371"/>
                  </a:ext>
                </a:extLst>
              </a:tr>
              <a:tr h="726211">
                <a:tc>
                  <a:txBody>
                    <a:bodyPr/>
                    <a:lstStyle/>
                    <a:p>
                      <a:pPr rtl="0" fontAlgn="base">
                        <a:spcBef>
                          <a:spcPts val="0"/>
                        </a:spcBef>
                        <a:spcAft>
                          <a:spcPts val="0"/>
                        </a:spcAft>
                        <a:buFont typeface="+mj-lt"/>
                        <a:buAutoNum type="arabicPeriod" startAt="4"/>
                      </a:pPr>
                      <a:r>
                        <a:rPr lang="en-IN" sz="1200" u="none" strike="noStrike">
                          <a:effectLst/>
                        </a:rPr>
                        <a:t/>
                      </a:r>
                      <a:br>
                        <a:rPr lang="en-IN" sz="1200" u="none" strike="noStrike">
                          <a:effectLst/>
                        </a:rPr>
                      </a:br>
                      <a:endParaRPr lang="en-IN" sz="1200" b="0" i="0" u="none" strike="noStrike">
                        <a:solidFill>
                          <a:srgbClr val="000000"/>
                        </a:solidFill>
                        <a:effectLst/>
                        <a:latin typeface="Times New Roman" panose="02020603050405020304" pitchFamily="18" charset="0"/>
                      </a:endParaRPr>
                    </a:p>
                  </a:txBody>
                  <a:tcPr marL="68580" marR="68580"/>
                </a:tc>
                <a:tc>
                  <a:txBody>
                    <a:bodyPr/>
                    <a:lstStyle/>
                    <a:p>
                      <a:pPr rtl="0" fontAlgn="t">
                        <a:spcBef>
                          <a:spcPts val="0"/>
                        </a:spcBef>
                        <a:spcAft>
                          <a:spcPts val="0"/>
                        </a:spcAft>
                      </a:pPr>
                      <a:r>
                        <a:rPr lang="en-IN" sz="1200" u="none" strike="noStrike">
                          <a:effectLst/>
                        </a:rPr>
                        <a:t>processor</a:t>
                      </a:r>
                      <a:endParaRPr lang="en-IN">
                        <a:effectLst/>
                      </a:endParaRPr>
                    </a:p>
                  </a:txBody>
                  <a:tcPr marL="68580" marR="68580"/>
                </a:tc>
                <a:tc>
                  <a:txBody>
                    <a:bodyPr/>
                    <a:lstStyle/>
                    <a:p>
                      <a:pPr rtl="0" fontAlgn="t">
                        <a:spcBef>
                          <a:spcPts val="0"/>
                        </a:spcBef>
                        <a:spcAft>
                          <a:spcPts val="0"/>
                        </a:spcAft>
                      </a:pPr>
                      <a:r>
                        <a:rPr lang="en-IN" sz="1200" u="none" strike="noStrike">
                          <a:effectLst/>
                        </a:rPr>
                        <a:t>Intel Core™ i3</a:t>
                      </a:r>
                      <a:endParaRPr lang="en-IN">
                        <a:effectLst/>
                      </a:endParaRPr>
                    </a:p>
                  </a:txBody>
                  <a:tcPr marL="68580" marR="68580"/>
                </a:tc>
                <a:extLst>
                  <a:ext uri="{0D108BD9-81ED-4DB2-BD59-A6C34878D82A}">
                    <a16:rowId xmlns:a16="http://schemas.microsoft.com/office/drawing/2014/main" xmlns="" val="3341136261"/>
                  </a:ext>
                </a:extLst>
              </a:tr>
              <a:tr h="726211">
                <a:tc>
                  <a:txBody>
                    <a:bodyPr/>
                    <a:lstStyle/>
                    <a:p>
                      <a:pPr rtl="0" fontAlgn="base">
                        <a:spcBef>
                          <a:spcPts val="0"/>
                        </a:spcBef>
                        <a:spcAft>
                          <a:spcPts val="0"/>
                        </a:spcAft>
                        <a:buFont typeface="+mj-lt"/>
                        <a:buAutoNum type="arabicPeriod" startAt="5"/>
                      </a:pPr>
                      <a:r>
                        <a:rPr lang="en-IN" sz="1200" u="none" strike="noStrike">
                          <a:effectLst/>
                        </a:rPr>
                        <a:t/>
                      </a:r>
                      <a:br>
                        <a:rPr lang="en-IN" sz="1200" u="none" strike="noStrike">
                          <a:effectLst/>
                        </a:rPr>
                      </a:br>
                      <a:endParaRPr lang="en-IN" sz="1200" b="0" i="0" u="none" strike="noStrike">
                        <a:solidFill>
                          <a:srgbClr val="000000"/>
                        </a:solidFill>
                        <a:effectLst/>
                        <a:latin typeface="Times New Roman" panose="02020603050405020304" pitchFamily="18" charset="0"/>
                      </a:endParaRPr>
                    </a:p>
                  </a:txBody>
                  <a:tcPr marL="68580" marR="68580"/>
                </a:tc>
                <a:tc>
                  <a:txBody>
                    <a:bodyPr/>
                    <a:lstStyle/>
                    <a:p>
                      <a:pPr rtl="0" fontAlgn="t">
                        <a:spcBef>
                          <a:spcPts val="0"/>
                        </a:spcBef>
                        <a:spcAft>
                          <a:spcPts val="0"/>
                        </a:spcAft>
                      </a:pPr>
                      <a:r>
                        <a:rPr lang="en-IN" sz="1200" u="none" strike="noStrike">
                          <a:effectLst/>
                        </a:rPr>
                        <a:t>Ram</a:t>
                      </a:r>
                      <a:endParaRPr lang="en-IN">
                        <a:effectLst/>
                      </a:endParaRPr>
                    </a:p>
                  </a:txBody>
                  <a:tcPr marL="68580" marR="68580"/>
                </a:tc>
                <a:tc>
                  <a:txBody>
                    <a:bodyPr/>
                    <a:lstStyle/>
                    <a:p>
                      <a:pPr rtl="0" fontAlgn="t">
                        <a:spcBef>
                          <a:spcPts val="0"/>
                        </a:spcBef>
                        <a:spcAft>
                          <a:spcPts val="0"/>
                        </a:spcAft>
                      </a:pPr>
                      <a:r>
                        <a:rPr lang="en-IN" sz="1200" u="none" strike="noStrike">
                          <a:effectLst/>
                        </a:rPr>
                        <a:t>1 GB or more</a:t>
                      </a:r>
                      <a:endParaRPr lang="en-IN">
                        <a:effectLst/>
                      </a:endParaRPr>
                    </a:p>
                  </a:txBody>
                  <a:tcPr marL="68580" marR="68580"/>
                </a:tc>
                <a:extLst>
                  <a:ext uri="{0D108BD9-81ED-4DB2-BD59-A6C34878D82A}">
                    <a16:rowId xmlns:a16="http://schemas.microsoft.com/office/drawing/2014/main" xmlns="" val="489557902"/>
                  </a:ext>
                </a:extLst>
              </a:tr>
              <a:tr h="726211">
                <a:tc>
                  <a:txBody>
                    <a:bodyPr/>
                    <a:lstStyle/>
                    <a:p>
                      <a:pPr rtl="0" fontAlgn="base">
                        <a:spcBef>
                          <a:spcPts val="0"/>
                        </a:spcBef>
                        <a:spcAft>
                          <a:spcPts val="0"/>
                        </a:spcAft>
                        <a:buFont typeface="+mj-lt"/>
                        <a:buAutoNum type="arabicPeriod" startAt="6"/>
                      </a:pPr>
                      <a:r>
                        <a:rPr lang="en-IN" sz="1200" u="none" strike="noStrike">
                          <a:effectLst/>
                        </a:rPr>
                        <a:t/>
                      </a:r>
                      <a:br>
                        <a:rPr lang="en-IN" sz="1200" u="none" strike="noStrike">
                          <a:effectLst/>
                        </a:rPr>
                      </a:br>
                      <a:endParaRPr lang="en-IN" sz="1200" b="0" i="0" u="none" strike="noStrike">
                        <a:solidFill>
                          <a:srgbClr val="000000"/>
                        </a:solidFill>
                        <a:effectLst/>
                        <a:latin typeface="Times New Roman" panose="02020603050405020304" pitchFamily="18" charset="0"/>
                      </a:endParaRPr>
                    </a:p>
                  </a:txBody>
                  <a:tcPr marL="68580" marR="68580"/>
                </a:tc>
                <a:tc>
                  <a:txBody>
                    <a:bodyPr/>
                    <a:lstStyle/>
                    <a:p>
                      <a:pPr rtl="0" fontAlgn="t">
                        <a:spcBef>
                          <a:spcPts val="0"/>
                        </a:spcBef>
                        <a:spcAft>
                          <a:spcPts val="0"/>
                        </a:spcAft>
                      </a:pPr>
                      <a:r>
                        <a:rPr lang="en-IN" sz="1200" u="none" strike="noStrike">
                          <a:effectLst/>
                        </a:rPr>
                        <a:t>Disc space </a:t>
                      </a:r>
                      <a:endParaRPr lang="en-IN">
                        <a:effectLst/>
                      </a:endParaRPr>
                    </a:p>
                  </a:txBody>
                  <a:tcPr marL="68580" marR="68580"/>
                </a:tc>
                <a:tc>
                  <a:txBody>
                    <a:bodyPr/>
                    <a:lstStyle/>
                    <a:p>
                      <a:pPr rtl="0" fontAlgn="t">
                        <a:spcBef>
                          <a:spcPts val="0"/>
                        </a:spcBef>
                        <a:spcAft>
                          <a:spcPts val="0"/>
                        </a:spcAft>
                      </a:pPr>
                      <a:r>
                        <a:rPr lang="en-IN" sz="1200" u="none" strike="noStrike">
                          <a:effectLst/>
                        </a:rPr>
                        <a:t>20 GB or more</a:t>
                      </a:r>
                      <a:endParaRPr lang="en-IN">
                        <a:effectLst/>
                      </a:endParaRPr>
                    </a:p>
                  </a:txBody>
                  <a:tcPr marL="68580" marR="68580"/>
                </a:tc>
                <a:extLst>
                  <a:ext uri="{0D108BD9-81ED-4DB2-BD59-A6C34878D82A}">
                    <a16:rowId xmlns:a16="http://schemas.microsoft.com/office/drawing/2014/main" xmlns="" val="4064542231"/>
                  </a:ext>
                </a:extLst>
              </a:tr>
            </a:tbl>
          </a:graphicData>
        </a:graphic>
      </p:graphicFrame>
    </p:spTree>
    <p:extLst>
      <p:ext uri="{BB962C8B-B14F-4D97-AF65-F5344CB8AC3E}">
        <p14:creationId xmlns:p14="http://schemas.microsoft.com/office/powerpoint/2010/main" val="271159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solidFill>
                  <a:srgbClr val="000000"/>
                </a:solidFill>
                <a:latin typeface="Times New Roman" panose="02020603050405020304" pitchFamily="18" charset="0"/>
              </a:rPr>
              <a:t>We </a:t>
            </a:r>
            <a:r>
              <a:rPr lang="en-IN" dirty="0">
                <a:solidFill>
                  <a:srgbClr val="000000"/>
                </a:solidFill>
                <a:latin typeface="Times New Roman" panose="02020603050405020304" pitchFamily="18" charset="0"/>
              </a:rPr>
              <a:t>know that the drum-kits are heavy and is not possible to always carry a musical instrument like drums</a:t>
            </a:r>
            <a:r>
              <a:rPr lang="en-IN" dirty="0" smtClean="0">
                <a:solidFill>
                  <a:srgbClr val="000000"/>
                </a:solidFill>
                <a:latin typeface="Times New Roman" panose="02020603050405020304" pitchFamily="18" charset="0"/>
              </a:rPr>
              <a:t>. Musicians </a:t>
            </a:r>
            <a:r>
              <a:rPr lang="en-IN" dirty="0">
                <a:solidFill>
                  <a:srgbClr val="000000"/>
                </a:solidFill>
                <a:latin typeface="Times New Roman" panose="02020603050405020304" pitchFamily="18" charset="0"/>
              </a:rPr>
              <a:t>find it hard to transport drum-kits for practice sessions or even for musical events because it is hard to carry and transport drum-kits to different places</a:t>
            </a:r>
            <a:r>
              <a:rPr lang="en-IN" dirty="0" smtClean="0">
                <a:solidFill>
                  <a:srgbClr val="000000"/>
                </a:solidFill>
                <a:latin typeface="Times New Roman" panose="02020603050405020304" pitchFamily="18" charset="0"/>
              </a:rPr>
              <a:t>.</a:t>
            </a:r>
          </a:p>
          <a:p>
            <a:r>
              <a:rPr lang="en-IN" dirty="0" smtClean="0">
                <a:solidFill>
                  <a:srgbClr val="000000"/>
                </a:solidFill>
                <a:latin typeface="Times New Roman" panose="02020603050405020304" pitchFamily="18" charset="0"/>
              </a:rPr>
              <a:t>It </a:t>
            </a:r>
            <a:r>
              <a:rPr lang="en-IN" dirty="0">
                <a:solidFill>
                  <a:srgbClr val="000000"/>
                </a:solidFill>
                <a:latin typeface="Times New Roman" panose="02020603050405020304" pitchFamily="18" charset="0"/>
              </a:rPr>
              <a:t>is also time consuming to setup a drum-kit</a:t>
            </a:r>
            <a:r>
              <a:rPr lang="en-IN" dirty="0" smtClean="0">
                <a:solidFill>
                  <a:srgbClr val="000000"/>
                </a:solidFill>
                <a:latin typeface="Times New Roman" panose="02020603050405020304" pitchFamily="18" charset="0"/>
              </a:rPr>
              <a:t>. This </a:t>
            </a:r>
            <a:r>
              <a:rPr lang="en-IN" dirty="0">
                <a:solidFill>
                  <a:srgbClr val="000000"/>
                </a:solidFill>
                <a:latin typeface="Times New Roman" panose="02020603050405020304" pitchFamily="18" charset="0"/>
              </a:rPr>
              <a:t>project is developed by using </a:t>
            </a:r>
            <a:r>
              <a:rPr lang="en-IN" dirty="0" smtClean="0">
                <a:solidFill>
                  <a:srgbClr val="000000"/>
                </a:solidFill>
                <a:latin typeface="Times New Roman" panose="02020603050405020304" pitchFamily="18" charset="0"/>
              </a:rPr>
              <a:t>JAVA </a:t>
            </a:r>
            <a:r>
              <a:rPr lang="en-IN" dirty="0" smtClean="0">
                <a:solidFill>
                  <a:srgbClr val="000000"/>
                </a:solidFill>
                <a:latin typeface="Times New Roman" panose="02020603050405020304" pitchFamily="18" charset="0"/>
              </a:rPr>
              <a:t>language</a:t>
            </a:r>
            <a:r>
              <a:rPr lang="en-IN" dirty="0">
                <a:solidFill>
                  <a:srgbClr val="000000"/>
                </a:solidFill>
                <a:latin typeface="Times New Roman" panose="02020603050405020304" pitchFamily="18" charset="0"/>
              </a:rPr>
              <a:t>.</a:t>
            </a:r>
            <a:endParaRPr lang="en-IN" dirty="0"/>
          </a:p>
          <a:p>
            <a:endParaRPr lang="en-US" dirty="0"/>
          </a:p>
          <a:p>
            <a:endParaRPr lang="en-IN" dirty="0"/>
          </a:p>
        </p:txBody>
      </p:sp>
    </p:spTree>
    <p:extLst>
      <p:ext uri="{BB962C8B-B14F-4D97-AF65-F5344CB8AC3E}">
        <p14:creationId xmlns:p14="http://schemas.microsoft.com/office/powerpoint/2010/main" val="18099122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Angles</Template>
  <TotalTime>1774</TotalTime>
  <Words>505</Words>
  <Application>Microsoft Office PowerPoint</Application>
  <PresentationFormat>Custom</PresentationFormat>
  <Paragraphs>71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Virtual Drum-kit</vt:lpstr>
      <vt:lpstr>Problem statemaent</vt:lpstr>
      <vt:lpstr>Motivation</vt:lpstr>
      <vt:lpstr>Objectives </vt:lpstr>
      <vt:lpstr>Methodology</vt:lpstr>
      <vt:lpstr>Flow chart of the project is shown below </vt:lpstr>
      <vt:lpstr>Software and hardware requirements</vt:lpstr>
      <vt:lpstr>PowerPoint Presentation</vt:lpstr>
      <vt:lpstr>Conclusion</vt:lpstr>
      <vt:lpstr>Future scope</vt:lpstr>
      <vt:lpstr>bibliography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VENKATESH CHALLAWAR</cp:lastModifiedBy>
  <cp:revision>14</cp:revision>
  <dcterms:modified xsi:type="dcterms:W3CDTF">2020-04-08T11:08:10Z</dcterms:modified>
</cp:coreProperties>
</file>