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itchFamily="2" charset="0"/>
      <p:regular r:id="rId12"/>
    </p:embeddedFont>
    <p:embeddedFont>
      <p:font typeface="DM Sans Bold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CF88-B7D3-435A-AC3C-D5019B5C241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D4ECD-A04A-4472-B0EA-DB7572C8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1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D4ECD-A04A-4472-B0EA-DB7572C8D9B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2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5.svg"/><Relationship Id="rId19" Type="http://schemas.openxmlformats.org/officeDocument/2006/relationships/image" Target="../media/image34.pn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US" dirty="0"/>
              <a:t>555G</a:t>
            </a:r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4605165" y="2652867"/>
            <a:ext cx="9994033" cy="1657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INVOICE IQ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35353" y="6881306"/>
            <a:ext cx="11379852" cy="1750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8"/>
              </a:lnSpc>
            </a:pPr>
            <a:r>
              <a:rPr lang="en-US" sz="4468" b="1" spc="-8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Members: </a:t>
            </a:r>
          </a:p>
          <a:p>
            <a:pPr algn="r">
              <a:lnSpc>
                <a:spcPts val="4468"/>
              </a:lnSpc>
            </a:pPr>
            <a:r>
              <a:rPr lang="en-US" sz="4468" b="1" spc="-8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Saurabh Chauhan (UIN =669573191)  </a:t>
            </a:r>
          </a:p>
          <a:p>
            <a:pPr algn="r">
              <a:lnSpc>
                <a:spcPts val="4468"/>
              </a:lnSpc>
            </a:pPr>
            <a:r>
              <a:rPr lang="en-US" sz="4468" b="1" spc="-8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Harsh Khatri    (UIN = 657600128)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87726" y="2898168"/>
            <a:ext cx="9090426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7726" y="5063671"/>
            <a:ext cx="8802388" cy="3243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99"/>
              </a:lnSpc>
              <a:spcBef>
                <a:spcPct val="0"/>
              </a:spcBef>
            </a:pPr>
            <a:r>
              <a:rPr lang="en-US" sz="2740" spc="16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aim of the project is to efficiently identify and classify elements within invoice using </a:t>
            </a:r>
            <a:r>
              <a:rPr lang="en-US" sz="2740" spc="16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SpaCy's</a:t>
            </a:r>
            <a:r>
              <a:rPr lang="en-US" sz="2740" spc="16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Named Entity Recognition (NER) approach. Specifically, the objective is to extract information from Invoice PDFs and accurately recognize key details such as invoice numbers, dates, and other relevant aspects.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13752" y="-3978569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05255" y="2962273"/>
            <a:ext cx="5727090" cy="2127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04"/>
              </a:lnSpc>
              <a:spcBef>
                <a:spcPct val="0"/>
              </a:spcBef>
            </a:pPr>
            <a:r>
              <a:rPr lang="en-US" sz="6299" spc="3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Technologies Used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223640" y="1122754"/>
            <a:ext cx="9749910" cy="1781602"/>
            <a:chOff x="0" y="0"/>
            <a:chExt cx="3263863" cy="59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3863" cy="596406"/>
            </a:xfrm>
            <a:custGeom>
              <a:avLst/>
              <a:gdLst/>
              <a:ahLst/>
              <a:cxnLst/>
              <a:rect l="l" t="t" r="r" b="b"/>
              <a:pathLst>
                <a:path w="3263863" h="596406">
                  <a:moveTo>
                    <a:pt x="11911" y="0"/>
                  </a:moveTo>
                  <a:lnTo>
                    <a:pt x="3251952" y="0"/>
                  </a:lnTo>
                  <a:cubicBezTo>
                    <a:pt x="3258530" y="0"/>
                    <a:pt x="3263863" y="5333"/>
                    <a:pt x="3263863" y="11911"/>
                  </a:cubicBezTo>
                  <a:lnTo>
                    <a:pt x="3263863" y="584495"/>
                  </a:lnTo>
                  <a:cubicBezTo>
                    <a:pt x="3263863" y="587654"/>
                    <a:pt x="3262608" y="590684"/>
                    <a:pt x="3260374" y="592917"/>
                  </a:cubicBezTo>
                  <a:cubicBezTo>
                    <a:pt x="3258141" y="595151"/>
                    <a:pt x="3255111" y="596406"/>
                    <a:pt x="3251952" y="596406"/>
                  </a:cubicBezTo>
                  <a:lnTo>
                    <a:pt x="11911" y="596406"/>
                  </a:lnTo>
                  <a:cubicBezTo>
                    <a:pt x="5333" y="596406"/>
                    <a:pt x="0" y="591073"/>
                    <a:pt x="0" y="584495"/>
                  </a:cubicBezTo>
                  <a:lnTo>
                    <a:pt x="0" y="11911"/>
                  </a:lnTo>
                  <a:cubicBezTo>
                    <a:pt x="0" y="5333"/>
                    <a:pt x="5333" y="0"/>
                    <a:pt x="1191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3263863" cy="510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347918" y="1751728"/>
            <a:ext cx="689352" cy="54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5"/>
              </a:lnSpc>
            </a:pPr>
            <a:r>
              <a:rPr lang="en-US" sz="4182" spc="-3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223640" y="3035717"/>
            <a:ext cx="9749910" cy="1696866"/>
            <a:chOff x="0" y="0"/>
            <a:chExt cx="3263863" cy="5680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63863" cy="568040"/>
            </a:xfrm>
            <a:custGeom>
              <a:avLst/>
              <a:gdLst/>
              <a:ahLst/>
              <a:cxnLst/>
              <a:rect l="l" t="t" r="r" b="b"/>
              <a:pathLst>
                <a:path w="3263863" h="568040">
                  <a:moveTo>
                    <a:pt x="11911" y="0"/>
                  </a:moveTo>
                  <a:lnTo>
                    <a:pt x="3251952" y="0"/>
                  </a:lnTo>
                  <a:cubicBezTo>
                    <a:pt x="3258530" y="0"/>
                    <a:pt x="3263863" y="5333"/>
                    <a:pt x="3263863" y="11911"/>
                  </a:cubicBezTo>
                  <a:lnTo>
                    <a:pt x="3263863" y="556129"/>
                  </a:lnTo>
                  <a:cubicBezTo>
                    <a:pt x="3263863" y="559288"/>
                    <a:pt x="3262608" y="562318"/>
                    <a:pt x="3260374" y="564551"/>
                  </a:cubicBezTo>
                  <a:cubicBezTo>
                    <a:pt x="3258141" y="566785"/>
                    <a:pt x="3255111" y="568040"/>
                    <a:pt x="3251952" y="568040"/>
                  </a:cubicBezTo>
                  <a:lnTo>
                    <a:pt x="11911" y="568040"/>
                  </a:lnTo>
                  <a:cubicBezTo>
                    <a:pt x="5333" y="568040"/>
                    <a:pt x="0" y="562707"/>
                    <a:pt x="0" y="556129"/>
                  </a:cubicBezTo>
                  <a:lnTo>
                    <a:pt x="0" y="11911"/>
                  </a:lnTo>
                  <a:cubicBezTo>
                    <a:pt x="0" y="5333"/>
                    <a:pt x="5333" y="0"/>
                    <a:pt x="1191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3263863" cy="482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23640" y="4961183"/>
            <a:ext cx="9749910" cy="1882581"/>
            <a:chOff x="0" y="0"/>
            <a:chExt cx="3263863" cy="6302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63863" cy="630210"/>
            </a:xfrm>
            <a:custGeom>
              <a:avLst/>
              <a:gdLst/>
              <a:ahLst/>
              <a:cxnLst/>
              <a:rect l="l" t="t" r="r" b="b"/>
              <a:pathLst>
                <a:path w="3263863" h="630210">
                  <a:moveTo>
                    <a:pt x="11911" y="0"/>
                  </a:moveTo>
                  <a:lnTo>
                    <a:pt x="3251952" y="0"/>
                  </a:lnTo>
                  <a:cubicBezTo>
                    <a:pt x="3258530" y="0"/>
                    <a:pt x="3263863" y="5333"/>
                    <a:pt x="3263863" y="11911"/>
                  </a:cubicBezTo>
                  <a:lnTo>
                    <a:pt x="3263863" y="618299"/>
                  </a:lnTo>
                  <a:cubicBezTo>
                    <a:pt x="3263863" y="624877"/>
                    <a:pt x="3258530" y="630210"/>
                    <a:pt x="3251952" y="630210"/>
                  </a:cubicBezTo>
                  <a:lnTo>
                    <a:pt x="11911" y="630210"/>
                  </a:lnTo>
                  <a:cubicBezTo>
                    <a:pt x="8752" y="630210"/>
                    <a:pt x="5722" y="628955"/>
                    <a:pt x="3489" y="626721"/>
                  </a:cubicBezTo>
                  <a:cubicBezTo>
                    <a:pt x="1255" y="624487"/>
                    <a:pt x="0" y="621458"/>
                    <a:pt x="0" y="618299"/>
                  </a:cubicBezTo>
                  <a:lnTo>
                    <a:pt x="0" y="11911"/>
                  </a:lnTo>
                  <a:cubicBezTo>
                    <a:pt x="0" y="5333"/>
                    <a:pt x="5333" y="0"/>
                    <a:pt x="1191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3263863" cy="544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337078" y="3459824"/>
            <a:ext cx="700192" cy="53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1"/>
              </a:lnSpc>
            </a:pPr>
            <a:r>
              <a:rPr lang="en-US" sz="4147" spc="-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47918" y="5573704"/>
            <a:ext cx="817205" cy="53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4140" spc="-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37270" y="1638696"/>
            <a:ext cx="2080111" cy="632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100"/>
              </a:lnSpc>
              <a:spcBef>
                <a:spcPct val="0"/>
              </a:spcBef>
            </a:pPr>
            <a:r>
              <a:rPr lang="en-US" sz="3777" spc="6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Doccano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37270" y="3353490"/>
            <a:ext cx="1704380" cy="60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94"/>
              </a:lnSpc>
              <a:spcBef>
                <a:spcPct val="0"/>
              </a:spcBef>
            </a:pPr>
            <a:r>
              <a:rPr lang="en-US" sz="3699" spc="5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Docker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09279" y="5421304"/>
            <a:ext cx="1560361" cy="63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129"/>
              </a:lnSpc>
              <a:spcBef>
                <a:spcPct val="0"/>
              </a:spcBef>
            </a:pPr>
            <a:r>
              <a:rPr lang="en-US" sz="3799" spc="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Spacy </a:t>
            </a:r>
          </a:p>
        </p:txBody>
      </p:sp>
      <p:sp>
        <p:nvSpPr>
          <p:cNvPr id="19" name="Freeform 19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72906" y="-2364815"/>
            <a:ext cx="4849162" cy="3632464"/>
          </a:xfrm>
          <a:custGeom>
            <a:avLst/>
            <a:gdLst/>
            <a:ahLst/>
            <a:cxnLst/>
            <a:rect l="l" t="t" r="r" b="b"/>
            <a:pathLst>
              <a:path w="4849162" h="3632464">
                <a:moveTo>
                  <a:pt x="0" y="0"/>
                </a:moveTo>
                <a:lnTo>
                  <a:pt x="4849162" y="0"/>
                </a:lnTo>
                <a:lnTo>
                  <a:pt x="4849162" y="3632464"/>
                </a:lnTo>
                <a:lnTo>
                  <a:pt x="0" y="36324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3" name="Group 23"/>
          <p:cNvGrpSpPr/>
          <p:nvPr/>
        </p:nvGrpSpPr>
        <p:grpSpPr>
          <a:xfrm>
            <a:off x="7223640" y="7072365"/>
            <a:ext cx="9749910" cy="1882581"/>
            <a:chOff x="0" y="0"/>
            <a:chExt cx="3263863" cy="63021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263863" cy="630210"/>
            </a:xfrm>
            <a:custGeom>
              <a:avLst/>
              <a:gdLst/>
              <a:ahLst/>
              <a:cxnLst/>
              <a:rect l="l" t="t" r="r" b="b"/>
              <a:pathLst>
                <a:path w="3263863" h="630210">
                  <a:moveTo>
                    <a:pt x="11911" y="0"/>
                  </a:moveTo>
                  <a:lnTo>
                    <a:pt x="3251952" y="0"/>
                  </a:lnTo>
                  <a:cubicBezTo>
                    <a:pt x="3258530" y="0"/>
                    <a:pt x="3263863" y="5333"/>
                    <a:pt x="3263863" y="11911"/>
                  </a:cubicBezTo>
                  <a:lnTo>
                    <a:pt x="3263863" y="618299"/>
                  </a:lnTo>
                  <a:cubicBezTo>
                    <a:pt x="3263863" y="624877"/>
                    <a:pt x="3258530" y="630210"/>
                    <a:pt x="3251952" y="630210"/>
                  </a:cubicBezTo>
                  <a:lnTo>
                    <a:pt x="11911" y="630210"/>
                  </a:lnTo>
                  <a:cubicBezTo>
                    <a:pt x="8752" y="630210"/>
                    <a:pt x="5722" y="628955"/>
                    <a:pt x="3489" y="626721"/>
                  </a:cubicBezTo>
                  <a:cubicBezTo>
                    <a:pt x="1255" y="624487"/>
                    <a:pt x="0" y="621458"/>
                    <a:pt x="0" y="618299"/>
                  </a:cubicBezTo>
                  <a:lnTo>
                    <a:pt x="0" y="11911"/>
                  </a:lnTo>
                  <a:cubicBezTo>
                    <a:pt x="0" y="5333"/>
                    <a:pt x="5333" y="0"/>
                    <a:pt x="1191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85725"/>
              <a:ext cx="3263863" cy="544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347918" y="7643865"/>
            <a:ext cx="902514" cy="54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5"/>
              </a:lnSpc>
            </a:pPr>
            <a:r>
              <a:rPr lang="en-US" sz="4172" spc="-34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109279" y="7557692"/>
            <a:ext cx="1704380" cy="63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129"/>
              </a:lnSpc>
              <a:spcBef>
                <a:spcPct val="0"/>
              </a:spcBef>
            </a:pPr>
            <a:r>
              <a:rPr lang="en-US" sz="3799" spc="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TKinter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637071" y="1287585"/>
            <a:ext cx="6113879" cy="151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16"/>
              </a:lnSpc>
              <a:spcBef>
                <a:spcPct val="0"/>
              </a:spcBef>
            </a:pPr>
            <a:r>
              <a:rPr lang="en-US" sz="2234" spc="3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Doccano is an open source text annotation tool. It can be used to create labeled datasets for: Text classification. Entity extraction.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637071" y="3486748"/>
            <a:ext cx="6113879" cy="76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5"/>
              </a:lnSpc>
              <a:spcBef>
                <a:spcPct val="0"/>
              </a:spcBef>
            </a:pPr>
            <a:r>
              <a:rPr lang="en-US" sz="2277" spc="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Docker is an open-source containerization platform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637071" y="5309809"/>
            <a:ext cx="6113879" cy="115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75"/>
              </a:lnSpc>
              <a:spcBef>
                <a:spcPct val="0"/>
              </a:spcBef>
            </a:pPr>
            <a:r>
              <a:rPr lang="en-US" sz="2277" spc="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spaCy is a free, open-source Python library that's used for advanced natural language processing (NLP).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637071" y="7420990"/>
            <a:ext cx="6113879" cy="115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75"/>
              </a:lnSpc>
              <a:spcBef>
                <a:spcPct val="0"/>
              </a:spcBef>
            </a:pPr>
            <a:r>
              <a:rPr lang="en-US" sz="2277" spc="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Tkinter is a Python library that can be used to construct basic graphical user interface (GUI)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4" grpId="0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78075" y="1267971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857087" y="1879538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4950" y="2754149"/>
            <a:ext cx="7639050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0931" y="5444131"/>
            <a:ext cx="7965114" cy="3215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522" lvl="1" indent="-226261" algn="l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095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explored invoice PDF data on platforms like </a:t>
            </a:r>
            <a:r>
              <a:rPr lang="en-US" sz="2095" b="1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Hugging Face</a:t>
            </a:r>
            <a:r>
              <a:rPr lang="en-US" sz="2095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095" b="1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Kaggle</a:t>
            </a:r>
            <a:r>
              <a:rPr lang="en-US" sz="2095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452522" lvl="1" indent="-226261" algn="l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Annotated Invoice pdf entities using </a:t>
            </a:r>
            <a:r>
              <a:rPr lang="en-US" sz="2095" b="1" u="none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Doccano</a:t>
            </a: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452522" lvl="1" indent="-226261" algn="l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Used </a:t>
            </a:r>
            <a:r>
              <a:rPr lang="en-US" sz="2095" b="1" u="none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transformer model </a:t>
            </a: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</a:t>
            </a:r>
            <a:r>
              <a:rPr lang="en-US" sz="2095" b="1" u="none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NER </a:t>
            </a: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train annotated data.</a:t>
            </a:r>
          </a:p>
          <a:p>
            <a:pPr marL="452522" lvl="1" indent="-226261" algn="l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Created UI using </a:t>
            </a:r>
            <a:r>
              <a:rPr lang="en-US" sz="2095" b="1" u="none" spc="125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TKinter</a:t>
            </a:r>
            <a:r>
              <a:rPr lang="en-US" sz="2095" b="1" u="none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user to upload invoice pdf and detect invoice entities.</a:t>
            </a:r>
          </a:p>
          <a:p>
            <a:pPr marL="0" lvl="0" indent="0" algn="l">
              <a:lnSpc>
                <a:spcPts val="2829"/>
              </a:lnSpc>
              <a:spcBef>
                <a:spcPct val="0"/>
              </a:spcBef>
            </a:pP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0" lvl="0" indent="0" algn="l">
              <a:lnSpc>
                <a:spcPts val="2829"/>
              </a:lnSpc>
              <a:spcBef>
                <a:spcPct val="0"/>
              </a:spcBef>
            </a:pPr>
            <a:endParaRPr lang="en-US" sz="2095" u="none" spc="125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886757" y="1422923"/>
            <a:ext cx="2006151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800280" y="1732873"/>
            <a:ext cx="7160247" cy="8008973"/>
          </a:xfrm>
          <a:custGeom>
            <a:avLst/>
            <a:gdLst/>
            <a:ahLst/>
            <a:cxnLst/>
            <a:rect l="l" t="t" r="r" b="b"/>
            <a:pathLst>
              <a:path w="7160247" h="8008973">
                <a:moveTo>
                  <a:pt x="0" y="0"/>
                </a:moveTo>
                <a:lnTo>
                  <a:pt x="7160247" y="0"/>
                </a:lnTo>
                <a:lnTo>
                  <a:pt x="7160247" y="8008973"/>
                </a:lnTo>
                <a:lnTo>
                  <a:pt x="0" y="800897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6638" t="-10723" r="-294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708928" y="1770585"/>
            <a:ext cx="7954573" cy="3046344"/>
          </a:xfrm>
          <a:custGeom>
            <a:avLst/>
            <a:gdLst/>
            <a:ahLst/>
            <a:cxnLst/>
            <a:rect l="l" t="t" r="r" b="b"/>
            <a:pathLst>
              <a:path w="7954573" h="3046344">
                <a:moveTo>
                  <a:pt x="0" y="0"/>
                </a:moveTo>
                <a:lnTo>
                  <a:pt x="7954572" y="0"/>
                </a:lnTo>
                <a:lnTo>
                  <a:pt x="7954572" y="3046344"/>
                </a:lnTo>
                <a:lnTo>
                  <a:pt x="0" y="304634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926239" y="5108042"/>
            <a:ext cx="5519949" cy="4633803"/>
          </a:xfrm>
          <a:custGeom>
            <a:avLst/>
            <a:gdLst/>
            <a:ahLst/>
            <a:cxnLst/>
            <a:rect l="l" t="t" r="r" b="b"/>
            <a:pathLst>
              <a:path w="5519949" h="4633803">
                <a:moveTo>
                  <a:pt x="0" y="0"/>
                </a:moveTo>
                <a:lnTo>
                  <a:pt x="5519949" y="0"/>
                </a:lnTo>
                <a:lnTo>
                  <a:pt x="5519949" y="4633804"/>
                </a:lnTo>
                <a:lnTo>
                  <a:pt x="0" y="4633804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943425" y="361837"/>
            <a:ext cx="6926418" cy="71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354"/>
              </a:lnSpc>
              <a:spcBef>
                <a:spcPct val="0"/>
              </a:spcBef>
            </a:pPr>
            <a:r>
              <a:rPr lang="en-US" sz="551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Screenshots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659015" y="2898168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53274" y="5114925"/>
            <a:ext cx="7691836" cy="422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detects 7 to 8 parameters such as : INVOICE_NO, DATE_OF_ISSUE, SELLER, BUYER, order_id, Net_worth, Gross_worth, and IBAN.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Accuracy : 95%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has been trained on 3 performance perameter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ents_p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ents_r 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ents_f </a:t>
            </a:r>
          </a:p>
          <a:p>
            <a:pPr algn="l">
              <a:lnSpc>
                <a:spcPts val="2694"/>
              </a:lnSpc>
            </a:pPr>
            <a:endParaRPr lang="en-US" sz="2295" spc="13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694"/>
              </a:lnSpc>
              <a:spcBef>
                <a:spcPct val="0"/>
              </a:spcBef>
            </a:pPr>
            <a:endParaRPr lang="en-US" sz="2295" spc="13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36549" y="5812000"/>
            <a:ext cx="10014901" cy="103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2"/>
              </a:lnSpc>
            </a:pPr>
            <a:r>
              <a:rPr lang="en-US" sz="78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86467" y="3105675"/>
            <a:ext cx="7315066" cy="253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US" sz="1953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95%</a:t>
            </a:r>
          </a:p>
        </p:txBody>
      </p:sp>
      <p:sp>
        <p:nvSpPr>
          <p:cNvPr id="5" name="Freeform 5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19907" y="195045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161829" y="2639048"/>
            <a:ext cx="7181225" cy="5008904"/>
          </a:xfrm>
          <a:custGeom>
            <a:avLst/>
            <a:gdLst/>
            <a:ahLst/>
            <a:cxn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47800" y="647700"/>
            <a:ext cx="8751165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927" y="2260666"/>
            <a:ext cx="7898515" cy="737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Implementing AI for tailored use cases, such as invoice processing, significantly enhances user efficiency.</a:t>
            </a:r>
          </a:p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advancements in training for broader real-world applications can be achieved using Amazon Sage Maker's automated annotation capabilities.</a:t>
            </a:r>
          </a:p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Leveraging a transformer-based model, the Invoice IQ system successfully boosted invoice data extraction accuracy from 62% to an impressive 95%.</a:t>
            </a:r>
          </a:p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Efficiency was further optimized through GPU acceleration, highlighting the critical role of advanced models and continuous refinement for practical deployment.</a:t>
            </a:r>
          </a:p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project exemplifies the application of supervised machine learning in solving real-world challenges.</a:t>
            </a:r>
            <a:endParaRPr lang="en-US" sz="2356" u="none" spc="14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371</Words>
  <Application>Microsoft Office PowerPoint</Application>
  <PresentationFormat>Custom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DM Sans 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Saurabh Chauhan</cp:lastModifiedBy>
  <cp:revision>8</cp:revision>
  <dcterms:created xsi:type="dcterms:W3CDTF">2006-08-16T00:00:00Z</dcterms:created>
  <dcterms:modified xsi:type="dcterms:W3CDTF">2024-12-12T22:34:44Z</dcterms:modified>
  <dc:identifier>DAGZCpC2xYw</dc:identifier>
</cp:coreProperties>
</file>