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4.png" Type="http://schemas.openxmlformats.org/officeDocument/2006/relationships/image"/><Relationship Id="rId2" Target="../media/image1.png" Type="http://schemas.openxmlformats.org/officeDocument/2006/relationships/image"/><Relationship Id="rId20" Target="../media/image35.png" Type="http://schemas.openxmlformats.org/officeDocument/2006/relationships/image"/><Relationship Id="rId21" Target="../media/image3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605165" y="2652867"/>
            <a:ext cx="9994033"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INVOICE IQ</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2835353" y="6881306"/>
            <a:ext cx="11379852" cy="1713709"/>
          </a:xfrm>
          <a:prstGeom prst="rect">
            <a:avLst/>
          </a:prstGeom>
        </p:spPr>
        <p:txBody>
          <a:bodyPr anchor="t" rtlCol="false" tIns="0" lIns="0" bIns="0" rIns="0">
            <a:spAutoFit/>
          </a:bodyPr>
          <a:lstStyle/>
          <a:p>
            <a:pPr algn="r">
              <a:lnSpc>
                <a:spcPts val="4468"/>
              </a:lnSpc>
            </a:pPr>
            <a:r>
              <a:rPr lang="en-US" b="true" sz="4468" spc="-89">
                <a:solidFill>
                  <a:srgbClr val="000000"/>
                </a:solidFill>
                <a:latin typeface="DM Sans Bold"/>
                <a:ea typeface="DM Sans Bold"/>
                <a:cs typeface="DM Sans Bold"/>
                <a:sym typeface="DM Sans Bold"/>
              </a:rPr>
              <a:t>Team Members: </a:t>
            </a:r>
          </a:p>
          <a:p>
            <a:pPr algn="r">
              <a:lnSpc>
                <a:spcPts val="4468"/>
              </a:lnSpc>
            </a:pPr>
            <a:r>
              <a:rPr lang="en-US" b="true" sz="4468" spc="-89">
                <a:solidFill>
                  <a:srgbClr val="000000"/>
                </a:solidFill>
                <a:latin typeface="DM Sans Bold"/>
                <a:ea typeface="DM Sans Bold"/>
                <a:cs typeface="DM Sans Bold"/>
                <a:sym typeface="DM Sans Bold"/>
              </a:rPr>
              <a:t>Saurabh Chauhan(UIN =669573191)  </a:t>
            </a:r>
          </a:p>
          <a:p>
            <a:pPr algn="r">
              <a:lnSpc>
                <a:spcPts val="4468"/>
              </a:lnSpc>
            </a:pPr>
            <a:r>
              <a:rPr lang="en-US" b="true" sz="4468" spc="-89">
                <a:solidFill>
                  <a:srgbClr val="000000"/>
                </a:solidFill>
                <a:latin typeface="DM Sans Bold"/>
                <a:ea typeface="DM Sans Bold"/>
                <a:cs typeface="DM Sans Bold"/>
                <a:sym typeface="DM Sans Bold"/>
              </a:rPr>
              <a:t>Harsh Khatri (UIN = 657600128)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87726" y="2898168"/>
            <a:ext cx="9090426"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a:t>
            </a:r>
          </a:p>
        </p:txBody>
      </p:sp>
      <p:sp>
        <p:nvSpPr>
          <p:cNvPr name="TextBox 5" id="5"/>
          <p:cNvSpPr txBox="true"/>
          <p:nvPr/>
        </p:nvSpPr>
        <p:spPr>
          <a:xfrm rot="0">
            <a:off x="887726" y="5063671"/>
            <a:ext cx="8802388" cy="3243443"/>
          </a:xfrm>
          <a:prstGeom prst="rect">
            <a:avLst/>
          </a:prstGeom>
        </p:spPr>
        <p:txBody>
          <a:bodyPr anchor="t" rtlCol="false" tIns="0" lIns="0" bIns="0" rIns="0">
            <a:spAutoFit/>
          </a:bodyPr>
          <a:lstStyle/>
          <a:p>
            <a:pPr algn="just" marL="0" indent="0" lvl="0">
              <a:lnSpc>
                <a:spcPts val="3699"/>
              </a:lnSpc>
              <a:spcBef>
                <a:spcPct val="0"/>
              </a:spcBef>
            </a:pPr>
            <a:r>
              <a:rPr lang="en-US" sz="2740" spc="164">
                <a:solidFill>
                  <a:srgbClr val="000000"/>
                </a:solidFill>
                <a:latin typeface="DM Sans"/>
                <a:ea typeface="DM Sans"/>
                <a:cs typeface="DM Sans"/>
                <a:sym typeface="DM Sans"/>
              </a:rPr>
              <a:t>The aim of the project is to efficiently identify and classify elements within invoice using SpaCy's Named Entity Recognition (NER) approach. Specifically, the objective is to extract information from Invoice PDFs and accurately recognize key details such as invoice numbers, dates, and other relevant aspects.</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905255" y="2962273"/>
            <a:ext cx="5727090" cy="2127887"/>
          </a:xfrm>
          <a:prstGeom prst="rect">
            <a:avLst/>
          </a:prstGeom>
        </p:spPr>
        <p:txBody>
          <a:bodyPr anchor="t" rtlCol="false" tIns="0" lIns="0" bIns="0" rIns="0">
            <a:spAutoFit/>
          </a:bodyPr>
          <a:lstStyle/>
          <a:p>
            <a:pPr algn="l" marL="0" indent="0" lvl="0">
              <a:lnSpc>
                <a:spcPts val="8504"/>
              </a:lnSpc>
              <a:spcBef>
                <a:spcPct val="0"/>
              </a:spcBef>
            </a:pPr>
            <a:r>
              <a:rPr lang="en-US" sz="6299" spc="377">
                <a:solidFill>
                  <a:srgbClr val="000000"/>
                </a:solidFill>
                <a:latin typeface="DM Sans"/>
                <a:ea typeface="DM Sans"/>
                <a:cs typeface="DM Sans"/>
                <a:sym typeface="DM Sans"/>
              </a:rPr>
              <a:t>Technologies Used</a:t>
            </a:r>
          </a:p>
        </p:txBody>
      </p:sp>
      <p:grpSp>
        <p:nvGrpSpPr>
          <p:cNvPr name="Group 4" id="4"/>
          <p:cNvGrpSpPr/>
          <p:nvPr/>
        </p:nvGrpSpPr>
        <p:grpSpPr>
          <a:xfrm rot="0">
            <a:off x="7223640" y="1122754"/>
            <a:ext cx="9749910" cy="1781602"/>
            <a:chOff x="0" y="0"/>
            <a:chExt cx="3263863" cy="596406"/>
          </a:xfrm>
        </p:grpSpPr>
        <p:sp>
          <p:nvSpPr>
            <p:cNvPr name="Freeform 5" id="5"/>
            <p:cNvSpPr/>
            <p:nvPr/>
          </p:nvSpPr>
          <p:spPr>
            <a:xfrm flipH="false" flipV="false" rot="0">
              <a:off x="0" y="0"/>
              <a:ext cx="3263863" cy="596406"/>
            </a:xfrm>
            <a:custGeom>
              <a:avLst/>
              <a:gdLst/>
              <a:ahLst/>
              <a:cxnLst/>
              <a:rect r="r" b="b" t="t" l="l"/>
              <a:pathLst>
                <a:path h="596406" w="3263863">
                  <a:moveTo>
                    <a:pt x="11911" y="0"/>
                  </a:moveTo>
                  <a:lnTo>
                    <a:pt x="3251952" y="0"/>
                  </a:lnTo>
                  <a:cubicBezTo>
                    <a:pt x="3258530" y="0"/>
                    <a:pt x="3263863" y="5333"/>
                    <a:pt x="3263863" y="11911"/>
                  </a:cubicBezTo>
                  <a:lnTo>
                    <a:pt x="3263863" y="584495"/>
                  </a:lnTo>
                  <a:cubicBezTo>
                    <a:pt x="3263863" y="587654"/>
                    <a:pt x="3262608" y="590684"/>
                    <a:pt x="3260374" y="592917"/>
                  </a:cubicBezTo>
                  <a:cubicBezTo>
                    <a:pt x="3258141" y="595151"/>
                    <a:pt x="3255111" y="596406"/>
                    <a:pt x="3251952" y="596406"/>
                  </a:cubicBezTo>
                  <a:lnTo>
                    <a:pt x="11911" y="596406"/>
                  </a:lnTo>
                  <a:cubicBezTo>
                    <a:pt x="5333" y="596406"/>
                    <a:pt x="0" y="591073"/>
                    <a:pt x="0" y="584495"/>
                  </a:cubicBezTo>
                  <a:lnTo>
                    <a:pt x="0" y="11911"/>
                  </a:lnTo>
                  <a:cubicBezTo>
                    <a:pt x="0" y="5333"/>
                    <a:pt x="5333" y="0"/>
                    <a:pt x="11911" y="0"/>
                  </a:cubicBezTo>
                  <a:close/>
                </a:path>
              </a:pathLst>
            </a:custGeom>
            <a:solidFill>
              <a:srgbClr val="8AB7E2"/>
            </a:solidFill>
          </p:spPr>
        </p:sp>
        <p:sp>
          <p:nvSpPr>
            <p:cNvPr name="TextBox 6" id="6"/>
            <p:cNvSpPr txBox="true"/>
            <p:nvPr/>
          </p:nvSpPr>
          <p:spPr>
            <a:xfrm>
              <a:off x="0" y="85725"/>
              <a:ext cx="3263863" cy="510681"/>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7347918" y="1751728"/>
            <a:ext cx="689352" cy="549692"/>
          </a:xfrm>
          <a:prstGeom prst="rect">
            <a:avLst/>
          </a:prstGeom>
        </p:spPr>
        <p:txBody>
          <a:bodyPr anchor="t" rtlCol="false" tIns="0" lIns="0" bIns="0" rIns="0">
            <a:spAutoFit/>
          </a:bodyPr>
          <a:lstStyle/>
          <a:p>
            <a:pPr algn="l">
              <a:lnSpc>
                <a:spcPts val="4015"/>
              </a:lnSpc>
            </a:pPr>
            <a:r>
              <a:rPr lang="en-US" sz="4182" spc="-342">
                <a:solidFill>
                  <a:srgbClr val="000000"/>
                </a:solidFill>
                <a:latin typeface="DM Sans"/>
                <a:ea typeface="DM Sans"/>
                <a:cs typeface="DM Sans"/>
                <a:sym typeface="DM Sans"/>
              </a:rPr>
              <a:t>01.</a:t>
            </a:r>
          </a:p>
        </p:txBody>
      </p:sp>
      <p:grpSp>
        <p:nvGrpSpPr>
          <p:cNvPr name="Group 8" id="8"/>
          <p:cNvGrpSpPr/>
          <p:nvPr/>
        </p:nvGrpSpPr>
        <p:grpSpPr>
          <a:xfrm rot="0">
            <a:off x="7223640" y="3035717"/>
            <a:ext cx="9749910" cy="1696866"/>
            <a:chOff x="0" y="0"/>
            <a:chExt cx="3263863" cy="568040"/>
          </a:xfrm>
        </p:grpSpPr>
        <p:sp>
          <p:nvSpPr>
            <p:cNvPr name="Freeform 9" id="9"/>
            <p:cNvSpPr/>
            <p:nvPr/>
          </p:nvSpPr>
          <p:spPr>
            <a:xfrm flipH="false" flipV="false" rot="0">
              <a:off x="0" y="0"/>
              <a:ext cx="3263863" cy="568040"/>
            </a:xfrm>
            <a:custGeom>
              <a:avLst/>
              <a:gdLst/>
              <a:ahLst/>
              <a:cxnLst/>
              <a:rect r="r" b="b" t="t" l="l"/>
              <a:pathLst>
                <a:path h="568040" w="3263863">
                  <a:moveTo>
                    <a:pt x="11911" y="0"/>
                  </a:moveTo>
                  <a:lnTo>
                    <a:pt x="3251952" y="0"/>
                  </a:lnTo>
                  <a:cubicBezTo>
                    <a:pt x="3258530" y="0"/>
                    <a:pt x="3263863" y="5333"/>
                    <a:pt x="3263863" y="11911"/>
                  </a:cubicBezTo>
                  <a:lnTo>
                    <a:pt x="3263863" y="556129"/>
                  </a:lnTo>
                  <a:cubicBezTo>
                    <a:pt x="3263863" y="559288"/>
                    <a:pt x="3262608" y="562318"/>
                    <a:pt x="3260374" y="564551"/>
                  </a:cubicBezTo>
                  <a:cubicBezTo>
                    <a:pt x="3258141" y="566785"/>
                    <a:pt x="3255111" y="568040"/>
                    <a:pt x="3251952" y="568040"/>
                  </a:cubicBezTo>
                  <a:lnTo>
                    <a:pt x="11911" y="568040"/>
                  </a:lnTo>
                  <a:cubicBezTo>
                    <a:pt x="5333" y="568040"/>
                    <a:pt x="0" y="562707"/>
                    <a:pt x="0" y="556129"/>
                  </a:cubicBezTo>
                  <a:lnTo>
                    <a:pt x="0" y="11911"/>
                  </a:lnTo>
                  <a:cubicBezTo>
                    <a:pt x="0" y="5333"/>
                    <a:pt x="5333" y="0"/>
                    <a:pt x="11911" y="0"/>
                  </a:cubicBezTo>
                  <a:close/>
                </a:path>
              </a:pathLst>
            </a:custGeom>
            <a:solidFill>
              <a:srgbClr val="8AB7E2"/>
            </a:solidFill>
          </p:spPr>
        </p:sp>
        <p:sp>
          <p:nvSpPr>
            <p:cNvPr name="TextBox 10" id="10"/>
            <p:cNvSpPr txBox="true"/>
            <p:nvPr/>
          </p:nvSpPr>
          <p:spPr>
            <a:xfrm>
              <a:off x="0" y="85725"/>
              <a:ext cx="3263863" cy="482315"/>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7223640" y="4961183"/>
            <a:ext cx="9749910" cy="1882581"/>
            <a:chOff x="0" y="0"/>
            <a:chExt cx="3263863" cy="630210"/>
          </a:xfrm>
        </p:grpSpPr>
        <p:sp>
          <p:nvSpPr>
            <p:cNvPr name="Freeform 12" id="12"/>
            <p:cNvSpPr/>
            <p:nvPr/>
          </p:nvSpPr>
          <p:spPr>
            <a:xfrm flipH="false" flipV="false" rot="0">
              <a:off x="0" y="0"/>
              <a:ext cx="3263863" cy="630210"/>
            </a:xfrm>
            <a:custGeom>
              <a:avLst/>
              <a:gdLst/>
              <a:ahLst/>
              <a:cxnLst/>
              <a:rect r="r" b="b" t="t" l="l"/>
              <a:pathLst>
                <a:path h="630210" w="3263863">
                  <a:moveTo>
                    <a:pt x="11911" y="0"/>
                  </a:moveTo>
                  <a:lnTo>
                    <a:pt x="3251952" y="0"/>
                  </a:lnTo>
                  <a:cubicBezTo>
                    <a:pt x="3258530" y="0"/>
                    <a:pt x="3263863" y="5333"/>
                    <a:pt x="3263863" y="11911"/>
                  </a:cubicBezTo>
                  <a:lnTo>
                    <a:pt x="3263863" y="618299"/>
                  </a:lnTo>
                  <a:cubicBezTo>
                    <a:pt x="3263863" y="624877"/>
                    <a:pt x="3258530" y="630210"/>
                    <a:pt x="3251952" y="630210"/>
                  </a:cubicBezTo>
                  <a:lnTo>
                    <a:pt x="11911" y="630210"/>
                  </a:lnTo>
                  <a:cubicBezTo>
                    <a:pt x="8752" y="630210"/>
                    <a:pt x="5722" y="628955"/>
                    <a:pt x="3489" y="626721"/>
                  </a:cubicBezTo>
                  <a:cubicBezTo>
                    <a:pt x="1255" y="624487"/>
                    <a:pt x="0" y="621458"/>
                    <a:pt x="0" y="618299"/>
                  </a:cubicBezTo>
                  <a:lnTo>
                    <a:pt x="0" y="11911"/>
                  </a:lnTo>
                  <a:cubicBezTo>
                    <a:pt x="0" y="5333"/>
                    <a:pt x="5333" y="0"/>
                    <a:pt x="11911" y="0"/>
                  </a:cubicBezTo>
                  <a:close/>
                </a:path>
              </a:pathLst>
            </a:custGeom>
            <a:solidFill>
              <a:srgbClr val="8AB7E2"/>
            </a:solidFill>
          </p:spPr>
        </p:sp>
        <p:sp>
          <p:nvSpPr>
            <p:cNvPr name="TextBox 13" id="13"/>
            <p:cNvSpPr txBox="true"/>
            <p:nvPr/>
          </p:nvSpPr>
          <p:spPr>
            <a:xfrm>
              <a:off x="0" y="85725"/>
              <a:ext cx="3263863" cy="54448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7337078" y="3459824"/>
            <a:ext cx="700192" cy="535998"/>
          </a:xfrm>
          <a:prstGeom prst="rect">
            <a:avLst/>
          </a:prstGeom>
        </p:spPr>
        <p:txBody>
          <a:bodyPr anchor="t" rtlCol="false" tIns="0" lIns="0" bIns="0" rIns="0">
            <a:spAutoFit/>
          </a:bodyPr>
          <a:lstStyle/>
          <a:p>
            <a:pPr algn="l">
              <a:lnSpc>
                <a:spcPts val="3981"/>
              </a:lnSpc>
            </a:pPr>
            <a:r>
              <a:rPr lang="en-US" sz="4147" spc="-340">
                <a:solidFill>
                  <a:srgbClr val="000000"/>
                </a:solidFill>
                <a:latin typeface="DM Sans"/>
                <a:ea typeface="DM Sans"/>
                <a:cs typeface="DM Sans"/>
                <a:sym typeface="DM Sans"/>
              </a:rPr>
              <a:t>02.</a:t>
            </a:r>
          </a:p>
        </p:txBody>
      </p:sp>
      <p:sp>
        <p:nvSpPr>
          <p:cNvPr name="TextBox 15" id="15"/>
          <p:cNvSpPr txBox="true"/>
          <p:nvPr/>
        </p:nvSpPr>
        <p:spPr>
          <a:xfrm rot="0">
            <a:off x="7347918" y="5573704"/>
            <a:ext cx="817205" cy="533793"/>
          </a:xfrm>
          <a:prstGeom prst="rect">
            <a:avLst/>
          </a:prstGeom>
        </p:spPr>
        <p:txBody>
          <a:bodyPr anchor="t" rtlCol="false" tIns="0" lIns="0" bIns="0" rIns="0">
            <a:spAutoFit/>
          </a:bodyPr>
          <a:lstStyle/>
          <a:p>
            <a:pPr algn="l">
              <a:lnSpc>
                <a:spcPts val="3974"/>
              </a:lnSpc>
            </a:pPr>
            <a:r>
              <a:rPr lang="en-US" sz="4140" spc="-339">
                <a:solidFill>
                  <a:srgbClr val="000000"/>
                </a:solidFill>
                <a:latin typeface="DM Sans"/>
                <a:ea typeface="DM Sans"/>
                <a:cs typeface="DM Sans"/>
                <a:sym typeface="DM Sans"/>
              </a:rPr>
              <a:t>03.</a:t>
            </a:r>
          </a:p>
        </p:txBody>
      </p:sp>
      <p:sp>
        <p:nvSpPr>
          <p:cNvPr name="TextBox 16" id="16"/>
          <p:cNvSpPr txBox="true"/>
          <p:nvPr/>
        </p:nvSpPr>
        <p:spPr>
          <a:xfrm rot="0">
            <a:off x="8037270" y="1638696"/>
            <a:ext cx="2080111" cy="632881"/>
          </a:xfrm>
          <a:prstGeom prst="rect">
            <a:avLst/>
          </a:prstGeom>
        </p:spPr>
        <p:txBody>
          <a:bodyPr anchor="t" rtlCol="false" tIns="0" lIns="0" bIns="0" rIns="0">
            <a:spAutoFit/>
          </a:bodyPr>
          <a:lstStyle/>
          <a:p>
            <a:pPr algn="just" marL="0" indent="0" lvl="0">
              <a:lnSpc>
                <a:spcPts val="5100"/>
              </a:lnSpc>
              <a:spcBef>
                <a:spcPct val="0"/>
              </a:spcBef>
            </a:pPr>
            <a:r>
              <a:rPr lang="en-US" sz="3777" spc="60">
                <a:solidFill>
                  <a:srgbClr val="000000"/>
                </a:solidFill>
                <a:latin typeface="DM Sans"/>
                <a:ea typeface="DM Sans"/>
                <a:cs typeface="DM Sans"/>
                <a:sym typeface="DM Sans"/>
              </a:rPr>
              <a:t>Doccano</a:t>
            </a:r>
          </a:p>
        </p:txBody>
      </p:sp>
      <p:sp>
        <p:nvSpPr>
          <p:cNvPr name="TextBox 17" id="17"/>
          <p:cNvSpPr txBox="true"/>
          <p:nvPr/>
        </p:nvSpPr>
        <p:spPr>
          <a:xfrm rot="0">
            <a:off x="8037270" y="3353490"/>
            <a:ext cx="1704380" cy="605791"/>
          </a:xfrm>
          <a:prstGeom prst="rect">
            <a:avLst/>
          </a:prstGeom>
        </p:spPr>
        <p:txBody>
          <a:bodyPr anchor="t" rtlCol="false" tIns="0" lIns="0" bIns="0" rIns="0">
            <a:spAutoFit/>
          </a:bodyPr>
          <a:lstStyle/>
          <a:p>
            <a:pPr algn="just" marL="0" indent="0" lvl="0">
              <a:lnSpc>
                <a:spcPts val="4994"/>
              </a:lnSpc>
              <a:spcBef>
                <a:spcPct val="0"/>
              </a:spcBef>
            </a:pPr>
            <a:r>
              <a:rPr lang="en-US" sz="3699" spc="59">
                <a:solidFill>
                  <a:srgbClr val="000000"/>
                </a:solidFill>
                <a:latin typeface="DM Sans"/>
                <a:ea typeface="DM Sans"/>
                <a:cs typeface="DM Sans"/>
                <a:sym typeface="DM Sans"/>
              </a:rPr>
              <a:t>Docker </a:t>
            </a:r>
          </a:p>
        </p:txBody>
      </p:sp>
      <p:sp>
        <p:nvSpPr>
          <p:cNvPr name="TextBox 18" id="18"/>
          <p:cNvSpPr txBox="true"/>
          <p:nvPr/>
        </p:nvSpPr>
        <p:spPr>
          <a:xfrm rot="0">
            <a:off x="8109279" y="5421304"/>
            <a:ext cx="1560361" cy="632461"/>
          </a:xfrm>
          <a:prstGeom prst="rect">
            <a:avLst/>
          </a:prstGeom>
        </p:spPr>
        <p:txBody>
          <a:bodyPr anchor="t" rtlCol="false" tIns="0" lIns="0" bIns="0" rIns="0">
            <a:spAutoFit/>
          </a:bodyPr>
          <a:lstStyle/>
          <a:p>
            <a:pPr algn="just" marL="0" indent="0" lvl="0">
              <a:lnSpc>
                <a:spcPts val="5129"/>
              </a:lnSpc>
              <a:spcBef>
                <a:spcPct val="0"/>
              </a:spcBef>
            </a:pPr>
            <a:r>
              <a:rPr lang="en-US" sz="3799" spc="60">
                <a:solidFill>
                  <a:srgbClr val="000000"/>
                </a:solidFill>
                <a:latin typeface="DM Sans"/>
                <a:ea typeface="DM Sans"/>
                <a:cs typeface="DM Sans"/>
                <a:sym typeface="DM Sans"/>
              </a:rPr>
              <a:t>Spacy </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849162" cy="3632464"/>
          </a:xfrm>
          <a:custGeom>
            <a:avLst/>
            <a:gdLst/>
            <a:ahLst/>
            <a:cxnLst/>
            <a:rect r="r" b="b" t="t" l="l"/>
            <a:pathLst>
              <a:path h="3632464" w="4849162">
                <a:moveTo>
                  <a:pt x="0" y="0"/>
                </a:moveTo>
                <a:lnTo>
                  <a:pt x="4849162" y="0"/>
                </a:lnTo>
                <a:lnTo>
                  <a:pt x="4849162" y="3632464"/>
                </a:lnTo>
                <a:lnTo>
                  <a:pt x="0" y="36324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3" id="23"/>
          <p:cNvGrpSpPr/>
          <p:nvPr/>
        </p:nvGrpSpPr>
        <p:grpSpPr>
          <a:xfrm rot="0">
            <a:off x="7223640" y="7072365"/>
            <a:ext cx="9749910" cy="1882581"/>
            <a:chOff x="0" y="0"/>
            <a:chExt cx="3263863" cy="630210"/>
          </a:xfrm>
        </p:grpSpPr>
        <p:sp>
          <p:nvSpPr>
            <p:cNvPr name="Freeform 24" id="24"/>
            <p:cNvSpPr/>
            <p:nvPr/>
          </p:nvSpPr>
          <p:spPr>
            <a:xfrm flipH="false" flipV="false" rot="0">
              <a:off x="0" y="0"/>
              <a:ext cx="3263863" cy="630210"/>
            </a:xfrm>
            <a:custGeom>
              <a:avLst/>
              <a:gdLst/>
              <a:ahLst/>
              <a:cxnLst/>
              <a:rect r="r" b="b" t="t" l="l"/>
              <a:pathLst>
                <a:path h="630210" w="3263863">
                  <a:moveTo>
                    <a:pt x="11911" y="0"/>
                  </a:moveTo>
                  <a:lnTo>
                    <a:pt x="3251952" y="0"/>
                  </a:lnTo>
                  <a:cubicBezTo>
                    <a:pt x="3258530" y="0"/>
                    <a:pt x="3263863" y="5333"/>
                    <a:pt x="3263863" y="11911"/>
                  </a:cubicBezTo>
                  <a:lnTo>
                    <a:pt x="3263863" y="618299"/>
                  </a:lnTo>
                  <a:cubicBezTo>
                    <a:pt x="3263863" y="624877"/>
                    <a:pt x="3258530" y="630210"/>
                    <a:pt x="3251952" y="630210"/>
                  </a:cubicBezTo>
                  <a:lnTo>
                    <a:pt x="11911" y="630210"/>
                  </a:lnTo>
                  <a:cubicBezTo>
                    <a:pt x="8752" y="630210"/>
                    <a:pt x="5722" y="628955"/>
                    <a:pt x="3489" y="626721"/>
                  </a:cubicBezTo>
                  <a:cubicBezTo>
                    <a:pt x="1255" y="624487"/>
                    <a:pt x="0" y="621458"/>
                    <a:pt x="0" y="618299"/>
                  </a:cubicBezTo>
                  <a:lnTo>
                    <a:pt x="0" y="11911"/>
                  </a:lnTo>
                  <a:cubicBezTo>
                    <a:pt x="0" y="5333"/>
                    <a:pt x="5333" y="0"/>
                    <a:pt x="11911" y="0"/>
                  </a:cubicBezTo>
                  <a:close/>
                </a:path>
              </a:pathLst>
            </a:custGeom>
            <a:solidFill>
              <a:srgbClr val="8AB7E2"/>
            </a:solidFill>
          </p:spPr>
        </p:sp>
        <p:sp>
          <p:nvSpPr>
            <p:cNvPr name="TextBox 25" id="25"/>
            <p:cNvSpPr txBox="true"/>
            <p:nvPr/>
          </p:nvSpPr>
          <p:spPr>
            <a:xfrm>
              <a:off x="0" y="85725"/>
              <a:ext cx="3263863" cy="544485"/>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7347918" y="7643865"/>
            <a:ext cx="902514" cy="546289"/>
          </a:xfrm>
          <a:prstGeom prst="rect">
            <a:avLst/>
          </a:prstGeom>
        </p:spPr>
        <p:txBody>
          <a:bodyPr anchor="t" rtlCol="false" tIns="0" lIns="0" bIns="0" rIns="0">
            <a:spAutoFit/>
          </a:bodyPr>
          <a:lstStyle/>
          <a:p>
            <a:pPr algn="l">
              <a:lnSpc>
                <a:spcPts val="4005"/>
              </a:lnSpc>
            </a:pPr>
            <a:r>
              <a:rPr lang="en-US" sz="4172" spc="-342">
                <a:solidFill>
                  <a:srgbClr val="000000"/>
                </a:solidFill>
                <a:latin typeface="DM Sans"/>
                <a:ea typeface="DM Sans"/>
                <a:cs typeface="DM Sans"/>
                <a:sym typeface="DM Sans"/>
              </a:rPr>
              <a:t>04.</a:t>
            </a:r>
          </a:p>
        </p:txBody>
      </p:sp>
      <p:sp>
        <p:nvSpPr>
          <p:cNvPr name="TextBox 27" id="27"/>
          <p:cNvSpPr txBox="true"/>
          <p:nvPr/>
        </p:nvSpPr>
        <p:spPr>
          <a:xfrm rot="0">
            <a:off x="8109279" y="7557692"/>
            <a:ext cx="1704380" cy="632461"/>
          </a:xfrm>
          <a:prstGeom prst="rect">
            <a:avLst/>
          </a:prstGeom>
        </p:spPr>
        <p:txBody>
          <a:bodyPr anchor="t" rtlCol="false" tIns="0" lIns="0" bIns="0" rIns="0">
            <a:spAutoFit/>
          </a:bodyPr>
          <a:lstStyle/>
          <a:p>
            <a:pPr algn="just" marL="0" indent="0" lvl="0">
              <a:lnSpc>
                <a:spcPts val="5129"/>
              </a:lnSpc>
              <a:spcBef>
                <a:spcPct val="0"/>
              </a:spcBef>
            </a:pPr>
            <a:r>
              <a:rPr lang="en-US" sz="3799" spc="60">
                <a:solidFill>
                  <a:srgbClr val="000000"/>
                </a:solidFill>
                <a:latin typeface="DM Sans"/>
                <a:ea typeface="DM Sans"/>
                <a:cs typeface="DM Sans"/>
                <a:sym typeface="DM Sans"/>
              </a:rPr>
              <a:t>TKinter</a:t>
            </a:r>
          </a:p>
        </p:txBody>
      </p:sp>
      <p:sp>
        <p:nvSpPr>
          <p:cNvPr name="TextBox 28" id="28"/>
          <p:cNvSpPr txBox="true"/>
          <p:nvPr/>
        </p:nvSpPr>
        <p:spPr>
          <a:xfrm rot="0">
            <a:off x="10637071" y="1287585"/>
            <a:ext cx="6113879" cy="1519532"/>
          </a:xfrm>
          <a:prstGeom prst="rect">
            <a:avLst/>
          </a:prstGeom>
        </p:spPr>
        <p:txBody>
          <a:bodyPr anchor="t" rtlCol="false" tIns="0" lIns="0" bIns="0" rIns="0">
            <a:spAutoFit/>
          </a:bodyPr>
          <a:lstStyle/>
          <a:p>
            <a:pPr algn="l" marL="0" indent="0" lvl="0">
              <a:lnSpc>
                <a:spcPts val="3016"/>
              </a:lnSpc>
              <a:spcBef>
                <a:spcPct val="0"/>
              </a:spcBef>
            </a:pPr>
            <a:r>
              <a:rPr lang="en-US" sz="2234" spc="35">
                <a:solidFill>
                  <a:srgbClr val="000000"/>
                </a:solidFill>
                <a:latin typeface="DM Sans"/>
                <a:ea typeface="DM Sans"/>
                <a:cs typeface="DM Sans"/>
                <a:sym typeface="DM Sans"/>
              </a:rPr>
              <a:t>Doccano is an open source text annotation tool. It can be used to create labeled datasets for: Text classification. Entity extraction.</a:t>
            </a:r>
          </a:p>
        </p:txBody>
      </p:sp>
      <p:sp>
        <p:nvSpPr>
          <p:cNvPr name="TextBox 29" id="29"/>
          <p:cNvSpPr txBox="true"/>
          <p:nvPr/>
        </p:nvSpPr>
        <p:spPr>
          <a:xfrm rot="0">
            <a:off x="10637071" y="3486748"/>
            <a:ext cx="6113879" cy="766230"/>
          </a:xfrm>
          <a:prstGeom prst="rect">
            <a:avLst/>
          </a:prstGeom>
        </p:spPr>
        <p:txBody>
          <a:bodyPr anchor="t" rtlCol="false" tIns="0" lIns="0" bIns="0" rIns="0">
            <a:spAutoFit/>
          </a:bodyPr>
          <a:lstStyle/>
          <a:p>
            <a:pPr algn="l" marL="0" indent="0" lvl="0">
              <a:lnSpc>
                <a:spcPts val="3075"/>
              </a:lnSpc>
              <a:spcBef>
                <a:spcPct val="0"/>
              </a:spcBef>
            </a:pPr>
            <a:r>
              <a:rPr lang="en-US" sz="2277" spc="36">
                <a:solidFill>
                  <a:srgbClr val="000000"/>
                </a:solidFill>
                <a:latin typeface="DM Sans"/>
                <a:ea typeface="DM Sans"/>
                <a:cs typeface="DM Sans"/>
                <a:sym typeface="DM Sans"/>
              </a:rPr>
              <a:t>Docker is an open-source containerization platform</a:t>
            </a:r>
          </a:p>
        </p:txBody>
      </p:sp>
      <p:sp>
        <p:nvSpPr>
          <p:cNvPr name="TextBox 30" id="30"/>
          <p:cNvSpPr txBox="true"/>
          <p:nvPr/>
        </p:nvSpPr>
        <p:spPr>
          <a:xfrm rot="0">
            <a:off x="10637071" y="5309809"/>
            <a:ext cx="6113879" cy="1156755"/>
          </a:xfrm>
          <a:prstGeom prst="rect">
            <a:avLst/>
          </a:prstGeom>
        </p:spPr>
        <p:txBody>
          <a:bodyPr anchor="t" rtlCol="false" tIns="0" lIns="0" bIns="0" rIns="0">
            <a:spAutoFit/>
          </a:bodyPr>
          <a:lstStyle/>
          <a:p>
            <a:pPr algn="just" marL="0" indent="0" lvl="0">
              <a:lnSpc>
                <a:spcPts val="3075"/>
              </a:lnSpc>
              <a:spcBef>
                <a:spcPct val="0"/>
              </a:spcBef>
            </a:pPr>
            <a:r>
              <a:rPr lang="en-US" sz="2277" spc="36">
                <a:solidFill>
                  <a:srgbClr val="000000"/>
                </a:solidFill>
                <a:latin typeface="DM Sans"/>
                <a:ea typeface="DM Sans"/>
                <a:cs typeface="DM Sans"/>
                <a:sym typeface="DM Sans"/>
              </a:rPr>
              <a:t>spaCy is a free, open-source Python library that's used for advanced natural language processing (NLP).</a:t>
            </a:r>
          </a:p>
        </p:txBody>
      </p:sp>
      <p:sp>
        <p:nvSpPr>
          <p:cNvPr name="TextBox 31" id="31"/>
          <p:cNvSpPr txBox="true"/>
          <p:nvPr/>
        </p:nvSpPr>
        <p:spPr>
          <a:xfrm rot="0">
            <a:off x="10637071" y="7420990"/>
            <a:ext cx="6113879" cy="1156755"/>
          </a:xfrm>
          <a:prstGeom prst="rect">
            <a:avLst/>
          </a:prstGeom>
        </p:spPr>
        <p:txBody>
          <a:bodyPr anchor="t" rtlCol="false" tIns="0" lIns="0" bIns="0" rIns="0">
            <a:spAutoFit/>
          </a:bodyPr>
          <a:lstStyle/>
          <a:p>
            <a:pPr algn="just" marL="0" indent="0" lvl="0">
              <a:lnSpc>
                <a:spcPts val="3075"/>
              </a:lnSpc>
              <a:spcBef>
                <a:spcPct val="0"/>
              </a:spcBef>
            </a:pPr>
            <a:r>
              <a:rPr lang="en-US" sz="2277" spc="36">
                <a:solidFill>
                  <a:srgbClr val="000000"/>
                </a:solidFill>
                <a:latin typeface="DM Sans"/>
                <a:ea typeface="DM Sans"/>
                <a:cs typeface="DM Sans"/>
                <a:sym typeface="DM Sans"/>
              </a:rPr>
              <a:t>Tkinter is a Python library that can be used to construct basic graphical user interface (GUI)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754149"/>
            <a:ext cx="7639050"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Methodology</a:t>
            </a:r>
          </a:p>
        </p:txBody>
      </p:sp>
      <p:sp>
        <p:nvSpPr>
          <p:cNvPr name="TextBox 6" id="6"/>
          <p:cNvSpPr txBox="true"/>
          <p:nvPr/>
        </p:nvSpPr>
        <p:spPr>
          <a:xfrm rot="0">
            <a:off x="1360931" y="5444131"/>
            <a:ext cx="7965114" cy="3215716"/>
          </a:xfrm>
          <a:prstGeom prst="rect">
            <a:avLst/>
          </a:prstGeom>
        </p:spPr>
        <p:txBody>
          <a:bodyPr anchor="t" rtlCol="false" tIns="0" lIns="0" bIns="0" rIns="0">
            <a:spAutoFit/>
          </a:bodyPr>
          <a:lstStyle/>
          <a:p>
            <a:pPr algn="l" marL="452522" indent="-226261" lvl="1">
              <a:lnSpc>
                <a:spcPts val="2829"/>
              </a:lnSpc>
              <a:spcBef>
                <a:spcPct val="0"/>
              </a:spcBef>
              <a:buFont typeface="Arial"/>
              <a:buChar char="•"/>
            </a:pPr>
            <a:r>
              <a:rPr lang="en-US" sz="2095" spc="125">
                <a:solidFill>
                  <a:srgbClr val="000000"/>
                </a:solidFill>
                <a:latin typeface="DM Sans"/>
                <a:ea typeface="DM Sans"/>
                <a:cs typeface="DM Sans"/>
                <a:sym typeface="DM Sans"/>
              </a:rPr>
              <a:t>We explored invoice PDF data on platforms like </a:t>
            </a:r>
            <a:r>
              <a:rPr lang="en-US" b="true" sz="2095" spc="125">
                <a:solidFill>
                  <a:srgbClr val="000000"/>
                </a:solidFill>
                <a:latin typeface="DM Sans Bold"/>
                <a:ea typeface="DM Sans Bold"/>
                <a:cs typeface="DM Sans Bold"/>
                <a:sym typeface="DM Sans Bold"/>
              </a:rPr>
              <a:t>Hugging Face</a:t>
            </a:r>
            <a:r>
              <a:rPr lang="en-US" sz="2095" spc="125">
                <a:solidFill>
                  <a:srgbClr val="000000"/>
                </a:solidFill>
                <a:latin typeface="DM Sans"/>
                <a:ea typeface="DM Sans"/>
                <a:cs typeface="DM Sans"/>
                <a:sym typeface="DM Sans"/>
              </a:rPr>
              <a:t>, </a:t>
            </a:r>
            <a:r>
              <a:rPr lang="en-US" b="true" sz="2095" spc="125">
                <a:solidFill>
                  <a:srgbClr val="000000"/>
                </a:solidFill>
                <a:latin typeface="DM Sans Bold"/>
                <a:ea typeface="DM Sans Bold"/>
                <a:cs typeface="DM Sans Bold"/>
                <a:sym typeface="DM Sans Bold"/>
              </a:rPr>
              <a:t>Kaggle</a:t>
            </a:r>
            <a:r>
              <a:rPr lang="en-US" sz="2095" spc="125">
                <a:solidFill>
                  <a:srgbClr val="000000"/>
                </a:solidFill>
                <a:latin typeface="DM Sans"/>
                <a:ea typeface="DM Sans"/>
                <a:cs typeface="DM Sans"/>
                <a:sym typeface="DM Sans"/>
              </a:rPr>
              <a:t>.</a:t>
            </a:r>
          </a:p>
          <a:p>
            <a:pPr algn="l" marL="452522" indent="-226261" lvl="1">
              <a:lnSpc>
                <a:spcPts val="2829"/>
              </a:lnSpc>
              <a:spcBef>
                <a:spcPct val="0"/>
              </a:spcBef>
              <a:buFont typeface="Arial"/>
              <a:buChar char="•"/>
            </a:pPr>
            <a:r>
              <a:rPr lang="en-US" sz="2095" spc="125" u="none">
                <a:solidFill>
                  <a:srgbClr val="000000"/>
                </a:solidFill>
                <a:latin typeface="DM Sans"/>
                <a:ea typeface="DM Sans"/>
                <a:cs typeface="DM Sans"/>
                <a:sym typeface="DM Sans"/>
              </a:rPr>
              <a:t>A</a:t>
            </a:r>
            <a:r>
              <a:rPr lang="en-US" sz="2095" spc="125" u="none">
                <a:solidFill>
                  <a:srgbClr val="000000"/>
                </a:solidFill>
                <a:latin typeface="DM Sans"/>
                <a:ea typeface="DM Sans"/>
                <a:cs typeface="DM Sans"/>
                <a:sym typeface="DM Sans"/>
              </a:rPr>
              <a:t>nnotated Invoice pdf entities using </a:t>
            </a:r>
            <a:r>
              <a:rPr lang="en-US" b="true" sz="2095" spc="125" u="none">
                <a:solidFill>
                  <a:srgbClr val="000000"/>
                </a:solidFill>
                <a:latin typeface="DM Sans Bold"/>
                <a:ea typeface="DM Sans Bold"/>
                <a:cs typeface="DM Sans Bold"/>
                <a:sym typeface="DM Sans Bold"/>
              </a:rPr>
              <a:t>Doccano</a:t>
            </a:r>
            <a:r>
              <a:rPr lang="en-US" sz="2095" spc="125" u="none">
                <a:solidFill>
                  <a:srgbClr val="000000"/>
                </a:solidFill>
                <a:latin typeface="DM Sans"/>
                <a:ea typeface="DM Sans"/>
                <a:cs typeface="DM Sans"/>
                <a:sym typeface="DM Sans"/>
              </a:rPr>
              <a:t>.</a:t>
            </a:r>
          </a:p>
          <a:p>
            <a:pPr algn="l" marL="452522" indent="-226261" lvl="1">
              <a:lnSpc>
                <a:spcPts val="2829"/>
              </a:lnSpc>
              <a:spcBef>
                <a:spcPct val="0"/>
              </a:spcBef>
              <a:buFont typeface="Arial"/>
              <a:buChar char="•"/>
            </a:pPr>
            <a:r>
              <a:rPr lang="en-US" sz="2095" spc="125" u="none">
                <a:solidFill>
                  <a:srgbClr val="000000"/>
                </a:solidFill>
                <a:latin typeface="DM Sans"/>
                <a:ea typeface="DM Sans"/>
                <a:cs typeface="DM Sans"/>
                <a:sym typeface="DM Sans"/>
              </a:rPr>
              <a:t>Used </a:t>
            </a:r>
            <a:r>
              <a:rPr lang="en-US" b="true" sz="2095" spc="125" u="none">
                <a:solidFill>
                  <a:srgbClr val="000000"/>
                </a:solidFill>
                <a:latin typeface="DM Sans Bold"/>
                <a:ea typeface="DM Sans Bold"/>
                <a:cs typeface="DM Sans Bold"/>
                <a:sym typeface="DM Sans Bold"/>
              </a:rPr>
              <a:t>transformer model </a:t>
            </a:r>
            <a:r>
              <a:rPr lang="en-US" sz="2095" spc="125" u="none">
                <a:solidFill>
                  <a:srgbClr val="000000"/>
                </a:solidFill>
                <a:latin typeface="DM Sans"/>
                <a:ea typeface="DM Sans"/>
                <a:cs typeface="DM Sans"/>
                <a:sym typeface="DM Sans"/>
              </a:rPr>
              <a:t>for </a:t>
            </a:r>
            <a:r>
              <a:rPr lang="en-US" b="true" sz="2095" spc="125" u="none">
                <a:solidFill>
                  <a:srgbClr val="000000"/>
                </a:solidFill>
                <a:latin typeface="DM Sans Bold"/>
                <a:ea typeface="DM Sans Bold"/>
                <a:cs typeface="DM Sans Bold"/>
                <a:sym typeface="DM Sans Bold"/>
              </a:rPr>
              <a:t>NER </a:t>
            </a:r>
            <a:r>
              <a:rPr lang="en-US" sz="2095" spc="125" u="none">
                <a:solidFill>
                  <a:srgbClr val="000000"/>
                </a:solidFill>
                <a:latin typeface="DM Sans"/>
                <a:ea typeface="DM Sans"/>
                <a:cs typeface="DM Sans"/>
                <a:sym typeface="DM Sans"/>
              </a:rPr>
              <a:t>to train annotated data</a:t>
            </a:r>
            <a:r>
              <a:rPr lang="en-US" sz="2095" spc="125" u="none">
                <a:solidFill>
                  <a:srgbClr val="000000"/>
                </a:solidFill>
                <a:latin typeface="DM Sans"/>
                <a:ea typeface="DM Sans"/>
                <a:cs typeface="DM Sans"/>
                <a:sym typeface="DM Sans"/>
              </a:rPr>
              <a:t>.</a:t>
            </a:r>
          </a:p>
          <a:p>
            <a:pPr algn="l" marL="452522" indent="-226261" lvl="1">
              <a:lnSpc>
                <a:spcPts val="2829"/>
              </a:lnSpc>
              <a:spcBef>
                <a:spcPct val="0"/>
              </a:spcBef>
              <a:buFont typeface="Arial"/>
              <a:buChar char="•"/>
            </a:pPr>
            <a:r>
              <a:rPr lang="en-US" sz="2095" spc="125" u="none">
                <a:solidFill>
                  <a:srgbClr val="000000"/>
                </a:solidFill>
                <a:latin typeface="DM Sans"/>
                <a:ea typeface="DM Sans"/>
                <a:cs typeface="DM Sans"/>
                <a:sym typeface="DM Sans"/>
              </a:rPr>
              <a:t>Created UI using </a:t>
            </a:r>
            <a:r>
              <a:rPr lang="en-US" b="true" sz="2095" spc="125" u="none">
                <a:solidFill>
                  <a:srgbClr val="000000"/>
                </a:solidFill>
                <a:latin typeface="DM Sans Bold"/>
                <a:ea typeface="DM Sans Bold"/>
                <a:cs typeface="DM Sans Bold"/>
                <a:sym typeface="DM Sans Bold"/>
              </a:rPr>
              <a:t>TKinter </a:t>
            </a:r>
            <a:r>
              <a:rPr lang="en-US" sz="2095" spc="125" u="none">
                <a:solidFill>
                  <a:srgbClr val="000000"/>
                </a:solidFill>
                <a:latin typeface="DM Sans"/>
                <a:ea typeface="DM Sans"/>
                <a:cs typeface="DM Sans"/>
                <a:sym typeface="DM Sans"/>
              </a:rPr>
              <a:t>for user to upload invoice pdf and detect invoice entities</a:t>
            </a:r>
            <a:r>
              <a:rPr lang="en-US" sz="2095" spc="125" u="none">
                <a:solidFill>
                  <a:srgbClr val="000000"/>
                </a:solidFill>
                <a:latin typeface="DM Sans"/>
                <a:ea typeface="DM Sans"/>
                <a:cs typeface="DM Sans"/>
                <a:sym typeface="DM Sans"/>
              </a:rPr>
              <a:t>.</a:t>
            </a:r>
          </a:p>
          <a:p>
            <a:pPr algn="l" marL="0" indent="0" lvl="0">
              <a:lnSpc>
                <a:spcPts val="2829"/>
              </a:lnSpc>
              <a:spcBef>
                <a:spcPct val="0"/>
              </a:spcBef>
            </a:pPr>
            <a:r>
              <a:rPr lang="en-US" sz="2095" spc="125" u="none">
                <a:solidFill>
                  <a:srgbClr val="000000"/>
                </a:solidFill>
                <a:latin typeface="DM Sans"/>
                <a:ea typeface="DM Sans"/>
                <a:cs typeface="DM Sans"/>
                <a:sym typeface="DM Sans"/>
              </a:rPr>
              <a:t> </a:t>
            </a:r>
          </a:p>
          <a:p>
            <a:pPr algn="l" marL="0" indent="0" lvl="0">
              <a:lnSpc>
                <a:spcPts val="282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1422923"/>
            <a:ext cx="20061513" cy="0"/>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800280" y="1732873"/>
            <a:ext cx="7160247" cy="8008973"/>
          </a:xfrm>
          <a:custGeom>
            <a:avLst/>
            <a:gdLst/>
            <a:ahLst/>
            <a:cxnLst/>
            <a:rect r="r" b="b" t="t" l="l"/>
            <a:pathLst>
              <a:path h="8008973" w="7160247">
                <a:moveTo>
                  <a:pt x="0" y="0"/>
                </a:moveTo>
                <a:lnTo>
                  <a:pt x="7160247" y="0"/>
                </a:lnTo>
                <a:lnTo>
                  <a:pt x="7160247" y="8008973"/>
                </a:lnTo>
                <a:lnTo>
                  <a:pt x="0" y="8008973"/>
                </a:lnTo>
                <a:lnTo>
                  <a:pt x="0" y="0"/>
                </a:lnTo>
                <a:close/>
              </a:path>
            </a:pathLst>
          </a:custGeom>
          <a:blipFill>
            <a:blip r:embed="rId19"/>
            <a:stretch>
              <a:fillRect l="-6638" t="-10723" r="-2940" b="0"/>
            </a:stretch>
          </a:blipFill>
        </p:spPr>
      </p:sp>
      <p:sp>
        <p:nvSpPr>
          <p:cNvPr name="Freeform 13" id="13"/>
          <p:cNvSpPr/>
          <p:nvPr/>
        </p:nvSpPr>
        <p:spPr>
          <a:xfrm flipH="false" flipV="false" rot="0">
            <a:off x="8708928" y="1770585"/>
            <a:ext cx="7954573" cy="3046344"/>
          </a:xfrm>
          <a:custGeom>
            <a:avLst/>
            <a:gdLst/>
            <a:ahLst/>
            <a:cxnLst/>
            <a:rect r="r" b="b" t="t" l="l"/>
            <a:pathLst>
              <a:path h="3046344" w="7954573">
                <a:moveTo>
                  <a:pt x="0" y="0"/>
                </a:moveTo>
                <a:lnTo>
                  <a:pt x="7954572" y="0"/>
                </a:lnTo>
                <a:lnTo>
                  <a:pt x="7954572" y="3046344"/>
                </a:lnTo>
                <a:lnTo>
                  <a:pt x="0" y="3046344"/>
                </a:lnTo>
                <a:lnTo>
                  <a:pt x="0" y="0"/>
                </a:lnTo>
                <a:close/>
              </a:path>
            </a:pathLst>
          </a:custGeom>
          <a:blipFill>
            <a:blip r:embed="rId20"/>
            <a:stretch>
              <a:fillRect l="0" t="0" r="0" b="0"/>
            </a:stretch>
          </a:blipFill>
        </p:spPr>
      </p:sp>
      <p:sp>
        <p:nvSpPr>
          <p:cNvPr name="Freeform 14" id="14"/>
          <p:cNvSpPr/>
          <p:nvPr/>
        </p:nvSpPr>
        <p:spPr>
          <a:xfrm flipH="false" flipV="false" rot="0">
            <a:off x="9926239" y="5108042"/>
            <a:ext cx="5519949" cy="4633803"/>
          </a:xfrm>
          <a:custGeom>
            <a:avLst/>
            <a:gdLst/>
            <a:ahLst/>
            <a:cxnLst/>
            <a:rect r="r" b="b" t="t" l="l"/>
            <a:pathLst>
              <a:path h="4633803" w="5519949">
                <a:moveTo>
                  <a:pt x="0" y="0"/>
                </a:moveTo>
                <a:lnTo>
                  <a:pt x="5519949" y="0"/>
                </a:lnTo>
                <a:lnTo>
                  <a:pt x="5519949" y="4633804"/>
                </a:lnTo>
                <a:lnTo>
                  <a:pt x="0" y="4633804"/>
                </a:lnTo>
                <a:lnTo>
                  <a:pt x="0" y="0"/>
                </a:lnTo>
                <a:close/>
              </a:path>
            </a:pathLst>
          </a:custGeom>
          <a:blipFill>
            <a:blip r:embed="rId21"/>
            <a:stretch>
              <a:fillRect l="0" t="0" r="0" b="0"/>
            </a:stretch>
          </a:blipFill>
        </p:spPr>
      </p:sp>
      <p:sp>
        <p:nvSpPr>
          <p:cNvPr name="TextBox 15" id="15"/>
          <p:cNvSpPr txBox="true"/>
          <p:nvPr/>
        </p:nvSpPr>
        <p:spPr>
          <a:xfrm rot="0">
            <a:off x="5943425" y="361837"/>
            <a:ext cx="6926418" cy="715029"/>
          </a:xfrm>
          <a:prstGeom prst="rect">
            <a:avLst/>
          </a:prstGeom>
        </p:spPr>
        <p:txBody>
          <a:bodyPr anchor="t" rtlCol="false" tIns="0" lIns="0" bIns="0" rIns="0">
            <a:spAutoFit/>
          </a:bodyPr>
          <a:lstStyle/>
          <a:p>
            <a:pPr algn="ctr" marL="0" indent="0" lvl="1">
              <a:lnSpc>
                <a:spcPts val="5354"/>
              </a:lnSpc>
              <a:spcBef>
                <a:spcPct val="0"/>
              </a:spcBef>
            </a:pPr>
            <a:r>
              <a:rPr lang="en-US" b="true" sz="5519">
                <a:solidFill>
                  <a:srgbClr val="000000"/>
                </a:solidFill>
                <a:latin typeface="DM Sans Bold"/>
                <a:ea typeface="DM Sans Bold"/>
                <a:cs typeface="DM Sans Bold"/>
                <a:sym typeface="DM Sans Bold"/>
              </a:rPr>
              <a:t>Project Screenshots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Features </a:t>
            </a:r>
          </a:p>
        </p:txBody>
      </p:sp>
      <p:sp>
        <p:nvSpPr>
          <p:cNvPr name="TextBox 6" id="6"/>
          <p:cNvSpPr txBox="true"/>
          <p:nvPr/>
        </p:nvSpPr>
        <p:spPr>
          <a:xfrm rot="0">
            <a:off x="8453274" y="5114925"/>
            <a:ext cx="7691836" cy="4229080"/>
          </a:xfrm>
          <a:prstGeom prst="rect">
            <a:avLst/>
          </a:prstGeom>
        </p:spPr>
        <p:txBody>
          <a:bodyPr anchor="t" rtlCol="false" tIns="0" lIns="0" bIns="0" rIns="0">
            <a:spAutoFit/>
          </a:bodyPr>
          <a:lstStyle/>
          <a:p>
            <a:pPr algn="l" marL="495554" indent="-247777" lvl="1">
              <a:lnSpc>
                <a:spcPts val="3098"/>
              </a:lnSpc>
              <a:buFont typeface="Arial"/>
              <a:buChar char="•"/>
            </a:pPr>
            <a:r>
              <a:rPr lang="en-US" sz="2295" spc="137">
                <a:solidFill>
                  <a:srgbClr val="000000"/>
                </a:solidFill>
                <a:latin typeface="DM Sans"/>
                <a:ea typeface="DM Sans"/>
                <a:cs typeface="DM Sans"/>
                <a:sym typeface="DM Sans"/>
              </a:rPr>
              <a:t>Model detects 7 to 8 parameters such as : INVOICE_NO, DATE_OF_ISSUE, SELLER, BUYER, order_id, Net_worth, Gross_worth, and IBAN.</a:t>
            </a:r>
          </a:p>
          <a:p>
            <a:pPr algn="l" marL="495554" indent="-247777" lvl="1">
              <a:lnSpc>
                <a:spcPts val="3098"/>
              </a:lnSpc>
              <a:buFont typeface="Arial"/>
              <a:buChar char="•"/>
            </a:pPr>
            <a:r>
              <a:rPr lang="en-US" sz="2295" spc="137">
                <a:solidFill>
                  <a:srgbClr val="000000"/>
                </a:solidFill>
                <a:latin typeface="DM Sans"/>
                <a:ea typeface="DM Sans"/>
                <a:cs typeface="DM Sans"/>
                <a:sym typeface="DM Sans"/>
              </a:rPr>
              <a:t>Model Accuracy : 95%</a:t>
            </a:r>
          </a:p>
          <a:p>
            <a:pPr algn="l" marL="495554" indent="-247777" lvl="1">
              <a:lnSpc>
                <a:spcPts val="3098"/>
              </a:lnSpc>
              <a:buFont typeface="Arial"/>
              <a:buChar char="•"/>
            </a:pPr>
            <a:r>
              <a:rPr lang="en-US" sz="2295" spc="137">
                <a:solidFill>
                  <a:srgbClr val="000000"/>
                </a:solidFill>
                <a:latin typeface="DM Sans"/>
                <a:ea typeface="DM Sans"/>
                <a:cs typeface="DM Sans"/>
                <a:sym typeface="DM Sans"/>
              </a:rPr>
              <a:t>Model has been trained on 3 performance perameter</a:t>
            </a:r>
          </a:p>
          <a:p>
            <a:pPr algn="l" marL="495554" indent="-247777" lvl="1">
              <a:lnSpc>
                <a:spcPts val="3098"/>
              </a:lnSpc>
              <a:buFont typeface="Arial"/>
              <a:buChar char="•"/>
            </a:pPr>
            <a:r>
              <a:rPr lang="en-US" sz="2295" spc="137">
                <a:solidFill>
                  <a:srgbClr val="000000"/>
                </a:solidFill>
                <a:latin typeface="DM Sans"/>
                <a:ea typeface="DM Sans"/>
                <a:cs typeface="DM Sans"/>
                <a:sym typeface="DM Sans"/>
              </a:rPr>
              <a:t>ents_p</a:t>
            </a:r>
          </a:p>
          <a:p>
            <a:pPr algn="l" marL="495554" indent="-247777" lvl="1">
              <a:lnSpc>
                <a:spcPts val="3098"/>
              </a:lnSpc>
              <a:buFont typeface="Arial"/>
              <a:buChar char="•"/>
            </a:pPr>
            <a:r>
              <a:rPr lang="en-US" sz="2295" spc="137">
                <a:solidFill>
                  <a:srgbClr val="000000"/>
                </a:solidFill>
                <a:latin typeface="DM Sans"/>
                <a:ea typeface="DM Sans"/>
                <a:cs typeface="DM Sans"/>
                <a:sym typeface="DM Sans"/>
              </a:rPr>
              <a:t>ents_r </a:t>
            </a:r>
          </a:p>
          <a:p>
            <a:pPr algn="l" marL="495554" indent="-247777" lvl="1">
              <a:lnSpc>
                <a:spcPts val="3098"/>
              </a:lnSpc>
              <a:buFont typeface="Arial"/>
              <a:buChar char="•"/>
            </a:pPr>
            <a:r>
              <a:rPr lang="en-US" sz="2295" spc="137">
                <a:solidFill>
                  <a:srgbClr val="000000"/>
                </a:solidFill>
                <a:latin typeface="DM Sans"/>
                <a:ea typeface="DM Sans"/>
                <a:cs typeface="DM Sans"/>
                <a:sym typeface="DM Sans"/>
              </a:rPr>
              <a:t>ents_f </a:t>
            </a:r>
          </a:p>
          <a:p>
            <a:pPr algn="l">
              <a:lnSpc>
                <a:spcPts val="2694"/>
              </a:lnSpc>
            </a:pPr>
          </a:p>
          <a:p>
            <a:pPr algn="l" marL="0" indent="0" lvl="0">
              <a:lnSpc>
                <a:spcPts val="269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5812000"/>
            <a:ext cx="10014901" cy="1030856"/>
          </a:xfrm>
          <a:prstGeom prst="rect">
            <a:avLst/>
          </a:prstGeom>
        </p:spPr>
        <p:txBody>
          <a:bodyPr anchor="t" rtlCol="false" tIns="0" lIns="0" bIns="0" rIns="0">
            <a:spAutoFit/>
          </a:bodyPr>
          <a:lstStyle/>
          <a:p>
            <a:pPr algn="ctr">
              <a:lnSpc>
                <a:spcPts val="7662"/>
              </a:lnSpc>
            </a:pPr>
            <a:r>
              <a:rPr lang="en-US" b="true" sz="7899">
                <a:solidFill>
                  <a:srgbClr val="000000"/>
                </a:solidFill>
                <a:latin typeface="DM Sans Bold"/>
                <a:ea typeface="DM Sans Bold"/>
                <a:cs typeface="DM Sans Bold"/>
                <a:sym typeface="DM Sans Bold"/>
              </a:rPr>
              <a:t>Accuracy </a:t>
            </a:r>
          </a:p>
        </p:txBody>
      </p:sp>
      <p:sp>
        <p:nvSpPr>
          <p:cNvPr name="TextBox 4" id="4"/>
          <p:cNvSpPr txBox="true"/>
          <p:nvPr/>
        </p:nvSpPr>
        <p:spPr>
          <a:xfrm rot="0">
            <a:off x="5486467" y="3105675"/>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95%</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29548"/>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6" id="6"/>
          <p:cNvSpPr txBox="true"/>
          <p:nvPr/>
        </p:nvSpPr>
        <p:spPr>
          <a:xfrm rot="0">
            <a:off x="1504950" y="5398770"/>
            <a:ext cx="7898515" cy="2785073"/>
          </a:xfrm>
          <a:prstGeom prst="rect">
            <a:avLst/>
          </a:prstGeom>
        </p:spPr>
        <p:txBody>
          <a:bodyPr anchor="t" rtlCol="false" tIns="0" lIns="0" bIns="0" rIns="0">
            <a:spAutoFit/>
          </a:bodyPr>
          <a:lstStyle/>
          <a:p>
            <a:pPr algn="l" marL="0" indent="0" lvl="0">
              <a:lnSpc>
                <a:spcPts val="3181"/>
              </a:lnSpc>
              <a:spcBef>
                <a:spcPct val="0"/>
              </a:spcBef>
            </a:pPr>
            <a:r>
              <a:rPr lang="en-US" sz="2356" spc="141" u="none">
                <a:solidFill>
                  <a:srgbClr val="000000"/>
                </a:solidFill>
                <a:latin typeface="DM Sans"/>
                <a:ea typeface="DM Sans"/>
                <a:cs typeface="DM Sans"/>
                <a:sym typeface="DM Sans"/>
              </a:rPr>
              <a:t>Using the transformer-based en_core_web_trf model, the Invoice IQ system increased the accuracy of invoice data extraction from 62% using en_core_web_lg to 95%. Efficiency was further increased via GPU optimization, underscoring the importance of sophisticated models and refining for practical use..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DAGZCpC2xYw</dc:identifier>
  <dcterms:modified xsi:type="dcterms:W3CDTF">2011-08-01T06:04:30Z</dcterms:modified>
  <cp:revision>1</cp:revision>
  <dc:title>Blue Doodle Project Presentation</dc:title>
</cp:coreProperties>
</file>