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60F4C74-A131-41B8-8AA2-3D0CD0278C23}"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6570A-8A2E-4DF8-B7B8-B5737B8C2DAA}"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03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F4C74-A131-41B8-8AA2-3D0CD0278C23}"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6570A-8A2E-4DF8-B7B8-B5737B8C2DAA}" type="slidenum">
              <a:rPr lang="en-US" smtClean="0"/>
              <a:t>‹#›</a:t>
            </a:fld>
            <a:endParaRPr lang="en-US"/>
          </a:p>
        </p:txBody>
      </p:sp>
    </p:spTree>
    <p:extLst>
      <p:ext uri="{BB962C8B-B14F-4D97-AF65-F5344CB8AC3E}">
        <p14:creationId xmlns:p14="http://schemas.microsoft.com/office/powerpoint/2010/main" val="396880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F4C74-A131-41B8-8AA2-3D0CD0278C23}"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6570A-8A2E-4DF8-B7B8-B5737B8C2DAA}"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42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F4C74-A131-41B8-8AA2-3D0CD0278C23}"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6570A-8A2E-4DF8-B7B8-B5737B8C2DAA}" type="slidenum">
              <a:rPr lang="en-US" smtClean="0"/>
              <a:t>‹#›</a:t>
            </a:fld>
            <a:endParaRPr lang="en-US"/>
          </a:p>
        </p:txBody>
      </p:sp>
    </p:spTree>
    <p:extLst>
      <p:ext uri="{BB962C8B-B14F-4D97-AF65-F5344CB8AC3E}">
        <p14:creationId xmlns:p14="http://schemas.microsoft.com/office/powerpoint/2010/main" val="254817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F4C74-A131-41B8-8AA2-3D0CD0278C23}"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6570A-8A2E-4DF8-B7B8-B5737B8C2DA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771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0F4C74-A131-41B8-8AA2-3D0CD0278C23}"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6570A-8A2E-4DF8-B7B8-B5737B8C2DAA}" type="slidenum">
              <a:rPr lang="en-US" smtClean="0"/>
              <a:t>‹#›</a:t>
            </a:fld>
            <a:endParaRPr lang="en-US"/>
          </a:p>
        </p:txBody>
      </p:sp>
    </p:spTree>
    <p:extLst>
      <p:ext uri="{BB962C8B-B14F-4D97-AF65-F5344CB8AC3E}">
        <p14:creationId xmlns:p14="http://schemas.microsoft.com/office/powerpoint/2010/main" val="159091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0F4C74-A131-41B8-8AA2-3D0CD0278C23}" type="datetimeFigureOut">
              <a:rPr lang="en-US" smtClean="0"/>
              <a:t>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6570A-8A2E-4DF8-B7B8-B5737B8C2DAA}" type="slidenum">
              <a:rPr lang="en-US" smtClean="0"/>
              <a:t>‹#›</a:t>
            </a:fld>
            <a:endParaRPr lang="en-US"/>
          </a:p>
        </p:txBody>
      </p:sp>
    </p:spTree>
    <p:extLst>
      <p:ext uri="{BB962C8B-B14F-4D97-AF65-F5344CB8AC3E}">
        <p14:creationId xmlns:p14="http://schemas.microsoft.com/office/powerpoint/2010/main" val="399300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0F4C74-A131-41B8-8AA2-3D0CD0278C23}" type="datetimeFigureOut">
              <a:rPr lang="en-US" smtClean="0"/>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6570A-8A2E-4DF8-B7B8-B5737B8C2DAA}" type="slidenum">
              <a:rPr lang="en-US" smtClean="0"/>
              <a:t>‹#›</a:t>
            </a:fld>
            <a:endParaRPr lang="en-US"/>
          </a:p>
        </p:txBody>
      </p:sp>
    </p:spTree>
    <p:extLst>
      <p:ext uri="{BB962C8B-B14F-4D97-AF65-F5344CB8AC3E}">
        <p14:creationId xmlns:p14="http://schemas.microsoft.com/office/powerpoint/2010/main" val="183187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F4C74-A131-41B8-8AA2-3D0CD0278C23}" type="datetimeFigureOut">
              <a:rPr lang="en-US" smtClean="0"/>
              <a:t>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6570A-8A2E-4DF8-B7B8-B5737B8C2DAA}" type="slidenum">
              <a:rPr lang="en-US" smtClean="0"/>
              <a:t>‹#›</a:t>
            </a:fld>
            <a:endParaRPr lang="en-US"/>
          </a:p>
        </p:txBody>
      </p:sp>
    </p:spTree>
    <p:extLst>
      <p:ext uri="{BB962C8B-B14F-4D97-AF65-F5344CB8AC3E}">
        <p14:creationId xmlns:p14="http://schemas.microsoft.com/office/powerpoint/2010/main" val="2293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0F4C74-A131-41B8-8AA2-3D0CD0278C23}"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6570A-8A2E-4DF8-B7B8-B5737B8C2DAA}" type="slidenum">
              <a:rPr lang="en-US" smtClean="0"/>
              <a:t>‹#›</a:t>
            </a:fld>
            <a:endParaRPr lang="en-US"/>
          </a:p>
        </p:txBody>
      </p:sp>
    </p:spTree>
    <p:extLst>
      <p:ext uri="{BB962C8B-B14F-4D97-AF65-F5344CB8AC3E}">
        <p14:creationId xmlns:p14="http://schemas.microsoft.com/office/powerpoint/2010/main" val="99131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0F4C74-A131-41B8-8AA2-3D0CD0278C23}"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6570A-8A2E-4DF8-B7B8-B5737B8C2DA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30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0F4C74-A131-41B8-8AA2-3D0CD0278C23}" type="datetimeFigureOut">
              <a:rPr lang="en-US" smtClean="0"/>
              <a:t>7/12/2022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76570A-8A2E-4DF8-B7B8-B5737B8C2DAA}"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08029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6F47-976B-475F-9726-0DC681267FA5}"/>
              </a:ext>
            </a:extLst>
          </p:cNvPr>
          <p:cNvSpPr>
            <a:spLocks noGrp="1"/>
          </p:cNvSpPr>
          <p:nvPr>
            <p:ph type="ctrTitle"/>
          </p:nvPr>
        </p:nvSpPr>
        <p:spPr/>
        <p:txBody>
          <a:bodyPr>
            <a:normAutofit/>
          </a:bodyPr>
          <a:lstStyle/>
          <a:p>
            <a:r>
              <a:rPr lang="en-US" sz="4400" b="1" i="0" dirty="0">
                <a:solidFill>
                  <a:schemeClr val="tx1"/>
                </a:solidFill>
                <a:effectLst/>
                <a:latin typeface="Heebo"/>
              </a:rPr>
              <a:t>features</a:t>
            </a:r>
            <a:r>
              <a:rPr lang="en-US" sz="4400" b="0" i="0" dirty="0">
                <a:solidFill>
                  <a:schemeClr val="tx1"/>
                </a:solidFill>
                <a:effectLst/>
                <a:latin typeface="Heebo"/>
              </a:rPr>
              <a:t> of Java programming</a:t>
            </a:r>
            <a:endParaRPr lang="en-US" dirty="0"/>
          </a:p>
        </p:txBody>
      </p:sp>
      <p:sp>
        <p:nvSpPr>
          <p:cNvPr id="4" name="Subtitle 3">
            <a:extLst>
              <a:ext uri="{FF2B5EF4-FFF2-40B4-BE49-F238E27FC236}">
                <a16:creationId xmlns:a16="http://schemas.microsoft.com/office/drawing/2014/main" id="{954D8C2B-7A35-405A-A13E-6EC302C9EC57}"/>
              </a:ext>
            </a:extLst>
          </p:cNvPr>
          <p:cNvSpPr>
            <a:spLocks noGrp="1"/>
          </p:cNvSpPr>
          <p:nvPr>
            <p:ph type="subTitle" idx="1"/>
          </p:nvPr>
        </p:nvSpPr>
        <p:spPr/>
        <p:txBody>
          <a:bodyPr>
            <a:normAutofit/>
          </a:bodyPr>
          <a:lstStyle/>
          <a:p>
            <a:r>
              <a:rPr lang="en-US" sz="2400" b="1" dirty="0"/>
              <a:t>Total Features: 13</a:t>
            </a:r>
          </a:p>
        </p:txBody>
      </p:sp>
      <p:pic>
        <p:nvPicPr>
          <p:cNvPr id="6" name="Picture 5">
            <a:extLst>
              <a:ext uri="{FF2B5EF4-FFF2-40B4-BE49-F238E27FC236}">
                <a16:creationId xmlns:a16="http://schemas.microsoft.com/office/drawing/2014/main" id="{C5831CEF-EB3A-44EA-9AFD-88A663231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6443" y="551925"/>
            <a:ext cx="5589105" cy="3493190"/>
          </a:xfrm>
          <a:prstGeom prst="rect">
            <a:avLst/>
          </a:prstGeom>
        </p:spPr>
      </p:pic>
    </p:spTree>
    <p:extLst>
      <p:ext uri="{BB962C8B-B14F-4D97-AF65-F5344CB8AC3E}">
        <p14:creationId xmlns:p14="http://schemas.microsoft.com/office/powerpoint/2010/main" val="1101589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p:txBody>
          <a:bodyPr>
            <a:normAutofit/>
          </a:bodyPr>
          <a:lstStyle/>
          <a:p>
            <a:r>
              <a:rPr lang="en-US" b="1" i="0" dirty="0">
                <a:solidFill>
                  <a:schemeClr val="accent2">
                    <a:lumMod val="75000"/>
                  </a:schemeClr>
                </a:solidFill>
                <a:effectLst/>
                <a:latin typeface="Heebo"/>
              </a:rPr>
              <a:t>Interpreted</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FD2E240-1404-4517-831C-574CBBD140B2}"/>
              </a:ext>
            </a:extLst>
          </p:cNvPr>
          <p:cNvSpPr>
            <a:spLocks noGrp="1"/>
          </p:cNvSpPr>
          <p:nvPr>
            <p:ph idx="1"/>
          </p:nvPr>
        </p:nvSpPr>
        <p:spPr/>
        <p:txBody>
          <a:bodyPr>
            <a:normAutofit/>
          </a:bodyPr>
          <a:lstStyle/>
          <a:p>
            <a:pPr algn="just"/>
            <a:r>
              <a:rPr lang="en-US" sz="4000" b="0" i="0" dirty="0">
                <a:effectLst/>
                <a:latin typeface="Nunito"/>
              </a:rPr>
              <a:t>Java byte code is translated on the fly to native machine instructions and is not stored anywhere. The development process is more rapid and analytical since the linking is an incremental and light-weight process.</a:t>
            </a:r>
          </a:p>
        </p:txBody>
      </p:sp>
    </p:spTree>
    <p:extLst>
      <p:ext uri="{BB962C8B-B14F-4D97-AF65-F5344CB8AC3E}">
        <p14:creationId xmlns:p14="http://schemas.microsoft.com/office/powerpoint/2010/main" val="43169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p:txBody>
          <a:bodyPr/>
          <a:lstStyle/>
          <a:p>
            <a:r>
              <a:rPr lang="en-US" b="1" i="0" dirty="0">
                <a:solidFill>
                  <a:schemeClr val="accent2">
                    <a:lumMod val="75000"/>
                  </a:schemeClr>
                </a:solidFill>
                <a:effectLst/>
                <a:latin typeface="Heebo"/>
              </a:rPr>
              <a:t>High Performance</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FD2E240-1404-4517-831C-574CBBD140B2}"/>
              </a:ext>
            </a:extLst>
          </p:cNvPr>
          <p:cNvSpPr>
            <a:spLocks noGrp="1"/>
          </p:cNvSpPr>
          <p:nvPr>
            <p:ph idx="1"/>
          </p:nvPr>
        </p:nvSpPr>
        <p:spPr/>
        <p:txBody>
          <a:bodyPr>
            <a:normAutofit/>
          </a:bodyPr>
          <a:lstStyle/>
          <a:p>
            <a:r>
              <a:rPr lang="en-US" sz="4000" b="0" i="0" dirty="0">
                <a:effectLst/>
                <a:latin typeface="Nunito"/>
              </a:rPr>
              <a:t>With the use of Just-In-Time compilers, Java enables high performance.</a:t>
            </a:r>
            <a:endParaRPr lang="en-US" sz="4000" dirty="0"/>
          </a:p>
        </p:txBody>
      </p:sp>
    </p:spTree>
    <p:extLst>
      <p:ext uri="{BB962C8B-B14F-4D97-AF65-F5344CB8AC3E}">
        <p14:creationId xmlns:p14="http://schemas.microsoft.com/office/powerpoint/2010/main" val="6047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p:txBody>
          <a:bodyPr/>
          <a:lstStyle/>
          <a:p>
            <a:r>
              <a:rPr lang="en-US" b="1" i="0" dirty="0">
                <a:solidFill>
                  <a:schemeClr val="accent2">
                    <a:lumMod val="75000"/>
                  </a:schemeClr>
                </a:solidFill>
                <a:effectLst/>
                <a:latin typeface="Heebo"/>
              </a:rPr>
              <a:t>Distributed</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FD2E240-1404-4517-831C-574CBBD140B2}"/>
              </a:ext>
            </a:extLst>
          </p:cNvPr>
          <p:cNvSpPr>
            <a:spLocks noGrp="1"/>
          </p:cNvSpPr>
          <p:nvPr>
            <p:ph idx="1"/>
          </p:nvPr>
        </p:nvSpPr>
        <p:spPr/>
        <p:txBody>
          <a:bodyPr>
            <a:normAutofit/>
          </a:bodyPr>
          <a:lstStyle/>
          <a:p>
            <a:r>
              <a:rPr lang="en-US" sz="4000" b="0" i="0" dirty="0">
                <a:effectLst/>
                <a:latin typeface="Nunito"/>
              </a:rPr>
              <a:t>Java is designed for the distributed environment of the internet.</a:t>
            </a:r>
            <a:endParaRPr lang="en-US" sz="4000" dirty="0"/>
          </a:p>
        </p:txBody>
      </p:sp>
    </p:spTree>
    <p:extLst>
      <p:ext uri="{BB962C8B-B14F-4D97-AF65-F5344CB8AC3E}">
        <p14:creationId xmlns:p14="http://schemas.microsoft.com/office/powerpoint/2010/main" val="263247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p:txBody>
          <a:bodyPr/>
          <a:lstStyle/>
          <a:p>
            <a:r>
              <a:rPr lang="en-US" b="1" i="0" dirty="0">
                <a:solidFill>
                  <a:schemeClr val="accent2">
                    <a:lumMod val="75000"/>
                  </a:schemeClr>
                </a:solidFill>
                <a:effectLst/>
                <a:latin typeface="Heebo"/>
              </a:rPr>
              <a:t>Dynamic</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FD2E240-1404-4517-831C-574CBBD140B2}"/>
              </a:ext>
            </a:extLst>
          </p:cNvPr>
          <p:cNvSpPr>
            <a:spLocks noGrp="1"/>
          </p:cNvSpPr>
          <p:nvPr>
            <p:ph idx="1"/>
          </p:nvPr>
        </p:nvSpPr>
        <p:spPr/>
        <p:txBody>
          <a:bodyPr>
            <a:normAutofit/>
          </a:bodyPr>
          <a:lstStyle/>
          <a:p>
            <a:r>
              <a:rPr lang="en-US" sz="4000" b="0" i="0" dirty="0">
                <a:effectLst/>
                <a:latin typeface="Nunito"/>
              </a:rPr>
              <a:t>Java is considered to be more dynamic than C or C++ since it is designed to adapt to an evolving environment. Java programs can carry an extensive amount of run-time information that can be used to verify and resolve accesses to objects at run-time.</a:t>
            </a:r>
            <a:endParaRPr lang="en-US" sz="4000" dirty="0"/>
          </a:p>
        </p:txBody>
      </p:sp>
    </p:spTree>
    <p:extLst>
      <p:ext uri="{BB962C8B-B14F-4D97-AF65-F5344CB8AC3E}">
        <p14:creationId xmlns:p14="http://schemas.microsoft.com/office/powerpoint/2010/main" val="174612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p:txBody>
          <a:bodyPr/>
          <a:lstStyle/>
          <a:p>
            <a:r>
              <a:rPr lang="en-US" dirty="0"/>
              <a:t>End</a:t>
            </a:r>
          </a:p>
        </p:txBody>
      </p:sp>
    </p:spTree>
    <p:extLst>
      <p:ext uri="{BB962C8B-B14F-4D97-AF65-F5344CB8AC3E}">
        <p14:creationId xmlns:p14="http://schemas.microsoft.com/office/powerpoint/2010/main" val="222527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a:xfrm>
            <a:off x="1024128" y="585216"/>
            <a:ext cx="9720072" cy="1164071"/>
          </a:xfrm>
        </p:spPr>
        <p:txBody>
          <a:bodyPr>
            <a:normAutofit/>
          </a:bodyPr>
          <a:lstStyle/>
          <a:p>
            <a:r>
              <a:rPr lang="en-US" b="1" i="0" dirty="0">
                <a:solidFill>
                  <a:schemeClr val="accent2">
                    <a:lumMod val="75000"/>
                  </a:schemeClr>
                </a:solidFill>
                <a:effectLst/>
                <a:latin typeface="Heebo"/>
              </a:rPr>
              <a:t>Object Oriented</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FD2E240-1404-4517-831C-574CBBD140B2}"/>
              </a:ext>
            </a:extLst>
          </p:cNvPr>
          <p:cNvSpPr>
            <a:spLocks noGrp="1"/>
          </p:cNvSpPr>
          <p:nvPr>
            <p:ph idx="1"/>
          </p:nvPr>
        </p:nvSpPr>
        <p:spPr/>
        <p:txBody>
          <a:bodyPr>
            <a:normAutofit/>
          </a:bodyPr>
          <a:lstStyle/>
          <a:p>
            <a:r>
              <a:rPr lang="en-US" sz="4000" b="0" i="0" dirty="0">
                <a:effectLst/>
                <a:latin typeface="Nunito"/>
              </a:rPr>
              <a:t>In Java, everything is an Object. Java can be easily extended since it is based on the Object model.</a:t>
            </a:r>
            <a:endParaRPr lang="en-US" sz="4000" dirty="0"/>
          </a:p>
        </p:txBody>
      </p:sp>
    </p:spTree>
    <p:extLst>
      <p:ext uri="{BB962C8B-B14F-4D97-AF65-F5344CB8AC3E}">
        <p14:creationId xmlns:p14="http://schemas.microsoft.com/office/powerpoint/2010/main" val="78696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a:xfrm>
            <a:off x="1024128" y="585216"/>
            <a:ext cx="9720072" cy="1177323"/>
          </a:xfrm>
        </p:spPr>
        <p:txBody>
          <a:bodyPr/>
          <a:lstStyle/>
          <a:p>
            <a:r>
              <a:rPr lang="en-US" b="1" i="0" dirty="0">
                <a:solidFill>
                  <a:schemeClr val="accent2">
                    <a:lumMod val="75000"/>
                  </a:schemeClr>
                </a:solidFill>
                <a:effectLst/>
                <a:latin typeface="Heebo"/>
              </a:rPr>
              <a:t>Platform Independent</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FD2E240-1404-4517-831C-574CBBD140B2}"/>
              </a:ext>
            </a:extLst>
          </p:cNvPr>
          <p:cNvSpPr>
            <a:spLocks noGrp="1"/>
          </p:cNvSpPr>
          <p:nvPr>
            <p:ph idx="1"/>
          </p:nvPr>
        </p:nvSpPr>
        <p:spPr>
          <a:xfrm>
            <a:off x="1024128" y="1762539"/>
            <a:ext cx="9720073" cy="4546821"/>
          </a:xfrm>
        </p:spPr>
        <p:txBody>
          <a:bodyPr>
            <a:noAutofit/>
          </a:bodyPr>
          <a:lstStyle/>
          <a:p>
            <a:r>
              <a:rPr lang="en-US" sz="4000" b="0" i="0" dirty="0">
                <a:effectLst/>
                <a:latin typeface="Nunito"/>
              </a:rPr>
              <a:t>Unlike many other programming languages including C and C++, when Java is compiled, it is not compiled into platform specific machine, rather into platform-independent byte code. This byte code is distributed over the web and interpreted by the Virtual Machine (JVM) on whichever platform it is being run on.</a:t>
            </a:r>
            <a:endParaRPr lang="en-US" sz="4000" dirty="0"/>
          </a:p>
        </p:txBody>
      </p:sp>
    </p:spTree>
    <p:extLst>
      <p:ext uri="{BB962C8B-B14F-4D97-AF65-F5344CB8AC3E}">
        <p14:creationId xmlns:p14="http://schemas.microsoft.com/office/powerpoint/2010/main" val="6291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p:txBody>
          <a:bodyPr/>
          <a:lstStyle/>
          <a:p>
            <a:r>
              <a:rPr lang="en-US" b="1" i="0" dirty="0">
                <a:solidFill>
                  <a:schemeClr val="accent2">
                    <a:lumMod val="75000"/>
                  </a:schemeClr>
                </a:solidFill>
                <a:effectLst/>
                <a:latin typeface="Heebo"/>
              </a:rPr>
              <a:t>Simple</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FD2E240-1404-4517-831C-574CBBD140B2}"/>
              </a:ext>
            </a:extLst>
          </p:cNvPr>
          <p:cNvSpPr>
            <a:spLocks noGrp="1"/>
          </p:cNvSpPr>
          <p:nvPr>
            <p:ph idx="1"/>
          </p:nvPr>
        </p:nvSpPr>
        <p:spPr/>
        <p:txBody>
          <a:bodyPr>
            <a:normAutofit/>
          </a:bodyPr>
          <a:lstStyle/>
          <a:p>
            <a:r>
              <a:rPr lang="en-US" sz="4000" b="0" i="0" dirty="0">
                <a:effectLst/>
                <a:latin typeface="Nunito"/>
              </a:rPr>
              <a:t>Java is designed to be easy to learn. If you understand the basic concept of OOP Java, it would be easy to master.</a:t>
            </a:r>
            <a:endParaRPr lang="en-US" sz="4000" dirty="0"/>
          </a:p>
        </p:txBody>
      </p:sp>
    </p:spTree>
    <p:extLst>
      <p:ext uri="{BB962C8B-B14F-4D97-AF65-F5344CB8AC3E}">
        <p14:creationId xmlns:p14="http://schemas.microsoft.com/office/powerpoint/2010/main" val="66638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p:txBody>
          <a:bodyPr/>
          <a:lstStyle/>
          <a:p>
            <a:r>
              <a:rPr lang="en-US" b="1" i="0" dirty="0">
                <a:solidFill>
                  <a:schemeClr val="accent2">
                    <a:lumMod val="75000"/>
                  </a:schemeClr>
                </a:solidFill>
                <a:effectLst/>
                <a:latin typeface="Heebo"/>
              </a:rPr>
              <a:t>Secure</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FD2E240-1404-4517-831C-574CBBD140B2}"/>
              </a:ext>
            </a:extLst>
          </p:cNvPr>
          <p:cNvSpPr>
            <a:spLocks noGrp="1"/>
          </p:cNvSpPr>
          <p:nvPr>
            <p:ph idx="1"/>
          </p:nvPr>
        </p:nvSpPr>
        <p:spPr/>
        <p:txBody>
          <a:bodyPr>
            <a:normAutofit/>
          </a:bodyPr>
          <a:lstStyle/>
          <a:p>
            <a:r>
              <a:rPr lang="en-US" sz="4000" b="0" i="0" dirty="0">
                <a:effectLst/>
                <a:latin typeface="Nunito"/>
              </a:rPr>
              <a:t>With Java's secure feature it enables to develop virus-free, tamper-free systems. Authentication techniques are based on public-key encryption.</a:t>
            </a:r>
            <a:endParaRPr lang="en-US" sz="4000" dirty="0"/>
          </a:p>
        </p:txBody>
      </p:sp>
    </p:spTree>
    <p:extLst>
      <p:ext uri="{BB962C8B-B14F-4D97-AF65-F5344CB8AC3E}">
        <p14:creationId xmlns:p14="http://schemas.microsoft.com/office/powerpoint/2010/main" val="22975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p:txBody>
          <a:bodyPr/>
          <a:lstStyle/>
          <a:p>
            <a:r>
              <a:rPr lang="en-US" b="1" i="0" dirty="0">
                <a:solidFill>
                  <a:schemeClr val="accent2">
                    <a:lumMod val="75000"/>
                  </a:schemeClr>
                </a:solidFill>
                <a:effectLst/>
                <a:latin typeface="Heebo"/>
              </a:rPr>
              <a:t>Architecture-neutral</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FD2E240-1404-4517-831C-574CBBD140B2}"/>
              </a:ext>
            </a:extLst>
          </p:cNvPr>
          <p:cNvSpPr>
            <a:spLocks noGrp="1"/>
          </p:cNvSpPr>
          <p:nvPr>
            <p:ph idx="1"/>
          </p:nvPr>
        </p:nvSpPr>
        <p:spPr/>
        <p:txBody>
          <a:bodyPr>
            <a:normAutofit/>
          </a:bodyPr>
          <a:lstStyle/>
          <a:p>
            <a:r>
              <a:rPr lang="en-US" sz="4000" b="0" i="0" dirty="0">
                <a:effectLst/>
                <a:latin typeface="Nunito"/>
              </a:rPr>
              <a:t>Java compiler generates an architecture-neutral object file format, which makes the compiled code executable on many processors, with the presence of Java runtime system.</a:t>
            </a:r>
            <a:endParaRPr lang="en-US" sz="4000" dirty="0"/>
          </a:p>
        </p:txBody>
      </p:sp>
    </p:spTree>
    <p:extLst>
      <p:ext uri="{BB962C8B-B14F-4D97-AF65-F5344CB8AC3E}">
        <p14:creationId xmlns:p14="http://schemas.microsoft.com/office/powerpoint/2010/main" val="2423418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p:txBody>
          <a:bodyPr/>
          <a:lstStyle/>
          <a:p>
            <a:r>
              <a:rPr lang="en-US" b="1" i="0" dirty="0">
                <a:solidFill>
                  <a:schemeClr val="accent2">
                    <a:lumMod val="75000"/>
                  </a:schemeClr>
                </a:solidFill>
                <a:effectLst/>
                <a:latin typeface="Heebo"/>
              </a:rPr>
              <a:t>Portable</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FD2E240-1404-4517-831C-574CBBD140B2}"/>
              </a:ext>
            </a:extLst>
          </p:cNvPr>
          <p:cNvSpPr>
            <a:spLocks noGrp="1"/>
          </p:cNvSpPr>
          <p:nvPr>
            <p:ph idx="1"/>
          </p:nvPr>
        </p:nvSpPr>
        <p:spPr/>
        <p:txBody>
          <a:bodyPr>
            <a:normAutofit/>
          </a:bodyPr>
          <a:lstStyle/>
          <a:p>
            <a:r>
              <a:rPr lang="en-US" sz="4000" b="0" i="0" dirty="0">
                <a:effectLst/>
                <a:latin typeface="Nunito"/>
              </a:rPr>
              <a:t>Being architecture-neutral and having no implementation dependent aspects of the specification makes Java portable. The compiler in Java is written in ANSI C with a clean portability boundary, which is a POSIX subset.</a:t>
            </a:r>
            <a:endParaRPr lang="en-US" sz="4000" dirty="0"/>
          </a:p>
        </p:txBody>
      </p:sp>
    </p:spTree>
    <p:extLst>
      <p:ext uri="{BB962C8B-B14F-4D97-AF65-F5344CB8AC3E}">
        <p14:creationId xmlns:p14="http://schemas.microsoft.com/office/powerpoint/2010/main" val="204561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p:txBody>
          <a:bodyPr/>
          <a:lstStyle/>
          <a:p>
            <a:r>
              <a:rPr lang="en-US" b="1" i="0" dirty="0">
                <a:solidFill>
                  <a:schemeClr val="accent2">
                    <a:lumMod val="75000"/>
                  </a:schemeClr>
                </a:solidFill>
                <a:effectLst/>
                <a:latin typeface="Heebo"/>
              </a:rPr>
              <a:t>Robust</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FD2E240-1404-4517-831C-574CBBD140B2}"/>
              </a:ext>
            </a:extLst>
          </p:cNvPr>
          <p:cNvSpPr>
            <a:spLocks noGrp="1"/>
          </p:cNvSpPr>
          <p:nvPr>
            <p:ph idx="1"/>
          </p:nvPr>
        </p:nvSpPr>
        <p:spPr/>
        <p:txBody>
          <a:bodyPr>
            <a:normAutofit/>
          </a:bodyPr>
          <a:lstStyle/>
          <a:p>
            <a:r>
              <a:rPr lang="en-US" sz="4000" b="0" i="0" dirty="0">
                <a:effectLst/>
                <a:latin typeface="Nunito"/>
              </a:rPr>
              <a:t>Java makes an effort to eliminate error-prone situations by emphasizing mainly on compile time error checking and runtime checking.</a:t>
            </a:r>
            <a:endParaRPr lang="en-US" sz="4000" dirty="0"/>
          </a:p>
        </p:txBody>
      </p:sp>
    </p:spTree>
    <p:extLst>
      <p:ext uri="{BB962C8B-B14F-4D97-AF65-F5344CB8AC3E}">
        <p14:creationId xmlns:p14="http://schemas.microsoft.com/office/powerpoint/2010/main" val="124012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5AE8-9BC0-4FDC-B055-B5002EBF90FA}"/>
              </a:ext>
            </a:extLst>
          </p:cNvPr>
          <p:cNvSpPr>
            <a:spLocks noGrp="1"/>
          </p:cNvSpPr>
          <p:nvPr>
            <p:ph type="title"/>
          </p:nvPr>
        </p:nvSpPr>
        <p:spPr/>
        <p:txBody>
          <a:bodyPr/>
          <a:lstStyle/>
          <a:p>
            <a:r>
              <a:rPr lang="en-US" b="1" i="0" dirty="0">
                <a:solidFill>
                  <a:schemeClr val="accent2">
                    <a:lumMod val="75000"/>
                  </a:schemeClr>
                </a:solidFill>
                <a:effectLst/>
                <a:latin typeface="Heebo"/>
              </a:rPr>
              <a:t>Multithreaded</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FD2E240-1404-4517-831C-574CBBD140B2}"/>
              </a:ext>
            </a:extLst>
          </p:cNvPr>
          <p:cNvSpPr>
            <a:spLocks noGrp="1"/>
          </p:cNvSpPr>
          <p:nvPr>
            <p:ph idx="1"/>
          </p:nvPr>
        </p:nvSpPr>
        <p:spPr/>
        <p:txBody>
          <a:bodyPr>
            <a:normAutofit/>
          </a:bodyPr>
          <a:lstStyle/>
          <a:p>
            <a:r>
              <a:rPr lang="en-US" sz="4000" b="0" i="0" dirty="0">
                <a:effectLst/>
                <a:latin typeface="Nunito"/>
              </a:rPr>
              <a:t>With Java's multithreaded feature it is possible to write programs that can perform many tasks simultaneously. This design feature allows the developers to construct interactive applications that can run smoothly.</a:t>
            </a:r>
            <a:endParaRPr lang="en-US" sz="4000" dirty="0"/>
          </a:p>
        </p:txBody>
      </p:sp>
    </p:spTree>
    <p:extLst>
      <p:ext uri="{BB962C8B-B14F-4D97-AF65-F5344CB8AC3E}">
        <p14:creationId xmlns:p14="http://schemas.microsoft.com/office/powerpoint/2010/main" val="1977902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15</TotalTime>
  <Words>370</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Heebo</vt:lpstr>
      <vt:lpstr>Nunito</vt:lpstr>
      <vt:lpstr>Tw Cen MT</vt:lpstr>
      <vt:lpstr>Tw Cen MT Condensed</vt:lpstr>
      <vt:lpstr>Wingdings 3</vt:lpstr>
      <vt:lpstr>Integral</vt:lpstr>
      <vt:lpstr>features of Java programming</vt:lpstr>
      <vt:lpstr>Object Oriented</vt:lpstr>
      <vt:lpstr>Platform Independent</vt:lpstr>
      <vt:lpstr>Simple</vt:lpstr>
      <vt:lpstr>Secure</vt:lpstr>
      <vt:lpstr>Architecture-neutral</vt:lpstr>
      <vt:lpstr>Portable</vt:lpstr>
      <vt:lpstr>Robust</vt:lpstr>
      <vt:lpstr>Multithreaded</vt:lpstr>
      <vt:lpstr>Interpreted</vt:lpstr>
      <vt:lpstr>High Performance</vt:lpstr>
      <vt:lpstr>Distributed</vt:lpstr>
      <vt:lpstr>Dynamic</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Java programming</dc:title>
  <dc:creator>Saurabh Gawade</dc:creator>
  <cp:lastModifiedBy>Saurabh Gawade</cp:lastModifiedBy>
  <cp:revision>18</cp:revision>
  <dcterms:created xsi:type="dcterms:W3CDTF">2022-07-11T09:14:49Z</dcterms:created>
  <dcterms:modified xsi:type="dcterms:W3CDTF">2022-07-12T05:00:51Z</dcterms:modified>
</cp:coreProperties>
</file>