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K Modular" charset="1" panose="00000800000000000000"/>
      <p:regular r:id="rId13"/>
    </p:embeddedFont>
    <p:embeddedFont>
      <p:font typeface="Gruppo" charset="1" panose="02000604060000020004"/>
      <p:regular r:id="rId14"/>
    </p:embeddedFont>
    <p:embeddedFont>
      <p:font typeface="Mokoto Glitch 1" charset="1" panose="00000000000000000000"/>
      <p:regular r:id="rId15"/>
    </p:embeddedFont>
    <p:embeddedFont>
      <p:font typeface="Mokoto" charset="1" panose="00000000000000000000"/>
      <p:regular r:id="rId16"/>
    </p:embeddedFont>
    <p:embeddedFont>
      <p:font typeface="Raleway Light" charset="1" panose="00000000000000000000"/>
      <p:regular r:id="rId17"/>
    </p:embeddedFont>
    <p:embeddedFont>
      <p:font typeface="Raleway Bold" charset="1" panose="00000000000000000000"/>
      <p:regular r:id="rId18"/>
    </p:embeddedFont>
    <p:embeddedFont>
      <p:font typeface="Raleway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8.jpeg" Type="http://schemas.openxmlformats.org/officeDocument/2006/relationships/image"/><Relationship Id="rId9" Target="../media/image1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54235" y="-723790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1"/>
                </a:lnTo>
                <a:lnTo>
                  <a:pt x="0" y="188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29951" y="1265968"/>
            <a:ext cx="3799594" cy="678844"/>
          </a:xfrm>
          <a:custGeom>
            <a:avLst/>
            <a:gdLst/>
            <a:ahLst/>
            <a:cxnLst/>
            <a:rect r="r" b="b" t="t" l="l"/>
            <a:pathLst>
              <a:path h="678844" w="3799594">
                <a:moveTo>
                  <a:pt x="0" y="0"/>
                </a:moveTo>
                <a:lnTo>
                  <a:pt x="3799594" y="0"/>
                </a:lnTo>
                <a:lnTo>
                  <a:pt x="3799594" y="678843"/>
                </a:lnTo>
                <a:lnTo>
                  <a:pt x="0" y="678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7249" y="8933667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2"/>
                </a:lnTo>
                <a:lnTo>
                  <a:pt x="0" y="18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29748" y="9828850"/>
            <a:ext cx="1284254" cy="354921"/>
          </a:xfrm>
          <a:custGeom>
            <a:avLst/>
            <a:gdLst/>
            <a:ahLst/>
            <a:cxnLst/>
            <a:rect r="r" b="b" t="t" l="l"/>
            <a:pathLst>
              <a:path h="354921" w="1284254">
                <a:moveTo>
                  <a:pt x="0" y="0"/>
                </a:moveTo>
                <a:lnTo>
                  <a:pt x="1284254" y="0"/>
                </a:lnTo>
                <a:lnTo>
                  <a:pt x="1284254" y="354921"/>
                </a:lnTo>
                <a:lnTo>
                  <a:pt x="0" y="3549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80400" y="1900265"/>
            <a:ext cx="2478900" cy="2071947"/>
          </a:xfrm>
          <a:custGeom>
            <a:avLst/>
            <a:gdLst/>
            <a:ahLst/>
            <a:cxnLst/>
            <a:rect r="r" b="b" t="t" l="l"/>
            <a:pathLst>
              <a:path h="2071947" w="2478900">
                <a:moveTo>
                  <a:pt x="0" y="0"/>
                </a:moveTo>
                <a:lnTo>
                  <a:pt x="2478900" y="0"/>
                </a:lnTo>
                <a:lnTo>
                  <a:pt x="2478900" y="2071948"/>
                </a:lnTo>
                <a:lnTo>
                  <a:pt x="0" y="20719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89356" y="2761225"/>
            <a:ext cx="6917572" cy="5781937"/>
          </a:xfrm>
          <a:custGeom>
            <a:avLst/>
            <a:gdLst/>
            <a:ahLst/>
            <a:cxnLst/>
            <a:rect r="r" b="b" t="t" l="l"/>
            <a:pathLst>
              <a:path h="5781937" w="6917572">
                <a:moveTo>
                  <a:pt x="0" y="0"/>
                </a:moveTo>
                <a:lnTo>
                  <a:pt x="6917572" y="0"/>
                </a:lnTo>
                <a:lnTo>
                  <a:pt x="6917572" y="5781938"/>
                </a:lnTo>
                <a:lnTo>
                  <a:pt x="0" y="57819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3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9490" y="2344861"/>
            <a:ext cx="1662267" cy="1693939"/>
          </a:xfrm>
          <a:custGeom>
            <a:avLst/>
            <a:gdLst/>
            <a:ahLst/>
            <a:cxnLst/>
            <a:rect r="r" b="b" t="t" l="l"/>
            <a:pathLst>
              <a:path h="1693939" w="1662267">
                <a:moveTo>
                  <a:pt x="0" y="0"/>
                </a:moveTo>
                <a:lnTo>
                  <a:pt x="1662267" y="0"/>
                </a:lnTo>
                <a:lnTo>
                  <a:pt x="1662267" y="1693939"/>
                </a:lnTo>
                <a:lnTo>
                  <a:pt x="0" y="16939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7302" r="0" b="-1561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5739028" cy="1605389"/>
          </a:xfrm>
          <a:custGeom>
            <a:avLst/>
            <a:gdLst/>
            <a:ahLst/>
            <a:cxnLst/>
            <a:rect r="r" b="b" t="t" l="l"/>
            <a:pathLst>
              <a:path h="1605389" w="5739028">
                <a:moveTo>
                  <a:pt x="0" y="0"/>
                </a:moveTo>
                <a:lnTo>
                  <a:pt x="5739028" y="0"/>
                </a:lnTo>
                <a:lnTo>
                  <a:pt x="5739028" y="1605389"/>
                </a:lnTo>
                <a:lnTo>
                  <a:pt x="0" y="16053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4306" r="0" b="-3430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61714" y="2440111"/>
            <a:ext cx="11964571" cy="138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65"/>
              </a:lnSpc>
            </a:pPr>
            <a:r>
              <a:rPr lang="en-US" sz="978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AVOTHIC 2.0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97153" y="9885443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21502" y="9487850"/>
            <a:ext cx="8100746" cy="34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5"/>
              </a:lnSpc>
              <a:spcBef>
                <a:spcPct val="0"/>
              </a:spcBef>
            </a:pPr>
            <a:r>
              <a:rPr lang="en-US" sz="23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Exploring innovations that will shape our world tomorrow.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80932" y="4076590"/>
            <a:ext cx="8726135" cy="1352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8"/>
              </a:lnSpc>
              <a:spcBef>
                <a:spcPct val="0"/>
              </a:spcBef>
            </a:pPr>
            <a:r>
              <a:rPr lang="en-US" sz="8006">
                <a:solidFill>
                  <a:srgbClr val="FFFFFF"/>
                </a:solidFill>
                <a:latin typeface="Mokoto Glitch 1"/>
                <a:ea typeface="Mokoto Glitch 1"/>
                <a:cs typeface="Mokoto Glitch 1"/>
                <a:sym typeface="Mokoto Glitch 1"/>
              </a:rPr>
              <a:t>HACKZENITH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15150" y="6105306"/>
            <a:ext cx="8607098" cy="238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4"/>
              </a:lnSpc>
            </a:pPr>
            <a:r>
              <a:rPr lang="en-US" sz="2732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   team lead - saurabh kumar </a:t>
            </a:r>
          </a:p>
          <a:p>
            <a:pPr algn="ctr">
              <a:lnSpc>
                <a:spcPts val="3824"/>
              </a:lnSpc>
            </a:pPr>
            <a:r>
              <a:rPr lang="en-US" sz="2732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   members- bhavya bharadwaj</a:t>
            </a:r>
          </a:p>
          <a:p>
            <a:pPr algn="ctr">
              <a:lnSpc>
                <a:spcPts val="3824"/>
              </a:lnSpc>
            </a:pPr>
            <a:r>
              <a:rPr lang="en-US" sz="2732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    rajat jain</a:t>
            </a:r>
          </a:p>
          <a:p>
            <a:pPr algn="ctr">
              <a:lnSpc>
                <a:spcPts val="3824"/>
              </a:lnSpc>
            </a:pPr>
            <a:r>
              <a:rPr lang="en-US" sz="2732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           shubham tiwari</a:t>
            </a:r>
          </a:p>
          <a:p>
            <a:pPr algn="ctr" marL="0" indent="0" lvl="0">
              <a:lnSpc>
                <a:spcPts val="3824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284171" y="8617676"/>
            <a:ext cx="6175409" cy="103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9"/>
              </a:lnSpc>
            </a:pPr>
            <a:r>
              <a:rPr lang="en-US" sz="2978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category- software</a:t>
            </a:r>
          </a:p>
          <a:p>
            <a:pPr algn="ctr" marL="0" indent="0" lvl="0">
              <a:lnSpc>
                <a:spcPts val="416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9691" y="578364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6"/>
                </a:lnTo>
                <a:lnTo>
                  <a:pt x="0" y="450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0083" y="578364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6"/>
                </a:lnTo>
                <a:lnTo>
                  <a:pt x="0" y="4503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6071" y="9014517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4396" y="9349533"/>
            <a:ext cx="4454904" cy="406385"/>
          </a:xfrm>
          <a:custGeom>
            <a:avLst/>
            <a:gdLst/>
            <a:ahLst/>
            <a:cxnLst/>
            <a:rect r="r" b="b" t="t" l="l"/>
            <a:pathLst>
              <a:path h="406385" w="4454904">
                <a:moveTo>
                  <a:pt x="0" y="0"/>
                </a:moveTo>
                <a:lnTo>
                  <a:pt x="4454904" y="0"/>
                </a:lnTo>
                <a:lnTo>
                  <a:pt x="4454904" y="406385"/>
                </a:lnTo>
                <a:lnTo>
                  <a:pt x="0" y="406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64742" y="2166013"/>
            <a:ext cx="7839654" cy="6552644"/>
          </a:xfrm>
          <a:custGeom>
            <a:avLst/>
            <a:gdLst/>
            <a:ahLst/>
            <a:cxnLst/>
            <a:rect r="r" b="b" t="t" l="l"/>
            <a:pathLst>
              <a:path h="6552644" w="7839654">
                <a:moveTo>
                  <a:pt x="0" y="0"/>
                </a:moveTo>
                <a:lnTo>
                  <a:pt x="7839654" y="0"/>
                </a:lnTo>
                <a:lnTo>
                  <a:pt x="7839654" y="6552644"/>
                </a:lnTo>
                <a:lnTo>
                  <a:pt x="0" y="65526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999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6073" y="1057275"/>
            <a:ext cx="4288984" cy="53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5"/>
              </a:lnSpc>
              <a:spcBef>
                <a:spcPct val="0"/>
              </a:spcBef>
            </a:pPr>
            <a:r>
              <a:rPr lang="en-US" sz="3829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HackZenith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58263" y="9408324"/>
            <a:ext cx="3147170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LeksikoVox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36354" y="9856696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2530" y="2838828"/>
            <a:ext cx="8056247" cy="86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LEKSIKOVOX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43964" y="1342895"/>
            <a:ext cx="7720864" cy="772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4"/>
              </a:lnSpc>
            </a:pPr>
            <a:r>
              <a:rPr lang="en-US" sz="319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 An all-in-one AI platform that instantly converts any video into multiple Indian languages with real-time subtitles and natural dubbing, making digital education truly accessible for all. </a:t>
            </a:r>
          </a:p>
          <a:p>
            <a:pPr algn="l">
              <a:lnSpc>
                <a:spcPts val="3454"/>
              </a:lnSpc>
            </a:pPr>
          </a:p>
          <a:p>
            <a:pPr algn="l">
              <a:lnSpc>
                <a:spcPts val="3454"/>
              </a:lnSpc>
            </a:pPr>
            <a:r>
              <a:rPr lang="en-US" sz="319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# Core Features: </a:t>
            </a:r>
          </a:p>
          <a:p>
            <a:pPr algn="l">
              <a:lnSpc>
                <a:spcPts val="3454"/>
              </a:lnSpc>
            </a:pPr>
            <a:r>
              <a:rPr lang="en-US" sz="319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→ Instant Multilingual Conversion: Convert any video into 22+ Indian languages. </a:t>
            </a:r>
          </a:p>
          <a:p>
            <a:pPr algn="l">
              <a:lnSpc>
                <a:spcPts val="3454"/>
              </a:lnSpc>
            </a:pPr>
            <a:r>
              <a:rPr lang="en-US" sz="319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→ Accurate Subtitles: Auto-generates perfectly synced subtitles. </a:t>
            </a:r>
          </a:p>
          <a:p>
            <a:pPr algn="l">
              <a:lnSpc>
                <a:spcPts val="3454"/>
              </a:lnSpc>
            </a:pPr>
            <a:r>
              <a:rPr lang="en-US" sz="319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→ Human-like Dubbing: Creates natural, high-quality voiceovers. Contextual AI → → Translation: Intelligently protects technical terms &amp; cultural nuances. </a:t>
            </a:r>
          </a:p>
          <a:p>
            <a:pPr algn="l">
              <a:lnSpc>
                <a:spcPts val="3454"/>
              </a:lnSpc>
              <a:spcBef>
                <a:spcPct val="0"/>
              </a:spcBef>
            </a:pPr>
            <a:r>
              <a:rPr lang="en-US" sz="3198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→ Real Time Speed: Instantly localizes both live and recorded content.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6071" y="9014517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4396" y="9014517"/>
            <a:ext cx="4454904" cy="406385"/>
          </a:xfrm>
          <a:custGeom>
            <a:avLst/>
            <a:gdLst/>
            <a:ahLst/>
            <a:cxnLst/>
            <a:rect r="r" b="b" t="t" l="l"/>
            <a:pathLst>
              <a:path h="406385" w="4454904">
                <a:moveTo>
                  <a:pt x="0" y="0"/>
                </a:moveTo>
                <a:lnTo>
                  <a:pt x="4454904" y="0"/>
                </a:lnTo>
                <a:lnTo>
                  <a:pt x="4454904" y="406385"/>
                </a:lnTo>
                <a:lnTo>
                  <a:pt x="0" y="406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56748" y="2161162"/>
            <a:ext cx="7574504" cy="6331023"/>
          </a:xfrm>
          <a:custGeom>
            <a:avLst/>
            <a:gdLst/>
            <a:ahLst/>
            <a:cxnLst/>
            <a:rect r="r" b="b" t="t" l="l"/>
            <a:pathLst>
              <a:path h="6331023" w="7574504">
                <a:moveTo>
                  <a:pt x="0" y="0"/>
                </a:moveTo>
                <a:lnTo>
                  <a:pt x="7574504" y="0"/>
                </a:lnTo>
                <a:lnTo>
                  <a:pt x="7574504" y="6331023"/>
                </a:lnTo>
                <a:lnTo>
                  <a:pt x="0" y="63310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21577"/>
            <a:ext cx="3567940" cy="53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6"/>
              </a:lnSpc>
              <a:spcBef>
                <a:spcPct val="0"/>
              </a:spcBef>
            </a:pPr>
            <a:r>
              <a:rPr lang="en-US" sz="388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HackZenith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58263" y="9073308"/>
            <a:ext cx="3147170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LeksikoVox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77349" y="9774234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5578" y="2544897"/>
            <a:ext cx="5655275" cy="48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30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PROBLEM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429110"/>
            <a:ext cx="7356863" cy="3452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9"/>
              </a:lnSpc>
              <a:spcBef>
                <a:spcPct val="0"/>
              </a:spcBef>
            </a:pPr>
            <a:r>
              <a:rPr lang="en-US" sz="2786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In India, a significant language barrier currently excludes over 88% of students from accessing high-quality digital skill courses, which are predominantly in English. Manual localization is prohibitively expensive, slow, and often fails to capture the contextual accuracy required for technical education.</a:t>
            </a:r>
          </a:p>
          <a:p>
            <a:pPr algn="ctr">
              <a:lnSpc>
                <a:spcPts val="3009"/>
              </a:lnSpc>
              <a:spcBef>
                <a:spcPct val="0"/>
              </a:spcBef>
            </a:pPr>
          </a:p>
          <a:p>
            <a:pPr algn="ctr">
              <a:lnSpc>
                <a:spcPts val="300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184221" y="2544897"/>
            <a:ext cx="5655275" cy="48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30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SOLUTION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81682" y="3425431"/>
            <a:ext cx="6660352" cy="519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9"/>
              </a:lnSpc>
            </a:pPr>
            <a:r>
              <a:rPr lang="en-US" sz="27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LeksikoVox is an AI-based multilingual translation platform designed to bridge India's language gap by providing real-time transcription, translation, and voice synthesis in over 22 Indian languages.</a:t>
            </a:r>
          </a:p>
          <a:p>
            <a:pPr algn="ctr">
              <a:lnSpc>
                <a:spcPts val="2919"/>
              </a:lnSpc>
            </a:pPr>
            <a:r>
              <a:rPr lang="en-US" sz="27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 Built on scalable, open-source AI models, it features a Smart Contextual Engine for accurate technical translation and an AI Quiz Generator for interactive learning.  </a:t>
            </a:r>
          </a:p>
          <a:p>
            <a:pPr algn="ctr">
              <a:lnSpc>
                <a:spcPts val="2919"/>
              </a:lnSpc>
              <a:spcBef>
                <a:spcPct val="0"/>
              </a:spcBef>
            </a:pPr>
            <a:r>
              <a:rPr lang="en-US" sz="2703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Its goal is to make digital education accessible, inclusive, and contextually precise for all Indians, supporting government initiatives like NEP 2020 and Skill India.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6071" y="9014517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4396" y="9014517"/>
            <a:ext cx="4454904" cy="406385"/>
          </a:xfrm>
          <a:custGeom>
            <a:avLst/>
            <a:gdLst/>
            <a:ahLst/>
            <a:cxnLst/>
            <a:rect r="r" b="b" t="t" l="l"/>
            <a:pathLst>
              <a:path h="406385" w="4454904">
                <a:moveTo>
                  <a:pt x="0" y="0"/>
                </a:moveTo>
                <a:lnTo>
                  <a:pt x="4454904" y="0"/>
                </a:lnTo>
                <a:lnTo>
                  <a:pt x="4454904" y="406385"/>
                </a:lnTo>
                <a:lnTo>
                  <a:pt x="0" y="406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414" y="3676035"/>
            <a:ext cx="4675942" cy="4675942"/>
          </a:xfrm>
          <a:custGeom>
            <a:avLst/>
            <a:gdLst/>
            <a:ahLst/>
            <a:cxnLst/>
            <a:rect r="r" b="b" t="t" l="l"/>
            <a:pathLst>
              <a:path h="4675942" w="4675942">
                <a:moveTo>
                  <a:pt x="0" y="0"/>
                </a:moveTo>
                <a:lnTo>
                  <a:pt x="4675942" y="0"/>
                </a:lnTo>
                <a:lnTo>
                  <a:pt x="4675942" y="4675942"/>
                </a:lnTo>
                <a:lnTo>
                  <a:pt x="0" y="46759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182" y="3288982"/>
            <a:ext cx="1347336" cy="1503304"/>
          </a:xfrm>
          <a:custGeom>
            <a:avLst/>
            <a:gdLst/>
            <a:ahLst/>
            <a:cxnLst/>
            <a:rect r="r" b="b" t="t" l="l"/>
            <a:pathLst>
              <a:path h="1503304" w="1347336">
                <a:moveTo>
                  <a:pt x="0" y="0"/>
                </a:moveTo>
                <a:lnTo>
                  <a:pt x="1347336" y="0"/>
                </a:lnTo>
                <a:lnTo>
                  <a:pt x="1347336" y="1503304"/>
                </a:lnTo>
                <a:lnTo>
                  <a:pt x="0" y="1503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2692" y="831442"/>
            <a:ext cx="3415386" cy="54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7"/>
              </a:lnSpc>
              <a:spcBef>
                <a:spcPct val="0"/>
              </a:spcBef>
            </a:pPr>
            <a:r>
              <a:rPr lang="en-US" sz="3849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HackZenith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58263" y="9073308"/>
            <a:ext cx="3147170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LeksikoVox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80083" y="9755108"/>
            <a:ext cx="2001756" cy="255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"/>
              </a:lnSpc>
              <a:spcBef>
                <a:spcPct val="0"/>
              </a:spcBef>
            </a:pPr>
            <a:r>
              <a:rPr lang="en-US" sz="1787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16243" y="1716649"/>
            <a:ext cx="10855514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TECHNICAL APPROACH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7845" y="4186992"/>
            <a:ext cx="2683073" cy="95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"/>
              </a:lnSpc>
            </a:pPr>
            <a:r>
              <a:rPr lang="en-US" sz="2342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Frontend</a:t>
            </a:r>
          </a:p>
          <a:p>
            <a:pPr algn="ctr">
              <a:lnSpc>
                <a:spcPts val="2529"/>
              </a:lnSpc>
            </a:pPr>
            <a:r>
              <a:rPr lang="en-US" sz="2342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(User Experience)</a:t>
            </a:r>
          </a:p>
          <a:p>
            <a:pPr algn="ctr">
              <a:lnSpc>
                <a:spcPts val="252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35292" y="5209938"/>
            <a:ext cx="3571463" cy="178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6607" indent="-238303" lvl="1">
              <a:lnSpc>
                <a:spcPts val="2384"/>
              </a:lnSpc>
              <a:buFont typeface="Arial"/>
              <a:buChar char="•"/>
            </a:pPr>
            <a:r>
              <a:rPr lang="en-US" b="true" sz="220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React.js &amp; Video.js </a:t>
            </a:r>
          </a:p>
          <a:p>
            <a:pPr algn="ctr">
              <a:lnSpc>
                <a:spcPts val="2384"/>
              </a:lnSpc>
            </a:pPr>
            <a:r>
              <a:rPr lang="en-US" sz="220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Dynamic UI with a multilingual player. </a:t>
            </a:r>
          </a:p>
          <a:p>
            <a:pPr algn="ctr">
              <a:lnSpc>
                <a:spcPts val="2384"/>
              </a:lnSpc>
            </a:pPr>
          </a:p>
          <a:p>
            <a:pPr algn="ctr" marL="476607" indent="-238303" lvl="1">
              <a:lnSpc>
                <a:spcPts val="238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0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Figma </a:t>
            </a:r>
            <a:r>
              <a:rPr lang="en-US" sz="220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Prototyping &amp; design.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7696" y="3714135"/>
            <a:ext cx="681791" cy="59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1"/>
              </a:lnSpc>
              <a:spcBef>
                <a:spcPct val="0"/>
              </a:spcBef>
            </a:pPr>
            <a:r>
              <a:rPr lang="en-US" b="true" sz="41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4579093" y="3748624"/>
            <a:ext cx="4638675" cy="4638675"/>
          </a:xfrm>
          <a:custGeom>
            <a:avLst/>
            <a:gdLst/>
            <a:ahLst/>
            <a:cxnLst/>
            <a:rect r="r" b="b" t="t" l="l"/>
            <a:pathLst>
              <a:path h="4638675" w="4638675">
                <a:moveTo>
                  <a:pt x="0" y="0"/>
                </a:moveTo>
                <a:lnTo>
                  <a:pt x="4638675" y="0"/>
                </a:lnTo>
                <a:lnTo>
                  <a:pt x="4638675" y="4638675"/>
                </a:lnTo>
                <a:lnTo>
                  <a:pt x="0" y="4638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631905" y="3416291"/>
            <a:ext cx="1347336" cy="1503304"/>
          </a:xfrm>
          <a:custGeom>
            <a:avLst/>
            <a:gdLst/>
            <a:ahLst/>
            <a:cxnLst/>
            <a:rect r="r" b="b" t="t" l="l"/>
            <a:pathLst>
              <a:path h="1503304" w="1347336">
                <a:moveTo>
                  <a:pt x="0" y="0"/>
                </a:moveTo>
                <a:lnTo>
                  <a:pt x="1347336" y="0"/>
                </a:lnTo>
                <a:lnTo>
                  <a:pt x="1347336" y="1503303"/>
                </a:lnTo>
                <a:lnTo>
                  <a:pt x="0" y="150330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900037" y="4012669"/>
            <a:ext cx="2894049" cy="664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</a:pPr>
            <a:r>
              <a:rPr lang="en-US" sz="23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Backend </a:t>
            </a:r>
          </a:p>
          <a:p>
            <a:pPr algn="ctr">
              <a:lnSpc>
                <a:spcPts val="256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(Engine &amp; Logic)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60669" y="4938644"/>
            <a:ext cx="3804786" cy="296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65266" indent="-232633" lvl="1">
              <a:lnSpc>
                <a:spcPts val="2327"/>
              </a:lnSpc>
              <a:buFont typeface="Arial"/>
              <a:buChar char="•"/>
            </a:pPr>
            <a:r>
              <a:rPr lang="en-US" b="true" sz="215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Python &amp; FastAPI</a:t>
            </a:r>
            <a:r>
              <a:rPr lang="en-US" sz="21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ctr">
              <a:lnSpc>
                <a:spcPts val="2327"/>
              </a:lnSpc>
            </a:pPr>
            <a:r>
              <a:rPr lang="en-US" sz="21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High-speed APIs for the core pipeline. </a:t>
            </a:r>
          </a:p>
          <a:p>
            <a:pPr algn="ctr">
              <a:lnSpc>
                <a:spcPts val="2327"/>
              </a:lnSpc>
            </a:pPr>
          </a:p>
          <a:p>
            <a:pPr algn="ctr" marL="465266" indent="-232633" lvl="1">
              <a:lnSpc>
                <a:spcPts val="2327"/>
              </a:lnSpc>
              <a:buFont typeface="Arial"/>
              <a:buChar char="•"/>
            </a:pPr>
            <a:r>
              <a:rPr lang="en-US" sz="21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215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WebSockets</a:t>
            </a:r>
            <a:r>
              <a:rPr lang="en-US" sz="21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ctr">
              <a:lnSpc>
                <a:spcPts val="2327"/>
              </a:lnSpc>
            </a:pPr>
            <a:r>
              <a:rPr lang="en-US" sz="21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Powers real-time streaming.</a:t>
            </a:r>
          </a:p>
          <a:p>
            <a:pPr algn="ctr">
              <a:lnSpc>
                <a:spcPts val="2327"/>
              </a:lnSpc>
            </a:pPr>
          </a:p>
          <a:p>
            <a:pPr algn="ctr" marL="465266" indent="-232633" lvl="1">
              <a:lnSpc>
                <a:spcPts val="2327"/>
              </a:lnSpc>
              <a:buFont typeface="Arial"/>
              <a:buChar char="•"/>
            </a:pPr>
            <a:r>
              <a:rPr lang="en-US" sz="21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215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Firebase</a:t>
            </a:r>
            <a:r>
              <a:rPr lang="en-US" sz="21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ctr">
              <a:lnSpc>
                <a:spcPts val="2327"/>
              </a:lnSpc>
              <a:spcBef>
                <a:spcPct val="0"/>
              </a:spcBef>
            </a:pPr>
            <a:r>
              <a:rPr lang="en-US" sz="215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→Real-time data storage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964677" y="3837870"/>
            <a:ext cx="681791" cy="59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1"/>
              </a:lnSpc>
              <a:spcBef>
                <a:spcPct val="0"/>
              </a:spcBef>
            </a:pPr>
            <a:r>
              <a:rPr lang="en-US" b="true" sz="41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98886" y="3799770"/>
            <a:ext cx="4587528" cy="4587528"/>
          </a:xfrm>
          <a:custGeom>
            <a:avLst/>
            <a:gdLst/>
            <a:ahLst/>
            <a:cxnLst/>
            <a:rect r="r" b="b" t="t" l="l"/>
            <a:pathLst>
              <a:path h="4587528" w="4587528">
                <a:moveTo>
                  <a:pt x="0" y="0"/>
                </a:moveTo>
                <a:lnTo>
                  <a:pt x="4587528" y="0"/>
                </a:lnTo>
                <a:lnTo>
                  <a:pt x="4587528" y="4587529"/>
                </a:lnTo>
                <a:lnTo>
                  <a:pt x="0" y="45875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217768" y="3542830"/>
            <a:ext cx="1347336" cy="1503304"/>
          </a:xfrm>
          <a:custGeom>
            <a:avLst/>
            <a:gdLst/>
            <a:ahLst/>
            <a:cxnLst/>
            <a:rect r="r" b="b" t="t" l="l"/>
            <a:pathLst>
              <a:path h="1503304" w="1347336">
                <a:moveTo>
                  <a:pt x="0" y="0"/>
                </a:moveTo>
                <a:lnTo>
                  <a:pt x="1347336" y="0"/>
                </a:lnTo>
                <a:lnTo>
                  <a:pt x="1347336" y="1503304"/>
                </a:lnTo>
                <a:lnTo>
                  <a:pt x="0" y="1503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489506" y="4127400"/>
            <a:ext cx="2561721" cy="664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</a:pPr>
            <a:r>
              <a:rPr lang="en-US" sz="237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AI/ML Core </a:t>
            </a:r>
          </a:p>
          <a:p>
            <a:pPr algn="ctr">
              <a:lnSpc>
                <a:spcPts val="256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(The Brains)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18317" y="4919594"/>
            <a:ext cx="3622258" cy="3079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44178" indent="-172089" lvl="1">
              <a:lnSpc>
                <a:spcPts val="1721"/>
              </a:lnSpc>
              <a:buFont typeface="Arial"/>
              <a:buChar char="•"/>
            </a:pPr>
            <a:r>
              <a:rPr lang="en-US" b="true" sz="159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OpenAI Whisper </a:t>
            </a:r>
          </a:p>
          <a:p>
            <a:pPr algn="ctr">
              <a:lnSpc>
                <a:spcPts val="1452"/>
              </a:lnSpc>
            </a:pPr>
            <a:r>
              <a:rPr lang="en-US" sz="134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Accurate Speech-to-Text (ASR).</a:t>
            </a:r>
          </a:p>
          <a:p>
            <a:pPr algn="ctr">
              <a:lnSpc>
                <a:spcPts val="1452"/>
              </a:lnSpc>
            </a:pPr>
            <a:r>
              <a:rPr lang="en-US" sz="134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ctr" marL="349905" indent="-174952" lvl="1">
              <a:lnSpc>
                <a:spcPts val="1750"/>
              </a:lnSpc>
              <a:buFont typeface="Arial"/>
              <a:buChar char="•"/>
            </a:pPr>
            <a:r>
              <a:rPr lang="en-US" b="true" sz="162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AI4Bharat IndicTrans2</a:t>
            </a:r>
            <a:r>
              <a:rPr lang="en-US" sz="162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ctr">
              <a:lnSpc>
                <a:spcPts val="1452"/>
              </a:lnSpc>
            </a:pPr>
            <a:r>
              <a:rPr lang="en-US" sz="134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Best-in-class Indian language translation.</a:t>
            </a:r>
          </a:p>
          <a:p>
            <a:pPr algn="ctr">
              <a:lnSpc>
                <a:spcPts val="1452"/>
              </a:lnSpc>
            </a:pPr>
          </a:p>
          <a:p>
            <a:pPr algn="ctr" marL="344178" indent="-172089" lvl="1">
              <a:lnSpc>
                <a:spcPts val="1721"/>
              </a:lnSpc>
              <a:buFont typeface="Arial"/>
              <a:buChar char="•"/>
            </a:pPr>
            <a:r>
              <a:rPr lang="en-US" b="true" sz="1594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ElevenLabs API</a:t>
            </a:r>
            <a:r>
              <a:rPr lang="en-US" sz="1594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ctr">
              <a:lnSpc>
                <a:spcPts val="1452"/>
              </a:lnSpc>
            </a:pPr>
            <a:r>
              <a:rPr lang="en-US" sz="134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Natural, human-like voice generation (TTS)</a:t>
            </a:r>
          </a:p>
          <a:p>
            <a:pPr algn="ctr">
              <a:lnSpc>
                <a:spcPts val="1452"/>
              </a:lnSpc>
            </a:pPr>
          </a:p>
          <a:p>
            <a:pPr algn="ctr" marL="342269" indent="-171135" lvl="1">
              <a:lnSpc>
                <a:spcPts val="1712"/>
              </a:lnSpc>
              <a:buFont typeface="Arial"/>
              <a:buChar char="•"/>
            </a:pPr>
            <a:r>
              <a:rPr lang="en-US" b="true" sz="158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Custom Glossary </a:t>
            </a:r>
          </a:p>
          <a:p>
            <a:pPr algn="ctr">
              <a:lnSpc>
                <a:spcPts val="1452"/>
              </a:lnSpc>
            </a:pPr>
            <a:r>
              <a:rPr lang="en-US" sz="134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Protects technical terms.</a:t>
            </a:r>
          </a:p>
          <a:p>
            <a:pPr algn="ctr">
              <a:lnSpc>
                <a:spcPts val="1452"/>
              </a:lnSpc>
            </a:pPr>
          </a:p>
          <a:p>
            <a:pPr algn="ctr" marL="375432" indent="-187716" lvl="1">
              <a:lnSpc>
                <a:spcPts val="1878"/>
              </a:lnSpc>
              <a:buFont typeface="Arial"/>
              <a:buChar char="•"/>
            </a:pPr>
            <a:r>
              <a:rPr lang="en-US" b="true" sz="173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Quiz Generation</a:t>
            </a:r>
            <a:r>
              <a:rPr lang="en-US" sz="1738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algn="ctr">
              <a:lnSpc>
                <a:spcPts val="1452"/>
              </a:lnSpc>
              <a:spcBef>
                <a:spcPct val="0"/>
              </a:spcBef>
            </a:pPr>
            <a:r>
              <a:rPr lang="en-US" sz="1345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A Large Language Model (LLM) to auto-generate assessments from the translated 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550540" y="3929945"/>
            <a:ext cx="681791" cy="59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1"/>
              </a:lnSpc>
              <a:spcBef>
                <a:spcPct val="0"/>
              </a:spcBef>
            </a:pPr>
            <a:r>
              <a:rPr lang="en-US" b="true" sz="41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3553064" y="3891845"/>
            <a:ext cx="4587528" cy="4587528"/>
          </a:xfrm>
          <a:custGeom>
            <a:avLst/>
            <a:gdLst/>
            <a:ahLst/>
            <a:cxnLst/>
            <a:rect r="r" b="b" t="t" l="l"/>
            <a:pathLst>
              <a:path h="4587528" w="4587528">
                <a:moveTo>
                  <a:pt x="0" y="0"/>
                </a:moveTo>
                <a:lnTo>
                  <a:pt x="4587529" y="0"/>
                </a:lnTo>
                <a:lnTo>
                  <a:pt x="4587529" y="4587528"/>
                </a:lnTo>
                <a:lnTo>
                  <a:pt x="0" y="4587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641124" y="3542830"/>
            <a:ext cx="1347336" cy="1503304"/>
          </a:xfrm>
          <a:custGeom>
            <a:avLst/>
            <a:gdLst/>
            <a:ahLst/>
            <a:cxnLst/>
            <a:rect r="r" b="b" t="t" l="l"/>
            <a:pathLst>
              <a:path h="1503304" w="1347336">
                <a:moveTo>
                  <a:pt x="0" y="0"/>
                </a:moveTo>
                <a:lnTo>
                  <a:pt x="1347335" y="0"/>
                </a:lnTo>
                <a:lnTo>
                  <a:pt x="1347335" y="1503304"/>
                </a:lnTo>
                <a:lnTo>
                  <a:pt x="0" y="1503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3991214" y="3929945"/>
            <a:ext cx="681791" cy="59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1"/>
              </a:lnSpc>
              <a:spcBef>
                <a:spcPct val="0"/>
              </a:spcBef>
            </a:pPr>
            <a:r>
              <a:rPr lang="en-US" b="true" sz="41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4.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49205" y="4136404"/>
            <a:ext cx="2561721" cy="664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7"/>
              </a:lnSpc>
              <a:spcBef>
                <a:spcPct val="0"/>
              </a:spcBef>
            </a:pPr>
            <a:r>
              <a:rPr lang="en-US" b="true" sz="23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Cloud &amp; Deployment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214156" y="5153025"/>
            <a:ext cx="3571463" cy="230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5017" indent="-227509" lvl="1">
              <a:lnSpc>
                <a:spcPts val="2276"/>
              </a:lnSpc>
              <a:buFont typeface="Arial"/>
              <a:buChar char="•"/>
            </a:pPr>
            <a:r>
              <a:rPr lang="en-US" b="true" sz="210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AWS / GCP </a:t>
            </a:r>
          </a:p>
          <a:p>
            <a:pPr algn="ctr">
              <a:lnSpc>
                <a:spcPts val="2276"/>
              </a:lnSpc>
            </a:pPr>
          </a:p>
          <a:p>
            <a:pPr algn="ctr">
              <a:lnSpc>
                <a:spcPts val="2276"/>
              </a:lnSpc>
            </a:pPr>
            <a:r>
              <a:rPr lang="en-US" sz="2107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→</a:t>
            </a:r>
            <a:r>
              <a:rPr lang="en-US" sz="210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Scalable cloud hosting. </a:t>
            </a:r>
          </a:p>
          <a:p>
            <a:pPr algn="ctr">
              <a:lnSpc>
                <a:spcPts val="2276"/>
              </a:lnSpc>
            </a:pPr>
          </a:p>
          <a:p>
            <a:pPr algn="ctr" marL="455017" indent="-227509" lvl="1">
              <a:lnSpc>
                <a:spcPts val="2276"/>
              </a:lnSpc>
              <a:buFont typeface="Arial"/>
              <a:buChar char="•"/>
            </a:pPr>
            <a:r>
              <a:rPr lang="en-US" b="true" sz="210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Docker &amp; GitHub Actions</a:t>
            </a:r>
          </a:p>
          <a:p>
            <a:pPr algn="ctr">
              <a:lnSpc>
                <a:spcPts val="2276"/>
              </a:lnSpc>
              <a:spcBef>
                <a:spcPct val="0"/>
              </a:spcBef>
            </a:pPr>
            <a:r>
              <a:rPr lang="en-US" b="true" sz="210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sz="210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Easy deployment &amp; automation (CI/CD).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6071" y="9014517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4396" y="9014517"/>
            <a:ext cx="4454904" cy="406385"/>
          </a:xfrm>
          <a:custGeom>
            <a:avLst/>
            <a:gdLst/>
            <a:ahLst/>
            <a:cxnLst/>
            <a:rect r="r" b="b" t="t" l="l"/>
            <a:pathLst>
              <a:path h="406385" w="4454904">
                <a:moveTo>
                  <a:pt x="0" y="0"/>
                </a:moveTo>
                <a:lnTo>
                  <a:pt x="4454904" y="0"/>
                </a:lnTo>
                <a:lnTo>
                  <a:pt x="4454904" y="406385"/>
                </a:lnTo>
                <a:lnTo>
                  <a:pt x="0" y="406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024807"/>
            <a:ext cx="7560717" cy="5686938"/>
          </a:xfrm>
          <a:custGeom>
            <a:avLst/>
            <a:gdLst/>
            <a:ahLst/>
            <a:cxnLst/>
            <a:rect r="r" b="b" t="t" l="l"/>
            <a:pathLst>
              <a:path h="5686938" w="7560717">
                <a:moveTo>
                  <a:pt x="0" y="0"/>
                </a:moveTo>
                <a:lnTo>
                  <a:pt x="7560717" y="0"/>
                </a:lnTo>
                <a:lnTo>
                  <a:pt x="7560717" y="5686938"/>
                </a:lnTo>
                <a:lnTo>
                  <a:pt x="0" y="56869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687" r="0" b="-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29021" y="3024807"/>
            <a:ext cx="3660396" cy="524379"/>
          </a:xfrm>
          <a:custGeom>
            <a:avLst/>
            <a:gdLst/>
            <a:ahLst/>
            <a:cxnLst/>
            <a:rect r="r" b="b" t="t" l="l"/>
            <a:pathLst>
              <a:path h="524379" w="3660396">
                <a:moveTo>
                  <a:pt x="0" y="0"/>
                </a:moveTo>
                <a:lnTo>
                  <a:pt x="3660396" y="0"/>
                </a:lnTo>
                <a:lnTo>
                  <a:pt x="3660396" y="524379"/>
                </a:lnTo>
                <a:lnTo>
                  <a:pt x="0" y="5243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98307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08821" y="3024807"/>
            <a:ext cx="4871020" cy="5630390"/>
          </a:xfrm>
          <a:custGeom>
            <a:avLst/>
            <a:gdLst/>
            <a:ahLst/>
            <a:cxnLst/>
            <a:rect r="r" b="b" t="t" l="l"/>
            <a:pathLst>
              <a:path h="5630390" w="4871020">
                <a:moveTo>
                  <a:pt x="0" y="0"/>
                </a:moveTo>
                <a:lnTo>
                  <a:pt x="4871020" y="0"/>
                </a:lnTo>
                <a:lnTo>
                  <a:pt x="4871020" y="5630390"/>
                </a:lnTo>
                <a:lnTo>
                  <a:pt x="0" y="56303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366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99639"/>
            <a:ext cx="2654142" cy="53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38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HackZenith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58263" y="9073308"/>
            <a:ext cx="3147170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LeksikoVox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677349" y="9792377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05937" y="1631081"/>
            <a:ext cx="9365289" cy="86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WORKING / PROCES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6071" y="9014517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4396" y="9014517"/>
            <a:ext cx="4454904" cy="406385"/>
          </a:xfrm>
          <a:custGeom>
            <a:avLst/>
            <a:gdLst/>
            <a:ahLst/>
            <a:cxnLst/>
            <a:rect r="r" b="b" t="t" l="l"/>
            <a:pathLst>
              <a:path h="406385" w="4454904">
                <a:moveTo>
                  <a:pt x="0" y="0"/>
                </a:moveTo>
                <a:lnTo>
                  <a:pt x="4454904" y="0"/>
                </a:lnTo>
                <a:lnTo>
                  <a:pt x="4454904" y="406385"/>
                </a:lnTo>
                <a:lnTo>
                  <a:pt x="0" y="406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66589" y="3309663"/>
            <a:ext cx="8175956" cy="4755305"/>
          </a:xfrm>
          <a:custGeom>
            <a:avLst/>
            <a:gdLst/>
            <a:ahLst/>
            <a:cxnLst/>
            <a:rect r="r" b="b" t="t" l="l"/>
            <a:pathLst>
              <a:path h="4755305" w="8175956">
                <a:moveTo>
                  <a:pt x="0" y="0"/>
                </a:moveTo>
                <a:lnTo>
                  <a:pt x="8175957" y="0"/>
                </a:lnTo>
                <a:lnTo>
                  <a:pt x="8175957" y="4755305"/>
                </a:lnTo>
                <a:lnTo>
                  <a:pt x="0" y="47553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01" t="0" r="-454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87814" y="3309663"/>
            <a:ext cx="8956186" cy="4820947"/>
          </a:xfrm>
          <a:custGeom>
            <a:avLst/>
            <a:gdLst/>
            <a:ahLst/>
            <a:cxnLst/>
            <a:rect r="r" b="b" t="t" l="l"/>
            <a:pathLst>
              <a:path h="4820947" w="8956186">
                <a:moveTo>
                  <a:pt x="0" y="0"/>
                </a:moveTo>
                <a:lnTo>
                  <a:pt x="8956186" y="0"/>
                </a:lnTo>
                <a:lnTo>
                  <a:pt x="8956186" y="4820947"/>
                </a:lnTo>
                <a:lnTo>
                  <a:pt x="0" y="48209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132238"/>
            <a:ext cx="2757219" cy="53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38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HackZenith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58263" y="9073308"/>
            <a:ext cx="3147170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LeksikoVox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63706" y="9733003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35211" y="1496848"/>
            <a:ext cx="11417579" cy="86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546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9691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9" y="0"/>
                </a:lnTo>
                <a:lnTo>
                  <a:pt x="839609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0083" y="1084613"/>
            <a:ext cx="839609" cy="450336"/>
          </a:xfrm>
          <a:custGeom>
            <a:avLst/>
            <a:gdLst/>
            <a:ahLst/>
            <a:cxnLst/>
            <a:rect r="r" b="b" t="t" l="l"/>
            <a:pathLst>
              <a:path h="450336" w="839609">
                <a:moveTo>
                  <a:pt x="0" y="0"/>
                </a:moveTo>
                <a:lnTo>
                  <a:pt x="839608" y="0"/>
                </a:lnTo>
                <a:lnTo>
                  <a:pt x="839608" y="450335"/>
                </a:lnTo>
                <a:lnTo>
                  <a:pt x="0" y="450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6071" y="9014517"/>
            <a:ext cx="2728988" cy="487567"/>
          </a:xfrm>
          <a:custGeom>
            <a:avLst/>
            <a:gdLst/>
            <a:ahLst/>
            <a:cxnLst/>
            <a:rect r="r" b="b" t="t" l="l"/>
            <a:pathLst>
              <a:path h="487567" w="2728988">
                <a:moveTo>
                  <a:pt x="0" y="0"/>
                </a:moveTo>
                <a:lnTo>
                  <a:pt x="2728988" y="0"/>
                </a:lnTo>
                <a:lnTo>
                  <a:pt x="2728988" y="487566"/>
                </a:lnTo>
                <a:lnTo>
                  <a:pt x="0" y="48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04396" y="9014517"/>
            <a:ext cx="4454904" cy="406385"/>
          </a:xfrm>
          <a:custGeom>
            <a:avLst/>
            <a:gdLst/>
            <a:ahLst/>
            <a:cxnLst/>
            <a:rect r="r" b="b" t="t" l="l"/>
            <a:pathLst>
              <a:path h="406385" w="4454904">
                <a:moveTo>
                  <a:pt x="0" y="0"/>
                </a:moveTo>
                <a:lnTo>
                  <a:pt x="4454904" y="0"/>
                </a:lnTo>
                <a:lnTo>
                  <a:pt x="4454904" y="406385"/>
                </a:lnTo>
                <a:lnTo>
                  <a:pt x="0" y="4063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36187" y="1646122"/>
            <a:ext cx="8815626" cy="7368394"/>
          </a:xfrm>
          <a:custGeom>
            <a:avLst/>
            <a:gdLst/>
            <a:ahLst/>
            <a:cxnLst/>
            <a:rect r="r" b="b" t="t" l="l"/>
            <a:pathLst>
              <a:path h="7368394" w="8815626">
                <a:moveTo>
                  <a:pt x="0" y="0"/>
                </a:moveTo>
                <a:lnTo>
                  <a:pt x="8815626" y="0"/>
                </a:lnTo>
                <a:lnTo>
                  <a:pt x="8815626" y="7368395"/>
                </a:lnTo>
                <a:lnTo>
                  <a:pt x="0" y="73683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6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458263" y="9073308"/>
            <a:ext cx="3147170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00FFFF"/>
                </a:solidFill>
                <a:latin typeface="Gruppo"/>
                <a:ea typeface="Gruppo"/>
                <a:cs typeface="Gruppo"/>
                <a:sym typeface="Gruppo"/>
              </a:rPr>
              <a:t>LeksikoVox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63706" y="9815465"/>
            <a:ext cx="2324294" cy="298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  <a:spcBef>
                <a:spcPct val="0"/>
              </a:spcBef>
            </a:pPr>
            <a:r>
              <a:rPr lang="en-US" sz="2075">
                <a:solidFill>
                  <a:srgbClr val="FFFFFF"/>
                </a:solidFill>
                <a:latin typeface="Gruppo"/>
                <a:ea typeface="Gruppo"/>
                <a:cs typeface="Gruppo"/>
                <a:sym typeface="Gruppo"/>
              </a:rPr>
              <a:t>page 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52242" y="3650277"/>
            <a:ext cx="11183517" cy="149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11"/>
              </a:lnSpc>
            </a:pPr>
            <a:r>
              <a:rPr lang="en-US" sz="945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THANK YOU!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85512" y="6517098"/>
            <a:ext cx="10916976" cy="75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7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As we look to the future, this technology will play a crucial role in shaping a better world for generations to come.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65702" y="1531822"/>
            <a:ext cx="5156597" cy="840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799">
                <a:solidFill>
                  <a:srgbClr val="FFFFFF"/>
                </a:solidFill>
                <a:latin typeface="Mokoto Glitch 1"/>
                <a:ea typeface="Mokoto Glitch 1"/>
                <a:cs typeface="Mokoto Glitch 1"/>
                <a:sym typeface="Mokoto Glitch 1"/>
              </a:rPr>
              <a:t>hackzenith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DAG11MqlvBI</dc:identifier>
  <dcterms:modified xsi:type="dcterms:W3CDTF">2011-08-01T06:04:30Z</dcterms:modified>
  <cp:revision>1</cp:revision>
  <dc:title>AVOTHIC 2.0</dc:title>
</cp:coreProperties>
</file>