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8.jpeg" ContentType="image/jpeg"/>
  <Override PartName="/ppt/media/image5.jpeg" ContentType="image/jpe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9.png" ContentType="image/png"/>
  <Override PartName="/ppt/media/image10.png" ContentType="image/png"/>
  <Override PartName="/ppt/slides/slide2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k to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edit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Mas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ter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8b8b8b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4B4CCD8-A902-4205-8EE1-4FDC2B956706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15/10/24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45C06A2-3C49-4221-A444-56F9938B5F37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Maste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 title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FE0ED4D-FA8E-4391-84AE-1FB3C59510B1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15/10/24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8" name="PlaceHolder 8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31B46A4-78A4-49FC-A50D-F30CFBFF1D8C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Maste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 title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D439625-7D66-441B-9265-675C2C37CC41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15/10/24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0CF1F4A-7B8D-4DEF-9561-DE92B8CA5BAF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Maste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 title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985636E-4FC4-4DBF-8F18-AC1DFDEA6E51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15/10/24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A43DF8F-16A7-4611-BC9C-964D078BF0D2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6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www.docker.com/products/docker-desktop/" TargetMode="External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docs.docker.com/engine/install/ubuntu/#install-using-the-repository" TargetMode="External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Docker: Containerisation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Run a Container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docker    run    -dit    ubuntu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Run the ubuntu OS inside a Docker container on our local machine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Note: The image is not available locally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It is pulling it from DockerHub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-dit: Run in detatched mode and have an interactive terminal open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In the end, it shows the container id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View Running Container List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docker    container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list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docker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ps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See all the running containers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Note that there is a randomly generated container name and id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Stop a Container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8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docker 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stop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b3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Here, b31 is assumed to be the ubuntu container id’s first three characters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We can also stop a container by its name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Again run the container and stop by its name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docker    run    -dit    ubuntu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docker 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stop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be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Assuming that the container name was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beautiful joe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: Verify it stopped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docker 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container 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list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1" name="Picture 4" descr=""/>
          <p:cNvPicPr/>
          <p:nvPr/>
        </p:nvPicPr>
        <p:blipFill>
          <a:blip r:embed="rId1"/>
          <a:stretch/>
        </p:blipFill>
        <p:spPr>
          <a:xfrm>
            <a:off x="4986000" y="4408200"/>
            <a:ext cx="849600" cy="58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View Image List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docker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images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Shows list of Docker images on our local machine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Note how much size it occupies (generally in MB)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Inspect a Container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docker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inspect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89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89 is assumed to be the start of a container’s id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Pull an Image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docker 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pull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nginx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Pull the image from DockerHub onto our local machine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Check using 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docker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images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Note: Pulling an image does not run a container using 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See how nginx image was created: 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docker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history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nginx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Delete an Image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docker 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rmi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nginx-stable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It will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untag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 the image (mark it as unused or </a:t>
            </a:r>
            <a:r>
              <a:rPr b="0" i="1" lang="en-IN" sz="2800" spc="-1" strike="noStrike">
                <a:solidFill>
                  <a:srgbClr val="000000"/>
                </a:solidFill>
                <a:latin typeface="Calibri"/>
              </a:rPr>
              <a:t>dangling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docker 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images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To remove the image completely (like garbage collection)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docker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image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prune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How much disk space is Docker using?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docker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system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df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Give a Name to a Container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Earlier command: 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docker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run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-dit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ubuntu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With name: 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docker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run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-dit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--name=my_ubuntu ubuntu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Verify: 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docker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container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list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See all containers, running or not: 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docker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container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list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-a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Run with one more name: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docker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run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-dit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ubuntu   --name=another_ubuntu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See only the latest container: 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docker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ps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-l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Remove a Container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First stop the container: 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docker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stop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another_ubuntu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Remove: 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docker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rm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another_ubuntu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View Logs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Suppose we run the hello world container in the background … How can we see its output?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docker   run   -dit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hello-world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docker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logs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55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55: Container id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Software Deployment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Traditional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2" name="Content Placeholder 7" descr=""/>
          <p:cNvPicPr/>
          <p:nvPr/>
        </p:nvPicPr>
        <p:blipFill>
          <a:blip r:embed="rId1"/>
          <a:stretch/>
        </p:blipFill>
        <p:spPr>
          <a:xfrm>
            <a:off x="4233960" y="2836440"/>
            <a:ext cx="1611720" cy="1981800"/>
          </a:xfrm>
          <a:prstGeom prst="rect">
            <a:avLst/>
          </a:prstGeom>
          <a:ln>
            <a:noFill/>
          </a:ln>
        </p:spPr>
      </p:pic>
      <p:sp>
        <p:nvSpPr>
          <p:cNvPr id="173" name="TextShape 3"/>
          <p:cNvSpPr txBox="1"/>
          <p:nvPr/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Calibri"/>
              </a:rPr>
              <a:t>Container-based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4" name="Content Placeholder 11" descr=""/>
          <p:cNvPicPr/>
          <p:nvPr/>
        </p:nvPicPr>
        <p:blipFill>
          <a:blip r:embed="rId2"/>
          <a:stretch/>
        </p:blipFill>
        <p:spPr>
          <a:xfrm>
            <a:off x="199440" y="2617920"/>
            <a:ext cx="3065760" cy="2199960"/>
          </a:xfrm>
          <a:prstGeom prst="rect">
            <a:avLst/>
          </a:prstGeom>
          <a:ln>
            <a:noFill/>
          </a:ln>
        </p:spPr>
      </p:pic>
      <p:pic>
        <p:nvPicPr>
          <p:cNvPr id="175" name="Content Placeholder 7" descr=""/>
          <p:cNvPicPr/>
          <p:nvPr/>
        </p:nvPicPr>
        <p:blipFill>
          <a:blip r:embed="rId3"/>
          <a:stretch/>
        </p:blipFill>
        <p:spPr>
          <a:xfrm>
            <a:off x="10324800" y="2967480"/>
            <a:ext cx="1611720" cy="1981800"/>
          </a:xfrm>
          <a:prstGeom prst="rect">
            <a:avLst/>
          </a:prstGeom>
          <a:ln>
            <a:noFill/>
          </a:ln>
        </p:spPr>
      </p:pic>
      <p:sp>
        <p:nvSpPr>
          <p:cNvPr id="176" name="CustomShape 4"/>
          <p:cNvSpPr/>
          <p:nvPr/>
        </p:nvSpPr>
        <p:spPr>
          <a:xfrm>
            <a:off x="3102840" y="3616560"/>
            <a:ext cx="873000" cy="5544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5"/>
          <p:cNvSpPr/>
          <p:nvPr/>
        </p:nvSpPr>
        <p:spPr>
          <a:xfrm>
            <a:off x="255240" y="4949640"/>
            <a:ext cx="5487840" cy="2224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</a:rPr>
              <a:t>Client: Write code (.java, .sql)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</a:rPr>
              <a:t>Client: Compile, test on the client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</a:rPr>
              <a:t>Server: Install Java, MySQL, Spring Boot, …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</a:rPr>
              <a:t>Client: Copy .class/.jar/.war files and .sql files on the server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</a:rPr>
              <a:t>Server: Test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>
            <a:off x="839880" y="3174840"/>
            <a:ext cx="1820880" cy="63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Developer machine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79" name="Content Placeholder 11" descr=""/>
          <p:cNvPicPr/>
          <p:nvPr/>
        </p:nvPicPr>
        <p:blipFill>
          <a:blip r:embed="rId4"/>
          <a:stretch/>
        </p:blipFill>
        <p:spPr>
          <a:xfrm>
            <a:off x="6194160" y="2617920"/>
            <a:ext cx="3065760" cy="2199960"/>
          </a:xfrm>
          <a:prstGeom prst="rect">
            <a:avLst/>
          </a:prstGeom>
          <a:ln>
            <a:noFill/>
          </a:ln>
        </p:spPr>
      </p:pic>
      <p:sp>
        <p:nvSpPr>
          <p:cNvPr id="180" name="CustomShape 7"/>
          <p:cNvSpPr/>
          <p:nvPr/>
        </p:nvSpPr>
        <p:spPr>
          <a:xfrm>
            <a:off x="6249600" y="4949640"/>
            <a:ext cx="5003280" cy="28339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</a:rPr>
              <a:t>Client: Create microservices (.java, .sql)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</a:rPr>
              <a:t>Client: Compile, test on the client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</a:rPr>
              <a:t>Client: Create .jar/.war file and push Docker image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</a:rPr>
              <a:t>Server: Pull Docker image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Calibri"/>
              </a:rPr>
              <a:t>Server: Run Docker image as a Container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1" name="CustomShape 8"/>
          <p:cNvSpPr/>
          <p:nvPr/>
        </p:nvSpPr>
        <p:spPr>
          <a:xfrm>
            <a:off x="6834240" y="3174840"/>
            <a:ext cx="1820880" cy="63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Developer machine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9"/>
          <p:cNvSpPr/>
          <p:nvPr/>
        </p:nvSpPr>
        <p:spPr>
          <a:xfrm>
            <a:off x="3102840" y="2728080"/>
            <a:ext cx="790920" cy="777960"/>
          </a:xfrm>
          <a:prstGeom prst="foldedCorner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.java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.sql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Line 10"/>
          <p:cNvSpPr/>
          <p:nvPr/>
        </p:nvSpPr>
        <p:spPr>
          <a:xfrm flipV="1">
            <a:off x="8521920" y="1513800"/>
            <a:ext cx="0" cy="991080"/>
          </a:xfrm>
          <a:prstGeom prst="line">
            <a:avLst/>
          </a:prstGeom>
          <a:ln w="1908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11"/>
          <p:cNvSpPr/>
          <p:nvPr/>
        </p:nvSpPr>
        <p:spPr>
          <a:xfrm>
            <a:off x="8521920" y="1513800"/>
            <a:ext cx="513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12"/>
          <p:cNvSpPr/>
          <p:nvPr/>
        </p:nvSpPr>
        <p:spPr>
          <a:xfrm>
            <a:off x="7323840" y="983880"/>
            <a:ext cx="1023120" cy="1010880"/>
          </a:xfrm>
          <a:prstGeom prst="foldedCorner">
            <a:avLst>
              <a:gd name="adj" fmla="val 16667"/>
            </a:avLst>
          </a:prstGeom>
          <a:solidFill>
            <a:srgbClr val="c00000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Docker image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6" name="Picture 2" descr="Docker Hub data breach exposes data of 190,000 users."/>
          <p:cNvPicPr/>
          <p:nvPr/>
        </p:nvPicPr>
        <p:blipFill>
          <a:blip r:embed="rId5"/>
          <a:stretch/>
        </p:blipFill>
        <p:spPr>
          <a:xfrm>
            <a:off x="9111600" y="574560"/>
            <a:ext cx="2500200" cy="1305000"/>
          </a:xfrm>
          <a:prstGeom prst="rect">
            <a:avLst/>
          </a:prstGeom>
          <a:ln>
            <a:noFill/>
          </a:ln>
        </p:spPr>
      </p:pic>
      <p:sp>
        <p:nvSpPr>
          <p:cNvPr id="187" name="CustomShape 13"/>
          <p:cNvSpPr/>
          <p:nvPr/>
        </p:nvSpPr>
        <p:spPr>
          <a:xfrm>
            <a:off x="10726200" y="2009520"/>
            <a:ext cx="360" cy="957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14"/>
          <p:cNvSpPr/>
          <p:nvPr/>
        </p:nvSpPr>
        <p:spPr>
          <a:xfrm>
            <a:off x="8334360" y="406800"/>
            <a:ext cx="7380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push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9" name="CustomShape 15"/>
          <p:cNvSpPr/>
          <p:nvPr/>
        </p:nvSpPr>
        <p:spPr>
          <a:xfrm>
            <a:off x="10758600" y="2179800"/>
            <a:ext cx="738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pull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Make a Container Accessible in a Browser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docker  run    --name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my_nginx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-d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-p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8080:80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nginx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Map the container’s internal port 80 to the external (i.e. our machine’s) port 8080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It means that whatever requests we sent on our local machine’s port 8080 will be sent to the container on its port 80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Open the browser: localhost:8080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docker  logs  my_nginx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docker  stop  my_nginx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Custom Content in Containers: Volumes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mkdir  webpages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cd  webpages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echo ‘Hi from inside our CDAC nginx container!’ &gt; index.html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cd  ..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7030a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7030a0"/>
                </a:solidFill>
                <a:latin typeface="Calibri"/>
              </a:rPr>
              <a:t>Windows: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 docker  run  -p  8080:80  --name=another_nginx  -v  %cd%/webpages:/usr/share/nginx/html:ro  -d  nginx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7030a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7030a0"/>
                </a:solidFill>
                <a:latin typeface="Calibri"/>
              </a:rPr>
              <a:t>Linux: </a:t>
            </a: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docker  run  -p  8080:80  --name=another_nginx  -v  ${PWD}/webpages:/usr/share/nginx/html:ro  -d  nginx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7045560" y="3678120"/>
            <a:ext cx="3849840" cy="912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%cd%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= Current directory in Windows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Same as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${PWD}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 in Linux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1" name="CustomShape 4"/>
          <p:cNvSpPr/>
          <p:nvPr/>
        </p:nvSpPr>
        <p:spPr>
          <a:xfrm>
            <a:off x="2233800" y="3678120"/>
            <a:ext cx="3849840" cy="63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Volumes syntax: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Host path:Container path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CustomShape 5"/>
          <p:cNvSpPr/>
          <p:nvPr/>
        </p:nvSpPr>
        <p:spPr>
          <a:xfrm>
            <a:off x="3157200" y="6133680"/>
            <a:ext cx="6788520" cy="6382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:ro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means the container cannot modify the files, it can </a:t>
            </a:r>
            <a:r>
              <a:rPr b="0" i="1" lang="en-IN" sz="1800" spc="-1" strike="noStrike">
                <a:solidFill>
                  <a:srgbClr val="000000"/>
                </a:solidFill>
                <a:latin typeface="Calibri"/>
              </a:rPr>
              <a:t>read only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Enter and Connect to a Container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docker  run  -it  --name  apache  httpd  /bin/bash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Run Apache web server in the foreground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Now we can run commands such as pwd, ls, etc inside the container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To come out: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exit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docker  ps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container is stopped, because we did not use the -d option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docker  run  -dit  --name  second_apache  httpd  /bin/bash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docker  ps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Build Image Using Dockerfile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Dockerfile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: Contains instructions that we want to give to Docker for building an image … Main instructions 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87" name="Table 3"/>
          <p:cNvGraphicFramePr/>
          <p:nvPr/>
        </p:nvGraphicFramePr>
        <p:xfrm>
          <a:off x="455760" y="2796480"/>
          <a:ext cx="11280600" cy="3337200"/>
        </p:xfrm>
        <a:graphic>
          <a:graphicData uri="http://schemas.openxmlformats.org/drawingml/2006/table">
            <a:tbl>
              <a:tblPr/>
              <a:tblGrid>
                <a:gridCol w="1530360"/>
                <a:gridCol w="9750240"/>
              </a:tblGrid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Instruction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Use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000000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FROM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Set the base image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CMD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Command to be executed when the image is run as a container (Or pass options to ENTRYPOINT)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RUN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Executes a command to help build our image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EXPOSE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Opens network ports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VOLUME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Sets a disk share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COPY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Copies files from the local disk to the image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57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ENV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Add an environment variable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622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ENTRYPOINT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Determines which executable runs when a container starts (Use CMD to pass options to the executable)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</a:pP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‘</a:t>
            </a: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Hello World’ in Docker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‘</a:t>
            </a: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Hello World’ in Java using Docker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Create HelloWorld.java in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C:\lectures\CDAC\Cloud\docker\hello-world-java\HelloWorld.java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public class HelloWorld {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public static void main(String[] args) {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       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System.out.println("Hello, World");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Compile: javac HelloWorld.java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Test: java HelloWorld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92" name="Picture 5" descr=""/>
          <p:cNvPicPr/>
          <p:nvPr/>
        </p:nvPicPr>
        <p:blipFill>
          <a:blip r:embed="rId1"/>
          <a:stretch/>
        </p:blipFill>
        <p:spPr>
          <a:xfrm>
            <a:off x="5762520" y="3775320"/>
            <a:ext cx="5812920" cy="981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Create Dockerfile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26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C:\lectures\CDAC\Cloud\docker\hello-world-java\Dockerfile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400" spc="-1" strike="noStrike">
                <a:solidFill>
                  <a:srgbClr val="000000"/>
                </a:solidFill>
                <a:latin typeface="Calibri"/>
              </a:rPr>
              <a:t># Use the official OpenJDK image as a parent image</a:t>
            </a:r>
            <a:endParaRPr b="0" lang="en-US" sz="3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400" spc="-1" strike="noStrike">
                <a:solidFill>
                  <a:srgbClr val="000000"/>
                </a:solidFill>
                <a:latin typeface="Calibri"/>
              </a:rPr>
              <a:t>FROM openjdk:latest</a:t>
            </a:r>
            <a:endParaRPr b="0" lang="en-US" sz="3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400" spc="-1" strike="noStrike">
                <a:solidFill>
                  <a:srgbClr val="000000"/>
                </a:solidFill>
                <a:latin typeface="Calibri"/>
              </a:rPr>
              <a:t># Set the working directory to /app</a:t>
            </a:r>
            <a:endParaRPr b="0" lang="en-US" sz="3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400" spc="-1" strike="noStrike">
                <a:solidFill>
                  <a:srgbClr val="000000"/>
                </a:solidFill>
                <a:latin typeface="Calibri"/>
              </a:rPr>
              <a:t>WORKDIR /app</a:t>
            </a:r>
            <a:endParaRPr b="0" lang="en-US" sz="3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400" spc="-1" strike="noStrike">
                <a:solidFill>
                  <a:srgbClr val="000000"/>
                </a:solidFill>
                <a:latin typeface="Calibri"/>
              </a:rPr>
              <a:t># Copy the current directory contents into the container at /app</a:t>
            </a:r>
            <a:endParaRPr b="0" lang="en-US" sz="3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400" spc="-1" strike="noStrike">
                <a:solidFill>
                  <a:srgbClr val="000000"/>
                </a:solidFill>
                <a:latin typeface="Calibri"/>
              </a:rPr>
              <a:t>COPY .   /app</a:t>
            </a:r>
            <a:endParaRPr b="0" lang="en-US" sz="3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400" spc="-1" strike="noStrike">
                <a:solidFill>
                  <a:srgbClr val="000000"/>
                </a:solidFill>
                <a:latin typeface="Calibri"/>
              </a:rPr>
              <a:t># Compile the Java code</a:t>
            </a:r>
            <a:endParaRPr b="0" lang="en-US" sz="3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400" spc="-1" strike="noStrike">
                <a:solidFill>
                  <a:srgbClr val="000000"/>
                </a:solidFill>
                <a:latin typeface="Calibri"/>
              </a:rPr>
              <a:t>RUN javac HelloWorld.java</a:t>
            </a:r>
            <a:endParaRPr b="0" lang="en-US" sz="3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400" spc="-1" strike="noStrike">
                <a:solidFill>
                  <a:srgbClr val="000000"/>
                </a:solidFill>
                <a:latin typeface="Calibri"/>
              </a:rPr>
              <a:t># Run the program when the container starts</a:t>
            </a:r>
            <a:endParaRPr b="0" lang="en-US" sz="3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400" spc="-1" strike="noStrike">
                <a:solidFill>
                  <a:srgbClr val="000000"/>
                </a:solidFill>
                <a:latin typeface="Calibri"/>
              </a:rPr>
              <a:t>CMD ["java", "HelloWorld"]</a:t>
            </a:r>
            <a:endParaRPr b="0" lang="en-US" sz="3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9179640" y="4523400"/>
            <a:ext cx="1971720" cy="364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Oracle Linux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6" name="CustomShape 4"/>
          <p:cNvSpPr/>
          <p:nvPr/>
        </p:nvSpPr>
        <p:spPr>
          <a:xfrm>
            <a:off x="9179640" y="5945760"/>
            <a:ext cx="1971720" cy="6382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Our OS (Host)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7" name="CustomShape 5"/>
          <p:cNvSpPr/>
          <p:nvPr/>
        </p:nvSpPr>
        <p:spPr>
          <a:xfrm>
            <a:off x="9179640" y="5165640"/>
            <a:ext cx="1971720" cy="912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Docker (VM with a Linux Kernel)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8" name="CustomShape 6"/>
          <p:cNvSpPr/>
          <p:nvPr/>
        </p:nvSpPr>
        <p:spPr>
          <a:xfrm>
            <a:off x="6305040" y="5469120"/>
            <a:ext cx="1881720" cy="1011240"/>
          </a:xfrm>
          <a:prstGeom prst="accentBorderCallout1">
            <a:avLst>
              <a:gd name="adj1" fmla="val 18750"/>
              <a:gd name="adj2" fmla="val -8333"/>
              <a:gd name="adj3" fmla="val 41021"/>
              <a:gd name="adj4" fmla="val 151355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These two are already there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9" name="CustomShape 7"/>
          <p:cNvSpPr/>
          <p:nvPr/>
        </p:nvSpPr>
        <p:spPr>
          <a:xfrm>
            <a:off x="6305040" y="3730320"/>
            <a:ext cx="1881720" cy="1585440"/>
          </a:xfrm>
          <a:prstGeom prst="accentBorderCallout1">
            <a:avLst>
              <a:gd name="adj1" fmla="val 18750"/>
              <a:gd name="adj2" fmla="val -8333"/>
              <a:gd name="adj3" fmla="val 39282"/>
              <a:gd name="adj4" fmla="val 151920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We want JDK, but it comes with Oracle Linux User Space (not Kernel)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0" name="CustomShape 8"/>
          <p:cNvSpPr/>
          <p:nvPr/>
        </p:nvSpPr>
        <p:spPr>
          <a:xfrm>
            <a:off x="9179640" y="3816720"/>
            <a:ext cx="1971720" cy="364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OpenJDK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CustomShape 9"/>
          <p:cNvSpPr/>
          <p:nvPr/>
        </p:nvSpPr>
        <p:spPr>
          <a:xfrm>
            <a:off x="9179640" y="3084480"/>
            <a:ext cx="1971720" cy="364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.app folder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CustomShape 10"/>
          <p:cNvSpPr/>
          <p:nvPr/>
        </p:nvSpPr>
        <p:spPr>
          <a:xfrm>
            <a:off x="9179640" y="2393280"/>
            <a:ext cx="1971720" cy="6382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HelloWorld.class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3" name="CustomShape 11"/>
          <p:cNvSpPr/>
          <p:nvPr/>
        </p:nvSpPr>
        <p:spPr>
          <a:xfrm>
            <a:off x="6305040" y="1941840"/>
            <a:ext cx="1881720" cy="1585440"/>
          </a:xfrm>
          <a:prstGeom prst="accentBorderCallout1">
            <a:avLst>
              <a:gd name="adj1" fmla="val 18750"/>
              <a:gd name="adj2" fmla="val -8333"/>
              <a:gd name="adj3" fmla="val 84872"/>
              <a:gd name="adj4" fmla="val 143445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These will be created/added because of the commands in Dockerfile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End Result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4023000" y="4343040"/>
            <a:ext cx="1971720" cy="364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Oracle Linux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4023000" y="5765760"/>
            <a:ext cx="1971720" cy="6382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Our OS (Host)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CustomShape 5"/>
          <p:cNvSpPr/>
          <p:nvPr/>
        </p:nvSpPr>
        <p:spPr>
          <a:xfrm>
            <a:off x="4023000" y="4985280"/>
            <a:ext cx="1971720" cy="912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Docker (VM with a Linux Kernel)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CustomShape 6"/>
          <p:cNvSpPr/>
          <p:nvPr/>
        </p:nvSpPr>
        <p:spPr>
          <a:xfrm>
            <a:off x="1148400" y="5288760"/>
            <a:ext cx="1881720" cy="1011240"/>
          </a:xfrm>
          <a:prstGeom prst="accentBorderCallout1">
            <a:avLst>
              <a:gd name="adj1" fmla="val 18750"/>
              <a:gd name="adj2" fmla="val -8333"/>
              <a:gd name="adj3" fmla="val 41021"/>
              <a:gd name="adj4" fmla="val 151355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These two are already there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CustomShape 7"/>
          <p:cNvSpPr/>
          <p:nvPr/>
        </p:nvSpPr>
        <p:spPr>
          <a:xfrm>
            <a:off x="1148400" y="3550320"/>
            <a:ext cx="1881720" cy="1585440"/>
          </a:xfrm>
          <a:prstGeom prst="accentBorderCallout1">
            <a:avLst>
              <a:gd name="adj1" fmla="val 18750"/>
              <a:gd name="adj2" fmla="val -8333"/>
              <a:gd name="adj3" fmla="val 39282"/>
              <a:gd name="adj4" fmla="val 151920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We want JDK, but it comes with Oracle Linux User Space (not Kernel)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1" name="CustomShape 8"/>
          <p:cNvSpPr/>
          <p:nvPr/>
        </p:nvSpPr>
        <p:spPr>
          <a:xfrm>
            <a:off x="4023000" y="3636360"/>
            <a:ext cx="1971720" cy="364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OpenJDK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CustomShape 9"/>
          <p:cNvSpPr/>
          <p:nvPr/>
        </p:nvSpPr>
        <p:spPr>
          <a:xfrm>
            <a:off x="4023000" y="2904120"/>
            <a:ext cx="1971720" cy="3646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.app folder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CustomShape 10"/>
          <p:cNvSpPr/>
          <p:nvPr/>
        </p:nvSpPr>
        <p:spPr>
          <a:xfrm>
            <a:off x="4023000" y="2212920"/>
            <a:ext cx="1971720" cy="6382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HelloWorld.class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4" name="CustomShape 11"/>
          <p:cNvSpPr/>
          <p:nvPr/>
        </p:nvSpPr>
        <p:spPr>
          <a:xfrm>
            <a:off x="1148400" y="1761840"/>
            <a:ext cx="1881720" cy="1585440"/>
          </a:xfrm>
          <a:prstGeom prst="accentBorderCallout1">
            <a:avLst>
              <a:gd name="adj1" fmla="val 18750"/>
              <a:gd name="adj2" fmla="val -8333"/>
              <a:gd name="adj3" fmla="val 84872"/>
              <a:gd name="adj4" fmla="val 143445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latin typeface="Calibri"/>
              </a:rPr>
              <a:t>These will be created/added because of the commands in Dockerfile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5" name="CustomShape 12"/>
          <p:cNvSpPr/>
          <p:nvPr/>
        </p:nvSpPr>
        <p:spPr>
          <a:xfrm>
            <a:off x="6197040" y="3636360"/>
            <a:ext cx="818280" cy="64584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13"/>
          <p:cNvSpPr/>
          <p:nvPr/>
        </p:nvSpPr>
        <p:spPr>
          <a:xfrm>
            <a:off x="7121520" y="4278600"/>
            <a:ext cx="1971720" cy="3646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Oracle Linux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7" name="CustomShape 14"/>
          <p:cNvSpPr/>
          <p:nvPr/>
        </p:nvSpPr>
        <p:spPr>
          <a:xfrm>
            <a:off x="7121520" y="3916080"/>
            <a:ext cx="1971720" cy="364680"/>
          </a:xfrm>
          <a:prstGeom prst="rect">
            <a:avLst/>
          </a:prstGeom>
          <a:solidFill>
            <a:srgbClr val="ffc000"/>
          </a:solidFill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OpenJDK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8" name="CustomShape 15"/>
          <p:cNvSpPr/>
          <p:nvPr/>
        </p:nvSpPr>
        <p:spPr>
          <a:xfrm>
            <a:off x="7121520" y="3550320"/>
            <a:ext cx="1971720" cy="364680"/>
          </a:xfrm>
          <a:prstGeom prst="rect">
            <a:avLst/>
          </a:prstGeom>
          <a:solidFill>
            <a:srgbClr val="ffc000"/>
          </a:solidFill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.app folder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9" name="CustomShape 16"/>
          <p:cNvSpPr/>
          <p:nvPr/>
        </p:nvSpPr>
        <p:spPr>
          <a:xfrm>
            <a:off x="7121520" y="3191400"/>
            <a:ext cx="1971720" cy="638280"/>
          </a:xfrm>
          <a:prstGeom prst="rect">
            <a:avLst/>
          </a:prstGeom>
          <a:solidFill>
            <a:srgbClr val="ffc000"/>
          </a:solidFill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HelloWorld.class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CustomShape 17"/>
          <p:cNvSpPr/>
          <p:nvPr/>
        </p:nvSpPr>
        <p:spPr>
          <a:xfrm>
            <a:off x="9276120" y="4268160"/>
            <a:ext cx="1037160" cy="638280"/>
          </a:xfrm>
          <a:prstGeom prst="rect">
            <a:avLst/>
          </a:prstGeom>
          <a:solidFill>
            <a:srgbClr val="7030a0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Layer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CustomShape 18"/>
          <p:cNvSpPr/>
          <p:nvPr/>
        </p:nvSpPr>
        <p:spPr>
          <a:xfrm>
            <a:off x="9276120" y="3905640"/>
            <a:ext cx="1037160" cy="638280"/>
          </a:xfrm>
          <a:prstGeom prst="rect">
            <a:avLst/>
          </a:prstGeom>
          <a:solidFill>
            <a:srgbClr val="7030a0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Layer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2" name="CustomShape 19"/>
          <p:cNvSpPr/>
          <p:nvPr/>
        </p:nvSpPr>
        <p:spPr>
          <a:xfrm>
            <a:off x="9276120" y="3539880"/>
            <a:ext cx="1037160" cy="638280"/>
          </a:xfrm>
          <a:prstGeom prst="rect">
            <a:avLst/>
          </a:prstGeom>
          <a:solidFill>
            <a:srgbClr val="7030a0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Layer 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CustomShape 20"/>
          <p:cNvSpPr/>
          <p:nvPr/>
        </p:nvSpPr>
        <p:spPr>
          <a:xfrm>
            <a:off x="9276120" y="3180960"/>
            <a:ext cx="1037160" cy="638280"/>
          </a:xfrm>
          <a:prstGeom prst="rect">
            <a:avLst/>
          </a:prstGeom>
          <a:solidFill>
            <a:srgbClr val="7030a0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Layer 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4" name="CustomShape 21"/>
          <p:cNvSpPr/>
          <p:nvPr/>
        </p:nvSpPr>
        <p:spPr>
          <a:xfrm>
            <a:off x="7251480" y="5061240"/>
            <a:ext cx="2987280" cy="638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0000"/>
                </a:solidFill>
                <a:latin typeface="Calibri"/>
              </a:rPr>
              <a:t>Resulting Docker Image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Build and Execute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# Build the Docker image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ff0000"/>
                </a:solidFill>
                <a:latin typeface="Calibri"/>
              </a:rPr>
              <a:t>docker build -t java-hello-world   .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# Run the Docker container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1" lang="en-US" sz="3600" spc="-1" strike="noStrike">
                <a:solidFill>
                  <a:srgbClr val="ff0000"/>
                </a:solidFill>
                <a:latin typeface="Calibri"/>
              </a:rPr>
              <a:t>docker run java-hello-world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Pushing Docker Image to DockerHub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# Login to Docker Hub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docker login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# Tag the local image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docker  tag  java-hello-world newdelthis/java-hello-world:1.0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# Push the image to Docker Hub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docker push newdelthis/java-hello-world:1.0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8209800" y="474480"/>
            <a:ext cx="3143520" cy="3595680"/>
          </a:xfrm>
          <a:prstGeom prst="rect">
            <a:avLst/>
          </a:prstGeom>
          <a:solidFill>
            <a:srgbClr val="ffff00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TextShape 2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What is Docker?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TextShape 3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5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Docker: </a:t>
            </a:r>
            <a:r>
              <a:rPr b="1" lang="en-IN" sz="2800" spc="-1" strike="noStrike">
                <a:solidFill>
                  <a:srgbClr val="ff0000"/>
                </a:solidFill>
                <a:latin typeface="Calibri"/>
              </a:rPr>
              <a:t>Container 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technology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Container = Complete and isolated software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Runs an application in a sandbox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Portable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Contains all dependencies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We can run several containers on a machine at the same time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Self-contained: Do not alter the host system they run 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Docker is light-weight, unlike VM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If something works in Development, it will work in Production, too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3" name="Picture 2" descr=""/>
          <p:cNvPicPr/>
          <p:nvPr/>
        </p:nvPicPr>
        <p:blipFill>
          <a:blip r:embed="rId1"/>
          <a:stretch/>
        </p:blipFill>
        <p:spPr>
          <a:xfrm>
            <a:off x="8583120" y="3235680"/>
            <a:ext cx="2242440" cy="546480"/>
          </a:xfrm>
          <a:prstGeom prst="rect">
            <a:avLst/>
          </a:prstGeom>
          <a:ln>
            <a:noFill/>
          </a:ln>
        </p:spPr>
      </p:pic>
      <p:pic>
        <p:nvPicPr>
          <p:cNvPr id="194" name="Picture 4" descr="What is Docker and why it is used?"/>
          <p:cNvPicPr/>
          <p:nvPr/>
        </p:nvPicPr>
        <p:blipFill>
          <a:blip r:embed="rId2"/>
          <a:stretch/>
        </p:blipFill>
        <p:spPr>
          <a:xfrm>
            <a:off x="9234360" y="2074320"/>
            <a:ext cx="1240560" cy="1026000"/>
          </a:xfrm>
          <a:prstGeom prst="rect">
            <a:avLst/>
          </a:prstGeom>
          <a:ln>
            <a:noFill/>
          </a:ln>
        </p:spPr>
      </p:pic>
      <p:pic>
        <p:nvPicPr>
          <p:cNvPr id="195" name="Picture 6" descr="An ultimate guide to Java Runtime Environment | TechGig"/>
          <p:cNvPicPr/>
          <p:nvPr/>
        </p:nvPicPr>
        <p:blipFill>
          <a:blip r:embed="rId3"/>
          <a:stretch/>
        </p:blipFill>
        <p:spPr>
          <a:xfrm>
            <a:off x="8908560" y="1093680"/>
            <a:ext cx="1742760" cy="980280"/>
          </a:xfrm>
          <a:prstGeom prst="rect">
            <a:avLst/>
          </a:prstGeom>
          <a:ln>
            <a:noFill/>
          </a:ln>
        </p:spPr>
      </p:pic>
      <p:sp>
        <p:nvSpPr>
          <p:cNvPr id="196" name="CustomShape 4"/>
          <p:cNvSpPr/>
          <p:nvPr/>
        </p:nvSpPr>
        <p:spPr>
          <a:xfrm>
            <a:off x="8874360" y="626400"/>
            <a:ext cx="1917360" cy="6382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HelloWorld.class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Stop and Remove All Running Containers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docker   stop   $(docker   ps   -a   -q)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docker   rm      $(docker   ps   -a   -q)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More on Docker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8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Provides an easy way to create images and run as containers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Ready images can be pulled from DockerHub and used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Uses a layered file system so that we can add to these base images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One container = One application, One VM = Multiple applications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Containers are isolated from each other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To create our own image, we need to create a Dockerfile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Dockerfile: Configuration details for creating an image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Ideal for Microservices/APIs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Image and Container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Build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: Create an </a:t>
            </a:r>
            <a:r>
              <a:rPr b="1" lang="en-IN" sz="2800" spc="-1" strike="noStrike">
                <a:solidFill>
                  <a:srgbClr val="ff0000"/>
                </a:solidFill>
                <a:latin typeface="Calibri"/>
              </a:rPr>
              <a:t>image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Calibri"/>
              </a:rPr>
              <a:t>Run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: Run the image as a </a:t>
            </a:r>
            <a:r>
              <a:rPr b="1" lang="en-IN" sz="2800" spc="-1" strike="noStrike">
                <a:solidFill>
                  <a:srgbClr val="ff0000"/>
                </a:solidFill>
                <a:latin typeface="Calibri"/>
              </a:rPr>
              <a:t>container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1" name="Picture 5" descr=""/>
          <p:cNvPicPr/>
          <p:nvPr/>
        </p:nvPicPr>
        <p:blipFill>
          <a:blip r:embed="rId1"/>
          <a:stretch/>
        </p:blipFill>
        <p:spPr>
          <a:xfrm>
            <a:off x="6444360" y="1407960"/>
            <a:ext cx="3162240" cy="3619800"/>
          </a:xfrm>
          <a:prstGeom prst="rect">
            <a:avLst/>
          </a:prstGeom>
          <a:ln>
            <a:noFill/>
          </a:ln>
        </p:spPr>
      </p:pic>
      <p:sp>
        <p:nvSpPr>
          <p:cNvPr id="202" name="CustomShape 3"/>
          <p:cNvSpPr/>
          <p:nvPr/>
        </p:nvSpPr>
        <p:spPr>
          <a:xfrm>
            <a:off x="650880" y="3402360"/>
            <a:ext cx="2348280" cy="700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Calibri"/>
              </a:rPr>
              <a:t>docker build </a:t>
            </a:r>
            <a:r>
              <a:rPr b="0" lang="en-IN" sz="2000" spc="-1" strike="noStrike">
                <a:solidFill>
                  <a:srgbClr val="ffffff"/>
                </a:solidFill>
                <a:latin typeface="Calibri"/>
              </a:rPr>
              <a:t>command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3166560" y="3647880"/>
            <a:ext cx="361800" cy="317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5"/>
          <p:cNvSpPr/>
          <p:nvPr/>
        </p:nvSpPr>
        <p:spPr>
          <a:xfrm>
            <a:off x="3859560" y="3241440"/>
            <a:ext cx="1202760" cy="1029600"/>
          </a:xfrm>
          <a:prstGeom prst="foldedCorner">
            <a:avLst>
              <a:gd name="adj" fmla="val 16667"/>
            </a:avLst>
          </a:prstGeom>
          <a:solidFill>
            <a:srgbClr val="ff0000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Image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CustomShape 6"/>
          <p:cNvSpPr/>
          <p:nvPr/>
        </p:nvSpPr>
        <p:spPr>
          <a:xfrm>
            <a:off x="838080" y="5635440"/>
            <a:ext cx="1202760" cy="1029600"/>
          </a:xfrm>
          <a:prstGeom prst="foldedCorner">
            <a:avLst>
              <a:gd name="adj" fmla="val 16667"/>
            </a:avLst>
          </a:prstGeom>
          <a:solidFill>
            <a:srgbClr val="ff0000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Calibri"/>
              </a:rPr>
              <a:t>Image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CustomShape 7"/>
          <p:cNvSpPr/>
          <p:nvPr/>
        </p:nvSpPr>
        <p:spPr>
          <a:xfrm>
            <a:off x="3166560" y="5848200"/>
            <a:ext cx="2348280" cy="700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Calibri"/>
              </a:rPr>
              <a:t>docker run </a:t>
            </a:r>
            <a:r>
              <a:rPr b="0" lang="en-IN" sz="2000" spc="-1" strike="noStrike">
                <a:solidFill>
                  <a:srgbClr val="ffffff"/>
                </a:solidFill>
                <a:latin typeface="Calibri"/>
              </a:rPr>
              <a:t>command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7" name="CustomShape 8"/>
          <p:cNvSpPr/>
          <p:nvPr/>
        </p:nvSpPr>
        <p:spPr>
          <a:xfrm>
            <a:off x="5682600" y="6093720"/>
            <a:ext cx="361800" cy="317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9"/>
          <p:cNvSpPr/>
          <p:nvPr/>
        </p:nvSpPr>
        <p:spPr>
          <a:xfrm>
            <a:off x="2422800" y="6093720"/>
            <a:ext cx="361800" cy="317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9" name="Picture 14" descr=""/>
          <p:cNvPicPr/>
          <p:nvPr/>
        </p:nvPicPr>
        <p:blipFill>
          <a:blip r:embed="rId2"/>
          <a:stretch/>
        </p:blipFill>
        <p:spPr>
          <a:xfrm>
            <a:off x="6279840" y="5381280"/>
            <a:ext cx="1622160" cy="1424160"/>
          </a:xfrm>
          <a:prstGeom prst="rect">
            <a:avLst/>
          </a:prstGeom>
          <a:ln>
            <a:noFill/>
          </a:ln>
        </p:spPr>
      </p:pic>
      <p:sp>
        <p:nvSpPr>
          <p:cNvPr id="210" name="CustomShape 10"/>
          <p:cNvSpPr/>
          <p:nvPr/>
        </p:nvSpPr>
        <p:spPr>
          <a:xfrm>
            <a:off x="6534000" y="5607360"/>
            <a:ext cx="11138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</a:rPr>
              <a:t>Container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Container versus Virtual Machine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TextShape 3"/>
          <p:cNvSpPr txBox="1"/>
          <p:nvPr/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214" name="Group 4"/>
          <p:cNvGrpSpPr/>
          <p:nvPr/>
        </p:nvGrpSpPr>
        <p:grpSpPr>
          <a:xfrm>
            <a:off x="548640" y="2387160"/>
            <a:ext cx="5245560" cy="4022280"/>
            <a:chOff x="548640" y="2387160"/>
            <a:chExt cx="5245560" cy="4022280"/>
          </a:xfrm>
        </p:grpSpPr>
        <p:sp>
          <p:nvSpPr>
            <p:cNvPr id="215" name="CustomShape 5"/>
            <p:cNvSpPr/>
            <p:nvPr/>
          </p:nvSpPr>
          <p:spPr>
            <a:xfrm>
              <a:off x="548640" y="2387160"/>
              <a:ext cx="5245560" cy="402228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IN" sz="2400" spc="-1" strike="noStrike">
                  <a:solidFill>
                    <a:srgbClr val="ff0000"/>
                  </a:solidFill>
                  <a:latin typeface="Calibri"/>
                </a:rPr>
                <a:t>Containers</a:t>
              </a: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2400" spc="-1" strike="noStrike">
                <a:latin typeface="Arial"/>
              </a:endParaRPr>
            </a:p>
          </p:txBody>
        </p:sp>
        <p:grpSp>
          <p:nvGrpSpPr>
            <p:cNvPr id="216" name="Group 6"/>
            <p:cNvGrpSpPr/>
            <p:nvPr/>
          </p:nvGrpSpPr>
          <p:grpSpPr>
            <a:xfrm>
              <a:off x="762840" y="3091320"/>
              <a:ext cx="1566000" cy="1735560"/>
              <a:chOff x="762840" y="3091320"/>
              <a:chExt cx="1566000" cy="1735560"/>
            </a:xfrm>
          </p:grpSpPr>
          <p:sp>
            <p:nvSpPr>
              <p:cNvPr id="217" name="CustomShape 7"/>
              <p:cNvSpPr/>
              <p:nvPr/>
            </p:nvSpPr>
            <p:spPr>
              <a:xfrm>
                <a:off x="762840" y="3091320"/>
                <a:ext cx="1566000" cy="173556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IN" sz="1800" spc="-1" strike="noStrike">
                    <a:solidFill>
                      <a:srgbClr val="000000"/>
                    </a:solidFill>
                    <a:latin typeface="Calibri"/>
                  </a:rPr>
                  <a:t>Container A</a:t>
                </a:r>
                <a:endParaRPr b="0" lang="en-US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18" name="CustomShape 8"/>
              <p:cNvSpPr/>
              <p:nvPr/>
            </p:nvSpPr>
            <p:spPr>
              <a:xfrm>
                <a:off x="944640" y="3600360"/>
                <a:ext cx="1202040" cy="36468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IN" sz="1800" spc="-1" strike="noStrike">
                    <a:solidFill>
                      <a:srgbClr val="ffffff"/>
                    </a:solidFill>
                    <a:latin typeface="Calibri"/>
                  </a:rPr>
                  <a:t>App A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19" name="CustomShape 9"/>
              <p:cNvSpPr/>
              <p:nvPr/>
            </p:nvSpPr>
            <p:spPr>
              <a:xfrm>
                <a:off x="944640" y="4102200"/>
                <a:ext cx="1202040" cy="36468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IN" sz="1800" spc="-1" strike="noStrike">
                    <a:solidFill>
                      <a:srgbClr val="ffffff"/>
                    </a:solidFill>
                    <a:latin typeface="Calibri"/>
                  </a:rPr>
                  <a:t>Libs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grpSp>
          <p:nvGrpSpPr>
            <p:cNvPr id="220" name="Group 10"/>
            <p:cNvGrpSpPr/>
            <p:nvPr/>
          </p:nvGrpSpPr>
          <p:grpSpPr>
            <a:xfrm>
              <a:off x="2368800" y="3091320"/>
              <a:ext cx="1566000" cy="1735560"/>
              <a:chOff x="2368800" y="3091320"/>
              <a:chExt cx="1566000" cy="1735560"/>
            </a:xfrm>
          </p:grpSpPr>
          <p:sp>
            <p:nvSpPr>
              <p:cNvPr id="221" name="CustomShape 11"/>
              <p:cNvSpPr/>
              <p:nvPr/>
            </p:nvSpPr>
            <p:spPr>
              <a:xfrm>
                <a:off x="2368800" y="3091320"/>
                <a:ext cx="1566000" cy="173556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IN" sz="1800" spc="-1" strike="noStrike">
                    <a:solidFill>
                      <a:srgbClr val="000000"/>
                    </a:solidFill>
                    <a:latin typeface="Calibri"/>
                  </a:rPr>
                  <a:t>Container B</a:t>
                </a:r>
                <a:endParaRPr b="0" lang="en-US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22" name="CustomShape 12"/>
              <p:cNvSpPr/>
              <p:nvPr/>
            </p:nvSpPr>
            <p:spPr>
              <a:xfrm>
                <a:off x="2550600" y="3600360"/>
                <a:ext cx="1202040" cy="36468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IN" sz="1800" spc="-1" strike="noStrike">
                    <a:solidFill>
                      <a:srgbClr val="ffffff"/>
                    </a:solidFill>
                    <a:latin typeface="Calibri"/>
                  </a:rPr>
                  <a:t>App B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23" name="CustomShape 13"/>
              <p:cNvSpPr/>
              <p:nvPr/>
            </p:nvSpPr>
            <p:spPr>
              <a:xfrm>
                <a:off x="2550600" y="4102200"/>
                <a:ext cx="1202040" cy="36468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IN" sz="1800" spc="-1" strike="noStrike">
                    <a:solidFill>
                      <a:srgbClr val="ffffff"/>
                    </a:solidFill>
                    <a:latin typeface="Calibri"/>
                  </a:rPr>
                  <a:t>Libs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grpSp>
          <p:nvGrpSpPr>
            <p:cNvPr id="224" name="Group 14"/>
            <p:cNvGrpSpPr/>
            <p:nvPr/>
          </p:nvGrpSpPr>
          <p:grpSpPr>
            <a:xfrm>
              <a:off x="4004640" y="3091320"/>
              <a:ext cx="1566000" cy="1735560"/>
              <a:chOff x="4004640" y="3091320"/>
              <a:chExt cx="1566000" cy="1735560"/>
            </a:xfrm>
          </p:grpSpPr>
          <p:sp>
            <p:nvSpPr>
              <p:cNvPr id="225" name="CustomShape 15"/>
              <p:cNvSpPr/>
              <p:nvPr/>
            </p:nvSpPr>
            <p:spPr>
              <a:xfrm>
                <a:off x="4004640" y="3091320"/>
                <a:ext cx="1566000" cy="173556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IN" sz="1800" spc="-1" strike="noStrike">
                    <a:solidFill>
                      <a:srgbClr val="000000"/>
                    </a:solidFill>
                    <a:latin typeface="Calibri"/>
                  </a:rPr>
                  <a:t>Container C</a:t>
                </a:r>
                <a:endParaRPr b="0" lang="en-US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26" name="CustomShape 16"/>
              <p:cNvSpPr/>
              <p:nvPr/>
            </p:nvSpPr>
            <p:spPr>
              <a:xfrm>
                <a:off x="4186440" y="3600360"/>
                <a:ext cx="1202040" cy="36468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IN" sz="1800" spc="-1" strike="noStrike">
                    <a:solidFill>
                      <a:srgbClr val="ffffff"/>
                    </a:solidFill>
                    <a:latin typeface="Calibri"/>
                  </a:rPr>
                  <a:t>App C</a:t>
                </a: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27" name="CustomShape 17"/>
              <p:cNvSpPr/>
              <p:nvPr/>
            </p:nvSpPr>
            <p:spPr>
              <a:xfrm>
                <a:off x="4186440" y="4102200"/>
                <a:ext cx="1202040" cy="36468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IN" sz="1800" spc="-1" strike="noStrike">
                    <a:solidFill>
                      <a:srgbClr val="ffffff"/>
                    </a:solidFill>
                    <a:latin typeface="Calibri"/>
                  </a:rPr>
                  <a:t>Libs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sp>
          <p:nvSpPr>
            <p:cNvPr id="228" name="CustomShape 18"/>
            <p:cNvSpPr/>
            <p:nvPr/>
          </p:nvSpPr>
          <p:spPr>
            <a:xfrm>
              <a:off x="762840" y="4668120"/>
              <a:ext cx="4807800" cy="3646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IN" sz="1800" spc="-1" strike="noStrike">
                  <a:solidFill>
                    <a:srgbClr val="ffffff"/>
                  </a:solidFill>
                  <a:latin typeface="Calibri"/>
                </a:rPr>
                <a:t>Docker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29" name="CustomShape 19"/>
            <p:cNvSpPr/>
            <p:nvPr/>
          </p:nvSpPr>
          <p:spPr>
            <a:xfrm>
              <a:off x="762840" y="5127120"/>
              <a:ext cx="4807800" cy="36468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IN" sz="1800" spc="-1" strike="noStrike">
                  <a:solidFill>
                    <a:srgbClr val="ffffff"/>
                  </a:solidFill>
                  <a:latin typeface="Calibri"/>
                </a:rPr>
                <a:t>Host Operating System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0" name="CustomShape 20"/>
            <p:cNvSpPr/>
            <p:nvPr/>
          </p:nvSpPr>
          <p:spPr>
            <a:xfrm>
              <a:off x="747720" y="5584680"/>
              <a:ext cx="4807800" cy="36468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IN" sz="1800" spc="-1" strike="noStrike">
                  <a:solidFill>
                    <a:srgbClr val="ffffff"/>
                  </a:solidFill>
                  <a:latin typeface="Calibri"/>
                </a:rPr>
                <a:t>Hardware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231" name="Group 21"/>
          <p:cNvGrpSpPr/>
          <p:nvPr/>
        </p:nvGrpSpPr>
        <p:grpSpPr>
          <a:xfrm>
            <a:off x="6172200" y="2387160"/>
            <a:ext cx="5245560" cy="4022280"/>
            <a:chOff x="6172200" y="2387160"/>
            <a:chExt cx="5245560" cy="4022280"/>
          </a:xfrm>
        </p:grpSpPr>
        <p:sp>
          <p:nvSpPr>
            <p:cNvPr id="232" name="CustomShape 22"/>
            <p:cNvSpPr/>
            <p:nvPr/>
          </p:nvSpPr>
          <p:spPr>
            <a:xfrm>
              <a:off x="6172200" y="2387160"/>
              <a:ext cx="5245560" cy="402228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IN" sz="2400" spc="-1" strike="noStrike">
                  <a:solidFill>
                    <a:srgbClr val="ff0000"/>
                  </a:solidFill>
                  <a:latin typeface="Calibri"/>
                </a:rPr>
                <a:t>Virtual Machines</a:t>
              </a: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2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2400" spc="-1" strike="noStrike">
                <a:latin typeface="Arial"/>
              </a:endParaRPr>
            </a:p>
          </p:txBody>
        </p:sp>
        <p:grpSp>
          <p:nvGrpSpPr>
            <p:cNvPr id="233" name="Group 23"/>
            <p:cNvGrpSpPr/>
            <p:nvPr/>
          </p:nvGrpSpPr>
          <p:grpSpPr>
            <a:xfrm>
              <a:off x="6386400" y="3091320"/>
              <a:ext cx="1566000" cy="1461960"/>
              <a:chOff x="6386400" y="3091320"/>
              <a:chExt cx="1566000" cy="1461960"/>
            </a:xfrm>
          </p:grpSpPr>
          <p:sp>
            <p:nvSpPr>
              <p:cNvPr id="234" name="CustomShape 24"/>
              <p:cNvSpPr/>
              <p:nvPr/>
            </p:nvSpPr>
            <p:spPr>
              <a:xfrm>
                <a:off x="6386400" y="3091320"/>
                <a:ext cx="1566000" cy="146196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IN" sz="1800" spc="-1" strike="noStrike">
                    <a:solidFill>
                      <a:srgbClr val="000000"/>
                    </a:solidFill>
                    <a:latin typeface="Calibri"/>
                  </a:rPr>
                  <a:t>VM A</a:t>
                </a:r>
                <a:endParaRPr b="0" lang="en-US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35" name="CustomShape 25"/>
              <p:cNvSpPr/>
              <p:nvPr/>
            </p:nvSpPr>
            <p:spPr>
              <a:xfrm>
                <a:off x="6550920" y="3417840"/>
                <a:ext cx="1202040" cy="30348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IN" sz="1400" spc="-1" strike="noStrike">
                    <a:solidFill>
                      <a:srgbClr val="ffffff"/>
                    </a:solidFill>
                    <a:latin typeface="Calibri"/>
                  </a:rPr>
                  <a:t>App A</a:t>
                </a:r>
                <a:endParaRPr b="0" lang="en-US" sz="1400" spc="-1" strike="noStrike">
                  <a:latin typeface="Arial"/>
                </a:endParaRPr>
              </a:p>
            </p:txBody>
          </p:sp>
          <p:sp>
            <p:nvSpPr>
              <p:cNvPr id="236" name="CustomShape 26"/>
              <p:cNvSpPr/>
              <p:nvPr/>
            </p:nvSpPr>
            <p:spPr>
              <a:xfrm>
                <a:off x="6543000" y="3810960"/>
                <a:ext cx="1202040" cy="30348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IN" sz="1400" spc="-1" strike="noStrike">
                    <a:solidFill>
                      <a:srgbClr val="ffffff"/>
                    </a:solidFill>
                    <a:latin typeface="Calibri"/>
                  </a:rPr>
                  <a:t>Libs</a:t>
                </a:r>
                <a:endParaRPr b="0" lang="en-US" sz="1400" spc="-1" strike="noStrike">
                  <a:latin typeface="Arial"/>
                </a:endParaRPr>
              </a:p>
            </p:txBody>
          </p:sp>
        </p:grpSp>
        <p:sp>
          <p:nvSpPr>
            <p:cNvPr id="237" name="CustomShape 27"/>
            <p:cNvSpPr/>
            <p:nvPr/>
          </p:nvSpPr>
          <p:spPr>
            <a:xfrm>
              <a:off x="7992360" y="3091320"/>
              <a:ext cx="1566000" cy="14619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IN" sz="1800" spc="-1" strike="noStrike">
                  <a:solidFill>
                    <a:srgbClr val="000000"/>
                  </a:solidFill>
                  <a:latin typeface="Calibri"/>
                </a:rPr>
                <a:t>VM B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8" name="CustomShape 28"/>
            <p:cNvSpPr/>
            <p:nvPr/>
          </p:nvSpPr>
          <p:spPr>
            <a:xfrm>
              <a:off x="9628200" y="3091320"/>
              <a:ext cx="1566000" cy="146196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IN" sz="1800" spc="-1" strike="noStrike">
                  <a:solidFill>
                    <a:srgbClr val="000000"/>
                  </a:solidFill>
                  <a:latin typeface="Calibri"/>
                </a:rPr>
                <a:t>VM C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39" name="CustomShape 29"/>
            <p:cNvSpPr/>
            <p:nvPr/>
          </p:nvSpPr>
          <p:spPr>
            <a:xfrm>
              <a:off x="6386400" y="4668120"/>
              <a:ext cx="4807800" cy="3646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IN" sz="1800" spc="-1" strike="noStrike">
                  <a:solidFill>
                    <a:srgbClr val="ffffff"/>
                  </a:solidFill>
                  <a:latin typeface="Calibri"/>
                </a:rPr>
                <a:t>Hypervisor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0" name="CustomShape 30"/>
            <p:cNvSpPr/>
            <p:nvPr/>
          </p:nvSpPr>
          <p:spPr>
            <a:xfrm>
              <a:off x="6386400" y="5127120"/>
              <a:ext cx="4807800" cy="36468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IN" sz="1800" spc="-1" strike="noStrike">
                  <a:solidFill>
                    <a:srgbClr val="ffffff"/>
                  </a:solidFill>
                  <a:latin typeface="Calibri"/>
                </a:rPr>
                <a:t>Host Operating System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241" name="CustomShape 31"/>
            <p:cNvSpPr/>
            <p:nvPr/>
          </p:nvSpPr>
          <p:spPr>
            <a:xfrm>
              <a:off x="6371280" y="5584680"/>
              <a:ext cx="4807800" cy="36468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IN" sz="1800" spc="-1" strike="noStrike">
                  <a:solidFill>
                    <a:srgbClr val="ffffff"/>
                  </a:solidFill>
                  <a:latin typeface="Calibri"/>
                </a:rPr>
                <a:t>Hardware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42" name="CustomShape 32"/>
          <p:cNvSpPr/>
          <p:nvPr/>
        </p:nvSpPr>
        <p:spPr>
          <a:xfrm>
            <a:off x="6564960" y="4185360"/>
            <a:ext cx="1202040" cy="3034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ffffff"/>
                </a:solidFill>
                <a:latin typeface="Calibri"/>
              </a:rPr>
              <a:t>Guest OS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3" name="CustomShape 33"/>
          <p:cNvSpPr/>
          <p:nvPr/>
        </p:nvSpPr>
        <p:spPr>
          <a:xfrm>
            <a:off x="8194320" y="3417840"/>
            <a:ext cx="1202040" cy="3034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ffffff"/>
                </a:solidFill>
                <a:latin typeface="Calibri"/>
              </a:rPr>
              <a:t>App 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4" name="CustomShape 34"/>
          <p:cNvSpPr/>
          <p:nvPr/>
        </p:nvSpPr>
        <p:spPr>
          <a:xfrm>
            <a:off x="8186760" y="3810960"/>
            <a:ext cx="1202040" cy="3034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ffffff"/>
                </a:solidFill>
                <a:latin typeface="Calibri"/>
              </a:rPr>
              <a:t>Libs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5" name="CustomShape 35"/>
          <p:cNvSpPr/>
          <p:nvPr/>
        </p:nvSpPr>
        <p:spPr>
          <a:xfrm>
            <a:off x="8208720" y="4185360"/>
            <a:ext cx="1202040" cy="3034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ffffff"/>
                </a:solidFill>
                <a:latin typeface="Calibri"/>
              </a:rPr>
              <a:t>Guest OS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CustomShape 36"/>
          <p:cNvSpPr/>
          <p:nvPr/>
        </p:nvSpPr>
        <p:spPr>
          <a:xfrm>
            <a:off x="9831240" y="3425040"/>
            <a:ext cx="1202040" cy="3034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ffffff"/>
                </a:solidFill>
                <a:latin typeface="Calibri"/>
              </a:rPr>
              <a:t>App C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7" name="CustomShape 37"/>
          <p:cNvSpPr/>
          <p:nvPr/>
        </p:nvSpPr>
        <p:spPr>
          <a:xfrm>
            <a:off x="9823320" y="3818160"/>
            <a:ext cx="1202040" cy="3034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ffffff"/>
                </a:solidFill>
                <a:latin typeface="Calibri"/>
              </a:rPr>
              <a:t>Libs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8" name="CustomShape 38"/>
          <p:cNvSpPr/>
          <p:nvPr/>
        </p:nvSpPr>
        <p:spPr>
          <a:xfrm>
            <a:off x="9845280" y="4192560"/>
            <a:ext cx="1202040" cy="3034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IN" sz="1400" spc="-1" strike="noStrike">
                <a:solidFill>
                  <a:srgbClr val="ffffff"/>
                </a:solidFill>
                <a:latin typeface="Calibri"/>
              </a:rPr>
              <a:t>Guest OS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Docker Installation on Windows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Enable virtualization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Search for ‘Turn Windows Features on or off’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Then check the relevant checkboxes, if required and restart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</a:rPr>
              <a:t>Download and install Docker Desktop: </a:t>
            </a:r>
            <a:r>
              <a:rPr b="0" lang="en-IN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https://www.docker.com/products/docker-desktop/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Docker Installation on Ubuntu 22.04/Above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How to find what is our current Linux distribution?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cat /etc/os-release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How to find what is our current Linux release?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uname -srm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Link: </a:t>
            </a: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https://docs.docker.com/engine/install/ubuntu/#install-using-the-repository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Checking running status: </a:t>
            </a:r>
            <a:r>
              <a:rPr b="1" lang="en-IN" sz="2800" spc="-1" strike="noStrike">
                <a:solidFill>
                  <a:srgbClr val="000000"/>
                </a:solidFill>
                <a:latin typeface="Hack"/>
              </a:rPr>
              <a:t>sudo systemctl status docker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Hack"/>
              </a:rPr>
              <a:t>Enabling Docker: </a:t>
            </a:r>
            <a:r>
              <a:rPr b="1" lang="en-IN" sz="2800" spc="-1" strike="noStrike">
                <a:solidFill>
                  <a:srgbClr val="000000"/>
                </a:solidFill>
                <a:latin typeface="Hack"/>
              </a:rPr>
              <a:t>sudo systemctl enable docker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Hack"/>
              </a:rPr>
              <a:t>Starting Docker: </a:t>
            </a:r>
            <a:r>
              <a:rPr b="1" lang="en-IN" sz="2800" spc="-1" strike="noStrike">
                <a:solidFill>
                  <a:srgbClr val="000000"/>
                </a:solidFill>
                <a:latin typeface="Hack"/>
              </a:rPr>
              <a:t>sudo systemctl start docker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Solve Docker Permission Errors (Linux)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51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Check current groups for our user: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groups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Add our user to the </a:t>
            </a:r>
            <a:r>
              <a:rPr b="0" i="1" lang="en-GB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docker </a:t>
            </a:r>
            <a:r>
              <a:rPr b="0" lang="en-GB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group: </a:t>
            </a:r>
            <a:r>
              <a:rPr b="1" lang="de-DE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sudo   usermod   -aG   docker $USER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Refresh the group membership: </a:t>
            </a:r>
            <a:r>
              <a:rPr b="1" lang="de-DE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newgrp   docker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Check Docker socket permissions: </a:t>
            </a:r>
            <a:r>
              <a:rPr b="1" lang="sv-SE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ls  -l   /var/run/docker.sock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v-SE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Output should be something like this: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v-SE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srw-rw---- 1 root docker 0 May 17 10:00 /var/run/docker.sock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v-SE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If not, try these commands: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sv-SE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sudo   chown   root:docker   /var/run/docker.sock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sv-SE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sudo   chmod   660    /var/run/docker.sock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v-SE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Restart Docker service: </a:t>
            </a:r>
            <a:r>
              <a:rPr b="1" lang="sv-SE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sudo   systemctl   restart   docker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sv-SE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Verify: </a:t>
            </a:r>
            <a:r>
              <a:rPr b="1" lang="sv-SE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docker  ps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Application>LibreOffice/6.4.7.2$Linux_X86_64 LibreOffice_project/40$Build-2</Application>
  <Words>1794</Words>
  <Paragraphs>322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2024-10-14T16:52:00Z</dcterms:created>
  <dc:creator>Atul Kahate</dc:creator>
  <dc:description/>
  <dc:language>en-US</dc:language>
  <cp:lastModifiedBy/>
  <dcterms:modified xsi:type="dcterms:W3CDTF">2024-10-15T10:05:33Z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30</vt:i4>
  </property>
</Properties>
</file>