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3" r:id="rId2"/>
    <p:sldId id="991" r:id="rId3"/>
    <p:sldId id="919" r:id="rId4"/>
    <p:sldId id="742" r:id="rId5"/>
    <p:sldId id="793" r:id="rId6"/>
    <p:sldId id="792" r:id="rId7"/>
    <p:sldId id="380" r:id="rId8"/>
    <p:sldId id="920" r:id="rId9"/>
    <p:sldId id="794" r:id="rId10"/>
    <p:sldId id="743" r:id="rId11"/>
    <p:sldId id="744" r:id="rId12"/>
    <p:sldId id="746" r:id="rId13"/>
    <p:sldId id="748" r:id="rId14"/>
    <p:sldId id="749" r:id="rId15"/>
    <p:sldId id="750" r:id="rId16"/>
    <p:sldId id="754" r:id="rId17"/>
    <p:sldId id="755" r:id="rId18"/>
    <p:sldId id="756" r:id="rId19"/>
    <p:sldId id="760" r:id="rId20"/>
    <p:sldId id="761" r:id="rId21"/>
    <p:sldId id="762" r:id="rId22"/>
    <p:sldId id="763" r:id="rId23"/>
    <p:sldId id="771" r:id="rId24"/>
    <p:sldId id="450" r:id="rId25"/>
    <p:sldId id="395" r:id="rId26"/>
    <p:sldId id="403" r:id="rId27"/>
    <p:sldId id="645" r:id="rId28"/>
    <p:sldId id="404" r:id="rId29"/>
    <p:sldId id="954" r:id="rId30"/>
    <p:sldId id="96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D53-C899-FBFE-4BEE-F89869D58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87A47-C4E2-08C6-50B1-A74516292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78370-69D9-4649-F7A6-D6680842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940-87B3-44B8-88B5-A104D252083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B3F04-EA08-6C7F-9E61-3DBCBA47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B4223-4803-C519-E5DD-F4A9D80F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619E-5092-4C05-BEB8-2A1B476B6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98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2DA3-B483-999B-4F76-FDEC71BF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AB9B5-DAC4-28F6-8376-D71537D99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89E63-B508-CF4E-8302-9B103F16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940-87B3-44B8-88B5-A104D252083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BFA19-C4F4-0F0C-4E33-E1CAA413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F8FDA-E276-A40C-1A47-AC87F462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619E-5092-4C05-BEB8-2A1B476B6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28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22BC0-2C8D-466A-7FCB-5847F515C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4A05A-4CF9-DFD1-4A55-FD8CF0822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3F41D-8755-71C0-F766-86C7A8C5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940-87B3-44B8-88B5-A104D252083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3C5BF-1830-D406-43B9-205725D4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BE06C-25C2-9142-FE3E-B1742816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619E-5092-4C05-BEB8-2A1B476B6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4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9D4B-4D6F-9BC8-7A22-FA1955DA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5F951-0374-3580-2A7F-438ACB17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2618B-69B6-6B35-070A-4632B978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940-87B3-44B8-88B5-A104D252083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2FF39-8EF6-87CB-68FD-7AAF9AF4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B08F-920C-0DA2-D22E-1604F5F2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619E-5092-4C05-BEB8-2A1B476B6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5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1150-754F-8AD4-E7D4-818788B6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C0E24-9E55-0152-5D14-A78706EFD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02F2B-EEB2-7D53-DED7-FB50864A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940-87B3-44B8-88B5-A104D252083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D695A-BC34-EA6B-033A-02DADA69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38B7A-1F49-12C5-8536-936988EF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619E-5092-4C05-BEB8-2A1B476B6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28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9EEB-1D9E-B7C3-3729-2BE3B015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E163-3186-21D6-8609-51BC97620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473E1-44DA-F417-8279-AD4A4928C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5DE50-E2B8-EC92-BC8B-D1EA4124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940-87B3-44B8-88B5-A104D252083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CA889-790E-592A-FF6B-97845925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F07D1-4378-DC53-B7E7-1C097AFF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619E-5092-4C05-BEB8-2A1B476B6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90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9ABD-4C99-BBA7-DF34-4D97143F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FCCEE-DE33-4BC3-9BE7-9697E44D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76C8-CE80-4B06-9686-83F1893DA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82D2B-82E8-765B-A122-59D3DDA99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CF10E-2A11-5C51-E25F-C3F91776C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972D1-EC14-1CAE-E620-E56409C2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940-87B3-44B8-88B5-A104D252083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E82AC-ECD0-4670-A6C8-09633DFB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66992-5972-F6F0-7F0A-E190EBC6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619E-5092-4C05-BEB8-2A1B476B6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2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A6DF-A13E-01DB-5655-6C96716B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AB1E4-4FB3-5512-657C-7CDF35B7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940-87B3-44B8-88B5-A104D252083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A173E-6524-9F8E-26BE-E78CE8B7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50994-FC99-34BD-E497-38B32A6B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619E-5092-4C05-BEB8-2A1B476B6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5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17491-C2F5-590C-D799-326C428B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940-87B3-44B8-88B5-A104D252083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27C67-796E-FE19-5667-5BDD22CA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C6D22-72EC-69FB-8851-504F9FED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619E-5092-4C05-BEB8-2A1B476B6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1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1C45-8C80-FE2F-2A71-EC9C5431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E892-44A3-5ECD-FC55-96F5F4526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42582-D546-1A21-2773-581A1136B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7D1B1-4FE3-BD29-05CF-00E7AAB7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940-87B3-44B8-88B5-A104D252083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FC44E-FE4F-0EF8-5789-E704D0CD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9D42C-1E96-FB84-C797-5BCC418F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619E-5092-4C05-BEB8-2A1B476B6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31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55DE-AAAA-8DCF-FFDB-259D12CC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64964-269D-739C-8563-448D47921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94D57-6E81-9298-1818-EFE9016EB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14DF3-3060-C72D-B24A-910052EF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2940-87B3-44B8-88B5-A104D252083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92952-812A-3F9D-A7C0-0FC116B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B0C21-4CB9-0F36-4D93-F3CA9657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619E-5092-4C05-BEB8-2A1B476B6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3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3684F-488F-412E-683E-048BDF0C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C7224-BE27-50A5-980F-AD6ABC14A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DB9B-9D37-FD7B-1D3E-97DE8BF94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2940-87B3-44B8-88B5-A104D2520834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BEF5-CFD2-74F4-FA20-5D2F7D1E5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21269-E8C0-E4B0-032B-DE7CAF71C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619E-5092-4C05-BEB8-2A1B476B6D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5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server-png/download/265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hyperlink" Target="https://pixabay.com/illustrations/pc-computer-pc-laptop-laptop-2468060/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de/pack-box-karton-container-offen-148427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ubuntu/#install-using-the-reposito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0450C2-A066-A03C-F129-580F476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Docker: Containerisation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2C6CD-195F-B211-190F-B02EFD70D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83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590E-F714-9987-8FA7-7848D1C9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859B-1AB2-40F0-10EE-34E1EE04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docker    run    -</a:t>
            </a:r>
            <a:r>
              <a:rPr lang="en-IN" b="1" dirty="0" err="1"/>
              <a:t>dit</a:t>
            </a:r>
            <a:r>
              <a:rPr lang="en-IN" b="1" dirty="0"/>
              <a:t>    ubuntu</a:t>
            </a:r>
          </a:p>
          <a:p>
            <a:endParaRPr lang="en-IN" dirty="0"/>
          </a:p>
          <a:p>
            <a:r>
              <a:rPr lang="en-IN" dirty="0"/>
              <a:t>Run the ubuntu OS inside a Docker container on our local machine</a:t>
            </a:r>
          </a:p>
          <a:p>
            <a:r>
              <a:rPr lang="en-IN" dirty="0"/>
              <a:t>Note: The image is not available locally</a:t>
            </a:r>
          </a:p>
          <a:p>
            <a:r>
              <a:rPr lang="en-IN" dirty="0"/>
              <a:t>It is pulling it from </a:t>
            </a:r>
            <a:r>
              <a:rPr lang="en-IN" dirty="0" err="1"/>
              <a:t>DockerHub</a:t>
            </a:r>
            <a:endParaRPr lang="en-IN" dirty="0"/>
          </a:p>
          <a:p>
            <a:r>
              <a:rPr lang="en-IN" dirty="0"/>
              <a:t>-</a:t>
            </a:r>
            <a:r>
              <a:rPr lang="en-IN" dirty="0" err="1"/>
              <a:t>dit</a:t>
            </a:r>
            <a:r>
              <a:rPr lang="en-IN" dirty="0"/>
              <a:t>: Run in </a:t>
            </a:r>
            <a:r>
              <a:rPr lang="en-IN" dirty="0" err="1"/>
              <a:t>detatched</a:t>
            </a:r>
            <a:r>
              <a:rPr lang="en-IN" dirty="0"/>
              <a:t> mode and have an interactive terminal open</a:t>
            </a:r>
          </a:p>
          <a:p>
            <a:r>
              <a:rPr lang="en-IN" dirty="0"/>
              <a:t>In the end, it shows the container id</a:t>
            </a:r>
          </a:p>
        </p:txBody>
      </p:sp>
    </p:spTree>
    <p:extLst>
      <p:ext uri="{BB962C8B-B14F-4D97-AF65-F5344CB8AC3E}">
        <p14:creationId xmlns:p14="http://schemas.microsoft.com/office/powerpoint/2010/main" val="342180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590E-F714-9987-8FA7-7848D1C9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Running Container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859B-1AB2-40F0-10EE-34E1EE04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docker    container	list			</a:t>
            </a:r>
            <a:r>
              <a:rPr lang="en-IN" dirty="0"/>
              <a:t>OR</a:t>
            </a:r>
          </a:p>
          <a:p>
            <a:r>
              <a:rPr lang="en-IN" b="1" dirty="0"/>
              <a:t>docker	</a:t>
            </a:r>
            <a:r>
              <a:rPr lang="en-IN" b="1" dirty="0" err="1"/>
              <a:t>ps</a:t>
            </a:r>
            <a:endParaRPr lang="en-IN" b="1" dirty="0"/>
          </a:p>
          <a:p>
            <a:endParaRPr lang="en-IN" dirty="0"/>
          </a:p>
          <a:p>
            <a:r>
              <a:rPr lang="en-IN" dirty="0"/>
              <a:t>See all the running containers</a:t>
            </a:r>
          </a:p>
          <a:p>
            <a:r>
              <a:rPr lang="en-IN" dirty="0"/>
              <a:t>Note that there is a randomly generated container name and id</a:t>
            </a:r>
          </a:p>
        </p:txBody>
      </p:sp>
    </p:spTree>
    <p:extLst>
      <p:ext uri="{BB962C8B-B14F-4D97-AF65-F5344CB8AC3E}">
        <p14:creationId xmlns:p14="http://schemas.microsoft.com/office/powerpoint/2010/main" val="365259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46BF-C54C-4D5C-D36E-39BD20BD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Stop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DE06-13FE-3EC3-67FD-F5BA6E09A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docker 	stop		b3</a:t>
            </a:r>
          </a:p>
          <a:p>
            <a:r>
              <a:rPr lang="en-IN" dirty="0"/>
              <a:t>Here, b31 is assumed to be the ubuntu container id’s first three characters</a:t>
            </a:r>
          </a:p>
          <a:p>
            <a:r>
              <a:rPr lang="en-IN" dirty="0"/>
              <a:t>We can also stop a container by its name</a:t>
            </a:r>
          </a:p>
          <a:p>
            <a:r>
              <a:rPr lang="en-IN" dirty="0"/>
              <a:t>Again run the container and stop by its name</a:t>
            </a:r>
          </a:p>
          <a:p>
            <a:r>
              <a:rPr lang="en-IN" b="1" dirty="0"/>
              <a:t>docker    run    -</a:t>
            </a:r>
            <a:r>
              <a:rPr lang="en-IN" b="1" dirty="0" err="1"/>
              <a:t>dit</a:t>
            </a:r>
            <a:r>
              <a:rPr lang="en-IN" b="1" dirty="0"/>
              <a:t>    ubuntu</a:t>
            </a:r>
          </a:p>
          <a:p>
            <a:r>
              <a:rPr lang="en-IN" b="1" dirty="0"/>
              <a:t>docker 	stop		be</a:t>
            </a:r>
          </a:p>
          <a:p>
            <a:r>
              <a:rPr lang="en-IN" dirty="0"/>
              <a:t>Assuming that the container name was </a:t>
            </a:r>
            <a:r>
              <a:rPr lang="en-IN" i="1" dirty="0"/>
              <a:t>beautiful joe</a:t>
            </a:r>
            <a:r>
              <a:rPr lang="en-IN" dirty="0"/>
              <a:t>: Verify it stopped</a:t>
            </a:r>
          </a:p>
          <a:p>
            <a:r>
              <a:rPr lang="en-IN" b="1" dirty="0"/>
              <a:t>docker 		container 		list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AA359-CB73-8F26-D555-709796AC6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52" y="4408370"/>
            <a:ext cx="850066" cy="5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89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EC63-4179-62B7-6C31-761CBBBF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Image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1BD75-C2C7-7769-4B78-4C7052A5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docker	images</a:t>
            </a:r>
            <a:endParaRPr lang="en-IN" dirty="0"/>
          </a:p>
          <a:p>
            <a:r>
              <a:rPr lang="en-IN" dirty="0"/>
              <a:t>Shows list of Docker images on our local machine</a:t>
            </a:r>
          </a:p>
          <a:p>
            <a:r>
              <a:rPr lang="en-IN" dirty="0"/>
              <a:t>Note how much size it occupies (generally in MB)</a:t>
            </a:r>
          </a:p>
        </p:txBody>
      </p:sp>
    </p:spTree>
    <p:extLst>
      <p:ext uri="{BB962C8B-B14F-4D97-AF65-F5344CB8AC3E}">
        <p14:creationId xmlns:p14="http://schemas.microsoft.com/office/powerpoint/2010/main" val="279424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EC63-4179-62B7-6C31-761CBBBF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Inspect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1BD75-C2C7-7769-4B78-4C7052A5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docker	inspect	89</a:t>
            </a:r>
            <a:endParaRPr lang="en-IN" dirty="0"/>
          </a:p>
          <a:p>
            <a:r>
              <a:rPr lang="en-IN" dirty="0"/>
              <a:t>89 is assumed to be the start of a container’s id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32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34C3-BAC2-3C4F-CF86-3F56F6DC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Pull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63D8-F155-FB7B-7A7F-B5774124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docker 	pull		nginx</a:t>
            </a:r>
            <a:endParaRPr lang="en-IN" dirty="0"/>
          </a:p>
          <a:p>
            <a:r>
              <a:rPr lang="en-IN" dirty="0"/>
              <a:t>Pull the image from </a:t>
            </a:r>
            <a:r>
              <a:rPr lang="en-IN" dirty="0" err="1"/>
              <a:t>DockerHub</a:t>
            </a:r>
            <a:r>
              <a:rPr lang="en-IN" dirty="0"/>
              <a:t> onto our local machine</a:t>
            </a:r>
          </a:p>
          <a:p>
            <a:r>
              <a:rPr lang="en-IN" dirty="0"/>
              <a:t>Check using </a:t>
            </a:r>
            <a:r>
              <a:rPr lang="en-IN" b="1" dirty="0"/>
              <a:t>docker	images</a:t>
            </a:r>
            <a:endParaRPr lang="en-IN" dirty="0"/>
          </a:p>
          <a:p>
            <a:r>
              <a:rPr lang="en-IN" dirty="0"/>
              <a:t>Note: Pulling an image does not run a container using it</a:t>
            </a:r>
          </a:p>
          <a:p>
            <a:r>
              <a:rPr lang="en-IN" dirty="0"/>
              <a:t>See how nginx image was created: </a:t>
            </a:r>
            <a:r>
              <a:rPr lang="en-IN" b="1" dirty="0"/>
              <a:t>docker		history	nginx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8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1738-5A35-25D3-53C1-078A675F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75238-1712-8AD4-FF94-80BB905F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docker 	</a:t>
            </a:r>
            <a:r>
              <a:rPr lang="en-IN" b="1" dirty="0" err="1"/>
              <a:t>rmi</a:t>
            </a:r>
            <a:r>
              <a:rPr lang="en-IN" b="1" dirty="0"/>
              <a:t>	nginx-stable</a:t>
            </a:r>
          </a:p>
          <a:p>
            <a:r>
              <a:rPr lang="en-IN" dirty="0"/>
              <a:t>It will</a:t>
            </a:r>
            <a:r>
              <a:rPr lang="en-IN" b="1" dirty="0"/>
              <a:t> </a:t>
            </a:r>
            <a:r>
              <a:rPr lang="en-IN" i="1" dirty="0" err="1"/>
              <a:t>untag</a:t>
            </a:r>
            <a:r>
              <a:rPr lang="en-IN" dirty="0"/>
              <a:t> the image (mark it as unused or </a:t>
            </a:r>
            <a:r>
              <a:rPr lang="en-IN" i="1" dirty="0"/>
              <a:t>dangling</a:t>
            </a:r>
            <a:r>
              <a:rPr lang="en-IN" dirty="0"/>
              <a:t>)</a:t>
            </a:r>
          </a:p>
          <a:p>
            <a:r>
              <a:rPr lang="en-IN" b="1" dirty="0"/>
              <a:t>docker 	images</a:t>
            </a:r>
          </a:p>
          <a:p>
            <a:r>
              <a:rPr lang="en-IN" dirty="0"/>
              <a:t>To remove the image completely (like garbage collection)</a:t>
            </a:r>
          </a:p>
          <a:p>
            <a:r>
              <a:rPr lang="en-IN" b="1" dirty="0"/>
              <a:t>docker	image		prune</a:t>
            </a:r>
            <a:endParaRPr lang="en-IN" dirty="0"/>
          </a:p>
          <a:p>
            <a:r>
              <a:rPr lang="en-IN" dirty="0"/>
              <a:t>How much disk space is Docker using?</a:t>
            </a:r>
          </a:p>
          <a:p>
            <a:r>
              <a:rPr lang="en-IN" b="1" dirty="0"/>
              <a:t>docker	system	</a:t>
            </a:r>
            <a:r>
              <a:rPr lang="en-IN" b="1" dirty="0" err="1"/>
              <a:t>df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91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9670-435B-A8B5-BBD2-7F8FB6AD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Give a Name to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003B-DBC5-8461-81AE-67CE1D30A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Earlier command: </a:t>
            </a:r>
            <a:r>
              <a:rPr lang="en-IN" b="1" dirty="0"/>
              <a:t>docker	run		-</a:t>
            </a:r>
            <a:r>
              <a:rPr lang="en-IN" b="1" dirty="0" err="1"/>
              <a:t>dit</a:t>
            </a:r>
            <a:r>
              <a:rPr lang="en-IN" b="1" dirty="0"/>
              <a:t>	ubuntu</a:t>
            </a:r>
          </a:p>
          <a:p>
            <a:r>
              <a:rPr lang="en-IN" dirty="0"/>
              <a:t>With name: </a:t>
            </a:r>
            <a:r>
              <a:rPr lang="en-IN" b="1" dirty="0"/>
              <a:t>docker	run	-</a:t>
            </a:r>
            <a:r>
              <a:rPr lang="en-IN" b="1" dirty="0" err="1"/>
              <a:t>dit</a:t>
            </a:r>
            <a:r>
              <a:rPr lang="en-IN" b="1" dirty="0"/>
              <a:t>	--name=</a:t>
            </a:r>
            <a:r>
              <a:rPr lang="en-IN" b="1" dirty="0" err="1"/>
              <a:t>my_ubuntu</a:t>
            </a:r>
            <a:r>
              <a:rPr lang="en-IN" b="1" dirty="0"/>
              <a:t> ubuntu </a:t>
            </a:r>
            <a:endParaRPr lang="en-IN" dirty="0"/>
          </a:p>
          <a:p>
            <a:r>
              <a:rPr lang="en-IN" dirty="0"/>
              <a:t>Verify: </a:t>
            </a:r>
            <a:r>
              <a:rPr lang="en-IN" b="1" dirty="0"/>
              <a:t>docker	container	list</a:t>
            </a:r>
            <a:endParaRPr lang="en-IN" dirty="0"/>
          </a:p>
          <a:p>
            <a:r>
              <a:rPr lang="en-IN" dirty="0"/>
              <a:t>See all containers, running or not: </a:t>
            </a:r>
            <a:r>
              <a:rPr lang="en-IN" b="1" dirty="0"/>
              <a:t>docker	container	list	-a</a:t>
            </a:r>
            <a:endParaRPr lang="en-IN" dirty="0"/>
          </a:p>
          <a:p>
            <a:r>
              <a:rPr lang="en-IN" dirty="0"/>
              <a:t>Run with one more name:</a:t>
            </a:r>
          </a:p>
          <a:p>
            <a:r>
              <a:rPr lang="en-IN" b="1" dirty="0"/>
              <a:t>docker	run	-</a:t>
            </a:r>
            <a:r>
              <a:rPr lang="en-IN" b="1" dirty="0" err="1"/>
              <a:t>dit</a:t>
            </a:r>
            <a:r>
              <a:rPr lang="en-IN" b="1" dirty="0"/>
              <a:t>	ubuntu   --name=</a:t>
            </a:r>
            <a:r>
              <a:rPr lang="en-IN" b="1" dirty="0" err="1"/>
              <a:t>another_ubuntu</a:t>
            </a:r>
            <a:endParaRPr lang="en-IN" b="1" dirty="0"/>
          </a:p>
          <a:p>
            <a:r>
              <a:rPr lang="en-IN" dirty="0"/>
              <a:t>See only the latest container: </a:t>
            </a:r>
            <a:r>
              <a:rPr lang="en-IN" b="1" dirty="0"/>
              <a:t>docker	</a:t>
            </a:r>
            <a:r>
              <a:rPr lang="en-IN" b="1" dirty="0" err="1"/>
              <a:t>ps</a:t>
            </a:r>
            <a:r>
              <a:rPr lang="en-IN" b="1" dirty="0"/>
              <a:t>	-l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17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3C80-3349-D306-157D-A52C00EF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8556-F872-D057-9AC8-E29C6C672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stop the container: </a:t>
            </a:r>
            <a:r>
              <a:rPr lang="en-IN" b="1" dirty="0"/>
              <a:t>docker	stop		</a:t>
            </a:r>
            <a:r>
              <a:rPr lang="en-IN" b="1" dirty="0" err="1"/>
              <a:t>another_ubuntu</a:t>
            </a:r>
            <a:endParaRPr lang="en-IN" b="1" dirty="0"/>
          </a:p>
          <a:p>
            <a:r>
              <a:rPr lang="en-IN" dirty="0"/>
              <a:t>Remove: </a:t>
            </a:r>
            <a:r>
              <a:rPr lang="en-IN" b="1" dirty="0"/>
              <a:t>docker		rm		</a:t>
            </a:r>
            <a:r>
              <a:rPr lang="en-IN" b="1" dirty="0" err="1"/>
              <a:t>another_ubuntu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782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A042-744C-F417-8C09-5ADBA658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1527-67FB-FF02-2A49-D93CFBC5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run the hello world container in the background … How can we see its output?</a:t>
            </a:r>
          </a:p>
          <a:p>
            <a:r>
              <a:rPr lang="en-US" b="1" dirty="0"/>
              <a:t>docker   run   -</a:t>
            </a:r>
            <a:r>
              <a:rPr lang="en-US" b="1" dirty="0" err="1"/>
              <a:t>dit</a:t>
            </a:r>
            <a:r>
              <a:rPr lang="en-US" b="1" dirty="0"/>
              <a:t> 	hello-world</a:t>
            </a:r>
          </a:p>
          <a:p>
            <a:endParaRPr lang="en-US" b="1" dirty="0"/>
          </a:p>
          <a:p>
            <a:r>
              <a:rPr lang="en-US" b="1" dirty="0"/>
              <a:t>docker 	logs 	55</a:t>
            </a:r>
          </a:p>
          <a:p>
            <a:r>
              <a:rPr lang="en-US" dirty="0"/>
              <a:t>55: Container id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0977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EE14-2711-86E4-58BD-40046827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21269-E87A-0723-3368-F7656C0FA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Traditional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EE3CBB-C568-7FC8-E927-A9E83B7EBB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33833" y="2836357"/>
            <a:ext cx="1612208" cy="198222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83369-3C30-506C-08CA-A3A5377A3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Container-based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462B5CC-DFFD-E6FF-299F-037FE07823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9519" y="2618091"/>
            <a:ext cx="3065993" cy="2200489"/>
          </a:xfrm>
        </p:spPr>
      </p:pic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751F93ED-70D0-CC7F-99AD-B0C5B4382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24696" y="2967482"/>
            <a:ext cx="1612208" cy="1982223"/>
          </a:xfrm>
          <a:prstGeom prst="rect">
            <a:avLst/>
          </a:prstGeom>
        </p:spPr>
      </p:pic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4219537C-1897-07CF-DDE4-464228402B90}"/>
              </a:ext>
            </a:extLst>
          </p:cNvPr>
          <p:cNvSpPr/>
          <p:nvPr/>
        </p:nvSpPr>
        <p:spPr>
          <a:xfrm>
            <a:off x="3102796" y="3616503"/>
            <a:ext cx="873303" cy="554805"/>
          </a:xfrm>
          <a:prstGeom prst="strip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F6B9F-AF54-AD48-F698-4FBCF6ECBDAC}"/>
              </a:ext>
            </a:extLst>
          </p:cNvPr>
          <p:cNvSpPr txBox="1"/>
          <p:nvPr/>
        </p:nvSpPr>
        <p:spPr>
          <a:xfrm>
            <a:off x="255096" y="4949705"/>
            <a:ext cx="5488158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Client: Write code (.java, .</a:t>
            </a:r>
            <a:r>
              <a:rPr lang="en-IN" sz="2000" b="1" dirty="0" err="1"/>
              <a:t>sql</a:t>
            </a:r>
            <a:r>
              <a:rPr lang="en-IN" sz="2000" b="1" dirty="0"/>
              <a:t>)</a:t>
            </a:r>
          </a:p>
          <a:p>
            <a:r>
              <a:rPr lang="en-IN" sz="2000" b="1" dirty="0"/>
              <a:t>Client: Compile, test on the client</a:t>
            </a:r>
          </a:p>
          <a:p>
            <a:r>
              <a:rPr lang="en-IN" sz="2000" b="1" dirty="0"/>
              <a:t>Server: Install Java, MySQL, Spring Boot, …</a:t>
            </a:r>
          </a:p>
          <a:p>
            <a:r>
              <a:rPr lang="en-IN" sz="2000" b="1" dirty="0"/>
              <a:t>Client: Copy .class/.jar/.war files and .</a:t>
            </a:r>
            <a:r>
              <a:rPr lang="en-IN" sz="2000" b="1" dirty="0" err="1"/>
              <a:t>sql</a:t>
            </a:r>
            <a:r>
              <a:rPr lang="en-IN" sz="2000" b="1" dirty="0"/>
              <a:t> files on the server</a:t>
            </a:r>
          </a:p>
          <a:p>
            <a:r>
              <a:rPr lang="en-IN" sz="2000" b="1" dirty="0"/>
              <a:t>Server: 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B8C304-19F6-C1F6-3A26-89E05847F097}"/>
              </a:ext>
            </a:extLst>
          </p:cNvPr>
          <p:cNvSpPr txBox="1"/>
          <p:nvPr/>
        </p:nvSpPr>
        <p:spPr>
          <a:xfrm>
            <a:off x="839788" y="3174715"/>
            <a:ext cx="1821219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Developer machine</a:t>
            </a:r>
          </a:p>
        </p:txBody>
      </p:sp>
      <p:pic>
        <p:nvPicPr>
          <p:cNvPr id="16" name="Content Placeholder 11">
            <a:extLst>
              <a:ext uri="{FF2B5EF4-FFF2-40B4-BE49-F238E27FC236}">
                <a16:creationId xmlns:a16="http://schemas.microsoft.com/office/drawing/2014/main" id="{B84DF418-6602-94AA-FDB6-762683113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94095" y="2618091"/>
            <a:ext cx="3065993" cy="22004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63AA8C-0661-9A35-EBBA-C8F459F8DCF2}"/>
              </a:ext>
            </a:extLst>
          </p:cNvPr>
          <p:cNvSpPr txBox="1"/>
          <p:nvPr/>
        </p:nvSpPr>
        <p:spPr>
          <a:xfrm>
            <a:off x="6249672" y="4949705"/>
            <a:ext cx="5003515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Client: Create microservices (.java, .</a:t>
            </a:r>
            <a:r>
              <a:rPr lang="en-IN" sz="2000" b="1" dirty="0" err="1"/>
              <a:t>sql</a:t>
            </a:r>
            <a:r>
              <a:rPr lang="en-IN" sz="2000" b="1" dirty="0"/>
              <a:t>)</a:t>
            </a:r>
          </a:p>
          <a:p>
            <a:r>
              <a:rPr lang="en-IN" sz="2000" b="1" dirty="0"/>
              <a:t>Client: Compile, test on the client</a:t>
            </a:r>
          </a:p>
          <a:p>
            <a:r>
              <a:rPr lang="en-IN" sz="2000" b="1" dirty="0"/>
              <a:t>Client: Create .jar/.war file and push Docker image</a:t>
            </a:r>
          </a:p>
          <a:p>
            <a:r>
              <a:rPr lang="en-IN" sz="2000" b="1" dirty="0"/>
              <a:t>Server: Pull Docker image</a:t>
            </a:r>
          </a:p>
          <a:p>
            <a:r>
              <a:rPr lang="en-IN" sz="2000" b="1" dirty="0"/>
              <a:t>Server: Run Docker image as a Container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3C7993-B1E0-1067-569F-235A872D5B53}"/>
              </a:ext>
            </a:extLst>
          </p:cNvPr>
          <p:cNvSpPr txBox="1"/>
          <p:nvPr/>
        </p:nvSpPr>
        <p:spPr>
          <a:xfrm>
            <a:off x="6834364" y="3174715"/>
            <a:ext cx="1821219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Developer machine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C9002A5D-A43C-0BCE-C8B2-0D8696DDF968}"/>
              </a:ext>
            </a:extLst>
          </p:cNvPr>
          <p:cNvSpPr/>
          <p:nvPr/>
        </p:nvSpPr>
        <p:spPr>
          <a:xfrm>
            <a:off x="3102796" y="2728099"/>
            <a:ext cx="791110" cy="778397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.java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.</a:t>
            </a:r>
            <a:r>
              <a:rPr lang="en-IN" b="1" dirty="0" err="1">
                <a:solidFill>
                  <a:schemeClr val="tx1"/>
                </a:solidFill>
              </a:rPr>
              <a:t>sql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5B9BED-337F-1040-5CEA-CFD701DEC23B}"/>
              </a:ext>
            </a:extLst>
          </p:cNvPr>
          <p:cNvCxnSpPr/>
          <p:nvPr/>
        </p:nvCxnSpPr>
        <p:spPr>
          <a:xfrm flipV="1">
            <a:off x="8522019" y="1513964"/>
            <a:ext cx="0" cy="9911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83C579-0648-CE2B-1130-D815578E3FF5}"/>
              </a:ext>
            </a:extLst>
          </p:cNvPr>
          <p:cNvCxnSpPr/>
          <p:nvPr/>
        </p:nvCxnSpPr>
        <p:spPr>
          <a:xfrm>
            <a:off x="8522019" y="1513964"/>
            <a:ext cx="5137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5D841AD5-CA36-A7B1-3946-D403B7B11852}"/>
              </a:ext>
            </a:extLst>
          </p:cNvPr>
          <p:cNvSpPr/>
          <p:nvPr/>
        </p:nvSpPr>
        <p:spPr>
          <a:xfrm>
            <a:off x="7323848" y="983872"/>
            <a:ext cx="1023546" cy="1011385"/>
          </a:xfrm>
          <a:prstGeom prst="foldedCorner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Docker image</a:t>
            </a:r>
          </a:p>
        </p:txBody>
      </p:sp>
      <p:pic>
        <p:nvPicPr>
          <p:cNvPr id="1026" name="Picture 2" descr="Docker Hub data breach exposes data of 190,000 users.">
            <a:extLst>
              <a:ext uri="{FF2B5EF4-FFF2-40B4-BE49-F238E27FC236}">
                <a16:creationId xmlns:a16="http://schemas.microsoft.com/office/drawing/2014/main" id="{386C2A08-3C0C-C9E7-269E-5BF35127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56" y="574518"/>
            <a:ext cx="2500585" cy="13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627898-DC35-FF21-8EC4-4C3569745BBF}"/>
              </a:ext>
            </a:extLst>
          </p:cNvPr>
          <p:cNvCxnSpPr/>
          <p:nvPr/>
        </p:nvCxnSpPr>
        <p:spPr>
          <a:xfrm>
            <a:off x="10726220" y="2009519"/>
            <a:ext cx="0" cy="9579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64F88C-ED7D-84EE-1AFC-5DC0BDA403C7}"/>
              </a:ext>
            </a:extLst>
          </p:cNvPr>
          <p:cNvSpPr txBox="1"/>
          <p:nvPr/>
        </p:nvSpPr>
        <p:spPr>
          <a:xfrm>
            <a:off x="8334339" y="406644"/>
            <a:ext cx="73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push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F3B5AB-94DC-AF90-4F7A-958733DABF51}"/>
              </a:ext>
            </a:extLst>
          </p:cNvPr>
          <p:cNvSpPr txBox="1"/>
          <p:nvPr/>
        </p:nvSpPr>
        <p:spPr>
          <a:xfrm>
            <a:off x="10758639" y="2179627"/>
            <a:ext cx="73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365323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EA21-BB7F-6445-304A-ED3564D3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Make a Container Accessible in a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34DA-3B16-4107-52EE-DFA2B87A5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docker  run    --name	</a:t>
            </a:r>
            <a:r>
              <a:rPr lang="en-IN" b="1" dirty="0" err="1"/>
              <a:t>my_nginx</a:t>
            </a:r>
            <a:r>
              <a:rPr lang="en-IN" b="1" dirty="0"/>
              <a:t>	-d	-p	8080:80	nginx</a:t>
            </a:r>
          </a:p>
          <a:p>
            <a:r>
              <a:rPr lang="en-IN" dirty="0"/>
              <a:t>Map the container’s internal port 80 to the external (i.e. our machine’s) port 8080</a:t>
            </a:r>
          </a:p>
          <a:p>
            <a:r>
              <a:rPr lang="en-IN" dirty="0"/>
              <a:t>It means that whatever requests we sent on our local machine’s port 8080 will be sent to the container on its port 80</a:t>
            </a:r>
          </a:p>
          <a:p>
            <a:r>
              <a:rPr lang="en-IN" dirty="0"/>
              <a:t>Open the browser: localhost:8080</a:t>
            </a:r>
          </a:p>
          <a:p>
            <a:r>
              <a:rPr lang="en-IN" b="1" dirty="0"/>
              <a:t>docker  logs  </a:t>
            </a:r>
            <a:r>
              <a:rPr lang="en-IN" b="1" dirty="0" err="1"/>
              <a:t>my_nginx</a:t>
            </a:r>
            <a:endParaRPr lang="en-IN" b="1" dirty="0"/>
          </a:p>
          <a:p>
            <a:r>
              <a:rPr lang="en-IN" b="1" dirty="0"/>
              <a:t>docker  stop  </a:t>
            </a:r>
            <a:r>
              <a:rPr lang="en-IN" b="1" dirty="0" err="1"/>
              <a:t>my_nginx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099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EA21-BB7F-6445-304A-ED3564D3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 Content in Containers: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34DA-3B16-4107-52EE-DFA2B87A5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mkdir</a:t>
            </a:r>
            <a:r>
              <a:rPr lang="en-IN" b="1" dirty="0"/>
              <a:t>  webpages</a:t>
            </a:r>
          </a:p>
          <a:p>
            <a:r>
              <a:rPr lang="en-IN" b="1" dirty="0"/>
              <a:t>cd  webpages</a:t>
            </a:r>
          </a:p>
          <a:p>
            <a:r>
              <a:rPr lang="en-IN" b="1" dirty="0"/>
              <a:t>echo ‘Hi from inside our CDAC nginx container!’ &gt; index.html</a:t>
            </a:r>
          </a:p>
          <a:p>
            <a:r>
              <a:rPr lang="en-IN" b="1" dirty="0"/>
              <a:t>cd  ..</a:t>
            </a:r>
          </a:p>
          <a:p>
            <a:endParaRPr lang="en-IN" b="1" dirty="0"/>
          </a:p>
          <a:p>
            <a:r>
              <a:rPr lang="en-IN" dirty="0">
                <a:solidFill>
                  <a:srgbClr val="7030A0"/>
                </a:solidFill>
              </a:rPr>
              <a:t>Windows:</a:t>
            </a:r>
            <a:r>
              <a:rPr lang="en-IN" b="1" dirty="0"/>
              <a:t> docker  run  -p  8080:80  --name=</a:t>
            </a:r>
            <a:r>
              <a:rPr lang="en-IN" b="1" dirty="0" err="1"/>
              <a:t>another_nginx</a:t>
            </a:r>
            <a:r>
              <a:rPr lang="en-IN" b="1" dirty="0"/>
              <a:t>  -v  %cd%/webpages:/</a:t>
            </a:r>
            <a:r>
              <a:rPr lang="en-IN" b="1" dirty="0" err="1"/>
              <a:t>usr</a:t>
            </a:r>
            <a:r>
              <a:rPr lang="en-IN" b="1" dirty="0"/>
              <a:t>/share/nginx/</a:t>
            </a:r>
            <a:r>
              <a:rPr lang="en-IN" b="1" dirty="0" err="1"/>
              <a:t>html:ro</a:t>
            </a:r>
            <a:r>
              <a:rPr lang="en-IN" b="1" dirty="0"/>
              <a:t>  -d  nginx</a:t>
            </a:r>
          </a:p>
          <a:p>
            <a:r>
              <a:rPr lang="en-IN" dirty="0">
                <a:solidFill>
                  <a:srgbClr val="7030A0"/>
                </a:solidFill>
              </a:rPr>
              <a:t>Linux: </a:t>
            </a:r>
            <a:r>
              <a:rPr lang="en-IN" b="1" dirty="0"/>
              <a:t>docker  run  -p  8080:80  --name=</a:t>
            </a:r>
            <a:r>
              <a:rPr lang="en-IN" b="1" dirty="0" err="1"/>
              <a:t>another_nginx</a:t>
            </a:r>
            <a:r>
              <a:rPr lang="en-IN" b="1" dirty="0"/>
              <a:t>  -v  ${PWD}/webpages:/</a:t>
            </a:r>
            <a:r>
              <a:rPr lang="en-IN" b="1" dirty="0" err="1"/>
              <a:t>usr</a:t>
            </a:r>
            <a:r>
              <a:rPr lang="en-IN" b="1" dirty="0"/>
              <a:t>/share/nginx/</a:t>
            </a:r>
            <a:r>
              <a:rPr lang="en-IN" b="1" dirty="0" err="1"/>
              <a:t>html:ro</a:t>
            </a:r>
            <a:r>
              <a:rPr lang="en-IN" b="1" dirty="0"/>
              <a:t>  -d  nginx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917E3-74E3-0580-E31C-18418278B441}"/>
              </a:ext>
            </a:extLst>
          </p:cNvPr>
          <p:cNvSpPr txBox="1"/>
          <p:nvPr/>
        </p:nvSpPr>
        <p:spPr>
          <a:xfrm>
            <a:off x="7045691" y="3678128"/>
            <a:ext cx="385010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%cd%</a:t>
            </a:r>
            <a:r>
              <a:rPr lang="en-IN" dirty="0"/>
              <a:t> = Current directory in Windows</a:t>
            </a:r>
          </a:p>
          <a:p>
            <a:r>
              <a:rPr lang="en-IN" dirty="0"/>
              <a:t>Same as </a:t>
            </a:r>
            <a:r>
              <a:rPr lang="en-IN" b="1" dirty="0"/>
              <a:t>${PWD}</a:t>
            </a:r>
            <a:r>
              <a:rPr lang="en-IN" dirty="0"/>
              <a:t> in Linux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47D88-54E7-3EC1-C758-1765A11FBE41}"/>
              </a:ext>
            </a:extLst>
          </p:cNvPr>
          <p:cNvSpPr txBox="1"/>
          <p:nvPr/>
        </p:nvSpPr>
        <p:spPr>
          <a:xfrm>
            <a:off x="2233862" y="3678128"/>
            <a:ext cx="385010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Volumes syntax: </a:t>
            </a:r>
            <a:r>
              <a:rPr lang="en-IN" b="1" dirty="0"/>
              <a:t>Host </a:t>
            </a:r>
            <a:r>
              <a:rPr lang="en-IN" b="1" dirty="0" err="1"/>
              <a:t>path:Container</a:t>
            </a:r>
            <a:r>
              <a:rPr lang="en-IN" b="1" dirty="0"/>
              <a:t> path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3E24C-1125-95D5-D8D7-845FA5D68F63}"/>
              </a:ext>
            </a:extLst>
          </p:cNvPr>
          <p:cNvSpPr txBox="1"/>
          <p:nvPr/>
        </p:nvSpPr>
        <p:spPr>
          <a:xfrm>
            <a:off x="3157087" y="6133718"/>
            <a:ext cx="67890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:</a:t>
            </a:r>
            <a:r>
              <a:rPr lang="en-IN" b="1" dirty="0" err="1"/>
              <a:t>ro</a:t>
            </a:r>
            <a:r>
              <a:rPr lang="en-IN" b="1" dirty="0"/>
              <a:t> </a:t>
            </a:r>
            <a:r>
              <a:rPr lang="en-IN" dirty="0"/>
              <a:t>means the container cannot modify the files, it can </a:t>
            </a:r>
            <a:r>
              <a:rPr lang="en-IN" i="1" dirty="0"/>
              <a:t>read only</a:t>
            </a:r>
          </a:p>
        </p:txBody>
      </p:sp>
    </p:spTree>
    <p:extLst>
      <p:ext uri="{BB962C8B-B14F-4D97-AF65-F5344CB8AC3E}">
        <p14:creationId xmlns:p14="http://schemas.microsoft.com/office/powerpoint/2010/main" val="1280952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2DFF-71AD-D5D9-A55A-D431E58A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Enter and Connect to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7105-2F11-58D4-2427-A82AFE9EA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docker  run  -it  --name  </a:t>
            </a:r>
            <a:r>
              <a:rPr lang="en-US" b="1" dirty="0" err="1"/>
              <a:t>apache</a:t>
            </a:r>
            <a:r>
              <a:rPr lang="en-US" b="1" dirty="0"/>
              <a:t>  httpd  /bin/bash</a:t>
            </a:r>
          </a:p>
          <a:p>
            <a:r>
              <a:rPr lang="en-US" dirty="0"/>
              <a:t>Run Apache web server in the foreground</a:t>
            </a:r>
          </a:p>
          <a:p>
            <a:r>
              <a:rPr lang="en-US" dirty="0"/>
              <a:t>Now we can run commands such as </a:t>
            </a:r>
            <a:r>
              <a:rPr lang="en-US" dirty="0" err="1"/>
              <a:t>pwd</a:t>
            </a:r>
            <a:r>
              <a:rPr lang="en-US" dirty="0"/>
              <a:t>, ls, </a:t>
            </a:r>
            <a:r>
              <a:rPr lang="en-US" dirty="0" err="1"/>
              <a:t>etc</a:t>
            </a:r>
            <a:r>
              <a:rPr lang="en-US" dirty="0"/>
              <a:t> inside the container</a:t>
            </a:r>
          </a:p>
          <a:p>
            <a:r>
              <a:rPr lang="en-US" dirty="0"/>
              <a:t>To come out: </a:t>
            </a:r>
            <a:r>
              <a:rPr lang="en-US" b="1" dirty="0"/>
              <a:t>exit</a:t>
            </a:r>
            <a:endParaRPr lang="en-US" dirty="0"/>
          </a:p>
          <a:p>
            <a:r>
              <a:rPr lang="en-US" b="1" dirty="0"/>
              <a:t>docker  </a:t>
            </a:r>
            <a:r>
              <a:rPr lang="en-US" b="1" dirty="0" err="1"/>
              <a:t>ps</a:t>
            </a:r>
            <a:endParaRPr lang="en-US" dirty="0"/>
          </a:p>
          <a:p>
            <a:r>
              <a:rPr lang="en-US" dirty="0"/>
              <a:t>The container is stopped, because we did not use the -d option</a:t>
            </a:r>
          </a:p>
          <a:p>
            <a:r>
              <a:rPr lang="en-US" b="1" dirty="0"/>
              <a:t>docker  run  -</a:t>
            </a:r>
            <a:r>
              <a:rPr lang="en-US" b="1" dirty="0" err="1"/>
              <a:t>dit</a:t>
            </a:r>
            <a:r>
              <a:rPr lang="en-US" b="1" dirty="0"/>
              <a:t>  --name  </a:t>
            </a:r>
            <a:r>
              <a:rPr lang="en-US" b="1" dirty="0" err="1"/>
              <a:t>second_apache</a:t>
            </a:r>
            <a:r>
              <a:rPr lang="en-US" b="1" dirty="0"/>
              <a:t>  httpd  /bin/bash</a:t>
            </a:r>
          </a:p>
          <a:p>
            <a:r>
              <a:rPr lang="en-US" b="1" dirty="0"/>
              <a:t>docker  </a:t>
            </a:r>
            <a:r>
              <a:rPr lang="en-US" b="1" dirty="0" err="1"/>
              <a:t>ps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393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8587-B24E-5D95-42ED-AE05F512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Image Using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F3E0-7F1D-5F3F-1062-2667122E8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Dockerfile</a:t>
            </a:r>
            <a:r>
              <a:rPr lang="en-IN" dirty="0"/>
              <a:t>: Contains instructions that we want to give to Docker for building an image … Main instructions …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403F16-F9F3-62A2-8119-C8C86343FFF0}"/>
              </a:ext>
            </a:extLst>
          </p:cNvPr>
          <p:cNvGraphicFramePr>
            <a:graphicFrameLocks noGrp="1"/>
          </p:cNvGraphicFramePr>
          <p:nvPr/>
        </p:nvGraphicFramePr>
        <p:xfrm>
          <a:off x="455596" y="2796540"/>
          <a:ext cx="11280808" cy="3606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30667">
                  <a:extLst>
                    <a:ext uri="{9D8B030D-6E8A-4147-A177-3AD203B41FA5}">
                      <a16:colId xmlns:a16="http://schemas.microsoft.com/office/drawing/2014/main" val="75763021"/>
                    </a:ext>
                  </a:extLst>
                </a:gridCol>
                <a:gridCol w="9750141">
                  <a:extLst>
                    <a:ext uri="{9D8B030D-6E8A-4147-A177-3AD203B41FA5}">
                      <a16:colId xmlns:a16="http://schemas.microsoft.com/office/drawing/2014/main" val="1170328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Instruction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61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FROM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 the base 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84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CMD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Command to be executed when the image is run as a container (Or pass options to ENTRYPOINT)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29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RUN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Executes a command to help build our 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5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EXPOSE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Opens network ports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9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VOLUME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Sets a disk share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04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COPY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Copies files from the local disk to the image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7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ENV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 an environment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9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ENTRYPOINT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Determines which executable runs when a container starts (Use CMD to pass options to the executable)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12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169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45F767-F9B7-3B23-C15B-BAF7912A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‘Hello World’ in Docker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6E369-9301-2096-D1A2-D47CE9988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10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137D-4708-D4F7-D536-E89A4F45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‘Hello World’ in Java using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A081-E607-7721-2178-30292EA2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HelloWorld.java in </a:t>
            </a:r>
            <a:r>
              <a:rPr lang="fr-FR" dirty="0"/>
              <a:t>C:\lectures\CDAC\Cloud\docker\hello-world-java\HelloWorld.java</a:t>
            </a:r>
          </a:p>
          <a:p>
            <a:pPr lvl="1"/>
            <a:r>
              <a:rPr lang="en-IN" dirty="0"/>
              <a:t>public class HelloWorld {</a:t>
            </a:r>
          </a:p>
          <a:p>
            <a:pPr lvl="1"/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lvl="1"/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("Hello, World");</a:t>
            </a:r>
          </a:p>
          <a:p>
            <a:pPr lvl="1"/>
            <a:r>
              <a:rPr lang="en-IN" dirty="0"/>
              <a:t>    }</a:t>
            </a:r>
          </a:p>
          <a:p>
            <a:pPr lvl="1"/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Compile: </a:t>
            </a:r>
            <a:r>
              <a:rPr lang="en-IN" dirty="0" err="1"/>
              <a:t>javac</a:t>
            </a:r>
            <a:r>
              <a:rPr lang="en-IN" dirty="0"/>
              <a:t> HelloWorld.java</a:t>
            </a:r>
          </a:p>
          <a:p>
            <a:r>
              <a:rPr lang="en-IN" dirty="0"/>
              <a:t>Test: java HelloWorld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E5BD3-AE48-AAFA-BD21-BC82C42B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512" y="3775262"/>
            <a:ext cx="5813201" cy="98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75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137D-4708-D4F7-D536-E89A4F45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A081-E607-7721-2178-30292EA2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FR" dirty="0"/>
              <a:t>C:\lectures\CDAC\Cloud\docker\hello-world-java\Dockerfile</a:t>
            </a:r>
          </a:p>
          <a:p>
            <a:r>
              <a:rPr lang="en-US" sz="3400" b="1" dirty="0"/>
              <a:t># Use the official OpenJDK image as a parent image</a:t>
            </a:r>
          </a:p>
          <a:p>
            <a:r>
              <a:rPr lang="en-US" sz="3400" b="1" dirty="0"/>
              <a:t>FROM </a:t>
            </a:r>
            <a:r>
              <a:rPr lang="en-US" sz="3400" b="1" dirty="0" err="1"/>
              <a:t>openjdk:latest</a:t>
            </a:r>
            <a:endParaRPr lang="en-US" sz="3400" b="1" dirty="0"/>
          </a:p>
          <a:p>
            <a:endParaRPr lang="en-US" sz="3400" b="1" dirty="0"/>
          </a:p>
          <a:p>
            <a:r>
              <a:rPr lang="en-US" sz="3400" b="1" dirty="0"/>
              <a:t># Set the working directory to /app</a:t>
            </a:r>
          </a:p>
          <a:p>
            <a:r>
              <a:rPr lang="en-US" sz="3400" b="1" dirty="0"/>
              <a:t>WORKDIR /app</a:t>
            </a:r>
          </a:p>
          <a:p>
            <a:endParaRPr lang="en-US" sz="3400" b="1" dirty="0"/>
          </a:p>
          <a:p>
            <a:r>
              <a:rPr lang="en-US" sz="3400" b="1" dirty="0"/>
              <a:t># Copy the current directory contents into the container at /app</a:t>
            </a:r>
          </a:p>
          <a:p>
            <a:r>
              <a:rPr lang="en-US" sz="3400" b="1" dirty="0"/>
              <a:t>COPY .   /app</a:t>
            </a:r>
          </a:p>
          <a:p>
            <a:endParaRPr lang="en-US" sz="3400" b="1" dirty="0"/>
          </a:p>
          <a:p>
            <a:r>
              <a:rPr lang="en-US" sz="3400" b="1" dirty="0"/>
              <a:t># Compile the Java code</a:t>
            </a:r>
          </a:p>
          <a:p>
            <a:r>
              <a:rPr lang="en-US" sz="3400" b="1" dirty="0"/>
              <a:t>RUN </a:t>
            </a:r>
            <a:r>
              <a:rPr lang="en-US" sz="3400" b="1" dirty="0" err="1"/>
              <a:t>javac</a:t>
            </a:r>
            <a:r>
              <a:rPr lang="en-US" sz="3400" b="1" dirty="0"/>
              <a:t> HelloWorld.java</a:t>
            </a:r>
          </a:p>
          <a:p>
            <a:endParaRPr lang="en-US" sz="3400" b="1" dirty="0"/>
          </a:p>
          <a:p>
            <a:r>
              <a:rPr lang="en-US" sz="3400" b="1" dirty="0"/>
              <a:t># Run the program when the container starts</a:t>
            </a:r>
          </a:p>
          <a:p>
            <a:r>
              <a:rPr lang="en-US" sz="3400" b="1" dirty="0"/>
              <a:t>CMD ["java", "HelloWorld"]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DFD90-2CEA-9F40-C08B-01DE47E13755}"/>
              </a:ext>
            </a:extLst>
          </p:cNvPr>
          <p:cNvSpPr txBox="1"/>
          <p:nvPr/>
        </p:nvSpPr>
        <p:spPr>
          <a:xfrm>
            <a:off x="9179726" y="4523303"/>
            <a:ext cx="197205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Oracle Linux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F09FA-115D-DC9D-1BB9-CAB99885F5CA}"/>
              </a:ext>
            </a:extLst>
          </p:cNvPr>
          <p:cNvSpPr txBox="1"/>
          <p:nvPr/>
        </p:nvSpPr>
        <p:spPr>
          <a:xfrm>
            <a:off x="9179726" y="5945856"/>
            <a:ext cx="197205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Our OS (Host)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1B982-A6A8-622E-E8BF-D62C9216FCAA}"/>
              </a:ext>
            </a:extLst>
          </p:cNvPr>
          <p:cNvSpPr txBox="1"/>
          <p:nvPr/>
        </p:nvSpPr>
        <p:spPr>
          <a:xfrm>
            <a:off x="9179726" y="5165467"/>
            <a:ext cx="197205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Docker (VM with a Linux Kernel)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6991D444-39A7-31EF-AD25-CB04CF1D9FED}"/>
              </a:ext>
            </a:extLst>
          </p:cNvPr>
          <p:cNvSpPr/>
          <p:nvPr/>
        </p:nvSpPr>
        <p:spPr>
          <a:xfrm>
            <a:off x="6305104" y="5469047"/>
            <a:ext cx="1881963" cy="1011496"/>
          </a:xfrm>
          <a:prstGeom prst="accentBorderCallout1">
            <a:avLst>
              <a:gd name="adj1" fmla="val 18750"/>
              <a:gd name="adj2" fmla="val -8333"/>
              <a:gd name="adj3" fmla="val 41021"/>
              <a:gd name="adj4" fmla="val 151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two are already there</a:t>
            </a:r>
          </a:p>
        </p:txBody>
      </p:sp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91688EF0-CF12-805C-9355-A642E07A438C}"/>
              </a:ext>
            </a:extLst>
          </p:cNvPr>
          <p:cNvSpPr/>
          <p:nvPr/>
        </p:nvSpPr>
        <p:spPr>
          <a:xfrm>
            <a:off x="6305103" y="3730348"/>
            <a:ext cx="1881963" cy="1585909"/>
          </a:xfrm>
          <a:prstGeom prst="accentBorderCallout1">
            <a:avLst>
              <a:gd name="adj1" fmla="val 18750"/>
              <a:gd name="adj2" fmla="val -8333"/>
              <a:gd name="adj3" fmla="val 39282"/>
              <a:gd name="adj4" fmla="val 1519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 want JDK, but it comes with Oracle Linux User Space (not Kernel)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B0FAE-2A12-F246-0770-A158F2935761}"/>
              </a:ext>
            </a:extLst>
          </p:cNvPr>
          <p:cNvSpPr txBox="1"/>
          <p:nvPr/>
        </p:nvSpPr>
        <p:spPr>
          <a:xfrm>
            <a:off x="9179726" y="3816628"/>
            <a:ext cx="19720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OpenJDK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1A263-49E0-5BD2-7F73-743709FA8164}"/>
              </a:ext>
            </a:extLst>
          </p:cNvPr>
          <p:cNvSpPr txBox="1"/>
          <p:nvPr/>
        </p:nvSpPr>
        <p:spPr>
          <a:xfrm>
            <a:off x="9179726" y="3084385"/>
            <a:ext cx="19720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.app folder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574F4-1D70-776A-025B-61FB16503032}"/>
              </a:ext>
            </a:extLst>
          </p:cNvPr>
          <p:cNvSpPr txBox="1"/>
          <p:nvPr/>
        </p:nvSpPr>
        <p:spPr>
          <a:xfrm>
            <a:off x="9179726" y="2393198"/>
            <a:ext cx="19720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HelloWorld.class</a:t>
            </a:r>
            <a:endParaRPr lang="en-IN" b="1" dirty="0"/>
          </a:p>
        </p:txBody>
      </p:sp>
      <p:sp>
        <p:nvSpPr>
          <p:cNvPr id="13" name="Callout: Line with Border and Accent Bar 12">
            <a:extLst>
              <a:ext uri="{FF2B5EF4-FFF2-40B4-BE49-F238E27FC236}">
                <a16:creationId xmlns:a16="http://schemas.microsoft.com/office/drawing/2014/main" id="{80709627-466F-F9ED-1A14-4CFF5C64CCEA}"/>
              </a:ext>
            </a:extLst>
          </p:cNvPr>
          <p:cNvSpPr/>
          <p:nvPr/>
        </p:nvSpPr>
        <p:spPr>
          <a:xfrm>
            <a:off x="6305102" y="1941958"/>
            <a:ext cx="1881963" cy="1585909"/>
          </a:xfrm>
          <a:prstGeom prst="accentBorderCallout1">
            <a:avLst>
              <a:gd name="adj1" fmla="val 18750"/>
              <a:gd name="adj2" fmla="val -8333"/>
              <a:gd name="adj3" fmla="val 84872"/>
              <a:gd name="adj4" fmla="val 1434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will be created/added because of the commands in </a:t>
            </a:r>
            <a:r>
              <a:rPr lang="en-IN" dirty="0" err="1"/>
              <a:t>Dockerfile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911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EF84-EDD9-6F9D-4FE5-0BF39683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8A8F-5A8D-63A3-D6C5-D99A8B9F8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71594-8853-21C9-D556-A3C2ED1FDA85}"/>
              </a:ext>
            </a:extLst>
          </p:cNvPr>
          <p:cNvSpPr txBox="1"/>
          <p:nvPr/>
        </p:nvSpPr>
        <p:spPr>
          <a:xfrm>
            <a:off x="4022935" y="4343172"/>
            <a:ext cx="197205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Oracle Linux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669813-3264-7DF0-790C-B56B72DDFFEB}"/>
              </a:ext>
            </a:extLst>
          </p:cNvPr>
          <p:cNvSpPr txBox="1"/>
          <p:nvPr/>
        </p:nvSpPr>
        <p:spPr>
          <a:xfrm>
            <a:off x="4022935" y="5765725"/>
            <a:ext cx="197205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Our OS (Host)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773A73-DEB1-3028-B0D4-0E42556CFFD6}"/>
              </a:ext>
            </a:extLst>
          </p:cNvPr>
          <p:cNvSpPr txBox="1"/>
          <p:nvPr/>
        </p:nvSpPr>
        <p:spPr>
          <a:xfrm>
            <a:off x="4022935" y="4985336"/>
            <a:ext cx="197205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Docker (VM with a Linux Kernel)</a:t>
            </a:r>
          </a:p>
        </p:txBody>
      </p:sp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CEBD0209-27E0-AA48-FBD1-C9227CF44E90}"/>
              </a:ext>
            </a:extLst>
          </p:cNvPr>
          <p:cNvSpPr/>
          <p:nvPr/>
        </p:nvSpPr>
        <p:spPr>
          <a:xfrm>
            <a:off x="1148313" y="5288916"/>
            <a:ext cx="1881963" cy="1011496"/>
          </a:xfrm>
          <a:prstGeom prst="accentBorderCallout1">
            <a:avLst>
              <a:gd name="adj1" fmla="val 18750"/>
              <a:gd name="adj2" fmla="val -8333"/>
              <a:gd name="adj3" fmla="val 41021"/>
              <a:gd name="adj4" fmla="val 151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two are already there</a:t>
            </a:r>
          </a:p>
        </p:txBody>
      </p:sp>
      <p:sp>
        <p:nvSpPr>
          <p:cNvPr id="17" name="Callout: Line with Border and Accent Bar 16">
            <a:extLst>
              <a:ext uri="{FF2B5EF4-FFF2-40B4-BE49-F238E27FC236}">
                <a16:creationId xmlns:a16="http://schemas.microsoft.com/office/drawing/2014/main" id="{FFF64AAF-C7F8-F67F-5E72-F503B5146352}"/>
              </a:ext>
            </a:extLst>
          </p:cNvPr>
          <p:cNvSpPr/>
          <p:nvPr/>
        </p:nvSpPr>
        <p:spPr>
          <a:xfrm>
            <a:off x="1148312" y="3550217"/>
            <a:ext cx="1881963" cy="1585909"/>
          </a:xfrm>
          <a:prstGeom prst="accentBorderCallout1">
            <a:avLst>
              <a:gd name="adj1" fmla="val 18750"/>
              <a:gd name="adj2" fmla="val -8333"/>
              <a:gd name="adj3" fmla="val 39282"/>
              <a:gd name="adj4" fmla="val 1519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 want JDK, but it comes with Oracle Linux User Space (not Kernel)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2876F8-5A3C-E557-0355-4F1BFF6F5FC3}"/>
              </a:ext>
            </a:extLst>
          </p:cNvPr>
          <p:cNvSpPr txBox="1"/>
          <p:nvPr/>
        </p:nvSpPr>
        <p:spPr>
          <a:xfrm>
            <a:off x="4022935" y="3636497"/>
            <a:ext cx="19720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OpenJDK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6F7DEE-F608-AA1F-7AB7-AB4D08ACA95A}"/>
              </a:ext>
            </a:extLst>
          </p:cNvPr>
          <p:cNvSpPr txBox="1"/>
          <p:nvPr/>
        </p:nvSpPr>
        <p:spPr>
          <a:xfrm>
            <a:off x="4022935" y="2904254"/>
            <a:ext cx="19720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.app folder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ABDA-2BFB-89DD-E601-D96AED4B2476}"/>
              </a:ext>
            </a:extLst>
          </p:cNvPr>
          <p:cNvSpPr txBox="1"/>
          <p:nvPr/>
        </p:nvSpPr>
        <p:spPr>
          <a:xfrm>
            <a:off x="4022935" y="2213067"/>
            <a:ext cx="197205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HelloWorld.class</a:t>
            </a:r>
            <a:endParaRPr lang="en-IN" b="1" dirty="0"/>
          </a:p>
        </p:txBody>
      </p:sp>
      <p:sp>
        <p:nvSpPr>
          <p:cNvPr id="21" name="Callout: Line with Border and Accent Bar 20">
            <a:extLst>
              <a:ext uri="{FF2B5EF4-FFF2-40B4-BE49-F238E27FC236}">
                <a16:creationId xmlns:a16="http://schemas.microsoft.com/office/drawing/2014/main" id="{6FFA4B8D-F1D0-387A-44E4-0A51268B62D2}"/>
              </a:ext>
            </a:extLst>
          </p:cNvPr>
          <p:cNvSpPr/>
          <p:nvPr/>
        </p:nvSpPr>
        <p:spPr>
          <a:xfrm>
            <a:off x="1148311" y="1761827"/>
            <a:ext cx="1881963" cy="1585909"/>
          </a:xfrm>
          <a:prstGeom prst="accentBorderCallout1">
            <a:avLst>
              <a:gd name="adj1" fmla="val 18750"/>
              <a:gd name="adj2" fmla="val -8333"/>
              <a:gd name="adj3" fmla="val 84872"/>
              <a:gd name="adj4" fmla="val 1434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will be created/added because of the commands in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0B6D1CB4-513C-116F-3210-811B1D3EC19C}"/>
              </a:ext>
            </a:extLst>
          </p:cNvPr>
          <p:cNvSpPr/>
          <p:nvPr/>
        </p:nvSpPr>
        <p:spPr>
          <a:xfrm>
            <a:off x="6197011" y="3636497"/>
            <a:ext cx="818707" cy="646331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FACBB7-0F21-BADC-3617-6769BAA704C2}"/>
              </a:ext>
            </a:extLst>
          </p:cNvPr>
          <p:cNvSpPr txBox="1"/>
          <p:nvPr/>
        </p:nvSpPr>
        <p:spPr>
          <a:xfrm>
            <a:off x="7121487" y="4278519"/>
            <a:ext cx="197205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Oracle Linux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6FB19A-AF2D-C339-88CD-FA5EDE955287}"/>
              </a:ext>
            </a:extLst>
          </p:cNvPr>
          <p:cNvSpPr txBox="1"/>
          <p:nvPr/>
        </p:nvSpPr>
        <p:spPr>
          <a:xfrm>
            <a:off x="7121487" y="3916095"/>
            <a:ext cx="1972056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OpenJDK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3DB569-D07F-BE3B-D433-9B53344CEBC6}"/>
              </a:ext>
            </a:extLst>
          </p:cNvPr>
          <p:cNvSpPr txBox="1"/>
          <p:nvPr/>
        </p:nvSpPr>
        <p:spPr>
          <a:xfrm>
            <a:off x="7121487" y="3550217"/>
            <a:ext cx="1972056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.app folder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9C5C74-0698-B892-C806-56D5CA8F907B}"/>
              </a:ext>
            </a:extLst>
          </p:cNvPr>
          <p:cNvSpPr txBox="1"/>
          <p:nvPr/>
        </p:nvSpPr>
        <p:spPr>
          <a:xfrm>
            <a:off x="7121487" y="3191247"/>
            <a:ext cx="1972056" cy="36933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HelloWorld.class</a:t>
            </a:r>
            <a:endParaRPr lang="en-IN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304060-53F3-07F1-767E-608E002E082E}"/>
              </a:ext>
            </a:extLst>
          </p:cNvPr>
          <p:cNvSpPr txBox="1"/>
          <p:nvPr/>
        </p:nvSpPr>
        <p:spPr>
          <a:xfrm>
            <a:off x="9275975" y="4268157"/>
            <a:ext cx="1037606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Layer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F7F97-F7BA-9AB0-E172-74C83C62EBB0}"/>
              </a:ext>
            </a:extLst>
          </p:cNvPr>
          <p:cNvSpPr txBox="1"/>
          <p:nvPr/>
        </p:nvSpPr>
        <p:spPr>
          <a:xfrm>
            <a:off x="9275975" y="3905733"/>
            <a:ext cx="1037606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Layer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2512C8-EB73-25A8-C9B4-E5F969B95DB1}"/>
              </a:ext>
            </a:extLst>
          </p:cNvPr>
          <p:cNvSpPr txBox="1"/>
          <p:nvPr/>
        </p:nvSpPr>
        <p:spPr>
          <a:xfrm>
            <a:off x="9275975" y="3539855"/>
            <a:ext cx="1037606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Layer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F42396-18C2-029E-AA0D-3A8F6CE6D9C7}"/>
              </a:ext>
            </a:extLst>
          </p:cNvPr>
          <p:cNvSpPr txBox="1"/>
          <p:nvPr/>
        </p:nvSpPr>
        <p:spPr>
          <a:xfrm>
            <a:off x="9275975" y="3180885"/>
            <a:ext cx="1037606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Layer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B6DB11-2F23-D295-7848-B41EAF0622E7}"/>
              </a:ext>
            </a:extLst>
          </p:cNvPr>
          <p:cNvSpPr txBox="1"/>
          <p:nvPr/>
        </p:nvSpPr>
        <p:spPr>
          <a:xfrm>
            <a:off x="7251405" y="5061098"/>
            <a:ext cx="29877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Resulting Docker Image</a:t>
            </a:r>
          </a:p>
        </p:txBody>
      </p:sp>
    </p:spTree>
    <p:extLst>
      <p:ext uri="{BB962C8B-B14F-4D97-AF65-F5344CB8AC3E}">
        <p14:creationId xmlns:p14="http://schemas.microsoft.com/office/powerpoint/2010/main" val="313164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137D-4708-D4F7-D536-E89A4F45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and 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A081-E607-7721-2178-30292EA2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Build the Docker image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docker build -t java-hello-world   .</a:t>
            </a:r>
          </a:p>
          <a:p>
            <a:endParaRPr lang="en-US" dirty="0"/>
          </a:p>
          <a:p>
            <a:r>
              <a:rPr lang="en-US" dirty="0"/>
              <a:t># Run the Docker container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docker run java-hello-world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150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0648-DF36-F75E-1B1D-05D49C92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Pushing Docker Image to </a:t>
            </a:r>
            <a:r>
              <a:rPr lang="en-IN" dirty="0" err="1"/>
              <a:t>DockerHub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95B2-61AE-CFA2-4298-40DDA240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# Login to Docker Hub</a:t>
            </a:r>
          </a:p>
          <a:p>
            <a:r>
              <a:rPr lang="en-GB" b="1" dirty="0"/>
              <a:t>docker login</a:t>
            </a:r>
          </a:p>
          <a:p>
            <a:endParaRPr lang="en-GB" dirty="0"/>
          </a:p>
          <a:p>
            <a:r>
              <a:rPr lang="en-GB" dirty="0"/>
              <a:t># Tag the local image</a:t>
            </a:r>
          </a:p>
          <a:p>
            <a:r>
              <a:rPr lang="en-GB" b="1" dirty="0"/>
              <a:t>docker  tag  java-hello-world </a:t>
            </a:r>
            <a:r>
              <a:rPr lang="en-GB" b="1" dirty="0" err="1"/>
              <a:t>newdelthis</a:t>
            </a:r>
            <a:r>
              <a:rPr lang="en-GB" b="1" dirty="0"/>
              <a:t>/java-hello-world:1.0</a:t>
            </a:r>
          </a:p>
          <a:p>
            <a:endParaRPr lang="en-GB" dirty="0"/>
          </a:p>
          <a:p>
            <a:r>
              <a:rPr lang="en-GB" dirty="0"/>
              <a:t># Push the image to Docker Hub</a:t>
            </a:r>
          </a:p>
          <a:p>
            <a:r>
              <a:rPr lang="en-GB" b="1" dirty="0"/>
              <a:t>docker push </a:t>
            </a:r>
            <a:r>
              <a:rPr lang="en-GB" b="1" dirty="0" err="1"/>
              <a:t>newdelthis</a:t>
            </a:r>
            <a:r>
              <a:rPr lang="en-GB" b="1" dirty="0"/>
              <a:t>/java-hello-world:1.0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698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1AFC7B-A758-5485-0B44-CD2BC4DEC12E}"/>
              </a:ext>
            </a:extLst>
          </p:cNvPr>
          <p:cNvSpPr/>
          <p:nvPr/>
        </p:nvSpPr>
        <p:spPr>
          <a:xfrm>
            <a:off x="8209908" y="474449"/>
            <a:ext cx="3143892" cy="35959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A1D060-FA66-2442-74E5-BD8DCB2B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Docker?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B785D-6F8A-A276-5F22-8393B87B8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Docker: </a:t>
            </a:r>
            <a:r>
              <a:rPr lang="en-IN" b="1" dirty="0">
                <a:solidFill>
                  <a:srgbClr val="FF0000"/>
                </a:solidFill>
              </a:rPr>
              <a:t>Container </a:t>
            </a:r>
            <a:r>
              <a:rPr lang="en-IN" dirty="0"/>
              <a:t>technology</a:t>
            </a:r>
          </a:p>
          <a:p>
            <a:r>
              <a:rPr lang="en-IN" dirty="0"/>
              <a:t>Container = Complete and isolated software</a:t>
            </a:r>
          </a:p>
          <a:p>
            <a:r>
              <a:rPr lang="en-IN" dirty="0"/>
              <a:t>Runs an application in a sandbox</a:t>
            </a:r>
          </a:p>
          <a:p>
            <a:r>
              <a:rPr lang="en-IN" dirty="0"/>
              <a:t>Portable</a:t>
            </a:r>
          </a:p>
          <a:p>
            <a:r>
              <a:rPr lang="en-IN" dirty="0"/>
              <a:t>Contains all dependencies</a:t>
            </a:r>
          </a:p>
          <a:p>
            <a:r>
              <a:rPr lang="en-IN" dirty="0"/>
              <a:t>We can run several containers on a machine at the same time</a:t>
            </a:r>
          </a:p>
          <a:p>
            <a:r>
              <a:rPr lang="en-IN" dirty="0"/>
              <a:t>Self-contained: Do not alter the host system they run on</a:t>
            </a:r>
          </a:p>
          <a:p>
            <a:r>
              <a:rPr lang="en-IN" dirty="0"/>
              <a:t>Docker is light-weight, unlike VM</a:t>
            </a:r>
          </a:p>
          <a:p>
            <a:r>
              <a:rPr lang="en-IN" dirty="0"/>
              <a:t>If something works in Development, it will work in Production, too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DC1835-8C28-10B5-CB26-6B255A327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204" y="3235611"/>
            <a:ext cx="2242974" cy="54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Docker and why it is used?">
            <a:extLst>
              <a:ext uri="{FF2B5EF4-FFF2-40B4-BE49-F238E27FC236}">
                <a16:creationId xmlns:a16="http://schemas.microsoft.com/office/drawing/2014/main" id="{C08AD15E-10FA-B3AE-D431-A4DB529CC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425" y="2074394"/>
            <a:ext cx="1240801" cy="102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 ultimate guide to Java Runtime Environment | TechGig">
            <a:extLst>
              <a:ext uri="{FF2B5EF4-FFF2-40B4-BE49-F238E27FC236}">
                <a16:creationId xmlns:a16="http://schemas.microsoft.com/office/drawing/2014/main" id="{C52AC06B-9320-383A-FD63-7A0CE4368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552" y="1093854"/>
            <a:ext cx="1743182" cy="98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F1E453-0CFB-6F64-5F02-3CE21DC4C31F}"/>
              </a:ext>
            </a:extLst>
          </p:cNvPr>
          <p:cNvSpPr txBox="1"/>
          <p:nvPr/>
        </p:nvSpPr>
        <p:spPr>
          <a:xfrm>
            <a:off x="8874306" y="626262"/>
            <a:ext cx="1917626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>
                <a:solidFill>
                  <a:schemeClr val="bg1"/>
                </a:solidFill>
              </a:rPr>
              <a:t>HelloWorld.class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43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36E6-C0D9-8B77-BD9B-699A25B7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Stop and Remove All Running Containers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44CE-E6DC-7AB1-84A3-DCE82208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docker   stop   $(docker   </a:t>
            </a:r>
            <a:r>
              <a:rPr lang="en-GB" b="1" dirty="0" err="1"/>
              <a:t>ps</a:t>
            </a:r>
            <a:r>
              <a:rPr lang="en-GB" b="1" dirty="0"/>
              <a:t>   -a   -q)</a:t>
            </a:r>
          </a:p>
          <a:p>
            <a:r>
              <a:rPr lang="en-GB" b="1" dirty="0"/>
              <a:t>docker   rm      $(docker   </a:t>
            </a:r>
            <a:r>
              <a:rPr lang="en-GB" b="1" dirty="0" err="1"/>
              <a:t>ps</a:t>
            </a:r>
            <a:r>
              <a:rPr lang="en-GB" b="1" dirty="0"/>
              <a:t>   -a   -q)</a:t>
            </a:r>
          </a:p>
        </p:txBody>
      </p:sp>
    </p:spTree>
    <p:extLst>
      <p:ext uri="{BB962C8B-B14F-4D97-AF65-F5344CB8AC3E}">
        <p14:creationId xmlns:p14="http://schemas.microsoft.com/office/powerpoint/2010/main" val="239751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F70E-40B2-8648-4651-B447E054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on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002C-B3D8-8C72-981C-BB20C30E0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Provides an easy way to create images and run as containers</a:t>
            </a:r>
          </a:p>
          <a:p>
            <a:r>
              <a:rPr lang="en-IN" dirty="0"/>
              <a:t>Ready images can be pulled from </a:t>
            </a:r>
            <a:r>
              <a:rPr lang="en-IN" dirty="0" err="1"/>
              <a:t>DockerHub</a:t>
            </a:r>
            <a:r>
              <a:rPr lang="en-IN" dirty="0"/>
              <a:t> and used</a:t>
            </a:r>
          </a:p>
          <a:p>
            <a:r>
              <a:rPr lang="en-IN" dirty="0"/>
              <a:t>Uses a layered file system so that we can add to these base images</a:t>
            </a:r>
          </a:p>
          <a:p>
            <a:r>
              <a:rPr lang="en-IN" dirty="0"/>
              <a:t>One container = One application, One VM = Multiple applications</a:t>
            </a:r>
          </a:p>
          <a:p>
            <a:r>
              <a:rPr lang="en-IN" dirty="0"/>
              <a:t>Containers are isolated from each other</a:t>
            </a:r>
          </a:p>
          <a:p>
            <a:r>
              <a:rPr lang="en-IN" dirty="0"/>
              <a:t>To create our own image, we need to create a </a:t>
            </a:r>
            <a:r>
              <a:rPr lang="en-IN" dirty="0" err="1"/>
              <a:t>Dockerfile</a:t>
            </a:r>
            <a:endParaRPr lang="en-IN" dirty="0"/>
          </a:p>
          <a:p>
            <a:r>
              <a:rPr lang="en-IN" dirty="0" err="1"/>
              <a:t>Dockerfile</a:t>
            </a:r>
            <a:r>
              <a:rPr lang="en-IN" dirty="0"/>
              <a:t>: Configuration details for creating an image</a:t>
            </a:r>
          </a:p>
          <a:p>
            <a:r>
              <a:rPr lang="en-IN" dirty="0"/>
              <a:t>Ideal for Microservices/APIs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18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62BA-E2B2-6C8D-5758-BAD98FCF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and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5A47E-28A4-5017-9A4F-3719F30D7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Build</a:t>
            </a:r>
            <a:r>
              <a:rPr lang="en-IN" dirty="0"/>
              <a:t>: Create an </a:t>
            </a:r>
            <a:r>
              <a:rPr lang="en-IN" b="1" dirty="0">
                <a:solidFill>
                  <a:srgbClr val="FF0000"/>
                </a:solidFill>
              </a:rPr>
              <a:t>image</a:t>
            </a:r>
          </a:p>
          <a:p>
            <a:r>
              <a:rPr lang="en-IN" b="1" dirty="0"/>
              <a:t>Run</a:t>
            </a:r>
            <a:r>
              <a:rPr lang="en-IN" dirty="0"/>
              <a:t>: Run the image as a </a:t>
            </a:r>
            <a:r>
              <a:rPr lang="en-IN" b="1" dirty="0">
                <a:solidFill>
                  <a:srgbClr val="FF0000"/>
                </a:solidFill>
              </a:rPr>
              <a:t>container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7FEDC-5729-999D-EB7D-7707BE64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457" y="1408066"/>
            <a:ext cx="3162741" cy="3620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24030A-F34A-5BA3-3BE0-32DDB5344CBB}"/>
              </a:ext>
            </a:extLst>
          </p:cNvPr>
          <p:cNvSpPr txBox="1"/>
          <p:nvPr/>
        </p:nvSpPr>
        <p:spPr>
          <a:xfrm>
            <a:off x="650930" y="3402531"/>
            <a:ext cx="2348564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docker build </a:t>
            </a:r>
            <a:r>
              <a:rPr lang="en-IN" sz="2000" dirty="0">
                <a:solidFill>
                  <a:schemeClr val="bg1"/>
                </a:solidFill>
              </a:rPr>
              <a:t>command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437E808-4348-802E-9AEC-D381C0A76A5C}"/>
              </a:ext>
            </a:extLst>
          </p:cNvPr>
          <p:cNvSpPr/>
          <p:nvPr/>
        </p:nvSpPr>
        <p:spPr>
          <a:xfrm>
            <a:off x="3166712" y="3647975"/>
            <a:ext cx="362172" cy="31763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835B861D-3DA3-26B3-6ECF-957DE349C907}"/>
              </a:ext>
            </a:extLst>
          </p:cNvPr>
          <p:cNvSpPr/>
          <p:nvPr/>
        </p:nvSpPr>
        <p:spPr>
          <a:xfrm>
            <a:off x="3859731" y="3241522"/>
            <a:ext cx="1203158" cy="1029903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Image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6A505BBD-7D5B-56C5-C46B-6267703E564C}"/>
              </a:ext>
            </a:extLst>
          </p:cNvPr>
          <p:cNvSpPr/>
          <p:nvPr/>
        </p:nvSpPr>
        <p:spPr>
          <a:xfrm>
            <a:off x="838200" y="5635500"/>
            <a:ext cx="1203158" cy="1029903"/>
          </a:xfrm>
          <a:prstGeom prst="foldedCorne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0215F-B3D4-77AB-F9A3-1910C24B82D1}"/>
              </a:ext>
            </a:extLst>
          </p:cNvPr>
          <p:cNvSpPr txBox="1"/>
          <p:nvPr/>
        </p:nvSpPr>
        <p:spPr>
          <a:xfrm>
            <a:off x="3166712" y="5848331"/>
            <a:ext cx="2348564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docker run </a:t>
            </a:r>
            <a:r>
              <a:rPr lang="en-IN" sz="2000" dirty="0">
                <a:solidFill>
                  <a:schemeClr val="bg1"/>
                </a:solidFill>
              </a:rPr>
              <a:t>command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78A1A6-68C7-2E71-45E2-D7B878F953EA}"/>
              </a:ext>
            </a:extLst>
          </p:cNvPr>
          <p:cNvSpPr/>
          <p:nvPr/>
        </p:nvSpPr>
        <p:spPr>
          <a:xfrm>
            <a:off x="5682494" y="6093775"/>
            <a:ext cx="362172" cy="31763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9274187-CC3A-B156-56A0-0F2A7BEFC5BD}"/>
              </a:ext>
            </a:extLst>
          </p:cNvPr>
          <p:cNvSpPr/>
          <p:nvPr/>
        </p:nvSpPr>
        <p:spPr>
          <a:xfrm>
            <a:off x="2422949" y="6093775"/>
            <a:ext cx="362172" cy="31763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C562BF-2EBA-69E8-8831-FD3B66EC2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79770" y="5381439"/>
            <a:ext cx="1622543" cy="14246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4FD265-E5E6-DB65-61D1-29000CC0212B}"/>
              </a:ext>
            </a:extLst>
          </p:cNvPr>
          <p:cNvSpPr txBox="1"/>
          <p:nvPr/>
        </p:nvSpPr>
        <p:spPr>
          <a:xfrm>
            <a:off x="6533965" y="5607505"/>
            <a:ext cx="111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147165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301B-66A5-768C-1196-FE40D8B0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versus Virtual Machine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8DF24B-323A-66E7-8C86-E3415209D0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73D0AF-86D4-251A-BECC-7263BEBCF5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AD2A77-6E16-6548-DC3D-425787CD6CBD}"/>
              </a:ext>
            </a:extLst>
          </p:cNvPr>
          <p:cNvGrpSpPr/>
          <p:nvPr/>
        </p:nvGrpSpPr>
        <p:grpSpPr>
          <a:xfrm>
            <a:off x="548640" y="2387065"/>
            <a:ext cx="5245768" cy="4062651"/>
            <a:chOff x="548640" y="2387065"/>
            <a:chExt cx="5245768" cy="40626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119987-334B-E094-3A97-BEAAC27D1A92}"/>
                </a:ext>
              </a:extLst>
            </p:cNvPr>
            <p:cNvSpPr txBox="1"/>
            <p:nvPr/>
          </p:nvSpPr>
          <p:spPr>
            <a:xfrm>
              <a:off x="548640" y="2387065"/>
              <a:ext cx="5245768" cy="4062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</a:rPr>
                <a:t>Containers</a:t>
              </a:r>
              <a:endParaRPr lang="en-IN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9CEE7CA-5EF1-7F03-A06A-C0A059E2D5F1}"/>
                </a:ext>
              </a:extLst>
            </p:cNvPr>
            <p:cNvGrpSpPr/>
            <p:nvPr/>
          </p:nvGrpSpPr>
          <p:grpSpPr>
            <a:xfrm>
              <a:off x="762785" y="3091423"/>
              <a:ext cx="1566528" cy="1477328"/>
              <a:chOff x="1003417" y="2870041"/>
              <a:chExt cx="1566528" cy="147732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B371D2-401B-ED49-C8B8-34FBEF29D924}"/>
                  </a:ext>
                </a:extLst>
              </p:cNvPr>
              <p:cNvSpPr txBox="1"/>
              <p:nvPr/>
            </p:nvSpPr>
            <p:spPr>
              <a:xfrm>
                <a:off x="1003417" y="2870041"/>
                <a:ext cx="1566528" cy="147732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Container A</a:t>
                </a:r>
              </a:p>
              <a:p>
                <a:pPr algn="ctr"/>
                <a:endParaRPr lang="en-IN" b="1" dirty="0"/>
              </a:p>
              <a:p>
                <a:pPr algn="ctr"/>
                <a:endParaRPr lang="en-IN" b="1" dirty="0"/>
              </a:p>
              <a:p>
                <a:pPr algn="ctr"/>
                <a:endParaRPr lang="en-IN" b="1" dirty="0"/>
              </a:p>
              <a:p>
                <a:pPr algn="ctr"/>
                <a:endParaRPr lang="en-IN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D9B7C7-95A5-07C9-6194-AE1C134976D1}"/>
                  </a:ext>
                </a:extLst>
              </p:cNvPr>
              <p:cNvSpPr txBox="1"/>
              <p:nvPr/>
            </p:nvSpPr>
            <p:spPr>
              <a:xfrm>
                <a:off x="1185445" y="3379029"/>
                <a:ext cx="1202472" cy="369332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</a:rPr>
                  <a:t>App 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086FC4-9F54-FB85-4DB7-7CE483950A1E}"/>
                  </a:ext>
                </a:extLst>
              </p:cNvPr>
              <p:cNvSpPr txBox="1"/>
              <p:nvPr/>
            </p:nvSpPr>
            <p:spPr>
              <a:xfrm>
                <a:off x="1185445" y="3880680"/>
                <a:ext cx="1202472" cy="369332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</a:rPr>
                  <a:t>Libs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75454FE-113C-02FD-50B5-55B70529CE78}"/>
                </a:ext>
              </a:extLst>
            </p:cNvPr>
            <p:cNvGrpSpPr/>
            <p:nvPr/>
          </p:nvGrpSpPr>
          <p:grpSpPr>
            <a:xfrm>
              <a:off x="2368666" y="3091423"/>
              <a:ext cx="1566528" cy="1477328"/>
              <a:chOff x="1003417" y="2870041"/>
              <a:chExt cx="1566528" cy="1477328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C6F9E7-DA85-FC1F-909D-C01E6CF6288A}"/>
                  </a:ext>
                </a:extLst>
              </p:cNvPr>
              <p:cNvSpPr txBox="1"/>
              <p:nvPr/>
            </p:nvSpPr>
            <p:spPr>
              <a:xfrm>
                <a:off x="1003417" y="2870041"/>
                <a:ext cx="1566528" cy="147732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Container B</a:t>
                </a:r>
              </a:p>
              <a:p>
                <a:pPr algn="ctr"/>
                <a:endParaRPr lang="en-IN" b="1" dirty="0"/>
              </a:p>
              <a:p>
                <a:pPr algn="ctr"/>
                <a:endParaRPr lang="en-IN" b="1" dirty="0"/>
              </a:p>
              <a:p>
                <a:pPr algn="ctr"/>
                <a:endParaRPr lang="en-IN" b="1" dirty="0"/>
              </a:p>
              <a:p>
                <a:pPr algn="ctr"/>
                <a:endParaRPr lang="en-IN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DD2162-A708-A086-80FB-F5342BA5BE03}"/>
                  </a:ext>
                </a:extLst>
              </p:cNvPr>
              <p:cNvSpPr txBox="1"/>
              <p:nvPr/>
            </p:nvSpPr>
            <p:spPr>
              <a:xfrm>
                <a:off x="1185445" y="3379029"/>
                <a:ext cx="1202472" cy="369332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</a:rPr>
                  <a:t>App B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F8AE59-356F-E859-6980-D20BA4ECAFF0}"/>
                  </a:ext>
                </a:extLst>
              </p:cNvPr>
              <p:cNvSpPr txBox="1"/>
              <p:nvPr/>
            </p:nvSpPr>
            <p:spPr>
              <a:xfrm>
                <a:off x="1185445" y="3880680"/>
                <a:ext cx="1202472" cy="369332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</a:rPr>
                  <a:t>Libs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C15796-0909-EF9F-4102-89AF7F7B6640}"/>
                </a:ext>
              </a:extLst>
            </p:cNvPr>
            <p:cNvGrpSpPr/>
            <p:nvPr/>
          </p:nvGrpSpPr>
          <p:grpSpPr>
            <a:xfrm>
              <a:off x="4004534" y="3091423"/>
              <a:ext cx="1566528" cy="1477328"/>
              <a:chOff x="1003417" y="2870041"/>
              <a:chExt cx="1566528" cy="1477328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008B8C-A805-1818-BAB5-0D233B38070E}"/>
                  </a:ext>
                </a:extLst>
              </p:cNvPr>
              <p:cNvSpPr txBox="1"/>
              <p:nvPr/>
            </p:nvSpPr>
            <p:spPr>
              <a:xfrm>
                <a:off x="1003417" y="2870041"/>
                <a:ext cx="1566528" cy="147732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Container C</a:t>
                </a:r>
              </a:p>
              <a:p>
                <a:pPr algn="ctr"/>
                <a:endParaRPr lang="en-IN" b="1" dirty="0"/>
              </a:p>
              <a:p>
                <a:pPr algn="ctr"/>
                <a:endParaRPr lang="en-IN" b="1" dirty="0"/>
              </a:p>
              <a:p>
                <a:pPr algn="ctr"/>
                <a:endParaRPr lang="en-IN" b="1" dirty="0"/>
              </a:p>
              <a:p>
                <a:pPr algn="ctr"/>
                <a:endParaRPr lang="en-IN" b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2260BF-ABF8-BA6D-FF11-F3F4FE787AE3}"/>
                  </a:ext>
                </a:extLst>
              </p:cNvPr>
              <p:cNvSpPr txBox="1"/>
              <p:nvPr/>
            </p:nvSpPr>
            <p:spPr>
              <a:xfrm>
                <a:off x="1185445" y="3379029"/>
                <a:ext cx="1202472" cy="369332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</a:rPr>
                  <a:t>App C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22EBCE-1F4D-A8E8-0B8B-37DB915E7526}"/>
                  </a:ext>
                </a:extLst>
              </p:cNvPr>
              <p:cNvSpPr txBox="1"/>
              <p:nvPr/>
            </p:nvSpPr>
            <p:spPr>
              <a:xfrm>
                <a:off x="1185445" y="3880680"/>
                <a:ext cx="1202472" cy="369332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</a:rPr>
                  <a:t>Libs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A2763A-C686-57B1-1EF1-394E8733A6FC}"/>
                </a:ext>
              </a:extLst>
            </p:cNvPr>
            <p:cNvSpPr txBox="1"/>
            <p:nvPr/>
          </p:nvSpPr>
          <p:spPr>
            <a:xfrm>
              <a:off x="762785" y="4668255"/>
              <a:ext cx="4808277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Docker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ACA9DE-B52F-8AA5-FB79-4CB3EE010FBF}"/>
                </a:ext>
              </a:extLst>
            </p:cNvPr>
            <p:cNvSpPr txBox="1"/>
            <p:nvPr/>
          </p:nvSpPr>
          <p:spPr>
            <a:xfrm>
              <a:off x="762785" y="5127109"/>
              <a:ext cx="4808277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Host Operating System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0F8D0B-1004-FDCF-12E0-E3566190E408}"/>
                </a:ext>
              </a:extLst>
            </p:cNvPr>
            <p:cNvSpPr txBox="1"/>
            <p:nvPr/>
          </p:nvSpPr>
          <p:spPr>
            <a:xfrm>
              <a:off x="747791" y="5584592"/>
              <a:ext cx="4808277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Hardware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4A984B9-C2A4-D434-15B4-EAE19282A9E0}"/>
              </a:ext>
            </a:extLst>
          </p:cNvPr>
          <p:cNvGrpSpPr/>
          <p:nvPr/>
        </p:nvGrpSpPr>
        <p:grpSpPr>
          <a:xfrm>
            <a:off x="6172200" y="2387064"/>
            <a:ext cx="5245768" cy="4062651"/>
            <a:chOff x="6172200" y="2387064"/>
            <a:chExt cx="5245768" cy="406265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B798AF-A833-A555-B9B0-7C819926A819}"/>
                </a:ext>
              </a:extLst>
            </p:cNvPr>
            <p:cNvSpPr txBox="1"/>
            <p:nvPr/>
          </p:nvSpPr>
          <p:spPr>
            <a:xfrm>
              <a:off x="6172200" y="2387064"/>
              <a:ext cx="5245768" cy="406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0000"/>
                  </a:solidFill>
                </a:rPr>
                <a:t>Virtual Machines</a:t>
              </a:r>
            </a:p>
            <a:p>
              <a:pPr algn="ctr"/>
              <a:endParaRPr lang="en-IN" sz="2400" b="1" dirty="0">
                <a:solidFill>
                  <a:srgbClr val="FF0000"/>
                </a:solidFill>
              </a:endParaRPr>
            </a:p>
            <a:p>
              <a:pPr algn="ctr"/>
              <a:endParaRPr lang="en-IN" sz="2400" b="1" dirty="0">
                <a:solidFill>
                  <a:srgbClr val="FF0000"/>
                </a:solidFill>
              </a:endParaRPr>
            </a:p>
            <a:p>
              <a:pPr algn="ctr"/>
              <a:endParaRPr lang="en-IN" sz="2400" b="1" dirty="0">
                <a:solidFill>
                  <a:srgbClr val="FF0000"/>
                </a:solidFill>
              </a:endParaRPr>
            </a:p>
            <a:p>
              <a:pPr algn="ctr"/>
              <a:endParaRPr lang="en-IN" sz="2400" b="1" dirty="0">
                <a:solidFill>
                  <a:srgbClr val="FF0000"/>
                </a:solidFill>
              </a:endParaRPr>
            </a:p>
            <a:p>
              <a:pPr algn="ctr"/>
              <a:endParaRPr lang="en-IN" sz="2400" b="1" dirty="0">
                <a:solidFill>
                  <a:srgbClr val="FF0000"/>
                </a:solidFill>
              </a:endParaRPr>
            </a:p>
            <a:p>
              <a:pPr algn="ctr"/>
              <a:endParaRPr lang="en-IN" sz="2400" b="1" dirty="0">
                <a:solidFill>
                  <a:srgbClr val="FF0000"/>
                </a:solidFill>
              </a:endParaRPr>
            </a:p>
            <a:p>
              <a:pPr algn="ctr"/>
              <a:endParaRPr lang="en-IN" sz="2400" b="1" dirty="0">
                <a:solidFill>
                  <a:srgbClr val="FF0000"/>
                </a:solidFill>
              </a:endParaRPr>
            </a:p>
            <a:p>
              <a:pPr algn="ctr"/>
              <a:endParaRPr lang="en-IN" sz="2400" b="1" dirty="0">
                <a:solidFill>
                  <a:srgbClr val="FF0000"/>
                </a:solidFill>
              </a:endParaRPr>
            </a:p>
            <a:p>
              <a:pPr algn="ctr"/>
              <a:endParaRPr lang="en-IN" sz="2400" b="1" dirty="0">
                <a:solidFill>
                  <a:srgbClr val="FF0000"/>
                </a:solidFill>
              </a:endParaRPr>
            </a:p>
            <a:p>
              <a:pPr algn="ctr"/>
              <a:endParaRPr lang="en-IN" b="1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1D8D066-6A1F-1F21-2912-D5B125AC5E17}"/>
                </a:ext>
              </a:extLst>
            </p:cNvPr>
            <p:cNvGrpSpPr/>
            <p:nvPr/>
          </p:nvGrpSpPr>
          <p:grpSpPr>
            <a:xfrm>
              <a:off x="6386345" y="3091422"/>
              <a:ext cx="1566528" cy="1477328"/>
              <a:chOff x="6386345" y="3091422"/>
              <a:chExt cx="1566528" cy="1477328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AB4BB3-7410-5430-401D-0E9E49DF3ED9}"/>
                  </a:ext>
                </a:extLst>
              </p:cNvPr>
              <p:cNvSpPr txBox="1"/>
              <p:nvPr/>
            </p:nvSpPr>
            <p:spPr>
              <a:xfrm>
                <a:off x="6386345" y="3091422"/>
                <a:ext cx="1566528" cy="147732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VM A</a:t>
                </a:r>
              </a:p>
              <a:p>
                <a:pPr algn="ctr"/>
                <a:endParaRPr lang="en-IN" b="1" dirty="0"/>
              </a:p>
              <a:p>
                <a:pPr algn="ctr"/>
                <a:endParaRPr lang="en-IN" b="1" dirty="0"/>
              </a:p>
              <a:p>
                <a:pPr algn="ctr"/>
                <a:endParaRPr lang="en-IN" b="1" dirty="0"/>
              </a:p>
              <a:p>
                <a:pPr algn="ctr"/>
                <a:endParaRPr lang="en-IN" b="1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FF7195B-17BD-0141-456F-83F22D4ECC27}"/>
                  </a:ext>
                </a:extLst>
              </p:cNvPr>
              <p:cNvSpPr txBox="1"/>
              <p:nvPr/>
            </p:nvSpPr>
            <p:spPr>
              <a:xfrm>
                <a:off x="6550889" y="3417973"/>
                <a:ext cx="1202472" cy="307777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>
                    <a:solidFill>
                      <a:schemeClr val="bg1"/>
                    </a:solidFill>
                  </a:rPr>
                  <a:t>App A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02DE35-E71C-5A6E-AC08-7C49C2EBF5FC}"/>
                  </a:ext>
                </a:extLst>
              </p:cNvPr>
              <p:cNvSpPr txBox="1"/>
              <p:nvPr/>
            </p:nvSpPr>
            <p:spPr>
              <a:xfrm>
                <a:off x="6543031" y="3811135"/>
                <a:ext cx="1202472" cy="307777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b="1" dirty="0">
                    <a:solidFill>
                      <a:schemeClr val="bg1"/>
                    </a:solidFill>
                  </a:rPr>
                  <a:t>Libs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CF4FE9-E90B-D3A7-090C-EC668916587B}"/>
                </a:ext>
              </a:extLst>
            </p:cNvPr>
            <p:cNvSpPr txBox="1"/>
            <p:nvPr/>
          </p:nvSpPr>
          <p:spPr>
            <a:xfrm>
              <a:off x="7992226" y="3091422"/>
              <a:ext cx="1566528" cy="147732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VM B</a:t>
              </a:r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D220AD-9407-AA79-BA2C-07387F3C222C}"/>
                </a:ext>
              </a:extLst>
            </p:cNvPr>
            <p:cNvSpPr txBox="1"/>
            <p:nvPr/>
          </p:nvSpPr>
          <p:spPr>
            <a:xfrm>
              <a:off x="9628094" y="3091422"/>
              <a:ext cx="1566528" cy="1477328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VM C</a:t>
              </a:r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  <a:p>
              <a:pPr algn="ctr"/>
              <a:endParaRPr lang="en-IN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19087C-EF74-387D-2B70-F7753E4EE896}"/>
                </a:ext>
              </a:extLst>
            </p:cNvPr>
            <p:cNvSpPr txBox="1"/>
            <p:nvPr/>
          </p:nvSpPr>
          <p:spPr>
            <a:xfrm>
              <a:off x="6386345" y="4668254"/>
              <a:ext cx="4808277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Hypervisor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7D3391-DC3A-DACB-2AA8-F0891D0E2F93}"/>
                </a:ext>
              </a:extLst>
            </p:cNvPr>
            <p:cNvSpPr txBox="1"/>
            <p:nvPr/>
          </p:nvSpPr>
          <p:spPr>
            <a:xfrm>
              <a:off x="6386345" y="5127108"/>
              <a:ext cx="4808277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Host Operating System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D1EAB8-0061-C2BC-775E-79A05C00C032}"/>
                </a:ext>
              </a:extLst>
            </p:cNvPr>
            <p:cNvSpPr txBox="1"/>
            <p:nvPr/>
          </p:nvSpPr>
          <p:spPr>
            <a:xfrm>
              <a:off x="6371351" y="5584591"/>
              <a:ext cx="4808277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Hardware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CB59BC0-17C1-FF95-29E4-AF67ECC0D564}"/>
              </a:ext>
            </a:extLst>
          </p:cNvPr>
          <p:cNvSpPr txBox="1"/>
          <p:nvPr/>
        </p:nvSpPr>
        <p:spPr>
          <a:xfrm>
            <a:off x="6564966" y="4185308"/>
            <a:ext cx="1202472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Guest OS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27D062-18AA-529B-A1AE-688D44C9AED3}"/>
              </a:ext>
            </a:extLst>
          </p:cNvPr>
          <p:cNvSpPr txBox="1"/>
          <p:nvPr/>
        </p:nvSpPr>
        <p:spPr>
          <a:xfrm>
            <a:off x="8194466" y="3417973"/>
            <a:ext cx="1202472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App 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E41FE1-C379-1B4F-F470-C4873D16A324}"/>
              </a:ext>
            </a:extLst>
          </p:cNvPr>
          <p:cNvSpPr txBox="1"/>
          <p:nvPr/>
        </p:nvSpPr>
        <p:spPr>
          <a:xfrm>
            <a:off x="8186608" y="3811135"/>
            <a:ext cx="1202472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Libs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32EB63-4E57-B07B-ED71-37637FBCCA82}"/>
              </a:ext>
            </a:extLst>
          </p:cNvPr>
          <p:cNvSpPr txBox="1"/>
          <p:nvPr/>
        </p:nvSpPr>
        <p:spPr>
          <a:xfrm>
            <a:off x="8208543" y="4185308"/>
            <a:ext cx="1202472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Guest 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BF0B89-4DEF-FFE5-9597-FABFF6743F3E}"/>
              </a:ext>
            </a:extLst>
          </p:cNvPr>
          <p:cNvSpPr txBox="1"/>
          <p:nvPr/>
        </p:nvSpPr>
        <p:spPr>
          <a:xfrm>
            <a:off x="9831192" y="3425165"/>
            <a:ext cx="1202472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App 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0A2503-3439-8959-F7F7-D77BCB2E9E88}"/>
              </a:ext>
            </a:extLst>
          </p:cNvPr>
          <p:cNvSpPr txBox="1"/>
          <p:nvPr/>
        </p:nvSpPr>
        <p:spPr>
          <a:xfrm>
            <a:off x="9823334" y="3818327"/>
            <a:ext cx="1202472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Libs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AC8395-6174-86D0-99C7-DE73BD1EFD5A}"/>
              </a:ext>
            </a:extLst>
          </p:cNvPr>
          <p:cNvSpPr txBox="1"/>
          <p:nvPr/>
        </p:nvSpPr>
        <p:spPr>
          <a:xfrm>
            <a:off x="9845269" y="4192500"/>
            <a:ext cx="1202472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Guest OS</a:t>
            </a:r>
          </a:p>
        </p:txBody>
      </p:sp>
    </p:spTree>
    <p:extLst>
      <p:ext uri="{BB962C8B-B14F-4D97-AF65-F5344CB8AC3E}">
        <p14:creationId xmlns:p14="http://schemas.microsoft.com/office/powerpoint/2010/main" val="241075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BA918A-EF02-598F-AB77-B989C4EE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Installation on Windows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8CB2E3-5FD1-FD24-DCBE-9F602978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Enable virtualization</a:t>
            </a:r>
          </a:p>
          <a:p>
            <a:pPr lvl="1"/>
            <a:r>
              <a:rPr lang="en-IN" dirty="0"/>
              <a:t>Search for ‘Turn Windows Features on or off’</a:t>
            </a:r>
          </a:p>
          <a:p>
            <a:pPr lvl="1"/>
            <a:r>
              <a:rPr lang="en-IN" dirty="0"/>
              <a:t>Then check the relevant checkboxes, if required and restart</a:t>
            </a:r>
          </a:p>
          <a:p>
            <a:r>
              <a:rPr lang="en-IN" dirty="0"/>
              <a:t>Download and install Docker Desktop: </a:t>
            </a:r>
            <a:r>
              <a:rPr lang="en-IN" dirty="0">
                <a:hlinkClick r:id="rId2"/>
              </a:rPr>
              <a:t>https://www.docker.com/products/docker-desktop/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77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E0F7-F854-04C3-E7D9-A6560004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 on Ubuntu 22.04/Above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3A01-CEE8-2FF5-FB06-2BFA91C47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find what is our current Linux distribution? </a:t>
            </a:r>
            <a:r>
              <a:rPr lang="en-US" b="1" dirty="0"/>
              <a:t>cat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os</a:t>
            </a:r>
            <a:r>
              <a:rPr lang="en-US" b="1" dirty="0"/>
              <a:t>-release</a:t>
            </a:r>
            <a:endParaRPr lang="en-US" dirty="0"/>
          </a:p>
          <a:p>
            <a:r>
              <a:rPr lang="en-US" dirty="0"/>
              <a:t>How to find what is our current Linux release? </a:t>
            </a:r>
            <a:r>
              <a:rPr lang="en-US" b="1" dirty="0" err="1"/>
              <a:t>uname</a:t>
            </a:r>
            <a:r>
              <a:rPr lang="en-US" b="1" dirty="0"/>
              <a:t> -</a:t>
            </a:r>
            <a:r>
              <a:rPr lang="en-US" b="1" dirty="0" err="1"/>
              <a:t>srm</a:t>
            </a:r>
            <a:endParaRPr lang="en-US" dirty="0"/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https://docs.docker.com/engine/install/ubuntu/#install-using-the-repository</a:t>
            </a:r>
            <a:endParaRPr lang="en-US" dirty="0"/>
          </a:p>
          <a:p>
            <a:r>
              <a:rPr lang="en-US" dirty="0"/>
              <a:t>Checking running status: </a:t>
            </a:r>
            <a:r>
              <a:rPr lang="en-IN" b="1" i="0" dirty="0" err="1">
                <a:effectLst/>
                <a:latin typeface="Hack"/>
              </a:rPr>
              <a:t>sudo</a:t>
            </a:r>
            <a:r>
              <a:rPr lang="en-IN" b="1" i="0" dirty="0">
                <a:effectLst/>
                <a:latin typeface="Hack"/>
              </a:rPr>
              <a:t> </a:t>
            </a:r>
            <a:r>
              <a:rPr lang="en-IN" b="1" i="0" dirty="0" err="1">
                <a:effectLst/>
                <a:latin typeface="Hack"/>
              </a:rPr>
              <a:t>systemctl</a:t>
            </a:r>
            <a:r>
              <a:rPr lang="en-IN" b="1" i="0" dirty="0">
                <a:effectLst/>
                <a:latin typeface="Hack"/>
              </a:rPr>
              <a:t> status docker</a:t>
            </a:r>
            <a:endParaRPr lang="en-US" b="1" i="0" dirty="0">
              <a:effectLst/>
              <a:latin typeface="Hack"/>
            </a:endParaRPr>
          </a:p>
          <a:p>
            <a:r>
              <a:rPr lang="en-US" dirty="0">
                <a:latin typeface="Hack"/>
              </a:rPr>
              <a:t>Enabling Docker: </a:t>
            </a:r>
            <a:r>
              <a:rPr lang="en-IN" b="1" i="0" dirty="0" err="1">
                <a:effectLst/>
                <a:latin typeface="Hack"/>
              </a:rPr>
              <a:t>sudo</a:t>
            </a:r>
            <a:r>
              <a:rPr lang="en-IN" b="1" i="0" dirty="0">
                <a:effectLst/>
                <a:latin typeface="Hack"/>
              </a:rPr>
              <a:t> </a:t>
            </a:r>
            <a:r>
              <a:rPr lang="en-IN" b="1" i="0" dirty="0" err="1">
                <a:effectLst/>
                <a:latin typeface="Hack"/>
              </a:rPr>
              <a:t>systemctl</a:t>
            </a:r>
            <a:r>
              <a:rPr lang="en-IN" b="1" i="0" dirty="0">
                <a:effectLst/>
                <a:latin typeface="Hack"/>
              </a:rPr>
              <a:t> enable docker</a:t>
            </a:r>
            <a:endParaRPr lang="en-US" b="1" dirty="0">
              <a:latin typeface="Hack"/>
            </a:endParaRPr>
          </a:p>
          <a:p>
            <a:r>
              <a:rPr lang="en-US" dirty="0">
                <a:latin typeface="Hack"/>
              </a:rPr>
              <a:t>Starting Docker: </a:t>
            </a:r>
            <a:r>
              <a:rPr lang="en-IN" b="1" i="0" dirty="0" err="1">
                <a:effectLst/>
                <a:latin typeface="Hack"/>
              </a:rPr>
              <a:t>sudo</a:t>
            </a:r>
            <a:r>
              <a:rPr lang="en-IN" b="1" i="0" dirty="0">
                <a:effectLst/>
                <a:latin typeface="Hack"/>
              </a:rPr>
              <a:t> </a:t>
            </a:r>
            <a:r>
              <a:rPr lang="en-IN" b="1" i="0" dirty="0" err="1">
                <a:effectLst/>
                <a:latin typeface="Hack"/>
              </a:rPr>
              <a:t>systemctl</a:t>
            </a:r>
            <a:r>
              <a:rPr lang="en-IN" b="1" i="0" dirty="0">
                <a:effectLst/>
                <a:latin typeface="Hack"/>
              </a:rPr>
              <a:t> start docker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768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C11A-C16F-6B68-9E0B-327B60BC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Docker Permission Errors (Linux)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1A77-E229-194C-B056-E83DA78D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 current groups for our user: </a:t>
            </a:r>
            <a:r>
              <a:rPr lang="en-US" b="1" dirty="0"/>
              <a:t>groups</a:t>
            </a:r>
          </a:p>
          <a:p>
            <a:r>
              <a:rPr lang="en-GB" dirty="0">
                <a:highlight>
                  <a:srgbClr val="FFFF00"/>
                </a:highlight>
              </a:rPr>
              <a:t>Add our user to the </a:t>
            </a:r>
            <a:r>
              <a:rPr lang="en-GB" i="1" dirty="0">
                <a:highlight>
                  <a:srgbClr val="FFFF00"/>
                </a:highlight>
              </a:rPr>
              <a:t>docker </a:t>
            </a:r>
            <a:r>
              <a:rPr lang="en-GB" dirty="0">
                <a:highlight>
                  <a:srgbClr val="FFFF00"/>
                </a:highlight>
              </a:rPr>
              <a:t>group: </a:t>
            </a:r>
            <a:r>
              <a:rPr lang="de-DE" b="1" dirty="0">
                <a:highlight>
                  <a:srgbClr val="FFFF00"/>
                </a:highlight>
              </a:rPr>
              <a:t>sudo   usermod   -aG   docker $USER</a:t>
            </a:r>
          </a:p>
          <a:p>
            <a:r>
              <a:rPr lang="de-DE" dirty="0">
                <a:highlight>
                  <a:srgbClr val="FFFF00"/>
                </a:highlight>
              </a:rPr>
              <a:t>Refresh the group membership: </a:t>
            </a:r>
            <a:r>
              <a:rPr lang="de-DE" b="1" dirty="0">
                <a:highlight>
                  <a:srgbClr val="FFFF00"/>
                </a:highlight>
              </a:rPr>
              <a:t>newgrp   docker</a:t>
            </a:r>
          </a:p>
          <a:p>
            <a:r>
              <a:rPr lang="de-DE" dirty="0"/>
              <a:t>Check Docker socket permissions: </a:t>
            </a:r>
            <a:r>
              <a:rPr lang="sv-SE" b="1" dirty="0"/>
              <a:t>ls  -l   /var/run/docker.sock</a:t>
            </a:r>
          </a:p>
          <a:p>
            <a:r>
              <a:rPr lang="sv-SE" dirty="0"/>
              <a:t>Output should be something like this: </a:t>
            </a:r>
          </a:p>
          <a:p>
            <a:r>
              <a:rPr lang="sv-SE" dirty="0"/>
              <a:t>srw-rw---- 1 root docker 0 May 17 10:00 /var/run/docker.sock</a:t>
            </a:r>
          </a:p>
          <a:p>
            <a:r>
              <a:rPr lang="sv-SE" dirty="0">
                <a:highlight>
                  <a:srgbClr val="FFFF00"/>
                </a:highlight>
              </a:rPr>
              <a:t>If not, try these commands:</a:t>
            </a:r>
          </a:p>
          <a:p>
            <a:pPr lvl="1"/>
            <a:r>
              <a:rPr lang="sv-SE" b="1" dirty="0">
                <a:highlight>
                  <a:srgbClr val="FFFF00"/>
                </a:highlight>
              </a:rPr>
              <a:t>sudo   chown   root:docker   /var/run/docker.sock</a:t>
            </a:r>
          </a:p>
          <a:p>
            <a:pPr lvl="1"/>
            <a:r>
              <a:rPr lang="sv-SE" b="1" dirty="0">
                <a:highlight>
                  <a:srgbClr val="FFFF00"/>
                </a:highlight>
              </a:rPr>
              <a:t>sudo   chmod   660    /var/run/docker.sock</a:t>
            </a:r>
          </a:p>
          <a:p>
            <a:r>
              <a:rPr lang="sv-SE" dirty="0"/>
              <a:t>Restart Docker service: </a:t>
            </a:r>
            <a:r>
              <a:rPr lang="sv-SE" b="1" dirty="0"/>
              <a:t>sudo   systemctl   restart   docker</a:t>
            </a:r>
          </a:p>
          <a:p>
            <a:r>
              <a:rPr lang="sv-SE" dirty="0"/>
              <a:t>Verify: </a:t>
            </a:r>
            <a:r>
              <a:rPr lang="sv-SE" b="1" dirty="0"/>
              <a:t>docker  ps</a:t>
            </a:r>
          </a:p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08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1794</Words>
  <Application>Microsoft Office PowerPoint</Application>
  <PresentationFormat>Widescreen</PresentationFormat>
  <Paragraphs>322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Hack</vt:lpstr>
      <vt:lpstr>Office Theme</vt:lpstr>
      <vt:lpstr>Docker: Containerisation</vt:lpstr>
      <vt:lpstr>Software Deployment</vt:lpstr>
      <vt:lpstr>What is Docker?</vt:lpstr>
      <vt:lpstr>More on Docker</vt:lpstr>
      <vt:lpstr>Image and Container</vt:lpstr>
      <vt:lpstr>Container versus Virtual Machine</vt:lpstr>
      <vt:lpstr>Docker Installation on Windows</vt:lpstr>
      <vt:lpstr>Docker Installation on Ubuntu 22.04/Above</vt:lpstr>
      <vt:lpstr>Solve Docker Permission Errors (Linux)</vt:lpstr>
      <vt:lpstr>Run a Container</vt:lpstr>
      <vt:lpstr>View Running Container List</vt:lpstr>
      <vt:lpstr>Stop a Container</vt:lpstr>
      <vt:lpstr>View Image List</vt:lpstr>
      <vt:lpstr>Inspect a Container</vt:lpstr>
      <vt:lpstr>Pull an Image</vt:lpstr>
      <vt:lpstr>Delete an Image</vt:lpstr>
      <vt:lpstr>Give a Name to a Container</vt:lpstr>
      <vt:lpstr>Remove a Container</vt:lpstr>
      <vt:lpstr>View Logs</vt:lpstr>
      <vt:lpstr>Make a Container Accessible in a Browser</vt:lpstr>
      <vt:lpstr>Custom Content in Containers: Volumes</vt:lpstr>
      <vt:lpstr>Enter and Connect to a Container</vt:lpstr>
      <vt:lpstr>Build Image Using Dockerfile</vt:lpstr>
      <vt:lpstr>‘Hello World’ in Docker</vt:lpstr>
      <vt:lpstr>‘Hello World’ in Java using Docker</vt:lpstr>
      <vt:lpstr>Create Dockerfile</vt:lpstr>
      <vt:lpstr>End Result</vt:lpstr>
      <vt:lpstr>Build and Execute</vt:lpstr>
      <vt:lpstr>Pushing Docker Image to DockerHub</vt:lpstr>
      <vt:lpstr>Stop and Remove All Running Containers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2024-10-14T16:52:00Z</dcterms:created>
  <dcterms:modified xsi:type="dcterms:W3CDTF">2024-10-14T16:52:14Z</dcterms:modified>
</cp:coreProperties>
</file>