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3" r:id="rId1"/>
  </p:sldMasterIdLst>
  <p:sldIdLst>
    <p:sldId id="256" r:id="rId2"/>
    <p:sldId id="263" r:id="rId3"/>
    <p:sldId id="261" r:id="rId4"/>
    <p:sldId id="266" r:id="rId5"/>
    <p:sldId id="264" r:id="rId6"/>
    <p:sldId id="271" r:id="rId7"/>
    <p:sldId id="257" r:id="rId8"/>
    <p:sldId id="262" r:id="rId9"/>
    <p:sldId id="267" r:id="rId10"/>
    <p:sldId id="270" r:id="rId11"/>
    <p:sldId id="306" r:id="rId12"/>
    <p:sldId id="259" r:id="rId13"/>
    <p:sldId id="300" r:id="rId14"/>
    <p:sldId id="258" r:id="rId15"/>
    <p:sldId id="260" r:id="rId16"/>
    <p:sldId id="282" r:id="rId17"/>
    <p:sldId id="279" r:id="rId18"/>
    <p:sldId id="273" r:id="rId19"/>
    <p:sldId id="274" r:id="rId20"/>
    <p:sldId id="275" r:id="rId21"/>
    <p:sldId id="281" r:id="rId22"/>
    <p:sldId id="276" r:id="rId23"/>
    <p:sldId id="272" r:id="rId24"/>
    <p:sldId id="280" r:id="rId25"/>
    <p:sldId id="283" r:id="rId26"/>
    <p:sldId id="286" r:id="rId27"/>
    <p:sldId id="287" r:id="rId28"/>
    <p:sldId id="301" r:id="rId29"/>
    <p:sldId id="302" r:id="rId30"/>
    <p:sldId id="303" r:id="rId31"/>
    <p:sldId id="304" r:id="rId32"/>
    <p:sldId id="30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BC46E1-E072-402B-ABA2-29F4EB69E88B}"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46338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BC46E1-E072-402B-ABA2-29F4EB69E88B}"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112688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BC46E1-E072-402B-ABA2-29F4EB69E88B}"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447018-D857-480A-A04D-176EF927754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47334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BC46E1-E072-402B-ABA2-29F4EB69E88B}"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1327350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BC46E1-E072-402B-ABA2-29F4EB69E88B}"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447018-D857-480A-A04D-176EF927754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6741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BC46E1-E072-402B-ABA2-29F4EB69E88B}"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25790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C46E1-E072-402B-ABA2-29F4EB69E88B}"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3033842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C46E1-E072-402B-ABA2-29F4EB69E88B}"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3509441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C46E1-E072-402B-ABA2-29F4EB69E88B}"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174522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BC46E1-E072-402B-ABA2-29F4EB69E88B}" type="datetimeFigureOut">
              <a:rPr lang="en-IN" smtClean="0"/>
              <a:t>14-09-2022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304568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BC46E1-E072-402B-ABA2-29F4EB69E88B}"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3321861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BC46E1-E072-402B-ABA2-29F4EB69E88B}" type="datetimeFigureOut">
              <a:rPr lang="en-IN" smtClean="0"/>
              <a:t>14-09-2022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15559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BC46E1-E072-402B-ABA2-29F4EB69E88B}" type="datetimeFigureOut">
              <a:rPr lang="en-IN" smtClean="0"/>
              <a:t>14-09-2022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3925596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C46E1-E072-402B-ABA2-29F4EB69E88B}" type="datetimeFigureOut">
              <a:rPr lang="en-IN" smtClean="0"/>
              <a:t>14-09-2022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3637327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BC46E1-E072-402B-ABA2-29F4EB69E88B}"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147096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BC46E1-E072-402B-ABA2-29F4EB69E88B}" type="datetimeFigureOut">
              <a:rPr lang="en-IN" smtClean="0"/>
              <a:t>14-09-2022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92104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1BC46E1-E072-402B-ABA2-29F4EB69E88B}" type="datetimeFigureOut">
              <a:rPr lang="en-IN" smtClean="0"/>
              <a:t>14-09-2022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2447018-D857-480A-A04D-176EF9277547}" type="slidenum">
              <a:rPr lang="en-IN" smtClean="0"/>
              <a:t>‹#›</a:t>
            </a:fld>
            <a:endParaRPr lang="en-IN"/>
          </a:p>
        </p:txBody>
      </p:sp>
    </p:spTree>
    <p:extLst>
      <p:ext uri="{BB962C8B-B14F-4D97-AF65-F5344CB8AC3E}">
        <p14:creationId xmlns:p14="http://schemas.microsoft.com/office/powerpoint/2010/main" val="1416865514"/>
      </p:ext>
    </p:extLst>
  </p:cSld>
  <p:clrMap bg1="lt1" tx1="dk1" bg2="lt2" tx2="dk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 id="2147484285" r:id="rId12"/>
    <p:sldLayoutId id="2147484286" r:id="rId13"/>
    <p:sldLayoutId id="2147484287" r:id="rId14"/>
    <p:sldLayoutId id="2147484288" r:id="rId15"/>
    <p:sldLayoutId id="214748428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oracle.com/java/technologies/downloads/#java11"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racle.com/java/technologies/javase-jdk11-doc-downloads.html" TargetMode="External"/><Relationship Id="rId2" Type="http://schemas.openxmlformats.org/officeDocument/2006/relationships/hyperlink" Target="https://docs.oracle.com/en/java/javase/11/docs/api/index.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E5AE-3FF7-23A4-DA93-EFF4A55AB673}"/>
              </a:ext>
            </a:extLst>
          </p:cNvPr>
          <p:cNvSpPr>
            <a:spLocks noGrp="1"/>
          </p:cNvSpPr>
          <p:nvPr>
            <p:ph type="ctrTitle"/>
          </p:nvPr>
        </p:nvSpPr>
        <p:spPr/>
        <p:txBody>
          <a:bodyPr/>
          <a:lstStyle/>
          <a:p>
            <a:r>
              <a:rPr lang="en-IN" b="1" dirty="0">
                <a:latin typeface="Calibri" panose="020F0502020204030204" pitchFamily="34" charset="0"/>
                <a:cs typeface="Calibri" panose="020F0502020204030204" pitchFamily="34" charset="0"/>
              </a:rPr>
              <a:t>Java environment setup and java basics</a:t>
            </a:r>
          </a:p>
        </p:txBody>
      </p:sp>
      <p:sp>
        <p:nvSpPr>
          <p:cNvPr id="3" name="Subtitle 2">
            <a:extLst>
              <a:ext uri="{FF2B5EF4-FFF2-40B4-BE49-F238E27FC236}">
                <a16:creationId xmlns:a16="http://schemas.microsoft.com/office/drawing/2014/main" id="{5F7167C2-7C99-F52A-3CB1-8F26B5BB862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0801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3484-9697-52F4-3C98-F961B8CDB15B}"/>
              </a:ext>
            </a:extLst>
          </p:cNvPr>
          <p:cNvSpPr>
            <a:spLocks noGrp="1"/>
          </p:cNvSpPr>
          <p:nvPr>
            <p:ph type="title"/>
          </p:nvPr>
        </p:nvSpPr>
        <p:spPr>
          <a:xfrm>
            <a:off x="1581912" y="6287"/>
            <a:ext cx="9771888" cy="679514"/>
          </a:xfrm>
        </p:spPr>
        <p:txBody>
          <a:bodyPr>
            <a:normAutofit/>
          </a:bodyPr>
          <a:lstStyle/>
          <a:p>
            <a:r>
              <a:rPr lang="en-US" b="1" dirty="0">
                <a:latin typeface="Calibri" panose="020F0502020204030204" pitchFamily="34" charset="0"/>
                <a:cs typeface="Calibri" panose="020F0502020204030204" pitchFamily="34" charset="0"/>
              </a:rPr>
              <a:t>Java keywords</a:t>
            </a:r>
            <a:endParaRPr lang="en-IN" b="1" dirty="0">
              <a:latin typeface="Calibri" panose="020F0502020204030204" pitchFamily="34" charset="0"/>
              <a:cs typeface="Calibri" panose="020F0502020204030204" pitchFamily="34" charset="0"/>
            </a:endParaRPr>
          </a:p>
        </p:txBody>
      </p:sp>
      <p:sp>
        <p:nvSpPr>
          <p:cNvPr id="14" name="Content Placeholder 13">
            <a:extLst>
              <a:ext uri="{FF2B5EF4-FFF2-40B4-BE49-F238E27FC236}">
                <a16:creationId xmlns:a16="http://schemas.microsoft.com/office/drawing/2014/main" id="{69596663-555A-941E-0F2F-BA58567B003C}"/>
              </a:ext>
            </a:extLst>
          </p:cNvPr>
          <p:cNvSpPr>
            <a:spLocks noGrp="1"/>
          </p:cNvSpPr>
          <p:nvPr>
            <p:ph idx="1"/>
          </p:nvPr>
        </p:nvSpPr>
        <p:spPr>
          <a:xfrm>
            <a:off x="1581912" y="658368"/>
            <a:ext cx="9771888" cy="6047041"/>
          </a:xfrm>
        </p:spPr>
        <p:txBody>
          <a:bodyPr>
            <a:noAutofit/>
          </a:bodyPr>
          <a:lstStyle/>
          <a:p>
            <a:pPr marL="0" indent="0">
              <a:buNone/>
            </a:pPr>
            <a:r>
              <a:rPr lang="en-US" sz="2000" b="1" dirty="0">
                <a:latin typeface="Calibri" panose="020F0502020204030204" pitchFamily="34" charset="0"/>
                <a:cs typeface="Calibri" panose="020F0502020204030204" pitchFamily="34" charset="0"/>
              </a:rPr>
              <a:t>int</a:t>
            </a:r>
            <a:r>
              <a:rPr lang="en-US" sz="2000" dirty="0">
                <a:latin typeface="Calibri" panose="020F0502020204030204" pitchFamily="34" charset="0"/>
                <a:cs typeface="Calibri" panose="020F0502020204030204" pitchFamily="34" charset="0"/>
              </a:rPr>
              <a:t>			A data type that can hold a 32-bit signed integer </a:t>
            </a:r>
          </a:p>
          <a:p>
            <a:pPr marL="0" indent="0">
              <a:buNone/>
            </a:pPr>
            <a:r>
              <a:rPr lang="en-US" sz="2000" b="1" dirty="0">
                <a:solidFill>
                  <a:srgbClr val="002060"/>
                </a:solidFill>
                <a:latin typeface="Calibri" panose="020F0502020204030204" pitchFamily="34" charset="0"/>
                <a:cs typeface="Calibri" panose="020F0502020204030204" pitchFamily="34" charset="0"/>
              </a:rPr>
              <a:t>interface</a:t>
            </a:r>
            <a:r>
              <a:rPr lang="en-US" sz="2000" dirty="0">
                <a:solidFill>
                  <a:srgbClr val="002060"/>
                </a:solidFill>
                <a:latin typeface="Calibri" panose="020F0502020204030204" pitchFamily="34" charset="0"/>
                <a:cs typeface="Calibri" panose="020F0502020204030204" pitchFamily="34" charset="0"/>
              </a:rPr>
              <a:t>	Declares an interface</a:t>
            </a:r>
          </a:p>
          <a:p>
            <a:pPr marL="0" indent="0">
              <a:buNone/>
            </a:pPr>
            <a:r>
              <a:rPr lang="en-US" sz="2000" b="1" dirty="0">
                <a:latin typeface="Calibri" panose="020F0502020204030204" pitchFamily="34" charset="0"/>
                <a:cs typeface="Calibri" panose="020F0502020204030204" pitchFamily="34" charset="0"/>
              </a:rPr>
              <a:t>long</a:t>
            </a:r>
            <a:r>
              <a:rPr lang="en-US" sz="2000" dirty="0">
                <a:latin typeface="Calibri" panose="020F0502020204030204" pitchFamily="34" charset="0"/>
                <a:cs typeface="Calibri" panose="020F0502020204030204" pitchFamily="34" charset="0"/>
              </a:rPr>
              <a:t>			A data type that holds a 64-bit integer</a:t>
            </a:r>
          </a:p>
          <a:p>
            <a:pPr marL="0" indent="0">
              <a:buNone/>
            </a:pPr>
            <a:r>
              <a:rPr lang="en-US" sz="2000" b="1" dirty="0">
                <a:solidFill>
                  <a:srgbClr val="002060"/>
                </a:solidFill>
                <a:latin typeface="Calibri" panose="020F0502020204030204" pitchFamily="34" charset="0"/>
                <a:cs typeface="Calibri" panose="020F0502020204030204" pitchFamily="34" charset="0"/>
              </a:rPr>
              <a:t>native</a:t>
            </a:r>
            <a:r>
              <a:rPr lang="en-US" sz="2000" dirty="0">
                <a:solidFill>
                  <a:srgbClr val="002060"/>
                </a:solidFill>
                <a:latin typeface="Calibri" panose="020F0502020204030204" pitchFamily="34" charset="0"/>
                <a:cs typeface="Calibri" panose="020F0502020204030204" pitchFamily="34" charset="0"/>
              </a:rPr>
              <a:t>		Specifies that a method is implemented with native (platform-specific) code </a:t>
            </a:r>
          </a:p>
          <a:p>
            <a:pPr marL="0" indent="0">
              <a:buNone/>
            </a:pPr>
            <a:r>
              <a:rPr lang="en-US" sz="2000" b="1" dirty="0">
                <a:latin typeface="Calibri" panose="020F0502020204030204" pitchFamily="34" charset="0"/>
                <a:cs typeface="Calibri" panose="020F0502020204030204" pitchFamily="34" charset="0"/>
              </a:rPr>
              <a:t>new</a:t>
            </a:r>
            <a:r>
              <a:rPr lang="en-US" sz="2000" dirty="0">
                <a:latin typeface="Calibri" panose="020F0502020204030204" pitchFamily="34" charset="0"/>
                <a:cs typeface="Calibri" panose="020F0502020204030204" pitchFamily="34" charset="0"/>
              </a:rPr>
              <a:t>			Creates new objects </a:t>
            </a:r>
          </a:p>
          <a:p>
            <a:pPr marL="0" indent="0">
              <a:buNone/>
            </a:pPr>
            <a:r>
              <a:rPr lang="en-US" sz="2000" b="1" dirty="0">
                <a:solidFill>
                  <a:srgbClr val="002060"/>
                </a:solidFill>
                <a:latin typeface="Calibri" panose="020F0502020204030204" pitchFamily="34" charset="0"/>
                <a:cs typeface="Calibri" panose="020F0502020204030204" pitchFamily="34" charset="0"/>
              </a:rPr>
              <a:t>null</a:t>
            </a:r>
            <a:r>
              <a:rPr lang="en-US" sz="2000" dirty="0">
                <a:solidFill>
                  <a:srgbClr val="002060"/>
                </a:solidFill>
                <a:latin typeface="Calibri" panose="020F0502020204030204" pitchFamily="34" charset="0"/>
                <a:cs typeface="Calibri" panose="020F0502020204030204" pitchFamily="34" charset="0"/>
              </a:rPr>
              <a:t>			This indicates that a reference does not refer to anything </a:t>
            </a:r>
          </a:p>
          <a:p>
            <a:pPr marL="0" indent="0">
              <a:buNone/>
            </a:pPr>
            <a:r>
              <a:rPr lang="en-US" sz="2000" b="1" dirty="0">
                <a:latin typeface="Calibri" panose="020F0502020204030204" pitchFamily="34" charset="0"/>
                <a:cs typeface="Calibri" panose="020F0502020204030204" pitchFamily="34" charset="0"/>
              </a:rPr>
              <a:t>package</a:t>
            </a:r>
            <a:r>
              <a:rPr lang="en-US" sz="2000" dirty="0">
                <a:latin typeface="Calibri" panose="020F0502020204030204" pitchFamily="34" charset="0"/>
                <a:cs typeface="Calibri" panose="020F0502020204030204" pitchFamily="34" charset="0"/>
              </a:rPr>
              <a:t>		Declares a Java package</a:t>
            </a:r>
          </a:p>
          <a:p>
            <a:pPr marL="0" indent="0">
              <a:buNone/>
            </a:pPr>
            <a:r>
              <a:rPr lang="en-US" sz="2000" b="1" dirty="0">
                <a:latin typeface="Calibri" panose="020F0502020204030204" pitchFamily="34" charset="0"/>
                <a:cs typeface="Calibri" panose="020F0502020204030204" pitchFamily="34" charset="0"/>
              </a:rPr>
              <a:t>private</a:t>
            </a:r>
            <a:r>
              <a:rPr lang="en-US" sz="2000" dirty="0">
                <a:latin typeface="Calibri" panose="020F0502020204030204" pitchFamily="34" charset="0"/>
                <a:cs typeface="Calibri" panose="020F0502020204030204" pitchFamily="34" charset="0"/>
              </a:rPr>
              <a:t>		An access specifier indicating that a method or variable may be accessed only 			in the class it’s declared in</a:t>
            </a:r>
          </a:p>
          <a:p>
            <a:pPr marL="0" indent="0">
              <a:buNone/>
            </a:pPr>
            <a:r>
              <a:rPr lang="en-US" sz="2000" b="1" dirty="0">
                <a:solidFill>
                  <a:srgbClr val="002060"/>
                </a:solidFill>
                <a:latin typeface="Calibri" panose="020F0502020204030204" pitchFamily="34" charset="0"/>
                <a:cs typeface="Calibri" panose="020F0502020204030204" pitchFamily="34" charset="0"/>
              </a:rPr>
              <a:t>protected</a:t>
            </a:r>
            <a:r>
              <a:rPr lang="en-US" sz="2000" dirty="0">
                <a:solidFill>
                  <a:srgbClr val="002060"/>
                </a:solidFill>
                <a:latin typeface="Calibri" panose="020F0502020204030204" pitchFamily="34" charset="0"/>
                <a:cs typeface="Calibri" panose="020F0502020204030204" pitchFamily="34" charset="0"/>
              </a:rPr>
              <a:t>	An access specifier indicating that a method or variable may only be accessed 			in the class it’s declared in and its sub-classes</a:t>
            </a:r>
          </a:p>
          <a:p>
            <a:pPr marL="0" indent="0">
              <a:buNone/>
            </a:pPr>
            <a:r>
              <a:rPr lang="en-US" sz="2000" b="1" dirty="0">
                <a:latin typeface="Calibri" panose="020F0502020204030204" pitchFamily="34" charset="0"/>
                <a:cs typeface="Calibri" panose="020F0502020204030204" pitchFamily="34" charset="0"/>
              </a:rPr>
              <a:t>public</a:t>
            </a:r>
            <a:r>
              <a:rPr lang="en-US" sz="2000" dirty="0">
                <a:latin typeface="Calibri" panose="020F0502020204030204" pitchFamily="34" charset="0"/>
                <a:cs typeface="Calibri" panose="020F0502020204030204" pitchFamily="34" charset="0"/>
              </a:rPr>
              <a:t>		An access specifier used for classes, interfaces, methods, and variables 				indicating that an item is accessible throughout the application/anywhere</a:t>
            </a:r>
          </a:p>
          <a:p>
            <a:pPr marL="0" indent="0">
              <a:buNone/>
            </a:pPr>
            <a:r>
              <a:rPr lang="en-US" sz="2000" b="1" dirty="0">
                <a:solidFill>
                  <a:srgbClr val="002060"/>
                </a:solidFill>
                <a:latin typeface="Calibri" panose="020F0502020204030204" pitchFamily="34" charset="0"/>
                <a:cs typeface="Calibri" panose="020F0502020204030204" pitchFamily="34" charset="0"/>
              </a:rPr>
              <a:t>return</a:t>
            </a:r>
            <a:r>
              <a:rPr lang="en-US" sz="2000" dirty="0">
                <a:solidFill>
                  <a:srgbClr val="002060"/>
                </a:solidFill>
                <a:latin typeface="Calibri" panose="020F0502020204030204" pitchFamily="34" charset="0"/>
                <a:cs typeface="Calibri" panose="020F0502020204030204" pitchFamily="34" charset="0"/>
              </a:rPr>
              <a:t>		Sends control and possibly a return value back from a called method </a:t>
            </a:r>
          </a:p>
          <a:p>
            <a:pPr marL="0" indent="0">
              <a:buNone/>
            </a:pPr>
            <a:r>
              <a:rPr lang="en-US" sz="2000" b="1" dirty="0">
                <a:latin typeface="Calibri" panose="020F0502020204030204" pitchFamily="34" charset="0"/>
                <a:cs typeface="Calibri" panose="020F0502020204030204" pitchFamily="34" charset="0"/>
              </a:rPr>
              <a:t>short</a:t>
            </a:r>
            <a:r>
              <a:rPr lang="en-US" sz="2000" dirty="0">
                <a:latin typeface="Calibri" panose="020F0502020204030204" pitchFamily="34" charset="0"/>
                <a:cs typeface="Calibri" panose="020F0502020204030204" pitchFamily="34" charset="0"/>
              </a:rPr>
              <a:t>		A data type that can hold a 16-bit integer </a:t>
            </a:r>
          </a:p>
        </p:txBody>
      </p:sp>
    </p:spTree>
    <p:extLst>
      <p:ext uri="{BB962C8B-B14F-4D97-AF65-F5344CB8AC3E}">
        <p14:creationId xmlns:p14="http://schemas.microsoft.com/office/powerpoint/2010/main" val="175547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3484-9697-52F4-3C98-F961B8CDB15B}"/>
              </a:ext>
            </a:extLst>
          </p:cNvPr>
          <p:cNvSpPr>
            <a:spLocks noGrp="1"/>
          </p:cNvSpPr>
          <p:nvPr>
            <p:ph type="title"/>
          </p:nvPr>
        </p:nvSpPr>
        <p:spPr>
          <a:xfrm>
            <a:off x="1719072" y="152591"/>
            <a:ext cx="9634728" cy="679514"/>
          </a:xfrm>
        </p:spPr>
        <p:txBody>
          <a:bodyPr>
            <a:normAutofit/>
          </a:bodyPr>
          <a:lstStyle/>
          <a:p>
            <a:r>
              <a:rPr lang="en-US" b="1" dirty="0">
                <a:latin typeface="Calibri" panose="020F0502020204030204" pitchFamily="34" charset="0"/>
                <a:cs typeface="Calibri" panose="020F0502020204030204" pitchFamily="34" charset="0"/>
              </a:rPr>
              <a:t>Java keywords</a:t>
            </a:r>
            <a:endParaRPr lang="en-IN" b="1" dirty="0">
              <a:latin typeface="Calibri" panose="020F0502020204030204" pitchFamily="34" charset="0"/>
              <a:cs typeface="Calibri" panose="020F0502020204030204" pitchFamily="34" charset="0"/>
            </a:endParaRPr>
          </a:p>
        </p:txBody>
      </p:sp>
      <p:sp>
        <p:nvSpPr>
          <p:cNvPr id="14" name="Content Placeholder 13">
            <a:extLst>
              <a:ext uri="{FF2B5EF4-FFF2-40B4-BE49-F238E27FC236}">
                <a16:creationId xmlns:a16="http://schemas.microsoft.com/office/drawing/2014/main" id="{69596663-555A-941E-0F2F-BA58567B003C}"/>
              </a:ext>
            </a:extLst>
          </p:cNvPr>
          <p:cNvSpPr>
            <a:spLocks noGrp="1"/>
          </p:cNvSpPr>
          <p:nvPr>
            <p:ph idx="1"/>
          </p:nvPr>
        </p:nvSpPr>
        <p:spPr>
          <a:xfrm>
            <a:off x="1719072" y="1005840"/>
            <a:ext cx="9634728" cy="5699569"/>
          </a:xfrm>
        </p:spPr>
        <p:txBody>
          <a:bodyPr>
            <a:normAutofit lnSpcReduction="10000"/>
          </a:bodyPr>
          <a:lstStyle/>
          <a:p>
            <a:pPr marL="0" indent="0">
              <a:buNone/>
            </a:pPr>
            <a:r>
              <a:rPr lang="en-US" sz="2000" b="1" dirty="0">
                <a:solidFill>
                  <a:srgbClr val="002060"/>
                </a:solidFill>
                <a:latin typeface="Calibri" panose="020F0502020204030204" pitchFamily="34" charset="0"/>
                <a:cs typeface="Calibri" panose="020F0502020204030204" pitchFamily="34" charset="0"/>
              </a:rPr>
              <a:t>static</a:t>
            </a:r>
            <a:r>
              <a:rPr lang="en-US" sz="2000" dirty="0">
                <a:solidFill>
                  <a:srgbClr val="002060"/>
                </a:solidFill>
                <a:latin typeface="Calibri" panose="020F0502020204030204" pitchFamily="34" charset="0"/>
                <a:cs typeface="Calibri" panose="020F0502020204030204" pitchFamily="34" charset="0"/>
              </a:rPr>
              <a:t>		Indicates that a variable or method is a class method</a:t>
            </a:r>
          </a:p>
          <a:p>
            <a:pPr marL="0" indent="0">
              <a:buNone/>
            </a:pPr>
            <a:r>
              <a:rPr lang="en-US" sz="2000" b="1" dirty="0" err="1">
                <a:latin typeface="Calibri" panose="020F0502020204030204" pitchFamily="34" charset="0"/>
                <a:cs typeface="Calibri" panose="020F0502020204030204" pitchFamily="34" charset="0"/>
              </a:rPr>
              <a:t>strictfp</a:t>
            </a:r>
            <a:r>
              <a:rPr lang="en-US" sz="2000" dirty="0">
                <a:latin typeface="Calibri" panose="020F0502020204030204" pitchFamily="34" charset="0"/>
                <a:cs typeface="Calibri" panose="020F0502020204030204" pitchFamily="34" charset="0"/>
              </a:rPr>
              <a:t>		A Java keyword is used to restrict the precision and rounding of floating-point 			calculations to ensure portability.</a:t>
            </a:r>
          </a:p>
          <a:p>
            <a:pPr marL="0" indent="0">
              <a:buNone/>
            </a:pPr>
            <a:r>
              <a:rPr lang="en-US" sz="2000" b="1" dirty="0">
                <a:solidFill>
                  <a:srgbClr val="002060"/>
                </a:solidFill>
                <a:latin typeface="Calibri" panose="020F0502020204030204" pitchFamily="34" charset="0"/>
                <a:cs typeface="Calibri" panose="020F0502020204030204" pitchFamily="34" charset="0"/>
              </a:rPr>
              <a:t>super</a:t>
            </a:r>
            <a:r>
              <a:rPr lang="en-US" sz="2000" dirty="0">
                <a:solidFill>
                  <a:srgbClr val="002060"/>
                </a:solidFill>
                <a:latin typeface="Calibri" panose="020F0502020204030204" pitchFamily="34" charset="0"/>
                <a:cs typeface="Calibri" panose="020F0502020204030204" pitchFamily="34" charset="0"/>
              </a:rPr>
              <a:t>		Refers to a class’s base class (used in a method or class constructor) </a:t>
            </a:r>
          </a:p>
          <a:p>
            <a:pPr marL="0" indent="0">
              <a:buNone/>
            </a:pPr>
            <a:r>
              <a:rPr lang="en-US" sz="2000" b="1" dirty="0">
                <a:latin typeface="Calibri" panose="020F0502020204030204" pitchFamily="34" charset="0"/>
                <a:cs typeface="Calibri" panose="020F0502020204030204" pitchFamily="34" charset="0"/>
              </a:rPr>
              <a:t>switch</a:t>
            </a:r>
            <a:r>
              <a:rPr lang="en-US" sz="2000" dirty="0">
                <a:latin typeface="Calibri" panose="020F0502020204030204" pitchFamily="34" charset="0"/>
                <a:cs typeface="Calibri" panose="020F0502020204030204" pitchFamily="34" charset="0"/>
              </a:rPr>
              <a:t>		A statement that executes code based on a test value </a:t>
            </a:r>
          </a:p>
          <a:p>
            <a:pPr marL="0" indent="0">
              <a:buNone/>
            </a:pPr>
            <a:r>
              <a:rPr lang="en-US" sz="2000" b="1" dirty="0">
                <a:solidFill>
                  <a:srgbClr val="002060"/>
                </a:solidFill>
                <a:latin typeface="Calibri" panose="020F0502020204030204" pitchFamily="34" charset="0"/>
                <a:cs typeface="Calibri" panose="020F0502020204030204" pitchFamily="34" charset="0"/>
              </a:rPr>
              <a:t>synchronized  </a:t>
            </a:r>
            <a:r>
              <a:rPr lang="en-US" sz="2000" dirty="0">
                <a:solidFill>
                  <a:srgbClr val="002060"/>
                </a:solidFill>
                <a:latin typeface="Calibri" panose="020F0502020204030204" pitchFamily="34" charset="0"/>
                <a:cs typeface="Calibri" panose="020F0502020204030204" pitchFamily="34" charset="0"/>
              </a:rPr>
              <a:t>Specifies critical sections or methods in multithreaded code</a:t>
            </a:r>
          </a:p>
          <a:p>
            <a:pPr marL="0" indent="0">
              <a:buNone/>
            </a:pPr>
            <a:r>
              <a:rPr lang="en-US" sz="2000" b="1" dirty="0">
                <a:latin typeface="Calibri" panose="020F0502020204030204" pitchFamily="34" charset="0"/>
                <a:cs typeface="Calibri" panose="020F0502020204030204" pitchFamily="34" charset="0"/>
              </a:rPr>
              <a:t>this</a:t>
            </a:r>
            <a:r>
              <a:rPr lang="en-US" sz="2000" dirty="0">
                <a:latin typeface="Calibri" panose="020F0502020204030204" pitchFamily="34" charset="0"/>
                <a:cs typeface="Calibri" panose="020F0502020204030204" pitchFamily="34" charset="0"/>
              </a:rPr>
              <a:t>			 Refers to the current object in a method or constructor </a:t>
            </a:r>
          </a:p>
          <a:p>
            <a:pPr marL="0" indent="0">
              <a:buNone/>
            </a:pPr>
            <a:r>
              <a:rPr lang="en-US" sz="2000" b="1" dirty="0">
                <a:solidFill>
                  <a:srgbClr val="002060"/>
                </a:solidFill>
                <a:latin typeface="Calibri" panose="020F0502020204030204" pitchFamily="34" charset="0"/>
                <a:cs typeface="Calibri" panose="020F0502020204030204" pitchFamily="34" charset="0"/>
              </a:rPr>
              <a:t>throw</a:t>
            </a:r>
            <a:r>
              <a:rPr lang="en-US" sz="2000" dirty="0">
                <a:solidFill>
                  <a:srgbClr val="002060"/>
                </a:solidFill>
                <a:latin typeface="Calibri" panose="020F0502020204030204" pitchFamily="34" charset="0"/>
                <a:cs typeface="Calibri" panose="020F0502020204030204" pitchFamily="34" charset="0"/>
              </a:rPr>
              <a:t> 	 	Creates an exception </a:t>
            </a:r>
          </a:p>
          <a:p>
            <a:pPr marL="0" indent="0">
              <a:buNone/>
            </a:pPr>
            <a:r>
              <a:rPr lang="en-US" sz="2000" b="1" dirty="0">
                <a:latin typeface="Calibri" panose="020F0502020204030204" pitchFamily="34" charset="0"/>
                <a:cs typeface="Calibri" panose="020F0502020204030204" pitchFamily="34" charset="0"/>
              </a:rPr>
              <a:t>throws</a:t>
            </a:r>
            <a:r>
              <a:rPr lang="en-US" sz="2000" dirty="0">
                <a:latin typeface="Calibri" panose="020F0502020204030204" pitchFamily="34" charset="0"/>
                <a:cs typeface="Calibri" panose="020F0502020204030204" pitchFamily="34" charset="0"/>
              </a:rPr>
              <a:t>		Indicates what exceptions may be thrown by a method </a:t>
            </a:r>
          </a:p>
          <a:p>
            <a:pPr marL="0" indent="0">
              <a:buNone/>
            </a:pPr>
            <a:r>
              <a:rPr lang="en-US" sz="2000" b="1" dirty="0">
                <a:solidFill>
                  <a:srgbClr val="002060"/>
                </a:solidFill>
                <a:latin typeface="Calibri" panose="020F0502020204030204" pitchFamily="34" charset="0"/>
                <a:cs typeface="Calibri" panose="020F0502020204030204" pitchFamily="34" charset="0"/>
              </a:rPr>
              <a:t>transient</a:t>
            </a:r>
            <a:r>
              <a:rPr lang="en-US" sz="2000" dirty="0">
                <a:solidFill>
                  <a:srgbClr val="002060"/>
                </a:solidFill>
                <a:latin typeface="Calibri" panose="020F0502020204030204" pitchFamily="34" charset="0"/>
                <a:cs typeface="Calibri" panose="020F0502020204030204" pitchFamily="34" charset="0"/>
              </a:rPr>
              <a:t>	Specifies that a variable is not part of an object’s persistent state</a:t>
            </a:r>
          </a:p>
          <a:p>
            <a:pPr marL="0" indent="0">
              <a:buNone/>
            </a:pPr>
            <a:r>
              <a:rPr lang="en-US" sz="2000" b="1" dirty="0">
                <a:solidFill>
                  <a:srgbClr val="002060"/>
                </a:solidFill>
                <a:latin typeface="Calibri" panose="020F0502020204030204" pitchFamily="34" charset="0"/>
                <a:cs typeface="Calibri" panose="020F0502020204030204" pitchFamily="34" charset="0"/>
              </a:rPr>
              <a:t>try</a:t>
            </a:r>
            <a:r>
              <a:rPr lang="en-US" sz="2000" dirty="0">
                <a:solidFill>
                  <a:srgbClr val="002060"/>
                </a:solidFill>
                <a:latin typeface="Calibri" panose="020F0502020204030204" pitchFamily="34" charset="0"/>
                <a:cs typeface="Calibri" panose="020F0502020204030204" pitchFamily="34" charset="0"/>
              </a:rPr>
              <a:t>			Starts a block of code that will be tested for exceptions </a:t>
            </a:r>
          </a:p>
          <a:p>
            <a:pPr marL="0" indent="0">
              <a:buNone/>
            </a:pPr>
            <a:r>
              <a:rPr lang="en-US" sz="2000" b="1" dirty="0">
                <a:latin typeface="Calibri" panose="020F0502020204030204" pitchFamily="34" charset="0"/>
                <a:cs typeface="Calibri" panose="020F0502020204030204" pitchFamily="34" charset="0"/>
              </a:rPr>
              <a:t>void</a:t>
            </a:r>
            <a:r>
              <a:rPr lang="en-US" sz="2000" dirty="0">
                <a:latin typeface="Calibri" panose="020F0502020204030204" pitchFamily="34" charset="0"/>
                <a:cs typeface="Calibri" panose="020F0502020204030204" pitchFamily="34" charset="0"/>
              </a:rPr>
              <a:t>			Specifies that a method does not have a return value</a:t>
            </a:r>
          </a:p>
          <a:p>
            <a:pPr marL="0" indent="0">
              <a:buNone/>
            </a:pPr>
            <a:r>
              <a:rPr lang="en-US" sz="2000" b="1" dirty="0">
                <a:solidFill>
                  <a:srgbClr val="002060"/>
                </a:solidFill>
              </a:rPr>
              <a:t>volatile</a:t>
            </a:r>
            <a:r>
              <a:rPr lang="en-US" sz="2000" dirty="0">
                <a:solidFill>
                  <a:srgbClr val="002060"/>
                </a:solidFill>
              </a:rPr>
              <a:t>		This indicates that a variable may change asynchronously</a:t>
            </a:r>
          </a:p>
          <a:p>
            <a:pPr marL="0" indent="0">
              <a:buNone/>
            </a:pPr>
            <a:r>
              <a:rPr lang="en-US" sz="2000" b="1" dirty="0"/>
              <a:t>while</a:t>
            </a:r>
            <a:r>
              <a:rPr lang="en-US" sz="2000" dirty="0"/>
              <a:t>		Starts a while loop</a:t>
            </a:r>
            <a:endParaRPr lang="en-IN" sz="2000" dirty="0"/>
          </a:p>
          <a:p>
            <a:pPr marL="0" indent="0">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2391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0CF7-54B5-B181-887A-DF90633442D0}"/>
              </a:ext>
            </a:extLst>
          </p:cNvPr>
          <p:cNvSpPr>
            <a:spLocks noGrp="1"/>
          </p:cNvSpPr>
          <p:nvPr>
            <p:ph type="title"/>
          </p:nvPr>
        </p:nvSpPr>
        <p:spPr>
          <a:xfrm>
            <a:off x="1676400" y="232663"/>
            <a:ext cx="10515600" cy="896747"/>
          </a:xfrm>
        </p:spPr>
        <p:txBody>
          <a:bodyPr/>
          <a:lstStyle/>
          <a:p>
            <a:r>
              <a:rPr lang="en-IN" b="1" dirty="0">
                <a:latin typeface="Calibri" panose="020F0502020204030204" pitchFamily="34" charset="0"/>
                <a:cs typeface="Calibri" panose="020F0502020204030204" pitchFamily="34" charset="0"/>
              </a:rPr>
              <a:t>Hello java program</a:t>
            </a:r>
          </a:p>
        </p:txBody>
      </p:sp>
      <p:sp>
        <p:nvSpPr>
          <p:cNvPr id="3" name="Content Placeholder 2">
            <a:extLst>
              <a:ext uri="{FF2B5EF4-FFF2-40B4-BE49-F238E27FC236}">
                <a16:creationId xmlns:a16="http://schemas.microsoft.com/office/drawing/2014/main" id="{E54B9ACC-01B8-C757-106B-48691BDFCB07}"/>
              </a:ext>
            </a:extLst>
          </p:cNvPr>
          <p:cNvSpPr>
            <a:spLocks noGrp="1"/>
          </p:cNvSpPr>
          <p:nvPr>
            <p:ph idx="1"/>
          </p:nvPr>
        </p:nvSpPr>
        <p:spPr>
          <a:xfrm>
            <a:off x="1676400" y="1417320"/>
            <a:ext cx="9677400" cy="4759643"/>
          </a:xfrm>
        </p:spPr>
        <p:txBody>
          <a:bodyPr>
            <a:normAutofit lnSpcReduction="10000"/>
          </a:bodyPr>
          <a:lstStyle/>
          <a:p>
            <a:pPr marL="0" indent="0">
              <a:buNone/>
            </a:pPr>
            <a:r>
              <a:rPr lang="en-IN" dirty="0">
                <a:latin typeface="Calibri" panose="020F0502020204030204" pitchFamily="34" charset="0"/>
                <a:cs typeface="Calibri" panose="020F0502020204030204" pitchFamily="34" charset="0"/>
              </a:rPr>
              <a:t>public class </a:t>
            </a:r>
            <a:r>
              <a:rPr lang="en-IN" dirty="0" err="1">
                <a:latin typeface="Calibri" panose="020F0502020204030204" pitchFamily="34" charset="0"/>
                <a:cs typeface="Calibri" panose="020F0502020204030204" pitchFamily="34" charset="0"/>
              </a:rPr>
              <a:t>HelloJava</a:t>
            </a:r>
            <a:r>
              <a:rPr lang="en-IN" dirty="0">
                <a:latin typeface="Calibri" panose="020F0502020204030204" pitchFamily="34" charset="0"/>
                <a:cs typeface="Calibri" panose="020F0502020204030204" pitchFamily="34" charset="0"/>
              </a:rPr>
              <a:t> {</a:t>
            </a:r>
          </a:p>
          <a:p>
            <a:pPr marL="0" indent="0">
              <a:buNone/>
            </a:pPr>
            <a:r>
              <a:rPr lang="en-IN" dirty="0">
                <a:latin typeface="Calibri" panose="020F0502020204030204" pitchFamily="34" charset="0"/>
                <a:cs typeface="Calibri" panose="020F0502020204030204" pitchFamily="34" charset="0"/>
              </a:rPr>
              <a:t>	public static void main(String[] </a:t>
            </a:r>
            <a:r>
              <a:rPr lang="en-IN" dirty="0" err="1">
                <a:latin typeface="Calibri" panose="020F0502020204030204" pitchFamily="34" charset="0"/>
                <a:cs typeface="Calibri" panose="020F0502020204030204" pitchFamily="34" charset="0"/>
              </a:rPr>
              <a:t>args</a:t>
            </a:r>
            <a:r>
              <a:rPr lang="en-IN" dirty="0">
                <a:latin typeface="Calibri" panose="020F0502020204030204" pitchFamily="34" charset="0"/>
                <a:cs typeface="Calibri" panose="020F0502020204030204" pitchFamily="34" charset="0"/>
              </a:rPr>
              <a:t>) {</a:t>
            </a:r>
          </a:p>
          <a:p>
            <a:pPr marL="0" indent="0">
              <a:buNone/>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System.out.println</a:t>
            </a:r>
            <a:r>
              <a:rPr lang="en-IN" dirty="0">
                <a:latin typeface="Calibri" panose="020F0502020204030204" pitchFamily="34" charset="0"/>
                <a:cs typeface="Calibri" panose="020F0502020204030204" pitchFamily="34" charset="0"/>
              </a:rPr>
              <a:t>("Hello Java");</a:t>
            </a:r>
          </a:p>
          <a:p>
            <a:pPr marL="0" indent="0">
              <a:buNone/>
            </a:pPr>
            <a:r>
              <a:rPr lang="en-IN" dirty="0">
                <a:latin typeface="Calibri" panose="020F0502020204030204" pitchFamily="34" charset="0"/>
                <a:cs typeface="Calibri" panose="020F0502020204030204" pitchFamily="34" charset="0"/>
              </a:rPr>
              <a:t>	}</a:t>
            </a:r>
          </a:p>
          <a:p>
            <a:pPr marL="0" indent="0">
              <a:buNone/>
            </a:pPr>
            <a:r>
              <a:rPr lang="en-IN" dirty="0">
                <a:latin typeface="Calibri" panose="020F0502020204030204" pitchFamily="34" charset="0"/>
                <a:cs typeface="Calibri" panose="020F0502020204030204" pitchFamily="34" charset="0"/>
              </a:rPr>
              <a:t>}  </a:t>
            </a:r>
          </a:p>
          <a:p>
            <a:pPr marL="0" indent="0">
              <a:buNone/>
            </a:pPr>
            <a:endParaRPr lang="en-IN" dirty="0">
              <a:latin typeface="Calibri" panose="020F0502020204030204" pitchFamily="34" charset="0"/>
              <a:cs typeface="Calibri" panose="020F0502020204030204" pitchFamily="34" charset="0"/>
            </a:endParaRPr>
          </a:p>
          <a:p>
            <a:pPr marL="0" indent="0">
              <a:buNone/>
            </a:pPr>
            <a:r>
              <a:rPr lang="en-IN" dirty="0">
                <a:solidFill>
                  <a:srgbClr val="002060"/>
                </a:solidFill>
                <a:latin typeface="Calibri" panose="020F0502020204030204" pitchFamily="34" charset="0"/>
                <a:cs typeface="Calibri" panose="020F0502020204030204" pitchFamily="34" charset="0"/>
              </a:rPr>
              <a:t>//Below takes value form command line arguments</a:t>
            </a:r>
          </a:p>
          <a:p>
            <a:pPr marL="0" indent="0">
              <a:buNone/>
            </a:pPr>
            <a:r>
              <a:rPr lang="en-IN" dirty="0">
                <a:latin typeface="Calibri" panose="020F0502020204030204" pitchFamily="34" charset="0"/>
                <a:cs typeface="Calibri" panose="020F0502020204030204" pitchFamily="34" charset="0"/>
              </a:rPr>
              <a:t>public class </a:t>
            </a:r>
            <a:r>
              <a:rPr lang="en-IN" dirty="0" err="1">
                <a:latin typeface="Calibri" panose="020F0502020204030204" pitchFamily="34" charset="0"/>
                <a:cs typeface="Calibri" panose="020F0502020204030204" pitchFamily="34" charset="0"/>
              </a:rPr>
              <a:t>HelloJava</a:t>
            </a:r>
            <a:r>
              <a:rPr lang="en-IN" dirty="0">
                <a:latin typeface="Calibri" panose="020F0502020204030204" pitchFamily="34" charset="0"/>
                <a:cs typeface="Calibri" panose="020F0502020204030204" pitchFamily="34" charset="0"/>
              </a:rPr>
              <a:t> {</a:t>
            </a:r>
          </a:p>
          <a:p>
            <a:pPr marL="0" indent="0">
              <a:buNone/>
            </a:pPr>
            <a:r>
              <a:rPr lang="en-IN" dirty="0">
                <a:latin typeface="Calibri" panose="020F0502020204030204" pitchFamily="34" charset="0"/>
                <a:cs typeface="Calibri" panose="020F0502020204030204" pitchFamily="34" charset="0"/>
              </a:rPr>
              <a:t>	public static void main(String[] </a:t>
            </a:r>
            <a:r>
              <a:rPr lang="en-IN" dirty="0" err="1">
                <a:latin typeface="Calibri" panose="020F0502020204030204" pitchFamily="34" charset="0"/>
                <a:cs typeface="Calibri" panose="020F0502020204030204" pitchFamily="34" charset="0"/>
              </a:rPr>
              <a:t>args</a:t>
            </a:r>
            <a:r>
              <a:rPr lang="en-IN" dirty="0">
                <a:latin typeface="Calibri" panose="020F0502020204030204" pitchFamily="34" charset="0"/>
                <a:cs typeface="Calibri" panose="020F0502020204030204" pitchFamily="34" charset="0"/>
              </a:rPr>
              <a:t>) {</a:t>
            </a:r>
          </a:p>
          <a:p>
            <a:pPr marL="0" indent="0">
              <a:buNone/>
            </a:pP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System.out.println</a:t>
            </a:r>
            <a:r>
              <a:rPr lang="en-IN" dirty="0">
                <a:latin typeface="Calibri" panose="020F0502020204030204" pitchFamily="34" charset="0"/>
                <a:cs typeface="Calibri" panose="020F0502020204030204" pitchFamily="34" charset="0"/>
              </a:rPr>
              <a:t>("Hello " + </a:t>
            </a:r>
            <a:r>
              <a:rPr lang="en-IN" dirty="0" err="1">
                <a:latin typeface="Calibri" panose="020F0502020204030204" pitchFamily="34" charset="0"/>
                <a:cs typeface="Calibri" panose="020F0502020204030204" pitchFamily="34" charset="0"/>
              </a:rPr>
              <a:t>args</a:t>
            </a:r>
            <a:r>
              <a:rPr lang="en-IN" dirty="0">
                <a:latin typeface="Calibri" panose="020F0502020204030204" pitchFamily="34" charset="0"/>
                <a:cs typeface="Calibri" panose="020F0502020204030204" pitchFamily="34" charset="0"/>
              </a:rPr>
              <a:t>[0]);</a:t>
            </a:r>
          </a:p>
          <a:p>
            <a:pPr marL="0" indent="0">
              <a:buNone/>
            </a:pPr>
            <a:r>
              <a:rPr lang="en-IN" dirty="0">
                <a:latin typeface="Calibri" panose="020F0502020204030204" pitchFamily="34" charset="0"/>
                <a:cs typeface="Calibri" panose="020F0502020204030204" pitchFamily="34" charset="0"/>
              </a:rPr>
              <a:t>	}</a:t>
            </a:r>
          </a:p>
          <a:p>
            <a:pPr marL="0" indent="0">
              <a:buNone/>
            </a:pPr>
            <a:r>
              <a:rPr lang="en-IN" dirty="0">
                <a:latin typeface="Calibri" panose="020F0502020204030204" pitchFamily="34" charset="0"/>
                <a:cs typeface="Calibri" panose="020F0502020204030204" pitchFamily="34" charset="0"/>
              </a:rPr>
              <a:t>}  </a:t>
            </a:r>
          </a:p>
          <a:p>
            <a:pPr marL="0" indent="0">
              <a:buNone/>
            </a:pPr>
            <a:endParaRPr lang="en-IN" dirty="0"/>
          </a:p>
        </p:txBody>
      </p:sp>
    </p:spTree>
    <p:extLst>
      <p:ext uri="{BB962C8B-B14F-4D97-AF65-F5344CB8AC3E}">
        <p14:creationId xmlns:p14="http://schemas.microsoft.com/office/powerpoint/2010/main" val="3105056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84AD-882D-AC63-D823-51013AD860C7}"/>
              </a:ext>
            </a:extLst>
          </p:cNvPr>
          <p:cNvSpPr>
            <a:spLocks noGrp="1"/>
          </p:cNvSpPr>
          <p:nvPr>
            <p:ph type="title"/>
          </p:nvPr>
        </p:nvSpPr>
        <p:spPr>
          <a:xfrm>
            <a:off x="1664208" y="365125"/>
            <a:ext cx="9689592" cy="869315"/>
          </a:xfrm>
        </p:spPr>
        <p:txBody>
          <a:bodyPr>
            <a:normAutofit/>
          </a:bodyPr>
          <a:lstStyle/>
          <a:p>
            <a:r>
              <a:rPr lang="en-IN" b="1" dirty="0">
                <a:latin typeface="Calibri" panose="020F0502020204030204" pitchFamily="34" charset="0"/>
                <a:cs typeface="Calibri" panose="020F0502020204030204" pitchFamily="34" charset="0"/>
              </a:rPr>
              <a:t>Java statements and block of statements</a:t>
            </a:r>
          </a:p>
        </p:txBody>
      </p:sp>
      <p:sp>
        <p:nvSpPr>
          <p:cNvPr id="3" name="Content Placeholder 2">
            <a:extLst>
              <a:ext uri="{FF2B5EF4-FFF2-40B4-BE49-F238E27FC236}">
                <a16:creationId xmlns:a16="http://schemas.microsoft.com/office/drawing/2014/main" id="{021DF6D0-BB04-3BFD-8A2C-761EE6AEA7BF}"/>
              </a:ext>
            </a:extLst>
          </p:cNvPr>
          <p:cNvSpPr>
            <a:spLocks noGrp="1"/>
          </p:cNvSpPr>
          <p:nvPr>
            <p:ph idx="1"/>
          </p:nvPr>
        </p:nvSpPr>
        <p:spPr>
          <a:xfrm>
            <a:off x="1664208" y="1344168"/>
            <a:ext cx="9689592" cy="4832795"/>
          </a:xfrm>
        </p:spPr>
        <p:txBody>
          <a:bodyPr>
            <a:normAutofit fontScale="92500" lnSpcReduction="10000"/>
          </a:bodyPr>
          <a:lstStyle/>
          <a:p>
            <a:pPr algn="l"/>
            <a:r>
              <a:rPr lang="en-IN" sz="2400" b="1" i="0" u="none" strike="noStrike" baseline="0" dirty="0">
                <a:latin typeface="Calibri" panose="020F0502020204030204" pitchFamily="34" charset="0"/>
                <a:cs typeface="Calibri" panose="020F0502020204030204" pitchFamily="34" charset="0"/>
              </a:rPr>
              <a:t>Statements</a:t>
            </a:r>
            <a:endParaRPr lang="en-IN" sz="1800" b="1" i="0" u="none" strike="noStrike" baseline="0" dirty="0">
              <a:latin typeface="Calibri" panose="020F0502020204030204" pitchFamily="34" charset="0"/>
              <a:cs typeface="Calibri" panose="020F0502020204030204" pitchFamily="34" charset="0"/>
            </a:endParaRPr>
          </a:p>
          <a:p>
            <a:pPr marL="0" indent="0" algn="l">
              <a:buNone/>
            </a:pPr>
            <a:r>
              <a:rPr lang="en-US" sz="1800" b="0" i="0" u="none" strike="noStrike" baseline="0" dirty="0">
                <a:latin typeface="Calibri" panose="020F0502020204030204" pitchFamily="34" charset="0"/>
                <a:cs typeface="Calibri" panose="020F0502020204030204" pitchFamily="34" charset="0"/>
              </a:rPr>
              <a:t> 	</a:t>
            </a:r>
            <a:r>
              <a:rPr lang="en-US" sz="2400" b="0" i="0" u="none" strike="noStrike" baseline="0" dirty="0">
                <a:latin typeface="Calibri" panose="020F0502020204030204" pitchFamily="34" charset="0"/>
                <a:cs typeface="Calibri" panose="020F0502020204030204" pitchFamily="34" charset="0"/>
              </a:rPr>
              <a:t>A statement is a java code terminated by a </a:t>
            </a:r>
            <a:r>
              <a:rPr lang="en-IN" sz="2400" b="0" i="0" u="none" strike="noStrike" baseline="0" dirty="0">
                <a:latin typeface="Calibri" panose="020F0502020204030204" pitchFamily="34" charset="0"/>
                <a:cs typeface="Calibri" panose="020F0502020204030204" pitchFamily="34" charset="0"/>
              </a:rPr>
              <a:t>semi-colon which can execute.</a:t>
            </a:r>
          </a:p>
          <a:p>
            <a:pPr marL="0" indent="0" algn="l">
              <a:buNone/>
            </a:pPr>
            <a:r>
              <a:rPr lang="en-IN" sz="2400" dirty="0">
                <a:latin typeface="Calibri" panose="020F0502020204030204" pitchFamily="34" charset="0"/>
                <a:cs typeface="Calibri" panose="020F0502020204030204" pitchFamily="34" charset="0"/>
              </a:rPr>
              <a:t>	Ex. </a:t>
            </a:r>
            <a:r>
              <a:rPr lang="en-IN" sz="2400" dirty="0" err="1">
                <a:latin typeface="Calibri" panose="020F0502020204030204" pitchFamily="34" charset="0"/>
                <a:cs typeface="Calibri" panose="020F0502020204030204" pitchFamily="34" charset="0"/>
              </a:rPr>
              <a:t>System.out.println</a:t>
            </a:r>
            <a:r>
              <a:rPr lang="en-IN" sz="2400" dirty="0">
                <a:latin typeface="Calibri" panose="020F0502020204030204" pitchFamily="34" charset="0"/>
                <a:cs typeface="Calibri" panose="020F0502020204030204" pitchFamily="34" charset="0"/>
              </a:rPr>
              <a:t>("hello");</a:t>
            </a:r>
          </a:p>
          <a:p>
            <a:pPr marL="0" indent="0" algn="l">
              <a:buNone/>
            </a:pPr>
            <a:endParaRPr lang="en-IN" sz="1800" b="0" i="0" u="none" strike="noStrike" baseline="0" dirty="0">
              <a:latin typeface="Calibri" panose="020F0502020204030204" pitchFamily="34" charset="0"/>
              <a:cs typeface="Calibri" panose="020F0502020204030204" pitchFamily="34" charset="0"/>
            </a:endParaRPr>
          </a:p>
          <a:p>
            <a:pPr algn="l"/>
            <a:r>
              <a:rPr lang="en-IN" sz="2400" b="1" dirty="0">
                <a:latin typeface="Calibri" panose="020F0502020204030204" pitchFamily="34" charset="0"/>
                <a:cs typeface="Calibri" panose="020F0502020204030204" pitchFamily="34" charset="0"/>
              </a:rPr>
              <a:t>Block of statements </a:t>
            </a:r>
          </a:p>
          <a:p>
            <a:pPr lvl="1">
              <a:buFont typeface="Courier New" panose="02070309020205020404" pitchFamily="49" charset="0"/>
              <a:buChar char="o"/>
            </a:pPr>
            <a:r>
              <a:rPr lang="en-IN" sz="2000" dirty="0">
                <a:latin typeface="Calibri" panose="020F0502020204030204" pitchFamily="34" charset="0"/>
                <a:cs typeface="Calibri" panose="020F0502020204030204" pitchFamily="34" charset="0"/>
              </a:rPr>
              <a:t>	</a:t>
            </a:r>
            <a:r>
              <a:rPr lang="en-IN" sz="1800" dirty="0">
                <a:latin typeface="Calibri" panose="020F0502020204030204" pitchFamily="34" charset="0"/>
                <a:cs typeface="Calibri" panose="020F0502020204030204" pitchFamily="34" charset="0"/>
              </a:rPr>
              <a:t>It contains more than one statements enclosed in  curly brackets.</a:t>
            </a:r>
          </a:p>
          <a:p>
            <a:pPr lvl="1">
              <a:buFont typeface="Courier New" panose="02070309020205020404" pitchFamily="49" charset="0"/>
              <a:buChar char="o"/>
            </a:pPr>
            <a:r>
              <a:rPr lang="en-IN" sz="1800" dirty="0">
                <a:latin typeface="Calibri" panose="020F0502020204030204" pitchFamily="34" charset="0"/>
                <a:cs typeface="Calibri" panose="020F0502020204030204" pitchFamily="34" charset="0"/>
              </a:rPr>
              <a:t>	Blocks can be nested: block within block</a:t>
            </a:r>
          </a:p>
          <a:p>
            <a:pPr marL="457200" lvl="1" indent="0">
              <a:buNone/>
            </a:pPr>
            <a:r>
              <a:rPr lang="en-IN" sz="1800" dirty="0">
                <a:latin typeface="Calibri" panose="020F0502020204030204" pitchFamily="34" charset="0"/>
                <a:cs typeface="Calibri" panose="020F0502020204030204" pitchFamily="34" charset="0"/>
              </a:rPr>
              <a:t>	Ex. </a:t>
            </a:r>
          </a:p>
          <a:p>
            <a:pPr marL="457200" lvl="1" indent="0">
              <a:buNone/>
            </a:pPr>
            <a:r>
              <a:rPr lang="en-IN" sz="1800" dirty="0">
                <a:latin typeface="Calibri" panose="020F0502020204030204" pitchFamily="34" charset="0"/>
                <a:cs typeface="Calibri" panose="020F0502020204030204" pitchFamily="34" charset="0"/>
              </a:rPr>
              <a:t>	      {</a:t>
            </a:r>
          </a:p>
          <a:p>
            <a:pPr marL="457200" lvl="1" indent="0">
              <a:buNone/>
            </a:pPr>
            <a:r>
              <a:rPr lang="en-IN" sz="1800" dirty="0">
                <a:latin typeface="Calibri" panose="020F0502020204030204" pitchFamily="34" charset="0"/>
                <a:cs typeface="Calibri" panose="020F0502020204030204" pitchFamily="34" charset="0"/>
              </a:rPr>
              <a:t>		</a:t>
            </a:r>
            <a:r>
              <a:rPr lang="en-IN" sz="1800" dirty="0" err="1">
                <a:latin typeface="Calibri" panose="020F0502020204030204" pitchFamily="34" charset="0"/>
                <a:cs typeface="Calibri" panose="020F0502020204030204" pitchFamily="34" charset="0"/>
              </a:rPr>
              <a:t>System.out.println</a:t>
            </a:r>
            <a:r>
              <a:rPr lang="en-IN" sz="1800" dirty="0">
                <a:latin typeface="Calibri" panose="020F0502020204030204" pitchFamily="34" charset="0"/>
                <a:cs typeface="Calibri" panose="020F0502020204030204" pitchFamily="34" charset="0"/>
              </a:rPr>
              <a:t>(“Hello");</a:t>
            </a:r>
          </a:p>
          <a:p>
            <a:pPr marL="457200" lvl="1" indent="0">
              <a:buNone/>
            </a:pPr>
            <a:r>
              <a:rPr lang="en-IN" sz="1800" dirty="0">
                <a:latin typeface="Calibri" panose="020F0502020204030204" pitchFamily="34" charset="0"/>
                <a:cs typeface="Calibri" panose="020F0502020204030204" pitchFamily="34" charset="0"/>
              </a:rPr>
              <a:t>		</a:t>
            </a:r>
            <a:r>
              <a:rPr lang="en-IN" sz="1800" dirty="0" err="1">
                <a:latin typeface="Calibri" panose="020F0502020204030204" pitchFamily="34" charset="0"/>
                <a:cs typeface="Calibri" panose="020F0502020204030204" pitchFamily="34" charset="0"/>
              </a:rPr>
              <a:t>System.out.println</a:t>
            </a:r>
            <a:r>
              <a:rPr lang="en-IN" sz="1800" dirty="0">
                <a:latin typeface="Calibri" panose="020F0502020204030204" pitchFamily="34" charset="0"/>
                <a:cs typeface="Calibri" panose="020F0502020204030204" pitchFamily="34" charset="0"/>
              </a:rPr>
              <a:t>(“Java");</a:t>
            </a:r>
          </a:p>
          <a:p>
            <a:pPr marL="457200" lvl="1" indent="0">
              <a:buNone/>
            </a:pPr>
            <a:r>
              <a:rPr lang="en-IN" sz="18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366263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790D1-031F-DC50-61F3-3FF96FC2EE73}"/>
              </a:ext>
            </a:extLst>
          </p:cNvPr>
          <p:cNvSpPr>
            <a:spLocks noGrp="1"/>
          </p:cNvSpPr>
          <p:nvPr>
            <p:ph type="title"/>
          </p:nvPr>
        </p:nvSpPr>
        <p:spPr>
          <a:xfrm>
            <a:off x="1883664" y="365125"/>
            <a:ext cx="9470136" cy="860171"/>
          </a:xfrm>
        </p:spPr>
        <p:txBody>
          <a:bodyPr/>
          <a:lstStyle/>
          <a:p>
            <a:r>
              <a:rPr lang="en-IN" b="1" dirty="0">
                <a:latin typeface="Calibri" panose="020F0502020204030204" pitchFamily="34" charset="0"/>
                <a:cs typeface="Calibri" panose="020F0502020204030204" pitchFamily="34" charset="0"/>
              </a:rPr>
              <a:t>Data types in Java</a:t>
            </a:r>
          </a:p>
        </p:txBody>
      </p:sp>
      <p:pic>
        <p:nvPicPr>
          <p:cNvPr id="5" name="Content Placeholder 4">
            <a:extLst>
              <a:ext uri="{FF2B5EF4-FFF2-40B4-BE49-F238E27FC236}">
                <a16:creationId xmlns:a16="http://schemas.microsoft.com/office/drawing/2014/main" id="{5D93A39F-7254-9BFE-8FE7-9B534F15F95B}"/>
              </a:ext>
            </a:extLst>
          </p:cNvPr>
          <p:cNvPicPr>
            <a:picLocks noGrp="1" noChangeAspect="1"/>
          </p:cNvPicPr>
          <p:nvPr>
            <p:ph idx="1"/>
          </p:nvPr>
        </p:nvPicPr>
        <p:blipFill>
          <a:blip r:embed="rId2"/>
          <a:stretch>
            <a:fillRect/>
          </a:stretch>
        </p:blipFill>
        <p:spPr>
          <a:xfrm>
            <a:off x="2389196" y="1362456"/>
            <a:ext cx="7669204" cy="4965827"/>
          </a:xfrm>
        </p:spPr>
      </p:pic>
    </p:spTree>
    <p:extLst>
      <p:ext uri="{BB962C8B-B14F-4D97-AF65-F5344CB8AC3E}">
        <p14:creationId xmlns:p14="http://schemas.microsoft.com/office/powerpoint/2010/main" val="3876666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6AA-4D1A-2B8D-23BB-50CDCB0DBF0D}"/>
              </a:ext>
            </a:extLst>
          </p:cNvPr>
          <p:cNvSpPr>
            <a:spLocks noGrp="1"/>
          </p:cNvSpPr>
          <p:nvPr>
            <p:ph type="title"/>
          </p:nvPr>
        </p:nvSpPr>
        <p:spPr>
          <a:xfrm>
            <a:off x="1883664" y="365125"/>
            <a:ext cx="9470136" cy="649859"/>
          </a:xfrm>
        </p:spPr>
        <p:txBody>
          <a:bodyPr>
            <a:normAutofit/>
          </a:bodyPr>
          <a:lstStyle/>
          <a:p>
            <a:r>
              <a:rPr lang="en-IN" b="1" dirty="0">
                <a:latin typeface="Calibri" panose="020F0502020204030204" pitchFamily="34" charset="0"/>
                <a:cs typeface="Calibri" panose="020F0502020204030204" pitchFamily="34" charset="0"/>
              </a:rPr>
              <a:t>Data types in Java</a:t>
            </a:r>
          </a:p>
        </p:txBody>
      </p:sp>
      <p:pic>
        <p:nvPicPr>
          <p:cNvPr id="7" name="Content Placeholder 6">
            <a:extLst>
              <a:ext uri="{FF2B5EF4-FFF2-40B4-BE49-F238E27FC236}">
                <a16:creationId xmlns:a16="http://schemas.microsoft.com/office/drawing/2014/main" id="{B8CEF69C-C206-1A03-DCE7-5C06F562EE5C}"/>
              </a:ext>
            </a:extLst>
          </p:cNvPr>
          <p:cNvPicPr>
            <a:picLocks noGrp="1" noChangeAspect="1"/>
          </p:cNvPicPr>
          <p:nvPr>
            <p:ph idx="1"/>
          </p:nvPr>
        </p:nvPicPr>
        <p:blipFill>
          <a:blip r:embed="rId2"/>
          <a:stretch>
            <a:fillRect/>
          </a:stretch>
        </p:blipFill>
        <p:spPr>
          <a:xfrm>
            <a:off x="1975104" y="1133856"/>
            <a:ext cx="8796528" cy="5673635"/>
          </a:xfrm>
        </p:spPr>
      </p:pic>
    </p:spTree>
    <p:extLst>
      <p:ext uri="{BB962C8B-B14F-4D97-AF65-F5344CB8AC3E}">
        <p14:creationId xmlns:p14="http://schemas.microsoft.com/office/powerpoint/2010/main" val="3489037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A84F-CC57-F251-AC70-EF13B4D991B3}"/>
              </a:ext>
            </a:extLst>
          </p:cNvPr>
          <p:cNvSpPr>
            <a:spLocks noGrp="1"/>
          </p:cNvSpPr>
          <p:nvPr>
            <p:ph type="title"/>
          </p:nvPr>
        </p:nvSpPr>
        <p:spPr>
          <a:xfrm>
            <a:off x="1645920" y="365126"/>
            <a:ext cx="9707880" cy="724766"/>
          </a:xfrm>
        </p:spPr>
        <p:txBody>
          <a:bodyPr/>
          <a:lstStyle/>
          <a:p>
            <a:r>
              <a:rPr lang="en-IN" b="1" dirty="0">
                <a:latin typeface="Calibri" panose="020F0502020204030204" pitchFamily="34" charset="0"/>
                <a:cs typeface="Calibri" panose="020F0502020204030204" pitchFamily="34" charset="0"/>
              </a:rPr>
              <a:t>2’s Compliment</a:t>
            </a:r>
          </a:p>
        </p:txBody>
      </p:sp>
      <p:sp>
        <p:nvSpPr>
          <p:cNvPr id="3" name="Content Placeholder 2">
            <a:extLst>
              <a:ext uri="{FF2B5EF4-FFF2-40B4-BE49-F238E27FC236}">
                <a16:creationId xmlns:a16="http://schemas.microsoft.com/office/drawing/2014/main" id="{D9234A11-21DA-9FCB-29C9-B3A1F8E38525}"/>
              </a:ext>
            </a:extLst>
          </p:cNvPr>
          <p:cNvSpPr>
            <a:spLocks noGrp="1"/>
          </p:cNvSpPr>
          <p:nvPr>
            <p:ph idx="1"/>
          </p:nvPr>
        </p:nvSpPr>
        <p:spPr>
          <a:xfrm>
            <a:off x="1645920" y="1246909"/>
            <a:ext cx="9707880" cy="4930054"/>
          </a:xfrm>
        </p:spPr>
        <p:txBody>
          <a:bodyPr>
            <a:normAutofit/>
          </a:bodyPr>
          <a:lstStyle/>
          <a:p>
            <a:r>
              <a:rPr lang="en-IN" sz="2000" dirty="0">
                <a:latin typeface="Calibri" panose="020F0502020204030204" pitchFamily="34" charset="0"/>
                <a:cs typeface="Calibri" panose="020F0502020204030204" pitchFamily="34" charset="0"/>
              </a:rPr>
              <a:t>Java stores integer types in 2’s compliment format</a:t>
            </a:r>
          </a:p>
          <a:p>
            <a:r>
              <a:rPr lang="en-IN" sz="2000" dirty="0">
                <a:latin typeface="Calibri" panose="020F0502020204030204" pitchFamily="34" charset="0"/>
                <a:cs typeface="Calibri" panose="020F0502020204030204" pitchFamily="34" charset="0"/>
              </a:rPr>
              <a:t>2’s Compliment = 1’s Compliment + 1</a:t>
            </a:r>
          </a:p>
          <a:p>
            <a:r>
              <a:rPr lang="en-IN" sz="2000" dirty="0">
                <a:latin typeface="Calibri" panose="020F0502020204030204" pitchFamily="34" charset="0"/>
                <a:cs typeface="Calibri" panose="020F0502020204030204" pitchFamily="34" charset="0"/>
              </a:rPr>
              <a:t>Ex. Decimal 40 </a:t>
            </a:r>
          </a:p>
          <a:p>
            <a:pPr marL="0" indent="0">
              <a:buNone/>
            </a:pPr>
            <a:r>
              <a:rPr lang="en-IN" sz="2000" dirty="0">
                <a:latin typeface="Calibri" panose="020F0502020204030204" pitchFamily="34" charset="0"/>
                <a:cs typeface="Calibri" panose="020F0502020204030204" pitchFamily="34" charset="0"/>
              </a:rPr>
              <a:t>	40 to binary   -&gt;      0010 1000</a:t>
            </a:r>
          </a:p>
          <a:p>
            <a:pPr marL="0" indent="0">
              <a:buNone/>
            </a:pPr>
            <a:r>
              <a:rPr lang="en-IN" sz="2000" dirty="0">
                <a:latin typeface="Calibri" panose="020F0502020204030204" pitchFamily="34" charset="0"/>
                <a:cs typeface="Calibri" panose="020F0502020204030204" pitchFamily="34" charset="0"/>
              </a:rPr>
              <a:t>	1’s Compliment -&gt;  1101 0111 </a:t>
            </a:r>
          </a:p>
          <a:p>
            <a:pPr marL="0" indent="0">
              <a:buNone/>
            </a:pPr>
            <a:r>
              <a:rPr lang="en-IN" sz="2000" dirty="0">
                <a:latin typeface="Calibri" panose="020F0502020204030204" pitchFamily="34" charset="0"/>
                <a:cs typeface="Calibri" panose="020F0502020204030204" pitchFamily="34" charset="0"/>
              </a:rPr>
              <a:t>							+ 1 </a:t>
            </a:r>
          </a:p>
          <a:p>
            <a:pPr marL="0" indent="0">
              <a:buNone/>
            </a:pPr>
            <a:r>
              <a:rPr lang="en-IN" sz="2000" dirty="0">
                <a:latin typeface="Calibri" panose="020F0502020204030204" pitchFamily="34" charset="0"/>
                <a:cs typeface="Calibri" panose="020F0502020204030204" pitchFamily="34" charset="0"/>
              </a:rPr>
              <a:t>					  1101  1000</a:t>
            </a:r>
          </a:p>
          <a:p>
            <a:pPr marL="0" indent="0">
              <a:buNone/>
            </a:pPr>
            <a:r>
              <a:rPr lang="en-IN" sz="2800" dirty="0">
                <a:solidFill>
                  <a:srgbClr val="002060"/>
                </a:solidFill>
                <a:latin typeface="Calibri" panose="020F0502020204030204" pitchFamily="34" charset="0"/>
                <a:cs typeface="Calibri" panose="020F0502020204030204" pitchFamily="34" charset="0"/>
              </a:rPr>
              <a:t>Size of byte is 8 and 1 digit is signed so range will be 2^7  to  ((2^7)-1) = -128 to 127</a:t>
            </a:r>
          </a:p>
        </p:txBody>
      </p:sp>
      <p:cxnSp>
        <p:nvCxnSpPr>
          <p:cNvPr id="6" name="Straight Connector 5">
            <a:extLst>
              <a:ext uri="{FF2B5EF4-FFF2-40B4-BE49-F238E27FC236}">
                <a16:creationId xmlns:a16="http://schemas.microsoft.com/office/drawing/2014/main" id="{5143CFED-E011-3106-8CC1-E2E2AF28A6EA}"/>
              </a:ext>
            </a:extLst>
          </p:cNvPr>
          <p:cNvCxnSpPr/>
          <p:nvPr/>
        </p:nvCxnSpPr>
        <p:spPr>
          <a:xfrm>
            <a:off x="4005072" y="3785616"/>
            <a:ext cx="14356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295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25CE-D41B-6B05-9784-96765D2D6A8B}"/>
              </a:ext>
            </a:extLst>
          </p:cNvPr>
          <p:cNvSpPr>
            <a:spLocks noGrp="1"/>
          </p:cNvSpPr>
          <p:nvPr>
            <p:ph type="title"/>
          </p:nvPr>
        </p:nvSpPr>
        <p:spPr>
          <a:xfrm>
            <a:off x="1653486" y="365125"/>
            <a:ext cx="9700313" cy="807893"/>
          </a:xfrm>
        </p:spPr>
        <p:txBody>
          <a:bodyPr/>
          <a:lstStyle/>
          <a:p>
            <a:r>
              <a:rPr lang="en-IN" b="1" dirty="0">
                <a:latin typeface="Calibri" panose="020F0502020204030204" pitchFamily="34" charset="0"/>
                <a:cs typeface="Calibri" panose="020F0502020204030204" pitchFamily="34" charset="0"/>
              </a:rPr>
              <a:t>Format specifiers for datatypes</a:t>
            </a:r>
          </a:p>
        </p:txBody>
      </p:sp>
      <p:graphicFrame>
        <p:nvGraphicFramePr>
          <p:cNvPr id="4" name="Content Placeholder 3">
            <a:extLst>
              <a:ext uri="{FF2B5EF4-FFF2-40B4-BE49-F238E27FC236}">
                <a16:creationId xmlns:a16="http://schemas.microsoft.com/office/drawing/2014/main" id="{7B4EC6CE-E071-BA0E-21FA-56F6EA54D627}"/>
              </a:ext>
            </a:extLst>
          </p:cNvPr>
          <p:cNvGraphicFramePr>
            <a:graphicFrameLocks noGrp="1"/>
          </p:cNvGraphicFramePr>
          <p:nvPr>
            <p:ph idx="1"/>
            <p:extLst>
              <p:ext uri="{D42A27DB-BD31-4B8C-83A1-F6EECF244321}">
                <p14:modId xmlns:p14="http://schemas.microsoft.com/office/powerpoint/2010/main" val="3796544066"/>
              </p:ext>
            </p:extLst>
          </p:nvPr>
        </p:nvGraphicFramePr>
        <p:xfrm>
          <a:off x="1653487" y="1305498"/>
          <a:ext cx="7942918" cy="4958143"/>
        </p:xfrm>
        <a:graphic>
          <a:graphicData uri="http://schemas.openxmlformats.org/drawingml/2006/table">
            <a:tbl>
              <a:tblPr/>
              <a:tblGrid>
                <a:gridCol w="3971459">
                  <a:extLst>
                    <a:ext uri="{9D8B030D-6E8A-4147-A177-3AD203B41FA5}">
                      <a16:colId xmlns:a16="http://schemas.microsoft.com/office/drawing/2014/main" val="1424396685"/>
                    </a:ext>
                  </a:extLst>
                </a:gridCol>
                <a:gridCol w="3971459">
                  <a:extLst>
                    <a:ext uri="{9D8B030D-6E8A-4147-A177-3AD203B41FA5}">
                      <a16:colId xmlns:a16="http://schemas.microsoft.com/office/drawing/2014/main" val="1537126638"/>
                    </a:ext>
                  </a:extLst>
                </a:gridCol>
              </a:tblGrid>
              <a:tr h="377447">
                <a:tc>
                  <a:txBody>
                    <a:bodyPr/>
                    <a:lstStyle/>
                    <a:p>
                      <a:pPr algn="l" fontAlgn="base"/>
                      <a:r>
                        <a:rPr lang="en-IN" sz="1800" b="1" dirty="0">
                          <a:effectLst/>
                          <a:latin typeface="Calibri" panose="020F0502020204030204" pitchFamily="34" charset="0"/>
                          <a:cs typeface="Calibri" panose="020F0502020204030204" pitchFamily="34" charset="0"/>
                        </a:rPr>
                        <a:t>Format Specifier</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800" b="1" dirty="0">
                          <a:effectLst/>
                          <a:latin typeface="Calibri" panose="020F0502020204030204" pitchFamily="34" charset="0"/>
                          <a:cs typeface="Calibri" panose="020F0502020204030204" pitchFamily="34" charset="0"/>
                        </a:rPr>
                        <a:t>Conversion Applied</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0903148"/>
                  </a:ext>
                </a:extLst>
              </a:tr>
              <a:tr h="310441">
                <a:tc>
                  <a:txBody>
                    <a:bodyPr/>
                    <a:lstStyle/>
                    <a:p>
                      <a:pPr algn="l" fontAlgn="base"/>
                      <a:r>
                        <a:rPr lang="en-IN" sz="1400" b="1" dirty="0">
                          <a:solidFill>
                            <a:srgbClr val="002060"/>
                          </a:solidFill>
                          <a:effectLst/>
                          <a:latin typeface="Calibri" panose="020F0502020204030204" pitchFamily="34" charset="0"/>
                          <a:cs typeface="Calibri" panose="020F0502020204030204" pitchFamily="34" charset="0"/>
                        </a:rPr>
                        <a:t>%%</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400" b="0" dirty="0">
                          <a:effectLst/>
                          <a:latin typeface="Calibri" panose="020F0502020204030204" pitchFamily="34" charset="0"/>
                          <a:cs typeface="Calibri" panose="020F0502020204030204" pitchFamily="34" charset="0"/>
                        </a:rPr>
                        <a:t>Inserts a % sign</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24453268"/>
                  </a:ext>
                </a:extLst>
              </a:tr>
              <a:tr h="310441">
                <a:tc>
                  <a:txBody>
                    <a:bodyPr/>
                    <a:lstStyle/>
                    <a:p>
                      <a:pPr algn="l" fontAlgn="base"/>
                      <a:r>
                        <a:rPr lang="en-IN" sz="1400" b="1" dirty="0">
                          <a:solidFill>
                            <a:srgbClr val="002060"/>
                          </a:solidFill>
                          <a:effectLst/>
                          <a:latin typeface="Calibri" panose="020F0502020204030204" pitchFamily="34" charset="0"/>
                          <a:cs typeface="Calibri" panose="020F0502020204030204" pitchFamily="34" charset="0"/>
                        </a:rPr>
                        <a:t>%x %X</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400" b="0" dirty="0">
                          <a:effectLst/>
                          <a:latin typeface="Calibri" panose="020F0502020204030204" pitchFamily="34" charset="0"/>
                          <a:cs typeface="Calibri" panose="020F0502020204030204" pitchFamily="34" charset="0"/>
                        </a:rPr>
                        <a:t>Integer hexadecimal</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89242111"/>
                  </a:ext>
                </a:extLst>
              </a:tr>
              <a:tr h="310441">
                <a:tc>
                  <a:txBody>
                    <a:bodyPr/>
                    <a:lstStyle/>
                    <a:p>
                      <a:pPr algn="l" fontAlgn="base"/>
                      <a:r>
                        <a:rPr lang="en-IN" sz="1400" b="1" dirty="0">
                          <a:solidFill>
                            <a:srgbClr val="002060"/>
                          </a:solidFill>
                          <a:effectLst/>
                          <a:latin typeface="Calibri" panose="020F0502020204030204" pitchFamily="34" charset="0"/>
                          <a:cs typeface="Calibri" panose="020F0502020204030204" pitchFamily="34" charset="0"/>
                        </a:rPr>
                        <a:t>%t %T</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400" b="0" dirty="0">
                          <a:effectLst/>
                          <a:latin typeface="Calibri" panose="020F0502020204030204" pitchFamily="34" charset="0"/>
                          <a:cs typeface="Calibri" panose="020F0502020204030204" pitchFamily="34" charset="0"/>
                        </a:rPr>
                        <a:t>Time and Date</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55394916"/>
                  </a:ext>
                </a:extLst>
              </a:tr>
              <a:tr h="310441">
                <a:tc>
                  <a:txBody>
                    <a:bodyPr/>
                    <a:lstStyle/>
                    <a:p>
                      <a:pPr algn="l" fontAlgn="base"/>
                      <a:r>
                        <a:rPr lang="en-IN" sz="1400" b="1" dirty="0">
                          <a:solidFill>
                            <a:srgbClr val="002060"/>
                          </a:solidFill>
                          <a:effectLst/>
                          <a:latin typeface="Calibri" panose="020F0502020204030204" pitchFamily="34" charset="0"/>
                          <a:cs typeface="Calibri" panose="020F0502020204030204" pitchFamily="34" charset="0"/>
                        </a:rPr>
                        <a:t>%s %S</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400" b="0" dirty="0">
                          <a:effectLst/>
                          <a:latin typeface="Calibri" panose="020F0502020204030204" pitchFamily="34" charset="0"/>
                          <a:cs typeface="Calibri" panose="020F0502020204030204" pitchFamily="34" charset="0"/>
                        </a:rPr>
                        <a:t>String</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12336313"/>
                  </a:ext>
                </a:extLst>
              </a:tr>
              <a:tr h="310441">
                <a:tc>
                  <a:txBody>
                    <a:bodyPr/>
                    <a:lstStyle/>
                    <a:p>
                      <a:pPr algn="l" fontAlgn="base"/>
                      <a:r>
                        <a:rPr lang="en-IN" sz="1400" b="1" dirty="0">
                          <a:solidFill>
                            <a:srgbClr val="002060"/>
                          </a:solidFill>
                          <a:effectLst/>
                          <a:latin typeface="Calibri" panose="020F0502020204030204" pitchFamily="34" charset="0"/>
                          <a:cs typeface="Calibri" panose="020F0502020204030204" pitchFamily="34" charset="0"/>
                        </a:rPr>
                        <a:t>%n</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400" b="0" dirty="0">
                          <a:effectLst/>
                          <a:latin typeface="Calibri" panose="020F0502020204030204" pitchFamily="34" charset="0"/>
                          <a:cs typeface="Calibri" panose="020F0502020204030204" pitchFamily="34" charset="0"/>
                        </a:rPr>
                        <a:t>Inserts a newline character</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64332085"/>
                  </a:ext>
                </a:extLst>
              </a:tr>
              <a:tr h="310441">
                <a:tc>
                  <a:txBody>
                    <a:bodyPr/>
                    <a:lstStyle/>
                    <a:p>
                      <a:pPr algn="l" fontAlgn="base"/>
                      <a:r>
                        <a:rPr lang="en-IN" sz="1400" b="1" dirty="0">
                          <a:solidFill>
                            <a:srgbClr val="002060"/>
                          </a:solidFill>
                          <a:effectLst/>
                          <a:latin typeface="Calibri" panose="020F0502020204030204" pitchFamily="34" charset="0"/>
                          <a:cs typeface="Calibri" panose="020F0502020204030204" pitchFamily="34" charset="0"/>
                        </a:rPr>
                        <a:t>%o</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400" b="0" dirty="0">
                          <a:effectLst/>
                          <a:latin typeface="Calibri" panose="020F0502020204030204" pitchFamily="34" charset="0"/>
                          <a:cs typeface="Calibri" panose="020F0502020204030204" pitchFamily="34" charset="0"/>
                        </a:rPr>
                        <a:t>Octal integer</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33352536"/>
                  </a:ext>
                </a:extLst>
              </a:tr>
              <a:tr h="310441">
                <a:tc>
                  <a:txBody>
                    <a:bodyPr/>
                    <a:lstStyle/>
                    <a:p>
                      <a:pPr algn="l" fontAlgn="base"/>
                      <a:r>
                        <a:rPr lang="en-IN" sz="1400" b="1" dirty="0">
                          <a:solidFill>
                            <a:srgbClr val="002060"/>
                          </a:solidFill>
                          <a:effectLst/>
                          <a:latin typeface="Calibri" panose="020F0502020204030204" pitchFamily="34" charset="0"/>
                          <a:cs typeface="Calibri" panose="020F0502020204030204" pitchFamily="34" charset="0"/>
                        </a:rPr>
                        <a:t>%f</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400" b="0" dirty="0">
                          <a:effectLst/>
                          <a:latin typeface="Calibri" panose="020F0502020204030204" pitchFamily="34" charset="0"/>
                          <a:cs typeface="Calibri" panose="020F0502020204030204" pitchFamily="34" charset="0"/>
                        </a:rPr>
                        <a:t>Decimal floating-point</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9613421"/>
                  </a:ext>
                </a:extLst>
              </a:tr>
              <a:tr h="310441">
                <a:tc>
                  <a:txBody>
                    <a:bodyPr/>
                    <a:lstStyle/>
                    <a:p>
                      <a:pPr algn="l" fontAlgn="base"/>
                      <a:r>
                        <a:rPr lang="en-IN" sz="1400" b="1" dirty="0">
                          <a:solidFill>
                            <a:srgbClr val="002060"/>
                          </a:solidFill>
                          <a:effectLst/>
                          <a:latin typeface="Calibri" panose="020F0502020204030204" pitchFamily="34" charset="0"/>
                          <a:cs typeface="Calibri" panose="020F0502020204030204" pitchFamily="34" charset="0"/>
                        </a:rPr>
                        <a:t>%e %E</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400" b="0" dirty="0">
                          <a:effectLst/>
                          <a:latin typeface="Calibri" panose="020F0502020204030204" pitchFamily="34" charset="0"/>
                          <a:cs typeface="Calibri" panose="020F0502020204030204" pitchFamily="34" charset="0"/>
                        </a:rPr>
                        <a:t>Scientific notation</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82674235"/>
                  </a:ext>
                </a:extLst>
              </a:tr>
              <a:tr h="544963">
                <a:tc>
                  <a:txBody>
                    <a:bodyPr/>
                    <a:lstStyle/>
                    <a:p>
                      <a:pPr algn="l" fontAlgn="base"/>
                      <a:r>
                        <a:rPr lang="en-IN" sz="1400" b="1" dirty="0">
                          <a:solidFill>
                            <a:srgbClr val="002060"/>
                          </a:solidFill>
                          <a:effectLst/>
                          <a:latin typeface="Calibri" panose="020F0502020204030204" pitchFamily="34" charset="0"/>
                          <a:cs typeface="Calibri" panose="020F0502020204030204" pitchFamily="34" charset="0"/>
                        </a:rPr>
                        <a:t>%g</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effectLst/>
                          <a:latin typeface="Calibri" panose="020F0502020204030204" pitchFamily="34" charset="0"/>
                          <a:cs typeface="Calibri" panose="020F0502020204030204" pitchFamily="34" charset="0"/>
                        </a:rPr>
                        <a:t>Causes Formatter to use either %f or %e, whichever is shorter</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83942374"/>
                  </a:ext>
                </a:extLst>
              </a:tr>
              <a:tr h="310441">
                <a:tc>
                  <a:txBody>
                    <a:bodyPr/>
                    <a:lstStyle/>
                    <a:p>
                      <a:pPr algn="l" fontAlgn="base"/>
                      <a:r>
                        <a:rPr lang="en-IN" sz="1400" b="1" dirty="0">
                          <a:solidFill>
                            <a:srgbClr val="002060"/>
                          </a:solidFill>
                          <a:effectLst/>
                          <a:latin typeface="Calibri" panose="020F0502020204030204" pitchFamily="34" charset="0"/>
                          <a:cs typeface="Calibri" panose="020F0502020204030204" pitchFamily="34" charset="0"/>
                        </a:rPr>
                        <a:t>%h %H</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effectLst/>
                          <a:latin typeface="Calibri" panose="020F0502020204030204" pitchFamily="34" charset="0"/>
                          <a:cs typeface="Calibri" panose="020F0502020204030204" pitchFamily="34" charset="0"/>
                        </a:rPr>
                        <a:t>Hash code of the argument</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48228322"/>
                  </a:ext>
                </a:extLst>
              </a:tr>
              <a:tr h="310441">
                <a:tc>
                  <a:txBody>
                    <a:bodyPr/>
                    <a:lstStyle/>
                    <a:p>
                      <a:pPr algn="l" fontAlgn="base"/>
                      <a:r>
                        <a:rPr lang="en-IN" sz="1400" b="1" dirty="0">
                          <a:solidFill>
                            <a:srgbClr val="002060"/>
                          </a:solidFill>
                          <a:effectLst/>
                          <a:latin typeface="Calibri" panose="020F0502020204030204" pitchFamily="34" charset="0"/>
                          <a:cs typeface="Calibri" panose="020F0502020204030204" pitchFamily="34" charset="0"/>
                        </a:rPr>
                        <a:t>%d</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400" b="0" dirty="0">
                          <a:effectLst/>
                          <a:latin typeface="Calibri" panose="020F0502020204030204" pitchFamily="34" charset="0"/>
                          <a:cs typeface="Calibri" panose="020F0502020204030204" pitchFamily="34" charset="0"/>
                        </a:rPr>
                        <a:t>Decimal integer</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63994789"/>
                  </a:ext>
                </a:extLst>
              </a:tr>
              <a:tr h="310441">
                <a:tc>
                  <a:txBody>
                    <a:bodyPr/>
                    <a:lstStyle/>
                    <a:p>
                      <a:pPr algn="l" fontAlgn="base"/>
                      <a:r>
                        <a:rPr lang="en-IN" sz="1400" b="1" dirty="0">
                          <a:solidFill>
                            <a:srgbClr val="002060"/>
                          </a:solidFill>
                          <a:effectLst/>
                          <a:latin typeface="Calibri" panose="020F0502020204030204" pitchFamily="34" charset="0"/>
                          <a:cs typeface="Calibri" panose="020F0502020204030204" pitchFamily="34" charset="0"/>
                        </a:rPr>
                        <a:t>%c</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400" b="0" dirty="0">
                          <a:effectLst/>
                          <a:latin typeface="Calibri" panose="020F0502020204030204" pitchFamily="34" charset="0"/>
                          <a:cs typeface="Calibri" panose="020F0502020204030204" pitchFamily="34" charset="0"/>
                        </a:rPr>
                        <a:t>Character</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837969057"/>
                  </a:ext>
                </a:extLst>
              </a:tr>
              <a:tr h="310441">
                <a:tc>
                  <a:txBody>
                    <a:bodyPr/>
                    <a:lstStyle/>
                    <a:p>
                      <a:pPr algn="l" fontAlgn="base"/>
                      <a:r>
                        <a:rPr lang="en-IN" sz="1400" b="1" dirty="0">
                          <a:solidFill>
                            <a:srgbClr val="002060"/>
                          </a:solidFill>
                          <a:effectLst/>
                          <a:latin typeface="Calibri" panose="020F0502020204030204" pitchFamily="34" charset="0"/>
                          <a:cs typeface="Calibri" panose="020F0502020204030204" pitchFamily="34" charset="0"/>
                        </a:rPr>
                        <a:t>%b %B</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400" b="0" dirty="0">
                          <a:effectLst/>
                          <a:latin typeface="Calibri" panose="020F0502020204030204" pitchFamily="34" charset="0"/>
                          <a:cs typeface="Calibri" panose="020F0502020204030204" pitchFamily="34" charset="0"/>
                        </a:rPr>
                        <a:t>Boolean</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99297559"/>
                  </a:ext>
                </a:extLst>
              </a:tr>
              <a:tr h="310441">
                <a:tc>
                  <a:txBody>
                    <a:bodyPr/>
                    <a:lstStyle/>
                    <a:p>
                      <a:pPr algn="l" fontAlgn="base"/>
                      <a:r>
                        <a:rPr lang="en-IN" sz="1400" b="1" dirty="0">
                          <a:solidFill>
                            <a:srgbClr val="002060"/>
                          </a:solidFill>
                          <a:effectLst/>
                          <a:latin typeface="Calibri" panose="020F0502020204030204" pitchFamily="34" charset="0"/>
                          <a:cs typeface="Calibri" panose="020F0502020204030204" pitchFamily="34" charset="0"/>
                        </a:rPr>
                        <a:t>%a %A</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1400" b="0" dirty="0">
                          <a:effectLst/>
                          <a:latin typeface="Calibri" panose="020F0502020204030204" pitchFamily="34" charset="0"/>
                          <a:cs typeface="Calibri" panose="020F0502020204030204" pitchFamily="34" charset="0"/>
                        </a:rPr>
                        <a:t>Floating-point hexadecimal</a:t>
                      </a:r>
                    </a:p>
                  </a:txBody>
                  <a:tcPr marL="69069" marR="69069" marT="34534" marB="3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62764511"/>
                  </a:ext>
                </a:extLst>
              </a:tr>
            </a:tbl>
          </a:graphicData>
        </a:graphic>
      </p:graphicFrame>
    </p:spTree>
    <p:extLst>
      <p:ext uri="{BB962C8B-B14F-4D97-AF65-F5344CB8AC3E}">
        <p14:creationId xmlns:p14="http://schemas.microsoft.com/office/powerpoint/2010/main" val="486677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77D51-B14E-C8A8-FDA0-306362D482A3}"/>
              </a:ext>
            </a:extLst>
          </p:cNvPr>
          <p:cNvSpPr>
            <a:spLocks noGrp="1"/>
          </p:cNvSpPr>
          <p:nvPr>
            <p:ph type="title"/>
          </p:nvPr>
        </p:nvSpPr>
        <p:spPr>
          <a:xfrm>
            <a:off x="1636776" y="365125"/>
            <a:ext cx="9717024" cy="732155"/>
          </a:xfrm>
        </p:spPr>
        <p:txBody>
          <a:bodyPr/>
          <a:lstStyle/>
          <a:p>
            <a:r>
              <a:rPr lang="en-IN" b="1" dirty="0">
                <a:latin typeface="Calibri" panose="020F0502020204030204" pitchFamily="34" charset="0"/>
                <a:cs typeface="Calibri" panose="020F0502020204030204" pitchFamily="34" charset="0"/>
              </a:rPr>
              <a:t>Variable declaration and initialization</a:t>
            </a:r>
          </a:p>
        </p:txBody>
      </p:sp>
      <p:sp>
        <p:nvSpPr>
          <p:cNvPr id="3" name="Content Placeholder 2">
            <a:extLst>
              <a:ext uri="{FF2B5EF4-FFF2-40B4-BE49-F238E27FC236}">
                <a16:creationId xmlns:a16="http://schemas.microsoft.com/office/drawing/2014/main" id="{2366E9DD-EB97-0520-7E73-3AB2E67B8275}"/>
              </a:ext>
            </a:extLst>
          </p:cNvPr>
          <p:cNvSpPr>
            <a:spLocks noGrp="1"/>
          </p:cNvSpPr>
          <p:nvPr>
            <p:ph idx="1"/>
          </p:nvPr>
        </p:nvSpPr>
        <p:spPr>
          <a:xfrm>
            <a:off x="1636776" y="1225296"/>
            <a:ext cx="9717024" cy="5267579"/>
          </a:xfrm>
        </p:spPr>
        <p:txBody>
          <a:bodyPr/>
          <a:lstStyle/>
          <a:p>
            <a:r>
              <a:rPr lang="en-IN" sz="2000" dirty="0">
                <a:latin typeface="Calibri" panose="020F0502020204030204" pitchFamily="34" charset="0"/>
                <a:cs typeface="Calibri" panose="020F0502020204030204" pitchFamily="34" charset="0"/>
              </a:rPr>
              <a:t>Variable is saved In memory which value varies withing the rage of values. </a:t>
            </a:r>
          </a:p>
          <a:p>
            <a:r>
              <a:rPr lang="en-IN" sz="2000" dirty="0">
                <a:solidFill>
                  <a:srgbClr val="002060"/>
                </a:solidFill>
                <a:latin typeface="Calibri" panose="020F0502020204030204" pitchFamily="34" charset="0"/>
                <a:cs typeface="Calibri" panose="020F0502020204030204" pitchFamily="34" charset="0"/>
              </a:rPr>
              <a:t>Range of value depends upon the datatype of variable</a:t>
            </a:r>
          </a:p>
          <a:p>
            <a:r>
              <a:rPr lang="en-IN" sz="2000" dirty="0">
                <a:latin typeface="Calibri" panose="020F0502020204030204" pitchFamily="34" charset="0"/>
                <a:cs typeface="Calibri" panose="020F0502020204030204" pitchFamily="34" charset="0"/>
              </a:rPr>
              <a:t>Syntax</a:t>
            </a:r>
          </a:p>
          <a:p>
            <a:pPr marL="0" indent="0">
              <a:buNone/>
            </a:pPr>
            <a:r>
              <a:rPr lang="en-IN" sz="2000" dirty="0">
                <a:latin typeface="Calibri" panose="020F0502020204030204" pitchFamily="34" charset="0"/>
                <a:cs typeface="Calibri" panose="020F0502020204030204" pitchFamily="34" charset="0"/>
              </a:rPr>
              <a:t>	&lt;datatype&gt; </a:t>
            </a:r>
            <a:r>
              <a:rPr lang="en-IN" sz="2000" dirty="0" err="1">
                <a:latin typeface="Calibri" panose="020F0502020204030204" pitchFamily="34" charset="0"/>
                <a:cs typeface="Calibri" panose="020F0502020204030204" pitchFamily="34" charset="0"/>
              </a:rPr>
              <a:t>variableName</a:t>
            </a:r>
            <a:r>
              <a:rPr lang="en-IN" sz="2000" dirty="0">
                <a:latin typeface="Calibri" panose="020F0502020204030204" pitchFamily="34" charset="0"/>
                <a:cs typeface="Calibri" panose="020F0502020204030204" pitchFamily="34" charset="0"/>
              </a:rPr>
              <a:t>;</a:t>
            </a:r>
          </a:p>
          <a:p>
            <a:pPr marL="0" indent="0">
              <a:buNone/>
            </a:pPr>
            <a:endParaRPr lang="en-IN" dirty="0"/>
          </a:p>
        </p:txBody>
      </p:sp>
      <p:graphicFrame>
        <p:nvGraphicFramePr>
          <p:cNvPr id="4" name="Table 4">
            <a:extLst>
              <a:ext uri="{FF2B5EF4-FFF2-40B4-BE49-F238E27FC236}">
                <a16:creationId xmlns:a16="http://schemas.microsoft.com/office/drawing/2014/main" id="{F1442DDD-E800-B33F-7578-8B412655FBA2}"/>
              </a:ext>
            </a:extLst>
          </p:cNvPr>
          <p:cNvGraphicFramePr>
            <a:graphicFrameLocks noGrp="1"/>
          </p:cNvGraphicFramePr>
          <p:nvPr>
            <p:extLst>
              <p:ext uri="{D42A27DB-BD31-4B8C-83A1-F6EECF244321}">
                <p14:modId xmlns:p14="http://schemas.microsoft.com/office/powerpoint/2010/main" val="888899810"/>
              </p:ext>
            </p:extLst>
          </p:nvPr>
        </p:nvGraphicFramePr>
        <p:xfrm>
          <a:off x="1787144" y="3024473"/>
          <a:ext cx="9416288" cy="3017520"/>
        </p:xfrm>
        <a:graphic>
          <a:graphicData uri="http://schemas.openxmlformats.org/drawingml/2006/table">
            <a:tbl>
              <a:tblPr firstRow="1" bandRow="1">
                <a:tableStyleId>{5C22544A-7EE6-4342-B048-85BDC9FD1C3A}</a:tableStyleId>
              </a:tblPr>
              <a:tblGrid>
                <a:gridCol w="4708144">
                  <a:extLst>
                    <a:ext uri="{9D8B030D-6E8A-4147-A177-3AD203B41FA5}">
                      <a16:colId xmlns:a16="http://schemas.microsoft.com/office/drawing/2014/main" val="2521361683"/>
                    </a:ext>
                  </a:extLst>
                </a:gridCol>
                <a:gridCol w="4708144">
                  <a:extLst>
                    <a:ext uri="{9D8B030D-6E8A-4147-A177-3AD203B41FA5}">
                      <a16:colId xmlns:a16="http://schemas.microsoft.com/office/drawing/2014/main" val="2899555142"/>
                    </a:ext>
                  </a:extLst>
                </a:gridCol>
              </a:tblGrid>
              <a:tr h="0">
                <a:tc>
                  <a:txBody>
                    <a:bodyPr/>
                    <a:lstStyle/>
                    <a:p>
                      <a:r>
                        <a:rPr lang="en-IN" dirty="0">
                          <a:latin typeface="Arial" panose="020B0604020202020204" pitchFamily="34" charset="0"/>
                          <a:cs typeface="Arial" panose="020B0604020202020204" pitchFamily="34" charset="0"/>
                        </a:rPr>
                        <a:t>Variable declaration/definition</a:t>
                      </a:r>
                    </a:p>
                  </a:txBody>
                  <a:tcPr/>
                </a:tc>
                <a:tc>
                  <a:txBody>
                    <a:bodyPr/>
                    <a:lstStyle/>
                    <a:p>
                      <a:r>
                        <a:rPr lang="en-IN" dirty="0">
                          <a:latin typeface="Arial" panose="020B0604020202020204" pitchFamily="34" charset="0"/>
                          <a:cs typeface="Arial" panose="020B0604020202020204" pitchFamily="34" charset="0"/>
                        </a:rPr>
                        <a:t>Variable initialization and assignment</a:t>
                      </a:r>
                    </a:p>
                  </a:txBody>
                  <a:tcPr/>
                </a:tc>
                <a:extLst>
                  <a:ext uri="{0D108BD9-81ED-4DB2-BD59-A6C34878D82A}">
                    <a16:rowId xmlns:a16="http://schemas.microsoft.com/office/drawing/2014/main" val="673443299"/>
                  </a:ext>
                </a:extLst>
              </a:tr>
              <a:tr h="370840">
                <a:tc>
                  <a:txBody>
                    <a:bodyPr/>
                    <a:lstStyle/>
                    <a:p>
                      <a:pPr marL="0" lvl="0" indent="0">
                        <a:buNone/>
                      </a:pPr>
                      <a:r>
                        <a:rPr lang="en-IN" sz="2400" dirty="0">
                          <a:latin typeface="Calibri" panose="020F0502020204030204" pitchFamily="34" charset="0"/>
                          <a:cs typeface="Calibri" panose="020F0502020204030204" pitchFamily="34" charset="0"/>
                        </a:rPr>
                        <a:t>int number;</a:t>
                      </a:r>
                    </a:p>
                    <a:p>
                      <a:pPr marL="0" lvl="0" indent="0">
                        <a:buNone/>
                      </a:pPr>
                      <a:r>
                        <a:rPr lang="en-IN" sz="2400" dirty="0">
                          <a:latin typeface="Calibri" panose="020F0502020204030204" pitchFamily="34" charset="0"/>
                          <a:cs typeface="Calibri" panose="020F0502020204030204" pitchFamily="34" charset="0"/>
                        </a:rPr>
                        <a:t>double balance;</a:t>
                      </a:r>
                    </a:p>
                    <a:p>
                      <a:pPr marL="0" lvl="0" indent="0">
                        <a:buNone/>
                      </a:pPr>
                      <a:r>
                        <a:rPr lang="en-IN" sz="2400" dirty="0">
                          <a:latin typeface="Calibri" panose="020F0502020204030204" pitchFamily="34" charset="0"/>
                          <a:cs typeface="Calibri" panose="020F0502020204030204" pitchFamily="34" charset="0"/>
                        </a:rPr>
                        <a:t>float percentage;</a:t>
                      </a:r>
                    </a:p>
                    <a:p>
                      <a:pPr marL="0" lvl="0" indent="0">
                        <a:buNone/>
                      </a:pPr>
                      <a:r>
                        <a:rPr lang="en-IN" sz="2400" dirty="0">
                          <a:latin typeface="Calibri" panose="020F0502020204030204" pitchFamily="34" charset="0"/>
                          <a:cs typeface="Calibri" panose="020F0502020204030204" pitchFamily="34" charset="0"/>
                        </a:rPr>
                        <a:t>char c;</a:t>
                      </a:r>
                    </a:p>
                    <a:p>
                      <a:endParaRPr lang="en-IN" dirty="0">
                        <a:latin typeface="Calibri" panose="020F0502020204030204" pitchFamily="34" charset="0"/>
                        <a:cs typeface="Calibri" panose="020F0502020204030204" pitchFamily="34" charset="0"/>
                      </a:endParaRPr>
                    </a:p>
                  </a:txBody>
                  <a:tcPr/>
                </a:tc>
                <a:tc>
                  <a:txBody>
                    <a:bodyPr/>
                    <a:lstStyle/>
                    <a:p>
                      <a:pPr marL="0" lvl="0" indent="0">
                        <a:buNone/>
                      </a:pPr>
                      <a:r>
                        <a:rPr lang="en-IN" sz="2400" dirty="0">
                          <a:latin typeface="Calibri" panose="020F0502020204030204" pitchFamily="34" charset="0"/>
                          <a:cs typeface="Calibri" panose="020F0502020204030204" pitchFamily="34" charset="0"/>
                        </a:rPr>
                        <a:t>int number = 100; // Init</a:t>
                      </a:r>
                    </a:p>
                    <a:p>
                      <a:pPr marL="0" lvl="0" indent="0">
                        <a:buNone/>
                      </a:pPr>
                      <a:r>
                        <a:rPr lang="en-IN" sz="2400" dirty="0">
                          <a:latin typeface="Calibri" panose="020F0502020204030204" pitchFamily="34" charset="0"/>
                          <a:cs typeface="Calibri" panose="020F0502020204030204" pitchFamily="34" charset="0"/>
                        </a:rPr>
                        <a:t>int number1 = 50; // Init</a:t>
                      </a:r>
                    </a:p>
                    <a:p>
                      <a:pPr marL="0" lvl="0" indent="0">
                        <a:buNone/>
                      </a:pPr>
                      <a:r>
                        <a:rPr lang="en-IN" sz="2400" dirty="0">
                          <a:latin typeface="Calibri" panose="020F0502020204030204" pitchFamily="34" charset="0"/>
                          <a:cs typeface="Calibri" panose="020F0502020204030204" pitchFamily="34" charset="0"/>
                        </a:rPr>
                        <a:t>number1 = number; //Assignment</a:t>
                      </a:r>
                    </a:p>
                    <a:p>
                      <a:pPr marL="0" lvl="0" indent="0">
                        <a:buNone/>
                      </a:pPr>
                      <a:r>
                        <a:rPr lang="en-IN" sz="2400" dirty="0">
                          <a:latin typeface="Calibri" panose="020F0502020204030204" pitchFamily="34" charset="0"/>
                          <a:cs typeface="Calibri" panose="020F0502020204030204" pitchFamily="34" charset="0"/>
                        </a:rPr>
                        <a:t>double balance = 100.50;</a:t>
                      </a:r>
                    </a:p>
                    <a:p>
                      <a:pPr marL="0" lvl="0" indent="0">
                        <a:buNone/>
                      </a:pPr>
                      <a:r>
                        <a:rPr lang="en-IN" sz="2400" dirty="0">
                          <a:latin typeface="Calibri" panose="020F0502020204030204" pitchFamily="34" charset="0"/>
                          <a:cs typeface="Calibri" panose="020F0502020204030204" pitchFamily="34" charset="0"/>
                        </a:rPr>
                        <a:t>char </a:t>
                      </a:r>
                      <a:r>
                        <a:rPr lang="en-IN" sz="2400" dirty="0" err="1">
                          <a:latin typeface="Calibri" panose="020F0502020204030204" pitchFamily="34" charset="0"/>
                          <a:cs typeface="Calibri" panose="020F0502020204030204" pitchFamily="34" charset="0"/>
                        </a:rPr>
                        <a:t>ch</a:t>
                      </a:r>
                      <a:r>
                        <a:rPr lang="en-IN" sz="2400" dirty="0">
                          <a:latin typeface="Calibri" panose="020F0502020204030204" pitchFamily="34" charset="0"/>
                          <a:cs typeface="Calibri" panose="020F0502020204030204" pitchFamily="34" charset="0"/>
                        </a:rPr>
                        <a:t>= ‘A’;</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latin typeface="Calibri" panose="020F0502020204030204" pitchFamily="34" charset="0"/>
                          <a:cs typeface="Calibri" panose="020F0502020204030204" pitchFamily="34" charset="0"/>
                        </a:rPr>
                        <a:t>float percentage = 10.50F;</a:t>
                      </a:r>
                    </a:p>
                    <a:p>
                      <a:pPr marL="0" lvl="0" indent="0">
                        <a:buNone/>
                      </a:pPr>
                      <a:endParaRPr lang="en-IN" sz="2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66587207"/>
                  </a:ext>
                </a:extLst>
              </a:tr>
            </a:tbl>
          </a:graphicData>
        </a:graphic>
      </p:graphicFrame>
    </p:spTree>
    <p:extLst>
      <p:ext uri="{BB962C8B-B14F-4D97-AF65-F5344CB8AC3E}">
        <p14:creationId xmlns:p14="http://schemas.microsoft.com/office/powerpoint/2010/main" val="2679512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6D8E-56A8-01E1-3F21-CE4DC34EA352}"/>
              </a:ext>
            </a:extLst>
          </p:cNvPr>
          <p:cNvSpPr>
            <a:spLocks noGrp="1"/>
          </p:cNvSpPr>
          <p:nvPr>
            <p:ph type="title"/>
          </p:nvPr>
        </p:nvSpPr>
        <p:spPr>
          <a:xfrm>
            <a:off x="1618488" y="365125"/>
            <a:ext cx="9735312" cy="823595"/>
          </a:xfrm>
        </p:spPr>
        <p:txBody>
          <a:bodyPr/>
          <a:lstStyle/>
          <a:p>
            <a:r>
              <a:rPr lang="en-IN" b="1" dirty="0">
                <a:latin typeface="Calibri" panose="020F0502020204030204" pitchFamily="34" charset="0"/>
                <a:cs typeface="Calibri" panose="020F0502020204030204" pitchFamily="34" charset="0"/>
              </a:rPr>
              <a:t>Rules for Identifier names</a:t>
            </a:r>
          </a:p>
        </p:txBody>
      </p:sp>
      <p:sp>
        <p:nvSpPr>
          <p:cNvPr id="3" name="Content Placeholder 2">
            <a:extLst>
              <a:ext uri="{FF2B5EF4-FFF2-40B4-BE49-F238E27FC236}">
                <a16:creationId xmlns:a16="http://schemas.microsoft.com/office/drawing/2014/main" id="{E8777C20-AB0C-5600-4DF0-FA4C326AB325}"/>
              </a:ext>
            </a:extLst>
          </p:cNvPr>
          <p:cNvSpPr>
            <a:spLocks noGrp="1"/>
          </p:cNvSpPr>
          <p:nvPr>
            <p:ph idx="1"/>
          </p:nvPr>
        </p:nvSpPr>
        <p:spPr>
          <a:xfrm>
            <a:off x="1618488" y="1271016"/>
            <a:ext cx="9735312" cy="4905947"/>
          </a:xfrm>
        </p:spPr>
        <p:txBody>
          <a:bodyPr>
            <a:normAutofit/>
          </a:bodyPr>
          <a:lstStyle/>
          <a:p>
            <a:pPr algn="l"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Allowed characters for identifiers are all alphanumeric characters</a:t>
            </a:r>
            <a:r>
              <a:rPr lang="en-US" sz="2400" b="1" dirty="0">
                <a:latin typeface="Calibri" panose="020F0502020204030204" pitchFamily="34" charset="0"/>
                <a:cs typeface="Calibri" panose="020F0502020204030204" pitchFamily="34" charset="0"/>
              </a:rPr>
              <a:t>([A-Z],[a-z],[0-9]), ‘$‘(dollar sign) and ‘_‘ (underscore).</a:t>
            </a:r>
          </a:p>
          <a:p>
            <a:pPr algn="l" fontAlgn="base">
              <a:buFont typeface="Arial" panose="020B0604020202020204" pitchFamily="34" charset="0"/>
              <a:buChar char="•"/>
            </a:pPr>
            <a:r>
              <a:rPr lang="en-US" sz="2400" dirty="0">
                <a:solidFill>
                  <a:srgbClr val="002060"/>
                </a:solidFill>
                <a:latin typeface="Calibri" panose="020F0502020204030204" pitchFamily="34" charset="0"/>
                <a:cs typeface="Calibri" panose="020F0502020204030204" pitchFamily="34" charset="0"/>
              </a:rPr>
              <a:t>Identifiers should not start with digits</a:t>
            </a:r>
            <a:r>
              <a:rPr lang="en-US" sz="2400" b="1" dirty="0">
                <a:solidFill>
                  <a:srgbClr val="002060"/>
                </a:solidFill>
                <a:latin typeface="Calibri" panose="020F0502020204030204" pitchFamily="34" charset="0"/>
                <a:cs typeface="Calibri" panose="020F0502020204030204" pitchFamily="34" charset="0"/>
              </a:rPr>
              <a:t>([0-9]).</a:t>
            </a:r>
          </a:p>
          <a:p>
            <a:pPr algn="l" fontAlgn="base">
              <a:buFont typeface="Arial" panose="020B0604020202020204" pitchFamily="34" charset="0"/>
              <a:buChar char="•"/>
            </a:pPr>
            <a:r>
              <a:rPr lang="en-US" sz="2400" dirty="0">
                <a:latin typeface="Calibri" panose="020F0502020204030204" pitchFamily="34" charset="0"/>
                <a:cs typeface="Calibri" panose="020F0502020204030204" pitchFamily="34" charset="0"/>
              </a:rPr>
              <a:t>Java identifiers are case-sensitive.</a:t>
            </a:r>
          </a:p>
          <a:p>
            <a:pPr algn="l" fontAlgn="base">
              <a:buFont typeface="Arial" panose="020B0604020202020204" pitchFamily="34" charset="0"/>
              <a:buChar char="•"/>
            </a:pPr>
            <a:r>
              <a:rPr lang="en-US" sz="2400" dirty="0">
                <a:solidFill>
                  <a:srgbClr val="002060"/>
                </a:solidFill>
                <a:latin typeface="Calibri" panose="020F0502020204030204" pitchFamily="34" charset="0"/>
                <a:cs typeface="Calibri" panose="020F0502020204030204" pitchFamily="34" charset="0"/>
              </a:rPr>
              <a:t>Reserved Words/Keywords can’t be used as an identifier.</a:t>
            </a:r>
          </a:p>
          <a:p>
            <a:pPr marL="0" indent="0" algn="l" fontAlgn="base">
              <a:buNone/>
            </a:pPr>
            <a:endParaRPr lang="en-US" dirty="0"/>
          </a:p>
          <a:p>
            <a:pPr marL="0" indent="0" algn="l" fontAlgn="base">
              <a:buNone/>
            </a:pPr>
            <a:endParaRPr lang="en-US" dirty="0"/>
          </a:p>
          <a:p>
            <a:pPr marL="0" indent="0" algn="l" fontAlgn="base">
              <a:buNone/>
            </a:pPr>
            <a:endParaRPr lang="en-US" b="0" i="0" dirty="0">
              <a:solidFill>
                <a:srgbClr val="273239"/>
              </a:solidFill>
              <a:effectLst/>
              <a:latin typeface="urw-din"/>
            </a:endParaRPr>
          </a:p>
          <a:p>
            <a:endParaRPr lang="en-IN" dirty="0"/>
          </a:p>
        </p:txBody>
      </p:sp>
      <p:graphicFrame>
        <p:nvGraphicFramePr>
          <p:cNvPr id="4" name="Table 4">
            <a:extLst>
              <a:ext uri="{FF2B5EF4-FFF2-40B4-BE49-F238E27FC236}">
                <a16:creationId xmlns:a16="http://schemas.microsoft.com/office/drawing/2014/main" id="{7D6544FF-952D-AD38-05DD-868DCBF9901D}"/>
              </a:ext>
            </a:extLst>
          </p:cNvPr>
          <p:cNvGraphicFramePr>
            <a:graphicFrameLocks noGrp="1"/>
          </p:cNvGraphicFramePr>
          <p:nvPr>
            <p:extLst>
              <p:ext uri="{D42A27DB-BD31-4B8C-83A1-F6EECF244321}">
                <p14:modId xmlns:p14="http://schemas.microsoft.com/office/powerpoint/2010/main" val="1774432629"/>
              </p:ext>
            </p:extLst>
          </p:nvPr>
        </p:nvGraphicFramePr>
        <p:xfrm>
          <a:off x="1819656" y="4133088"/>
          <a:ext cx="9332976" cy="1947671"/>
        </p:xfrm>
        <a:graphic>
          <a:graphicData uri="http://schemas.openxmlformats.org/drawingml/2006/table">
            <a:tbl>
              <a:tblPr firstRow="1" bandRow="1">
                <a:tableStyleId>{5C22544A-7EE6-4342-B048-85BDC9FD1C3A}</a:tableStyleId>
              </a:tblPr>
              <a:tblGrid>
                <a:gridCol w="4666488">
                  <a:extLst>
                    <a:ext uri="{9D8B030D-6E8A-4147-A177-3AD203B41FA5}">
                      <a16:colId xmlns:a16="http://schemas.microsoft.com/office/drawing/2014/main" val="1313132454"/>
                    </a:ext>
                  </a:extLst>
                </a:gridCol>
                <a:gridCol w="4666488">
                  <a:extLst>
                    <a:ext uri="{9D8B030D-6E8A-4147-A177-3AD203B41FA5}">
                      <a16:colId xmlns:a16="http://schemas.microsoft.com/office/drawing/2014/main" val="2971315508"/>
                    </a:ext>
                  </a:extLst>
                </a:gridCol>
              </a:tblGrid>
              <a:tr h="708244">
                <a:tc>
                  <a:txBody>
                    <a:bodyPr/>
                    <a:lstStyle/>
                    <a:p>
                      <a:r>
                        <a:rPr lang="en-IN" dirty="0">
                          <a:latin typeface="Calibri" panose="020F0502020204030204" pitchFamily="34" charset="0"/>
                          <a:cs typeface="Calibri" panose="020F0502020204030204" pitchFamily="34" charset="0"/>
                        </a:rPr>
                        <a:t>Valid Identifiers</a:t>
                      </a:r>
                    </a:p>
                  </a:txBody>
                  <a:tcPr/>
                </a:tc>
                <a:tc>
                  <a:txBody>
                    <a:bodyPr/>
                    <a:lstStyle/>
                    <a:p>
                      <a:r>
                        <a:rPr lang="en-IN" dirty="0">
                          <a:latin typeface="Calibri" panose="020F0502020204030204" pitchFamily="34" charset="0"/>
                          <a:cs typeface="Calibri" panose="020F0502020204030204" pitchFamily="34" charset="0"/>
                        </a:rPr>
                        <a:t>Invalid identifies</a:t>
                      </a:r>
                    </a:p>
                  </a:txBody>
                  <a:tcPr/>
                </a:tc>
                <a:extLst>
                  <a:ext uri="{0D108BD9-81ED-4DB2-BD59-A6C34878D82A}">
                    <a16:rowId xmlns:a16="http://schemas.microsoft.com/office/drawing/2014/main" val="1260696011"/>
                  </a:ext>
                </a:extLst>
              </a:tr>
              <a:tr h="1239427">
                <a:tc>
                  <a:txBody>
                    <a:bodyPr/>
                    <a:lstStyle/>
                    <a:p>
                      <a:r>
                        <a:rPr lang="en-IN" sz="2400" dirty="0">
                          <a:latin typeface="Calibri" panose="020F0502020204030204" pitchFamily="34" charset="0"/>
                          <a:cs typeface="Calibri" panose="020F0502020204030204" pitchFamily="34" charset="0"/>
                        </a:rPr>
                        <a:t>number, $balance, </a:t>
                      </a:r>
                      <a:r>
                        <a:rPr lang="en-IN" sz="2400" dirty="0" err="1">
                          <a:latin typeface="Calibri" panose="020F0502020204030204" pitchFamily="34" charset="0"/>
                          <a:cs typeface="Calibri" panose="020F0502020204030204" pitchFamily="34" charset="0"/>
                        </a:rPr>
                        <a:t>empName</a:t>
                      </a:r>
                      <a:r>
                        <a:rPr lang="en-IN" sz="2400" dirty="0">
                          <a:latin typeface="Calibri" panose="020F0502020204030204" pitchFamily="34" charset="0"/>
                          <a:cs typeface="Calibri" panose="020F0502020204030204" pitchFamily="34" charset="0"/>
                        </a:rPr>
                        <a:t>, </a:t>
                      </a:r>
                      <a:r>
                        <a:rPr lang="en-IN" sz="2400" dirty="0" err="1">
                          <a:latin typeface="Calibri" panose="020F0502020204030204" pitchFamily="34" charset="0"/>
                          <a:cs typeface="Calibri" panose="020F0502020204030204" pitchFamily="34" charset="0"/>
                        </a:rPr>
                        <a:t>dept_name</a:t>
                      </a:r>
                      <a:r>
                        <a:rPr lang="en-IN" sz="2400" dirty="0">
                          <a:latin typeface="Calibri" panose="020F0502020204030204" pitchFamily="34" charset="0"/>
                          <a:cs typeface="Calibri" panose="020F0502020204030204" pitchFamily="34" charset="0"/>
                        </a:rPr>
                        <a:t>, PI, EMPTY, str,  out etc.</a:t>
                      </a:r>
                    </a:p>
                  </a:txBody>
                  <a:tcPr/>
                </a:tc>
                <a:tc>
                  <a:txBody>
                    <a:bodyPr/>
                    <a:lstStyle/>
                    <a:p>
                      <a:r>
                        <a:rPr lang="en-IN" sz="2400" dirty="0">
                          <a:latin typeface="Calibri" panose="020F0502020204030204" pitchFamily="34" charset="0"/>
                          <a:cs typeface="Calibri" panose="020F0502020204030204" pitchFamily="34" charset="0"/>
                        </a:rPr>
                        <a:t>#number, no@, 123number, final, null etc.</a:t>
                      </a:r>
                    </a:p>
                  </a:txBody>
                  <a:tcPr/>
                </a:tc>
                <a:extLst>
                  <a:ext uri="{0D108BD9-81ED-4DB2-BD59-A6C34878D82A}">
                    <a16:rowId xmlns:a16="http://schemas.microsoft.com/office/drawing/2014/main" val="2929734945"/>
                  </a:ext>
                </a:extLst>
              </a:tr>
            </a:tbl>
          </a:graphicData>
        </a:graphic>
      </p:graphicFrame>
    </p:spTree>
    <p:extLst>
      <p:ext uri="{BB962C8B-B14F-4D97-AF65-F5344CB8AC3E}">
        <p14:creationId xmlns:p14="http://schemas.microsoft.com/office/powerpoint/2010/main" val="390495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4B0B-07B4-15B4-EAC5-184B593A1FE0}"/>
              </a:ext>
            </a:extLst>
          </p:cNvPr>
          <p:cNvSpPr>
            <a:spLocks noGrp="1"/>
          </p:cNvSpPr>
          <p:nvPr>
            <p:ph type="title"/>
          </p:nvPr>
        </p:nvSpPr>
        <p:spPr>
          <a:xfrm>
            <a:off x="1609344" y="273685"/>
            <a:ext cx="10411968" cy="1171067"/>
          </a:xfrm>
        </p:spPr>
        <p:txBody>
          <a:bodyPr/>
          <a:lstStyle/>
          <a:p>
            <a:r>
              <a:rPr lang="en-US" b="1" dirty="0">
                <a:latin typeface="Calibri" panose="020F0502020204030204" pitchFamily="34" charset="0"/>
                <a:cs typeface="Calibri" panose="020F0502020204030204" pitchFamily="34" charset="0"/>
              </a:rPr>
              <a:t>Java Features</a:t>
            </a:r>
            <a:endParaRPr lang="en-IN"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25CFFFA-D350-ABE7-99B8-9F5FFFDA93D0}"/>
              </a:ext>
            </a:extLst>
          </p:cNvPr>
          <p:cNvSpPr>
            <a:spLocks noGrp="1"/>
          </p:cNvSpPr>
          <p:nvPr>
            <p:ph idx="1"/>
          </p:nvPr>
        </p:nvSpPr>
        <p:spPr>
          <a:xfrm>
            <a:off x="1609344" y="1243584"/>
            <a:ext cx="9744456" cy="4841939"/>
          </a:xfrm>
        </p:spPr>
        <p:txBody>
          <a:bodyPr>
            <a:normAutofit lnSpcReduction="10000"/>
          </a:bodyPr>
          <a:lstStyle/>
          <a:p>
            <a:r>
              <a:rPr lang="en-US" sz="2400" dirty="0">
                <a:latin typeface="Calibri" panose="020F0502020204030204" pitchFamily="34" charset="0"/>
                <a:cs typeface="Calibri" panose="020F0502020204030204" pitchFamily="34" charset="0"/>
              </a:rPr>
              <a:t>Simple &amp; </a:t>
            </a:r>
            <a:r>
              <a:rPr lang="en-US" sz="2400" dirty="0" err="1">
                <a:latin typeface="Calibri" panose="020F0502020204030204" pitchFamily="34" charset="0"/>
                <a:cs typeface="Calibri" panose="020F0502020204030204" pitchFamily="34" charset="0"/>
              </a:rPr>
              <a:t>robus</a:t>
            </a:r>
            <a:r>
              <a:rPr lang="en-IN" sz="2400" dirty="0">
                <a:latin typeface="Calibri" panose="020F0502020204030204" pitchFamily="34" charset="0"/>
                <a:cs typeface="Calibri" panose="020F0502020204030204" pitchFamily="34" charset="0"/>
              </a:rPr>
              <a:t>t</a:t>
            </a:r>
          </a:p>
          <a:p>
            <a:r>
              <a:rPr lang="en-IN" sz="2400" dirty="0">
                <a:solidFill>
                  <a:srgbClr val="0070C0"/>
                </a:solidFill>
                <a:latin typeface="Calibri" panose="020F0502020204030204" pitchFamily="34" charset="0"/>
                <a:cs typeface="Calibri" panose="020F0502020204030204" pitchFamily="34" charset="0"/>
              </a:rPr>
              <a:t>Secure</a:t>
            </a:r>
          </a:p>
          <a:p>
            <a:r>
              <a:rPr lang="en-IN" sz="2400" dirty="0">
                <a:latin typeface="Calibri" panose="020F0502020204030204" pitchFamily="34" charset="0"/>
                <a:cs typeface="Calibri" panose="020F0502020204030204" pitchFamily="34" charset="0"/>
              </a:rPr>
              <a:t>Portable</a:t>
            </a:r>
          </a:p>
          <a:p>
            <a:r>
              <a:rPr lang="en-IN" sz="2400" dirty="0">
                <a:solidFill>
                  <a:srgbClr val="0070C0"/>
                </a:solidFill>
                <a:latin typeface="Calibri" panose="020F0502020204030204" pitchFamily="34" charset="0"/>
                <a:cs typeface="Calibri" panose="020F0502020204030204" pitchFamily="34" charset="0"/>
              </a:rPr>
              <a:t>Platform independent, Hardware independent and Architecture neutral</a:t>
            </a:r>
          </a:p>
          <a:p>
            <a:r>
              <a:rPr lang="en-IN" sz="2400" dirty="0">
                <a:latin typeface="Calibri" panose="020F0502020204030204" pitchFamily="34" charset="0"/>
                <a:cs typeface="Calibri" panose="020F0502020204030204" pitchFamily="34" charset="0"/>
              </a:rPr>
              <a:t>WORA ( Write Once and Run Anywhere)</a:t>
            </a:r>
          </a:p>
          <a:p>
            <a:r>
              <a:rPr lang="en-IN" sz="2400" dirty="0">
                <a:solidFill>
                  <a:srgbClr val="0070C0"/>
                </a:solidFill>
                <a:latin typeface="Calibri" panose="020F0502020204030204" pitchFamily="34" charset="0"/>
                <a:cs typeface="Calibri" panose="020F0502020204030204" pitchFamily="34" charset="0"/>
              </a:rPr>
              <a:t>Full OOP support</a:t>
            </a:r>
          </a:p>
          <a:p>
            <a:r>
              <a:rPr lang="en-IN" sz="2400" dirty="0">
                <a:latin typeface="Calibri" panose="020F0502020204030204" pitchFamily="34" charset="0"/>
                <a:cs typeface="Calibri" panose="020F0502020204030204" pitchFamily="34" charset="0"/>
              </a:rPr>
              <a:t>Exclusive threading support</a:t>
            </a:r>
          </a:p>
          <a:p>
            <a:r>
              <a:rPr lang="en-IN" sz="2400" dirty="0">
                <a:solidFill>
                  <a:srgbClr val="0070C0"/>
                </a:solidFill>
                <a:latin typeface="Calibri" panose="020F0502020204030204" pitchFamily="34" charset="0"/>
                <a:cs typeface="Calibri" panose="020F0502020204030204" pitchFamily="34" charset="0"/>
              </a:rPr>
              <a:t>Interpreted</a:t>
            </a:r>
          </a:p>
          <a:p>
            <a:r>
              <a:rPr lang="en-IN" sz="2400" dirty="0">
                <a:latin typeface="Calibri" panose="020F0502020204030204" pitchFamily="34" charset="0"/>
                <a:cs typeface="Calibri" panose="020F0502020204030204" pitchFamily="34" charset="0"/>
              </a:rPr>
              <a:t>Automatic memory management ( garbage collection)</a:t>
            </a:r>
          </a:p>
          <a:p>
            <a:r>
              <a:rPr lang="en-IN" sz="2400" dirty="0">
                <a:solidFill>
                  <a:srgbClr val="0070C0"/>
                </a:solidFill>
                <a:latin typeface="Calibri" panose="020F0502020204030204" pitchFamily="34" charset="0"/>
                <a:cs typeface="Calibri" panose="020F0502020204030204" pitchFamily="34" charset="0"/>
              </a:rPr>
              <a:t>Functional programming support</a:t>
            </a:r>
            <a:endParaRPr lang="en-US" sz="240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3921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6D8E-56A8-01E1-3F21-CE4DC34EA352}"/>
              </a:ext>
            </a:extLst>
          </p:cNvPr>
          <p:cNvSpPr>
            <a:spLocks noGrp="1"/>
          </p:cNvSpPr>
          <p:nvPr>
            <p:ph type="title"/>
          </p:nvPr>
        </p:nvSpPr>
        <p:spPr>
          <a:xfrm>
            <a:off x="1655064" y="191389"/>
            <a:ext cx="9698736" cy="759587"/>
          </a:xfrm>
        </p:spPr>
        <p:txBody>
          <a:bodyPr/>
          <a:lstStyle/>
          <a:p>
            <a:r>
              <a:rPr lang="en-IN" b="1" dirty="0">
                <a:latin typeface="Calibri" panose="020F0502020204030204" pitchFamily="34" charset="0"/>
                <a:cs typeface="Calibri" panose="020F0502020204030204" pitchFamily="34" charset="0"/>
              </a:rPr>
              <a:t>Naming convention</a:t>
            </a:r>
          </a:p>
        </p:txBody>
      </p:sp>
      <p:sp>
        <p:nvSpPr>
          <p:cNvPr id="3" name="Content Placeholder 2">
            <a:extLst>
              <a:ext uri="{FF2B5EF4-FFF2-40B4-BE49-F238E27FC236}">
                <a16:creationId xmlns:a16="http://schemas.microsoft.com/office/drawing/2014/main" id="{E8777C20-AB0C-5600-4DF0-FA4C326AB325}"/>
              </a:ext>
            </a:extLst>
          </p:cNvPr>
          <p:cNvSpPr>
            <a:spLocks noGrp="1"/>
          </p:cNvSpPr>
          <p:nvPr>
            <p:ph idx="1"/>
          </p:nvPr>
        </p:nvSpPr>
        <p:spPr>
          <a:xfrm>
            <a:off x="1655064" y="950976"/>
            <a:ext cx="9698736" cy="5541899"/>
          </a:xfrm>
        </p:spPr>
        <p:txBody>
          <a:bodyPr>
            <a:normAutofit fontScale="92500" lnSpcReduction="10000"/>
          </a:bodyPr>
          <a:lstStyle/>
          <a:p>
            <a:pPr algn="l" fontAlgn="base">
              <a:buFont typeface="Wingdings" panose="05000000000000000000" pitchFamily="2" charset="2"/>
              <a:buChar char="q"/>
            </a:pPr>
            <a:r>
              <a:rPr lang="en-US" sz="1600" b="1" dirty="0">
                <a:latin typeface="Calibri" panose="020F0502020204030204" pitchFamily="34" charset="0"/>
                <a:cs typeface="Calibri" panose="020F0502020204030204" pitchFamily="34" charset="0"/>
              </a:rPr>
              <a:t>For classes and interfaces:</a:t>
            </a:r>
          </a:p>
          <a:p>
            <a:pPr lvl="1" fontAlgn="base"/>
            <a:r>
              <a:rPr lang="en-US" sz="1600" dirty="0">
                <a:latin typeface="Calibri" panose="020F0502020204030204" pitchFamily="34" charset="0"/>
                <a:cs typeface="Calibri" panose="020F0502020204030204" pitchFamily="34" charset="0"/>
              </a:rPr>
              <a:t>Names should begin with a capital letter. And if there are multiple words in the class name then each word must also begin with a capital letter.</a:t>
            </a:r>
          </a:p>
          <a:p>
            <a:pPr lvl="1" fontAlgn="base"/>
            <a:r>
              <a:rPr lang="en-US" sz="1600" dirty="0">
                <a:solidFill>
                  <a:srgbClr val="002060"/>
                </a:solidFill>
                <a:latin typeface="Calibri" panose="020F0502020204030204" pitchFamily="34" charset="0"/>
                <a:cs typeface="Calibri" panose="020F0502020204030204" pitchFamily="34" charset="0"/>
              </a:rPr>
              <a:t> It follows </a:t>
            </a:r>
            <a:r>
              <a:rPr lang="en-US" sz="1600" dirty="0" err="1">
                <a:solidFill>
                  <a:srgbClr val="002060"/>
                </a:solidFill>
                <a:latin typeface="Calibri" panose="020F0502020204030204" pitchFamily="34" charset="0"/>
                <a:cs typeface="Calibri" panose="020F0502020204030204" pitchFamily="34" charset="0"/>
              </a:rPr>
              <a:t>UpperCamelCase</a:t>
            </a:r>
            <a:r>
              <a:rPr lang="en-US" sz="1600" dirty="0">
                <a:solidFill>
                  <a:srgbClr val="002060"/>
                </a:solidFill>
                <a:latin typeface="Calibri" panose="020F0502020204030204" pitchFamily="34" charset="0"/>
                <a:cs typeface="Calibri" panose="020F0502020204030204" pitchFamily="34" charset="0"/>
              </a:rPr>
              <a:t> notations.</a:t>
            </a:r>
          </a:p>
          <a:p>
            <a:pPr marL="457200" lvl="1" indent="0" fontAlgn="base">
              <a:buNone/>
            </a:pPr>
            <a:r>
              <a:rPr lang="en-US" sz="1600" dirty="0">
                <a:solidFill>
                  <a:srgbClr val="002060"/>
                </a:solidFill>
                <a:latin typeface="Calibri" panose="020F0502020204030204" pitchFamily="34" charset="0"/>
                <a:cs typeface="Calibri" panose="020F0502020204030204" pitchFamily="34" charset="0"/>
              </a:rPr>
              <a:t>	Ex. String, </a:t>
            </a:r>
            <a:r>
              <a:rPr lang="en-US" sz="1600" dirty="0" err="1">
                <a:solidFill>
                  <a:srgbClr val="002060"/>
                </a:solidFill>
                <a:latin typeface="Calibri" panose="020F0502020204030204" pitchFamily="34" charset="0"/>
                <a:cs typeface="Calibri" panose="020F0502020204030204" pitchFamily="34" charset="0"/>
              </a:rPr>
              <a:t>HelloJava</a:t>
            </a:r>
            <a:r>
              <a:rPr lang="en-US" sz="1600" dirty="0">
                <a:solidFill>
                  <a:srgbClr val="002060"/>
                </a:solidFill>
                <a:latin typeface="Calibri" panose="020F0502020204030204" pitchFamily="34" charset="0"/>
                <a:cs typeface="Calibri" panose="020F0502020204030204" pitchFamily="34" charset="0"/>
              </a:rPr>
              <a:t>, Scanner, </a:t>
            </a:r>
            <a:r>
              <a:rPr lang="en-US" sz="1600" dirty="0" err="1">
                <a:solidFill>
                  <a:srgbClr val="002060"/>
                </a:solidFill>
                <a:latin typeface="Calibri" panose="020F0502020204030204" pitchFamily="34" charset="0"/>
                <a:cs typeface="Calibri" panose="020F0502020204030204" pitchFamily="34" charset="0"/>
              </a:rPr>
              <a:t>GregorianCalendar</a:t>
            </a:r>
            <a:r>
              <a:rPr lang="en-US" sz="1600" dirty="0">
                <a:solidFill>
                  <a:srgbClr val="002060"/>
                </a:solidFill>
                <a:latin typeface="Calibri" panose="020F0502020204030204" pitchFamily="34" charset="0"/>
                <a:cs typeface="Calibri" panose="020F0502020204030204" pitchFamily="34" charset="0"/>
              </a:rPr>
              <a:t>, HashMap, Comparable, Comparator etc.</a:t>
            </a:r>
          </a:p>
          <a:p>
            <a:pPr algn="l" fontAlgn="base">
              <a:buFont typeface="Wingdings" panose="05000000000000000000" pitchFamily="2" charset="2"/>
              <a:buChar char="q"/>
            </a:pPr>
            <a:r>
              <a:rPr lang="en-US" sz="1600" b="1" dirty="0">
                <a:latin typeface="Calibri" panose="020F0502020204030204" pitchFamily="34" charset="0"/>
                <a:cs typeface="Calibri" panose="020F0502020204030204" pitchFamily="34" charset="0"/>
              </a:rPr>
              <a:t>For packages:</a:t>
            </a:r>
          </a:p>
          <a:p>
            <a:pPr lvl="1" fontAlgn="base"/>
            <a:r>
              <a:rPr lang="en-US" sz="1600" dirty="0">
                <a:latin typeface="Calibri" panose="020F0502020204030204" pitchFamily="34" charset="0"/>
                <a:cs typeface="Calibri" panose="020F0502020204030204" pitchFamily="34" charset="0"/>
              </a:rPr>
              <a:t>Also package names always start with lowercase characters And if there are multiple words in the package name, then you need to use uppercase for all words except for the starting word. </a:t>
            </a:r>
          </a:p>
          <a:p>
            <a:pPr marL="457200" lvl="1" indent="0" fontAlgn="base">
              <a:buNone/>
            </a:pPr>
            <a:r>
              <a:rPr lang="en-US" sz="1600" dirty="0">
                <a:latin typeface="Calibri" panose="020F0502020204030204" pitchFamily="34" charset="0"/>
                <a:cs typeface="Calibri" panose="020F0502020204030204" pitchFamily="34" charset="0"/>
              </a:rPr>
              <a:t>	</a:t>
            </a:r>
            <a:r>
              <a:rPr lang="en-US" sz="1600" dirty="0">
                <a:solidFill>
                  <a:srgbClr val="002060"/>
                </a:solidFill>
                <a:latin typeface="Calibri" panose="020F0502020204030204" pitchFamily="34" charset="0"/>
                <a:cs typeface="Calibri" panose="020F0502020204030204" pitchFamily="34" charset="0"/>
              </a:rPr>
              <a:t>Ex. util, lang, io, </a:t>
            </a:r>
            <a:r>
              <a:rPr lang="en-US" sz="1600" dirty="0" err="1">
                <a:solidFill>
                  <a:srgbClr val="002060"/>
                </a:solidFill>
                <a:latin typeface="Calibri" panose="020F0502020204030204" pitchFamily="34" charset="0"/>
                <a:cs typeface="Calibri" panose="020F0502020204030204" pitchFamily="34" charset="0"/>
              </a:rPr>
              <a:t>nio</a:t>
            </a:r>
            <a:r>
              <a:rPr lang="en-US" sz="1600" dirty="0">
                <a:solidFill>
                  <a:srgbClr val="002060"/>
                </a:solidFill>
                <a:latin typeface="Calibri" panose="020F0502020204030204" pitchFamily="34" charset="0"/>
                <a:cs typeface="Calibri" panose="020F0502020204030204" pitchFamily="34" charset="0"/>
              </a:rPr>
              <a:t> etc.</a:t>
            </a:r>
          </a:p>
          <a:p>
            <a:pPr algn="l" fontAlgn="base">
              <a:buFont typeface="Wingdings" panose="05000000000000000000" pitchFamily="2" charset="2"/>
              <a:buChar char="q"/>
            </a:pPr>
            <a:r>
              <a:rPr lang="en-US" sz="1600" b="1" dirty="0">
                <a:latin typeface="Calibri" panose="020F0502020204030204" pitchFamily="34" charset="0"/>
                <a:cs typeface="Calibri" panose="020F0502020204030204" pitchFamily="34" charset="0"/>
              </a:rPr>
              <a:t>For data members</a:t>
            </a:r>
          </a:p>
          <a:p>
            <a:pPr lvl="1" fontAlgn="base"/>
            <a:r>
              <a:rPr lang="en-US" sz="1600" dirty="0">
                <a:latin typeface="Calibri" panose="020F0502020204030204" pitchFamily="34" charset="0"/>
                <a:cs typeface="Calibri" panose="020F0502020204030204" pitchFamily="34" charset="0"/>
              </a:rPr>
              <a:t>Instances and other variables names must start with lowercase and if there are multiple words in the name, then you need to use Uppercase for starting letters for the words except for the starting word. </a:t>
            </a:r>
          </a:p>
          <a:p>
            <a:pPr lvl="1" fontAlgn="base"/>
            <a:r>
              <a:rPr lang="en-US" sz="1600" dirty="0">
                <a:latin typeface="Calibri" panose="020F0502020204030204" pitchFamily="34" charset="0"/>
                <a:cs typeface="Calibri" panose="020F0502020204030204" pitchFamily="34" charset="0"/>
              </a:rPr>
              <a:t>It follows as </a:t>
            </a:r>
            <a:r>
              <a:rPr lang="en-US" sz="1600" dirty="0" err="1">
                <a:latin typeface="Calibri" panose="020F0502020204030204" pitchFamily="34" charset="0"/>
                <a:cs typeface="Calibri" panose="020F0502020204030204" pitchFamily="34" charset="0"/>
              </a:rPr>
              <a:t>lowerCamelCase</a:t>
            </a:r>
            <a:r>
              <a:rPr lang="en-US" sz="1600" dirty="0">
                <a:latin typeface="Calibri" panose="020F0502020204030204" pitchFamily="34" charset="0"/>
                <a:cs typeface="Calibri" panose="020F0502020204030204" pitchFamily="34" charset="0"/>
              </a:rPr>
              <a:t>.</a:t>
            </a:r>
          </a:p>
          <a:p>
            <a:pPr marL="457200" lvl="1" indent="0" fontAlgn="base">
              <a:buNone/>
            </a:pPr>
            <a:r>
              <a:rPr lang="en-US" sz="1600" dirty="0">
                <a:latin typeface="Calibri" panose="020F0502020204030204" pitchFamily="34" charset="0"/>
                <a:cs typeface="Calibri" panose="020F0502020204030204" pitchFamily="34" charset="0"/>
              </a:rPr>
              <a:t>Ex. </a:t>
            </a:r>
            <a:r>
              <a:rPr lang="en-US" sz="1600" dirty="0" err="1">
                <a:solidFill>
                  <a:srgbClr val="002060"/>
                </a:solidFill>
                <a:latin typeface="Calibri" panose="020F0502020204030204" pitchFamily="34" charset="0"/>
                <a:cs typeface="Calibri" panose="020F0502020204030204" pitchFamily="34" charset="0"/>
              </a:rPr>
              <a:t>empName</a:t>
            </a:r>
            <a:r>
              <a:rPr lang="en-US" sz="1600" dirty="0">
                <a:solidFill>
                  <a:srgbClr val="002060"/>
                </a:solidFill>
                <a:latin typeface="Calibri" panose="020F0502020204030204" pitchFamily="34" charset="0"/>
                <a:cs typeface="Calibri" panose="020F0502020204030204" pitchFamily="34" charset="0"/>
              </a:rPr>
              <a:t>, index, </a:t>
            </a:r>
            <a:r>
              <a:rPr lang="en-US" sz="1600" dirty="0" err="1">
                <a:solidFill>
                  <a:srgbClr val="002060"/>
                </a:solidFill>
                <a:latin typeface="Calibri" panose="020F0502020204030204" pitchFamily="34" charset="0"/>
                <a:cs typeface="Calibri" panose="020F0502020204030204" pitchFamily="34" charset="0"/>
              </a:rPr>
              <a:t>calculatePerimeter</a:t>
            </a:r>
            <a:r>
              <a:rPr lang="en-US" sz="1600" dirty="0">
                <a:solidFill>
                  <a:srgbClr val="002060"/>
                </a:solidFill>
                <a:latin typeface="Calibri" panose="020F0502020204030204" pitchFamily="34" charset="0"/>
                <a:cs typeface="Calibri" panose="020F0502020204030204" pitchFamily="34" charset="0"/>
              </a:rPr>
              <a:t>, </a:t>
            </a:r>
            <a:r>
              <a:rPr lang="en-US" sz="1600" dirty="0" err="1">
                <a:solidFill>
                  <a:srgbClr val="002060"/>
                </a:solidFill>
                <a:latin typeface="Calibri" panose="020F0502020204030204" pitchFamily="34" charset="0"/>
                <a:cs typeface="Calibri" panose="020F0502020204030204" pitchFamily="34" charset="0"/>
              </a:rPr>
              <a:t>balcance</a:t>
            </a:r>
            <a:r>
              <a:rPr lang="en-US" sz="1600" dirty="0">
                <a:solidFill>
                  <a:srgbClr val="002060"/>
                </a:solidFill>
                <a:latin typeface="Calibri" panose="020F0502020204030204" pitchFamily="34" charset="0"/>
                <a:cs typeface="Calibri" panose="020F0502020204030204" pitchFamily="34" charset="0"/>
              </a:rPr>
              <a:t>, </a:t>
            </a:r>
            <a:r>
              <a:rPr lang="en-US" sz="1600" dirty="0" err="1">
                <a:solidFill>
                  <a:srgbClr val="002060"/>
                </a:solidFill>
                <a:latin typeface="Calibri" panose="020F0502020204030204" pitchFamily="34" charset="0"/>
                <a:cs typeface="Calibri" panose="020F0502020204030204" pitchFamily="34" charset="0"/>
              </a:rPr>
              <a:t>assetsValue</a:t>
            </a:r>
            <a:r>
              <a:rPr lang="en-US" sz="1600" dirty="0">
                <a:solidFill>
                  <a:srgbClr val="002060"/>
                </a:solidFill>
                <a:latin typeface="Calibri" panose="020F0502020204030204" pitchFamily="34" charset="0"/>
                <a:cs typeface="Calibri" panose="020F0502020204030204" pitchFamily="34" charset="0"/>
              </a:rPr>
              <a:t> etc.</a:t>
            </a:r>
          </a:p>
          <a:p>
            <a:pPr fontAlgn="base">
              <a:buFont typeface="Wingdings" panose="05000000000000000000" pitchFamily="2" charset="2"/>
              <a:buChar char="q"/>
            </a:pPr>
            <a:r>
              <a:rPr lang="en-US" sz="1600" b="1" dirty="0">
                <a:latin typeface="Calibri" panose="020F0502020204030204" pitchFamily="34" charset="0"/>
                <a:cs typeface="Calibri" panose="020F0502020204030204" pitchFamily="34" charset="0"/>
              </a:rPr>
              <a:t>For constants</a:t>
            </a:r>
            <a:r>
              <a:rPr lang="en-US" sz="1600" dirty="0">
                <a:latin typeface="Calibri" panose="020F0502020204030204" pitchFamily="34" charset="0"/>
                <a:cs typeface="Calibri" panose="020F0502020204030204" pitchFamily="34" charset="0"/>
              </a:rPr>
              <a:t>	</a:t>
            </a:r>
          </a:p>
          <a:p>
            <a:pPr lvl="1" fontAlgn="base"/>
            <a:r>
              <a:rPr lang="en-US" sz="1600" dirty="0">
                <a:latin typeface="Calibri" panose="020F0502020204030204" pitchFamily="34" charset="0"/>
                <a:cs typeface="Calibri" panose="020F0502020204030204" pitchFamily="34" charset="0"/>
              </a:rPr>
              <a:t>Constants/finals </a:t>
            </a:r>
            <a:r>
              <a:rPr lang="en-US" sz="1600" dirty="0" err="1">
                <a:latin typeface="Calibri" panose="020F0502020204030204" pitchFamily="34" charset="0"/>
                <a:cs typeface="Calibri" panose="020F0502020204030204" pitchFamily="34" charset="0"/>
              </a:rPr>
              <a:t>shold</a:t>
            </a:r>
            <a:r>
              <a:rPr lang="en-US" sz="1600" dirty="0">
                <a:latin typeface="Calibri" panose="020F0502020204030204" pitchFamily="34" charset="0"/>
                <a:cs typeface="Calibri" panose="020F0502020204030204" pitchFamily="34" charset="0"/>
              </a:rPr>
              <a:t> have all letters capital/ uppercase.</a:t>
            </a:r>
          </a:p>
          <a:p>
            <a:pPr marL="457200" lvl="1" indent="0" fontAlgn="base">
              <a:buNone/>
            </a:pPr>
            <a:r>
              <a:rPr lang="en-US" sz="1600" dirty="0">
                <a:solidFill>
                  <a:srgbClr val="002060"/>
                </a:solidFill>
                <a:latin typeface="Calibri" panose="020F0502020204030204" pitchFamily="34" charset="0"/>
                <a:cs typeface="Calibri" panose="020F0502020204030204" pitchFamily="34" charset="0"/>
              </a:rPr>
              <a:t>Ex. PI, EMPTY, HEX, APP_NAME </a:t>
            </a:r>
            <a:r>
              <a:rPr lang="en-US" sz="1600" dirty="0" err="1">
                <a:solidFill>
                  <a:srgbClr val="002060"/>
                </a:solidFill>
                <a:latin typeface="Calibri" panose="020F0502020204030204" pitchFamily="34" charset="0"/>
                <a:cs typeface="Calibri" panose="020F0502020204030204" pitchFamily="34" charset="0"/>
              </a:rPr>
              <a:t>etc</a:t>
            </a:r>
            <a:endParaRPr lang="en-IN" sz="1600"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9933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E632-6E11-8715-AB22-DC582367EE51}"/>
              </a:ext>
            </a:extLst>
          </p:cNvPr>
          <p:cNvSpPr>
            <a:spLocks noGrp="1"/>
          </p:cNvSpPr>
          <p:nvPr>
            <p:ph type="title"/>
          </p:nvPr>
        </p:nvSpPr>
        <p:spPr>
          <a:xfrm>
            <a:off x="1728216" y="365125"/>
            <a:ext cx="9625584" cy="706293"/>
          </a:xfrm>
        </p:spPr>
        <p:txBody>
          <a:bodyPr>
            <a:normAutofit/>
          </a:bodyPr>
          <a:lstStyle/>
          <a:p>
            <a:r>
              <a:rPr lang="en-IN" b="1" dirty="0">
                <a:latin typeface="Calibri" panose="020F0502020204030204" pitchFamily="34" charset="0"/>
                <a:cs typeface="Calibri" panose="020F0502020204030204" pitchFamily="34" charset="0"/>
              </a:rPr>
              <a:t>Few more Java rules</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75CAF20-A4D6-EF49-DE64-58BDB31A98CF}"/>
              </a:ext>
            </a:extLst>
          </p:cNvPr>
          <p:cNvSpPr>
            <a:spLocks noGrp="1"/>
          </p:cNvSpPr>
          <p:nvPr>
            <p:ph idx="1"/>
          </p:nvPr>
        </p:nvSpPr>
        <p:spPr>
          <a:xfrm>
            <a:off x="1728216" y="1237672"/>
            <a:ext cx="9625584" cy="5144839"/>
          </a:xfrm>
        </p:spPr>
        <p:txBody>
          <a:bodyPr>
            <a:normAutofit fontScale="92500" lnSpcReduction="20000"/>
          </a:bodyPr>
          <a:lstStyle/>
          <a:p>
            <a:r>
              <a:rPr lang="en-US" sz="2400" dirty="0">
                <a:latin typeface="Calibri" panose="020F0502020204030204" pitchFamily="34" charset="0"/>
                <a:cs typeface="Calibri" panose="020F0502020204030204" pitchFamily="34" charset="0"/>
              </a:rPr>
              <a:t>Variables must be initialized before use. Un-initialized data members and local variables gives error in compilation</a:t>
            </a:r>
          </a:p>
          <a:p>
            <a:r>
              <a:rPr lang="en-US" sz="2400" dirty="0">
                <a:latin typeface="Calibri" panose="020F0502020204030204" pitchFamily="34" charset="0"/>
                <a:cs typeface="Calibri" panose="020F0502020204030204" pitchFamily="34" charset="0"/>
              </a:rPr>
              <a:t> </a:t>
            </a:r>
            <a:r>
              <a:rPr lang="en-US" sz="2400" dirty="0">
                <a:solidFill>
                  <a:srgbClr val="002060"/>
                </a:solidFill>
                <a:latin typeface="Calibri" panose="020F0502020204030204" pitchFamily="34" charset="0"/>
                <a:cs typeface="Calibri" panose="020F0502020204030204" pitchFamily="34" charset="0"/>
              </a:rPr>
              <a:t>A .java file can have more than one non public classes but only one public per file</a:t>
            </a:r>
          </a:p>
          <a:p>
            <a:r>
              <a:rPr lang="en-US" sz="2400" dirty="0">
                <a:latin typeface="Calibri" panose="020F0502020204030204" pitchFamily="34" charset="0"/>
                <a:cs typeface="Calibri" panose="020F0502020204030204" pitchFamily="34" charset="0"/>
              </a:rPr>
              <a:t> If there is a public class in a file, the name of the file must match the name of the public class. </a:t>
            </a:r>
          </a:p>
          <a:p>
            <a:r>
              <a:rPr lang="en-US" sz="2400" dirty="0">
                <a:solidFill>
                  <a:srgbClr val="002060"/>
                </a:solidFill>
                <a:latin typeface="Calibri" panose="020F0502020204030204" pitchFamily="34" charset="0"/>
                <a:cs typeface="Calibri" panose="020F0502020204030204" pitchFamily="34" charset="0"/>
              </a:rPr>
              <a:t>Ex. a class declared as </a:t>
            </a:r>
          </a:p>
          <a:p>
            <a:pPr marL="0" indent="0">
              <a:buNone/>
            </a:pPr>
            <a:r>
              <a:rPr lang="en-US" sz="2400" dirty="0">
                <a:solidFill>
                  <a:srgbClr val="002060"/>
                </a:solidFill>
                <a:latin typeface="Calibri" panose="020F0502020204030204" pitchFamily="34" charset="0"/>
                <a:cs typeface="Calibri" panose="020F0502020204030204" pitchFamily="34" charset="0"/>
              </a:rPr>
              <a:t>	public class </a:t>
            </a:r>
            <a:r>
              <a:rPr lang="en-US" sz="2400" b="1" dirty="0">
                <a:solidFill>
                  <a:srgbClr val="002060"/>
                </a:solidFill>
                <a:latin typeface="Calibri" panose="020F0502020204030204" pitchFamily="34" charset="0"/>
                <a:cs typeface="Calibri" panose="020F0502020204030204" pitchFamily="34" charset="0"/>
              </a:rPr>
              <a:t>Test</a:t>
            </a:r>
            <a:r>
              <a:rPr lang="en-US" sz="2400" dirty="0">
                <a:solidFill>
                  <a:srgbClr val="002060"/>
                </a:solidFill>
                <a:latin typeface="Calibri" panose="020F0502020204030204" pitchFamily="34" charset="0"/>
                <a:cs typeface="Calibri" panose="020F0502020204030204" pitchFamily="34" charset="0"/>
              </a:rPr>
              <a:t> {</a:t>
            </a:r>
          </a:p>
          <a:p>
            <a:pPr marL="0" indent="0">
              <a:buNone/>
            </a:pPr>
            <a:r>
              <a:rPr lang="en-US" sz="2400" dirty="0">
                <a:solidFill>
                  <a:srgbClr val="002060"/>
                </a:solidFill>
                <a:latin typeface="Calibri" panose="020F0502020204030204" pitchFamily="34" charset="0"/>
                <a:cs typeface="Calibri" panose="020F0502020204030204" pitchFamily="34" charset="0"/>
              </a:rPr>
              <a:t>	//some code goes here</a:t>
            </a:r>
          </a:p>
          <a:p>
            <a:pPr marL="0" indent="0">
              <a:buNone/>
            </a:pPr>
            <a:r>
              <a:rPr lang="en-US" sz="2400" dirty="0">
                <a:solidFill>
                  <a:srgbClr val="002060"/>
                </a:solidFill>
                <a:latin typeface="Calibri" panose="020F0502020204030204" pitchFamily="34" charset="0"/>
                <a:cs typeface="Calibri" panose="020F0502020204030204" pitchFamily="34" charset="0"/>
              </a:rPr>
              <a:t>	}</a:t>
            </a:r>
          </a:p>
          <a:p>
            <a:pPr marL="0" indent="0">
              <a:buNone/>
            </a:pPr>
            <a:r>
              <a:rPr lang="en-US" sz="2400" dirty="0">
                <a:solidFill>
                  <a:srgbClr val="002060"/>
                </a:solidFill>
                <a:latin typeface="Calibri" panose="020F0502020204030204" pitchFamily="34" charset="0"/>
                <a:cs typeface="Calibri" panose="020F0502020204030204" pitchFamily="34" charset="0"/>
              </a:rPr>
              <a:t>must be in a source code file named </a:t>
            </a:r>
            <a:r>
              <a:rPr lang="en-US" sz="2400" b="1" dirty="0">
                <a:solidFill>
                  <a:srgbClr val="002060"/>
                </a:solidFill>
                <a:latin typeface="Calibri" panose="020F0502020204030204" pitchFamily="34" charset="0"/>
                <a:cs typeface="Calibri" panose="020F0502020204030204" pitchFamily="34" charset="0"/>
              </a:rPr>
              <a:t>Test.java.</a:t>
            </a:r>
          </a:p>
          <a:p>
            <a:r>
              <a:rPr lang="en-US" sz="2400" dirty="0">
                <a:latin typeface="Calibri" panose="020F0502020204030204" pitchFamily="34" charset="0"/>
                <a:cs typeface="Calibri" panose="020F0502020204030204" pitchFamily="34" charset="0"/>
              </a:rPr>
              <a:t>Ex : int number; </a:t>
            </a:r>
          </a:p>
          <a:p>
            <a:pPr marL="0" indent="0">
              <a:buNone/>
            </a:pPr>
            <a:r>
              <a:rPr lang="en-US" sz="2400" dirty="0">
                <a:latin typeface="Calibri" panose="020F0502020204030204" pitchFamily="34" charset="0"/>
                <a:cs typeface="Calibri" panose="020F0502020204030204" pitchFamily="34" charset="0"/>
              </a:rPr>
              <a:t>           number++; // Un-initialized  variable usage is error</a:t>
            </a:r>
          </a:p>
        </p:txBody>
      </p:sp>
    </p:spTree>
    <p:extLst>
      <p:ext uri="{BB962C8B-B14F-4D97-AF65-F5344CB8AC3E}">
        <p14:creationId xmlns:p14="http://schemas.microsoft.com/office/powerpoint/2010/main" val="3154634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6C347-340E-7A55-97BE-54BF6F4D0030}"/>
              </a:ext>
            </a:extLst>
          </p:cNvPr>
          <p:cNvSpPr>
            <a:spLocks noGrp="1"/>
          </p:cNvSpPr>
          <p:nvPr>
            <p:ph type="title"/>
          </p:nvPr>
        </p:nvSpPr>
        <p:spPr>
          <a:xfrm>
            <a:off x="1810512" y="365125"/>
            <a:ext cx="9543288" cy="777875"/>
          </a:xfrm>
        </p:spPr>
        <p:txBody>
          <a:bodyPr>
            <a:normAutofit/>
          </a:bodyPr>
          <a:lstStyle/>
          <a:p>
            <a:r>
              <a:rPr lang="en-IN" b="1" dirty="0">
                <a:latin typeface="Calibri" panose="020F0502020204030204" pitchFamily="34" charset="0"/>
                <a:cs typeface="Calibri" panose="020F0502020204030204" pitchFamily="34" charset="0"/>
              </a:rPr>
              <a:t>Programs demo</a:t>
            </a:r>
          </a:p>
        </p:txBody>
      </p:sp>
      <p:sp>
        <p:nvSpPr>
          <p:cNvPr id="3" name="Content Placeholder 2">
            <a:extLst>
              <a:ext uri="{FF2B5EF4-FFF2-40B4-BE49-F238E27FC236}">
                <a16:creationId xmlns:a16="http://schemas.microsoft.com/office/drawing/2014/main" id="{E506E749-12B7-E3C2-CC4D-785D2B351120}"/>
              </a:ext>
            </a:extLst>
          </p:cNvPr>
          <p:cNvSpPr>
            <a:spLocks noGrp="1"/>
          </p:cNvSpPr>
          <p:nvPr>
            <p:ph idx="1"/>
          </p:nvPr>
        </p:nvSpPr>
        <p:spPr>
          <a:xfrm>
            <a:off x="1810512" y="1234440"/>
            <a:ext cx="9543288" cy="4942523"/>
          </a:xfrm>
        </p:spPr>
        <p:txBody>
          <a:bodyPr/>
          <a:lstStyle/>
          <a:p>
            <a:r>
              <a:rPr lang="en-IN" sz="2000" dirty="0">
                <a:latin typeface="Calibri" panose="020F0502020204030204" pitchFamily="34" charset="0"/>
                <a:cs typeface="Calibri" panose="020F0502020204030204" pitchFamily="34" charset="0"/>
              </a:rPr>
              <a:t>Print integer, float, double and char using </a:t>
            </a:r>
            <a:r>
              <a:rPr lang="en-IN" sz="2000" dirty="0" err="1">
                <a:latin typeface="Calibri" panose="020F0502020204030204" pitchFamily="34" charset="0"/>
                <a:cs typeface="Calibri" panose="020F0502020204030204" pitchFamily="34" charset="0"/>
              </a:rPr>
              <a:t>System.out.printf</a:t>
            </a:r>
            <a:r>
              <a:rPr lang="en-IN" sz="2000" dirty="0">
                <a:latin typeface="Calibri" panose="020F0502020204030204" pitchFamily="34" charset="0"/>
                <a:cs typeface="Calibri" panose="020F0502020204030204" pitchFamily="34" charset="0"/>
              </a:rPr>
              <a:t> methods</a:t>
            </a:r>
          </a:p>
          <a:p>
            <a:r>
              <a:rPr lang="en-IN" sz="2000" dirty="0">
                <a:latin typeface="Calibri" panose="020F0502020204030204" pitchFamily="34" charset="0"/>
                <a:cs typeface="Calibri" panose="020F0502020204030204" pitchFamily="34" charset="0"/>
              </a:rPr>
              <a:t>Program to add 2 numbers using command line arguments</a:t>
            </a:r>
          </a:p>
          <a:p>
            <a:r>
              <a:rPr lang="en-IN" sz="2000" dirty="0">
                <a:latin typeface="Calibri" panose="020F0502020204030204" pitchFamily="34" charset="0"/>
                <a:cs typeface="Calibri" panose="020F0502020204030204" pitchFamily="34" charset="0"/>
              </a:rPr>
              <a:t>Program to add 2 numbers by getting inputs from user</a:t>
            </a:r>
          </a:p>
          <a:p>
            <a:r>
              <a:rPr lang="en-IN" sz="2000" dirty="0">
                <a:latin typeface="Calibri" panose="020F0502020204030204" pitchFamily="34" charset="0"/>
                <a:cs typeface="Calibri" panose="020F0502020204030204" pitchFamily="34" charset="0"/>
              </a:rPr>
              <a:t>Print size of data types</a:t>
            </a:r>
          </a:p>
          <a:p>
            <a:r>
              <a:rPr lang="en-IN" sz="2000" dirty="0">
                <a:latin typeface="Calibri" panose="020F0502020204030204" pitchFamily="34" charset="0"/>
                <a:cs typeface="Calibri" panose="020F0502020204030204" pitchFamily="34" charset="0"/>
              </a:rPr>
              <a:t>Demonstrate local variable, class/static variable and instance variables</a:t>
            </a:r>
          </a:p>
          <a:p>
            <a:endParaRPr lang="en-IN" dirty="0"/>
          </a:p>
        </p:txBody>
      </p:sp>
    </p:spTree>
    <p:extLst>
      <p:ext uri="{BB962C8B-B14F-4D97-AF65-F5344CB8AC3E}">
        <p14:creationId xmlns:p14="http://schemas.microsoft.com/office/powerpoint/2010/main" val="182022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4AF7-43C9-C056-3F06-B772949934BB}"/>
              </a:ext>
            </a:extLst>
          </p:cNvPr>
          <p:cNvSpPr>
            <a:spLocks noGrp="1"/>
          </p:cNvSpPr>
          <p:nvPr>
            <p:ph type="title"/>
          </p:nvPr>
        </p:nvSpPr>
        <p:spPr>
          <a:xfrm>
            <a:off x="1682496" y="365126"/>
            <a:ext cx="9671304" cy="817130"/>
          </a:xfrm>
        </p:spPr>
        <p:txBody>
          <a:bodyPr>
            <a:normAutofit/>
          </a:bodyPr>
          <a:lstStyle/>
          <a:p>
            <a:r>
              <a:rPr lang="en-IN" b="1" dirty="0">
                <a:latin typeface="Calibri" panose="020F0502020204030204" pitchFamily="34" charset="0"/>
                <a:cs typeface="Calibri" panose="020F0502020204030204" pitchFamily="34" charset="0"/>
              </a:rPr>
              <a:t>Widening and narrowing for primitive data types</a:t>
            </a:r>
          </a:p>
        </p:txBody>
      </p:sp>
      <p:sp>
        <p:nvSpPr>
          <p:cNvPr id="3" name="Content Placeholder 2">
            <a:extLst>
              <a:ext uri="{FF2B5EF4-FFF2-40B4-BE49-F238E27FC236}">
                <a16:creationId xmlns:a16="http://schemas.microsoft.com/office/drawing/2014/main" id="{2297923D-A8F8-8122-0D54-AF70CB068D0F}"/>
              </a:ext>
            </a:extLst>
          </p:cNvPr>
          <p:cNvSpPr>
            <a:spLocks noGrp="1"/>
          </p:cNvSpPr>
          <p:nvPr>
            <p:ph idx="1"/>
          </p:nvPr>
        </p:nvSpPr>
        <p:spPr>
          <a:xfrm>
            <a:off x="1682496" y="1117600"/>
            <a:ext cx="9671304" cy="5059363"/>
          </a:xfrm>
        </p:spPr>
        <p:txBody>
          <a:bodyPr>
            <a:normAutofit/>
          </a:bodyPr>
          <a:lstStyle/>
          <a:p>
            <a:r>
              <a:rPr lang="en-US" sz="2000" b="1" i="0" dirty="0">
                <a:solidFill>
                  <a:srgbClr val="000000"/>
                </a:solidFill>
                <a:effectLst/>
                <a:latin typeface="Calibri" panose="020F0502020204030204" pitchFamily="34" charset="0"/>
                <a:cs typeface="Calibri" panose="020F0502020204030204" pitchFamily="34" charset="0"/>
              </a:rPr>
              <a:t>Widening (Automatic promotion)</a:t>
            </a:r>
            <a:r>
              <a:rPr lang="en-US" sz="2000" b="0" i="0" dirty="0">
                <a:solidFill>
                  <a:srgbClr val="000000"/>
                </a:solidFill>
                <a:effectLst/>
                <a:latin typeface="Calibri" panose="020F0502020204030204" pitchFamily="34" charset="0"/>
                <a:cs typeface="Calibri" panose="020F0502020204030204" pitchFamily="34" charset="0"/>
              </a:rPr>
              <a:t>− Converting a </a:t>
            </a:r>
            <a:r>
              <a:rPr lang="en-US" sz="2000" b="0" i="0" dirty="0">
                <a:solidFill>
                  <a:srgbClr val="002060"/>
                </a:solidFill>
                <a:effectLst/>
                <a:latin typeface="Calibri" panose="020F0502020204030204" pitchFamily="34" charset="0"/>
                <a:cs typeface="Calibri" panose="020F0502020204030204" pitchFamily="34" charset="0"/>
              </a:rPr>
              <a:t>lower datatype </a:t>
            </a:r>
            <a:r>
              <a:rPr lang="en-US" sz="2000" b="0" i="0" dirty="0">
                <a:solidFill>
                  <a:srgbClr val="000000"/>
                </a:solidFill>
                <a:effectLst/>
                <a:latin typeface="Calibri" panose="020F0502020204030204" pitchFamily="34" charset="0"/>
                <a:cs typeface="Calibri" panose="020F0502020204030204" pitchFamily="34" charset="0"/>
              </a:rPr>
              <a:t>to a </a:t>
            </a:r>
            <a:r>
              <a:rPr lang="en-US" sz="2000" b="0" i="0" dirty="0">
                <a:solidFill>
                  <a:srgbClr val="002060"/>
                </a:solidFill>
                <a:effectLst/>
                <a:latin typeface="Calibri" panose="020F0502020204030204" pitchFamily="34" charset="0"/>
                <a:cs typeface="Calibri" panose="020F0502020204030204" pitchFamily="34" charset="0"/>
              </a:rPr>
              <a:t>higher datatype </a:t>
            </a:r>
            <a:r>
              <a:rPr lang="en-US" sz="2000" b="0" i="0" dirty="0">
                <a:solidFill>
                  <a:srgbClr val="000000"/>
                </a:solidFill>
                <a:effectLst/>
                <a:latin typeface="Calibri" panose="020F0502020204030204" pitchFamily="34" charset="0"/>
                <a:cs typeface="Calibri" panose="020F0502020204030204" pitchFamily="34" charset="0"/>
              </a:rPr>
              <a:t>is known as widening. </a:t>
            </a:r>
          </a:p>
          <a:p>
            <a:pPr lvl="1"/>
            <a:r>
              <a:rPr lang="en-US" sz="1800" dirty="0">
                <a:solidFill>
                  <a:srgbClr val="000000"/>
                </a:solidFill>
                <a:latin typeface="Calibri" panose="020F0502020204030204" pitchFamily="34" charset="0"/>
                <a:cs typeface="Calibri" panose="020F0502020204030204" pitchFamily="34" charset="0"/>
              </a:rPr>
              <a:t>Ex. int to long</a:t>
            </a:r>
            <a:endParaRPr lang="en-US" sz="1800" b="0" i="0" dirty="0">
              <a:solidFill>
                <a:srgbClr val="000000"/>
              </a:solidFill>
              <a:effectLst/>
              <a:latin typeface="Calibri" panose="020F0502020204030204" pitchFamily="34" charset="0"/>
              <a:cs typeface="Calibri" panose="020F0502020204030204" pitchFamily="34" charset="0"/>
            </a:endParaRPr>
          </a:p>
          <a:p>
            <a:r>
              <a:rPr lang="en-US" sz="2000" b="1" i="0" dirty="0">
                <a:solidFill>
                  <a:srgbClr val="000000"/>
                </a:solidFill>
                <a:effectLst/>
                <a:latin typeface="Calibri" panose="020F0502020204030204" pitchFamily="34" charset="0"/>
                <a:cs typeface="Calibri" panose="020F0502020204030204" pitchFamily="34" charset="0"/>
              </a:rPr>
              <a:t>Narrowing (type-casting) </a:t>
            </a:r>
            <a:r>
              <a:rPr lang="en-US" sz="2000" b="0" i="0" dirty="0">
                <a:solidFill>
                  <a:srgbClr val="000000"/>
                </a:solidFill>
                <a:effectLst/>
                <a:latin typeface="Calibri" panose="020F0502020204030204" pitchFamily="34" charset="0"/>
                <a:cs typeface="Calibri" panose="020F0502020204030204" pitchFamily="34" charset="0"/>
              </a:rPr>
              <a:t>− Converting a </a:t>
            </a:r>
            <a:r>
              <a:rPr lang="en-US" sz="2000" b="0" i="0" dirty="0">
                <a:solidFill>
                  <a:srgbClr val="002060"/>
                </a:solidFill>
                <a:effectLst/>
                <a:latin typeface="Calibri" panose="020F0502020204030204" pitchFamily="34" charset="0"/>
                <a:cs typeface="Calibri" panose="020F0502020204030204" pitchFamily="34" charset="0"/>
              </a:rPr>
              <a:t>higher datatype </a:t>
            </a:r>
            <a:r>
              <a:rPr lang="en-US" sz="2000" b="0" i="0" dirty="0">
                <a:solidFill>
                  <a:srgbClr val="000000"/>
                </a:solidFill>
                <a:effectLst/>
                <a:latin typeface="Calibri" panose="020F0502020204030204" pitchFamily="34" charset="0"/>
                <a:cs typeface="Calibri" panose="020F0502020204030204" pitchFamily="34" charset="0"/>
              </a:rPr>
              <a:t>to a </a:t>
            </a:r>
            <a:r>
              <a:rPr lang="en-US" sz="2000" b="0" i="0" dirty="0">
                <a:solidFill>
                  <a:srgbClr val="002060"/>
                </a:solidFill>
                <a:effectLst/>
                <a:latin typeface="Calibri" panose="020F0502020204030204" pitchFamily="34" charset="0"/>
                <a:cs typeface="Calibri" panose="020F0502020204030204" pitchFamily="34" charset="0"/>
              </a:rPr>
              <a:t>lower datatype </a:t>
            </a:r>
            <a:r>
              <a:rPr lang="en-US" sz="2000" b="0" i="0" dirty="0">
                <a:solidFill>
                  <a:srgbClr val="000000"/>
                </a:solidFill>
                <a:effectLst/>
                <a:latin typeface="Calibri" panose="020F0502020204030204" pitchFamily="34" charset="0"/>
                <a:cs typeface="Calibri" panose="020F0502020204030204" pitchFamily="34" charset="0"/>
              </a:rPr>
              <a:t>is known as narrowing.</a:t>
            </a:r>
          </a:p>
          <a:p>
            <a:pPr marL="457200" lvl="1" indent="0">
              <a:buNone/>
            </a:pPr>
            <a:r>
              <a:rPr lang="en-US" sz="1800" dirty="0">
                <a:solidFill>
                  <a:srgbClr val="000000"/>
                </a:solidFill>
                <a:latin typeface="Calibri" panose="020F0502020204030204" pitchFamily="34" charset="0"/>
                <a:cs typeface="Calibri" panose="020F0502020204030204" pitchFamily="34" charset="0"/>
              </a:rPr>
              <a:t>Ex. float to int</a:t>
            </a:r>
            <a:endParaRPr lang="en-US" sz="1800" b="0" i="0" dirty="0">
              <a:solidFill>
                <a:srgbClr val="000000"/>
              </a:solidFill>
              <a:effectLst/>
              <a:latin typeface="Calibri" panose="020F0502020204030204" pitchFamily="34" charset="0"/>
              <a:cs typeface="Calibri" panose="020F0502020204030204" pitchFamily="34" charset="0"/>
            </a:endParaRPr>
          </a:p>
          <a:p>
            <a:pPr marL="0" indent="0">
              <a:buNone/>
            </a:pPr>
            <a:endParaRPr lang="en-IN" dirty="0"/>
          </a:p>
        </p:txBody>
      </p:sp>
      <p:grpSp>
        <p:nvGrpSpPr>
          <p:cNvPr id="30" name="Group 29">
            <a:extLst>
              <a:ext uri="{FF2B5EF4-FFF2-40B4-BE49-F238E27FC236}">
                <a16:creationId xmlns:a16="http://schemas.microsoft.com/office/drawing/2014/main" id="{EAAA6F98-E243-25B3-9D93-FD628166CB6D}"/>
              </a:ext>
            </a:extLst>
          </p:cNvPr>
          <p:cNvGrpSpPr/>
          <p:nvPr/>
        </p:nvGrpSpPr>
        <p:grpSpPr>
          <a:xfrm>
            <a:off x="1682496" y="4013801"/>
            <a:ext cx="10021824" cy="1639484"/>
            <a:chOff x="1133211" y="4077809"/>
            <a:chExt cx="9673055" cy="1639484"/>
          </a:xfrm>
        </p:grpSpPr>
        <p:sp>
          <p:nvSpPr>
            <p:cNvPr id="5" name="Rectangle 4">
              <a:extLst>
                <a:ext uri="{FF2B5EF4-FFF2-40B4-BE49-F238E27FC236}">
                  <a16:creationId xmlns:a16="http://schemas.microsoft.com/office/drawing/2014/main" id="{1E29B741-3CC3-D967-BF79-11F4DBE31204}"/>
                </a:ext>
              </a:extLst>
            </p:cNvPr>
            <p:cNvSpPr/>
            <p:nvPr/>
          </p:nvSpPr>
          <p:spPr>
            <a:xfrm>
              <a:off x="1133211" y="4082788"/>
              <a:ext cx="944973" cy="578182"/>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a:t>byte</a:t>
              </a:r>
              <a:endParaRPr lang="en-IN" b="1" dirty="0"/>
            </a:p>
          </p:txBody>
        </p:sp>
        <p:sp>
          <p:nvSpPr>
            <p:cNvPr id="7" name="Arrow: Down 6">
              <a:extLst>
                <a:ext uri="{FF2B5EF4-FFF2-40B4-BE49-F238E27FC236}">
                  <a16:creationId xmlns:a16="http://schemas.microsoft.com/office/drawing/2014/main" id="{1A4067E6-E670-DEC1-2ACC-FE0F97253E84}"/>
                </a:ext>
              </a:extLst>
            </p:cNvPr>
            <p:cNvSpPr/>
            <p:nvPr/>
          </p:nvSpPr>
          <p:spPr>
            <a:xfrm rot="16200000">
              <a:off x="4139922" y="3971914"/>
              <a:ext cx="129311" cy="793769"/>
            </a:xfrm>
            <a:prstGeom prst="downArrow">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9" name="Rectangle 8">
              <a:extLst>
                <a:ext uri="{FF2B5EF4-FFF2-40B4-BE49-F238E27FC236}">
                  <a16:creationId xmlns:a16="http://schemas.microsoft.com/office/drawing/2014/main" id="{0A342277-2898-1141-5448-76C121718DA7}"/>
                </a:ext>
              </a:extLst>
            </p:cNvPr>
            <p:cNvSpPr/>
            <p:nvPr/>
          </p:nvSpPr>
          <p:spPr>
            <a:xfrm>
              <a:off x="2853477" y="4082788"/>
              <a:ext cx="944973" cy="578182"/>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short</a:t>
              </a:r>
            </a:p>
          </p:txBody>
        </p:sp>
        <p:sp>
          <p:nvSpPr>
            <p:cNvPr id="11" name="Rectangle 10">
              <a:extLst>
                <a:ext uri="{FF2B5EF4-FFF2-40B4-BE49-F238E27FC236}">
                  <a16:creationId xmlns:a16="http://schemas.microsoft.com/office/drawing/2014/main" id="{53CDC824-3F4C-B3BF-019B-6A99FEE6E69C}"/>
                </a:ext>
              </a:extLst>
            </p:cNvPr>
            <p:cNvSpPr/>
            <p:nvPr/>
          </p:nvSpPr>
          <p:spPr>
            <a:xfrm>
              <a:off x="4610701" y="4082788"/>
              <a:ext cx="944973" cy="578182"/>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int</a:t>
              </a:r>
            </a:p>
          </p:txBody>
        </p:sp>
        <p:sp>
          <p:nvSpPr>
            <p:cNvPr id="13" name="Rectangle 12">
              <a:extLst>
                <a:ext uri="{FF2B5EF4-FFF2-40B4-BE49-F238E27FC236}">
                  <a16:creationId xmlns:a16="http://schemas.microsoft.com/office/drawing/2014/main" id="{D3FFDB7A-9F29-B088-5ABD-9B16E372AA5C}"/>
                </a:ext>
              </a:extLst>
            </p:cNvPr>
            <p:cNvSpPr/>
            <p:nvPr/>
          </p:nvSpPr>
          <p:spPr>
            <a:xfrm>
              <a:off x="6358686" y="4077809"/>
              <a:ext cx="944973" cy="578182"/>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long</a:t>
              </a:r>
            </a:p>
          </p:txBody>
        </p:sp>
        <p:sp>
          <p:nvSpPr>
            <p:cNvPr id="15" name="Rectangle 14">
              <a:extLst>
                <a:ext uri="{FF2B5EF4-FFF2-40B4-BE49-F238E27FC236}">
                  <a16:creationId xmlns:a16="http://schemas.microsoft.com/office/drawing/2014/main" id="{2E0E6C17-DECB-6D61-AA0D-ED944B4FE80A}"/>
                </a:ext>
              </a:extLst>
            </p:cNvPr>
            <p:cNvSpPr/>
            <p:nvPr/>
          </p:nvSpPr>
          <p:spPr>
            <a:xfrm>
              <a:off x="8115904" y="4077809"/>
              <a:ext cx="944973" cy="578182"/>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float</a:t>
              </a:r>
            </a:p>
          </p:txBody>
        </p:sp>
        <p:sp>
          <p:nvSpPr>
            <p:cNvPr id="17" name="Rectangle 16">
              <a:extLst>
                <a:ext uri="{FF2B5EF4-FFF2-40B4-BE49-F238E27FC236}">
                  <a16:creationId xmlns:a16="http://schemas.microsoft.com/office/drawing/2014/main" id="{1E1297ED-F92F-DD6E-F66F-1155846C443F}"/>
                </a:ext>
              </a:extLst>
            </p:cNvPr>
            <p:cNvSpPr/>
            <p:nvPr/>
          </p:nvSpPr>
          <p:spPr>
            <a:xfrm>
              <a:off x="9861293" y="4077809"/>
              <a:ext cx="944973" cy="578182"/>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double</a:t>
              </a:r>
            </a:p>
          </p:txBody>
        </p:sp>
        <p:sp>
          <p:nvSpPr>
            <p:cNvPr id="21" name="Arrow: Down 20">
              <a:extLst>
                <a:ext uri="{FF2B5EF4-FFF2-40B4-BE49-F238E27FC236}">
                  <a16:creationId xmlns:a16="http://schemas.microsoft.com/office/drawing/2014/main" id="{6C817C12-A47B-C218-B402-DF16B3FBB7EB}"/>
                </a:ext>
              </a:extLst>
            </p:cNvPr>
            <p:cNvSpPr/>
            <p:nvPr/>
          </p:nvSpPr>
          <p:spPr>
            <a:xfrm rot="16200000">
              <a:off x="2402747" y="3971914"/>
              <a:ext cx="129311" cy="793769"/>
            </a:xfrm>
            <a:prstGeom prst="downArrow">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3" name="Arrow: Down 22">
              <a:extLst>
                <a:ext uri="{FF2B5EF4-FFF2-40B4-BE49-F238E27FC236}">
                  <a16:creationId xmlns:a16="http://schemas.microsoft.com/office/drawing/2014/main" id="{7F99DE1B-61F2-5665-8DCC-9C9E6B919677}"/>
                </a:ext>
              </a:extLst>
            </p:cNvPr>
            <p:cNvSpPr/>
            <p:nvPr/>
          </p:nvSpPr>
          <p:spPr>
            <a:xfrm rot="16200000">
              <a:off x="5884767" y="3970015"/>
              <a:ext cx="129311" cy="793769"/>
            </a:xfrm>
            <a:prstGeom prst="downArrow">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5" name="Arrow: Down 24">
              <a:extLst>
                <a:ext uri="{FF2B5EF4-FFF2-40B4-BE49-F238E27FC236}">
                  <a16:creationId xmlns:a16="http://schemas.microsoft.com/office/drawing/2014/main" id="{CFD002EF-7B54-AC20-3D45-0F971417092B}"/>
                </a:ext>
              </a:extLst>
            </p:cNvPr>
            <p:cNvSpPr/>
            <p:nvPr/>
          </p:nvSpPr>
          <p:spPr>
            <a:xfrm rot="16200000">
              <a:off x="7635888" y="3970015"/>
              <a:ext cx="129311" cy="793769"/>
            </a:xfrm>
            <a:prstGeom prst="downArrow">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F82B97B6-C16A-4369-3EA5-A7213AAE7F71}"/>
                </a:ext>
              </a:extLst>
            </p:cNvPr>
            <p:cNvSpPr/>
            <p:nvPr/>
          </p:nvSpPr>
          <p:spPr>
            <a:xfrm rot="16200000">
              <a:off x="9393106" y="3970014"/>
              <a:ext cx="129311" cy="793769"/>
            </a:xfrm>
            <a:prstGeom prst="downArrow">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CC162649-8FCC-36D0-3249-91849CA07B6E}"/>
                </a:ext>
              </a:extLst>
            </p:cNvPr>
            <p:cNvSpPr/>
            <p:nvPr/>
          </p:nvSpPr>
          <p:spPr>
            <a:xfrm rot="13778689" flipH="1">
              <a:off x="4142954" y="4497733"/>
              <a:ext cx="127809" cy="1078576"/>
            </a:xfrm>
            <a:prstGeom prst="downArrow">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D600AAF5-4A63-2CC4-7AAD-282AC4C9069F}"/>
                </a:ext>
              </a:extLst>
            </p:cNvPr>
            <p:cNvSpPr/>
            <p:nvPr/>
          </p:nvSpPr>
          <p:spPr>
            <a:xfrm>
              <a:off x="2871954" y="5139111"/>
              <a:ext cx="944973" cy="578182"/>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char</a:t>
              </a:r>
            </a:p>
          </p:txBody>
        </p:sp>
      </p:grpSp>
    </p:spTree>
    <p:extLst>
      <p:ext uri="{BB962C8B-B14F-4D97-AF65-F5344CB8AC3E}">
        <p14:creationId xmlns:p14="http://schemas.microsoft.com/office/powerpoint/2010/main" val="631611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A220-1BBC-8497-9627-777F3565B2CF}"/>
              </a:ext>
            </a:extLst>
          </p:cNvPr>
          <p:cNvSpPr>
            <a:spLocks noGrp="1"/>
          </p:cNvSpPr>
          <p:nvPr>
            <p:ph type="title"/>
          </p:nvPr>
        </p:nvSpPr>
        <p:spPr>
          <a:xfrm>
            <a:off x="1645920" y="365126"/>
            <a:ext cx="9707880" cy="826366"/>
          </a:xfrm>
        </p:spPr>
        <p:txBody>
          <a:bodyPr/>
          <a:lstStyle/>
          <a:p>
            <a:r>
              <a:rPr lang="en-IN" b="1" dirty="0">
                <a:latin typeface="Calibri" panose="020F0502020204030204" pitchFamily="34" charset="0"/>
                <a:cs typeface="Calibri" panose="020F0502020204030204" pitchFamily="34" charset="0"/>
              </a:rPr>
              <a:t>Programs Demo</a:t>
            </a:r>
          </a:p>
        </p:txBody>
      </p:sp>
      <p:sp>
        <p:nvSpPr>
          <p:cNvPr id="3" name="Content Placeholder 2">
            <a:extLst>
              <a:ext uri="{FF2B5EF4-FFF2-40B4-BE49-F238E27FC236}">
                <a16:creationId xmlns:a16="http://schemas.microsoft.com/office/drawing/2014/main" id="{B98BBEA3-43F9-50A3-DDCC-F7B48BBBE859}"/>
              </a:ext>
            </a:extLst>
          </p:cNvPr>
          <p:cNvSpPr>
            <a:spLocks noGrp="1"/>
          </p:cNvSpPr>
          <p:nvPr>
            <p:ph idx="1"/>
          </p:nvPr>
        </p:nvSpPr>
        <p:spPr>
          <a:xfrm>
            <a:off x="1645920" y="1339273"/>
            <a:ext cx="9707880" cy="4837690"/>
          </a:xfrm>
        </p:spPr>
        <p:txBody>
          <a:bodyPr>
            <a:normAutofit/>
          </a:bodyPr>
          <a:lstStyle/>
          <a:p>
            <a:r>
              <a:rPr lang="en-IN" sz="2400" dirty="0">
                <a:latin typeface="Calibri" panose="020F0502020204030204" pitchFamily="34" charset="0"/>
                <a:cs typeface="Calibri" panose="020F0502020204030204" pitchFamily="34" charset="0"/>
              </a:rPr>
              <a:t>Print ASCII values of char</a:t>
            </a:r>
          </a:p>
          <a:p>
            <a:r>
              <a:rPr lang="en-IN" sz="2400" dirty="0">
                <a:latin typeface="Calibri" panose="020F0502020204030204" pitchFamily="34" charset="0"/>
                <a:cs typeface="Calibri" panose="020F0502020204030204" pitchFamily="34" charset="0"/>
              </a:rPr>
              <a:t>Test widening and narrowing of primitive data types</a:t>
            </a:r>
          </a:p>
          <a:p>
            <a:r>
              <a:rPr lang="en-IN" sz="2400" dirty="0">
                <a:latin typeface="Calibri" panose="020F0502020204030204" pitchFamily="34" charset="0"/>
                <a:cs typeface="Calibri" panose="020F0502020204030204" pitchFamily="34" charset="0"/>
              </a:rPr>
              <a:t>Binary Literals</a:t>
            </a:r>
          </a:p>
        </p:txBody>
      </p:sp>
    </p:spTree>
    <p:extLst>
      <p:ext uri="{BB962C8B-B14F-4D97-AF65-F5344CB8AC3E}">
        <p14:creationId xmlns:p14="http://schemas.microsoft.com/office/powerpoint/2010/main" val="2618179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3B12-2D9A-81AE-ECF3-DC19274549DB}"/>
              </a:ext>
            </a:extLst>
          </p:cNvPr>
          <p:cNvSpPr>
            <a:spLocks noGrp="1"/>
          </p:cNvSpPr>
          <p:nvPr>
            <p:ph type="title"/>
          </p:nvPr>
        </p:nvSpPr>
        <p:spPr>
          <a:xfrm>
            <a:off x="1691640" y="365125"/>
            <a:ext cx="9662160" cy="841883"/>
          </a:xfrm>
        </p:spPr>
        <p:txBody>
          <a:bodyPr>
            <a:normAutofit/>
          </a:bodyPr>
          <a:lstStyle/>
          <a:p>
            <a:r>
              <a:rPr lang="en-IN" b="1" dirty="0">
                <a:latin typeface="Calibri" panose="020F0502020204030204" pitchFamily="34" charset="0"/>
                <a:cs typeface="Calibri" panose="020F0502020204030204" pitchFamily="34" charset="0"/>
              </a:rPr>
              <a:t>Operators</a:t>
            </a:r>
          </a:p>
        </p:txBody>
      </p:sp>
      <p:sp>
        <p:nvSpPr>
          <p:cNvPr id="3" name="Content Placeholder 2">
            <a:extLst>
              <a:ext uri="{FF2B5EF4-FFF2-40B4-BE49-F238E27FC236}">
                <a16:creationId xmlns:a16="http://schemas.microsoft.com/office/drawing/2014/main" id="{6D8F3273-DC03-A81B-807A-B9A617AB282F}"/>
              </a:ext>
            </a:extLst>
          </p:cNvPr>
          <p:cNvSpPr>
            <a:spLocks noGrp="1"/>
          </p:cNvSpPr>
          <p:nvPr>
            <p:ph idx="1"/>
          </p:nvPr>
        </p:nvSpPr>
        <p:spPr>
          <a:xfrm>
            <a:off x="1691640" y="1426464"/>
            <a:ext cx="9662160" cy="4750499"/>
          </a:xfrm>
        </p:spPr>
        <p:txBody>
          <a:bodyPr>
            <a:normAutofit fontScale="92500" lnSpcReduction="20000"/>
          </a:bodyPr>
          <a:lstStyle/>
          <a:p>
            <a:pPr algn="l" fontAlgn="base"/>
            <a:r>
              <a:rPr lang="en-US" sz="3500" dirty="0">
                <a:latin typeface="Calibri" panose="020F0502020204030204" pitchFamily="34" charset="0"/>
                <a:ea typeface="+mj-ea"/>
                <a:cs typeface="Calibri" panose="020F0502020204030204" pitchFamily="34" charset="0"/>
              </a:rPr>
              <a:t>Arithmetic Operators</a:t>
            </a:r>
          </a:p>
          <a:p>
            <a:pPr algn="l" fontAlgn="base"/>
            <a:r>
              <a:rPr lang="en-US" sz="3500" dirty="0">
                <a:latin typeface="Calibri" panose="020F0502020204030204" pitchFamily="34" charset="0"/>
                <a:ea typeface="+mj-ea"/>
                <a:cs typeface="Calibri" panose="020F0502020204030204" pitchFamily="34" charset="0"/>
              </a:rPr>
              <a:t>Unary Operators</a:t>
            </a:r>
          </a:p>
          <a:p>
            <a:pPr algn="l" fontAlgn="base"/>
            <a:r>
              <a:rPr lang="en-US" sz="3500" dirty="0">
                <a:latin typeface="Calibri" panose="020F0502020204030204" pitchFamily="34" charset="0"/>
                <a:ea typeface="+mj-ea"/>
                <a:cs typeface="Calibri" panose="020F0502020204030204" pitchFamily="34" charset="0"/>
              </a:rPr>
              <a:t>Assignment Operator</a:t>
            </a:r>
          </a:p>
          <a:p>
            <a:pPr algn="l" fontAlgn="base"/>
            <a:r>
              <a:rPr lang="en-US" sz="3500" dirty="0">
                <a:latin typeface="Calibri" panose="020F0502020204030204" pitchFamily="34" charset="0"/>
                <a:ea typeface="+mj-ea"/>
                <a:cs typeface="Calibri" panose="020F0502020204030204" pitchFamily="34" charset="0"/>
              </a:rPr>
              <a:t>Relational Operators</a:t>
            </a:r>
          </a:p>
          <a:p>
            <a:pPr algn="l" fontAlgn="base"/>
            <a:r>
              <a:rPr lang="en-US" sz="3500" dirty="0">
                <a:latin typeface="Calibri" panose="020F0502020204030204" pitchFamily="34" charset="0"/>
                <a:ea typeface="+mj-ea"/>
                <a:cs typeface="Calibri" panose="020F0502020204030204" pitchFamily="34" charset="0"/>
              </a:rPr>
              <a:t>Logical Operators</a:t>
            </a:r>
          </a:p>
          <a:p>
            <a:pPr algn="l" fontAlgn="base"/>
            <a:r>
              <a:rPr lang="en-US" sz="3500" dirty="0">
                <a:latin typeface="Calibri" panose="020F0502020204030204" pitchFamily="34" charset="0"/>
                <a:ea typeface="+mj-ea"/>
                <a:cs typeface="Calibri" panose="020F0502020204030204" pitchFamily="34" charset="0"/>
              </a:rPr>
              <a:t>Ternary Operator</a:t>
            </a:r>
          </a:p>
          <a:p>
            <a:pPr algn="l" fontAlgn="base"/>
            <a:r>
              <a:rPr lang="en-US" sz="3500" dirty="0">
                <a:latin typeface="Calibri" panose="020F0502020204030204" pitchFamily="34" charset="0"/>
                <a:ea typeface="+mj-ea"/>
                <a:cs typeface="Calibri" panose="020F0502020204030204" pitchFamily="34" charset="0"/>
              </a:rPr>
              <a:t>Bitwise Operators</a:t>
            </a:r>
          </a:p>
          <a:p>
            <a:pPr algn="l" fontAlgn="base"/>
            <a:r>
              <a:rPr lang="en-US" sz="3500" dirty="0">
                <a:latin typeface="Calibri" panose="020F0502020204030204" pitchFamily="34" charset="0"/>
                <a:ea typeface="+mj-ea"/>
                <a:cs typeface="Calibri" panose="020F0502020204030204" pitchFamily="34" charset="0"/>
              </a:rPr>
              <a:t>Shift Operators</a:t>
            </a:r>
          </a:p>
          <a:p>
            <a:pPr algn="l" fontAlgn="base"/>
            <a:r>
              <a:rPr lang="en-US" sz="3500" dirty="0">
                <a:latin typeface="Calibri" panose="020F0502020204030204" pitchFamily="34" charset="0"/>
                <a:ea typeface="+mj-ea"/>
                <a:cs typeface="Calibri" panose="020F0502020204030204" pitchFamily="34" charset="0"/>
              </a:rPr>
              <a:t>instance of Operator</a:t>
            </a:r>
          </a:p>
          <a:p>
            <a:endParaRPr lang="en-IN" dirty="0"/>
          </a:p>
        </p:txBody>
      </p:sp>
    </p:spTree>
    <p:extLst>
      <p:ext uri="{BB962C8B-B14F-4D97-AF65-F5344CB8AC3E}">
        <p14:creationId xmlns:p14="http://schemas.microsoft.com/office/powerpoint/2010/main" val="3778189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5F37B-F065-C887-91F8-64D07C5B165A}"/>
              </a:ext>
            </a:extLst>
          </p:cNvPr>
          <p:cNvSpPr>
            <a:spLocks noGrp="1"/>
          </p:cNvSpPr>
          <p:nvPr>
            <p:ph type="title"/>
          </p:nvPr>
        </p:nvSpPr>
        <p:spPr>
          <a:xfrm>
            <a:off x="1664208" y="365125"/>
            <a:ext cx="9689592" cy="759587"/>
          </a:xfrm>
        </p:spPr>
        <p:txBody>
          <a:bodyPr/>
          <a:lstStyle/>
          <a:p>
            <a:r>
              <a:rPr lang="en-US" b="1" dirty="0">
                <a:latin typeface="Calibri" panose="020F0502020204030204" pitchFamily="34" charset="0"/>
                <a:cs typeface="Calibri" panose="020F0502020204030204" pitchFamily="34" charset="0"/>
              </a:rPr>
              <a:t>Arithmetic Operators</a:t>
            </a:r>
            <a:endParaRPr lang="en-IN"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A697879-C7E7-DB1B-C4F6-7B841D44A09D}"/>
              </a:ext>
            </a:extLst>
          </p:cNvPr>
          <p:cNvSpPr>
            <a:spLocks noGrp="1"/>
          </p:cNvSpPr>
          <p:nvPr>
            <p:ph idx="1"/>
          </p:nvPr>
        </p:nvSpPr>
        <p:spPr>
          <a:xfrm>
            <a:off x="1664208" y="1207008"/>
            <a:ext cx="9689592" cy="4969955"/>
          </a:xfrm>
        </p:spPr>
        <p:txBody>
          <a:bodyPr/>
          <a:lstStyle/>
          <a:p>
            <a:pPr algn="l" fontAlgn="base"/>
            <a:r>
              <a:rPr lang="en-US" b="1" i="0" dirty="0">
                <a:solidFill>
                  <a:srgbClr val="273239"/>
                </a:solidFill>
                <a:effectLst/>
                <a:latin typeface="Calibri" panose="020F0502020204030204" pitchFamily="34" charset="0"/>
                <a:cs typeface="Calibri" panose="020F0502020204030204" pitchFamily="34" charset="0"/>
              </a:rPr>
              <a:t> </a:t>
            </a:r>
            <a:r>
              <a:rPr lang="en-US" sz="3200" b="1" i="0" dirty="0">
                <a:solidFill>
                  <a:srgbClr val="273239"/>
                </a:solidFill>
                <a:effectLst/>
                <a:latin typeface="Calibri" panose="020F0502020204030204" pitchFamily="34" charset="0"/>
                <a:cs typeface="Calibri" panose="020F0502020204030204" pitchFamily="34" charset="0"/>
              </a:rPr>
              <a:t>Arithmetic Operators:</a:t>
            </a:r>
            <a:r>
              <a:rPr lang="en-US" sz="3200" b="0" i="0" dirty="0">
                <a:solidFill>
                  <a:srgbClr val="273239"/>
                </a:solidFill>
                <a:effectLst/>
                <a:latin typeface="Calibri" panose="020F0502020204030204" pitchFamily="34" charset="0"/>
                <a:cs typeface="Calibri" panose="020F0502020204030204" pitchFamily="34" charset="0"/>
              </a:rPr>
              <a:t> Used to perform simple arithmetic operations on primitive data types. </a:t>
            </a:r>
          </a:p>
          <a:p>
            <a:pPr marL="457200" lvl="1" indent="0" fontAlgn="base">
              <a:buNone/>
            </a:pPr>
            <a:r>
              <a:rPr lang="en-US" sz="3200" b="1" i="0" dirty="0">
                <a:solidFill>
                  <a:srgbClr val="273239"/>
                </a:solidFill>
                <a:effectLst/>
                <a:latin typeface="Calibri" panose="020F0502020204030204" pitchFamily="34" charset="0"/>
                <a:cs typeface="Calibri" panose="020F0502020204030204" pitchFamily="34" charset="0"/>
              </a:rPr>
              <a:t>* : Multiplication</a:t>
            </a:r>
          </a:p>
          <a:p>
            <a:pPr marL="457200" lvl="1" indent="0" fontAlgn="base">
              <a:buNone/>
            </a:pPr>
            <a:r>
              <a:rPr lang="en-US" sz="3200" b="1" i="0" dirty="0">
                <a:solidFill>
                  <a:srgbClr val="273239"/>
                </a:solidFill>
                <a:effectLst/>
                <a:latin typeface="Calibri" panose="020F0502020204030204" pitchFamily="34" charset="0"/>
                <a:cs typeface="Calibri" panose="020F0502020204030204" pitchFamily="34" charset="0"/>
              </a:rPr>
              <a:t>/ : Division</a:t>
            </a:r>
          </a:p>
          <a:p>
            <a:pPr marL="457200" lvl="1" indent="0" fontAlgn="base">
              <a:buNone/>
            </a:pPr>
            <a:r>
              <a:rPr lang="en-US" sz="3200" b="1" i="0" dirty="0">
                <a:solidFill>
                  <a:srgbClr val="273239"/>
                </a:solidFill>
                <a:effectLst/>
                <a:latin typeface="Calibri" panose="020F0502020204030204" pitchFamily="34" charset="0"/>
                <a:cs typeface="Calibri" panose="020F0502020204030204" pitchFamily="34" charset="0"/>
              </a:rPr>
              <a:t>% : Modulo</a:t>
            </a:r>
          </a:p>
          <a:p>
            <a:pPr marL="457200" lvl="1" indent="0" fontAlgn="base">
              <a:buNone/>
            </a:pPr>
            <a:r>
              <a:rPr lang="en-US" sz="3200" b="1" i="0" dirty="0">
                <a:solidFill>
                  <a:srgbClr val="273239"/>
                </a:solidFill>
                <a:effectLst/>
                <a:latin typeface="Calibri" panose="020F0502020204030204" pitchFamily="34" charset="0"/>
                <a:cs typeface="Calibri" panose="020F0502020204030204" pitchFamily="34" charset="0"/>
              </a:rPr>
              <a:t>+ : Addition</a:t>
            </a:r>
          </a:p>
          <a:p>
            <a:pPr marL="457200" lvl="1" indent="0" fontAlgn="base">
              <a:buNone/>
            </a:pPr>
            <a:r>
              <a:rPr lang="en-US" sz="3200" b="1" i="0" dirty="0">
                <a:solidFill>
                  <a:srgbClr val="273239"/>
                </a:solidFill>
                <a:effectLst/>
                <a:latin typeface="Calibri" panose="020F0502020204030204" pitchFamily="34" charset="0"/>
                <a:cs typeface="Calibri" panose="020F0502020204030204" pitchFamily="34" charset="0"/>
              </a:rPr>
              <a:t>– : Subtraction</a:t>
            </a:r>
          </a:p>
          <a:p>
            <a:endParaRPr lang="en-IN" dirty="0"/>
          </a:p>
        </p:txBody>
      </p:sp>
    </p:spTree>
    <p:extLst>
      <p:ext uri="{BB962C8B-B14F-4D97-AF65-F5344CB8AC3E}">
        <p14:creationId xmlns:p14="http://schemas.microsoft.com/office/powerpoint/2010/main" val="2965781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AD63-5DE3-78AB-BF08-D36DAC0378B4}"/>
              </a:ext>
            </a:extLst>
          </p:cNvPr>
          <p:cNvSpPr>
            <a:spLocks noGrp="1"/>
          </p:cNvSpPr>
          <p:nvPr>
            <p:ph type="title"/>
          </p:nvPr>
        </p:nvSpPr>
        <p:spPr>
          <a:xfrm>
            <a:off x="1700784" y="365125"/>
            <a:ext cx="9653016" cy="860171"/>
          </a:xfrm>
        </p:spPr>
        <p:txBody>
          <a:bodyPr/>
          <a:lstStyle/>
          <a:p>
            <a:r>
              <a:rPr lang="en-US" b="1" i="0" dirty="0">
                <a:solidFill>
                  <a:srgbClr val="273239"/>
                </a:solidFill>
                <a:effectLst/>
                <a:latin typeface="Calibri" panose="020F0502020204030204" pitchFamily="34" charset="0"/>
                <a:cs typeface="Calibri" panose="020F0502020204030204" pitchFamily="34" charset="0"/>
              </a:rPr>
              <a:t>Unary Operators</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3BC3194-81D0-5F33-AAE4-8002A3815FF6}"/>
              </a:ext>
            </a:extLst>
          </p:cNvPr>
          <p:cNvSpPr>
            <a:spLocks noGrp="1"/>
          </p:cNvSpPr>
          <p:nvPr>
            <p:ph idx="1"/>
          </p:nvPr>
        </p:nvSpPr>
        <p:spPr>
          <a:xfrm>
            <a:off x="1700784" y="1225296"/>
            <a:ext cx="9653016" cy="4951667"/>
          </a:xfrm>
        </p:spPr>
        <p:txBody>
          <a:bodyPr>
            <a:normAutofit/>
          </a:bodyPr>
          <a:lstStyle/>
          <a:p>
            <a:pPr algn="l" fontAlgn="base"/>
            <a:r>
              <a:rPr lang="en-US" sz="2800" b="1" i="0" dirty="0">
                <a:solidFill>
                  <a:srgbClr val="273239"/>
                </a:solidFill>
                <a:effectLst/>
                <a:latin typeface="Calibri" panose="020F0502020204030204" pitchFamily="34" charset="0"/>
                <a:cs typeface="Calibri" panose="020F0502020204030204" pitchFamily="34" charset="0"/>
              </a:rPr>
              <a:t>Unary Operators:</a:t>
            </a:r>
            <a:r>
              <a:rPr lang="en-US" sz="2800" b="0" i="0" dirty="0">
                <a:solidFill>
                  <a:srgbClr val="273239"/>
                </a:solidFill>
                <a:effectLst/>
                <a:latin typeface="Calibri" panose="020F0502020204030204" pitchFamily="34" charset="0"/>
                <a:cs typeface="Calibri" panose="020F0502020204030204" pitchFamily="34" charset="0"/>
              </a:rPr>
              <a:t> Unary operators need only one operand. They are used to increment, decrement or negate a value. </a:t>
            </a:r>
          </a:p>
          <a:p>
            <a:pPr marL="457200" lvl="1" indent="0" fontAlgn="base">
              <a:buNone/>
            </a:pPr>
            <a:r>
              <a:rPr lang="en-US" sz="2400" b="1" i="0" dirty="0">
                <a:solidFill>
                  <a:srgbClr val="273239"/>
                </a:solidFill>
                <a:effectLst/>
                <a:latin typeface="Calibri" panose="020F0502020204030204" pitchFamily="34" charset="0"/>
                <a:cs typeface="Calibri" panose="020F0502020204030204" pitchFamily="34" charset="0"/>
              </a:rPr>
              <a:t>– :</a:t>
            </a:r>
            <a:r>
              <a:rPr lang="en-US" sz="2400" b="0" i="0" dirty="0">
                <a:solidFill>
                  <a:srgbClr val="273239"/>
                </a:solidFill>
                <a:effectLst/>
                <a:latin typeface="Calibri" panose="020F0502020204030204" pitchFamily="34" charset="0"/>
                <a:cs typeface="Calibri" panose="020F0502020204030204" pitchFamily="34" charset="0"/>
              </a:rPr>
              <a:t> </a:t>
            </a:r>
            <a:r>
              <a:rPr lang="en-US" sz="2400" b="1" i="0" dirty="0">
                <a:solidFill>
                  <a:srgbClr val="273239"/>
                </a:solidFill>
                <a:effectLst/>
                <a:latin typeface="Calibri" panose="020F0502020204030204" pitchFamily="34" charset="0"/>
                <a:cs typeface="Calibri" panose="020F0502020204030204" pitchFamily="34" charset="0"/>
              </a:rPr>
              <a:t>Unary minus</a:t>
            </a:r>
            <a:r>
              <a:rPr lang="en-US" sz="2400" b="0" i="0" dirty="0">
                <a:solidFill>
                  <a:srgbClr val="273239"/>
                </a:solidFill>
                <a:effectLst/>
                <a:latin typeface="Calibri" panose="020F0502020204030204" pitchFamily="34" charset="0"/>
                <a:cs typeface="Calibri" panose="020F0502020204030204" pitchFamily="34" charset="0"/>
              </a:rPr>
              <a:t>, used for negating the values.</a:t>
            </a:r>
          </a:p>
          <a:p>
            <a:pPr marL="457200" lvl="1" indent="0" fontAlgn="base">
              <a:buNone/>
            </a:pPr>
            <a:r>
              <a:rPr lang="en-US" sz="2400" b="1" i="0" dirty="0">
                <a:solidFill>
                  <a:srgbClr val="273239"/>
                </a:solidFill>
                <a:effectLst/>
                <a:latin typeface="Calibri" panose="020F0502020204030204" pitchFamily="34" charset="0"/>
                <a:cs typeface="Calibri" panose="020F0502020204030204" pitchFamily="34" charset="0"/>
              </a:rPr>
              <a:t>+ :</a:t>
            </a:r>
            <a:r>
              <a:rPr lang="en-US" sz="2400" b="0" i="0" dirty="0">
                <a:solidFill>
                  <a:srgbClr val="273239"/>
                </a:solidFill>
                <a:effectLst/>
                <a:latin typeface="Calibri" panose="020F0502020204030204" pitchFamily="34" charset="0"/>
                <a:cs typeface="Calibri" panose="020F0502020204030204" pitchFamily="34" charset="0"/>
              </a:rPr>
              <a:t> </a:t>
            </a:r>
            <a:r>
              <a:rPr lang="en-US" sz="2400" b="1" i="0" dirty="0">
                <a:solidFill>
                  <a:srgbClr val="273239"/>
                </a:solidFill>
                <a:effectLst/>
                <a:latin typeface="Calibri" panose="020F0502020204030204" pitchFamily="34" charset="0"/>
                <a:cs typeface="Calibri" panose="020F0502020204030204" pitchFamily="34" charset="0"/>
              </a:rPr>
              <a:t>Unary plus</a:t>
            </a:r>
            <a:r>
              <a:rPr lang="en-US" sz="2400" b="0" i="0" dirty="0">
                <a:solidFill>
                  <a:srgbClr val="273239"/>
                </a:solidFill>
                <a:effectLst/>
                <a:latin typeface="Calibri" panose="020F0502020204030204" pitchFamily="34" charset="0"/>
                <a:cs typeface="Calibri" panose="020F0502020204030204" pitchFamily="34" charset="0"/>
              </a:rPr>
              <a:t> indicates the positive value </a:t>
            </a:r>
          </a:p>
          <a:p>
            <a:pPr marL="457200" lvl="1" indent="0" fontAlgn="base">
              <a:buNone/>
            </a:pPr>
            <a:r>
              <a:rPr lang="en-US" sz="2400" b="1" dirty="0">
                <a:solidFill>
                  <a:srgbClr val="273239"/>
                </a:solidFill>
                <a:latin typeface="Calibri" panose="020F0502020204030204" pitchFamily="34" charset="0"/>
                <a:cs typeface="Calibri" panose="020F0502020204030204" pitchFamily="34" charset="0"/>
              </a:rPr>
              <a:t>++, -- </a:t>
            </a:r>
            <a:r>
              <a:rPr lang="en-US" sz="2400" b="1" i="0" dirty="0">
                <a:solidFill>
                  <a:srgbClr val="273239"/>
                </a:solidFill>
                <a:effectLst/>
                <a:latin typeface="Calibri" panose="020F0502020204030204" pitchFamily="34" charset="0"/>
                <a:cs typeface="Calibri" panose="020F0502020204030204" pitchFamily="34" charset="0"/>
              </a:rPr>
              <a:t>: Increments and Decrement operator</a:t>
            </a:r>
            <a:r>
              <a:rPr lang="en-US" sz="2400" b="0" i="0" dirty="0">
                <a:solidFill>
                  <a:srgbClr val="273239"/>
                </a:solidFill>
                <a:effectLst/>
                <a:latin typeface="Calibri" panose="020F0502020204030204" pitchFamily="34" charset="0"/>
                <a:cs typeface="Calibri" panose="020F0502020204030204" pitchFamily="34" charset="0"/>
              </a:rPr>
              <a:t>. They cab be prefix and postfix</a:t>
            </a:r>
          </a:p>
          <a:p>
            <a:pPr marL="457200" lvl="1" indent="0" fontAlgn="base">
              <a:buNone/>
            </a:pPr>
            <a:r>
              <a:rPr lang="en-US" sz="2400" b="1" i="0" dirty="0">
                <a:solidFill>
                  <a:srgbClr val="273239"/>
                </a:solidFill>
                <a:effectLst/>
                <a:latin typeface="Calibri" panose="020F0502020204030204" pitchFamily="34" charset="0"/>
                <a:cs typeface="Calibri" panose="020F0502020204030204" pitchFamily="34" charset="0"/>
              </a:rPr>
              <a:t>! : Logical not operator</a:t>
            </a:r>
            <a:r>
              <a:rPr lang="en-US" sz="2400" b="0" i="0" dirty="0">
                <a:solidFill>
                  <a:srgbClr val="273239"/>
                </a:solidFill>
                <a:effectLst/>
                <a:latin typeface="Calibri" panose="020F0502020204030204" pitchFamily="34" charset="0"/>
                <a:cs typeface="Calibri" panose="020F0502020204030204" pitchFamily="34" charset="0"/>
              </a:rPr>
              <a:t>, used for inverting a </a:t>
            </a:r>
            <a:r>
              <a:rPr lang="en-US" sz="2400" b="0" i="0" dirty="0" err="1">
                <a:solidFill>
                  <a:srgbClr val="273239"/>
                </a:solidFill>
                <a:effectLst/>
                <a:latin typeface="Calibri" panose="020F0502020204030204" pitchFamily="34" charset="0"/>
                <a:cs typeface="Calibri" panose="020F0502020204030204" pitchFamily="34" charset="0"/>
              </a:rPr>
              <a:t>boolean</a:t>
            </a:r>
            <a:r>
              <a:rPr lang="en-US" sz="2400" b="0" i="0" dirty="0">
                <a:solidFill>
                  <a:srgbClr val="273239"/>
                </a:solidFill>
                <a:effectLst/>
                <a:latin typeface="Calibri" panose="020F0502020204030204" pitchFamily="34" charset="0"/>
                <a:cs typeface="Calibri" panose="020F0502020204030204" pitchFamily="34" charset="0"/>
              </a:rPr>
              <a:t> value.</a:t>
            </a:r>
          </a:p>
          <a:p>
            <a:endParaRPr lang="en-IN" dirty="0"/>
          </a:p>
        </p:txBody>
      </p:sp>
    </p:spTree>
    <p:extLst>
      <p:ext uri="{BB962C8B-B14F-4D97-AF65-F5344CB8AC3E}">
        <p14:creationId xmlns:p14="http://schemas.microsoft.com/office/powerpoint/2010/main" val="2942520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AD63-5DE3-78AB-BF08-D36DAC0378B4}"/>
              </a:ext>
            </a:extLst>
          </p:cNvPr>
          <p:cNvSpPr>
            <a:spLocks noGrp="1"/>
          </p:cNvSpPr>
          <p:nvPr>
            <p:ph type="title"/>
          </p:nvPr>
        </p:nvSpPr>
        <p:spPr>
          <a:xfrm>
            <a:off x="1709928" y="365125"/>
            <a:ext cx="9643872" cy="860171"/>
          </a:xfrm>
        </p:spPr>
        <p:txBody>
          <a:bodyPr/>
          <a:lstStyle/>
          <a:p>
            <a:r>
              <a:rPr lang="en-US" b="1" i="0" dirty="0">
                <a:solidFill>
                  <a:srgbClr val="273239"/>
                </a:solidFill>
                <a:effectLst/>
                <a:latin typeface="Calibri" panose="020F0502020204030204" pitchFamily="34" charset="0"/>
                <a:cs typeface="Calibri" panose="020F0502020204030204" pitchFamily="34" charset="0"/>
              </a:rPr>
              <a:t>Assignment Operator</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3BC3194-81D0-5F33-AAE4-8002A3815FF6}"/>
              </a:ext>
            </a:extLst>
          </p:cNvPr>
          <p:cNvSpPr>
            <a:spLocks noGrp="1"/>
          </p:cNvSpPr>
          <p:nvPr>
            <p:ph idx="1"/>
          </p:nvPr>
        </p:nvSpPr>
        <p:spPr>
          <a:xfrm>
            <a:off x="1600200" y="1088136"/>
            <a:ext cx="9753600" cy="5088827"/>
          </a:xfrm>
        </p:spPr>
        <p:txBody>
          <a:bodyPr>
            <a:normAutofit fontScale="400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0"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a:t>
            </a:r>
            <a:r>
              <a:rPr kumimoji="0" lang="en-US" altLang="en-US" sz="50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 Assignment operator is used to assigning a value to any variable. It has a right to left associativity</a:t>
            </a:r>
          </a:p>
          <a:p>
            <a:pPr marL="0" indent="0" eaLnBrk="0" fontAlgn="base" hangingPunct="0">
              <a:lnSpc>
                <a:spcPct val="100000"/>
              </a:lnSpc>
              <a:spcBef>
                <a:spcPct val="0"/>
              </a:spcBef>
              <a:spcAft>
                <a:spcPct val="0"/>
              </a:spcAft>
              <a:buNone/>
            </a:pPr>
            <a:r>
              <a:rPr kumimoji="0" lang="en-US" altLang="en-US" sz="50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Ex. </a:t>
            </a:r>
            <a:r>
              <a:rPr kumimoji="0" lang="en-US" altLang="en-US" sz="5000" b="0" i="0" u="none" strike="noStrike" cap="none" normalizeH="0" baseline="0" dirty="0" err="1">
                <a:ln>
                  <a:noFill/>
                </a:ln>
                <a:solidFill>
                  <a:srgbClr val="273239"/>
                </a:solidFill>
                <a:effectLst/>
                <a:latin typeface="Calibri" panose="020F0502020204030204" pitchFamily="34" charset="0"/>
                <a:cs typeface="Calibri" panose="020F0502020204030204" pitchFamily="34" charset="0"/>
              </a:rPr>
              <a:t>i</a:t>
            </a:r>
            <a:r>
              <a:rPr kumimoji="0" lang="en-US" altLang="en-US" sz="50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a:t>
            </a:r>
            <a:r>
              <a:rPr kumimoji="0" lang="en-US" altLang="en-US" sz="5000"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a:t>
            </a:r>
            <a:r>
              <a:rPr kumimoji="0" lang="en-US" altLang="en-US" sz="50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10;</a:t>
            </a:r>
            <a:r>
              <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lang="en-US" altLang="en-US" sz="5000" dirty="0" err="1">
                <a:solidFill>
                  <a:srgbClr val="273239"/>
                </a:solidFill>
                <a:latin typeface="Calibri" panose="020F0502020204030204" pitchFamily="34" charset="0"/>
                <a:cs typeface="Calibri" panose="020F0502020204030204" pitchFamily="34" charset="0"/>
              </a:rPr>
              <a:t>i</a:t>
            </a:r>
            <a:r>
              <a:rPr lang="en-US" altLang="en-US" sz="5000" dirty="0">
                <a:solidFill>
                  <a:srgbClr val="273239"/>
                </a:solidFill>
                <a:latin typeface="Calibri" panose="020F0502020204030204" pitchFamily="34" charset="0"/>
                <a:cs typeface="Calibri" panose="020F0502020204030204" pitchFamily="34" charset="0"/>
              </a:rPr>
              <a:t> = i +10;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3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indent="0" algn="l" fontAlgn="base">
              <a:buNone/>
            </a:pPr>
            <a:endParaRPr lang="en-US" sz="5000" b="1" i="0" dirty="0">
              <a:solidFill>
                <a:srgbClr val="273239"/>
              </a:solidFill>
              <a:effectLst/>
              <a:latin typeface="Calibri" panose="020F0502020204030204" pitchFamily="34" charset="0"/>
              <a:cs typeface="Calibri" panose="020F0502020204030204" pitchFamily="34" charset="0"/>
            </a:endParaRPr>
          </a:p>
          <a:p>
            <a:pPr marL="0" indent="0" algn="l" fontAlgn="base">
              <a:buNone/>
            </a:pPr>
            <a:r>
              <a:rPr lang="en-US" sz="5000" b="1" i="0" dirty="0">
                <a:solidFill>
                  <a:srgbClr val="273239"/>
                </a:solidFill>
                <a:effectLst/>
                <a:latin typeface="Calibri" panose="020F0502020204030204" pitchFamily="34" charset="0"/>
                <a:cs typeface="Calibri" panose="020F0502020204030204" pitchFamily="34" charset="0"/>
              </a:rPr>
              <a:t>Compound Statement/Shorthand</a:t>
            </a:r>
            <a:r>
              <a:rPr lang="en-US" sz="5000" b="0" i="0" dirty="0">
                <a:solidFill>
                  <a:srgbClr val="273239"/>
                </a:solidFill>
                <a:effectLst/>
                <a:latin typeface="Calibri" panose="020F0502020204030204" pitchFamily="34" charset="0"/>
                <a:cs typeface="Calibri" panose="020F0502020204030204" pitchFamily="34" charset="0"/>
              </a:rPr>
              <a:t>. For example, instead </a:t>
            </a:r>
            <a:r>
              <a:rPr lang="en-US" sz="5000" dirty="0">
                <a:solidFill>
                  <a:srgbClr val="273239"/>
                </a:solidFill>
                <a:latin typeface="Calibri" panose="020F0502020204030204" pitchFamily="34" charset="0"/>
                <a:cs typeface="Calibri" panose="020F0502020204030204" pitchFamily="34" charset="0"/>
              </a:rPr>
              <a:t>of </a:t>
            </a:r>
            <a:r>
              <a:rPr lang="en-US" sz="5000" dirty="0" err="1">
                <a:solidFill>
                  <a:srgbClr val="273239"/>
                </a:solidFill>
                <a:latin typeface="Calibri" panose="020F0502020204030204" pitchFamily="34" charset="0"/>
                <a:cs typeface="Calibri" panose="020F0502020204030204" pitchFamily="34" charset="0"/>
              </a:rPr>
              <a:t>i</a:t>
            </a:r>
            <a:r>
              <a:rPr lang="en-US" sz="5000" dirty="0">
                <a:solidFill>
                  <a:srgbClr val="273239"/>
                </a:solidFill>
                <a:latin typeface="Calibri" panose="020F0502020204030204" pitchFamily="34" charset="0"/>
                <a:cs typeface="Calibri" panose="020F0502020204030204" pitchFamily="34" charset="0"/>
              </a:rPr>
              <a:t> = i+10, we can write </a:t>
            </a:r>
            <a:r>
              <a:rPr lang="en-US" sz="5000" dirty="0" err="1">
                <a:solidFill>
                  <a:srgbClr val="273239"/>
                </a:solidFill>
                <a:latin typeface="Calibri" panose="020F0502020204030204" pitchFamily="34" charset="0"/>
                <a:cs typeface="Calibri" panose="020F0502020204030204" pitchFamily="34" charset="0"/>
              </a:rPr>
              <a:t>i</a:t>
            </a:r>
            <a:r>
              <a:rPr lang="en-US" sz="5000" dirty="0">
                <a:solidFill>
                  <a:srgbClr val="273239"/>
                </a:solidFill>
                <a:latin typeface="Calibri" panose="020F0502020204030204" pitchFamily="34" charset="0"/>
                <a:cs typeface="Calibri" panose="020F0502020204030204" pitchFamily="34" charset="0"/>
              </a:rPr>
              <a:t> += 10;</a:t>
            </a:r>
          </a:p>
          <a:p>
            <a:pPr marL="0" indent="0" algn="l" fontAlgn="base">
              <a:buNone/>
            </a:pPr>
            <a:r>
              <a:rPr lang="en-US" sz="5000" b="1" i="0" dirty="0">
                <a:solidFill>
                  <a:srgbClr val="273239"/>
                </a:solidFill>
                <a:effectLst/>
                <a:latin typeface="Calibri" panose="020F0502020204030204" pitchFamily="34" charset="0"/>
                <a:cs typeface="Calibri" panose="020F0502020204030204" pitchFamily="34" charset="0"/>
              </a:rPr>
              <a:t>+=</a:t>
            </a:r>
            <a:r>
              <a:rPr lang="en-US" sz="5000" b="0" i="0" dirty="0">
                <a:solidFill>
                  <a:srgbClr val="273239"/>
                </a:solidFill>
                <a:effectLst/>
                <a:latin typeface="Calibri" panose="020F0502020204030204" pitchFamily="34" charset="0"/>
                <a:cs typeface="Calibri" panose="020F0502020204030204" pitchFamily="34" charset="0"/>
              </a:rPr>
              <a:t>, for adding left operand with right operand and then assigning it to the variable on the left.</a:t>
            </a:r>
          </a:p>
          <a:p>
            <a:pPr marL="0" indent="0" algn="l" fontAlgn="base">
              <a:buNone/>
            </a:pPr>
            <a:r>
              <a:rPr lang="en-US" sz="5000" b="1" i="0" dirty="0">
                <a:solidFill>
                  <a:srgbClr val="273239"/>
                </a:solidFill>
                <a:effectLst/>
                <a:latin typeface="Calibri" panose="020F0502020204030204" pitchFamily="34" charset="0"/>
                <a:cs typeface="Calibri" panose="020F0502020204030204" pitchFamily="34" charset="0"/>
              </a:rPr>
              <a:t>-=</a:t>
            </a:r>
            <a:r>
              <a:rPr lang="en-US" sz="5000" b="0" i="0" dirty="0">
                <a:solidFill>
                  <a:srgbClr val="273239"/>
                </a:solidFill>
                <a:effectLst/>
                <a:latin typeface="Calibri" panose="020F0502020204030204" pitchFamily="34" charset="0"/>
                <a:cs typeface="Calibri" panose="020F0502020204030204" pitchFamily="34" charset="0"/>
              </a:rPr>
              <a:t>, for subtracting right operand from left operand and then assigning it to the variable on the left.</a:t>
            </a:r>
          </a:p>
          <a:p>
            <a:pPr marL="0" indent="0" algn="l" fontAlgn="base">
              <a:buNone/>
            </a:pPr>
            <a:r>
              <a:rPr lang="en-US" sz="5000" b="1" i="0" dirty="0">
                <a:solidFill>
                  <a:srgbClr val="273239"/>
                </a:solidFill>
                <a:effectLst/>
                <a:latin typeface="Calibri" panose="020F0502020204030204" pitchFamily="34" charset="0"/>
                <a:cs typeface="Calibri" panose="020F0502020204030204" pitchFamily="34" charset="0"/>
              </a:rPr>
              <a:t>*=</a:t>
            </a:r>
            <a:r>
              <a:rPr lang="en-US" sz="5000" b="0" i="0" dirty="0">
                <a:solidFill>
                  <a:srgbClr val="273239"/>
                </a:solidFill>
                <a:effectLst/>
                <a:latin typeface="Calibri" panose="020F0502020204030204" pitchFamily="34" charset="0"/>
                <a:cs typeface="Calibri" panose="020F0502020204030204" pitchFamily="34" charset="0"/>
              </a:rPr>
              <a:t>, for multiplying left operand with right operand and then assigning it to the variable on the left.</a:t>
            </a:r>
          </a:p>
          <a:p>
            <a:pPr marL="0" indent="0" algn="l" fontAlgn="base">
              <a:buNone/>
            </a:pPr>
            <a:r>
              <a:rPr lang="en-US" sz="5000" b="1" i="0" dirty="0">
                <a:solidFill>
                  <a:srgbClr val="273239"/>
                </a:solidFill>
                <a:effectLst/>
                <a:latin typeface="Calibri" panose="020F0502020204030204" pitchFamily="34" charset="0"/>
                <a:cs typeface="Calibri" panose="020F0502020204030204" pitchFamily="34" charset="0"/>
              </a:rPr>
              <a:t>/=</a:t>
            </a:r>
            <a:r>
              <a:rPr lang="en-US" sz="5000" b="0" i="0" dirty="0">
                <a:solidFill>
                  <a:srgbClr val="273239"/>
                </a:solidFill>
                <a:effectLst/>
                <a:latin typeface="Calibri" panose="020F0502020204030204" pitchFamily="34" charset="0"/>
                <a:cs typeface="Calibri" panose="020F0502020204030204" pitchFamily="34" charset="0"/>
              </a:rPr>
              <a:t>, for dividing left operand by right operand and then assigning it to the variable on the left.</a:t>
            </a:r>
          </a:p>
          <a:p>
            <a:pPr marL="0" indent="0" algn="l" fontAlgn="base">
              <a:buNone/>
            </a:pPr>
            <a:r>
              <a:rPr lang="en-US" sz="5000" b="1" i="0" dirty="0">
                <a:solidFill>
                  <a:srgbClr val="273239"/>
                </a:solidFill>
                <a:effectLst/>
                <a:latin typeface="Calibri" panose="020F0502020204030204" pitchFamily="34" charset="0"/>
                <a:cs typeface="Calibri" panose="020F0502020204030204" pitchFamily="34" charset="0"/>
              </a:rPr>
              <a:t>%=</a:t>
            </a:r>
            <a:r>
              <a:rPr lang="en-US" sz="5000" b="0" i="0" dirty="0">
                <a:solidFill>
                  <a:srgbClr val="273239"/>
                </a:solidFill>
                <a:effectLst/>
                <a:latin typeface="Calibri" panose="020F0502020204030204" pitchFamily="34" charset="0"/>
                <a:cs typeface="Calibri" panose="020F0502020204030204" pitchFamily="34" charset="0"/>
              </a:rPr>
              <a:t>, for assigning modulo of left operand by right operand and then assigning it to the variable on the left.</a:t>
            </a:r>
          </a:p>
          <a:p>
            <a:pPr marL="0" indent="0" algn="l" fontAlgn="base">
              <a:buNone/>
            </a:pPr>
            <a:r>
              <a:rPr lang="en-US" sz="5000" dirty="0">
                <a:solidFill>
                  <a:srgbClr val="273239"/>
                </a:solidFill>
                <a:latin typeface="Calibri" panose="020F0502020204030204" pitchFamily="34" charset="0"/>
                <a:cs typeface="Calibri" panose="020F0502020204030204" pitchFamily="34" charset="0"/>
              </a:rPr>
              <a:t>Ex.   value += 10;</a:t>
            </a:r>
          </a:p>
          <a:p>
            <a:pPr marL="0" indent="0">
              <a:buNone/>
            </a:pPr>
            <a:endParaRPr lang="en-IN" dirty="0"/>
          </a:p>
        </p:txBody>
      </p:sp>
    </p:spTree>
    <p:extLst>
      <p:ext uri="{BB962C8B-B14F-4D97-AF65-F5344CB8AC3E}">
        <p14:creationId xmlns:p14="http://schemas.microsoft.com/office/powerpoint/2010/main" val="1127676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AD63-5DE3-78AB-BF08-D36DAC0378B4}"/>
              </a:ext>
            </a:extLst>
          </p:cNvPr>
          <p:cNvSpPr>
            <a:spLocks noGrp="1"/>
          </p:cNvSpPr>
          <p:nvPr>
            <p:ph type="title"/>
          </p:nvPr>
        </p:nvSpPr>
        <p:spPr>
          <a:xfrm>
            <a:off x="1691640" y="365125"/>
            <a:ext cx="9662160" cy="860171"/>
          </a:xfrm>
        </p:spPr>
        <p:txBody>
          <a:bodyPr/>
          <a:lstStyle/>
          <a:p>
            <a:r>
              <a:rPr lang="en-US" b="1" i="0" dirty="0">
                <a:solidFill>
                  <a:srgbClr val="273239"/>
                </a:solidFill>
                <a:effectLst/>
                <a:latin typeface="Calibri" panose="020F0502020204030204" pitchFamily="34" charset="0"/>
                <a:cs typeface="Calibri" panose="020F0502020204030204" pitchFamily="34" charset="0"/>
              </a:rPr>
              <a:t>Relational Operators</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3BC3194-81D0-5F33-AAE4-8002A3815FF6}"/>
              </a:ext>
            </a:extLst>
          </p:cNvPr>
          <p:cNvSpPr>
            <a:spLocks noGrp="1"/>
          </p:cNvSpPr>
          <p:nvPr>
            <p:ph idx="1"/>
          </p:nvPr>
        </p:nvSpPr>
        <p:spPr>
          <a:xfrm>
            <a:off x="1691640" y="1161288"/>
            <a:ext cx="9662160" cy="50156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b="1" dirty="0">
                <a:solidFill>
                  <a:srgbClr val="273239"/>
                </a:solidFill>
                <a:latin typeface="Calibri" panose="020F0502020204030204" pitchFamily="34" charset="0"/>
                <a:cs typeface="Calibri" panose="020F0502020204030204" pitchFamily="34" charset="0"/>
              </a:rPr>
              <a:t>Relational Operators: </a:t>
            </a:r>
            <a:r>
              <a:rPr kumimoji="0" lang="en-US" altLang="en-US" sz="32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These operators are used to check for relations like equality, greater than, and less than. They return </a:t>
            </a:r>
            <a:r>
              <a:rPr kumimoji="0" lang="en-US" altLang="en-US" sz="3200" b="0" i="0" u="none" strike="noStrike" cap="none" normalizeH="0" baseline="0" dirty="0" err="1">
                <a:ln>
                  <a:noFill/>
                </a:ln>
                <a:solidFill>
                  <a:srgbClr val="273239"/>
                </a:solidFill>
                <a:effectLst/>
                <a:latin typeface="Calibri" panose="020F0502020204030204" pitchFamily="34" charset="0"/>
                <a:cs typeface="Calibri" panose="020F0502020204030204" pitchFamily="34" charset="0"/>
              </a:rPr>
              <a:t>boolean</a:t>
            </a:r>
            <a:r>
              <a:rPr kumimoji="0" lang="en-US" altLang="en-US" sz="32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results after the comparison</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Equal to </a:t>
            </a: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returns true if the LHS is equal to the RHS.</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Not Equal to </a:t>
            </a: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returns true if the LHS is not equal to the RHS.</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&lt;, less than: </a:t>
            </a: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returns true if the LHS  is less than the RHS.</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&lt;=, less than or equal to </a:t>
            </a: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returns true if the LHS is less than or equal to the RHS.</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&gt;, Greater than: </a:t>
            </a: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returns true if the LHS is greater than the RHS.</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&gt;=, Greater than or equal to </a:t>
            </a: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returns true if the LHS is greater than or equal to the RHS</a:t>
            </a:r>
            <a:r>
              <a:rPr kumimoji="0" lang="en-US" altLang="en-US" sz="20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a:t>
            </a:r>
          </a:p>
          <a:p>
            <a:pPr marL="0" indent="0">
              <a:buNone/>
            </a:pPr>
            <a:endParaRPr lang="en-IN" dirty="0"/>
          </a:p>
        </p:txBody>
      </p:sp>
    </p:spTree>
    <p:extLst>
      <p:ext uri="{BB962C8B-B14F-4D97-AF65-F5344CB8AC3E}">
        <p14:creationId xmlns:p14="http://schemas.microsoft.com/office/powerpoint/2010/main" val="3229953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EFBE-0AF0-6000-5251-D158FAE444E3}"/>
              </a:ext>
            </a:extLst>
          </p:cNvPr>
          <p:cNvSpPr>
            <a:spLocks noGrp="1"/>
          </p:cNvSpPr>
          <p:nvPr>
            <p:ph type="title"/>
          </p:nvPr>
        </p:nvSpPr>
        <p:spPr>
          <a:xfrm>
            <a:off x="1676400" y="365125"/>
            <a:ext cx="10515600" cy="860171"/>
          </a:xfrm>
        </p:spPr>
        <p:txBody>
          <a:bodyPr/>
          <a:lstStyle/>
          <a:p>
            <a:r>
              <a:rPr lang="en-US" b="1" dirty="0">
                <a:latin typeface="Calibri" panose="020F0502020204030204" pitchFamily="34" charset="0"/>
                <a:cs typeface="Calibri" panose="020F0502020204030204" pitchFamily="34" charset="0"/>
              </a:rPr>
              <a:t>Java installation steps</a:t>
            </a:r>
            <a:endParaRPr lang="en-IN"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75688CB-1EDB-4214-0224-7C40E0535E61}"/>
              </a:ext>
            </a:extLst>
          </p:cNvPr>
          <p:cNvSpPr>
            <a:spLocks noGrp="1"/>
          </p:cNvSpPr>
          <p:nvPr>
            <p:ph idx="1"/>
          </p:nvPr>
        </p:nvSpPr>
        <p:spPr>
          <a:xfrm>
            <a:off x="1676400" y="1225296"/>
            <a:ext cx="9677400" cy="4951667"/>
          </a:xfrm>
        </p:spPr>
        <p:txBody>
          <a:bodyPr>
            <a:normAutofit/>
          </a:bodyPr>
          <a:lstStyle/>
          <a:p>
            <a:r>
              <a:rPr lang="en-US" sz="1800" b="1" dirty="0">
                <a:latin typeface="Calibri" panose="020F0502020204030204" pitchFamily="34" charset="0"/>
                <a:cs typeface="Calibri" panose="020F0502020204030204" pitchFamily="34" charset="0"/>
              </a:rPr>
              <a:t>Download JDK 11 from Oracle official site</a:t>
            </a:r>
          </a:p>
          <a:p>
            <a:pPr marL="800100" lvl="2" indent="0">
              <a:buNone/>
            </a:pPr>
            <a:r>
              <a:rPr lang="en-US" sz="2000" dirty="0">
                <a:latin typeface="Calibri" panose="020F0502020204030204" pitchFamily="34" charset="0"/>
                <a:cs typeface="Calibri" panose="020F0502020204030204" pitchFamily="34" charset="0"/>
                <a:hlinkClick r:id="rId2"/>
              </a:rPr>
              <a:t>https://www.oracle.com/java/technologies/downloads/#java11</a:t>
            </a:r>
            <a:endParaRPr lang="en-US" sz="2000" dirty="0">
              <a:latin typeface="Calibri" panose="020F0502020204030204" pitchFamily="34" charset="0"/>
              <a:cs typeface="Calibri" panose="020F0502020204030204" pitchFamily="34" charset="0"/>
            </a:endParaRPr>
          </a:p>
          <a:p>
            <a:pPr marL="0" indent="0">
              <a:buNone/>
            </a:pPr>
            <a:endParaRPr lang="en-US" dirty="0"/>
          </a:p>
          <a:p>
            <a:pPr marL="0" indent="0">
              <a:buNone/>
            </a:pPr>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17B1ABB8-0BF6-91EA-9330-BBDE6F13F2E5}"/>
              </a:ext>
            </a:extLst>
          </p:cNvPr>
          <p:cNvPicPr>
            <a:picLocks noChangeAspect="1"/>
          </p:cNvPicPr>
          <p:nvPr/>
        </p:nvPicPr>
        <p:blipFill>
          <a:blip r:embed="rId3"/>
          <a:stretch>
            <a:fillRect/>
          </a:stretch>
        </p:blipFill>
        <p:spPr>
          <a:xfrm>
            <a:off x="2121408" y="2404872"/>
            <a:ext cx="8074152" cy="3837862"/>
          </a:xfrm>
          <a:prstGeom prst="rect">
            <a:avLst/>
          </a:prstGeom>
        </p:spPr>
      </p:pic>
    </p:spTree>
    <p:extLst>
      <p:ext uri="{BB962C8B-B14F-4D97-AF65-F5344CB8AC3E}">
        <p14:creationId xmlns:p14="http://schemas.microsoft.com/office/powerpoint/2010/main" val="3837586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AD63-5DE3-78AB-BF08-D36DAC0378B4}"/>
              </a:ext>
            </a:extLst>
          </p:cNvPr>
          <p:cNvSpPr>
            <a:spLocks noGrp="1"/>
          </p:cNvSpPr>
          <p:nvPr>
            <p:ph type="title"/>
          </p:nvPr>
        </p:nvSpPr>
        <p:spPr>
          <a:xfrm>
            <a:off x="1773936" y="365125"/>
            <a:ext cx="9579864" cy="860171"/>
          </a:xfrm>
        </p:spPr>
        <p:txBody>
          <a:bodyPr/>
          <a:lstStyle/>
          <a:p>
            <a:r>
              <a:rPr lang="en-US" b="1" i="0" dirty="0">
                <a:solidFill>
                  <a:srgbClr val="273239"/>
                </a:solidFill>
                <a:effectLst/>
                <a:latin typeface="Calibri" panose="020F0502020204030204" pitchFamily="34" charset="0"/>
                <a:cs typeface="Calibri" panose="020F0502020204030204" pitchFamily="34" charset="0"/>
              </a:rPr>
              <a:t>Logical Operators and Ternary</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3BC3194-81D0-5F33-AAE4-8002A3815FF6}"/>
              </a:ext>
            </a:extLst>
          </p:cNvPr>
          <p:cNvSpPr>
            <a:spLocks noGrp="1"/>
          </p:cNvSpPr>
          <p:nvPr>
            <p:ph idx="1"/>
          </p:nvPr>
        </p:nvSpPr>
        <p:spPr>
          <a:xfrm>
            <a:off x="1773936" y="1161288"/>
            <a:ext cx="9579864" cy="50156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Logical Operators:</a:t>
            </a: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These operators are used to perform “logical AND” and “logical OR” operations, </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&amp;&amp;, Logical AND: </a:t>
            </a: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returns true when both conditions are true.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Logical OR: </a:t>
            </a: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returns true if at least one condition is true.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Logical NOT: </a:t>
            </a: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returns true when a condition is false and vice-versa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Ternary operator:</a:t>
            </a:r>
            <a:r>
              <a:rPr kumimoji="0" lang="en-US" altLang="en-US" sz="24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Ternary operator is a shorthand version of the if-else statement.</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indent="0" defTabSz="914400" eaLnBrk="0" fontAlgn="base" hangingPunct="0">
              <a:spcBef>
                <a:spcPct val="0"/>
              </a:spcBef>
              <a:spcAft>
                <a:spcPct val="0"/>
              </a:spcAft>
              <a:buClrTx/>
              <a:buNone/>
            </a:pPr>
            <a:r>
              <a:rPr lang="en-US" altLang="en-US" sz="2400" b="1" dirty="0">
                <a:solidFill>
                  <a:srgbClr val="273239"/>
                </a:solidFill>
                <a:latin typeface="Calibri" panose="020F0502020204030204" pitchFamily="34" charset="0"/>
                <a:cs typeface="Calibri" panose="020F0502020204030204" pitchFamily="34" charset="0"/>
              </a:rPr>
              <a:t>Syntax</a:t>
            </a:r>
          </a:p>
          <a:p>
            <a:pPr marL="0" indent="0" defTabSz="914400" eaLnBrk="0" fontAlgn="base" hangingPunct="0">
              <a:spcBef>
                <a:spcPct val="0"/>
              </a:spcBef>
              <a:spcAft>
                <a:spcPct val="0"/>
              </a:spcAft>
              <a:buClrTx/>
              <a:buNone/>
            </a:pPr>
            <a:r>
              <a:rPr lang="en-US" altLang="en-US" sz="2400" b="1" dirty="0">
                <a:solidFill>
                  <a:srgbClr val="273239"/>
                </a:solidFill>
                <a:latin typeface="Calibri" panose="020F0502020204030204" pitchFamily="34" charset="0"/>
                <a:cs typeface="Calibri" panose="020F0502020204030204" pitchFamily="34" charset="0"/>
              </a:rPr>
              <a:t>condition ? if true : if false</a:t>
            </a:r>
            <a:r>
              <a:rPr lang="en-US" altLang="en-US" sz="2400" b="1" dirty="0">
                <a:solidFill>
                  <a:schemeClr val="tx1"/>
                </a:solidFill>
                <a:latin typeface="Calibri" panose="020F0502020204030204" pitchFamily="34" charset="0"/>
                <a:cs typeface="Calibri" panose="020F0502020204030204" pitchFamily="34" charset="0"/>
              </a:rPr>
              <a:t> </a:t>
            </a:r>
            <a:endParaRPr lang="en-US" altLang="en-US" sz="4800" b="1" dirty="0">
              <a:solidFill>
                <a:schemeClr val="tx1"/>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273239"/>
              </a:solidFill>
              <a:effectLst/>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663015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AD63-5DE3-78AB-BF08-D36DAC0378B4}"/>
              </a:ext>
            </a:extLst>
          </p:cNvPr>
          <p:cNvSpPr>
            <a:spLocks noGrp="1"/>
          </p:cNvSpPr>
          <p:nvPr>
            <p:ph type="title"/>
          </p:nvPr>
        </p:nvSpPr>
        <p:spPr>
          <a:xfrm>
            <a:off x="1563624" y="301117"/>
            <a:ext cx="9790176" cy="686435"/>
          </a:xfrm>
        </p:spPr>
        <p:txBody>
          <a:bodyPr>
            <a:normAutofit/>
          </a:bodyPr>
          <a:lstStyle/>
          <a:p>
            <a:r>
              <a:rPr lang="en-US" b="1" i="0" dirty="0">
                <a:solidFill>
                  <a:srgbClr val="273239"/>
                </a:solidFill>
                <a:effectLst/>
                <a:latin typeface="Calibri" panose="020F0502020204030204" pitchFamily="34" charset="0"/>
                <a:cs typeface="Calibri" panose="020F0502020204030204" pitchFamily="34" charset="0"/>
              </a:rPr>
              <a:t>Bitwise, Shift and instance of Operators</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3BC3194-81D0-5F33-AAE4-8002A3815FF6}"/>
              </a:ext>
            </a:extLst>
          </p:cNvPr>
          <p:cNvSpPr>
            <a:spLocks noGrp="1"/>
          </p:cNvSpPr>
          <p:nvPr>
            <p:ph idx="1"/>
          </p:nvPr>
        </p:nvSpPr>
        <p:spPr>
          <a:xfrm>
            <a:off x="1563624" y="1078992"/>
            <a:ext cx="9790176" cy="5367528"/>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Bitwise Operators:</a:t>
            </a:r>
            <a:r>
              <a:rPr kumimoji="0" lang="en-US" altLang="en-US" sz="28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These operators are used to perform the manipulation of individual bits of a number.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lvl="1" indent="0" eaLnBrk="0" fontAlgn="base" hangingPunct="0">
              <a:lnSpc>
                <a:spcPct val="100000"/>
              </a:lnSpc>
              <a:spcBef>
                <a:spcPct val="0"/>
              </a:spcBef>
              <a:spcAft>
                <a:spcPct val="0"/>
              </a:spcAft>
              <a:buNone/>
            </a:pPr>
            <a:r>
              <a:rPr kumimoji="0" lang="en-US" altLang="en-US"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&amp;, Bitwise AND operator: </a:t>
            </a:r>
            <a:r>
              <a:rPr kumimoji="0" lang="en-US" altLang="en-US"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returns bit by bit AND of input values.</a:t>
            </a:r>
          </a:p>
          <a:p>
            <a:pPr marL="457200" lvl="1" indent="0" eaLnBrk="0" fontAlgn="base" hangingPunct="0">
              <a:lnSpc>
                <a:spcPct val="100000"/>
              </a:lnSpc>
              <a:spcBef>
                <a:spcPct val="0"/>
              </a:spcBef>
              <a:spcAft>
                <a:spcPct val="0"/>
              </a:spcAft>
              <a:buNone/>
            </a:pPr>
            <a:r>
              <a:rPr kumimoji="0" lang="en-US" altLang="en-US"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Bitwise OR operator: </a:t>
            </a:r>
            <a:r>
              <a:rPr kumimoji="0" lang="en-US" altLang="en-US"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returns bit by bit OR of input values.</a:t>
            </a:r>
          </a:p>
          <a:p>
            <a:pPr marL="457200" lvl="1" indent="0" eaLnBrk="0" fontAlgn="base" hangingPunct="0">
              <a:lnSpc>
                <a:spcPct val="100000"/>
              </a:lnSpc>
              <a:spcBef>
                <a:spcPct val="0"/>
              </a:spcBef>
              <a:spcAft>
                <a:spcPct val="0"/>
              </a:spcAft>
              <a:buNone/>
            </a:pPr>
            <a:r>
              <a:rPr kumimoji="0" lang="en-US" altLang="en-US"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Bitwise XOR operator: </a:t>
            </a:r>
            <a:r>
              <a:rPr kumimoji="0" lang="en-US" altLang="en-US"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returns bit-by-bit XOR of input values.</a:t>
            </a:r>
          </a:p>
          <a:p>
            <a:pPr marL="457200" lvl="1" indent="0" eaLnBrk="0" fontAlgn="base" hangingPunct="0">
              <a:lnSpc>
                <a:spcPct val="100000"/>
              </a:lnSpc>
              <a:spcBef>
                <a:spcPct val="0"/>
              </a:spcBef>
              <a:spcAft>
                <a:spcPct val="0"/>
              </a:spcAft>
              <a:buNone/>
            </a:pPr>
            <a:r>
              <a:rPr kumimoji="0" lang="en-US" altLang="en-US"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Bitwise Complement Operator: </a:t>
            </a:r>
            <a:r>
              <a:rPr kumimoji="0" lang="en-US" altLang="en-US"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This is a unary operator which returns the one’s complement representation of the input value.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rgbClr val="273239"/>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Shift Operators:</a:t>
            </a:r>
            <a:r>
              <a:rPr kumimoji="0" lang="en-US" altLang="en-US" sz="28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These operators are used to shift the bits of a number left or right, thereby multiplying or dividing the number by two, respectively. </a:t>
            </a:r>
          </a:p>
          <a:p>
            <a:pPr marL="457200" lvl="1" indent="0" eaLnBrk="0" fontAlgn="base" hangingPunct="0">
              <a:lnSpc>
                <a:spcPct val="100000"/>
              </a:lnSpc>
              <a:spcBef>
                <a:spcPct val="0"/>
              </a:spcBef>
              <a:spcAft>
                <a:spcPct val="0"/>
              </a:spcAft>
              <a:buNone/>
            </a:pPr>
            <a:r>
              <a:rPr kumimoji="0" lang="en-US" altLang="en-US"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&lt;&lt;, Left shift operator: </a:t>
            </a:r>
            <a:r>
              <a:rPr kumimoji="0" lang="en-US" altLang="en-US"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shifts the bits of the number to the left and fills 0 on voids left as a result. Similar effect as multiplying the number with some power of two.</a:t>
            </a:r>
          </a:p>
          <a:p>
            <a:pPr marL="457200" lvl="1" indent="0" eaLnBrk="0" fontAlgn="base" hangingPunct="0">
              <a:lnSpc>
                <a:spcPct val="100000"/>
              </a:lnSpc>
              <a:spcBef>
                <a:spcPct val="0"/>
              </a:spcBef>
              <a:spcAft>
                <a:spcPct val="0"/>
              </a:spcAft>
              <a:buNone/>
            </a:pPr>
            <a:r>
              <a:rPr kumimoji="0" lang="en-US" altLang="en-US"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&gt;&gt;, Signed Right shift operator: </a:t>
            </a:r>
            <a:r>
              <a:rPr kumimoji="0" lang="en-US" altLang="en-US"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shifts the bits of the number to the right and fills 0 on voids left as a result. The leftmost bit depends on the sign of the initial number. Similar effect as dividing the number with some power of two.</a:t>
            </a:r>
          </a:p>
          <a:p>
            <a:pPr marL="457200" lvl="1" indent="0" eaLnBrk="0" fontAlgn="base" hangingPunct="0">
              <a:lnSpc>
                <a:spcPct val="100000"/>
              </a:lnSpc>
              <a:spcBef>
                <a:spcPct val="0"/>
              </a:spcBef>
              <a:spcAft>
                <a:spcPct val="0"/>
              </a:spcAft>
              <a:buNone/>
            </a:pPr>
            <a:r>
              <a:rPr kumimoji="0" lang="en-US" altLang="en-US"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&gt;&gt;&gt;, Unsigned Right shift operator: </a:t>
            </a:r>
            <a:r>
              <a:rPr kumimoji="0" lang="en-US" altLang="en-US"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shifts the bits of the number to the right and fills 0 on voids left as a result. The leftmost bit is set to 0.</a:t>
            </a:r>
          </a:p>
          <a:p>
            <a:pPr marL="0" indent="0">
              <a:buNone/>
            </a:pPr>
            <a:endParaRPr lang="en-IN" dirty="0"/>
          </a:p>
        </p:txBody>
      </p:sp>
    </p:spTree>
    <p:extLst>
      <p:ext uri="{BB962C8B-B14F-4D97-AF65-F5344CB8AC3E}">
        <p14:creationId xmlns:p14="http://schemas.microsoft.com/office/powerpoint/2010/main" val="2240342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AD63-5DE3-78AB-BF08-D36DAC0378B4}"/>
              </a:ext>
            </a:extLst>
          </p:cNvPr>
          <p:cNvSpPr>
            <a:spLocks noGrp="1"/>
          </p:cNvSpPr>
          <p:nvPr>
            <p:ph type="title"/>
          </p:nvPr>
        </p:nvSpPr>
        <p:spPr>
          <a:xfrm>
            <a:off x="1645920" y="365125"/>
            <a:ext cx="9707880" cy="860171"/>
          </a:xfrm>
        </p:spPr>
        <p:txBody>
          <a:bodyPr>
            <a:normAutofit/>
          </a:bodyPr>
          <a:lstStyle/>
          <a:p>
            <a:r>
              <a:rPr lang="en-US" b="1" i="0" dirty="0">
                <a:solidFill>
                  <a:srgbClr val="273239"/>
                </a:solidFill>
                <a:effectLst/>
                <a:latin typeface="Calibri" panose="020F0502020204030204" pitchFamily="34" charset="0"/>
                <a:cs typeface="Calibri" panose="020F0502020204030204" pitchFamily="34" charset="0"/>
              </a:rPr>
              <a:t>instance of Operators</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3BC3194-81D0-5F33-AAE4-8002A3815FF6}"/>
              </a:ext>
            </a:extLst>
          </p:cNvPr>
          <p:cNvSpPr>
            <a:spLocks noGrp="1"/>
          </p:cNvSpPr>
          <p:nvPr>
            <p:ph idx="1"/>
          </p:nvPr>
        </p:nvSpPr>
        <p:spPr>
          <a:xfrm>
            <a:off x="1645920" y="1161288"/>
            <a:ext cx="9707880" cy="50156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a:ln>
                  <a:noFill/>
                </a:ln>
                <a:solidFill>
                  <a:srgbClr val="273239"/>
                </a:solidFill>
                <a:effectLst/>
                <a:latin typeface="Calibri" panose="020F0502020204030204" pitchFamily="34" charset="0"/>
                <a:cs typeface="Calibri" panose="020F0502020204030204" pitchFamily="34" charset="0"/>
              </a:rPr>
              <a:t>instanceof</a:t>
            </a:r>
            <a:r>
              <a:rPr kumimoji="0" lang="en-US" altLang="en-US" sz="2800" b="1"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operator:</a:t>
            </a:r>
            <a:r>
              <a:rPr kumimoji="0" lang="en-US" altLang="en-US" sz="2800" b="0" i="0" u="none" strike="noStrike" cap="none" normalizeH="0" baseline="0" dirty="0">
                <a:ln>
                  <a:noFill/>
                </a:ln>
                <a:solidFill>
                  <a:srgbClr val="273239"/>
                </a:solidFill>
                <a:effectLst/>
                <a:latin typeface="Calibri" panose="020F0502020204030204" pitchFamily="34" charset="0"/>
                <a:cs typeface="Calibri" panose="020F0502020204030204" pitchFamily="34" charset="0"/>
              </a:rPr>
              <a:t> The instance of the operator is used for type checking. It can be used to test if an object is an instance of a class, a subclass, or an interface. </a:t>
            </a:r>
            <a:endParaRPr kumimoji="0" lang="en-US" altLang="en-US" sz="4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2243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EFBE-0AF0-6000-5251-D158FAE444E3}"/>
              </a:ext>
            </a:extLst>
          </p:cNvPr>
          <p:cNvSpPr>
            <a:spLocks noGrp="1"/>
          </p:cNvSpPr>
          <p:nvPr>
            <p:ph type="title"/>
          </p:nvPr>
        </p:nvSpPr>
        <p:spPr>
          <a:xfrm>
            <a:off x="1752600" y="250951"/>
            <a:ext cx="10515600" cy="860171"/>
          </a:xfrm>
        </p:spPr>
        <p:txBody>
          <a:bodyPr/>
          <a:lstStyle/>
          <a:p>
            <a:r>
              <a:rPr lang="en-US" b="1" dirty="0">
                <a:latin typeface="Calibri" panose="020F0502020204030204" pitchFamily="34" charset="0"/>
                <a:cs typeface="Calibri" panose="020F0502020204030204" pitchFamily="34" charset="0"/>
              </a:rPr>
              <a:t>Java installation steps</a:t>
            </a:r>
            <a:endParaRPr lang="en-IN"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75688CB-1EDB-4214-0224-7C40E0535E61}"/>
              </a:ext>
            </a:extLst>
          </p:cNvPr>
          <p:cNvSpPr>
            <a:spLocks noGrp="1"/>
          </p:cNvSpPr>
          <p:nvPr>
            <p:ph idx="1"/>
          </p:nvPr>
        </p:nvSpPr>
        <p:spPr>
          <a:xfrm>
            <a:off x="1752600" y="1111122"/>
            <a:ext cx="9601200" cy="5065841"/>
          </a:xfrm>
        </p:spPr>
        <p:txBody>
          <a:bodyPr>
            <a:normAutofit/>
          </a:bodyPr>
          <a:lstStyle/>
          <a:p>
            <a:r>
              <a:rPr lang="en-US" sz="2000" b="1" dirty="0">
                <a:latin typeface="Calibri" panose="020F0502020204030204" pitchFamily="34" charset="0"/>
                <a:cs typeface="Calibri" panose="020F0502020204030204" pitchFamily="34" charset="0"/>
              </a:rPr>
              <a:t>Install Java using installer  if exe is downloaded or extract if zip is downloaded</a:t>
            </a:r>
          </a:p>
          <a:p>
            <a:r>
              <a:rPr lang="en-US" sz="2000" b="1" dirty="0">
                <a:latin typeface="Calibri" panose="020F0502020204030204" pitchFamily="34" charset="0"/>
                <a:cs typeface="Calibri" panose="020F0502020204030204" pitchFamily="34" charset="0"/>
              </a:rPr>
              <a:t>Setting up path on windows</a:t>
            </a:r>
          </a:p>
          <a:p>
            <a:pPr lvl="1"/>
            <a:r>
              <a:rPr lang="en-US" b="1" dirty="0">
                <a:latin typeface="Calibri" panose="020F0502020204030204" pitchFamily="34" charset="0"/>
                <a:cs typeface="Calibri" panose="020F0502020204030204" pitchFamily="34" charset="0"/>
              </a:rPr>
              <a:t>Add </a:t>
            </a:r>
            <a:r>
              <a:rPr lang="en-US" b="1" dirty="0" err="1">
                <a:latin typeface="Calibri" panose="020F0502020204030204" pitchFamily="34" charset="0"/>
                <a:cs typeface="Calibri" panose="020F0502020204030204" pitchFamily="34" charset="0"/>
              </a:rPr>
              <a:t>jdk</a:t>
            </a:r>
            <a:r>
              <a:rPr lang="en-US" b="1" dirty="0">
                <a:latin typeface="Calibri" panose="020F0502020204030204" pitchFamily="34" charset="0"/>
                <a:cs typeface="Calibri" panose="020F0502020204030204" pitchFamily="34" charset="0"/>
              </a:rPr>
              <a:t> installation directory  path in path variable</a:t>
            </a:r>
          </a:p>
          <a:p>
            <a:pPr marL="457200" lvl="1" indent="0">
              <a:buNone/>
            </a:pPr>
            <a:endParaRPr lang="en-US"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Check java version post installation with below command</a:t>
            </a:r>
          </a:p>
          <a:p>
            <a:pPr marL="457200" lvl="1" indent="0">
              <a:buNone/>
            </a:pPr>
            <a:r>
              <a:rPr lang="en-US" sz="1800" i="1" dirty="0">
                <a:latin typeface="Calibri" panose="020F0502020204030204" pitchFamily="34" charset="0"/>
                <a:cs typeface="Calibri" panose="020F0502020204030204" pitchFamily="34" charset="0"/>
              </a:rPr>
              <a:t>Command: </a:t>
            </a:r>
            <a:r>
              <a:rPr lang="en-US" sz="1800" b="1" i="1" dirty="0">
                <a:latin typeface="Calibri" panose="020F0502020204030204" pitchFamily="34" charset="0"/>
                <a:cs typeface="Calibri" panose="020F0502020204030204" pitchFamily="34" charset="0"/>
              </a:rPr>
              <a:t>java –version</a:t>
            </a:r>
          </a:p>
          <a:p>
            <a:pPr marL="457200" lvl="1" indent="0">
              <a:buNone/>
            </a:pPr>
            <a:r>
              <a:rPr lang="en-IN" sz="1800" dirty="0">
                <a:latin typeface="Calibri" panose="020F0502020204030204" pitchFamily="34" charset="0"/>
                <a:cs typeface="Calibri" panose="020F0502020204030204" pitchFamily="34" charset="0"/>
              </a:rPr>
              <a:t>java is command/executable name,  –version  is option</a:t>
            </a:r>
          </a:p>
          <a:p>
            <a:pPr marL="457200" lvl="1" indent="0">
              <a:buNone/>
            </a:pPr>
            <a:endParaRPr lang="en-IN" dirty="0"/>
          </a:p>
          <a:p>
            <a:pPr marL="457200" lvl="1" indent="0">
              <a:buNone/>
            </a:pPr>
            <a:endParaRPr lang="en-IN" dirty="0"/>
          </a:p>
          <a:p>
            <a:r>
              <a:rPr lang="en-US" sz="1800" b="1" dirty="0">
                <a:latin typeface="Calibri" panose="020F0502020204030204" pitchFamily="34" charset="0"/>
                <a:cs typeface="Calibri" panose="020F0502020204030204" pitchFamily="34" charset="0"/>
              </a:rPr>
              <a:t>Download Java Docs</a:t>
            </a:r>
          </a:p>
          <a:p>
            <a:pPr marL="457200" lvl="1" indent="0">
              <a:buNone/>
            </a:pPr>
            <a:r>
              <a:rPr lang="en-US" sz="1400" b="1" dirty="0">
                <a:latin typeface="Calibri" panose="020F0502020204030204" pitchFamily="34" charset="0"/>
                <a:cs typeface="Calibri" panose="020F0502020204030204" pitchFamily="34" charset="0"/>
              </a:rPr>
              <a:t>Direct	 : </a:t>
            </a:r>
            <a:r>
              <a:rPr lang="en-US" sz="1800" dirty="0">
                <a:latin typeface="Calibri" panose="020F0502020204030204" pitchFamily="34" charset="0"/>
                <a:cs typeface="Calibri" panose="020F0502020204030204" pitchFamily="34" charset="0"/>
                <a:hlinkClick r:id="rId2"/>
              </a:rPr>
              <a:t>https://docs.oracle.com/en/java/javase/11/docs/api/index.html</a:t>
            </a:r>
            <a:r>
              <a:rPr lang="en-US" sz="1800" dirty="0">
                <a:latin typeface="Calibri" panose="020F0502020204030204" pitchFamily="34" charset="0"/>
                <a:cs typeface="Calibri" panose="020F0502020204030204" pitchFamily="34" charset="0"/>
              </a:rPr>
              <a:t> </a:t>
            </a:r>
          </a:p>
          <a:p>
            <a:pPr marL="457200" lvl="1" indent="0">
              <a:buNone/>
            </a:pPr>
            <a:r>
              <a:rPr lang="en-US" sz="1400" b="1" dirty="0">
                <a:latin typeface="Calibri" panose="020F0502020204030204" pitchFamily="34" charset="0"/>
                <a:cs typeface="Calibri" panose="020F0502020204030204" pitchFamily="34" charset="0"/>
              </a:rPr>
              <a:t>Downloadable : </a:t>
            </a:r>
            <a:r>
              <a:rPr lang="en-US" sz="1800" dirty="0">
                <a:latin typeface="Calibri" panose="020F0502020204030204" pitchFamily="34" charset="0"/>
                <a:cs typeface="Calibri" panose="020F0502020204030204" pitchFamily="34" charset="0"/>
                <a:hlinkClick r:id="rId3"/>
              </a:rPr>
              <a:t>https://www.oracle.com/java/technologies/javase-jdk11-doc-downloads.html</a:t>
            </a:r>
            <a:r>
              <a:rPr lang="en-US" sz="1800" dirty="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33C615BA-75F3-E664-5BA2-5DE955500A97}"/>
              </a:ext>
            </a:extLst>
          </p:cNvPr>
          <p:cNvPicPr>
            <a:picLocks noChangeAspect="1"/>
          </p:cNvPicPr>
          <p:nvPr/>
        </p:nvPicPr>
        <p:blipFill>
          <a:blip r:embed="rId4"/>
          <a:stretch>
            <a:fillRect/>
          </a:stretch>
        </p:blipFill>
        <p:spPr>
          <a:xfrm>
            <a:off x="2289976" y="3975449"/>
            <a:ext cx="5801535" cy="571580"/>
          </a:xfrm>
          <a:prstGeom prst="rect">
            <a:avLst/>
          </a:prstGeom>
        </p:spPr>
      </p:pic>
    </p:spTree>
    <p:extLst>
      <p:ext uri="{BB962C8B-B14F-4D97-AF65-F5344CB8AC3E}">
        <p14:creationId xmlns:p14="http://schemas.microsoft.com/office/powerpoint/2010/main" val="4098905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CF06A-72AE-1955-BB88-A329166CFC81}"/>
              </a:ext>
            </a:extLst>
          </p:cNvPr>
          <p:cNvSpPr>
            <a:spLocks noGrp="1"/>
          </p:cNvSpPr>
          <p:nvPr>
            <p:ph type="title"/>
          </p:nvPr>
        </p:nvSpPr>
        <p:spPr>
          <a:xfrm>
            <a:off x="1728216" y="227965"/>
            <a:ext cx="9625584" cy="713867"/>
          </a:xfrm>
        </p:spPr>
        <p:txBody>
          <a:bodyPr/>
          <a:lstStyle/>
          <a:p>
            <a:r>
              <a:rPr lang="en-US" b="1" dirty="0">
                <a:latin typeface="Calibri" panose="020F0502020204030204" pitchFamily="34" charset="0"/>
                <a:cs typeface="Calibri" panose="020F0502020204030204" pitchFamily="34" charset="0"/>
              </a:rPr>
              <a:t>JRE, JVM and JDK</a:t>
            </a:r>
            <a:endParaRPr lang="en-IN" b="1" dirty="0">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3B69A285-C831-A683-86EF-6ABE5BDF0B45}"/>
              </a:ext>
            </a:extLst>
          </p:cNvPr>
          <p:cNvSpPr>
            <a:spLocks noGrp="1"/>
          </p:cNvSpPr>
          <p:nvPr>
            <p:ph idx="1"/>
          </p:nvPr>
        </p:nvSpPr>
        <p:spPr>
          <a:xfrm>
            <a:off x="1728216" y="1225295"/>
            <a:ext cx="9625584" cy="5404739"/>
          </a:xfrm>
        </p:spPr>
        <p:txBody>
          <a:bodyPr>
            <a:normAutofit fontScale="25000" lnSpcReduction="20000"/>
          </a:bodyPr>
          <a:lstStyle/>
          <a:p>
            <a:r>
              <a:rPr lang="en-US" sz="9600" b="1" dirty="0">
                <a:latin typeface="Calibri" panose="020F0502020204030204" pitchFamily="34" charset="0"/>
                <a:cs typeface="Calibri" panose="020F0502020204030204" pitchFamily="34" charset="0"/>
              </a:rPr>
              <a:t>JRE :</a:t>
            </a:r>
          </a:p>
          <a:p>
            <a:pPr lvl="1"/>
            <a:r>
              <a:rPr lang="en-US" sz="9600" dirty="0">
                <a:latin typeface="Calibri" panose="020F0502020204030204" pitchFamily="34" charset="0"/>
                <a:cs typeface="Calibri" panose="020F0502020204030204" pitchFamily="34" charset="0"/>
              </a:rPr>
              <a:t>Java API Libraries for running the application + JVM (Java Virtual Machine) </a:t>
            </a:r>
          </a:p>
          <a:p>
            <a:pPr marL="457200" lvl="1" indent="0">
              <a:buNone/>
            </a:pPr>
            <a:r>
              <a:rPr lang="en-US" sz="9600" dirty="0">
                <a:latin typeface="Calibri" panose="020F0502020204030204" pitchFamily="34" charset="0"/>
                <a:cs typeface="Calibri" panose="020F0502020204030204" pitchFamily="34" charset="0"/>
              </a:rPr>
              <a:t>	ex. rt.jar</a:t>
            </a:r>
          </a:p>
          <a:p>
            <a:pPr lvl="1"/>
            <a:r>
              <a:rPr lang="en-US" sz="9600" dirty="0">
                <a:solidFill>
                  <a:srgbClr val="002060"/>
                </a:solidFill>
                <a:latin typeface="Calibri" panose="020F0502020204030204" pitchFamily="34" charset="0"/>
                <a:cs typeface="Calibri" panose="020F0502020204030204" pitchFamily="34" charset="0"/>
              </a:rPr>
              <a:t>Contains packaged class like </a:t>
            </a:r>
            <a:r>
              <a:rPr lang="en-US" sz="9600" dirty="0" err="1">
                <a:solidFill>
                  <a:srgbClr val="002060"/>
                </a:solidFill>
                <a:latin typeface="Calibri" panose="020F0502020204030204" pitchFamily="34" charset="0"/>
                <a:cs typeface="Calibri" panose="020F0502020204030204" pitchFamily="34" charset="0"/>
              </a:rPr>
              <a:t>java.lang</a:t>
            </a:r>
            <a:r>
              <a:rPr lang="en-US" sz="9600" dirty="0">
                <a:solidFill>
                  <a:srgbClr val="002060"/>
                </a:solidFill>
                <a:latin typeface="Calibri" panose="020F0502020204030204" pitchFamily="34" charset="0"/>
                <a:cs typeface="Calibri" panose="020F0502020204030204" pitchFamily="34" charset="0"/>
              </a:rPr>
              <a:t>, </a:t>
            </a:r>
            <a:r>
              <a:rPr lang="en-US" sz="9600" dirty="0" err="1">
                <a:solidFill>
                  <a:srgbClr val="002060"/>
                </a:solidFill>
                <a:latin typeface="Calibri" panose="020F0502020204030204" pitchFamily="34" charset="0"/>
                <a:cs typeface="Calibri" panose="020F0502020204030204" pitchFamily="34" charset="0"/>
              </a:rPr>
              <a:t>java.util</a:t>
            </a:r>
            <a:endParaRPr lang="en-US" sz="9600" dirty="0">
              <a:solidFill>
                <a:srgbClr val="002060"/>
              </a:solidFill>
              <a:latin typeface="Calibri" panose="020F0502020204030204" pitchFamily="34" charset="0"/>
              <a:cs typeface="Calibri" panose="020F0502020204030204" pitchFamily="34" charset="0"/>
            </a:endParaRPr>
          </a:p>
          <a:p>
            <a:pPr lvl="1"/>
            <a:r>
              <a:rPr lang="en-US" sz="9600" dirty="0">
                <a:latin typeface="Calibri" panose="020F0502020204030204" pitchFamily="34" charset="0"/>
                <a:cs typeface="Calibri" panose="020F0502020204030204" pitchFamily="34" charset="0"/>
              </a:rPr>
              <a:t>JRE has a major responsibility for creating an environment for the execution of code.</a:t>
            </a:r>
          </a:p>
          <a:p>
            <a:pPr marL="457200" lvl="1" indent="0">
              <a:buNone/>
            </a:pPr>
            <a:endParaRPr lang="en-US" sz="6000" dirty="0">
              <a:latin typeface="Calibri" panose="020F0502020204030204" pitchFamily="34" charset="0"/>
              <a:cs typeface="Calibri" panose="020F0502020204030204" pitchFamily="34" charset="0"/>
            </a:endParaRPr>
          </a:p>
          <a:p>
            <a:r>
              <a:rPr lang="en-US" sz="9600" b="1" dirty="0">
                <a:latin typeface="Calibri" panose="020F0502020204030204" pitchFamily="34" charset="0"/>
                <a:cs typeface="Calibri" panose="020F0502020204030204" pitchFamily="34" charset="0"/>
              </a:rPr>
              <a:t>JVM :</a:t>
            </a:r>
          </a:p>
          <a:p>
            <a:pPr lvl="1"/>
            <a:r>
              <a:rPr lang="en-US" sz="9600" dirty="0">
                <a:latin typeface="Calibri" panose="020F0502020204030204" pitchFamily="34" charset="0"/>
                <a:cs typeface="Calibri" panose="020F0502020204030204" pitchFamily="34" charset="0"/>
              </a:rPr>
              <a:t>Loads classes using class loaders</a:t>
            </a:r>
          </a:p>
          <a:p>
            <a:pPr lvl="1"/>
            <a:r>
              <a:rPr lang="en-US" sz="9600" dirty="0">
                <a:solidFill>
                  <a:srgbClr val="002060"/>
                </a:solidFill>
                <a:latin typeface="Calibri" panose="020F0502020204030204" pitchFamily="34" charset="0"/>
                <a:cs typeface="Calibri" panose="020F0502020204030204" pitchFamily="34" charset="0"/>
              </a:rPr>
              <a:t>Helps in executing the Java bytecode.</a:t>
            </a:r>
          </a:p>
          <a:p>
            <a:pPr lvl="1"/>
            <a:r>
              <a:rPr lang="en-US" sz="9600" dirty="0">
                <a:latin typeface="Calibri" panose="020F0502020204030204" pitchFamily="34" charset="0"/>
                <a:cs typeface="Calibri" panose="020F0502020204030204" pitchFamily="34" charset="0"/>
              </a:rPr>
              <a:t>It has interpreter to interpret byte code</a:t>
            </a:r>
          </a:p>
          <a:p>
            <a:pPr lvl="1"/>
            <a:r>
              <a:rPr lang="en-US" sz="9600" dirty="0">
                <a:solidFill>
                  <a:srgbClr val="002060"/>
                </a:solidFill>
                <a:latin typeface="Calibri" panose="020F0502020204030204" pitchFamily="34" charset="0"/>
                <a:cs typeface="Calibri" panose="020F0502020204030204" pitchFamily="34" charset="0"/>
              </a:rPr>
              <a:t>I comes with Just-in-Time (JIT) compiler for converting the Java source code into a low-level machine language. </a:t>
            </a:r>
          </a:p>
          <a:p>
            <a:pPr marL="0" indent="0">
              <a:buNone/>
            </a:pPr>
            <a:r>
              <a:rPr lang="en-US" sz="2000" dirty="0">
                <a:solidFill>
                  <a:srgbClr val="002060"/>
                </a:solidFill>
              </a:rPr>
              <a:t>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67138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CF06A-72AE-1955-BB88-A329166CFC81}"/>
              </a:ext>
            </a:extLst>
          </p:cNvPr>
          <p:cNvSpPr>
            <a:spLocks noGrp="1"/>
          </p:cNvSpPr>
          <p:nvPr>
            <p:ph type="title"/>
          </p:nvPr>
        </p:nvSpPr>
        <p:spPr>
          <a:xfrm>
            <a:off x="1719072" y="227965"/>
            <a:ext cx="9634728" cy="713867"/>
          </a:xfrm>
        </p:spPr>
        <p:txBody>
          <a:bodyPr/>
          <a:lstStyle/>
          <a:p>
            <a:r>
              <a:rPr lang="en-US" b="1" dirty="0">
                <a:latin typeface="Calibri" panose="020F0502020204030204" pitchFamily="34" charset="0"/>
                <a:cs typeface="Calibri" panose="020F0502020204030204" pitchFamily="34" charset="0"/>
              </a:rPr>
              <a:t>JRE, JVM and JDK</a:t>
            </a:r>
            <a:endParaRPr lang="en-IN" b="1" dirty="0">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3B69A285-C831-A683-86EF-6ABE5BDF0B45}"/>
              </a:ext>
            </a:extLst>
          </p:cNvPr>
          <p:cNvSpPr>
            <a:spLocks noGrp="1"/>
          </p:cNvSpPr>
          <p:nvPr>
            <p:ph idx="1"/>
          </p:nvPr>
        </p:nvSpPr>
        <p:spPr>
          <a:xfrm>
            <a:off x="1719072" y="1225296"/>
            <a:ext cx="9634728" cy="4860227"/>
          </a:xfrm>
        </p:spPr>
        <p:txBody>
          <a:bodyPr>
            <a:normAutofit/>
          </a:bodyPr>
          <a:lstStyle/>
          <a:p>
            <a:r>
              <a:rPr lang="en-US" sz="2800" b="1" dirty="0">
                <a:latin typeface="Calibri" panose="020F0502020204030204" pitchFamily="34" charset="0"/>
                <a:cs typeface="Calibri" panose="020F0502020204030204" pitchFamily="34" charset="0"/>
              </a:rPr>
              <a:t>JDK :</a:t>
            </a:r>
          </a:p>
          <a:p>
            <a:pPr lvl="1"/>
            <a:r>
              <a:rPr lang="en-US" sz="2400" dirty="0">
                <a:latin typeface="Calibri" panose="020F0502020204030204" pitchFamily="34" charset="0"/>
                <a:cs typeface="Calibri" panose="020F0502020204030204" pitchFamily="34" charset="0"/>
              </a:rPr>
              <a:t>The JDK enables developers to create Java programs that can be executed and run by the JRE and JVM</a:t>
            </a:r>
          </a:p>
          <a:p>
            <a:pPr lvl="1"/>
            <a:r>
              <a:rPr lang="en-US" sz="2400" dirty="0">
                <a:solidFill>
                  <a:srgbClr val="002060"/>
                </a:solidFill>
                <a:latin typeface="Calibri" panose="020F0502020204030204" pitchFamily="34" charset="0"/>
                <a:cs typeface="Calibri" panose="020F0502020204030204" pitchFamily="34" charset="0"/>
              </a:rPr>
              <a:t>JRE + dev tools for </a:t>
            </a:r>
            <a:r>
              <a:rPr lang="en-US" sz="2400" b="0" i="0" dirty="0">
                <a:solidFill>
                  <a:srgbClr val="222222"/>
                </a:solidFill>
                <a:effectLst/>
                <a:latin typeface="Calibri" panose="020F0502020204030204" pitchFamily="34" charset="0"/>
                <a:cs typeface="Calibri" panose="020F0502020204030204" pitchFamily="34" charset="0"/>
              </a:rPr>
              <a:t> </a:t>
            </a:r>
            <a:r>
              <a:rPr lang="en-US" sz="2400" dirty="0">
                <a:solidFill>
                  <a:srgbClr val="002060"/>
                </a:solidFill>
                <a:latin typeface="Calibri" panose="020F0502020204030204" pitchFamily="34" charset="0"/>
                <a:cs typeface="Calibri" panose="020F0502020204030204" pitchFamily="34" charset="0"/>
              </a:rPr>
              <a:t>developing, debugging, and monitoring java code. Ex </a:t>
            </a:r>
            <a:r>
              <a:rPr lang="en-US" sz="2400" dirty="0" err="1">
                <a:solidFill>
                  <a:srgbClr val="002060"/>
                </a:solidFill>
                <a:latin typeface="Calibri" panose="020F0502020204030204" pitchFamily="34" charset="0"/>
                <a:cs typeface="Calibri" panose="020F0502020204030204" pitchFamily="34" charset="0"/>
              </a:rPr>
              <a:t>javac</a:t>
            </a:r>
            <a:r>
              <a:rPr lang="en-US" sz="2400" dirty="0">
                <a:solidFill>
                  <a:srgbClr val="002060"/>
                </a:solidFill>
                <a:latin typeface="Calibri" panose="020F0502020204030204" pitchFamily="34" charset="0"/>
                <a:cs typeface="Calibri" panose="020F0502020204030204" pitchFamily="34" charset="0"/>
              </a:rPr>
              <a:t>, </a:t>
            </a:r>
            <a:r>
              <a:rPr lang="en-US" sz="2400" dirty="0" err="1">
                <a:solidFill>
                  <a:srgbClr val="002060"/>
                </a:solidFill>
                <a:latin typeface="Calibri" panose="020F0502020204030204" pitchFamily="34" charset="0"/>
                <a:cs typeface="Calibri" panose="020F0502020204030204" pitchFamily="34" charset="0"/>
              </a:rPr>
              <a:t>javap</a:t>
            </a:r>
            <a:r>
              <a:rPr lang="en-US" sz="2400" dirty="0">
                <a:solidFill>
                  <a:srgbClr val="002060"/>
                </a:solidFill>
                <a:latin typeface="Calibri" panose="020F0502020204030204" pitchFamily="34" charset="0"/>
                <a:cs typeface="Calibri" panose="020F0502020204030204" pitchFamily="34" charset="0"/>
              </a:rPr>
              <a:t>, </a:t>
            </a:r>
            <a:r>
              <a:rPr lang="en-US" sz="2400" dirty="0" err="1">
                <a:solidFill>
                  <a:srgbClr val="002060"/>
                </a:solidFill>
                <a:latin typeface="Calibri" panose="020F0502020204030204" pitchFamily="34" charset="0"/>
                <a:cs typeface="Calibri" panose="020F0502020204030204" pitchFamily="34" charset="0"/>
              </a:rPr>
              <a:t>javah</a:t>
            </a:r>
            <a:r>
              <a:rPr lang="en-US" sz="2400" dirty="0">
                <a:solidFill>
                  <a:srgbClr val="002060"/>
                </a:solidFill>
                <a:latin typeface="Calibri" panose="020F0502020204030204" pitchFamily="34" charset="0"/>
                <a:cs typeface="Calibri" panose="020F0502020204030204" pitchFamily="34" charset="0"/>
              </a:rPr>
              <a:t>, jar, </a:t>
            </a:r>
            <a:r>
              <a:rPr lang="en-US" sz="2400" dirty="0" err="1">
                <a:solidFill>
                  <a:srgbClr val="002060"/>
                </a:solidFill>
                <a:latin typeface="Calibri" panose="020F0502020204030204" pitchFamily="34" charset="0"/>
                <a:cs typeface="Calibri" panose="020F0502020204030204" pitchFamily="34" charset="0"/>
              </a:rPr>
              <a:t>keytool</a:t>
            </a:r>
            <a:r>
              <a:rPr lang="en-US" sz="2400" dirty="0">
                <a:solidFill>
                  <a:srgbClr val="002060"/>
                </a:solidFill>
                <a:latin typeface="Calibri" panose="020F0502020204030204" pitchFamily="34" charset="0"/>
                <a:cs typeface="Calibri" panose="020F0502020204030204" pitchFamily="34" charset="0"/>
              </a:rPr>
              <a:t> etc.</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213997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A9A8-FFBB-ABD8-FEC6-8ED044B5F01F}"/>
              </a:ext>
            </a:extLst>
          </p:cNvPr>
          <p:cNvSpPr>
            <a:spLocks noGrp="1"/>
          </p:cNvSpPr>
          <p:nvPr>
            <p:ph type="title"/>
          </p:nvPr>
        </p:nvSpPr>
        <p:spPr>
          <a:xfrm>
            <a:off x="1645919" y="317359"/>
            <a:ext cx="9474645" cy="710914"/>
          </a:xfrm>
        </p:spPr>
        <p:txBody>
          <a:bodyPr>
            <a:normAutofit/>
          </a:bodyPr>
          <a:lstStyle/>
          <a:p>
            <a:r>
              <a:rPr lang="en-IN" b="1" dirty="0">
                <a:latin typeface="Calibri" panose="020F0502020204030204" pitchFamily="34" charset="0"/>
                <a:cs typeface="Calibri" panose="020F0502020204030204" pitchFamily="34" charset="0"/>
              </a:rPr>
              <a:t>Java compilation and execution</a:t>
            </a:r>
          </a:p>
        </p:txBody>
      </p:sp>
      <p:grpSp>
        <p:nvGrpSpPr>
          <p:cNvPr id="11" name="Group 10">
            <a:extLst>
              <a:ext uri="{FF2B5EF4-FFF2-40B4-BE49-F238E27FC236}">
                <a16:creationId xmlns:a16="http://schemas.microsoft.com/office/drawing/2014/main" id="{DEB4A9F8-4FE3-AB00-B406-E982D6CD49A1}"/>
              </a:ext>
            </a:extLst>
          </p:cNvPr>
          <p:cNvGrpSpPr/>
          <p:nvPr/>
        </p:nvGrpSpPr>
        <p:grpSpPr>
          <a:xfrm>
            <a:off x="3941064" y="1201043"/>
            <a:ext cx="3300984" cy="4984141"/>
            <a:chOff x="3941064" y="1201043"/>
            <a:chExt cx="3300984" cy="4984141"/>
          </a:xfrm>
        </p:grpSpPr>
        <p:sp>
          <p:nvSpPr>
            <p:cNvPr id="4" name="Rectangle 3">
              <a:extLst>
                <a:ext uri="{FF2B5EF4-FFF2-40B4-BE49-F238E27FC236}">
                  <a16:creationId xmlns:a16="http://schemas.microsoft.com/office/drawing/2014/main" id="{AAB34E5C-B828-92A5-A94B-DA4C5FDF4884}"/>
                </a:ext>
              </a:extLst>
            </p:cNvPr>
            <p:cNvSpPr/>
            <p:nvPr/>
          </p:nvSpPr>
          <p:spPr>
            <a:xfrm>
              <a:off x="3941064" y="1201043"/>
              <a:ext cx="3300984" cy="578182"/>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alibri" panose="020F0502020204030204" pitchFamily="34" charset="0"/>
                  <a:cs typeface="Calibri" panose="020F0502020204030204" pitchFamily="34" charset="0"/>
                </a:rPr>
                <a:t>Java Source Code</a:t>
              </a:r>
            </a:p>
            <a:p>
              <a:pPr algn="ctr"/>
              <a:r>
                <a:rPr lang="en-IN" b="1" dirty="0">
                  <a:latin typeface="Calibri" panose="020F0502020204030204" pitchFamily="34" charset="0"/>
                  <a:cs typeface="Calibri" panose="020F0502020204030204" pitchFamily="34" charset="0"/>
                </a:rPr>
                <a:t>Test.java</a:t>
              </a:r>
            </a:p>
          </p:txBody>
        </p:sp>
        <p:sp>
          <p:nvSpPr>
            <p:cNvPr id="6" name="Rectangle 5">
              <a:extLst>
                <a:ext uri="{FF2B5EF4-FFF2-40B4-BE49-F238E27FC236}">
                  <a16:creationId xmlns:a16="http://schemas.microsoft.com/office/drawing/2014/main" id="{2E918089-FE4B-5BBF-9F37-224BD3E3CBAB}"/>
                </a:ext>
              </a:extLst>
            </p:cNvPr>
            <p:cNvSpPr/>
            <p:nvPr/>
          </p:nvSpPr>
          <p:spPr>
            <a:xfrm>
              <a:off x="3941064" y="2204894"/>
              <a:ext cx="3300984" cy="642423"/>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alibri" panose="020F0502020204030204" pitchFamily="34" charset="0"/>
                  <a:cs typeface="Calibri" panose="020F0502020204030204" pitchFamily="34" charset="0"/>
                </a:rPr>
                <a:t>Java complier</a:t>
              </a:r>
            </a:p>
            <a:p>
              <a:pPr algn="ctr"/>
              <a:r>
                <a:rPr lang="en-IN" b="1" dirty="0">
                  <a:latin typeface="Calibri" panose="020F0502020204030204" pitchFamily="34" charset="0"/>
                  <a:cs typeface="Calibri" panose="020F0502020204030204" pitchFamily="34" charset="0"/>
                </a:rPr>
                <a:t>( </a:t>
              </a:r>
              <a:r>
                <a:rPr lang="en-IN" b="1" dirty="0" err="1">
                  <a:latin typeface="Calibri" panose="020F0502020204030204" pitchFamily="34" charset="0"/>
                  <a:cs typeface="Calibri" panose="020F0502020204030204" pitchFamily="34" charset="0"/>
                </a:rPr>
                <a:t>javac</a:t>
              </a:r>
              <a:r>
                <a:rPr lang="en-IN" b="1" dirty="0">
                  <a:latin typeface="Calibri" panose="020F0502020204030204" pitchFamily="34" charset="0"/>
                  <a:cs typeface="Calibri" panose="020F0502020204030204" pitchFamily="34" charset="0"/>
                </a:rPr>
                <a:t> Part of JDK)</a:t>
              </a:r>
            </a:p>
          </p:txBody>
        </p:sp>
        <p:sp>
          <p:nvSpPr>
            <p:cNvPr id="18" name="Rectangle 17">
              <a:extLst>
                <a:ext uri="{FF2B5EF4-FFF2-40B4-BE49-F238E27FC236}">
                  <a16:creationId xmlns:a16="http://schemas.microsoft.com/office/drawing/2014/main" id="{11FFBB16-FB11-A9F0-C2DA-34DB88225FF9}"/>
                </a:ext>
              </a:extLst>
            </p:cNvPr>
            <p:cNvSpPr/>
            <p:nvPr/>
          </p:nvSpPr>
          <p:spPr>
            <a:xfrm>
              <a:off x="3941064" y="3245554"/>
              <a:ext cx="3300984" cy="642423"/>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alibri" panose="020F0502020204030204" pitchFamily="34" charset="0"/>
                  <a:cs typeface="Calibri" panose="020F0502020204030204" pitchFamily="34" charset="0"/>
                </a:rPr>
                <a:t>Java Bytecode</a:t>
              </a:r>
            </a:p>
            <a:p>
              <a:pPr algn="ctr"/>
              <a:r>
                <a:rPr lang="en-IN" b="1" dirty="0" err="1">
                  <a:latin typeface="Calibri" panose="020F0502020204030204" pitchFamily="34" charset="0"/>
                  <a:cs typeface="Calibri" panose="020F0502020204030204" pitchFamily="34" charset="0"/>
                </a:rPr>
                <a:t>Test.class</a:t>
              </a:r>
              <a:endParaRPr lang="en-IN" b="1" dirty="0">
                <a:latin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id="{537FC156-82B0-A2F9-A06D-1C1D93760074}"/>
                </a:ext>
              </a:extLst>
            </p:cNvPr>
            <p:cNvSpPr/>
            <p:nvPr/>
          </p:nvSpPr>
          <p:spPr>
            <a:xfrm>
              <a:off x="3941064" y="4394006"/>
              <a:ext cx="3300984" cy="640732"/>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alibri" panose="020F0502020204030204" pitchFamily="34" charset="0"/>
                  <a:cs typeface="Calibri" panose="020F0502020204030204" pitchFamily="34" charset="0"/>
                </a:rPr>
                <a:t>JVM</a:t>
              </a:r>
            </a:p>
            <a:p>
              <a:pPr algn="ctr"/>
              <a:r>
                <a:rPr lang="en-IN" b="1" dirty="0">
                  <a:latin typeface="Calibri" panose="020F0502020204030204" pitchFamily="34" charset="0"/>
                  <a:cs typeface="Calibri" panose="020F0502020204030204" pitchFamily="34" charset="0"/>
                </a:rPr>
                <a:t>( interpreter)</a:t>
              </a:r>
            </a:p>
          </p:txBody>
        </p:sp>
        <p:sp>
          <p:nvSpPr>
            <p:cNvPr id="21" name="Arrow: Down 20">
              <a:extLst>
                <a:ext uri="{FF2B5EF4-FFF2-40B4-BE49-F238E27FC236}">
                  <a16:creationId xmlns:a16="http://schemas.microsoft.com/office/drawing/2014/main" id="{11BDC1A0-4C4C-EB09-BB85-1B8CB12EB419}"/>
                </a:ext>
              </a:extLst>
            </p:cNvPr>
            <p:cNvSpPr/>
            <p:nvPr/>
          </p:nvSpPr>
          <p:spPr>
            <a:xfrm>
              <a:off x="5472684" y="1779225"/>
              <a:ext cx="237744" cy="434813"/>
            </a:xfrm>
            <a:prstGeom prst="downArrow">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9" name="Arrow: Down 28">
              <a:extLst>
                <a:ext uri="{FF2B5EF4-FFF2-40B4-BE49-F238E27FC236}">
                  <a16:creationId xmlns:a16="http://schemas.microsoft.com/office/drawing/2014/main" id="{7CE2341F-9378-0E03-73FB-D533BBE4AEB9}"/>
                </a:ext>
              </a:extLst>
            </p:cNvPr>
            <p:cNvSpPr/>
            <p:nvPr/>
          </p:nvSpPr>
          <p:spPr>
            <a:xfrm>
              <a:off x="5472684" y="2847317"/>
              <a:ext cx="237744" cy="407381"/>
            </a:xfrm>
            <a:prstGeom prst="downArrow">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31" name="Arrow: Down 30">
              <a:extLst>
                <a:ext uri="{FF2B5EF4-FFF2-40B4-BE49-F238E27FC236}">
                  <a16:creationId xmlns:a16="http://schemas.microsoft.com/office/drawing/2014/main" id="{E7AAD7E3-82DE-FE9A-587C-60A5A57205C6}"/>
                </a:ext>
              </a:extLst>
            </p:cNvPr>
            <p:cNvSpPr/>
            <p:nvPr/>
          </p:nvSpPr>
          <p:spPr>
            <a:xfrm>
              <a:off x="5472684" y="3900806"/>
              <a:ext cx="237744" cy="474912"/>
            </a:xfrm>
            <a:prstGeom prst="downArrow">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 name="Rectangle 4">
              <a:extLst>
                <a:ext uri="{FF2B5EF4-FFF2-40B4-BE49-F238E27FC236}">
                  <a16:creationId xmlns:a16="http://schemas.microsoft.com/office/drawing/2014/main" id="{270FE771-125E-258B-D4AC-135367FDC72D}"/>
                </a:ext>
              </a:extLst>
            </p:cNvPr>
            <p:cNvSpPr/>
            <p:nvPr/>
          </p:nvSpPr>
          <p:spPr>
            <a:xfrm>
              <a:off x="3941064" y="5544452"/>
              <a:ext cx="3300984" cy="640732"/>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alibri" panose="020F0502020204030204" pitchFamily="34" charset="0"/>
                  <a:cs typeface="Calibri" panose="020F0502020204030204" pitchFamily="34" charset="0"/>
                </a:rPr>
                <a:t>Java Runtime ( JRE)</a:t>
              </a:r>
            </a:p>
          </p:txBody>
        </p:sp>
        <p:sp>
          <p:nvSpPr>
            <p:cNvPr id="10" name="Arrow: Down 9">
              <a:extLst>
                <a:ext uri="{FF2B5EF4-FFF2-40B4-BE49-F238E27FC236}">
                  <a16:creationId xmlns:a16="http://schemas.microsoft.com/office/drawing/2014/main" id="{15EF03AA-F87D-EB47-9BC0-74FF649EC7EA}"/>
                </a:ext>
              </a:extLst>
            </p:cNvPr>
            <p:cNvSpPr/>
            <p:nvPr/>
          </p:nvSpPr>
          <p:spPr>
            <a:xfrm>
              <a:off x="5472684" y="5047567"/>
              <a:ext cx="237744" cy="474912"/>
            </a:xfrm>
            <a:prstGeom prst="downArrow">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grpSp>
    </p:spTree>
    <p:extLst>
      <p:ext uri="{BB962C8B-B14F-4D97-AF65-F5344CB8AC3E}">
        <p14:creationId xmlns:p14="http://schemas.microsoft.com/office/powerpoint/2010/main" val="50473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3484-9697-52F4-3C98-F961B8CDB15B}"/>
              </a:ext>
            </a:extLst>
          </p:cNvPr>
          <p:cNvSpPr>
            <a:spLocks noGrp="1"/>
          </p:cNvSpPr>
          <p:nvPr>
            <p:ph type="title"/>
          </p:nvPr>
        </p:nvSpPr>
        <p:spPr>
          <a:xfrm>
            <a:off x="1773936" y="152591"/>
            <a:ext cx="9579864" cy="825818"/>
          </a:xfrm>
        </p:spPr>
        <p:txBody>
          <a:bodyPr/>
          <a:lstStyle/>
          <a:p>
            <a:r>
              <a:rPr lang="en-US" b="1" dirty="0">
                <a:latin typeface="Calibri" panose="020F0502020204030204" pitchFamily="34" charset="0"/>
                <a:cs typeface="Calibri" panose="020F0502020204030204" pitchFamily="34" charset="0"/>
              </a:rPr>
              <a:t>Java keywords</a:t>
            </a:r>
            <a:endParaRPr lang="en-IN" b="1" dirty="0">
              <a:latin typeface="Calibri" panose="020F0502020204030204" pitchFamily="34" charset="0"/>
              <a:cs typeface="Calibri" panose="020F0502020204030204" pitchFamily="34" charset="0"/>
            </a:endParaRPr>
          </a:p>
        </p:txBody>
      </p:sp>
      <p:sp>
        <p:nvSpPr>
          <p:cNvPr id="14" name="Content Placeholder 13">
            <a:extLst>
              <a:ext uri="{FF2B5EF4-FFF2-40B4-BE49-F238E27FC236}">
                <a16:creationId xmlns:a16="http://schemas.microsoft.com/office/drawing/2014/main" id="{69596663-555A-941E-0F2F-BA58567B003C}"/>
              </a:ext>
            </a:extLst>
          </p:cNvPr>
          <p:cNvSpPr>
            <a:spLocks noGrp="1"/>
          </p:cNvSpPr>
          <p:nvPr>
            <p:ph idx="1"/>
          </p:nvPr>
        </p:nvSpPr>
        <p:spPr>
          <a:xfrm>
            <a:off x="1773936" y="978408"/>
            <a:ext cx="9662160" cy="5513831"/>
          </a:xfrm>
        </p:spPr>
        <p:txBody>
          <a:bodyPr>
            <a:normAutofit/>
          </a:bodyPr>
          <a:lstStyle/>
          <a:p>
            <a:pPr marL="0" indent="0">
              <a:buNone/>
            </a:pPr>
            <a:r>
              <a:rPr lang="en-US" sz="2000" b="1" dirty="0">
                <a:latin typeface="Calibri" panose="020F0502020204030204" pitchFamily="34" charset="0"/>
                <a:cs typeface="Calibri" panose="020F0502020204030204" pitchFamily="34" charset="0"/>
              </a:rPr>
              <a:t>abstract</a:t>
            </a:r>
            <a:r>
              <a:rPr lang="en-US" sz="2000" dirty="0">
                <a:latin typeface="Calibri" panose="020F0502020204030204" pitchFamily="34" charset="0"/>
                <a:cs typeface="Calibri" panose="020F0502020204030204" pitchFamily="34" charset="0"/>
              </a:rPr>
              <a:t>		Specifies that a class or method will be implemented later, in a subclass </a:t>
            </a:r>
          </a:p>
          <a:p>
            <a:pPr marL="0" indent="0">
              <a:buNone/>
            </a:pPr>
            <a:r>
              <a:rPr lang="en-US" sz="2000" b="1" dirty="0">
                <a:solidFill>
                  <a:srgbClr val="002060"/>
                </a:solidFill>
                <a:latin typeface="Calibri" panose="020F0502020204030204" pitchFamily="34" charset="0"/>
                <a:cs typeface="Calibri" panose="020F0502020204030204" pitchFamily="34" charset="0"/>
              </a:rPr>
              <a:t>assert</a:t>
            </a:r>
            <a:r>
              <a:rPr lang="en-US" sz="2000" dirty="0">
                <a:solidFill>
                  <a:srgbClr val="002060"/>
                </a:solidFill>
                <a:latin typeface="Calibri" panose="020F0502020204030204" pitchFamily="34" charset="0"/>
                <a:cs typeface="Calibri" panose="020F0502020204030204" pitchFamily="34" charset="0"/>
              </a:rPr>
              <a:t>		Assert describes a predicate placed in a java program to indicate that the 				developer thinks that the 	predicate is always true at that place.</a:t>
            </a:r>
          </a:p>
          <a:p>
            <a:pPr marL="0" indent="0">
              <a:buNone/>
            </a:pPr>
            <a:r>
              <a:rPr lang="en-US" sz="2000" b="1" dirty="0" err="1">
                <a:latin typeface="Calibri" panose="020F0502020204030204" pitchFamily="34" charset="0"/>
                <a:cs typeface="Calibri" panose="020F0502020204030204" pitchFamily="34" charset="0"/>
              </a:rPr>
              <a:t>boolean</a:t>
            </a:r>
            <a:r>
              <a:rPr lang="en-US" sz="2000" dirty="0">
                <a:latin typeface="Calibri" panose="020F0502020204030204" pitchFamily="34" charset="0"/>
                <a:cs typeface="Calibri" panose="020F0502020204030204" pitchFamily="34" charset="0"/>
              </a:rPr>
              <a:t>		A data type that can hold True and False values only </a:t>
            </a:r>
          </a:p>
          <a:p>
            <a:pPr marL="0" indent="0">
              <a:buNone/>
            </a:pPr>
            <a:r>
              <a:rPr lang="en-US" sz="2000" b="1" dirty="0">
                <a:solidFill>
                  <a:srgbClr val="002060"/>
                </a:solidFill>
                <a:latin typeface="Calibri" panose="020F0502020204030204" pitchFamily="34" charset="0"/>
                <a:cs typeface="Calibri" panose="020F0502020204030204" pitchFamily="34" charset="0"/>
              </a:rPr>
              <a:t>break </a:t>
            </a:r>
            <a:r>
              <a:rPr lang="en-US" sz="2000" dirty="0">
                <a:solidFill>
                  <a:srgbClr val="002060"/>
                </a:solidFill>
                <a:latin typeface="Calibri" panose="020F0502020204030204" pitchFamily="34" charset="0"/>
                <a:cs typeface="Calibri" panose="020F0502020204030204" pitchFamily="34" charset="0"/>
              </a:rPr>
              <a:t>		A control statement for breaking out of loops.</a:t>
            </a:r>
          </a:p>
          <a:p>
            <a:pPr marL="0" indent="0">
              <a:buNone/>
            </a:pPr>
            <a:r>
              <a:rPr lang="en-US" sz="2000" b="1" dirty="0">
                <a:latin typeface="Calibri" panose="020F0502020204030204" pitchFamily="34" charset="0"/>
                <a:cs typeface="Calibri" panose="020F0502020204030204" pitchFamily="34" charset="0"/>
              </a:rPr>
              <a:t>byte</a:t>
            </a:r>
            <a:r>
              <a:rPr lang="en-US" sz="2000" dirty="0">
                <a:latin typeface="Calibri" panose="020F0502020204030204" pitchFamily="34" charset="0"/>
                <a:cs typeface="Calibri" panose="020F0502020204030204" pitchFamily="34" charset="0"/>
              </a:rPr>
              <a:t>		A data type that can hold 8-bit data values </a:t>
            </a:r>
          </a:p>
          <a:p>
            <a:pPr marL="0" indent="0">
              <a:buNone/>
            </a:pPr>
            <a:r>
              <a:rPr lang="en-US" sz="2000" b="1" dirty="0">
                <a:solidFill>
                  <a:srgbClr val="002060"/>
                </a:solidFill>
                <a:latin typeface="Calibri" panose="020F0502020204030204" pitchFamily="34" charset="0"/>
                <a:cs typeface="Calibri" panose="020F0502020204030204" pitchFamily="34" charset="0"/>
              </a:rPr>
              <a:t>case</a:t>
            </a:r>
            <a:r>
              <a:rPr lang="en-US" sz="2000" dirty="0">
                <a:solidFill>
                  <a:srgbClr val="002060"/>
                </a:solidFill>
                <a:latin typeface="Calibri" panose="020F0502020204030204" pitchFamily="34" charset="0"/>
                <a:cs typeface="Calibri" panose="020F0502020204030204" pitchFamily="34" charset="0"/>
              </a:rPr>
              <a:t>		Used in switch statements to mark blocks of text</a:t>
            </a:r>
          </a:p>
          <a:p>
            <a:pPr marL="0" indent="0">
              <a:buNone/>
            </a:pPr>
            <a:r>
              <a:rPr lang="en-US" sz="2000" b="1" dirty="0">
                <a:latin typeface="Calibri" panose="020F0502020204030204" pitchFamily="34" charset="0"/>
                <a:cs typeface="Calibri" panose="020F0502020204030204" pitchFamily="34" charset="0"/>
              </a:rPr>
              <a:t>catch</a:t>
            </a:r>
            <a:r>
              <a:rPr lang="en-US" sz="2000" dirty="0">
                <a:latin typeface="Calibri" panose="020F0502020204030204" pitchFamily="34" charset="0"/>
                <a:cs typeface="Calibri" panose="020F0502020204030204" pitchFamily="34" charset="0"/>
              </a:rPr>
              <a:t>		Catches exceptions generated by try statements</a:t>
            </a:r>
          </a:p>
          <a:p>
            <a:pPr marL="0" indent="0">
              <a:buNone/>
            </a:pPr>
            <a:r>
              <a:rPr lang="en-US" sz="2000" b="1" dirty="0">
                <a:solidFill>
                  <a:srgbClr val="002060"/>
                </a:solidFill>
                <a:latin typeface="Calibri" panose="020F0502020204030204" pitchFamily="34" charset="0"/>
                <a:cs typeface="Calibri" panose="020F0502020204030204" pitchFamily="34" charset="0"/>
              </a:rPr>
              <a:t>char</a:t>
            </a:r>
            <a:r>
              <a:rPr lang="en-US" sz="2000" dirty="0">
                <a:solidFill>
                  <a:srgbClr val="002060"/>
                </a:solidFill>
                <a:latin typeface="Calibri" panose="020F0502020204030204" pitchFamily="34" charset="0"/>
                <a:cs typeface="Calibri" panose="020F0502020204030204" pitchFamily="34" charset="0"/>
              </a:rPr>
              <a:t> 		A data type that can hold unsigned 16-bit Unicode characters</a:t>
            </a:r>
          </a:p>
          <a:p>
            <a:pPr marL="0" indent="0">
              <a:buNone/>
            </a:pPr>
            <a:r>
              <a:rPr lang="en-US" sz="2000" b="1" dirty="0">
                <a:latin typeface="Calibri" panose="020F0502020204030204" pitchFamily="34" charset="0"/>
                <a:cs typeface="Calibri" panose="020F0502020204030204" pitchFamily="34" charset="0"/>
              </a:rPr>
              <a:t>class</a:t>
            </a:r>
            <a:r>
              <a:rPr lang="en-US" sz="2000" dirty="0">
                <a:latin typeface="Calibri" panose="020F0502020204030204" pitchFamily="34" charset="0"/>
                <a:cs typeface="Calibri" panose="020F0502020204030204" pitchFamily="34" charset="0"/>
              </a:rPr>
              <a:t>		Declares a new class</a:t>
            </a:r>
          </a:p>
          <a:p>
            <a:pPr marL="0" indent="0">
              <a:buNone/>
            </a:pPr>
            <a:r>
              <a:rPr lang="en-US" sz="2000" b="1" dirty="0">
                <a:solidFill>
                  <a:srgbClr val="002060"/>
                </a:solidFill>
                <a:latin typeface="Calibri" panose="020F0502020204030204" pitchFamily="34" charset="0"/>
                <a:cs typeface="Calibri" panose="020F0502020204030204" pitchFamily="34" charset="0"/>
              </a:rPr>
              <a:t>continue</a:t>
            </a:r>
            <a:r>
              <a:rPr lang="en-US" sz="2000" dirty="0">
                <a:solidFill>
                  <a:srgbClr val="002060"/>
                </a:solidFill>
                <a:latin typeface="Calibri" panose="020F0502020204030204" pitchFamily="34" charset="0"/>
                <a:cs typeface="Calibri" panose="020F0502020204030204" pitchFamily="34" charset="0"/>
              </a:rPr>
              <a:t>	Sends control back outside a loop </a:t>
            </a:r>
          </a:p>
          <a:p>
            <a:pPr marL="0" indent="0">
              <a:buNone/>
            </a:pPr>
            <a:r>
              <a:rPr lang="en-US" sz="2000" b="1" dirty="0">
                <a:latin typeface="Calibri" panose="020F0502020204030204" pitchFamily="34" charset="0"/>
                <a:cs typeface="Calibri" panose="020F0502020204030204" pitchFamily="34" charset="0"/>
              </a:rPr>
              <a:t>default</a:t>
            </a:r>
            <a:r>
              <a:rPr lang="en-US" sz="2000" dirty="0">
                <a:latin typeface="Calibri" panose="020F0502020204030204" pitchFamily="34" charset="0"/>
                <a:cs typeface="Calibri" panose="020F0502020204030204" pitchFamily="34" charset="0"/>
              </a:rPr>
              <a:t>		Specifies the default block of code in a switch statement</a:t>
            </a:r>
          </a:p>
          <a:p>
            <a:pPr marL="0" indent="0">
              <a:buNone/>
            </a:pPr>
            <a:r>
              <a:rPr lang="en-US" sz="2000" b="1" dirty="0">
                <a:solidFill>
                  <a:srgbClr val="002060"/>
                </a:solidFill>
                <a:latin typeface="Calibri" panose="020F0502020204030204" pitchFamily="34" charset="0"/>
                <a:cs typeface="Calibri" panose="020F0502020204030204" pitchFamily="34" charset="0"/>
              </a:rPr>
              <a:t>do</a:t>
            </a:r>
            <a:r>
              <a:rPr lang="en-US" sz="2000" dirty="0">
                <a:solidFill>
                  <a:srgbClr val="002060"/>
                </a:solidFill>
                <a:latin typeface="Calibri" panose="020F0502020204030204" pitchFamily="34" charset="0"/>
                <a:cs typeface="Calibri" panose="020F0502020204030204" pitchFamily="34" charset="0"/>
              </a:rPr>
              <a:t>			Starts a do-while loop</a:t>
            </a:r>
          </a:p>
        </p:txBody>
      </p:sp>
    </p:spTree>
    <p:extLst>
      <p:ext uri="{BB962C8B-B14F-4D97-AF65-F5344CB8AC3E}">
        <p14:creationId xmlns:p14="http://schemas.microsoft.com/office/powerpoint/2010/main" val="2189772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3484-9697-52F4-3C98-F961B8CDB15B}"/>
              </a:ext>
            </a:extLst>
          </p:cNvPr>
          <p:cNvSpPr>
            <a:spLocks noGrp="1"/>
          </p:cNvSpPr>
          <p:nvPr>
            <p:ph type="title"/>
          </p:nvPr>
        </p:nvSpPr>
        <p:spPr>
          <a:xfrm>
            <a:off x="1664208" y="152591"/>
            <a:ext cx="9689592" cy="889826"/>
          </a:xfrm>
        </p:spPr>
        <p:txBody>
          <a:bodyPr/>
          <a:lstStyle/>
          <a:p>
            <a:r>
              <a:rPr lang="en-US" b="1" dirty="0">
                <a:latin typeface="Calibri" panose="020F0502020204030204" pitchFamily="34" charset="0"/>
                <a:cs typeface="Calibri" panose="020F0502020204030204" pitchFamily="34" charset="0"/>
              </a:rPr>
              <a:t>Java keywords</a:t>
            </a:r>
            <a:endParaRPr lang="en-IN" b="1" dirty="0">
              <a:latin typeface="Calibri" panose="020F0502020204030204" pitchFamily="34" charset="0"/>
              <a:cs typeface="Calibri" panose="020F0502020204030204" pitchFamily="34" charset="0"/>
            </a:endParaRPr>
          </a:p>
        </p:txBody>
      </p:sp>
      <p:sp>
        <p:nvSpPr>
          <p:cNvPr id="14" name="Content Placeholder 13">
            <a:extLst>
              <a:ext uri="{FF2B5EF4-FFF2-40B4-BE49-F238E27FC236}">
                <a16:creationId xmlns:a16="http://schemas.microsoft.com/office/drawing/2014/main" id="{69596663-555A-941E-0F2F-BA58567B003C}"/>
              </a:ext>
            </a:extLst>
          </p:cNvPr>
          <p:cNvSpPr>
            <a:spLocks noGrp="1"/>
          </p:cNvSpPr>
          <p:nvPr>
            <p:ph idx="1"/>
          </p:nvPr>
        </p:nvSpPr>
        <p:spPr>
          <a:xfrm>
            <a:off x="1664208" y="1042417"/>
            <a:ext cx="9689592" cy="5385815"/>
          </a:xfrm>
        </p:spPr>
        <p:txBody>
          <a:bodyPr>
            <a:normAutofit fontScale="40000" lnSpcReduction="20000"/>
          </a:bodyPr>
          <a:lstStyle/>
          <a:p>
            <a:pPr marL="0" indent="0">
              <a:buNone/>
            </a:pPr>
            <a:r>
              <a:rPr lang="en-US" sz="5000" b="1" dirty="0">
                <a:latin typeface="Calibri" panose="020F0502020204030204" pitchFamily="34" charset="0"/>
                <a:cs typeface="Calibri" panose="020F0502020204030204" pitchFamily="34" charset="0"/>
              </a:rPr>
              <a:t>double</a:t>
            </a:r>
            <a:r>
              <a:rPr lang="en-US" sz="5000" dirty="0">
                <a:latin typeface="Calibri" panose="020F0502020204030204" pitchFamily="34" charset="0"/>
                <a:cs typeface="Calibri" panose="020F0502020204030204" pitchFamily="34" charset="0"/>
              </a:rPr>
              <a:t>		A data type that can hold 64-bit floating-point numbers</a:t>
            </a:r>
          </a:p>
          <a:p>
            <a:pPr marL="0" indent="0">
              <a:buNone/>
            </a:pPr>
            <a:r>
              <a:rPr lang="en-US" sz="5000" b="1" dirty="0">
                <a:solidFill>
                  <a:srgbClr val="002060"/>
                </a:solidFill>
                <a:latin typeface="Calibri" panose="020F0502020204030204" pitchFamily="34" charset="0"/>
                <a:cs typeface="Calibri" panose="020F0502020204030204" pitchFamily="34" charset="0"/>
              </a:rPr>
              <a:t>else</a:t>
            </a:r>
            <a:r>
              <a:rPr lang="en-US" sz="5000" dirty="0">
                <a:solidFill>
                  <a:srgbClr val="002060"/>
                </a:solidFill>
                <a:latin typeface="Calibri" panose="020F0502020204030204" pitchFamily="34" charset="0"/>
                <a:cs typeface="Calibri" panose="020F0502020204030204" pitchFamily="34" charset="0"/>
              </a:rPr>
              <a:t>			Indicates alternative branches in an if statement </a:t>
            </a:r>
          </a:p>
          <a:p>
            <a:pPr marL="0" indent="0">
              <a:buNone/>
            </a:pPr>
            <a:r>
              <a:rPr lang="en-US" sz="5000" b="1" dirty="0" err="1">
                <a:latin typeface="Calibri" panose="020F0502020204030204" pitchFamily="34" charset="0"/>
                <a:cs typeface="Calibri" panose="020F0502020204030204" pitchFamily="34" charset="0"/>
              </a:rPr>
              <a:t>enum</a:t>
            </a:r>
            <a:r>
              <a:rPr lang="en-US" sz="5000" dirty="0">
                <a:latin typeface="Calibri" panose="020F0502020204030204" pitchFamily="34" charset="0"/>
                <a:cs typeface="Calibri" panose="020F0502020204030204" pitchFamily="34" charset="0"/>
              </a:rPr>
              <a:t>		A Java keyword is used to declare an enumerated type. Enumerations extend 			the 	base class.</a:t>
            </a:r>
          </a:p>
          <a:p>
            <a:pPr marL="0" indent="0">
              <a:buNone/>
            </a:pPr>
            <a:r>
              <a:rPr lang="en-US" sz="5000" b="1" dirty="0">
                <a:solidFill>
                  <a:srgbClr val="002060"/>
                </a:solidFill>
                <a:latin typeface="Calibri" panose="020F0502020204030204" pitchFamily="34" charset="0"/>
                <a:cs typeface="Calibri" panose="020F0502020204030204" pitchFamily="34" charset="0"/>
              </a:rPr>
              <a:t>extends</a:t>
            </a:r>
            <a:r>
              <a:rPr lang="en-US" sz="5000" dirty="0">
                <a:solidFill>
                  <a:srgbClr val="002060"/>
                </a:solidFill>
                <a:latin typeface="Calibri" panose="020F0502020204030204" pitchFamily="34" charset="0"/>
                <a:cs typeface="Calibri" panose="020F0502020204030204" pitchFamily="34" charset="0"/>
              </a:rPr>
              <a:t>		Indicates that a class is derived from another class or interface</a:t>
            </a:r>
            <a:endParaRPr lang="en-IN" sz="5000" dirty="0">
              <a:solidFill>
                <a:srgbClr val="002060"/>
              </a:solidFill>
              <a:latin typeface="Calibri" panose="020F0502020204030204" pitchFamily="34" charset="0"/>
              <a:cs typeface="Calibri" panose="020F0502020204030204" pitchFamily="34" charset="0"/>
            </a:endParaRPr>
          </a:p>
          <a:p>
            <a:pPr marL="0" indent="0">
              <a:buNone/>
            </a:pPr>
            <a:r>
              <a:rPr lang="en-US" sz="5000" b="1" dirty="0">
                <a:latin typeface="Calibri" panose="020F0502020204030204" pitchFamily="34" charset="0"/>
                <a:cs typeface="Calibri" panose="020F0502020204030204" pitchFamily="34" charset="0"/>
              </a:rPr>
              <a:t>final</a:t>
            </a:r>
            <a:r>
              <a:rPr lang="en-US" sz="5000" dirty="0">
                <a:latin typeface="Calibri" panose="020F0502020204030204" pitchFamily="34" charset="0"/>
                <a:cs typeface="Calibri" panose="020F0502020204030204" pitchFamily="34" charset="0"/>
              </a:rPr>
              <a:t>		Indicates that a variable holds a constant value or that a method will not be 			overridden</a:t>
            </a:r>
          </a:p>
          <a:p>
            <a:pPr marL="0" indent="0">
              <a:buNone/>
            </a:pPr>
            <a:r>
              <a:rPr lang="en-US" sz="5000" b="1" dirty="0">
                <a:solidFill>
                  <a:srgbClr val="002060"/>
                </a:solidFill>
                <a:latin typeface="Calibri" panose="020F0502020204030204" pitchFamily="34" charset="0"/>
                <a:cs typeface="Calibri" panose="020F0502020204030204" pitchFamily="34" charset="0"/>
              </a:rPr>
              <a:t>finally</a:t>
            </a:r>
            <a:r>
              <a:rPr lang="en-US" sz="5000" dirty="0">
                <a:solidFill>
                  <a:srgbClr val="002060"/>
                </a:solidFill>
                <a:latin typeface="Calibri" panose="020F0502020204030204" pitchFamily="34" charset="0"/>
                <a:cs typeface="Calibri" panose="020F0502020204030204" pitchFamily="34" charset="0"/>
              </a:rPr>
              <a:t>		Indicates a block of code in a try-catch structure that will always be executed</a:t>
            </a:r>
          </a:p>
          <a:p>
            <a:pPr marL="0" indent="0">
              <a:buNone/>
            </a:pPr>
            <a:r>
              <a:rPr lang="en-US" sz="5000" b="1" dirty="0">
                <a:latin typeface="Calibri" panose="020F0502020204030204" pitchFamily="34" charset="0"/>
                <a:cs typeface="Calibri" panose="020F0502020204030204" pitchFamily="34" charset="0"/>
              </a:rPr>
              <a:t>float</a:t>
            </a:r>
            <a:r>
              <a:rPr lang="en-US" sz="5000" dirty="0">
                <a:latin typeface="Calibri" panose="020F0502020204030204" pitchFamily="34" charset="0"/>
                <a:cs typeface="Calibri" panose="020F0502020204030204" pitchFamily="34" charset="0"/>
              </a:rPr>
              <a:t>		A data type that holds a 32-bit floating-point number </a:t>
            </a:r>
          </a:p>
          <a:p>
            <a:pPr marL="0" indent="0">
              <a:buNone/>
            </a:pPr>
            <a:r>
              <a:rPr lang="en-US" sz="5000" b="1" dirty="0">
                <a:solidFill>
                  <a:srgbClr val="002060"/>
                </a:solidFill>
                <a:latin typeface="Calibri" panose="020F0502020204030204" pitchFamily="34" charset="0"/>
                <a:cs typeface="Calibri" panose="020F0502020204030204" pitchFamily="34" charset="0"/>
              </a:rPr>
              <a:t>for</a:t>
            </a:r>
            <a:r>
              <a:rPr lang="en-US" sz="5000" dirty="0">
                <a:solidFill>
                  <a:srgbClr val="002060"/>
                </a:solidFill>
                <a:latin typeface="Calibri" panose="020F0502020204030204" pitchFamily="34" charset="0"/>
                <a:cs typeface="Calibri" panose="020F0502020204030204" pitchFamily="34" charset="0"/>
              </a:rPr>
              <a:t>			Used to start a for loop</a:t>
            </a:r>
          </a:p>
          <a:p>
            <a:pPr marL="0" indent="0">
              <a:buNone/>
            </a:pPr>
            <a:r>
              <a:rPr lang="en-US" sz="5000" b="1" dirty="0">
                <a:latin typeface="Calibri" panose="020F0502020204030204" pitchFamily="34" charset="0"/>
                <a:cs typeface="Calibri" panose="020F0502020204030204" pitchFamily="34" charset="0"/>
              </a:rPr>
              <a:t>if</a:t>
            </a:r>
            <a:r>
              <a:rPr lang="en-US" sz="5000" dirty="0">
                <a:latin typeface="Calibri" panose="020F0502020204030204" pitchFamily="34" charset="0"/>
                <a:cs typeface="Calibri" panose="020F0502020204030204" pitchFamily="34" charset="0"/>
              </a:rPr>
              <a:t>			Tests a true/false expression and branches accordingly</a:t>
            </a:r>
          </a:p>
          <a:p>
            <a:pPr marL="0" indent="0">
              <a:buNone/>
            </a:pPr>
            <a:r>
              <a:rPr lang="en-US" sz="5000" b="1" dirty="0">
                <a:solidFill>
                  <a:srgbClr val="002060"/>
                </a:solidFill>
                <a:latin typeface="Calibri" panose="020F0502020204030204" pitchFamily="34" charset="0"/>
                <a:cs typeface="Calibri" panose="020F0502020204030204" pitchFamily="34" charset="0"/>
              </a:rPr>
              <a:t>Implements </a:t>
            </a:r>
            <a:r>
              <a:rPr lang="en-US" sz="5000" dirty="0">
                <a:solidFill>
                  <a:srgbClr val="002060"/>
                </a:solidFill>
                <a:latin typeface="Calibri" panose="020F0502020204030204" pitchFamily="34" charset="0"/>
                <a:cs typeface="Calibri" panose="020F0502020204030204" pitchFamily="34" charset="0"/>
              </a:rPr>
              <a:t>Specifies that a class implements an interface </a:t>
            </a:r>
          </a:p>
          <a:p>
            <a:pPr marL="0" indent="0">
              <a:buNone/>
            </a:pPr>
            <a:r>
              <a:rPr lang="en-US" sz="5000" b="1" dirty="0">
                <a:latin typeface="Calibri" panose="020F0502020204030204" pitchFamily="34" charset="0"/>
                <a:cs typeface="Calibri" panose="020F0502020204030204" pitchFamily="34" charset="0"/>
              </a:rPr>
              <a:t>import</a:t>
            </a:r>
            <a:r>
              <a:rPr lang="en-US" sz="5000" dirty="0">
                <a:latin typeface="Calibri" panose="020F0502020204030204" pitchFamily="34" charset="0"/>
                <a:cs typeface="Calibri" panose="020F0502020204030204" pitchFamily="34" charset="0"/>
              </a:rPr>
              <a:t> 		References other classes</a:t>
            </a:r>
          </a:p>
          <a:p>
            <a:pPr marL="0" indent="0">
              <a:buNone/>
            </a:pPr>
            <a:r>
              <a:rPr lang="en-US" sz="5000" b="1" dirty="0" err="1">
                <a:solidFill>
                  <a:srgbClr val="002060"/>
                </a:solidFill>
                <a:latin typeface="Calibri" panose="020F0502020204030204" pitchFamily="34" charset="0"/>
                <a:cs typeface="Calibri" panose="020F0502020204030204" pitchFamily="34" charset="0"/>
              </a:rPr>
              <a:t>instanceof</a:t>
            </a:r>
            <a:r>
              <a:rPr lang="en-US" sz="5000" b="1" dirty="0">
                <a:solidFill>
                  <a:srgbClr val="002060"/>
                </a:solidFill>
                <a:latin typeface="Calibri" panose="020F0502020204030204" pitchFamily="34" charset="0"/>
                <a:cs typeface="Calibri" panose="020F0502020204030204" pitchFamily="34" charset="0"/>
              </a:rPr>
              <a:t>   </a:t>
            </a:r>
            <a:r>
              <a:rPr lang="en-US" sz="5000" dirty="0">
                <a:solidFill>
                  <a:srgbClr val="002060"/>
                </a:solidFill>
                <a:latin typeface="Calibri" panose="020F0502020204030204" pitchFamily="34" charset="0"/>
                <a:cs typeface="Calibri" panose="020F0502020204030204" pitchFamily="34" charset="0"/>
              </a:rPr>
              <a:t>Indicates whether an object is an instance of a specific class or implements an 			interface </a:t>
            </a:r>
          </a:p>
          <a:p>
            <a:pPr marL="0" indent="0">
              <a:buNone/>
            </a:pPr>
            <a:endParaRPr lang="en-IN" dirty="0"/>
          </a:p>
        </p:txBody>
      </p:sp>
    </p:spTree>
    <p:extLst>
      <p:ext uri="{BB962C8B-B14F-4D97-AF65-F5344CB8AC3E}">
        <p14:creationId xmlns:p14="http://schemas.microsoft.com/office/powerpoint/2010/main" val="42774547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599</TotalTime>
  <Words>2764</Words>
  <Application>Microsoft Office PowerPoint</Application>
  <PresentationFormat>Widescreen</PresentationFormat>
  <Paragraphs>323</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Century Gothic</vt:lpstr>
      <vt:lpstr>Courier New</vt:lpstr>
      <vt:lpstr>urw-din</vt:lpstr>
      <vt:lpstr>Wingdings</vt:lpstr>
      <vt:lpstr>Wingdings 3</vt:lpstr>
      <vt:lpstr>Wisp</vt:lpstr>
      <vt:lpstr>Java environment setup and java basics</vt:lpstr>
      <vt:lpstr>Java Features</vt:lpstr>
      <vt:lpstr>Java installation steps</vt:lpstr>
      <vt:lpstr>Java installation steps</vt:lpstr>
      <vt:lpstr>JRE, JVM and JDK</vt:lpstr>
      <vt:lpstr>JRE, JVM and JDK</vt:lpstr>
      <vt:lpstr>Java compilation and execution</vt:lpstr>
      <vt:lpstr>Java keywords</vt:lpstr>
      <vt:lpstr>Java keywords</vt:lpstr>
      <vt:lpstr>Java keywords</vt:lpstr>
      <vt:lpstr>Java keywords</vt:lpstr>
      <vt:lpstr>Hello java program</vt:lpstr>
      <vt:lpstr>Java statements and block of statements</vt:lpstr>
      <vt:lpstr>Data types in Java</vt:lpstr>
      <vt:lpstr>Data types in Java</vt:lpstr>
      <vt:lpstr>2’s Compliment</vt:lpstr>
      <vt:lpstr>Format specifiers for datatypes</vt:lpstr>
      <vt:lpstr>Variable declaration and initialization</vt:lpstr>
      <vt:lpstr>Rules for Identifier names</vt:lpstr>
      <vt:lpstr>Naming convention</vt:lpstr>
      <vt:lpstr>Few more Java rules</vt:lpstr>
      <vt:lpstr>Programs demo</vt:lpstr>
      <vt:lpstr>Widening and narrowing for primitive data types</vt:lpstr>
      <vt:lpstr>Programs Demo</vt:lpstr>
      <vt:lpstr>Operators</vt:lpstr>
      <vt:lpstr>Arithmetic Operators</vt:lpstr>
      <vt:lpstr>Unary Operators</vt:lpstr>
      <vt:lpstr>Assignment Operator</vt:lpstr>
      <vt:lpstr>Relational Operators</vt:lpstr>
      <vt:lpstr>Logical Operators and Ternary</vt:lpstr>
      <vt:lpstr>Bitwise, Shift and instance of Operators</vt:lpstr>
      <vt:lpstr>instance of Operators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 and Environment setup</dc:title>
  <dc:creator>Praphul Kolte</dc:creator>
  <cp:lastModifiedBy>Praphul Kolte</cp:lastModifiedBy>
  <cp:revision>239</cp:revision>
  <dcterms:created xsi:type="dcterms:W3CDTF">2022-09-10T17:56:43Z</dcterms:created>
  <dcterms:modified xsi:type="dcterms:W3CDTF">2022-09-14T09:16:47Z</dcterms:modified>
</cp:coreProperties>
</file>