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10" r:id="rId1"/>
  </p:sldMasterIdLst>
  <p:notesMasterIdLst>
    <p:notesMasterId r:id="rId25"/>
  </p:notesMasterIdLst>
  <p:sldIdLst>
    <p:sldId id="256" r:id="rId2"/>
    <p:sldId id="304" r:id="rId3"/>
    <p:sldId id="292" r:id="rId4"/>
    <p:sldId id="310" r:id="rId5"/>
    <p:sldId id="311" r:id="rId6"/>
    <p:sldId id="326" r:id="rId7"/>
    <p:sldId id="313" r:id="rId8"/>
    <p:sldId id="314" r:id="rId9"/>
    <p:sldId id="315" r:id="rId10"/>
    <p:sldId id="316" r:id="rId11"/>
    <p:sldId id="317" r:id="rId12"/>
    <p:sldId id="318" r:id="rId13"/>
    <p:sldId id="319" r:id="rId14"/>
    <p:sldId id="320" r:id="rId15"/>
    <p:sldId id="307" r:id="rId16"/>
    <p:sldId id="294" r:id="rId17"/>
    <p:sldId id="305" r:id="rId18"/>
    <p:sldId id="302" r:id="rId19"/>
    <p:sldId id="323" r:id="rId20"/>
    <p:sldId id="321" r:id="rId21"/>
    <p:sldId id="324" r:id="rId22"/>
    <p:sldId id="325" r:id="rId23"/>
    <p:sldId id="32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9A8D8A7-3DFF-4B90-966D-9C1AE6B2E5EE}">
          <p14:sldIdLst>
            <p14:sldId id="256"/>
            <p14:sldId id="304"/>
            <p14:sldId id="292"/>
            <p14:sldId id="310"/>
            <p14:sldId id="311"/>
            <p14:sldId id="326"/>
            <p14:sldId id="313"/>
            <p14:sldId id="314"/>
            <p14:sldId id="315"/>
            <p14:sldId id="316"/>
            <p14:sldId id="317"/>
            <p14:sldId id="318"/>
            <p14:sldId id="319"/>
            <p14:sldId id="320"/>
            <p14:sldId id="307"/>
            <p14:sldId id="294"/>
            <p14:sldId id="305"/>
            <p14:sldId id="302"/>
            <p14:sldId id="323"/>
            <p14:sldId id="321"/>
            <p14:sldId id="324"/>
            <p14:sldId id="325"/>
            <p14:sldId id="32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7ED1D1-5141-47C6-8775-730A4E30AC95}" type="datetimeFigureOut">
              <a:rPr lang="en-IN" smtClean="0"/>
              <a:t>05-10-2022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E4247-BCC3-43C3-97A2-EC8C9250AB3F}" type="slidenum">
              <a:rPr lang="en-IN" smtClean="0"/>
              <a:t>‹#›</a:t>
            </a:fld>
            <a:endParaRPr lang="en-IN"/>
          </a:p>
        </p:txBody>
      </p:sp>
    </p:spTree>
    <p:extLst>
      <p:ext uri="{BB962C8B-B14F-4D97-AF65-F5344CB8AC3E}">
        <p14:creationId xmlns:p14="http://schemas.microsoft.com/office/powerpoint/2010/main" val="1823515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B2273C12-63B2-46FF-C5BD-CA019017AA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FEC5071E-ED4C-461F-9405-445A4748214E}" type="slidenum">
              <a:rPr lang="en-US" altLang="en-US">
                <a:latin typeface="Times New Roman" panose="02020603050405020304" pitchFamily="18" charset="0"/>
              </a:rPr>
              <a:pPr eaLnBrk="1" hangingPunct="1">
                <a:spcBef>
                  <a:spcPct val="0"/>
                </a:spcBef>
              </a:pPr>
              <a:t>16</a:t>
            </a:fld>
            <a:endParaRPr lang="en-US" altLang="en-US">
              <a:latin typeface="Times New Roman" panose="02020603050405020304" pitchFamily="18" charset="0"/>
            </a:endParaRPr>
          </a:p>
        </p:txBody>
      </p:sp>
      <p:sp>
        <p:nvSpPr>
          <p:cNvPr id="12291" name="Rectangle 1026">
            <a:extLst>
              <a:ext uri="{FF2B5EF4-FFF2-40B4-BE49-F238E27FC236}">
                <a16:creationId xmlns:a16="http://schemas.microsoft.com/office/drawing/2014/main" id="{11C96EA1-DD9A-FD04-2B7E-037B45F51CE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2" name="Rectangle 1027">
            <a:extLst>
              <a:ext uri="{FF2B5EF4-FFF2-40B4-BE49-F238E27FC236}">
                <a16:creationId xmlns:a16="http://schemas.microsoft.com/office/drawing/2014/main" id="{F974984F-5DF7-288C-05CF-5CF2CABB482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B2273C12-63B2-46FF-C5BD-CA019017AA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FEC5071E-ED4C-461F-9405-445A4748214E}" type="slidenum">
              <a:rPr lang="en-US" altLang="en-US">
                <a:latin typeface="Times New Roman" panose="02020603050405020304" pitchFamily="18" charset="0"/>
              </a:rPr>
              <a:pPr eaLnBrk="1" hangingPunct="1">
                <a:spcBef>
                  <a:spcPct val="0"/>
                </a:spcBef>
              </a:pPr>
              <a:t>18</a:t>
            </a:fld>
            <a:endParaRPr lang="en-US" altLang="en-US">
              <a:latin typeface="Times New Roman" panose="02020603050405020304" pitchFamily="18" charset="0"/>
            </a:endParaRPr>
          </a:p>
        </p:txBody>
      </p:sp>
      <p:sp>
        <p:nvSpPr>
          <p:cNvPr id="12291" name="Rectangle 1026">
            <a:extLst>
              <a:ext uri="{FF2B5EF4-FFF2-40B4-BE49-F238E27FC236}">
                <a16:creationId xmlns:a16="http://schemas.microsoft.com/office/drawing/2014/main" id="{11C96EA1-DD9A-FD04-2B7E-037B45F51CE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2" name="Rectangle 1027">
            <a:extLst>
              <a:ext uri="{FF2B5EF4-FFF2-40B4-BE49-F238E27FC236}">
                <a16:creationId xmlns:a16="http://schemas.microsoft.com/office/drawing/2014/main" id="{F974984F-5DF7-288C-05CF-5CF2CABB482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 </a:t>
            </a:r>
          </a:p>
        </p:txBody>
      </p:sp>
    </p:spTree>
    <p:extLst>
      <p:ext uri="{BB962C8B-B14F-4D97-AF65-F5344CB8AC3E}">
        <p14:creationId xmlns:p14="http://schemas.microsoft.com/office/powerpoint/2010/main" val="1128499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BC46E1-E072-402B-ABA2-29F4EB69E88B}"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1820185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BC46E1-E072-402B-ABA2-29F4EB69E88B}"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3771128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BC46E1-E072-402B-ABA2-29F4EB69E88B}"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447018-D857-480A-A04D-176EF927754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85982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1BC46E1-E072-402B-ABA2-29F4EB69E88B}"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3637050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1BC46E1-E072-402B-ABA2-29F4EB69E88B}"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447018-D857-480A-A04D-176EF927754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72950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1BC46E1-E072-402B-ABA2-29F4EB69E88B}"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2958649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BC46E1-E072-402B-ABA2-29F4EB69E88B}"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3986802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BC46E1-E072-402B-ABA2-29F4EB69E88B}"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1959476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BC46E1-E072-402B-ABA2-29F4EB69E88B}"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145077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BC46E1-E072-402B-ABA2-29F4EB69E88B}"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3797111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BC46E1-E072-402B-ABA2-29F4EB69E88B}"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569978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BC46E1-E072-402B-ABA2-29F4EB69E88B}" type="datetimeFigureOut">
              <a:rPr lang="en-IN" smtClean="0"/>
              <a:t>05-10-2022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3415454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BC46E1-E072-402B-ABA2-29F4EB69E88B}" type="datetimeFigureOut">
              <a:rPr lang="en-IN" smtClean="0"/>
              <a:t>05-10-2022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1460512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C46E1-E072-402B-ABA2-29F4EB69E88B}" type="datetimeFigureOut">
              <a:rPr lang="en-IN" smtClean="0"/>
              <a:t>05-10-2022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1996352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BC46E1-E072-402B-ABA2-29F4EB69E88B}"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2720397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BC46E1-E072-402B-ABA2-29F4EB69E88B}"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2454882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1BC46E1-E072-402B-ABA2-29F4EB69E88B}" type="datetimeFigureOut">
              <a:rPr lang="en-IN" smtClean="0"/>
              <a:t>05-10-2022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2447018-D857-480A-A04D-176EF9277547}" type="slidenum">
              <a:rPr lang="en-IN" smtClean="0"/>
              <a:t>‹#›</a:t>
            </a:fld>
            <a:endParaRPr lang="en-IN"/>
          </a:p>
        </p:txBody>
      </p:sp>
    </p:spTree>
    <p:extLst>
      <p:ext uri="{BB962C8B-B14F-4D97-AF65-F5344CB8AC3E}">
        <p14:creationId xmlns:p14="http://schemas.microsoft.com/office/powerpoint/2010/main" val="2682306379"/>
      </p:ext>
    </p:extLst>
  </p:cSld>
  <p:clrMap bg1="lt1" tx1="dk1" bg2="lt2" tx2="dk2" accent1="accent1" accent2="accent2" accent3="accent3" accent4="accent4" accent5="accent5" accent6="accent6" hlink="hlink" folHlink="folHlink"/>
  <p:sldLayoutIdLst>
    <p:sldLayoutId id="2147484511" r:id="rId1"/>
    <p:sldLayoutId id="2147484512" r:id="rId2"/>
    <p:sldLayoutId id="2147484513" r:id="rId3"/>
    <p:sldLayoutId id="2147484514" r:id="rId4"/>
    <p:sldLayoutId id="2147484515" r:id="rId5"/>
    <p:sldLayoutId id="2147484516" r:id="rId6"/>
    <p:sldLayoutId id="2147484517" r:id="rId7"/>
    <p:sldLayoutId id="2147484518" r:id="rId8"/>
    <p:sldLayoutId id="2147484519" r:id="rId9"/>
    <p:sldLayoutId id="2147484520" r:id="rId10"/>
    <p:sldLayoutId id="2147484521" r:id="rId11"/>
    <p:sldLayoutId id="2147484522" r:id="rId12"/>
    <p:sldLayoutId id="2147484523" r:id="rId13"/>
    <p:sldLayoutId id="2147484524" r:id="rId14"/>
    <p:sldLayoutId id="2147484525" r:id="rId15"/>
    <p:sldLayoutId id="214748452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E5AE-3FF7-23A4-DA93-EFF4A55AB673}"/>
              </a:ext>
            </a:extLst>
          </p:cNvPr>
          <p:cNvSpPr>
            <a:spLocks noGrp="1"/>
          </p:cNvSpPr>
          <p:nvPr>
            <p:ph type="ctrTitle"/>
          </p:nvPr>
        </p:nvSpPr>
        <p:spPr/>
        <p:txBody>
          <a:bodyPr/>
          <a:lstStyle/>
          <a:p>
            <a:r>
              <a:rPr lang="en-IN" b="1" dirty="0">
                <a:latin typeface="Calibri" panose="020F0502020204030204" pitchFamily="34" charset="0"/>
                <a:cs typeface="Calibri" panose="020F0502020204030204" pitchFamily="34" charset="0"/>
              </a:rPr>
              <a:t>JVM Overview</a:t>
            </a:r>
          </a:p>
        </p:txBody>
      </p:sp>
      <p:sp>
        <p:nvSpPr>
          <p:cNvPr id="3" name="Subtitle 2">
            <a:extLst>
              <a:ext uri="{FF2B5EF4-FFF2-40B4-BE49-F238E27FC236}">
                <a16:creationId xmlns:a16="http://schemas.microsoft.com/office/drawing/2014/main" id="{5F7167C2-7C99-F52A-3CB1-8F26B5BB862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708019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7B088-1813-0DEF-30B6-7CC8BACBC1CF}"/>
              </a:ext>
            </a:extLst>
          </p:cNvPr>
          <p:cNvSpPr>
            <a:spLocks noGrp="1"/>
          </p:cNvSpPr>
          <p:nvPr>
            <p:ph type="title"/>
          </p:nvPr>
        </p:nvSpPr>
        <p:spPr>
          <a:xfrm>
            <a:off x="1916269" y="112046"/>
            <a:ext cx="8911687" cy="747490"/>
          </a:xfrm>
        </p:spPr>
        <p:txBody>
          <a:bodyPr/>
          <a:lstStyle/>
          <a:p>
            <a:r>
              <a:rPr lang="en-IN" altLang="en-US" sz="3600" b="1" dirty="0">
                <a:latin typeface="Calibri" panose="020F0502020204030204" pitchFamily="34" charset="0"/>
              </a:rPr>
              <a:t>Class Loaders Principles</a:t>
            </a:r>
            <a:endParaRPr lang="en-IN" dirty="0"/>
          </a:p>
        </p:txBody>
      </p:sp>
      <p:sp>
        <p:nvSpPr>
          <p:cNvPr id="3" name="Content Placeholder 2">
            <a:extLst>
              <a:ext uri="{FF2B5EF4-FFF2-40B4-BE49-F238E27FC236}">
                <a16:creationId xmlns:a16="http://schemas.microsoft.com/office/drawing/2014/main" id="{09179C4E-86AC-96E2-9D4D-7DB1D79375F5}"/>
              </a:ext>
            </a:extLst>
          </p:cNvPr>
          <p:cNvSpPr>
            <a:spLocks noGrp="1"/>
          </p:cNvSpPr>
          <p:nvPr>
            <p:ph idx="1"/>
          </p:nvPr>
        </p:nvSpPr>
        <p:spPr>
          <a:xfrm>
            <a:off x="1572769" y="859536"/>
            <a:ext cx="10323576" cy="5886418"/>
          </a:xfrm>
        </p:spPr>
        <p:txBody>
          <a:bodyPr>
            <a:normAutofit lnSpcReduction="10000"/>
          </a:bodyPr>
          <a:lstStyle/>
          <a:p>
            <a:r>
              <a:rPr lang="en-US" sz="2700" b="1" dirty="0">
                <a:latin typeface="Calibri" panose="020F0502020204030204" pitchFamily="34" charset="0"/>
              </a:rPr>
              <a:t>Delegation Hierarchy Principle </a:t>
            </a:r>
            <a:r>
              <a:rPr lang="en-US" sz="2700" dirty="0">
                <a:latin typeface="Calibri" panose="020F0502020204030204" pitchFamily="34" charset="0"/>
              </a:rPr>
              <a:t>—JVM follows a hierarchy of delegation to choose the class loader for each class loading request.</a:t>
            </a:r>
          </a:p>
          <a:p>
            <a:pPr lvl="2">
              <a:buFont typeface="Courier New" panose="02070309020205020404" pitchFamily="49" charset="0"/>
              <a:buChar char="o"/>
            </a:pPr>
            <a:r>
              <a:rPr lang="en-US" sz="2800" dirty="0">
                <a:latin typeface="Calibri" panose="020F0502020204030204" pitchFamily="34" charset="0"/>
              </a:rPr>
              <a:t>Starting from the lowest child level, Application Class Loader delegates the received class loading request to Extension Class Loader, and then Extension Class Loader delegates the request to Bootstrap Class Loader.</a:t>
            </a:r>
          </a:p>
          <a:p>
            <a:pPr lvl="2">
              <a:buFont typeface="Courier New" panose="02070309020205020404" pitchFamily="49" charset="0"/>
              <a:buChar char="o"/>
            </a:pPr>
            <a:r>
              <a:rPr lang="en-US" sz="2800" dirty="0">
                <a:latin typeface="Calibri" panose="020F0502020204030204" pitchFamily="34" charset="0"/>
              </a:rPr>
              <a:t>If the requested class is found in the Bootstrap path, the class is loaded. Otherwise, the request again transfers back to the Extension </a:t>
            </a:r>
            <a:r>
              <a:rPr lang="en-US" sz="2800" dirty="0" err="1">
                <a:latin typeface="Calibri" panose="020F0502020204030204" pitchFamily="34" charset="0"/>
              </a:rPr>
              <a:t>ClassLoader</a:t>
            </a:r>
            <a:r>
              <a:rPr lang="en-US" sz="2800" dirty="0">
                <a:latin typeface="Calibri" panose="020F0502020204030204" pitchFamily="34" charset="0"/>
              </a:rPr>
              <a:t> level to find the class from the Extension path or custom-specified path. If it also fails, the request comes back to Application </a:t>
            </a:r>
            <a:r>
              <a:rPr lang="en-US" sz="2800" dirty="0" err="1">
                <a:latin typeface="Calibri" panose="020F0502020204030204" pitchFamily="34" charset="0"/>
              </a:rPr>
              <a:t>ClassLoader</a:t>
            </a:r>
            <a:r>
              <a:rPr lang="en-US" sz="2800" dirty="0">
                <a:latin typeface="Calibri" panose="020F0502020204030204" pitchFamily="34" charset="0"/>
              </a:rPr>
              <a:t> to find the class from the System </a:t>
            </a:r>
            <a:r>
              <a:rPr lang="en-US" sz="2800" dirty="0" err="1">
                <a:latin typeface="Calibri" panose="020F0502020204030204" pitchFamily="34" charset="0"/>
              </a:rPr>
              <a:t>classpath</a:t>
            </a:r>
            <a:r>
              <a:rPr lang="en-US" sz="2800" dirty="0">
                <a:latin typeface="Calibri" panose="020F0502020204030204" pitchFamily="34" charset="0"/>
              </a:rPr>
              <a:t> and if Application </a:t>
            </a:r>
            <a:r>
              <a:rPr lang="en-US" sz="2800" dirty="0" err="1">
                <a:latin typeface="Calibri" panose="020F0502020204030204" pitchFamily="34" charset="0"/>
              </a:rPr>
              <a:t>ClassLoader</a:t>
            </a:r>
            <a:r>
              <a:rPr lang="en-US" sz="2800" dirty="0">
                <a:latin typeface="Calibri" panose="020F0502020204030204" pitchFamily="34" charset="0"/>
              </a:rPr>
              <a:t> also fails to load the requested class, then we get the run time exception — </a:t>
            </a:r>
            <a:r>
              <a:rPr lang="en-US" sz="2800" b="1" dirty="0" err="1">
                <a:latin typeface="Calibri" panose="020F0502020204030204" pitchFamily="34" charset="0"/>
              </a:rPr>
              <a:t>ClassNotFoundException</a:t>
            </a:r>
            <a:r>
              <a:rPr lang="en-US" sz="2800" b="1" dirty="0">
                <a:latin typeface="Calibri" panose="020F0502020204030204" pitchFamily="34" charset="0"/>
              </a:rPr>
              <a:t>.</a:t>
            </a:r>
          </a:p>
        </p:txBody>
      </p:sp>
    </p:spTree>
    <p:extLst>
      <p:ext uri="{BB962C8B-B14F-4D97-AF65-F5344CB8AC3E}">
        <p14:creationId xmlns:p14="http://schemas.microsoft.com/office/powerpoint/2010/main" val="675709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E1DC0F-6028-09CB-2555-8137E99AEFCC}"/>
              </a:ext>
            </a:extLst>
          </p:cNvPr>
          <p:cNvSpPr>
            <a:spLocks noGrp="1"/>
          </p:cNvSpPr>
          <p:nvPr>
            <p:ph idx="1"/>
          </p:nvPr>
        </p:nvSpPr>
        <p:spPr>
          <a:xfrm>
            <a:off x="1728216" y="1045464"/>
            <a:ext cx="9346628" cy="5610930"/>
          </a:xfrm>
        </p:spPr>
        <p:txBody>
          <a:bodyPr>
            <a:normAutofit fontScale="55000" lnSpcReduction="20000"/>
          </a:bodyPr>
          <a:lstStyle/>
          <a:p>
            <a:r>
              <a:rPr lang="en-US" sz="6400" b="1" dirty="0">
                <a:latin typeface="Calibri" panose="020F0502020204030204" pitchFamily="34" charset="0"/>
                <a:cs typeface="Calibri" panose="020F0502020204030204" pitchFamily="34" charset="0"/>
              </a:rPr>
              <a:t>Linking</a:t>
            </a:r>
            <a:r>
              <a:rPr lang="en-US" sz="6400" dirty="0">
                <a:latin typeface="Calibri" panose="020F0502020204030204" pitchFamily="34" charset="0"/>
                <a:cs typeface="Calibri" panose="020F0502020204030204" pitchFamily="34" charset="0"/>
              </a:rPr>
              <a:t> : This process is  divided into three main parts .</a:t>
            </a:r>
          </a:p>
          <a:p>
            <a:pPr marL="0" indent="0">
              <a:buNone/>
            </a:pPr>
            <a:r>
              <a:rPr lang="en-US" sz="6400" b="1" dirty="0">
                <a:latin typeface="Calibri" panose="020F0502020204030204" pitchFamily="34" charset="0"/>
                <a:cs typeface="Calibri" panose="020F0502020204030204" pitchFamily="34" charset="0"/>
              </a:rPr>
              <a:t>1. Verification</a:t>
            </a:r>
            <a:r>
              <a:rPr lang="en-US" sz="6400" dirty="0">
                <a:latin typeface="Calibri" panose="020F0502020204030204" pitchFamily="34" charset="0"/>
                <a:cs typeface="Calibri" panose="020F0502020204030204" pitchFamily="34" charset="0"/>
              </a:rPr>
              <a:t> : It checks correctness of the .class file.</a:t>
            </a:r>
          </a:p>
          <a:p>
            <a:pPr marL="800100" lvl="2" indent="0">
              <a:buNone/>
            </a:pPr>
            <a:r>
              <a:rPr lang="en-US" sz="6000" dirty="0">
                <a:latin typeface="Calibri" panose="020F0502020204030204" pitchFamily="34" charset="0"/>
                <a:cs typeface="Calibri" panose="020F0502020204030204" pitchFamily="34" charset="0"/>
              </a:rPr>
              <a:t>Byte code verifier will check: </a:t>
            </a:r>
          </a:p>
          <a:p>
            <a:pPr marL="800100" lvl="2" indent="0">
              <a:buNone/>
            </a:pPr>
            <a:r>
              <a:rPr lang="en-US" sz="6000" dirty="0">
                <a:latin typeface="Calibri" panose="020F0502020204030204" pitchFamily="34" charset="0"/>
                <a:cs typeface="Calibri" panose="020F0502020204030204" pitchFamily="34" charset="0"/>
              </a:rPr>
              <a:t>1.1 If it is coming from a valid compiler or not.</a:t>
            </a:r>
          </a:p>
          <a:p>
            <a:pPr marL="800100" lvl="2" indent="0">
              <a:buNone/>
            </a:pPr>
            <a:r>
              <a:rPr lang="en-US" sz="6000" dirty="0">
                <a:latin typeface="Calibri" panose="020F0502020204030204" pitchFamily="34" charset="0"/>
                <a:cs typeface="Calibri" panose="020F0502020204030204" pitchFamily="34" charset="0"/>
              </a:rPr>
              <a:t>1.2 If the code has a correct structure and format.</a:t>
            </a:r>
          </a:p>
          <a:p>
            <a:pPr marL="0" indent="0">
              <a:buNone/>
            </a:pPr>
            <a:endParaRPr lang="en-US" sz="6400" dirty="0">
              <a:latin typeface="Calibri" panose="020F0502020204030204" pitchFamily="34" charset="0"/>
              <a:cs typeface="Calibri" panose="020F0502020204030204" pitchFamily="34" charset="0"/>
            </a:endParaRPr>
          </a:p>
          <a:p>
            <a:pPr marL="0" indent="0">
              <a:buNone/>
            </a:pPr>
            <a:r>
              <a:rPr lang="en-US" sz="6100" dirty="0">
                <a:latin typeface="Calibri" panose="020F0502020204030204" pitchFamily="34" charset="0"/>
                <a:cs typeface="Calibri" panose="020F0502020204030204" pitchFamily="34" charset="0"/>
              </a:rPr>
              <a:t>if any of these are missing, JVM will throw a runtime exception called “</a:t>
            </a:r>
            <a:r>
              <a:rPr lang="en-US" sz="6100" dirty="0" err="1">
                <a:latin typeface="Calibri" panose="020F0502020204030204" pitchFamily="34" charset="0"/>
                <a:cs typeface="Calibri" panose="020F0502020204030204" pitchFamily="34" charset="0"/>
              </a:rPr>
              <a:t>java.lang.VerifyError</a:t>
            </a:r>
            <a:r>
              <a:rPr lang="en-US" sz="6100" dirty="0">
                <a:latin typeface="Calibri" panose="020F0502020204030204" pitchFamily="34" charset="0"/>
                <a:cs typeface="Calibri" panose="020F0502020204030204" pitchFamily="34" charset="0"/>
              </a:rPr>
              <a:t>” Exception. </a:t>
            </a:r>
          </a:p>
          <a:p>
            <a:endParaRPr lang="en-US" sz="6400" dirty="0">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E0355C4C-5983-A98D-23BD-A27CD3BF3CAE}"/>
              </a:ext>
            </a:extLst>
          </p:cNvPr>
          <p:cNvSpPr>
            <a:spLocks noGrp="1"/>
          </p:cNvSpPr>
          <p:nvPr>
            <p:ph type="title"/>
          </p:nvPr>
        </p:nvSpPr>
        <p:spPr>
          <a:xfrm>
            <a:off x="1870012" y="201606"/>
            <a:ext cx="8912225" cy="745172"/>
          </a:xfrm>
        </p:spPr>
        <p:txBody>
          <a:bodyPr/>
          <a:lstStyle/>
          <a:p>
            <a:r>
              <a:rPr lang="en-IN" altLang="en-US" sz="3600" b="1" dirty="0">
                <a:latin typeface="Calibri" panose="020F0502020204030204" pitchFamily="34" charset="0"/>
              </a:rPr>
              <a:t>Linking</a:t>
            </a:r>
            <a:endParaRPr lang="en-IN" dirty="0"/>
          </a:p>
        </p:txBody>
      </p:sp>
    </p:spTree>
    <p:extLst>
      <p:ext uri="{BB962C8B-B14F-4D97-AF65-F5344CB8AC3E}">
        <p14:creationId xmlns:p14="http://schemas.microsoft.com/office/powerpoint/2010/main" val="3311844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E1DC0F-6028-09CB-2555-8137E99AEFCC}"/>
              </a:ext>
            </a:extLst>
          </p:cNvPr>
          <p:cNvSpPr>
            <a:spLocks noGrp="1"/>
          </p:cNvSpPr>
          <p:nvPr>
            <p:ph idx="1"/>
          </p:nvPr>
        </p:nvSpPr>
        <p:spPr>
          <a:xfrm>
            <a:off x="1261872" y="1045464"/>
            <a:ext cx="10780776" cy="6096000"/>
          </a:xfrm>
        </p:spPr>
        <p:txBody>
          <a:bodyPr>
            <a:normAutofit fontScale="25000" lnSpcReduction="20000"/>
          </a:bodyPr>
          <a:lstStyle/>
          <a:p>
            <a:pPr marL="0" indent="0">
              <a:buNone/>
            </a:pPr>
            <a:r>
              <a:rPr lang="en-US" sz="13200" dirty="0">
                <a:latin typeface="Calibri" panose="020F0502020204030204" pitchFamily="34" charset="0"/>
                <a:cs typeface="Calibri" panose="020F0502020204030204" pitchFamily="34" charset="0"/>
              </a:rPr>
              <a:t>2. </a:t>
            </a:r>
            <a:r>
              <a:rPr lang="en-US" sz="13200" b="1" dirty="0">
                <a:latin typeface="Calibri" panose="020F0502020204030204" pitchFamily="34" charset="0"/>
                <a:cs typeface="Calibri" panose="020F0502020204030204" pitchFamily="34" charset="0"/>
              </a:rPr>
              <a:t>Preparation</a:t>
            </a:r>
            <a:r>
              <a:rPr lang="en-US" sz="13200" dirty="0">
                <a:latin typeface="Calibri" panose="020F0502020204030204" pitchFamily="34" charset="0"/>
                <a:cs typeface="Calibri" panose="020F0502020204030204" pitchFamily="34" charset="0"/>
              </a:rPr>
              <a:t> :</a:t>
            </a:r>
          </a:p>
          <a:p>
            <a:pPr lvl="1">
              <a:buFont typeface="Courier New" panose="02070309020205020404" pitchFamily="49" charset="0"/>
              <a:buChar char="o"/>
            </a:pPr>
            <a:r>
              <a:rPr lang="en-US" sz="13000" dirty="0">
                <a:latin typeface="Calibri" panose="020F0502020204030204" pitchFamily="34" charset="0"/>
                <a:cs typeface="Calibri" panose="020F0502020204030204" pitchFamily="34" charset="0"/>
              </a:rPr>
              <a:t>variables memory will be allocated for all static data members and assigned with default values based on the data types.</a:t>
            </a:r>
          </a:p>
          <a:p>
            <a:pPr lvl="1">
              <a:buFont typeface="Courier New" panose="02070309020205020404" pitchFamily="49" charset="0"/>
              <a:buChar char="o"/>
            </a:pPr>
            <a:r>
              <a:rPr lang="en-US" sz="13000" dirty="0" err="1">
                <a:latin typeface="Calibri" panose="020F0502020204030204" pitchFamily="34" charset="0"/>
                <a:cs typeface="Calibri" panose="020F0502020204030204" pitchFamily="34" charset="0"/>
              </a:rPr>
              <a:t>eg</a:t>
            </a:r>
            <a:r>
              <a:rPr lang="en-US" sz="13000" dirty="0">
                <a:latin typeface="Calibri" panose="020F0502020204030204" pitchFamily="34" charset="0"/>
                <a:cs typeface="Calibri" panose="020F0502020204030204" pitchFamily="34" charset="0"/>
              </a:rPr>
              <a:t> : reference — null, int — 0, </a:t>
            </a:r>
            <a:r>
              <a:rPr lang="en-US" sz="13000" dirty="0" err="1">
                <a:latin typeface="Calibri" panose="020F0502020204030204" pitchFamily="34" charset="0"/>
                <a:cs typeface="Calibri" panose="020F0502020204030204" pitchFamily="34" charset="0"/>
              </a:rPr>
              <a:t>boolean</a:t>
            </a:r>
            <a:r>
              <a:rPr lang="en-US" sz="13000" dirty="0">
                <a:latin typeface="Calibri" panose="020F0502020204030204" pitchFamily="34" charset="0"/>
                <a:cs typeface="Calibri" panose="020F0502020204030204" pitchFamily="34" charset="0"/>
              </a:rPr>
              <a:t>— false, static </a:t>
            </a:r>
            <a:r>
              <a:rPr lang="en-US" sz="13000" dirty="0" err="1">
                <a:latin typeface="Calibri" panose="020F0502020204030204" pitchFamily="34" charset="0"/>
                <a:cs typeface="Calibri" panose="020F0502020204030204" pitchFamily="34" charset="0"/>
              </a:rPr>
              <a:t>boolean</a:t>
            </a:r>
            <a:r>
              <a:rPr lang="en-US" sz="13000" dirty="0">
                <a:latin typeface="Calibri" panose="020F0502020204030204" pitchFamily="34" charset="0"/>
                <a:cs typeface="Calibri" panose="020F0502020204030204" pitchFamily="34" charset="0"/>
              </a:rPr>
              <a:t> active=true;</a:t>
            </a:r>
          </a:p>
          <a:p>
            <a:pPr lvl="1">
              <a:buFont typeface="Courier New" panose="02070309020205020404" pitchFamily="49" charset="0"/>
              <a:buChar char="o"/>
            </a:pPr>
            <a:r>
              <a:rPr lang="en-US" sz="13000" dirty="0">
                <a:latin typeface="Calibri" panose="020F0502020204030204" pitchFamily="34" charset="0"/>
                <a:cs typeface="Calibri" panose="020F0502020204030204" pitchFamily="34" charset="0"/>
              </a:rPr>
              <a:t>it will check the code and the variable status in </a:t>
            </a:r>
            <a:r>
              <a:rPr lang="en-US" sz="13000" dirty="0" err="1">
                <a:latin typeface="Calibri" panose="020F0502020204030204" pitchFamily="34" charset="0"/>
                <a:cs typeface="Calibri" panose="020F0502020204030204" pitchFamily="34" charset="0"/>
              </a:rPr>
              <a:t>boolean</a:t>
            </a:r>
            <a:r>
              <a:rPr lang="en-US" sz="13000" dirty="0">
                <a:latin typeface="Calibri" panose="020F0502020204030204" pitchFamily="34" charset="0"/>
                <a:cs typeface="Calibri" panose="020F0502020204030204" pitchFamily="34" charset="0"/>
              </a:rPr>
              <a:t> type so JVM assigns false to that variable. </a:t>
            </a:r>
          </a:p>
          <a:p>
            <a:pPr marL="0" indent="0">
              <a:buNone/>
            </a:pPr>
            <a:r>
              <a:rPr lang="en-US" sz="13200" dirty="0">
                <a:latin typeface="Calibri" panose="020F0502020204030204" pitchFamily="34" charset="0"/>
                <a:cs typeface="Calibri" panose="020F0502020204030204" pitchFamily="34" charset="0"/>
              </a:rPr>
              <a:t>3. </a:t>
            </a:r>
            <a:r>
              <a:rPr lang="en-US" sz="13200" b="1" dirty="0">
                <a:latin typeface="Calibri" panose="020F0502020204030204" pitchFamily="34" charset="0"/>
                <a:cs typeface="Calibri" panose="020F0502020204030204" pitchFamily="34" charset="0"/>
              </a:rPr>
              <a:t>Resolution</a:t>
            </a:r>
          </a:p>
          <a:p>
            <a:pPr lvl="1">
              <a:buFont typeface="Courier New" panose="02070309020205020404" pitchFamily="49" charset="0"/>
              <a:buChar char="o"/>
            </a:pPr>
            <a:r>
              <a:rPr lang="en-US" sz="13000" dirty="0">
                <a:latin typeface="Calibri" panose="020F0502020204030204" pitchFamily="34" charset="0"/>
                <a:cs typeface="Calibri" panose="020F0502020204030204" pitchFamily="34" charset="0"/>
              </a:rPr>
              <a:t>This is the process of replacing the symbolic references with direct references and it is done by searching into the method area to locate the referenced entity.</a:t>
            </a:r>
            <a:endParaRPr lang="en-IN" sz="13000" dirty="0">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E0355C4C-5983-A98D-23BD-A27CD3BF3CAE}"/>
              </a:ext>
            </a:extLst>
          </p:cNvPr>
          <p:cNvSpPr>
            <a:spLocks noGrp="1"/>
          </p:cNvSpPr>
          <p:nvPr>
            <p:ph type="title"/>
          </p:nvPr>
        </p:nvSpPr>
        <p:spPr>
          <a:xfrm>
            <a:off x="1870012" y="201606"/>
            <a:ext cx="8912225" cy="745172"/>
          </a:xfrm>
        </p:spPr>
        <p:txBody>
          <a:bodyPr/>
          <a:lstStyle/>
          <a:p>
            <a:r>
              <a:rPr lang="en-IN" altLang="en-US" sz="3600" b="1" dirty="0">
                <a:latin typeface="Calibri" panose="020F0502020204030204" pitchFamily="34" charset="0"/>
              </a:rPr>
              <a:t>Linking</a:t>
            </a:r>
            <a:endParaRPr lang="en-IN" dirty="0"/>
          </a:p>
        </p:txBody>
      </p:sp>
    </p:spTree>
    <p:extLst>
      <p:ext uri="{BB962C8B-B14F-4D97-AF65-F5344CB8AC3E}">
        <p14:creationId xmlns:p14="http://schemas.microsoft.com/office/powerpoint/2010/main" val="2144580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33CD-EF6F-D1A6-0F9C-DFFA017E4E0D}"/>
              </a:ext>
            </a:extLst>
          </p:cNvPr>
          <p:cNvSpPr>
            <a:spLocks noGrp="1"/>
          </p:cNvSpPr>
          <p:nvPr>
            <p:ph type="title"/>
          </p:nvPr>
        </p:nvSpPr>
        <p:spPr>
          <a:xfrm>
            <a:off x="1715101" y="155449"/>
            <a:ext cx="8911687" cy="592042"/>
          </a:xfrm>
        </p:spPr>
        <p:txBody>
          <a:bodyPr>
            <a:normAutofit fontScale="90000"/>
          </a:bodyPr>
          <a:lstStyle/>
          <a:p>
            <a:r>
              <a:rPr lang="en-IN" altLang="en-US" sz="3600" b="1" dirty="0">
                <a:latin typeface="Calibri" panose="020F0502020204030204" pitchFamily="34" charset="0"/>
              </a:rPr>
              <a:t>Initialization</a:t>
            </a:r>
            <a:endParaRPr lang="en-IN" dirty="0"/>
          </a:p>
        </p:txBody>
      </p:sp>
      <p:sp>
        <p:nvSpPr>
          <p:cNvPr id="3" name="Content Placeholder 2">
            <a:extLst>
              <a:ext uri="{FF2B5EF4-FFF2-40B4-BE49-F238E27FC236}">
                <a16:creationId xmlns:a16="http://schemas.microsoft.com/office/drawing/2014/main" id="{D873B487-070F-4763-6714-22F48025C288}"/>
              </a:ext>
            </a:extLst>
          </p:cNvPr>
          <p:cNvSpPr>
            <a:spLocks noGrp="1"/>
          </p:cNvSpPr>
          <p:nvPr>
            <p:ph idx="1"/>
          </p:nvPr>
        </p:nvSpPr>
        <p:spPr>
          <a:xfrm>
            <a:off x="1715100" y="822960"/>
            <a:ext cx="10172100" cy="5879591"/>
          </a:xfrm>
        </p:spPr>
        <p:txBody>
          <a:bodyPr>
            <a:normAutofit fontScale="92500"/>
          </a:bodyPr>
          <a:lstStyle/>
          <a:p>
            <a:r>
              <a:rPr lang="en-US" sz="2600" b="1" dirty="0">
                <a:latin typeface="Calibri" panose="020F0502020204030204" pitchFamily="34" charset="0"/>
                <a:cs typeface="Calibri" panose="020F0502020204030204" pitchFamily="34" charset="0"/>
              </a:rPr>
              <a:t>Initialization</a:t>
            </a:r>
            <a:r>
              <a:rPr lang="en-US" sz="2600" dirty="0">
                <a:latin typeface="Calibri" panose="020F0502020204030204" pitchFamily="34" charset="0"/>
                <a:cs typeface="Calibri" panose="020F0502020204030204" pitchFamily="34" charset="0"/>
              </a:rPr>
              <a:t> : The original values will be assigned back to the static variables as mentioned in the code and a static initializer  block will be executed(if any). </a:t>
            </a:r>
          </a:p>
          <a:p>
            <a:r>
              <a:rPr lang="en-US" sz="2600" dirty="0">
                <a:latin typeface="Calibri" panose="020F0502020204030204" pitchFamily="34" charset="0"/>
                <a:cs typeface="Calibri" panose="020F0502020204030204" pitchFamily="34" charset="0"/>
              </a:rPr>
              <a:t>The execution takes place from top to bottom in a class and from parent to child in the class hierarchy. </a:t>
            </a:r>
          </a:p>
          <a:p>
            <a:r>
              <a:rPr lang="en-US" sz="2600" dirty="0">
                <a:latin typeface="Calibri" panose="020F0502020204030204" pitchFamily="34" charset="0"/>
                <a:cs typeface="Calibri" panose="020F0502020204030204" pitchFamily="34" charset="0"/>
              </a:rPr>
              <a:t>Initialization process must be done before a class becomes an active use.</a:t>
            </a:r>
          </a:p>
          <a:p>
            <a:r>
              <a:rPr lang="en-US" sz="2600" dirty="0">
                <a:latin typeface="Calibri" panose="020F0502020204030204" pitchFamily="34" charset="0"/>
                <a:cs typeface="Calibri" panose="020F0502020204030204" pitchFamily="34" charset="0"/>
              </a:rPr>
              <a:t>Active use of a class are,</a:t>
            </a:r>
          </a:p>
          <a:p>
            <a:pPr lvl="1">
              <a:buFont typeface="Courier New" panose="02070309020205020404" pitchFamily="49" charset="0"/>
              <a:buChar char="o"/>
            </a:pPr>
            <a:r>
              <a:rPr lang="en-US" sz="2600" dirty="0">
                <a:latin typeface="Calibri" panose="020F0502020204030204" pitchFamily="34" charset="0"/>
                <a:cs typeface="Calibri" panose="020F0502020204030204" pitchFamily="34" charset="0"/>
              </a:rPr>
              <a:t>using new keyword or </a:t>
            </a:r>
            <a:r>
              <a:rPr lang="en-US" sz="2600" dirty="0" err="1">
                <a:latin typeface="Calibri" panose="020F0502020204030204" pitchFamily="34" charset="0"/>
                <a:cs typeface="Calibri" panose="020F0502020204030204" pitchFamily="34" charset="0"/>
              </a:rPr>
              <a:t>instantaion</a:t>
            </a:r>
            <a:r>
              <a:rPr lang="en-US" sz="2600" dirty="0">
                <a:latin typeface="Calibri" panose="020F0502020204030204" pitchFamily="34" charset="0"/>
                <a:cs typeface="Calibri" panose="020F0502020204030204" pitchFamily="34" charset="0"/>
              </a:rPr>
              <a:t>. </a:t>
            </a:r>
          </a:p>
          <a:p>
            <a:pPr lvl="1">
              <a:buFont typeface="Courier New" panose="02070309020205020404" pitchFamily="49" charset="0"/>
              <a:buChar char="o"/>
            </a:pPr>
            <a:r>
              <a:rPr lang="en-US" sz="2600" dirty="0">
                <a:latin typeface="Calibri" panose="020F0502020204030204" pitchFamily="34" charset="0"/>
                <a:cs typeface="Calibri" panose="020F0502020204030204" pitchFamily="34" charset="0"/>
              </a:rPr>
              <a:t>invoking a static method. Vehicle</a:t>
            </a:r>
          </a:p>
          <a:p>
            <a:pPr lvl="1">
              <a:buFont typeface="Courier New" panose="02070309020205020404" pitchFamily="49" charset="0"/>
              <a:buChar char="o"/>
            </a:pPr>
            <a:r>
              <a:rPr lang="en-US" sz="2600" dirty="0">
                <a:latin typeface="Calibri" panose="020F0502020204030204" pitchFamily="34" charset="0"/>
                <a:cs typeface="Calibri" panose="020F0502020204030204" pitchFamily="34" charset="0"/>
              </a:rPr>
              <a:t>assigning value to a static field.</a:t>
            </a:r>
          </a:p>
          <a:p>
            <a:pPr lvl="1">
              <a:buFont typeface="Courier New" panose="02070309020205020404" pitchFamily="49" charset="0"/>
              <a:buChar char="o"/>
            </a:pPr>
            <a:r>
              <a:rPr lang="en-US" sz="2600" dirty="0">
                <a:latin typeface="Calibri" panose="020F0502020204030204" pitchFamily="34" charset="0"/>
                <a:cs typeface="Calibri" panose="020F0502020204030204" pitchFamily="34" charset="0"/>
              </a:rPr>
              <a:t>if a class is an initial class (class with main()method).</a:t>
            </a:r>
          </a:p>
          <a:p>
            <a:pPr lvl="1">
              <a:buFont typeface="Courier New" panose="02070309020205020404" pitchFamily="49" charset="0"/>
              <a:buChar char="o"/>
            </a:pPr>
            <a:r>
              <a:rPr lang="en-US" sz="2600" dirty="0">
                <a:latin typeface="Calibri" panose="020F0502020204030204" pitchFamily="34" charset="0"/>
                <a:cs typeface="Calibri" panose="020F0502020204030204" pitchFamily="34" charset="0"/>
              </a:rPr>
              <a:t>using a reflection API (Class's </a:t>
            </a:r>
            <a:r>
              <a:rPr lang="en-US" sz="2600" dirty="0" err="1">
                <a:latin typeface="Calibri" panose="020F0502020204030204" pitchFamily="34" charset="0"/>
                <a:cs typeface="Calibri" panose="020F0502020204030204" pitchFamily="34" charset="0"/>
              </a:rPr>
              <a:t>newInstance</a:t>
            </a:r>
            <a:r>
              <a:rPr lang="en-US" sz="2600" dirty="0">
                <a:latin typeface="Calibri" panose="020F0502020204030204" pitchFamily="34" charset="0"/>
                <a:cs typeface="Calibri" panose="020F0502020204030204" pitchFamily="34" charset="0"/>
              </a:rPr>
              <a:t>()method).</a:t>
            </a:r>
          </a:p>
          <a:p>
            <a:pPr lvl="1">
              <a:buFont typeface="Courier New" panose="02070309020205020404" pitchFamily="49" charset="0"/>
              <a:buChar char="o"/>
            </a:pPr>
            <a:r>
              <a:rPr lang="en-US" sz="2600" dirty="0">
                <a:latin typeface="Calibri" panose="020F0502020204030204" pitchFamily="34" charset="0"/>
                <a:cs typeface="Calibri" panose="020F0502020204030204" pitchFamily="34" charset="0"/>
              </a:rPr>
              <a:t>initializing a subclass from the current class.</a:t>
            </a:r>
          </a:p>
        </p:txBody>
      </p:sp>
    </p:spTree>
    <p:extLst>
      <p:ext uri="{BB962C8B-B14F-4D97-AF65-F5344CB8AC3E}">
        <p14:creationId xmlns:p14="http://schemas.microsoft.com/office/powerpoint/2010/main" val="1640481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33CD-EF6F-D1A6-0F9C-DFFA017E4E0D}"/>
              </a:ext>
            </a:extLst>
          </p:cNvPr>
          <p:cNvSpPr>
            <a:spLocks noGrp="1"/>
          </p:cNvSpPr>
          <p:nvPr>
            <p:ph type="title"/>
          </p:nvPr>
        </p:nvSpPr>
        <p:spPr>
          <a:xfrm>
            <a:off x="1715101" y="155449"/>
            <a:ext cx="8911687" cy="592042"/>
          </a:xfrm>
        </p:spPr>
        <p:txBody>
          <a:bodyPr>
            <a:normAutofit fontScale="90000"/>
          </a:bodyPr>
          <a:lstStyle/>
          <a:p>
            <a:r>
              <a:rPr lang="en-IN" altLang="en-US" sz="3600" b="1" dirty="0">
                <a:latin typeface="Calibri" panose="020F0502020204030204" pitchFamily="34" charset="0"/>
              </a:rPr>
              <a:t>Initialization</a:t>
            </a:r>
            <a:endParaRPr lang="en-IN" dirty="0"/>
          </a:p>
        </p:txBody>
      </p:sp>
      <p:sp>
        <p:nvSpPr>
          <p:cNvPr id="3" name="Content Placeholder 2">
            <a:extLst>
              <a:ext uri="{FF2B5EF4-FFF2-40B4-BE49-F238E27FC236}">
                <a16:creationId xmlns:a16="http://schemas.microsoft.com/office/drawing/2014/main" id="{D873B487-070F-4763-6714-22F48025C288}"/>
              </a:ext>
            </a:extLst>
          </p:cNvPr>
          <p:cNvSpPr>
            <a:spLocks noGrp="1"/>
          </p:cNvSpPr>
          <p:nvPr>
            <p:ph idx="1"/>
          </p:nvPr>
        </p:nvSpPr>
        <p:spPr>
          <a:xfrm>
            <a:off x="1715100" y="822960"/>
            <a:ext cx="10172100" cy="5879591"/>
          </a:xfrm>
        </p:spPr>
        <p:txBody>
          <a:bodyPr>
            <a:normAutofit/>
          </a:bodyPr>
          <a:lstStyle/>
          <a:p>
            <a:r>
              <a:rPr lang="en-US" sz="3300" dirty="0">
                <a:latin typeface="Calibri" panose="020F0502020204030204" pitchFamily="34" charset="0"/>
                <a:cs typeface="Calibri" panose="020F0502020204030204" pitchFamily="34" charset="0"/>
              </a:rPr>
              <a:t>There are four ways of initializing a class : </a:t>
            </a:r>
          </a:p>
          <a:p>
            <a:r>
              <a:rPr lang="en-US" sz="3300" dirty="0">
                <a:latin typeface="Calibri" panose="020F0502020204030204" pitchFamily="34" charset="0"/>
                <a:cs typeface="Calibri" panose="020F0502020204030204" pitchFamily="34" charset="0"/>
              </a:rPr>
              <a:t>using new keyword — this will goes through the initialization process.</a:t>
            </a:r>
          </a:p>
          <a:p>
            <a:r>
              <a:rPr lang="en-US" sz="3300" dirty="0">
                <a:latin typeface="Calibri" panose="020F0502020204030204" pitchFamily="34" charset="0"/>
                <a:cs typeface="Calibri" panose="020F0502020204030204" pitchFamily="34" charset="0"/>
              </a:rPr>
              <a:t>using clone(); method — this will get the information from the parent object (source object).</a:t>
            </a:r>
          </a:p>
          <a:p>
            <a:r>
              <a:rPr lang="en-US" sz="3300" dirty="0">
                <a:latin typeface="Calibri" panose="020F0502020204030204" pitchFamily="34" charset="0"/>
                <a:cs typeface="Calibri" panose="020F0502020204030204" pitchFamily="34" charset="0"/>
              </a:rPr>
              <a:t>using reflection API (</a:t>
            </a:r>
            <a:r>
              <a:rPr lang="en-US" sz="3300" dirty="0" err="1">
                <a:latin typeface="Calibri" panose="020F0502020204030204" pitchFamily="34" charset="0"/>
                <a:cs typeface="Calibri" panose="020F0502020204030204" pitchFamily="34" charset="0"/>
              </a:rPr>
              <a:t>newInstance</a:t>
            </a:r>
            <a:r>
              <a:rPr lang="en-US" sz="3300" dirty="0">
                <a:latin typeface="Calibri" panose="020F0502020204030204" pitchFamily="34" charset="0"/>
                <a:cs typeface="Calibri" panose="020F0502020204030204" pitchFamily="34" charset="0"/>
              </a:rPr>
              <a:t>();) — this will goes through the initialization process.</a:t>
            </a:r>
          </a:p>
          <a:p>
            <a:r>
              <a:rPr lang="en-US" sz="3300" dirty="0">
                <a:latin typeface="Calibri" panose="020F0502020204030204" pitchFamily="34" charset="0"/>
                <a:cs typeface="Calibri" panose="020F0502020204030204" pitchFamily="34" charset="0"/>
              </a:rPr>
              <a:t>using </a:t>
            </a:r>
            <a:r>
              <a:rPr lang="en-US" sz="3300" dirty="0" err="1">
                <a:latin typeface="Calibri" panose="020F0502020204030204" pitchFamily="34" charset="0"/>
                <a:cs typeface="Calibri" panose="020F0502020204030204" pitchFamily="34" charset="0"/>
              </a:rPr>
              <a:t>IO.ObjectInputStream</a:t>
            </a:r>
            <a:r>
              <a:rPr lang="en-US" sz="3300" dirty="0">
                <a:latin typeface="Calibri" panose="020F0502020204030204" pitchFamily="34" charset="0"/>
                <a:cs typeface="Calibri" panose="020F0502020204030204" pitchFamily="34" charset="0"/>
              </a:rPr>
              <a:t>(); — this will assign initial value from </a:t>
            </a:r>
            <a:r>
              <a:rPr lang="en-US" sz="3300" dirty="0" err="1">
                <a:latin typeface="Calibri" panose="020F0502020204030204" pitchFamily="34" charset="0"/>
                <a:cs typeface="Calibri" panose="020F0502020204030204" pitchFamily="34" charset="0"/>
              </a:rPr>
              <a:t>InputStream</a:t>
            </a:r>
            <a:r>
              <a:rPr lang="en-US" sz="3300" dirty="0">
                <a:latin typeface="Calibri" panose="020F0502020204030204" pitchFamily="34" charset="0"/>
                <a:cs typeface="Calibri" panose="020F0502020204030204" pitchFamily="34" charset="0"/>
              </a:rPr>
              <a:t> to all non-transient variable</a:t>
            </a:r>
            <a:endParaRPr lang="en-IN" sz="33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9922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F9828-20E4-B73E-FAC1-CA9C9A11FF2A}"/>
              </a:ext>
            </a:extLst>
          </p:cNvPr>
          <p:cNvSpPr>
            <a:spLocks noGrp="1"/>
          </p:cNvSpPr>
          <p:nvPr>
            <p:ph type="title"/>
          </p:nvPr>
        </p:nvSpPr>
        <p:spPr>
          <a:xfrm>
            <a:off x="2093975" y="102902"/>
            <a:ext cx="8911687" cy="637762"/>
          </a:xfrm>
        </p:spPr>
        <p:txBody>
          <a:bodyPr>
            <a:normAutofit fontScale="90000"/>
          </a:bodyPr>
          <a:lstStyle/>
          <a:p>
            <a:r>
              <a:rPr lang="en-IN" altLang="en-US" sz="3600" b="1" dirty="0">
                <a:latin typeface="Calibri" panose="020F0502020204030204" pitchFamily="34" charset="0"/>
              </a:rPr>
              <a:t>JVM Memory</a:t>
            </a:r>
            <a:endParaRPr lang="en-IN" dirty="0"/>
          </a:p>
        </p:txBody>
      </p:sp>
      <p:pic>
        <p:nvPicPr>
          <p:cNvPr id="6148" name="Picture 4">
            <a:extLst>
              <a:ext uri="{FF2B5EF4-FFF2-40B4-BE49-F238E27FC236}">
                <a16:creationId xmlns:a16="http://schemas.microsoft.com/office/drawing/2014/main" id="{8E416854-0804-223D-6648-D9D2FA1D68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3975" y="1021618"/>
            <a:ext cx="7716365" cy="5498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714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a:extLst>
              <a:ext uri="{FF2B5EF4-FFF2-40B4-BE49-F238E27FC236}">
                <a16:creationId xmlns:a16="http://schemas.microsoft.com/office/drawing/2014/main" id="{A3A19DC2-FED3-110D-6538-C797ECE62DDD}"/>
              </a:ext>
            </a:extLst>
          </p:cNvPr>
          <p:cNvSpPr>
            <a:spLocks noGrp="1" noChangeArrowheads="1"/>
          </p:cNvSpPr>
          <p:nvPr>
            <p:ph idx="1"/>
          </p:nvPr>
        </p:nvSpPr>
        <p:spPr>
          <a:xfrm>
            <a:off x="1657349" y="740664"/>
            <a:ext cx="10054359" cy="5943600"/>
          </a:xfrm>
        </p:spPr>
        <p:txBody>
          <a:bodyPr>
            <a:normAutofit fontScale="62500" lnSpcReduction="20000"/>
          </a:bodyPr>
          <a:lstStyle/>
          <a:p>
            <a:pPr algn="just" eaLnBrk="1" hangingPunct="1">
              <a:lnSpc>
                <a:spcPct val="90000"/>
              </a:lnSpc>
            </a:pPr>
            <a:r>
              <a:rPr lang="en-US" altLang="en-US" sz="3200" dirty="0">
                <a:latin typeface="Calibri" panose="020F0502020204030204" pitchFamily="34" charset="0"/>
              </a:rPr>
              <a:t>JVM memory is divided into five following parts,</a:t>
            </a:r>
          </a:p>
          <a:p>
            <a:pPr algn="just" eaLnBrk="1" hangingPunct="1">
              <a:lnSpc>
                <a:spcPct val="90000"/>
              </a:lnSpc>
            </a:pPr>
            <a:r>
              <a:rPr lang="en-US" altLang="en-US" sz="3200" b="1" dirty="0">
                <a:latin typeface="Calibri" panose="020F0502020204030204" pitchFamily="34" charset="0"/>
              </a:rPr>
              <a:t>1. Method Area </a:t>
            </a:r>
            <a:r>
              <a:rPr lang="en-US" altLang="en-US" sz="3200" dirty="0">
                <a:latin typeface="Calibri" panose="020F0502020204030204" pitchFamily="34" charset="0"/>
              </a:rPr>
              <a:t>: The class data is stored during the execution of the code and this holds the information of static variables, static methods, static blocks, instance methods, class name, and immediate parent class name(if any). </a:t>
            </a:r>
          </a:p>
          <a:p>
            <a:pPr algn="just" eaLnBrk="1" hangingPunct="1">
              <a:lnSpc>
                <a:spcPct val="90000"/>
              </a:lnSpc>
            </a:pPr>
            <a:r>
              <a:rPr lang="en-US" altLang="en-US" sz="3200" b="1" dirty="0">
                <a:latin typeface="Calibri" panose="020F0502020204030204" pitchFamily="34" charset="0"/>
              </a:rPr>
              <a:t>2. Heap Area : </a:t>
            </a:r>
            <a:r>
              <a:rPr lang="en-US" altLang="en-US" sz="3200" dirty="0">
                <a:latin typeface="Calibri" panose="020F0502020204030204" pitchFamily="34" charset="0"/>
              </a:rPr>
              <a:t>The information of all objects(state: non static data members)  is stored and it’s a shared resource just like the method area  </a:t>
            </a:r>
            <a:r>
              <a:rPr lang="en-US" altLang="en-US" sz="3200" dirty="0" err="1">
                <a:latin typeface="Calibri" panose="020F0502020204030204" pitchFamily="34" charset="0"/>
              </a:rPr>
              <a:t>eg</a:t>
            </a:r>
            <a:r>
              <a:rPr lang="en-US" altLang="en-US" sz="3200" dirty="0">
                <a:latin typeface="Calibri" panose="020F0502020204030204" pitchFamily="34" charset="0"/>
              </a:rPr>
              <a:t> : Employee emp = new Employee(...);</a:t>
            </a:r>
          </a:p>
          <a:p>
            <a:pPr lvl="1" algn="just">
              <a:lnSpc>
                <a:spcPct val="90000"/>
              </a:lnSpc>
              <a:buFont typeface="Courier New" panose="02070309020205020404" pitchFamily="49" charset="0"/>
              <a:buChar char="o"/>
            </a:pPr>
            <a:r>
              <a:rPr lang="en-US" altLang="en-US" sz="3200" dirty="0">
                <a:latin typeface="Calibri" panose="020F0502020204030204" pitchFamily="34" charset="0"/>
              </a:rPr>
              <a:t>There an instance of Employee is created and it will be loaded into the Heap Area preceded by Employee 's class information loaded in the method area + creation of Class&lt; Employee  instance , in the heap.</a:t>
            </a:r>
          </a:p>
          <a:p>
            <a:pPr algn="just" eaLnBrk="1" hangingPunct="1">
              <a:lnSpc>
                <a:spcPct val="90000"/>
              </a:lnSpc>
            </a:pPr>
            <a:r>
              <a:rPr lang="en-US" altLang="en-US" sz="3200" b="1" dirty="0">
                <a:latin typeface="Calibri" panose="020F0502020204030204" pitchFamily="34" charset="0"/>
              </a:rPr>
              <a:t>3. Stack Area : </a:t>
            </a:r>
            <a:r>
              <a:rPr lang="en-US" altLang="en-US" sz="3200" dirty="0">
                <a:latin typeface="Calibri" panose="020F0502020204030204" pitchFamily="34" charset="0"/>
              </a:rPr>
              <a:t>All the local variables, method calls, and partial results of a program (not a native method) are stored in the stack area. </a:t>
            </a:r>
          </a:p>
          <a:p>
            <a:pPr lvl="1" algn="just">
              <a:lnSpc>
                <a:spcPct val="90000"/>
              </a:lnSpc>
              <a:buFont typeface="Courier New" panose="02070309020205020404" pitchFamily="49" charset="0"/>
              <a:buChar char="o"/>
            </a:pPr>
            <a:r>
              <a:rPr lang="en-US" altLang="en-US" sz="3200" dirty="0">
                <a:latin typeface="Calibri" panose="020F0502020204030204" pitchFamily="34" charset="0"/>
              </a:rPr>
              <a:t>For every thread, a runtime stack will be created. A block of the stack area is known as “Stack Frame” and it holds the local variables of method calls. So whenever the method invocation is completed, the frame will be removed (POP). Since this is a stack, it uses a Last-In-First-Out structure.</a:t>
            </a:r>
          </a:p>
          <a:p>
            <a:pPr algn="just" eaLnBrk="1" hangingPunct="1">
              <a:lnSpc>
                <a:spcPct val="90000"/>
              </a:lnSpc>
            </a:pPr>
            <a:r>
              <a:rPr lang="en-US" altLang="en-US" sz="3200" b="1" dirty="0">
                <a:latin typeface="Calibri" panose="020F0502020204030204" pitchFamily="34" charset="0"/>
              </a:rPr>
              <a:t>4. PC Register (Program Counter Register) :</a:t>
            </a:r>
            <a:r>
              <a:rPr lang="en-US" altLang="en-US" sz="3200" dirty="0">
                <a:latin typeface="Calibri" panose="020F0502020204030204" pitchFamily="34" charset="0"/>
              </a:rPr>
              <a:t> It hold the thread’s executing information. Each thread has its own PC registers to hold the address of the current executing information and it will be updated with the next execution once the current execution finishes.</a:t>
            </a:r>
          </a:p>
          <a:p>
            <a:pPr algn="just" eaLnBrk="1" hangingPunct="1">
              <a:lnSpc>
                <a:spcPct val="90000"/>
              </a:lnSpc>
            </a:pPr>
            <a:r>
              <a:rPr lang="en-US" altLang="en-US" sz="3200" b="1" dirty="0">
                <a:latin typeface="Calibri" panose="020F0502020204030204" pitchFamily="34" charset="0"/>
              </a:rPr>
              <a:t>5. Native Method Area :</a:t>
            </a:r>
            <a:r>
              <a:rPr lang="en-US" altLang="en-US" sz="3200" dirty="0">
                <a:latin typeface="Calibri" panose="020F0502020204030204" pitchFamily="34" charset="0"/>
              </a:rPr>
              <a:t> It hold the information about the native methods and these methods are written in a language other than Java, such as C/C++. Just like stack and PC register, a separate native method stack will be created for every new thread.</a:t>
            </a:r>
          </a:p>
          <a:p>
            <a:pPr marL="0" indent="0" algn="just" eaLnBrk="1" hangingPunct="1">
              <a:lnSpc>
                <a:spcPct val="90000"/>
              </a:lnSpc>
              <a:buNone/>
            </a:pPr>
            <a:endParaRPr lang="en-US" altLang="en-US" sz="3200" b="1" dirty="0">
              <a:solidFill>
                <a:schemeClr val="accent1"/>
              </a:solidFill>
              <a:latin typeface="Calibri" panose="020F0502020204030204" pitchFamily="34" charset="0"/>
            </a:endParaRPr>
          </a:p>
        </p:txBody>
      </p:sp>
      <p:sp>
        <p:nvSpPr>
          <p:cNvPr id="2" name="Slide Number Placeholder 1">
            <a:extLst>
              <a:ext uri="{FF2B5EF4-FFF2-40B4-BE49-F238E27FC236}">
                <a16:creationId xmlns:a16="http://schemas.microsoft.com/office/drawing/2014/main" id="{90D65494-8BA8-6C62-B533-B2CC37BFD118}"/>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3AAD0A1-1869-4BE8-8F97-DF727B68131C}" type="slidenum">
              <a:rPr lang="en-IN" altLang="en-US">
                <a:solidFill>
                  <a:srgbClr val="FFFFFF"/>
                </a:solidFill>
              </a:rPr>
              <a:pPr/>
              <a:t>16</a:t>
            </a:fld>
            <a:endParaRPr lang="en-IN" altLang="en-US">
              <a:solidFill>
                <a:srgbClr val="FFFFFF"/>
              </a:solidFill>
            </a:endParaRPr>
          </a:p>
        </p:txBody>
      </p:sp>
      <p:sp>
        <p:nvSpPr>
          <p:cNvPr id="5" name="Title 1">
            <a:extLst>
              <a:ext uri="{FF2B5EF4-FFF2-40B4-BE49-F238E27FC236}">
                <a16:creationId xmlns:a16="http://schemas.microsoft.com/office/drawing/2014/main" id="{9B11F304-44DC-C384-51EF-C9605BACE4CC}"/>
              </a:ext>
            </a:extLst>
          </p:cNvPr>
          <p:cNvSpPr txBox="1">
            <a:spLocks/>
          </p:cNvSpPr>
          <p:nvPr/>
        </p:nvSpPr>
        <p:spPr>
          <a:xfrm>
            <a:off x="1657349" y="102902"/>
            <a:ext cx="8911687" cy="637762"/>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ltLang="en-US" b="1" dirty="0">
                <a:latin typeface="Calibri" panose="020F0502020204030204" pitchFamily="34" charset="0"/>
              </a:rPr>
              <a:t>JVM Memory</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93F1A-81F9-38B9-19A7-335BDA3C231E}"/>
              </a:ext>
            </a:extLst>
          </p:cNvPr>
          <p:cNvSpPr>
            <a:spLocks noGrp="1"/>
          </p:cNvSpPr>
          <p:nvPr>
            <p:ph type="title"/>
          </p:nvPr>
        </p:nvSpPr>
        <p:spPr>
          <a:xfrm>
            <a:off x="1703955" y="402675"/>
            <a:ext cx="8911687" cy="756634"/>
          </a:xfrm>
        </p:spPr>
        <p:txBody>
          <a:bodyPr/>
          <a:lstStyle/>
          <a:p>
            <a:r>
              <a:rPr lang="en-IN" altLang="en-US" sz="3600" b="1" dirty="0">
                <a:latin typeface="Calibri" panose="020F0502020204030204" pitchFamily="34" charset="0"/>
              </a:rPr>
              <a:t>JVM Memory area</a:t>
            </a:r>
            <a:endParaRPr lang="en-IN" dirty="0"/>
          </a:p>
        </p:txBody>
      </p:sp>
      <p:grpSp>
        <p:nvGrpSpPr>
          <p:cNvPr id="6" name="Group 5">
            <a:extLst>
              <a:ext uri="{FF2B5EF4-FFF2-40B4-BE49-F238E27FC236}">
                <a16:creationId xmlns:a16="http://schemas.microsoft.com/office/drawing/2014/main" id="{D466FE29-287E-892A-88D3-5C8E3A3D76EA}"/>
              </a:ext>
            </a:extLst>
          </p:cNvPr>
          <p:cNvGrpSpPr/>
          <p:nvPr/>
        </p:nvGrpSpPr>
        <p:grpSpPr>
          <a:xfrm>
            <a:off x="2286000" y="2578608"/>
            <a:ext cx="7955280" cy="1426464"/>
            <a:chOff x="1792224" y="2569464"/>
            <a:chExt cx="7955280" cy="1426464"/>
          </a:xfrm>
        </p:grpSpPr>
        <p:sp>
          <p:nvSpPr>
            <p:cNvPr id="3" name="Rectangle 2">
              <a:extLst>
                <a:ext uri="{FF2B5EF4-FFF2-40B4-BE49-F238E27FC236}">
                  <a16:creationId xmlns:a16="http://schemas.microsoft.com/office/drawing/2014/main" id="{D0B5948E-AC32-AE84-1313-5311F727EBD8}"/>
                </a:ext>
              </a:extLst>
            </p:cNvPr>
            <p:cNvSpPr/>
            <p:nvPr/>
          </p:nvSpPr>
          <p:spPr>
            <a:xfrm>
              <a:off x="1792224" y="2569464"/>
              <a:ext cx="2651760" cy="142646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latin typeface="Calibri" panose="020F0502020204030204" pitchFamily="34" charset="0"/>
                  <a:cs typeface="Calibri" panose="020F0502020204030204" pitchFamily="34" charset="0"/>
                </a:rPr>
                <a:t>Young</a:t>
              </a:r>
              <a:r>
                <a:rPr lang="en-IN" sz="2000" dirty="0">
                  <a:solidFill>
                    <a:schemeClr val="tx1"/>
                  </a:solidFill>
                  <a:latin typeface="Calibri" panose="020F0502020204030204" pitchFamily="34" charset="0"/>
                  <a:cs typeface="Calibri" panose="020F0502020204030204" pitchFamily="34" charset="0"/>
                </a:rPr>
                <a:t> </a:t>
              </a:r>
              <a:r>
                <a:rPr lang="en-IN" sz="2000" b="1" dirty="0">
                  <a:solidFill>
                    <a:schemeClr val="tx1"/>
                  </a:solidFill>
                  <a:latin typeface="Calibri" panose="020F0502020204030204" pitchFamily="34" charset="0"/>
                  <a:cs typeface="Calibri" panose="020F0502020204030204" pitchFamily="34" charset="0"/>
                </a:rPr>
                <a:t>Generation</a:t>
              </a:r>
            </a:p>
          </p:txBody>
        </p:sp>
        <p:sp>
          <p:nvSpPr>
            <p:cNvPr id="4" name="Rectangle 3">
              <a:extLst>
                <a:ext uri="{FF2B5EF4-FFF2-40B4-BE49-F238E27FC236}">
                  <a16:creationId xmlns:a16="http://schemas.microsoft.com/office/drawing/2014/main" id="{5C740324-142D-58AA-7FC7-0A8471A0D835}"/>
                </a:ext>
              </a:extLst>
            </p:cNvPr>
            <p:cNvSpPr/>
            <p:nvPr/>
          </p:nvSpPr>
          <p:spPr>
            <a:xfrm>
              <a:off x="4443984" y="2569464"/>
              <a:ext cx="2450592" cy="142646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dirty="0">
                  <a:solidFill>
                    <a:schemeClr val="tx1"/>
                  </a:solidFill>
                  <a:latin typeface="Calibri" panose="020F0502020204030204" pitchFamily="34" charset="0"/>
                  <a:cs typeface="Calibri" panose="020F0502020204030204" pitchFamily="34" charset="0"/>
                </a:rPr>
                <a:t>Old</a:t>
              </a:r>
              <a:r>
                <a:rPr lang="en-IN" sz="1800" dirty="0">
                  <a:solidFill>
                    <a:schemeClr val="tx1"/>
                  </a:solidFill>
                  <a:latin typeface="Calibri" panose="020F0502020204030204" pitchFamily="34" charset="0"/>
                  <a:cs typeface="Calibri" panose="020F0502020204030204" pitchFamily="34" charset="0"/>
                </a:rPr>
                <a:t> </a:t>
              </a:r>
              <a:r>
                <a:rPr lang="en-IN" sz="1800" b="1" dirty="0">
                  <a:solidFill>
                    <a:schemeClr val="tx1"/>
                  </a:solidFill>
                  <a:latin typeface="Calibri" panose="020F0502020204030204" pitchFamily="34" charset="0"/>
                  <a:cs typeface="Calibri" panose="020F0502020204030204" pitchFamily="34" charset="0"/>
                </a:rPr>
                <a:t>Generation</a:t>
              </a:r>
              <a:endParaRPr lang="en-IN" b="1" dirty="0"/>
            </a:p>
          </p:txBody>
        </p:sp>
        <p:sp>
          <p:nvSpPr>
            <p:cNvPr id="5" name="Rectangle 4">
              <a:extLst>
                <a:ext uri="{FF2B5EF4-FFF2-40B4-BE49-F238E27FC236}">
                  <a16:creationId xmlns:a16="http://schemas.microsoft.com/office/drawing/2014/main" id="{D81CCF8C-6DB3-C3CB-74A5-27B59E3BAAB5}"/>
                </a:ext>
              </a:extLst>
            </p:cNvPr>
            <p:cNvSpPr/>
            <p:nvPr/>
          </p:nvSpPr>
          <p:spPr>
            <a:xfrm>
              <a:off x="6894576" y="2569464"/>
              <a:ext cx="2852928" cy="142646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solidFill>
                    <a:schemeClr val="tx1"/>
                  </a:solidFill>
                  <a:latin typeface="Calibri" panose="020F0502020204030204" pitchFamily="34" charset="0"/>
                  <a:cs typeface="Calibri" panose="020F0502020204030204" pitchFamily="34" charset="0"/>
                </a:rPr>
                <a:t>Metaspace</a:t>
              </a:r>
              <a:endParaRPr lang="en-IN" sz="1800" b="1" dirty="0">
                <a:solidFill>
                  <a:schemeClr val="tx1"/>
                </a:solidFill>
                <a:latin typeface="Calibri" panose="020F0502020204030204" pitchFamily="34" charset="0"/>
                <a:cs typeface="Calibri" panose="020F0502020204030204" pitchFamily="34" charset="0"/>
              </a:endParaRPr>
            </a:p>
          </p:txBody>
        </p:sp>
      </p:grpSp>
      <p:sp>
        <p:nvSpPr>
          <p:cNvPr id="7" name="TextBox 6">
            <a:extLst>
              <a:ext uri="{FF2B5EF4-FFF2-40B4-BE49-F238E27FC236}">
                <a16:creationId xmlns:a16="http://schemas.microsoft.com/office/drawing/2014/main" id="{8C4940C3-DFDB-221E-2695-E5C83D5F0CF2}"/>
              </a:ext>
            </a:extLst>
          </p:cNvPr>
          <p:cNvSpPr txBox="1"/>
          <p:nvPr/>
        </p:nvSpPr>
        <p:spPr>
          <a:xfrm>
            <a:off x="3877056" y="4197096"/>
            <a:ext cx="1892808" cy="369332"/>
          </a:xfrm>
          <a:prstGeom prst="rect">
            <a:avLst/>
          </a:prstGeom>
          <a:noFill/>
        </p:spPr>
        <p:txBody>
          <a:bodyPr wrap="square" rtlCol="0">
            <a:spAutoFit/>
          </a:bodyPr>
          <a:lstStyle/>
          <a:p>
            <a:r>
              <a:rPr lang="en-IN" b="1" dirty="0"/>
              <a:t>Heap Memory</a:t>
            </a:r>
          </a:p>
        </p:txBody>
      </p:sp>
      <p:sp>
        <p:nvSpPr>
          <p:cNvPr id="8" name="TextBox 7">
            <a:extLst>
              <a:ext uri="{FF2B5EF4-FFF2-40B4-BE49-F238E27FC236}">
                <a16:creationId xmlns:a16="http://schemas.microsoft.com/office/drawing/2014/main" id="{9AA409D9-675F-ABF8-427A-2AD73BE30997}"/>
              </a:ext>
            </a:extLst>
          </p:cNvPr>
          <p:cNvSpPr txBox="1"/>
          <p:nvPr/>
        </p:nvSpPr>
        <p:spPr>
          <a:xfrm>
            <a:off x="7549896" y="4197096"/>
            <a:ext cx="3176016" cy="1200329"/>
          </a:xfrm>
          <a:prstGeom prst="rect">
            <a:avLst/>
          </a:prstGeom>
          <a:noFill/>
        </p:spPr>
        <p:txBody>
          <a:bodyPr wrap="square" rtlCol="0">
            <a:spAutoFit/>
          </a:bodyPr>
          <a:lstStyle/>
          <a:p>
            <a:r>
              <a:rPr lang="en-IN" b="1" dirty="0" err="1"/>
              <a:t>Metaspace</a:t>
            </a:r>
            <a:r>
              <a:rPr lang="en-IN" b="1" dirty="0"/>
              <a:t>- Non Heap memory</a:t>
            </a:r>
          </a:p>
          <a:p>
            <a:r>
              <a:rPr lang="en-US" b="0" i="0" dirty="0">
                <a:solidFill>
                  <a:srgbClr val="273239"/>
                </a:solidFill>
                <a:effectLst/>
                <a:latin typeface="urw-din"/>
              </a:rPr>
              <a:t>Native Memory(provided by underlying OS).</a:t>
            </a:r>
            <a:endParaRPr lang="en-IN" dirty="0"/>
          </a:p>
        </p:txBody>
      </p:sp>
      <p:cxnSp>
        <p:nvCxnSpPr>
          <p:cNvPr id="10" name="Straight Arrow Connector 9">
            <a:extLst>
              <a:ext uri="{FF2B5EF4-FFF2-40B4-BE49-F238E27FC236}">
                <a16:creationId xmlns:a16="http://schemas.microsoft.com/office/drawing/2014/main" id="{5A12784C-F746-2F1B-C07A-16F0FB5DF8A6}"/>
              </a:ext>
            </a:extLst>
          </p:cNvPr>
          <p:cNvCxnSpPr>
            <a:stCxn id="7" idx="3"/>
          </p:cNvCxnSpPr>
          <p:nvPr/>
        </p:nvCxnSpPr>
        <p:spPr>
          <a:xfrm>
            <a:off x="5769864" y="4381762"/>
            <a:ext cx="161848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6CE7AE0-B62B-D910-97F0-F388781C0752}"/>
              </a:ext>
            </a:extLst>
          </p:cNvPr>
          <p:cNvCxnSpPr>
            <a:cxnSpLocks/>
          </p:cNvCxnSpPr>
          <p:nvPr/>
        </p:nvCxnSpPr>
        <p:spPr>
          <a:xfrm flipH="1">
            <a:off x="2286000" y="4371356"/>
            <a:ext cx="15179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5908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1E4A935-A630-B8B0-C4BB-3D7222633399}"/>
              </a:ext>
            </a:extLst>
          </p:cNvPr>
          <p:cNvSpPr>
            <a:spLocks noGrp="1" noChangeArrowheads="1"/>
          </p:cNvSpPr>
          <p:nvPr>
            <p:ph type="title"/>
          </p:nvPr>
        </p:nvSpPr>
        <p:spPr>
          <a:xfrm>
            <a:off x="1595439" y="295276"/>
            <a:ext cx="7462837" cy="747713"/>
          </a:xfrm>
        </p:spPr>
        <p:txBody>
          <a:bodyPr/>
          <a:lstStyle/>
          <a:p>
            <a:pPr marL="257175" indent="-257175"/>
            <a:r>
              <a:rPr lang="en-US" altLang="en-US" b="1" dirty="0">
                <a:latin typeface="Calibri" panose="020F0502020204030204" pitchFamily="34" charset="0"/>
              </a:rPr>
              <a:t>Heap area</a:t>
            </a:r>
          </a:p>
        </p:txBody>
      </p:sp>
      <p:sp>
        <p:nvSpPr>
          <p:cNvPr id="11267" name="Rectangle 3">
            <a:extLst>
              <a:ext uri="{FF2B5EF4-FFF2-40B4-BE49-F238E27FC236}">
                <a16:creationId xmlns:a16="http://schemas.microsoft.com/office/drawing/2014/main" id="{A3A19DC2-FED3-110D-6538-C797ECE62DDD}"/>
              </a:ext>
            </a:extLst>
          </p:cNvPr>
          <p:cNvSpPr>
            <a:spLocks noGrp="1" noChangeArrowheads="1"/>
          </p:cNvSpPr>
          <p:nvPr>
            <p:ph idx="1"/>
          </p:nvPr>
        </p:nvSpPr>
        <p:spPr>
          <a:xfrm>
            <a:off x="1657349" y="969264"/>
            <a:ext cx="10192905" cy="5472811"/>
          </a:xfrm>
        </p:spPr>
        <p:txBody>
          <a:bodyPr>
            <a:normAutofit fontScale="77500" lnSpcReduction="20000"/>
          </a:bodyPr>
          <a:lstStyle/>
          <a:p>
            <a:pPr algn="l" fontAlgn="base"/>
            <a:r>
              <a:rPr lang="en-US" sz="3600" b="0" i="0" dirty="0">
                <a:solidFill>
                  <a:srgbClr val="273239"/>
                </a:solidFill>
                <a:effectLst/>
                <a:latin typeface="urw-din"/>
              </a:rPr>
              <a:t>The heap area is one of the most important memory areas of JVM. Here, all the java objects are stored. The heap is created when the JVM starts. The heap is generally divided into two parts. That is: </a:t>
            </a:r>
            <a:br>
              <a:rPr lang="en-US" sz="3600" b="0" i="0" dirty="0">
                <a:solidFill>
                  <a:srgbClr val="273239"/>
                </a:solidFill>
                <a:effectLst/>
                <a:latin typeface="urw-din"/>
              </a:rPr>
            </a:br>
            <a:r>
              <a:rPr lang="en-US" sz="3600" b="0" i="0" dirty="0">
                <a:solidFill>
                  <a:srgbClr val="273239"/>
                </a:solidFill>
                <a:effectLst/>
                <a:latin typeface="urw-din"/>
              </a:rPr>
              <a:t> </a:t>
            </a:r>
          </a:p>
          <a:p>
            <a:pPr algn="l" fontAlgn="base">
              <a:buFont typeface="+mj-lt"/>
              <a:buAutoNum type="arabicPeriod"/>
            </a:pPr>
            <a:r>
              <a:rPr lang="en-US" sz="3600" b="1" i="0" dirty="0">
                <a:solidFill>
                  <a:srgbClr val="273239"/>
                </a:solidFill>
                <a:effectLst/>
                <a:latin typeface="urw-din"/>
              </a:rPr>
              <a:t>Young Generation(Nursery):</a:t>
            </a:r>
            <a:r>
              <a:rPr lang="en-US" sz="3600" b="0" i="0" dirty="0">
                <a:solidFill>
                  <a:srgbClr val="273239"/>
                </a:solidFill>
                <a:effectLst/>
                <a:latin typeface="urw-din"/>
              </a:rPr>
              <a:t> All the new objects are allocated in this memory. Whenever this memory gets filled, the garbage collection is performed. This is called as </a:t>
            </a:r>
            <a:r>
              <a:rPr lang="en-US" sz="3600" b="1" i="1" dirty="0">
                <a:solidFill>
                  <a:srgbClr val="273239"/>
                </a:solidFill>
                <a:effectLst/>
                <a:latin typeface="urw-din"/>
              </a:rPr>
              <a:t>Minor Garbage Collection</a:t>
            </a:r>
            <a:r>
              <a:rPr lang="en-US" sz="3600" b="0" i="0" dirty="0">
                <a:solidFill>
                  <a:srgbClr val="273239"/>
                </a:solidFill>
                <a:effectLst/>
                <a:latin typeface="urw-din"/>
              </a:rPr>
              <a:t>.</a:t>
            </a:r>
          </a:p>
          <a:p>
            <a:pPr marL="0" indent="0" algn="l" fontAlgn="base">
              <a:buNone/>
            </a:pPr>
            <a:endParaRPr lang="en-US" sz="3600" b="0" i="0" dirty="0">
              <a:solidFill>
                <a:srgbClr val="273239"/>
              </a:solidFill>
              <a:effectLst/>
              <a:latin typeface="urw-din"/>
            </a:endParaRPr>
          </a:p>
          <a:p>
            <a:pPr algn="l" fontAlgn="base">
              <a:buFont typeface="+mj-lt"/>
              <a:buAutoNum type="arabicPeriod"/>
            </a:pPr>
            <a:r>
              <a:rPr lang="en-US" sz="3600" b="1" i="0" dirty="0">
                <a:solidFill>
                  <a:srgbClr val="273239"/>
                </a:solidFill>
                <a:effectLst/>
                <a:latin typeface="urw-din"/>
              </a:rPr>
              <a:t>Old Generation:</a:t>
            </a:r>
            <a:r>
              <a:rPr lang="en-US" sz="3600" b="0" i="0" dirty="0">
                <a:solidFill>
                  <a:srgbClr val="273239"/>
                </a:solidFill>
                <a:effectLst/>
                <a:latin typeface="urw-din"/>
              </a:rPr>
              <a:t> All the long lived objects which have survived many rounds of minor garbage collection is stored in this area. Whenever this memory gets filled, the garbage collection is performed. This is called as </a:t>
            </a:r>
            <a:r>
              <a:rPr lang="en-US" sz="3600" b="1" i="1" dirty="0">
                <a:solidFill>
                  <a:srgbClr val="273239"/>
                </a:solidFill>
                <a:effectLst/>
                <a:latin typeface="urw-din"/>
              </a:rPr>
              <a:t>Major Garbage Collection</a:t>
            </a:r>
            <a:r>
              <a:rPr lang="en-US" sz="3600" b="1" i="0" dirty="0">
                <a:solidFill>
                  <a:srgbClr val="273239"/>
                </a:solidFill>
                <a:effectLst/>
                <a:latin typeface="urw-din"/>
              </a:rPr>
              <a:t>.</a:t>
            </a:r>
          </a:p>
          <a:p>
            <a:pPr marL="0" indent="0" algn="just" eaLnBrk="1" hangingPunct="1">
              <a:lnSpc>
                <a:spcPct val="90000"/>
              </a:lnSpc>
              <a:buNone/>
            </a:pPr>
            <a:endParaRPr lang="en-US" altLang="en-US" sz="3600" b="1" dirty="0">
              <a:solidFill>
                <a:schemeClr val="accent1"/>
              </a:solidFill>
              <a:latin typeface="Calibri" panose="020F0502020204030204" pitchFamily="34" charset="0"/>
            </a:endParaRPr>
          </a:p>
        </p:txBody>
      </p:sp>
      <p:sp>
        <p:nvSpPr>
          <p:cNvPr id="2" name="Slide Number Placeholder 1">
            <a:extLst>
              <a:ext uri="{FF2B5EF4-FFF2-40B4-BE49-F238E27FC236}">
                <a16:creationId xmlns:a16="http://schemas.microsoft.com/office/drawing/2014/main" id="{90D65494-8BA8-6C62-B533-B2CC37BFD118}"/>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3AAD0A1-1869-4BE8-8F97-DF727B68131C}" type="slidenum">
              <a:rPr lang="en-IN" altLang="en-US">
                <a:solidFill>
                  <a:srgbClr val="FFFFFF"/>
                </a:solidFill>
              </a:rPr>
              <a:pPr/>
              <a:t>18</a:t>
            </a:fld>
            <a:endParaRPr lang="en-IN" altLang="en-US">
              <a:solidFill>
                <a:srgbClr val="FFFFFF"/>
              </a:solidFill>
            </a:endParaRPr>
          </a:p>
        </p:txBody>
      </p:sp>
    </p:spTree>
    <p:extLst>
      <p:ext uri="{BB962C8B-B14F-4D97-AF65-F5344CB8AC3E}">
        <p14:creationId xmlns:p14="http://schemas.microsoft.com/office/powerpoint/2010/main" val="1060318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A4560B-3711-97A7-DF88-0DCF49EEEB01}"/>
              </a:ext>
            </a:extLst>
          </p:cNvPr>
          <p:cNvSpPr>
            <a:spLocks noGrp="1"/>
          </p:cNvSpPr>
          <p:nvPr>
            <p:ph idx="1"/>
          </p:nvPr>
        </p:nvSpPr>
        <p:spPr>
          <a:xfrm>
            <a:off x="1703955" y="1069847"/>
            <a:ext cx="9800657" cy="5385477"/>
          </a:xfrm>
        </p:spPr>
        <p:txBody>
          <a:bodyPr>
            <a:normAutofit/>
          </a:bodyPr>
          <a:lstStyle/>
          <a:p>
            <a:r>
              <a:rPr lang="en-US" sz="2400" b="1" dirty="0" err="1">
                <a:latin typeface="Calibri" panose="020F0502020204030204" pitchFamily="34" charset="0"/>
                <a:cs typeface="Calibri" panose="020F0502020204030204" pitchFamily="34" charset="0"/>
              </a:rPr>
              <a:t>Metaspace</a:t>
            </a:r>
            <a:r>
              <a:rPr lang="en-US" sz="2400" dirty="0">
                <a:latin typeface="Calibri" panose="020F0502020204030204" pitchFamily="34" charset="0"/>
                <a:cs typeface="Calibri" panose="020F0502020204030204" pitchFamily="34" charset="0"/>
              </a:rPr>
              <a:t> by default auto increases its size depending on the underlying OS. It avoid </a:t>
            </a:r>
            <a:r>
              <a:rPr lang="en-US" sz="2400" b="1" dirty="0" err="1">
                <a:latin typeface="Calibri" panose="020F0502020204030204" pitchFamily="34" charset="0"/>
                <a:cs typeface="Calibri" panose="020F0502020204030204" pitchFamily="34" charset="0"/>
              </a:rPr>
              <a:t>OutOfMemoryError</a:t>
            </a:r>
            <a:endParaRPr lang="en-US" sz="2400" b="1"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It uses Native Memory(provided by underlying OS). </a:t>
            </a:r>
            <a:r>
              <a:rPr lang="en-US" sz="2400" b="0" i="0" dirty="0">
                <a:solidFill>
                  <a:srgbClr val="333333"/>
                </a:solidFill>
                <a:effectLst/>
                <a:latin typeface="Calibri" panose="020F0502020204030204" pitchFamily="34" charset="0"/>
                <a:cs typeface="Calibri" panose="020F0502020204030204" pitchFamily="34" charset="0"/>
              </a:rPr>
              <a:t>Comparatively efficient Garbage collection. Deallocate class data concurrently and not during GC pause.</a:t>
            </a:r>
          </a:p>
          <a:p>
            <a:pPr algn="l"/>
            <a:r>
              <a:rPr lang="en-US" sz="2400" b="0" i="0" dirty="0">
                <a:solidFill>
                  <a:srgbClr val="222635"/>
                </a:solidFill>
                <a:effectLst/>
                <a:latin typeface="Calibri" panose="020F0502020204030204" pitchFamily="34" charset="0"/>
                <a:cs typeface="Calibri" panose="020F0502020204030204" pitchFamily="34" charset="0"/>
              </a:rPr>
              <a:t>A new flag is available (</a:t>
            </a:r>
            <a:r>
              <a:rPr lang="en-US" sz="2400" b="1" i="0" dirty="0" err="1">
                <a:solidFill>
                  <a:srgbClr val="222635"/>
                </a:solidFill>
                <a:effectLst/>
                <a:latin typeface="Calibri" panose="020F0502020204030204" pitchFamily="34" charset="0"/>
                <a:cs typeface="Calibri" panose="020F0502020204030204" pitchFamily="34" charset="0"/>
              </a:rPr>
              <a:t>MaxMetaspaceSize</a:t>
            </a:r>
            <a:r>
              <a:rPr lang="en-US" sz="2400" b="0" i="0" dirty="0">
                <a:solidFill>
                  <a:srgbClr val="222635"/>
                </a:solidFill>
                <a:effectLst/>
                <a:latin typeface="Calibri" panose="020F0502020204030204" pitchFamily="34" charset="0"/>
                <a:cs typeface="Calibri" panose="020F0502020204030204" pitchFamily="34" charset="0"/>
              </a:rPr>
              <a:t>), allowing you to limit the amount of native memory used for class metadata</a:t>
            </a:r>
          </a:p>
          <a:p>
            <a:pPr algn="l"/>
            <a:r>
              <a:rPr lang="en-US" sz="2400" b="1" i="0" dirty="0" err="1">
                <a:solidFill>
                  <a:srgbClr val="222635"/>
                </a:solidFill>
                <a:effectLst/>
                <a:latin typeface="Calibri" panose="020F0502020204030204" pitchFamily="34" charset="0"/>
                <a:cs typeface="Calibri" panose="020F0502020204030204" pitchFamily="34" charset="0"/>
              </a:rPr>
              <a:t>Metaspace</a:t>
            </a:r>
            <a:r>
              <a:rPr lang="en-US" sz="2400" b="1" i="0" dirty="0">
                <a:solidFill>
                  <a:srgbClr val="222635"/>
                </a:solidFill>
                <a:effectLst/>
                <a:latin typeface="Calibri" panose="020F0502020204030204" pitchFamily="34" charset="0"/>
                <a:cs typeface="Calibri" panose="020F0502020204030204" pitchFamily="34" charset="0"/>
              </a:rPr>
              <a:t> garbage collection</a:t>
            </a:r>
            <a:endParaRPr lang="en-US" sz="2400" b="0" i="0" dirty="0">
              <a:solidFill>
                <a:srgbClr val="222635"/>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2400" b="0" i="0" dirty="0">
                <a:solidFill>
                  <a:srgbClr val="222635"/>
                </a:solidFill>
                <a:effectLst/>
                <a:latin typeface="Calibri" panose="020F0502020204030204" pitchFamily="34" charset="0"/>
                <a:cs typeface="Calibri" panose="020F0502020204030204" pitchFamily="34" charset="0"/>
              </a:rPr>
              <a:t>Garbage collection of the dead classes and </a:t>
            </a:r>
            <a:r>
              <a:rPr lang="en-US" sz="2400" b="0" i="0" dirty="0" err="1">
                <a:solidFill>
                  <a:srgbClr val="222635"/>
                </a:solidFill>
                <a:effectLst/>
                <a:latin typeface="Calibri" panose="020F0502020204030204" pitchFamily="34" charset="0"/>
                <a:cs typeface="Calibri" panose="020F0502020204030204" pitchFamily="34" charset="0"/>
              </a:rPr>
              <a:t>classloaders</a:t>
            </a:r>
            <a:r>
              <a:rPr lang="en-US" sz="2400" b="0" i="0" dirty="0">
                <a:solidFill>
                  <a:srgbClr val="222635"/>
                </a:solidFill>
                <a:effectLst/>
                <a:latin typeface="Calibri" panose="020F0502020204030204" pitchFamily="34" charset="0"/>
                <a:cs typeface="Calibri" panose="020F0502020204030204" pitchFamily="34" charset="0"/>
              </a:rPr>
              <a:t> is triggered once the class metadata usage reaches the “</a:t>
            </a:r>
            <a:r>
              <a:rPr lang="en-US" sz="2400" b="0" i="0" dirty="0" err="1">
                <a:solidFill>
                  <a:srgbClr val="222635"/>
                </a:solidFill>
                <a:effectLst/>
                <a:latin typeface="Calibri" panose="020F0502020204030204" pitchFamily="34" charset="0"/>
                <a:cs typeface="Calibri" panose="020F0502020204030204" pitchFamily="34" charset="0"/>
              </a:rPr>
              <a:t>MaxMetaspaceSize</a:t>
            </a:r>
            <a:r>
              <a:rPr lang="en-US" sz="2400" b="0" i="0" dirty="0">
                <a:solidFill>
                  <a:srgbClr val="222635"/>
                </a:solidFill>
                <a:effectLst/>
                <a:latin typeface="Calibri" panose="020F0502020204030204" pitchFamily="34" charset="0"/>
                <a:cs typeface="Calibri" panose="020F0502020204030204" pitchFamily="34" charset="0"/>
              </a:rPr>
              <a:t>”.</a:t>
            </a:r>
          </a:p>
          <a:p>
            <a:pPr algn="l">
              <a:buFont typeface="Arial" panose="020B0604020202020204" pitchFamily="34" charset="0"/>
              <a:buChar char="•"/>
            </a:pPr>
            <a:r>
              <a:rPr lang="en-US" sz="2400" b="0" i="0" dirty="0">
                <a:solidFill>
                  <a:srgbClr val="222635"/>
                </a:solidFill>
                <a:effectLst/>
                <a:latin typeface="Calibri" panose="020F0502020204030204" pitchFamily="34" charset="0"/>
                <a:cs typeface="Calibri" panose="020F0502020204030204" pitchFamily="34" charset="0"/>
              </a:rPr>
              <a:t>Proper monitoring &amp; tuning of the </a:t>
            </a:r>
            <a:r>
              <a:rPr lang="en-US" sz="2400" b="0" i="0" dirty="0" err="1">
                <a:solidFill>
                  <a:srgbClr val="222635"/>
                </a:solidFill>
                <a:effectLst/>
                <a:latin typeface="Calibri" panose="020F0502020204030204" pitchFamily="34" charset="0"/>
                <a:cs typeface="Calibri" panose="020F0502020204030204" pitchFamily="34" charset="0"/>
              </a:rPr>
              <a:t>Metaspace</a:t>
            </a:r>
            <a:r>
              <a:rPr lang="en-US" sz="2400" b="0" i="0" dirty="0">
                <a:solidFill>
                  <a:srgbClr val="222635"/>
                </a:solidFill>
                <a:effectLst/>
                <a:latin typeface="Calibri" panose="020F0502020204030204" pitchFamily="34" charset="0"/>
                <a:cs typeface="Calibri" panose="020F0502020204030204" pitchFamily="34" charset="0"/>
              </a:rPr>
              <a:t> will obviously be required in order to limit the frequency or delay of such garbage collections. </a:t>
            </a:r>
          </a:p>
        </p:txBody>
      </p:sp>
      <p:sp>
        <p:nvSpPr>
          <p:cNvPr id="6" name="Title 1">
            <a:extLst>
              <a:ext uri="{FF2B5EF4-FFF2-40B4-BE49-F238E27FC236}">
                <a16:creationId xmlns:a16="http://schemas.microsoft.com/office/drawing/2014/main" id="{3100A9B3-0F37-3F4C-A027-99530FA2CF81}"/>
              </a:ext>
            </a:extLst>
          </p:cNvPr>
          <p:cNvSpPr>
            <a:spLocks noGrp="1"/>
          </p:cNvSpPr>
          <p:nvPr>
            <p:ph type="title"/>
          </p:nvPr>
        </p:nvSpPr>
        <p:spPr>
          <a:xfrm>
            <a:off x="1703955" y="402675"/>
            <a:ext cx="8911687" cy="756634"/>
          </a:xfrm>
        </p:spPr>
        <p:txBody>
          <a:bodyPr/>
          <a:lstStyle/>
          <a:p>
            <a:r>
              <a:rPr lang="en-IN" b="1" dirty="0" err="1">
                <a:latin typeface="Calibri" panose="020F0502020204030204" pitchFamily="34" charset="0"/>
              </a:rPr>
              <a:t>Metaspace</a:t>
            </a:r>
            <a:endParaRPr lang="en-IN" dirty="0"/>
          </a:p>
        </p:txBody>
      </p:sp>
    </p:spTree>
    <p:extLst>
      <p:ext uri="{BB962C8B-B14F-4D97-AF65-F5344CB8AC3E}">
        <p14:creationId xmlns:p14="http://schemas.microsoft.com/office/powerpoint/2010/main" val="952793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1BC2B-02C1-F728-ACD2-9E3FFBB7F133}"/>
              </a:ext>
            </a:extLst>
          </p:cNvPr>
          <p:cNvSpPr>
            <a:spLocks noGrp="1"/>
          </p:cNvSpPr>
          <p:nvPr>
            <p:ph type="title"/>
          </p:nvPr>
        </p:nvSpPr>
        <p:spPr>
          <a:xfrm>
            <a:off x="1783080" y="212630"/>
            <a:ext cx="8911687" cy="811498"/>
          </a:xfrm>
        </p:spPr>
        <p:txBody>
          <a:bodyPr/>
          <a:lstStyle/>
          <a:p>
            <a:r>
              <a:rPr lang="en-IN" altLang="en-US" sz="3600" b="1" dirty="0">
                <a:latin typeface="Calibri" panose="020F0502020204030204" pitchFamily="34" charset="0"/>
              </a:rPr>
              <a:t>JVM Architecture</a:t>
            </a:r>
            <a:endParaRPr lang="en-IN" dirty="0"/>
          </a:p>
        </p:txBody>
      </p:sp>
      <p:pic>
        <p:nvPicPr>
          <p:cNvPr id="4" name="Picture 2">
            <a:extLst>
              <a:ext uri="{FF2B5EF4-FFF2-40B4-BE49-F238E27FC236}">
                <a16:creationId xmlns:a16="http://schemas.microsoft.com/office/drawing/2014/main" id="{B3516220-C388-9166-0081-B3E2B682EA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3080" y="951151"/>
            <a:ext cx="9610344" cy="5794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835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08AE-98B5-E8F0-560E-E7FAEC217FF1}"/>
              </a:ext>
            </a:extLst>
          </p:cNvPr>
          <p:cNvSpPr>
            <a:spLocks noGrp="1"/>
          </p:cNvSpPr>
          <p:nvPr>
            <p:ph type="title"/>
          </p:nvPr>
        </p:nvSpPr>
        <p:spPr>
          <a:xfrm>
            <a:off x="1724245" y="306333"/>
            <a:ext cx="8911687" cy="745227"/>
          </a:xfrm>
        </p:spPr>
        <p:txBody>
          <a:bodyPr>
            <a:normAutofit fontScale="90000"/>
          </a:bodyPr>
          <a:lstStyle/>
          <a:p>
            <a:r>
              <a:rPr lang="en-US" b="1" dirty="0">
                <a:latin typeface="Calibri" panose="020F0502020204030204" pitchFamily="34" charset="0"/>
                <a:cs typeface="Calibri" panose="020F0502020204030204" pitchFamily="34" charset="0"/>
              </a:rPr>
              <a:t>Execution Engine</a:t>
            </a:r>
            <a:br>
              <a:rPr lang="en-US" dirty="0"/>
            </a:br>
            <a:endParaRPr lang="en-IN" dirty="0"/>
          </a:p>
        </p:txBody>
      </p:sp>
      <p:sp>
        <p:nvSpPr>
          <p:cNvPr id="3" name="Content Placeholder 2">
            <a:extLst>
              <a:ext uri="{FF2B5EF4-FFF2-40B4-BE49-F238E27FC236}">
                <a16:creationId xmlns:a16="http://schemas.microsoft.com/office/drawing/2014/main" id="{38F23FA4-5E9F-7D7A-C80A-40CFECFCE328}"/>
              </a:ext>
            </a:extLst>
          </p:cNvPr>
          <p:cNvSpPr>
            <a:spLocks noGrp="1"/>
          </p:cNvSpPr>
          <p:nvPr>
            <p:ph idx="1"/>
          </p:nvPr>
        </p:nvSpPr>
        <p:spPr>
          <a:xfrm>
            <a:off x="1556068" y="1051560"/>
            <a:ext cx="10450004" cy="4859662"/>
          </a:xfrm>
        </p:spPr>
        <p:txBody>
          <a:bodyPr>
            <a:normAutofit lnSpcReduction="10000"/>
          </a:bodyPr>
          <a:lstStyle/>
          <a:p>
            <a:r>
              <a:rPr lang="en-US" sz="2400" b="1" dirty="0">
                <a:latin typeface="Calibri" panose="020F0502020204030204" pitchFamily="34" charset="0"/>
                <a:cs typeface="Calibri" panose="020F0502020204030204" pitchFamily="34" charset="0"/>
              </a:rPr>
              <a:t>Execution Engine :  </a:t>
            </a:r>
            <a:r>
              <a:rPr lang="en-US" sz="2400" dirty="0">
                <a:latin typeface="Calibri" panose="020F0502020204030204" pitchFamily="34" charset="0"/>
                <a:cs typeface="Calibri" panose="020F0502020204030204" pitchFamily="34" charset="0"/>
              </a:rPr>
              <a:t>Here execution of bytecode (.class) occurs and it executes the bytecode line-by-line. Before running the program, the bytecode should be converted into machine code. </a:t>
            </a:r>
          </a:p>
          <a:p>
            <a:r>
              <a:rPr lang="en-US" sz="2400" dirty="0">
                <a:latin typeface="Calibri" panose="020F0502020204030204" pitchFamily="34" charset="0"/>
                <a:cs typeface="Calibri" panose="020F0502020204030204" pitchFamily="34" charset="0"/>
              </a:rPr>
              <a:t>Components of Execution Engine : </a:t>
            </a:r>
            <a:r>
              <a:rPr lang="en-US" sz="2400" b="1" dirty="0">
                <a:latin typeface="Calibri" panose="020F0502020204030204" pitchFamily="34" charset="0"/>
                <a:cs typeface="Calibri" panose="020F0502020204030204" pitchFamily="34" charset="0"/>
              </a:rPr>
              <a:t>Interpreter, JIT Compiler and Garbage Collector</a:t>
            </a:r>
          </a:p>
          <a:p>
            <a:r>
              <a:rPr lang="en-US" sz="2400" b="1" dirty="0">
                <a:latin typeface="Calibri" panose="020F0502020204030204" pitchFamily="34" charset="0"/>
                <a:cs typeface="Calibri" panose="020F0502020204030204" pitchFamily="34" charset="0"/>
              </a:rPr>
              <a:t>Interpreter</a:t>
            </a:r>
          </a:p>
          <a:p>
            <a:pPr lvl="1">
              <a:buFont typeface="Courier New" panose="02070309020205020404" pitchFamily="49" charset="0"/>
              <a:buChar char="o"/>
            </a:pPr>
            <a:r>
              <a:rPr lang="en-US" sz="2200" dirty="0">
                <a:latin typeface="Calibri" panose="020F0502020204030204" pitchFamily="34" charset="0"/>
                <a:cs typeface="Calibri" panose="020F0502020204030204" pitchFamily="34" charset="0"/>
              </a:rPr>
              <a:t>It converts bytecode into machine code.</a:t>
            </a:r>
          </a:p>
          <a:p>
            <a:pPr lvl="1">
              <a:buFont typeface="Courier New" panose="02070309020205020404" pitchFamily="49" charset="0"/>
              <a:buChar char="o"/>
            </a:pPr>
            <a:r>
              <a:rPr lang="en-US" sz="2200" dirty="0">
                <a:latin typeface="Calibri" panose="020F0502020204030204" pitchFamily="34" charset="0"/>
                <a:cs typeface="Calibri" panose="020F0502020204030204" pitchFamily="34" charset="0"/>
              </a:rPr>
              <a:t> Its slow because of the line-by-line execution even though this interprets the bytecode quickly.</a:t>
            </a:r>
          </a:p>
          <a:p>
            <a:pPr lvl="1">
              <a:buFont typeface="Courier New" panose="02070309020205020404" pitchFamily="49" charset="0"/>
              <a:buChar char="o"/>
            </a:pPr>
            <a:r>
              <a:rPr lang="en-US" sz="2200" dirty="0">
                <a:latin typeface="Calibri" panose="020F0502020204030204" pitchFamily="34" charset="0"/>
                <a:cs typeface="Calibri" panose="020F0502020204030204" pitchFamily="34" charset="0"/>
              </a:rPr>
              <a:t>The main disadvantage of Interpreter is that when the same method is called multiple times, every time a new interpretation is required and this will reduce the performance of the system. So this is the reason where the JIT compiler will run parallel to the Interpreter</a:t>
            </a:r>
            <a:r>
              <a:rPr lang="en-US"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25146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08AE-98B5-E8F0-560E-E7FAEC217FF1}"/>
              </a:ext>
            </a:extLst>
          </p:cNvPr>
          <p:cNvSpPr>
            <a:spLocks noGrp="1"/>
          </p:cNvSpPr>
          <p:nvPr>
            <p:ph type="title"/>
          </p:nvPr>
        </p:nvSpPr>
        <p:spPr>
          <a:xfrm>
            <a:off x="1724245" y="306333"/>
            <a:ext cx="8911687" cy="745227"/>
          </a:xfrm>
        </p:spPr>
        <p:txBody>
          <a:bodyPr>
            <a:normAutofit fontScale="90000"/>
          </a:bodyPr>
          <a:lstStyle/>
          <a:p>
            <a:r>
              <a:rPr lang="en-US" b="1" dirty="0">
                <a:latin typeface="Calibri" panose="020F0502020204030204" pitchFamily="34" charset="0"/>
                <a:cs typeface="Calibri" panose="020F0502020204030204" pitchFamily="34" charset="0"/>
              </a:rPr>
              <a:t>Execution Engine</a:t>
            </a:r>
            <a:br>
              <a:rPr lang="en-US" dirty="0"/>
            </a:br>
            <a:endParaRPr lang="en-IN" dirty="0"/>
          </a:p>
        </p:txBody>
      </p:sp>
      <p:sp>
        <p:nvSpPr>
          <p:cNvPr id="3" name="Content Placeholder 2">
            <a:extLst>
              <a:ext uri="{FF2B5EF4-FFF2-40B4-BE49-F238E27FC236}">
                <a16:creationId xmlns:a16="http://schemas.microsoft.com/office/drawing/2014/main" id="{38F23FA4-5E9F-7D7A-C80A-40CFECFCE328}"/>
              </a:ext>
            </a:extLst>
          </p:cNvPr>
          <p:cNvSpPr>
            <a:spLocks noGrp="1"/>
          </p:cNvSpPr>
          <p:nvPr>
            <p:ph idx="1"/>
          </p:nvPr>
        </p:nvSpPr>
        <p:spPr>
          <a:xfrm>
            <a:off x="1556068" y="1051560"/>
            <a:ext cx="10450004" cy="5129784"/>
          </a:xfrm>
        </p:spPr>
        <p:txBody>
          <a:bodyPr>
            <a:normAutofit/>
          </a:bodyPr>
          <a:lstStyle/>
          <a:p>
            <a:r>
              <a:rPr lang="en-US" sz="2400" b="1" dirty="0">
                <a:latin typeface="Calibri" panose="020F0502020204030204" pitchFamily="34" charset="0"/>
                <a:cs typeface="Calibri" panose="020F0502020204030204" pitchFamily="34" charset="0"/>
              </a:rPr>
              <a:t>JIT Compiler (Just In Time Compiler) : It </a:t>
            </a:r>
            <a:r>
              <a:rPr lang="en-US" sz="2400" dirty="0">
                <a:latin typeface="Calibri" panose="020F0502020204030204" pitchFamily="34" charset="0"/>
                <a:cs typeface="Calibri" panose="020F0502020204030204" pitchFamily="34" charset="0"/>
              </a:rPr>
              <a:t> overcomes the disadvantage of the interpreter. </a:t>
            </a:r>
          </a:p>
          <a:p>
            <a:pPr lvl="1">
              <a:buFont typeface="Courier New" panose="02070309020205020404" pitchFamily="49" charset="0"/>
              <a:buChar char="o"/>
            </a:pPr>
            <a:r>
              <a:rPr lang="en-US" sz="2400" dirty="0">
                <a:latin typeface="Calibri" panose="020F0502020204030204" pitchFamily="34" charset="0"/>
                <a:cs typeface="Calibri" panose="020F0502020204030204" pitchFamily="34" charset="0"/>
              </a:rPr>
              <a:t>The execution engine first uses the interpreter to execute the bytecode line-by-line and it will use the JIT compiler when it finds some repeated code.</a:t>
            </a:r>
          </a:p>
          <a:p>
            <a:pPr lvl="1">
              <a:buFont typeface="Courier New" panose="02070309020205020404" pitchFamily="49" charset="0"/>
              <a:buChar char="o"/>
            </a:pPr>
            <a:r>
              <a:rPr lang="en-US" sz="2400" dirty="0">
                <a:latin typeface="Calibri" panose="020F0502020204030204" pitchFamily="34" charset="0"/>
                <a:cs typeface="Calibri" panose="020F0502020204030204" pitchFamily="34" charset="0"/>
              </a:rPr>
              <a:t>At that time JIT compiler compiles the entire bytecode into native code (machine code). </a:t>
            </a:r>
          </a:p>
          <a:p>
            <a:pPr lvl="1">
              <a:buFont typeface="Courier New" panose="02070309020205020404" pitchFamily="49" charset="0"/>
              <a:buChar char="o"/>
            </a:pPr>
            <a:r>
              <a:rPr lang="en-US" sz="2400" dirty="0">
                <a:latin typeface="Calibri" panose="020F0502020204030204" pitchFamily="34" charset="0"/>
                <a:cs typeface="Calibri" panose="020F0502020204030204" pitchFamily="34" charset="0"/>
              </a:rPr>
              <a:t>These native codes will be stored in the cache. So whenever the repeated method is called, this will provide the native code. Since the execution with the native code is quicker than interpreting the instruction, the performance will be improved.</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9871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08AE-98B5-E8F0-560E-E7FAEC217FF1}"/>
              </a:ext>
            </a:extLst>
          </p:cNvPr>
          <p:cNvSpPr>
            <a:spLocks noGrp="1"/>
          </p:cNvSpPr>
          <p:nvPr>
            <p:ph type="title"/>
          </p:nvPr>
        </p:nvSpPr>
        <p:spPr>
          <a:xfrm>
            <a:off x="1724245" y="306333"/>
            <a:ext cx="8911687" cy="745227"/>
          </a:xfrm>
        </p:spPr>
        <p:txBody>
          <a:bodyPr>
            <a:normAutofit fontScale="90000"/>
          </a:bodyPr>
          <a:lstStyle/>
          <a:p>
            <a:r>
              <a:rPr lang="en-US" b="1" dirty="0">
                <a:latin typeface="Calibri" panose="020F0502020204030204" pitchFamily="34" charset="0"/>
                <a:cs typeface="Calibri" panose="020F0502020204030204" pitchFamily="34" charset="0"/>
              </a:rPr>
              <a:t>Execution Engine</a:t>
            </a:r>
            <a:br>
              <a:rPr lang="en-US" dirty="0"/>
            </a:br>
            <a:endParaRPr lang="en-IN" dirty="0"/>
          </a:p>
        </p:txBody>
      </p:sp>
      <p:sp>
        <p:nvSpPr>
          <p:cNvPr id="3" name="Content Placeholder 2">
            <a:extLst>
              <a:ext uri="{FF2B5EF4-FFF2-40B4-BE49-F238E27FC236}">
                <a16:creationId xmlns:a16="http://schemas.microsoft.com/office/drawing/2014/main" id="{38F23FA4-5E9F-7D7A-C80A-40CFECFCE328}"/>
              </a:ext>
            </a:extLst>
          </p:cNvPr>
          <p:cNvSpPr>
            <a:spLocks noGrp="1"/>
          </p:cNvSpPr>
          <p:nvPr>
            <p:ph idx="1"/>
          </p:nvPr>
        </p:nvSpPr>
        <p:spPr>
          <a:xfrm>
            <a:off x="1556068" y="1051560"/>
            <a:ext cx="10450004" cy="5129784"/>
          </a:xfrm>
        </p:spPr>
        <p:txBody>
          <a:bodyPr>
            <a:normAutofit/>
          </a:bodyPr>
          <a:lstStyle/>
          <a:p>
            <a:r>
              <a:rPr lang="en-US" sz="2400" b="1" dirty="0">
                <a:latin typeface="Calibri" panose="020F0502020204030204" pitchFamily="34" charset="0"/>
                <a:cs typeface="Calibri" panose="020F0502020204030204" pitchFamily="34" charset="0"/>
              </a:rPr>
              <a:t>Garbage Collector : </a:t>
            </a:r>
            <a:r>
              <a:rPr lang="en-US" sz="2400" dirty="0">
                <a:latin typeface="Calibri" panose="020F0502020204030204" pitchFamily="34" charset="0"/>
                <a:cs typeface="Calibri" panose="020F0502020204030204" pitchFamily="34" charset="0"/>
              </a:rPr>
              <a:t>It checks the heap area whether there are any unreferenced objects and it destroys those objects to reclaim the memory. So it makes space for new objects. </a:t>
            </a:r>
          </a:p>
          <a:p>
            <a:r>
              <a:rPr lang="en-US" sz="2400" dirty="0">
                <a:latin typeface="Calibri" panose="020F0502020204030204" pitchFamily="34" charset="0"/>
                <a:cs typeface="Calibri" panose="020F0502020204030204" pitchFamily="34" charset="0"/>
              </a:rPr>
              <a:t>Gc runs in background and it makes the Java memory efficient. </a:t>
            </a:r>
          </a:p>
          <a:p>
            <a:r>
              <a:rPr lang="en-US" sz="2400" dirty="0">
                <a:latin typeface="Calibri" panose="020F0502020204030204" pitchFamily="34" charset="0"/>
                <a:cs typeface="Calibri" panose="020F0502020204030204" pitchFamily="34" charset="0"/>
              </a:rPr>
              <a:t>There are two phases involved in this process,</a:t>
            </a:r>
          </a:p>
          <a:p>
            <a:pPr lvl="2">
              <a:buFont typeface="Courier New" panose="02070309020205020404" pitchFamily="49" charset="0"/>
              <a:buChar char="o"/>
            </a:pPr>
            <a:r>
              <a:rPr lang="en-US" sz="2800" dirty="0">
                <a:latin typeface="Calibri" panose="020F0502020204030204" pitchFamily="34" charset="0"/>
                <a:cs typeface="Calibri" panose="020F0502020204030204" pitchFamily="34" charset="0"/>
              </a:rPr>
              <a:t>Mark —Garbage Collector identifies the unused objects in the heap area.</a:t>
            </a:r>
          </a:p>
          <a:p>
            <a:pPr lvl="2">
              <a:buFont typeface="Courier New" panose="02070309020205020404" pitchFamily="49" charset="0"/>
              <a:buChar char="o"/>
            </a:pPr>
            <a:r>
              <a:rPr lang="en-US" sz="2800" dirty="0">
                <a:latin typeface="Calibri" panose="020F0502020204030204" pitchFamily="34" charset="0"/>
                <a:cs typeface="Calibri" panose="020F0502020204030204" pitchFamily="34" charset="0"/>
              </a:rPr>
              <a:t>Sweep —Garbage Collector removes the objects from the Mark.</a:t>
            </a:r>
          </a:p>
          <a:p>
            <a:pPr marL="914400" lvl="2" indent="0">
              <a:buNone/>
            </a:pPr>
            <a:r>
              <a:rPr lang="en-US" sz="2800" dirty="0">
                <a:latin typeface="Calibri" panose="020F0502020204030204" pitchFamily="34" charset="0"/>
                <a:cs typeface="Calibri" panose="020F0502020204030204" pitchFamily="34" charset="0"/>
              </a:rPr>
              <a:t>This process is done by JVM at regular intervals and it can also be triggered by calling </a:t>
            </a:r>
            <a:r>
              <a:rPr lang="en-US" sz="2800" dirty="0" err="1">
                <a:latin typeface="Calibri" panose="020F0502020204030204" pitchFamily="34" charset="0"/>
                <a:cs typeface="Calibri" panose="020F0502020204030204" pitchFamily="34" charset="0"/>
              </a:rPr>
              <a:t>System.gc</a:t>
            </a:r>
            <a:r>
              <a:rPr lang="en-US" sz="2800" dirty="0">
                <a:latin typeface="Calibri" panose="020F0502020204030204" pitchFamily="34" charset="0"/>
                <a:cs typeface="Calibri" panose="020F0502020204030204" pitchFamily="34" charset="0"/>
              </a:rPr>
              <a:t>() method.</a:t>
            </a:r>
          </a:p>
        </p:txBody>
      </p:sp>
    </p:spTree>
    <p:extLst>
      <p:ext uri="{BB962C8B-B14F-4D97-AF65-F5344CB8AC3E}">
        <p14:creationId xmlns:p14="http://schemas.microsoft.com/office/powerpoint/2010/main" val="1581523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08AE-98B5-E8F0-560E-E7FAEC217FF1}"/>
              </a:ext>
            </a:extLst>
          </p:cNvPr>
          <p:cNvSpPr>
            <a:spLocks noGrp="1"/>
          </p:cNvSpPr>
          <p:nvPr>
            <p:ph type="title"/>
          </p:nvPr>
        </p:nvSpPr>
        <p:spPr>
          <a:xfrm>
            <a:off x="1779109" y="306333"/>
            <a:ext cx="9660035" cy="790947"/>
          </a:xfrm>
        </p:spPr>
        <p:txBody>
          <a:bodyPr/>
          <a:lstStyle/>
          <a:p>
            <a:r>
              <a:rPr lang="en-IN" dirty="0">
                <a:latin typeface="Calibri" panose="020F0502020204030204" pitchFamily="34" charset="0"/>
                <a:cs typeface="Calibri" panose="020F0502020204030204" pitchFamily="34" charset="0"/>
              </a:rPr>
              <a:t>Java Native Library</a:t>
            </a:r>
          </a:p>
        </p:txBody>
      </p:sp>
      <p:sp>
        <p:nvSpPr>
          <p:cNvPr id="3" name="Content Placeholder 2">
            <a:extLst>
              <a:ext uri="{FF2B5EF4-FFF2-40B4-BE49-F238E27FC236}">
                <a16:creationId xmlns:a16="http://schemas.microsoft.com/office/drawing/2014/main" id="{38F23FA4-5E9F-7D7A-C80A-40CFECFCE328}"/>
              </a:ext>
            </a:extLst>
          </p:cNvPr>
          <p:cNvSpPr>
            <a:spLocks noGrp="1"/>
          </p:cNvSpPr>
          <p:nvPr>
            <p:ph idx="1"/>
          </p:nvPr>
        </p:nvSpPr>
        <p:spPr>
          <a:xfrm>
            <a:off x="1638300" y="1097280"/>
            <a:ext cx="9947148" cy="5586984"/>
          </a:xfrm>
        </p:spPr>
        <p:txBody>
          <a:bodyPr>
            <a:normAutofit/>
          </a:bodyPr>
          <a:lstStyle/>
          <a:p>
            <a:r>
              <a:rPr lang="en-US" sz="2400" b="1" dirty="0">
                <a:latin typeface="Calibri" panose="020F0502020204030204" pitchFamily="34" charset="0"/>
                <a:cs typeface="Calibri" panose="020F0502020204030204" pitchFamily="34" charset="0"/>
              </a:rPr>
              <a:t> Java Native Interface (JNI)</a:t>
            </a:r>
          </a:p>
          <a:p>
            <a:pPr lvl="1">
              <a:buFont typeface="Courier New" panose="02070309020205020404" pitchFamily="49" charset="0"/>
              <a:buChar char="o"/>
            </a:pPr>
            <a:r>
              <a:rPr lang="en-US" sz="2400" dirty="0">
                <a:latin typeface="Calibri" panose="020F0502020204030204" pitchFamily="34" charset="0"/>
                <a:cs typeface="Calibri" panose="020F0502020204030204" pitchFamily="34" charset="0"/>
              </a:rPr>
              <a:t>Used to interact/load the Native(non-java) Method libraries (C/C++) required for the execution. </a:t>
            </a:r>
          </a:p>
          <a:p>
            <a:pPr lvl="1">
              <a:buFont typeface="Courier New" panose="02070309020205020404" pitchFamily="49" charset="0"/>
              <a:buChar char="o"/>
            </a:pPr>
            <a:r>
              <a:rPr lang="en-US" sz="2400" dirty="0">
                <a:latin typeface="Calibri" panose="020F0502020204030204" pitchFamily="34" charset="0"/>
                <a:cs typeface="Calibri" panose="020F0502020204030204" pitchFamily="34" charset="0"/>
              </a:rPr>
              <a:t>Its allow JVM to call those libraries to overcome the performance constraints and memory management in Java.</a:t>
            </a:r>
          </a:p>
          <a:p>
            <a:endParaRPr lang="en-US"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Native Method Libraries</a:t>
            </a:r>
          </a:p>
          <a:p>
            <a:pPr lvl="1">
              <a:buFont typeface="Courier New" panose="02070309020205020404" pitchFamily="49" charset="0"/>
              <a:buChar char="o"/>
            </a:pPr>
            <a:r>
              <a:rPr lang="en-US" sz="2200" dirty="0">
                <a:latin typeface="Calibri" panose="020F0502020204030204" pitchFamily="34" charset="0"/>
                <a:cs typeface="Calibri" panose="020F0502020204030204" pitchFamily="34" charset="0"/>
              </a:rPr>
              <a:t>Libraries that are written in other programming languages such as C and C++ which are required by the Execution Engine.</a:t>
            </a:r>
          </a:p>
          <a:p>
            <a:pPr lvl="1">
              <a:buFont typeface="Courier New" panose="02070309020205020404" pitchFamily="49" charset="0"/>
              <a:buChar char="o"/>
            </a:pPr>
            <a:r>
              <a:rPr lang="en-US" sz="2200" dirty="0">
                <a:latin typeface="Calibri" panose="020F0502020204030204" pitchFamily="34" charset="0"/>
                <a:cs typeface="Calibri" panose="020F0502020204030204" pitchFamily="34" charset="0"/>
              </a:rPr>
              <a:t> This can be accessed through the JNI and these library collections mostly in the form of .</a:t>
            </a:r>
            <a:r>
              <a:rPr lang="en-US" sz="2200" dirty="0" err="1">
                <a:latin typeface="Calibri" panose="020F0502020204030204" pitchFamily="34" charset="0"/>
                <a:cs typeface="Calibri" panose="020F0502020204030204" pitchFamily="34" charset="0"/>
              </a:rPr>
              <a:t>dll</a:t>
            </a:r>
            <a:r>
              <a:rPr lang="en-US" sz="2200" dirty="0">
                <a:latin typeface="Calibri" panose="020F0502020204030204" pitchFamily="34" charset="0"/>
                <a:cs typeface="Calibri" panose="020F0502020204030204" pitchFamily="34" charset="0"/>
              </a:rPr>
              <a:t> or .so file extension.	</a:t>
            </a: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998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239F745-8C07-0629-2BED-6754BD504703}"/>
              </a:ext>
            </a:extLst>
          </p:cNvPr>
          <p:cNvSpPr>
            <a:spLocks noGrp="1"/>
          </p:cNvSpPr>
          <p:nvPr>
            <p:ph type="title"/>
          </p:nvPr>
        </p:nvSpPr>
        <p:spPr>
          <a:xfrm>
            <a:off x="1763714" y="292101"/>
            <a:ext cx="7431087" cy="771525"/>
          </a:xfrm>
        </p:spPr>
        <p:txBody>
          <a:bodyPr/>
          <a:lstStyle/>
          <a:p>
            <a:pPr marL="257175" indent="-257175"/>
            <a:r>
              <a:rPr lang="en-IN" altLang="en-US" sz="4400" b="1" dirty="0">
                <a:latin typeface="Calibri" panose="020F0502020204030204" pitchFamily="34" charset="0"/>
              </a:rPr>
              <a:t>JVM Architecture</a:t>
            </a:r>
            <a:endParaRPr lang="en-IN" altLang="en-US" sz="1600" dirty="0"/>
          </a:p>
        </p:txBody>
      </p:sp>
      <p:sp>
        <p:nvSpPr>
          <p:cNvPr id="6147" name="Content Placeholder 2">
            <a:extLst>
              <a:ext uri="{FF2B5EF4-FFF2-40B4-BE49-F238E27FC236}">
                <a16:creationId xmlns:a16="http://schemas.microsoft.com/office/drawing/2014/main" id="{D55B958E-DDA6-267C-4B45-9FA48E2DA35A}"/>
              </a:ext>
            </a:extLst>
          </p:cNvPr>
          <p:cNvSpPr>
            <a:spLocks noGrp="1"/>
          </p:cNvSpPr>
          <p:nvPr>
            <p:ph idx="1"/>
          </p:nvPr>
        </p:nvSpPr>
        <p:spPr>
          <a:xfrm>
            <a:off x="1225296" y="1152907"/>
            <a:ext cx="10222992" cy="5412992"/>
          </a:xfrm>
        </p:spPr>
        <p:txBody>
          <a:bodyPr rtlCol="0">
            <a:normAutofit/>
          </a:bodyPr>
          <a:lstStyle/>
          <a:p>
            <a:pPr marL="342900" indent="-342900" fontAlgn="base">
              <a:buClr>
                <a:schemeClr val="accent1"/>
              </a:buClr>
              <a:buSzPct val="80000"/>
              <a:buFont typeface="Wingdings 3" charset="2"/>
              <a:buChar char=""/>
              <a:defRPr/>
            </a:pPr>
            <a:r>
              <a:rPr lang="en-US" sz="3200" dirty="0">
                <a:latin typeface="Calibri" panose="020F0502020204030204" pitchFamily="34" charset="0"/>
              </a:rPr>
              <a:t>JVM architecture -There are mainly three sub systems in the JVM </a:t>
            </a:r>
          </a:p>
          <a:p>
            <a:pPr marL="0" indent="0" defTabSz="457207">
              <a:buClr>
                <a:schemeClr val="bg2">
                  <a:lumMod val="40000"/>
                  <a:lumOff val="60000"/>
                </a:schemeClr>
              </a:buClr>
              <a:buNone/>
              <a:defRPr/>
            </a:pPr>
            <a:r>
              <a:rPr lang="en-US" sz="3200" dirty="0">
                <a:latin typeface="Calibri" panose="020F0502020204030204" pitchFamily="34" charset="0"/>
              </a:rPr>
              <a:t>1. Class Loaders</a:t>
            </a:r>
          </a:p>
          <a:p>
            <a:pPr marL="0" indent="0" defTabSz="457207">
              <a:buClr>
                <a:schemeClr val="bg2">
                  <a:lumMod val="40000"/>
                  <a:lumOff val="60000"/>
                </a:schemeClr>
              </a:buClr>
              <a:buNone/>
              <a:defRPr/>
            </a:pPr>
            <a:r>
              <a:rPr lang="en-US" sz="3200" dirty="0">
                <a:latin typeface="Calibri" panose="020F0502020204030204" pitchFamily="34" charset="0"/>
              </a:rPr>
              <a:t>2. Runtime Memory/Data Areas</a:t>
            </a:r>
          </a:p>
          <a:p>
            <a:pPr marL="0" indent="0" defTabSz="457207">
              <a:buClr>
                <a:schemeClr val="bg2">
                  <a:lumMod val="40000"/>
                  <a:lumOff val="60000"/>
                </a:schemeClr>
              </a:buClr>
              <a:buNone/>
              <a:defRPr/>
            </a:pPr>
            <a:r>
              <a:rPr lang="en-US" sz="3200" dirty="0">
                <a:latin typeface="Calibri" panose="020F0502020204030204" pitchFamily="34" charset="0"/>
              </a:rPr>
              <a:t>3. Execution Engine</a:t>
            </a:r>
            <a:endParaRPr lang="en-IN" sz="3200" dirty="0">
              <a:latin typeface="Calibri" panose="020F0502020204030204" pitchFamily="34" charset="0"/>
            </a:endParaRPr>
          </a:p>
          <a:p>
            <a:pPr marL="342906" indent="-342906" defTabSz="457207">
              <a:buClr>
                <a:schemeClr val="bg2">
                  <a:lumMod val="40000"/>
                  <a:lumOff val="60000"/>
                </a:schemeClr>
              </a:buClr>
              <a:buFont typeface="Wingdings 3" charset="2"/>
              <a:buChar char=""/>
              <a:defRPr/>
            </a:pPr>
            <a:endParaRPr lang="en-IN" sz="2550" dirty="0">
              <a:latin typeface="Calibri" panose="020F0502020204030204" pitchFamily="34" charset="0"/>
            </a:endParaRPr>
          </a:p>
          <a:p>
            <a:pPr marL="0" indent="0" defTabSz="457207">
              <a:buClr>
                <a:schemeClr val="bg2">
                  <a:lumMod val="40000"/>
                  <a:lumOff val="60000"/>
                </a:schemeClr>
              </a:buClr>
              <a:buNone/>
              <a:defRPr/>
            </a:pPr>
            <a:endParaRPr lang="en-IN" sz="2550" dirty="0">
              <a:solidFill>
                <a:srgbClr val="FF0000"/>
              </a:solidFill>
              <a:latin typeface="Calibri" panose="020F0502020204030204" pitchFamily="34" charset="0"/>
            </a:endParaRPr>
          </a:p>
        </p:txBody>
      </p:sp>
      <p:sp>
        <p:nvSpPr>
          <p:cNvPr id="2" name="Slide Number Placeholder 1">
            <a:extLst>
              <a:ext uri="{FF2B5EF4-FFF2-40B4-BE49-F238E27FC236}">
                <a16:creationId xmlns:a16="http://schemas.microsoft.com/office/drawing/2014/main" id="{72C1B445-0DCE-1BEB-5038-B3DC4EAEE4D5}"/>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2AB5C20-E884-414A-8E0C-BAC173CDE7DD}" type="slidenum">
              <a:rPr lang="en-IN" altLang="en-US">
                <a:solidFill>
                  <a:srgbClr val="FFFFFF"/>
                </a:solidFill>
              </a:rPr>
              <a:pPr/>
              <a:t>3</a:t>
            </a:fld>
            <a:endParaRPr lang="en-IN" altLang="en-US">
              <a:solidFill>
                <a:srgbClr val="FFFFFF"/>
              </a:solidFill>
            </a:endParaRPr>
          </a:p>
        </p:txBody>
      </p:sp>
    </p:spTree>
    <p:extLst>
      <p:ext uri="{BB962C8B-B14F-4D97-AF65-F5344CB8AC3E}">
        <p14:creationId xmlns:p14="http://schemas.microsoft.com/office/powerpoint/2010/main" val="1305986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E292E-4374-4FD5-B736-6B443B5CDE30}"/>
              </a:ext>
            </a:extLst>
          </p:cNvPr>
          <p:cNvSpPr>
            <a:spLocks noGrp="1"/>
          </p:cNvSpPr>
          <p:nvPr>
            <p:ph type="title"/>
          </p:nvPr>
        </p:nvSpPr>
        <p:spPr>
          <a:xfrm>
            <a:off x="1640156" y="117372"/>
            <a:ext cx="8911687" cy="812440"/>
          </a:xfrm>
        </p:spPr>
        <p:txBody>
          <a:bodyPr/>
          <a:lstStyle/>
          <a:p>
            <a:r>
              <a:rPr lang="en-IN" altLang="en-US" sz="3600" b="1" dirty="0">
                <a:latin typeface="Calibri" panose="020F0502020204030204" pitchFamily="34" charset="0"/>
              </a:rPr>
              <a:t>JVM Architecture detailed</a:t>
            </a:r>
            <a:endParaRPr lang="en-IN" dirty="0"/>
          </a:p>
        </p:txBody>
      </p:sp>
      <p:pic>
        <p:nvPicPr>
          <p:cNvPr id="10242" name="Picture 2">
            <a:extLst>
              <a:ext uri="{FF2B5EF4-FFF2-40B4-BE49-F238E27FC236}">
                <a16:creationId xmlns:a16="http://schemas.microsoft.com/office/drawing/2014/main" id="{55D0BCD2-BD04-B0A2-4EB7-6D472DAA7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8299" y="826831"/>
            <a:ext cx="9453711" cy="5913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650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B1131656-6498-D5B6-9A5F-EBF81385BC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0155" y="1243584"/>
            <a:ext cx="10304121" cy="522122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DCE264B2-E7F9-CE11-70F3-93101781D01A}"/>
              </a:ext>
            </a:extLst>
          </p:cNvPr>
          <p:cNvSpPr>
            <a:spLocks noGrp="1"/>
          </p:cNvSpPr>
          <p:nvPr>
            <p:ph type="title"/>
          </p:nvPr>
        </p:nvSpPr>
        <p:spPr>
          <a:xfrm>
            <a:off x="1640156" y="194342"/>
            <a:ext cx="8911687" cy="811498"/>
          </a:xfrm>
        </p:spPr>
        <p:txBody>
          <a:bodyPr/>
          <a:lstStyle/>
          <a:p>
            <a:r>
              <a:rPr lang="en-IN" altLang="en-US" sz="3600" b="1" dirty="0">
                <a:latin typeface="Calibri" panose="020F0502020204030204" pitchFamily="34" charset="0"/>
              </a:rPr>
              <a:t>Class Loaders</a:t>
            </a:r>
            <a:endParaRPr lang="en-IN" dirty="0"/>
          </a:p>
        </p:txBody>
      </p:sp>
    </p:spTree>
    <p:extLst>
      <p:ext uri="{BB962C8B-B14F-4D97-AF65-F5344CB8AC3E}">
        <p14:creationId xmlns:p14="http://schemas.microsoft.com/office/powerpoint/2010/main" val="2039193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CE264B2-E7F9-CE11-70F3-93101781D01A}"/>
              </a:ext>
            </a:extLst>
          </p:cNvPr>
          <p:cNvSpPr>
            <a:spLocks noGrp="1"/>
          </p:cNvSpPr>
          <p:nvPr>
            <p:ph type="title"/>
          </p:nvPr>
        </p:nvSpPr>
        <p:spPr>
          <a:xfrm>
            <a:off x="1640156" y="194342"/>
            <a:ext cx="8911687" cy="811498"/>
          </a:xfrm>
        </p:spPr>
        <p:txBody>
          <a:bodyPr/>
          <a:lstStyle/>
          <a:p>
            <a:r>
              <a:rPr lang="en-IN" altLang="en-US" sz="3600" b="1" dirty="0">
                <a:latin typeface="Calibri" panose="020F0502020204030204" pitchFamily="34" charset="0"/>
              </a:rPr>
              <a:t>Class Loaders</a:t>
            </a:r>
            <a:endParaRPr lang="en-IN" dirty="0"/>
          </a:p>
        </p:txBody>
      </p:sp>
      <p:pic>
        <p:nvPicPr>
          <p:cNvPr id="1026" name="Picture 2" descr="ClassLoader in Java">
            <a:extLst>
              <a:ext uri="{FF2B5EF4-FFF2-40B4-BE49-F238E27FC236}">
                <a16:creationId xmlns:a16="http://schemas.microsoft.com/office/drawing/2014/main" id="{D4CCD164-6B2D-989C-F7D0-3E62C43EDE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077" y="1289304"/>
            <a:ext cx="10171656" cy="5074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447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239F745-8C07-0629-2BED-6754BD504703}"/>
              </a:ext>
            </a:extLst>
          </p:cNvPr>
          <p:cNvSpPr>
            <a:spLocks noGrp="1"/>
          </p:cNvSpPr>
          <p:nvPr>
            <p:ph type="title"/>
          </p:nvPr>
        </p:nvSpPr>
        <p:spPr>
          <a:xfrm>
            <a:off x="1600200" y="292101"/>
            <a:ext cx="9098280" cy="771525"/>
          </a:xfrm>
        </p:spPr>
        <p:txBody>
          <a:bodyPr/>
          <a:lstStyle/>
          <a:p>
            <a:pPr marL="257175" indent="-257175"/>
            <a:r>
              <a:rPr lang="en-IN" altLang="en-US" sz="4400" b="1" dirty="0">
                <a:latin typeface="Calibri" panose="020F0502020204030204" pitchFamily="34" charset="0"/>
              </a:rPr>
              <a:t>Class Loaders</a:t>
            </a:r>
            <a:endParaRPr lang="en-IN" altLang="en-US" sz="1600" dirty="0"/>
          </a:p>
        </p:txBody>
      </p:sp>
      <p:sp>
        <p:nvSpPr>
          <p:cNvPr id="6147" name="Content Placeholder 2">
            <a:extLst>
              <a:ext uri="{FF2B5EF4-FFF2-40B4-BE49-F238E27FC236}">
                <a16:creationId xmlns:a16="http://schemas.microsoft.com/office/drawing/2014/main" id="{D55B958E-DDA6-267C-4B45-9FA48E2DA35A}"/>
              </a:ext>
            </a:extLst>
          </p:cNvPr>
          <p:cNvSpPr>
            <a:spLocks noGrp="1"/>
          </p:cNvSpPr>
          <p:nvPr>
            <p:ph idx="1"/>
          </p:nvPr>
        </p:nvSpPr>
        <p:spPr>
          <a:xfrm>
            <a:off x="1225296" y="1063626"/>
            <a:ext cx="10222992" cy="5721222"/>
          </a:xfrm>
        </p:spPr>
        <p:txBody>
          <a:bodyPr rtlCol="0">
            <a:normAutofit fontScale="55000" lnSpcReduction="20000"/>
          </a:bodyPr>
          <a:lstStyle/>
          <a:p>
            <a:r>
              <a:rPr lang="en-US" sz="4600" dirty="0">
                <a:latin typeface="Calibri" panose="020F0502020204030204" pitchFamily="34" charset="0"/>
              </a:rPr>
              <a:t>Class loaders are responsible for loading the class files to the method area</a:t>
            </a:r>
          </a:p>
          <a:p>
            <a:r>
              <a:rPr lang="en-US" sz="4600" dirty="0">
                <a:latin typeface="Calibri" panose="020F0502020204030204" pitchFamily="34" charset="0"/>
              </a:rPr>
              <a:t>Class loaders perform 3 steps :  </a:t>
            </a:r>
            <a:r>
              <a:rPr lang="en-US" sz="4600" b="1" dirty="0">
                <a:latin typeface="Calibri" panose="020F0502020204030204" pitchFamily="34" charset="0"/>
              </a:rPr>
              <a:t>Loading, Linking, and Initialization.</a:t>
            </a:r>
          </a:p>
          <a:p>
            <a:pPr lvl="1">
              <a:buFont typeface="Courier New" panose="02070309020205020404" pitchFamily="49" charset="0"/>
              <a:buChar char="o"/>
            </a:pPr>
            <a:r>
              <a:rPr lang="en-US" sz="4400" b="1" dirty="0">
                <a:latin typeface="Calibri" panose="020F0502020204030204" pitchFamily="34" charset="0"/>
              </a:rPr>
              <a:t>Loading</a:t>
            </a:r>
          </a:p>
          <a:p>
            <a:pPr lvl="2">
              <a:buFont typeface="Wingdings" panose="05000000000000000000" pitchFamily="2" charset="2"/>
              <a:buChar char="Ø"/>
            </a:pPr>
            <a:r>
              <a:rPr lang="en-US" sz="4200" dirty="0">
                <a:latin typeface="Calibri" panose="020F0502020204030204" pitchFamily="34" charset="0"/>
              </a:rPr>
              <a:t>This process usually starts with loading the main class (class with the main()method). </a:t>
            </a:r>
          </a:p>
          <a:p>
            <a:pPr lvl="2">
              <a:buFont typeface="Wingdings" panose="05000000000000000000" pitchFamily="2" charset="2"/>
              <a:buChar char="Ø"/>
            </a:pPr>
            <a:r>
              <a:rPr lang="en-US" sz="4200" dirty="0">
                <a:latin typeface="Calibri" panose="020F0502020204030204" pitchFamily="34" charset="0"/>
              </a:rPr>
              <a:t>Class Loader reads the .class file and then the JVM stores the following information in the method area.</a:t>
            </a:r>
          </a:p>
          <a:p>
            <a:pPr lvl="4">
              <a:buFont typeface="Wingdings" panose="05000000000000000000" pitchFamily="2" charset="2"/>
              <a:buChar char="§"/>
            </a:pPr>
            <a:r>
              <a:rPr lang="en-US" sz="4000" dirty="0">
                <a:latin typeface="Calibri" panose="020F0502020204030204" pitchFamily="34" charset="0"/>
              </a:rPr>
              <a:t>1. The fully qualified name of the loaded class</a:t>
            </a:r>
          </a:p>
          <a:p>
            <a:pPr lvl="4">
              <a:buFont typeface="Wingdings" panose="05000000000000000000" pitchFamily="2" charset="2"/>
              <a:buChar char="§"/>
            </a:pPr>
            <a:r>
              <a:rPr lang="en-US" sz="4000" dirty="0">
                <a:latin typeface="Calibri" panose="020F0502020204030204" pitchFamily="34" charset="0"/>
              </a:rPr>
              <a:t>2. variable information</a:t>
            </a:r>
          </a:p>
          <a:p>
            <a:pPr lvl="4">
              <a:buFont typeface="Wingdings" panose="05000000000000000000" pitchFamily="2" charset="2"/>
              <a:buChar char="§"/>
            </a:pPr>
            <a:r>
              <a:rPr lang="en-US" sz="4000" dirty="0">
                <a:latin typeface="Calibri" panose="020F0502020204030204" pitchFamily="34" charset="0"/>
              </a:rPr>
              <a:t>3. immediate parent information</a:t>
            </a:r>
          </a:p>
          <a:p>
            <a:pPr lvl="4">
              <a:buFont typeface="Wingdings" panose="05000000000000000000" pitchFamily="2" charset="2"/>
              <a:buChar char="§"/>
            </a:pPr>
            <a:r>
              <a:rPr lang="en-US" sz="4000" dirty="0">
                <a:latin typeface="Calibri" panose="020F0502020204030204" pitchFamily="34" charset="0"/>
              </a:rPr>
              <a:t>4. Type : whether it is a class or interface or </a:t>
            </a:r>
            <a:r>
              <a:rPr lang="en-US" sz="4000" dirty="0" err="1">
                <a:latin typeface="Calibri" panose="020F0502020204030204" pitchFamily="34" charset="0"/>
              </a:rPr>
              <a:t>enum</a:t>
            </a:r>
            <a:endParaRPr lang="en-US" sz="4000" dirty="0">
              <a:latin typeface="Calibri" panose="020F0502020204030204" pitchFamily="34" charset="0"/>
            </a:endParaRPr>
          </a:p>
          <a:p>
            <a:pPr lvl="2">
              <a:buFont typeface="Wingdings" panose="05000000000000000000" pitchFamily="2" charset="2"/>
              <a:buChar char="Ø"/>
            </a:pPr>
            <a:r>
              <a:rPr lang="en-US" sz="4200" dirty="0">
                <a:latin typeface="Calibri" panose="020F0502020204030204" pitchFamily="34" charset="0"/>
              </a:rPr>
              <a:t>For first time, JVM creates an object from a class type object(</a:t>
            </a:r>
            <a:r>
              <a:rPr lang="en-US" sz="4200" dirty="0" err="1">
                <a:latin typeface="Calibri" panose="020F0502020204030204" pitchFamily="34" charset="0"/>
              </a:rPr>
              <a:t>java.lang.Class</a:t>
            </a:r>
            <a:r>
              <a:rPr lang="en-US" sz="4200" dirty="0">
                <a:latin typeface="Calibri" panose="020F0502020204030204" pitchFamily="34" charset="0"/>
              </a:rPr>
              <a:t>) for each loaded java class and stores that object in the heap.</a:t>
            </a:r>
          </a:p>
          <a:p>
            <a:endParaRPr lang="en-US" sz="3200" dirty="0"/>
          </a:p>
          <a:p>
            <a:pPr marL="342906" indent="-342906" defTabSz="457207">
              <a:buClr>
                <a:schemeClr val="bg2">
                  <a:lumMod val="40000"/>
                  <a:lumOff val="60000"/>
                </a:schemeClr>
              </a:buClr>
              <a:buFont typeface="Wingdings 3" charset="2"/>
              <a:buChar char=""/>
              <a:defRPr/>
            </a:pPr>
            <a:endParaRPr lang="en-IN" sz="2550" dirty="0">
              <a:latin typeface="Calibri" panose="020F0502020204030204" pitchFamily="34" charset="0"/>
            </a:endParaRPr>
          </a:p>
          <a:p>
            <a:pPr marL="0" indent="0" defTabSz="457207">
              <a:buClr>
                <a:schemeClr val="bg2">
                  <a:lumMod val="40000"/>
                  <a:lumOff val="60000"/>
                </a:schemeClr>
              </a:buClr>
              <a:buNone/>
              <a:defRPr/>
            </a:pPr>
            <a:endParaRPr lang="en-IN" sz="2550" dirty="0">
              <a:solidFill>
                <a:srgbClr val="FF0000"/>
              </a:solidFill>
              <a:latin typeface="Calibri" panose="020F0502020204030204" pitchFamily="34" charset="0"/>
            </a:endParaRPr>
          </a:p>
        </p:txBody>
      </p:sp>
      <p:sp>
        <p:nvSpPr>
          <p:cNvPr id="2" name="Slide Number Placeholder 1">
            <a:extLst>
              <a:ext uri="{FF2B5EF4-FFF2-40B4-BE49-F238E27FC236}">
                <a16:creationId xmlns:a16="http://schemas.microsoft.com/office/drawing/2014/main" id="{72C1B445-0DCE-1BEB-5038-B3DC4EAEE4D5}"/>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2AB5C20-E884-414A-8E0C-BAC173CDE7DD}" type="slidenum">
              <a:rPr lang="en-IN" altLang="en-US">
                <a:solidFill>
                  <a:srgbClr val="FFFFFF"/>
                </a:solidFill>
              </a:rPr>
              <a:pPr/>
              <a:t>7</a:t>
            </a:fld>
            <a:endParaRPr lang="en-IN" altLang="en-US">
              <a:solidFill>
                <a:srgbClr val="FFFFFF"/>
              </a:solidFill>
            </a:endParaRPr>
          </a:p>
        </p:txBody>
      </p:sp>
    </p:spTree>
    <p:extLst>
      <p:ext uri="{BB962C8B-B14F-4D97-AF65-F5344CB8AC3E}">
        <p14:creationId xmlns:p14="http://schemas.microsoft.com/office/powerpoint/2010/main" val="2758329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239F745-8C07-0629-2BED-6754BD504703}"/>
              </a:ext>
            </a:extLst>
          </p:cNvPr>
          <p:cNvSpPr>
            <a:spLocks noGrp="1"/>
          </p:cNvSpPr>
          <p:nvPr>
            <p:ph type="title"/>
          </p:nvPr>
        </p:nvSpPr>
        <p:spPr>
          <a:xfrm>
            <a:off x="1600200" y="292101"/>
            <a:ext cx="9098280" cy="771525"/>
          </a:xfrm>
        </p:spPr>
        <p:txBody>
          <a:bodyPr>
            <a:normAutofit/>
          </a:bodyPr>
          <a:lstStyle/>
          <a:p>
            <a:pPr marL="257175" indent="-257175"/>
            <a:r>
              <a:rPr lang="en-IN" altLang="en-US" sz="4000" b="1" dirty="0">
                <a:latin typeface="Calibri" panose="020F0502020204030204" pitchFamily="34" charset="0"/>
              </a:rPr>
              <a:t>Class Loaders types</a:t>
            </a:r>
            <a:endParaRPr lang="en-IN" altLang="en-US" sz="1400" dirty="0"/>
          </a:p>
        </p:txBody>
      </p:sp>
      <p:sp>
        <p:nvSpPr>
          <p:cNvPr id="6147" name="Content Placeholder 2">
            <a:extLst>
              <a:ext uri="{FF2B5EF4-FFF2-40B4-BE49-F238E27FC236}">
                <a16:creationId xmlns:a16="http://schemas.microsoft.com/office/drawing/2014/main" id="{D55B958E-DDA6-267C-4B45-9FA48E2DA35A}"/>
              </a:ext>
            </a:extLst>
          </p:cNvPr>
          <p:cNvSpPr>
            <a:spLocks noGrp="1"/>
          </p:cNvSpPr>
          <p:nvPr>
            <p:ph idx="1"/>
          </p:nvPr>
        </p:nvSpPr>
        <p:spPr>
          <a:xfrm>
            <a:off x="1216152" y="1063626"/>
            <a:ext cx="10762488" cy="5778117"/>
          </a:xfrm>
        </p:spPr>
        <p:txBody>
          <a:bodyPr rtlCol="0">
            <a:normAutofit fontScale="70000" lnSpcReduction="20000"/>
          </a:bodyPr>
          <a:lstStyle/>
          <a:p>
            <a:pPr lvl="1">
              <a:buFont typeface="Courier New" panose="02070309020205020404" pitchFamily="49" charset="0"/>
              <a:buChar char="o"/>
            </a:pPr>
            <a:r>
              <a:rPr lang="en-US" sz="3400" b="1" dirty="0">
                <a:latin typeface="Calibri" panose="020F0502020204030204" pitchFamily="34" charset="0"/>
              </a:rPr>
              <a:t>The three main </a:t>
            </a:r>
            <a:r>
              <a:rPr lang="en-US" sz="3400" b="1" dirty="0" err="1">
                <a:latin typeface="Calibri" panose="020F0502020204030204" pitchFamily="34" charset="0"/>
              </a:rPr>
              <a:t>ClassLoaders</a:t>
            </a:r>
            <a:r>
              <a:rPr lang="en-US" sz="3400" b="1" dirty="0">
                <a:latin typeface="Calibri" panose="020F0502020204030204" pitchFamily="34" charset="0"/>
              </a:rPr>
              <a:t> in Java,</a:t>
            </a:r>
          </a:p>
          <a:p>
            <a:pPr lvl="2">
              <a:buFont typeface="Wingdings" panose="05000000000000000000" pitchFamily="2" charset="2"/>
              <a:buChar char="Ø"/>
            </a:pPr>
            <a:r>
              <a:rPr lang="en-US" sz="3800" dirty="0">
                <a:latin typeface="Calibri" panose="020F0502020204030204" pitchFamily="34" charset="0"/>
              </a:rPr>
              <a:t> </a:t>
            </a:r>
            <a:r>
              <a:rPr lang="en-US" sz="3800" b="1" dirty="0">
                <a:latin typeface="Calibri" panose="020F0502020204030204" pitchFamily="34" charset="0"/>
              </a:rPr>
              <a:t>Bootstrap Class Loader </a:t>
            </a:r>
            <a:r>
              <a:rPr lang="en-US" sz="3800" dirty="0">
                <a:latin typeface="Calibri" panose="020F0502020204030204" pitchFamily="34" charset="0"/>
              </a:rPr>
              <a:t>— Its root class loader and it is the superclass of Extension Class Loader. This loads the standard java packages which are inside the </a:t>
            </a:r>
            <a:r>
              <a:rPr lang="en-US" sz="3800" b="1" dirty="0">
                <a:latin typeface="Calibri" panose="020F0502020204030204" pitchFamily="34" charset="0"/>
              </a:rPr>
              <a:t>rt.jar/jrtfs.jar </a:t>
            </a:r>
            <a:r>
              <a:rPr lang="en-US" sz="3800" dirty="0">
                <a:latin typeface="Calibri" panose="020F0502020204030204" pitchFamily="34" charset="0"/>
              </a:rPr>
              <a:t>: </a:t>
            </a:r>
            <a:r>
              <a:rPr lang="en-US" sz="3800" b="1" dirty="0" err="1">
                <a:latin typeface="Calibri" panose="020F0502020204030204" pitchFamily="34" charset="0"/>
              </a:rPr>
              <a:t>java.base</a:t>
            </a:r>
            <a:r>
              <a:rPr lang="en-US" sz="3800" b="1" dirty="0">
                <a:latin typeface="Calibri" panose="020F0502020204030204" pitchFamily="34" charset="0"/>
              </a:rPr>
              <a:t> module  </a:t>
            </a:r>
            <a:r>
              <a:rPr lang="en-US" sz="3800" dirty="0" err="1">
                <a:latin typeface="Calibri" panose="020F0502020204030204" pitchFamily="34" charset="0"/>
              </a:rPr>
              <a:t>eg</a:t>
            </a:r>
            <a:r>
              <a:rPr lang="en-US" sz="3800" dirty="0">
                <a:latin typeface="Calibri" panose="020F0502020204030204" pitchFamily="34" charset="0"/>
              </a:rPr>
              <a:t> : </a:t>
            </a:r>
            <a:r>
              <a:rPr lang="en-US" sz="3800" b="1" dirty="0" err="1">
                <a:latin typeface="Calibri" panose="020F0502020204030204" pitchFamily="34" charset="0"/>
              </a:rPr>
              <a:t>java.lang.System</a:t>
            </a:r>
            <a:r>
              <a:rPr lang="en-US" sz="3800" b="1" dirty="0">
                <a:latin typeface="Calibri" panose="020F0502020204030204" pitchFamily="34" charset="0"/>
              </a:rPr>
              <a:t> </a:t>
            </a:r>
          </a:p>
          <a:p>
            <a:pPr marL="914400" lvl="2" indent="0">
              <a:buNone/>
            </a:pPr>
            <a:endParaRPr lang="en-US" sz="3800" b="1" dirty="0">
              <a:latin typeface="Calibri" panose="020F0502020204030204" pitchFamily="34" charset="0"/>
            </a:endParaRPr>
          </a:p>
          <a:p>
            <a:pPr lvl="2">
              <a:buFont typeface="Wingdings" panose="05000000000000000000" pitchFamily="2" charset="2"/>
              <a:buChar char="Ø"/>
            </a:pPr>
            <a:r>
              <a:rPr lang="en-US" sz="3800" b="1" dirty="0">
                <a:latin typeface="Calibri" panose="020F0502020204030204" pitchFamily="34" charset="0"/>
              </a:rPr>
              <a:t>Platform/Extension Class Loader </a:t>
            </a:r>
            <a:r>
              <a:rPr lang="en-US" sz="3800" dirty="0">
                <a:latin typeface="Calibri" panose="020F0502020204030204" pitchFamily="34" charset="0"/>
              </a:rPr>
              <a:t>— its a subclass of the Bootstrap Class Loader and a superclass of Applications Class Loader. This is responsible for loading classes that are present inside the directory (</a:t>
            </a:r>
            <a:r>
              <a:rPr lang="en-US" sz="3800" dirty="0" err="1">
                <a:latin typeface="Calibri" panose="020F0502020204030204" pitchFamily="34" charset="0"/>
              </a:rPr>
              <a:t>jre</a:t>
            </a:r>
            <a:r>
              <a:rPr lang="en-US" sz="3800" dirty="0">
                <a:latin typeface="Calibri" panose="020F0502020204030204" pitchFamily="34" charset="0"/>
              </a:rPr>
              <a:t>/lib/</a:t>
            </a:r>
            <a:r>
              <a:rPr lang="en-US" sz="3800" dirty="0" err="1">
                <a:latin typeface="Calibri" panose="020F0502020204030204" pitchFamily="34" charset="0"/>
              </a:rPr>
              <a:t>ext</a:t>
            </a:r>
            <a:r>
              <a:rPr lang="en-US" sz="3800" dirty="0">
                <a:latin typeface="Calibri" panose="020F0502020204030204" pitchFamily="34" charset="0"/>
              </a:rPr>
              <a:t>). </a:t>
            </a:r>
            <a:r>
              <a:rPr lang="en-US" sz="3800" dirty="0" err="1">
                <a:latin typeface="Calibri" panose="020F0502020204030204" pitchFamily="34" charset="0"/>
              </a:rPr>
              <a:t>eg</a:t>
            </a:r>
            <a:r>
              <a:rPr lang="en-US" sz="3800" dirty="0">
                <a:latin typeface="Calibri" panose="020F0502020204030204" pitchFamily="34" charset="0"/>
              </a:rPr>
              <a:t> : </a:t>
            </a:r>
            <a:r>
              <a:rPr lang="en-US" sz="3800" b="1" dirty="0" err="1">
                <a:latin typeface="Calibri" panose="020F0502020204030204" pitchFamily="34" charset="0"/>
              </a:rPr>
              <a:t>java.sql</a:t>
            </a:r>
            <a:endParaRPr lang="en-US" sz="3800" b="1" dirty="0">
              <a:latin typeface="Calibri" panose="020F0502020204030204" pitchFamily="34" charset="0"/>
            </a:endParaRPr>
          </a:p>
          <a:p>
            <a:pPr marL="914400" lvl="2" indent="0">
              <a:buNone/>
            </a:pPr>
            <a:endParaRPr lang="en-US" sz="3800" b="1" dirty="0">
              <a:latin typeface="Calibri" panose="020F0502020204030204" pitchFamily="34" charset="0"/>
            </a:endParaRPr>
          </a:p>
          <a:p>
            <a:pPr lvl="2">
              <a:buFont typeface="Wingdings" panose="05000000000000000000" pitchFamily="2" charset="2"/>
              <a:buChar char="Ø"/>
            </a:pPr>
            <a:r>
              <a:rPr lang="en-US" sz="3800" b="1" dirty="0">
                <a:latin typeface="Calibri" panose="020F0502020204030204" pitchFamily="34" charset="0"/>
              </a:rPr>
              <a:t>Application Class Loader </a:t>
            </a:r>
            <a:r>
              <a:rPr lang="en-US" sz="3800" dirty="0">
                <a:latin typeface="Calibri" panose="020F0502020204030204" pitchFamily="34" charset="0"/>
              </a:rPr>
              <a:t>— it’s a subclass of Extension Class Loader and it  is responsible for loading the class files from the </a:t>
            </a:r>
            <a:r>
              <a:rPr lang="en-US" sz="3800" dirty="0" err="1">
                <a:latin typeface="Calibri" panose="020F0502020204030204" pitchFamily="34" charset="0"/>
              </a:rPr>
              <a:t>classpath</a:t>
            </a:r>
            <a:r>
              <a:rPr lang="en-US" sz="3800" dirty="0">
                <a:latin typeface="Calibri" panose="020F0502020204030204" pitchFamily="34" charset="0"/>
              </a:rPr>
              <a:t> (class path is specified b user) </a:t>
            </a:r>
            <a:r>
              <a:rPr lang="en-US" sz="3800" dirty="0" err="1">
                <a:latin typeface="Calibri" panose="020F0502020204030204" pitchFamily="34" charset="0"/>
              </a:rPr>
              <a:t>eg</a:t>
            </a:r>
            <a:r>
              <a:rPr lang="en-US" sz="3800" dirty="0">
                <a:latin typeface="Calibri" panose="020F0502020204030204" pitchFamily="34" charset="0"/>
              </a:rPr>
              <a:t> : </a:t>
            </a:r>
            <a:r>
              <a:rPr lang="en-US" sz="3800" dirty="0" err="1">
                <a:latin typeface="Calibri" panose="020F0502020204030204" pitchFamily="34" charset="0"/>
              </a:rPr>
              <a:t>Com.acts.Employee</a:t>
            </a:r>
            <a:endParaRPr lang="en-IN" sz="3800" dirty="0">
              <a:latin typeface="Calibri" panose="020F0502020204030204" pitchFamily="34" charset="0"/>
            </a:endParaRPr>
          </a:p>
          <a:p>
            <a:pPr marL="342906" indent="-342906" defTabSz="457207">
              <a:buClr>
                <a:schemeClr val="bg2">
                  <a:lumMod val="40000"/>
                  <a:lumOff val="60000"/>
                </a:schemeClr>
              </a:buClr>
              <a:buFont typeface="Wingdings 3" charset="2"/>
              <a:buChar char=""/>
              <a:defRPr/>
            </a:pPr>
            <a:endParaRPr lang="en-IN" sz="2550" dirty="0">
              <a:latin typeface="Calibri" panose="020F0502020204030204" pitchFamily="34" charset="0"/>
            </a:endParaRPr>
          </a:p>
          <a:p>
            <a:pPr marL="0" indent="0" defTabSz="457207">
              <a:buClr>
                <a:schemeClr val="bg2">
                  <a:lumMod val="40000"/>
                  <a:lumOff val="60000"/>
                </a:schemeClr>
              </a:buClr>
              <a:buNone/>
              <a:defRPr/>
            </a:pPr>
            <a:endParaRPr lang="en-IN" sz="2550" dirty="0">
              <a:solidFill>
                <a:srgbClr val="FF0000"/>
              </a:solidFill>
              <a:latin typeface="Calibri" panose="020F0502020204030204" pitchFamily="34" charset="0"/>
            </a:endParaRPr>
          </a:p>
        </p:txBody>
      </p:sp>
      <p:sp>
        <p:nvSpPr>
          <p:cNvPr id="2" name="Slide Number Placeholder 1">
            <a:extLst>
              <a:ext uri="{FF2B5EF4-FFF2-40B4-BE49-F238E27FC236}">
                <a16:creationId xmlns:a16="http://schemas.microsoft.com/office/drawing/2014/main" id="{72C1B445-0DCE-1BEB-5038-B3DC4EAEE4D5}"/>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2AB5C20-E884-414A-8E0C-BAC173CDE7DD}" type="slidenum">
              <a:rPr lang="en-IN" altLang="en-US">
                <a:solidFill>
                  <a:srgbClr val="FFFFFF"/>
                </a:solidFill>
              </a:rPr>
              <a:pPr/>
              <a:t>8</a:t>
            </a:fld>
            <a:endParaRPr lang="en-IN" altLang="en-US">
              <a:solidFill>
                <a:srgbClr val="FFFFFF"/>
              </a:solidFill>
            </a:endParaRPr>
          </a:p>
        </p:txBody>
      </p:sp>
    </p:spTree>
    <p:extLst>
      <p:ext uri="{BB962C8B-B14F-4D97-AF65-F5344CB8AC3E}">
        <p14:creationId xmlns:p14="http://schemas.microsoft.com/office/powerpoint/2010/main" val="132006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7B088-1813-0DEF-30B6-7CC8BACBC1CF}"/>
              </a:ext>
            </a:extLst>
          </p:cNvPr>
          <p:cNvSpPr>
            <a:spLocks noGrp="1"/>
          </p:cNvSpPr>
          <p:nvPr>
            <p:ph type="title"/>
          </p:nvPr>
        </p:nvSpPr>
        <p:spPr>
          <a:xfrm>
            <a:off x="1916269" y="112046"/>
            <a:ext cx="8911687" cy="747490"/>
          </a:xfrm>
        </p:spPr>
        <p:txBody>
          <a:bodyPr/>
          <a:lstStyle/>
          <a:p>
            <a:r>
              <a:rPr lang="en-IN" altLang="en-US" sz="3600" b="1" dirty="0">
                <a:latin typeface="Calibri" panose="020F0502020204030204" pitchFamily="34" charset="0"/>
              </a:rPr>
              <a:t>Class Loaders Principles</a:t>
            </a:r>
            <a:endParaRPr lang="en-IN" dirty="0"/>
          </a:p>
        </p:txBody>
      </p:sp>
      <p:sp>
        <p:nvSpPr>
          <p:cNvPr id="3" name="Content Placeholder 2">
            <a:extLst>
              <a:ext uri="{FF2B5EF4-FFF2-40B4-BE49-F238E27FC236}">
                <a16:creationId xmlns:a16="http://schemas.microsoft.com/office/drawing/2014/main" id="{09179C4E-86AC-96E2-9D4D-7DB1D79375F5}"/>
              </a:ext>
            </a:extLst>
          </p:cNvPr>
          <p:cNvSpPr>
            <a:spLocks noGrp="1"/>
          </p:cNvSpPr>
          <p:nvPr>
            <p:ph idx="1"/>
          </p:nvPr>
        </p:nvSpPr>
        <p:spPr>
          <a:xfrm>
            <a:off x="1572769" y="859536"/>
            <a:ext cx="10323576" cy="5886418"/>
          </a:xfrm>
        </p:spPr>
        <p:txBody>
          <a:bodyPr>
            <a:normAutofit/>
          </a:bodyPr>
          <a:lstStyle/>
          <a:p>
            <a:r>
              <a:rPr lang="en-US" sz="2700" dirty="0">
                <a:latin typeface="Calibri" panose="020F0502020204030204" pitchFamily="34" charset="0"/>
              </a:rPr>
              <a:t>There are four main principles in JVM,</a:t>
            </a:r>
          </a:p>
          <a:p>
            <a:r>
              <a:rPr lang="en-US" sz="2700" b="1" dirty="0">
                <a:latin typeface="Calibri" panose="020F0502020204030204" pitchFamily="34" charset="0"/>
              </a:rPr>
              <a:t>Visibility Principle </a:t>
            </a:r>
            <a:r>
              <a:rPr lang="en-US" sz="2700" dirty="0">
                <a:latin typeface="Calibri" panose="020F0502020204030204" pitchFamily="34" charset="0"/>
              </a:rPr>
              <a:t>— </a:t>
            </a:r>
            <a:r>
              <a:rPr lang="en-US" sz="2700" dirty="0" err="1">
                <a:latin typeface="Calibri" panose="020F0502020204030204" pitchFamily="34" charset="0"/>
              </a:rPr>
              <a:t>ClassLoader</a:t>
            </a:r>
            <a:r>
              <a:rPr lang="en-US" sz="2700" dirty="0">
                <a:latin typeface="Calibri" panose="020F0502020204030204" pitchFamily="34" charset="0"/>
              </a:rPr>
              <a:t> of a child can see the class loaded by Parent, but a </a:t>
            </a:r>
            <a:r>
              <a:rPr lang="en-US" sz="2700" dirty="0" err="1">
                <a:latin typeface="Calibri" panose="020F0502020204030204" pitchFamily="34" charset="0"/>
              </a:rPr>
              <a:t>ClassLoader</a:t>
            </a:r>
            <a:r>
              <a:rPr lang="en-US" sz="2700" dirty="0">
                <a:latin typeface="Calibri" panose="020F0502020204030204" pitchFamily="34" charset="0"/>
              </a:rPr>
              <a:t> of parent can’t find the class loaded by Child.</a:t>
            </a:r>
          </a:p>
          <a:p>
            <a:r>
              <a:rPr lang="en-US" sz="2700" b="1" dirty="0">
                <a:latin typeface="Calibri" panose="020F0502020204030204" pitchFamily="34" charset="0"/>
              </a:rPr>
              <a:t>Uniqueness Principle </a:t>
            </a:r>
            <a:r>
              <a:rPr lang="en-US" sz="2700" dirty="0">
                <a:latin typeface="Calibri" panose="020F0502020204030204" pitchFamily="34" charset="0"/>
              </a:rPr>
              <a:t>—a class loaded by the parent Class Loader shouldn’t be loaded by the child again. It avoid duplication.</a:t>
            </a:r>
          </a:p>
          <a:p>
            <a:r>
              <a:rPr lang="en-US" sz="2700" b="1" dirty="0">
                <a:latin typeface="Calibri" panose="020F0502020204030204" pitchFamily="34" charset="0"/>
              </a:rPr>
              <a:t>No Unloading Principle </a:t>
            </a:r>
            <a:r>
              <a:rPr lang="en-US" sz="2700" dirty="0">
                <a:latin typeface="Calibri" panose="020F0502020204030204" pitchFamily="34" charset="0"/>
              </a:rPr>
              <a:t>— A class cannot be unloaded by the </a:t>
            </a:r>
            <a:r>
              <a:rPr lang="en-US" sz="2700" dirty="0" err="1">
                <a:latin typeface="Calibri" panose="020F0502020204030204" pitchFamily="34" charset="0"/>
              </a:rPr>
              <a:t>Classloader</a:t>
            </a:r>
            <a:r>
              <a:rPr lang="en-US" sz="2700" dirty="0">
                <a:latin typeface="Calibri" panose="020F0502020204030204" pitchFamily="34" charset="0"/>
              </a:rPr>
              <a:t> even though it can load a class. </a:t>
            </a:r>
            <a:endParaRPr lang="en-IN" sz="2700" dirty="0">
              <a:latin typeface="Calibri" panose="020F0502020204030204" pitchFamily="34" charset="0"/>
            </a:endParaRPr>
          </a:p>
        </p:txBody>
      </p:sp>
    </p:spTree>
    <p:extLst>
      <p:ext uri="{BB962C8B-B14F-4D97-AF65-F5344CB8AC3E}">
        <p14:creationId xmlns:p14="http://schemas.microsoft.com/office/powerpoint/2010/main" val="293897796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973</TotalTime>
  <Words>1932</Words>
  <Application>Microsoft Office PowerPoint</Application>
  <PresentationFormat>Widescreen</PresentationFormat>
  <Paragraphs>135</Paragraphs>
  <Slides>23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Century Gothic</vt:lpstr>
      <vt:lpstr>Courier New</vt:lpstr>
      <vt:lpstr>Times New Roman</vt:lpstr>
      <vt:lpstr>urw-din</vt:lpstr>
      <vt:lpstr>Wingdings</vt:lpstr>
      <vt:lpstr>Wingdings 3</vt:lpstr>
      <vt:lpstr>Wisp</vt:lpstr>
      <vt:lpstr>JVM Overview</vt:lpstr>
      <vt:lpstr>JVM Architecture</vt:lpstr>
      <vt:lpstr>JVM Architecture</vt:lpstr>
      <vt:lpstr>JVM Architecture detailed</vt:lpstr>
      <vt:lpstr>Class Loaders</vt:lpstr>
      <vt:lpstr>Class Loaders</vt:lpstr>
      <vt:lpstr>Class Loaders</vt:lpstr>
      <vt:lpstr>Class Loaders types</vt:lpstr>
      <vt:lpstr>Class Loaders Principles</vt:lpstr>
      <vt:lpstr>Class Loaders Principles</vt:lpstr>
      <vt:lpstr>Linking</vt:lpstr>
      <vt:lpstr>Linking</vt:lpstr>
      <vt:lpstr>Initialization</vt:lpstr>
      <vt:lpstr>Initialization</vt:lpstr>
      <vt:lpstr>JVM Memory</vt:lpstr>
      <vt:lpstr>PowerPoint Presentation</vt:lpstr>
      <vt:lpstr>JVM Memory area</vt:lpstr>
      <vt:lpstr>Heap area</vt:lpstr>
      <vt:lpstr>Metaspace</vt:lpstr>
      <vt:lpstr>Execution Engine </vt:lpstr>
      <vt:lpstr>Execution Engine </vt:lpstr>
      <vt:lpstr>Execution Engine </vt:lpstr>
      <vt:lpstr>Java Native Library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 and Environment setup</dc:title>
  <dc:creator>Praphul Kolte</dc:creator>
  <cp:lastModifiedBy>Praphul Kolte</cp:lastModifiedBy>
  <cp:revision>474</cp:revision>
  <dcterms:created xsi:type="dcterms:W3CDTF">2022-09-10T17:56:43Z</dcterms:created>
  <dcterms:modified xsi:type="dcterms:W3CDTF">2022-10-05T13:17:51Z</dcterms:modified>
</cp:coreProperties>
</file>