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0" r:id="rId1"/>
  </p:sldMasterIdLst>
  <p:notesMasterIdLst>
    <p:notesMasterId r:id="rId23"/>
  </p:notesMasterIdLst>
  <p:sldIdLst>
    <p:sldId id="256" r:id="rId2"/>
    <p:sldId id="327" r:id="rId3"/>
    <p:sldId id="328" r:id="rId4"/>
    <p:sldId id="329" r:id="rId5"/>
    <p:sldId id="330" r:id="rId6"/>
    <p:sldId id="331" r:id="rId7"/>
    <p:sldId id="339" r:id="rId8"/>
    <p:sldId id="333" r:id="rId9"/>
    <p:sldId id="341" r:id="rId10"/>
    <p:sldId id="343" r:id="rId11"/>
    <p:sldId id="346" r:id="rId12"/>
    <p:sldId id="344" r:id="rId13"/>
    <p:sldId id="345" r:id="rId14"/>
    <p:sldId id="347" r:id="rId15"/>
    <p:sldId id="342" r:id="rId16"/>
    <p:sldId id="348" r:id="rId17"/>
    <p:sldId id="352" r:id="rId18"/>
    <p:sldId id="353" r:id="rId19"/>
    <p:sldId id="351" r:id="rId20"/>
    <p:sldId id="354" r:id="rId21"/>
    <p:sldId id="35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A8D8A7-3DFF-4B90-966D-9C1AE6B2E5EE}">
          <p14:sldIdLst>
            <p14:sldId id="256"/>
            <p14:sldId id="327"/>
            <p14:sldId id="328"/>
            <p14:sldId id="329"/>
            <p14:sldId id="330"/>
            <p14:sldId id="331"/>
            <p14:sldId id="339"/>
            <p14:sldId id="333"/>
            <p14:sldId id="341"/>
            <p14:sldId id="343"/>
            <p14:sldId id="346"/>
            <p14:sldId id="344"/>
            <p14:sldId id="345"/>
            <p14:sldId id="347"/>
            <p14:sldId id="342"/>
            <p14:sldId id="348"/>
            <p14:sldId id="352"/>
            <p14:sldId id="353"/>
            <p14:sldId id="351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D1D1-5141-47C6-8775-730A4E30AC95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E4247-BCC3-43C3-97A2-EC8C9250A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1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8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2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98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50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950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4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80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7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7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11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7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5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1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35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9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88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30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512" r:id="rId2"/>
    <p:sldLayoutId id="2147484513" r:id="rId3"/>
    <p:sldLayoutId id="2147484514" r:id="rId4"/>
    <p:sldLayoutId id="2147484515" r:id="rId5"/>
    <p:sldLayoutId id="2147484516" r:id="rId6"/>
    <p:sldLayoutId id="2147484517" r:id="rId7"/>
    <p:sldLayoutId id="2147484518" r:id="rId8"/>
    <p:sldLayoutId id="2147484519" r:id="rId9"/>
    <p:sldLayoutId id="2147484520" r:id="rId10"/>
    <p:sldLayoutId id="2147484521" r:id="rId11"/>
    <p:sldLayoutId id="2147484522" r:id="rId12"/>
    <p:sldLayoutId id="2147484523" r:id="rId13"/>
    <p:sldLayoutId id="2147484524" r:id="rId14"/>
    <p:sldLayoutId id="2147484525" r:id="rId15"/>
    <p:sldLayoutId id="21474845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D:\Technical\Java\jdk-11.0.16.1_doc-all\docs\api\java.base\java\util\List.html" TargetMode="External"/><Relationship Id="rId2" Type="http://schemas.openxmlformats.org/officeDocument/2006/relationships/hyperlink" Target="file:///D:\Technical\Java\jdk-11.0.16.1_doc-all\docs\api\java.base\java\util\ListIterato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#listIterator(int)"/><Relationship Id="rId4" Type="http://schemas.openxmlformats.org/officeDocument/2006/relationships/hyperlink" Target="#listIterator()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E5AE-3FF7-23A4-DA93-EFF4A55AB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Collection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167C2-7C99-F52A-3CB1-8F26B5BB8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019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F6F8-E0A1-2CC2-FADA-AB9F1B70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95510"/>
            <a:ext cx="8911687" cy="619474"/>
          </a:xfrm>
        </p:spPr>
        <p:txBody>
          <a:bodyPr>
            <a:normAutofit fontScale="90000"/>
          </a:bodyPr>
          <a:lstStyle/>
          <a:p>
            <a:r>
              <a:rPr lang="en-IN" altLang="en-US" sz="3600" b="1" dirty="0" err="1">
                <a:latin typeface="Calibri" panose="020F0502020204030204" pitchFamily="34" charset="0"/>
              </a:rPr>
              <a:t>ListInterator</a:t>
            </a:r>
            <a:r>
              <a:rPr lang="en-IN" altLang="en-US" sz="3600" b="1" dirty="0">
                <a:latin typeface="Calibri" panose="020F0502020204030204" pitchFamily="34" charset="0"/>
              </a:rPr>
              <a:t>&lt;E&gt; interface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A676AE-813D-51DC-A2A9-5DFE61071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64" y="1118490"/>
            <a:ext cx="10222992" cy="5344000"/>
          </a:xfrm>
        </p:spPr>
        <p:txBody>
          <a:bodyPr rtlCol="0">
            <a:normAutofit/>
          </a:bodyPr>
          <a:lstStyle/>
          <a:p>
            <a:r>
              <a:rPr lang="en-GB" sz="3600" dirty="0">
                <a:latin typeface="Calibri" panose="020F0502020204030204" pitchFamily="34" charset="0"/>
              </a:rPr>
              <a:t>Its Sub-interface of Iterator&lt;T&gt;</a:t>
            </a:r>
          </a:p>
          <a:p>
            <a:r>
              <a:rPr lang="en-GB" sz="3600" dirty="0">
                <a:latin typeface="Calibri" panose="020F0502020204030204" pitchFamily="34" charset="0"/>
              </a:rPr>
              <a:t>Its used for traversal of Lists</a:t>
            </a:r>
          </a:p>
          <a:p>
            <a:r>
              <a:rPr lang="en-IN" sz="3600" dirty="0">
                <a:latin typeface="Calibri" panose="020F0502020204030204" pitchFamily="34" charset="0"/>
              </a:rPr>
              <a:t>Can be used only with List implementations</a:t>
            </a:r>
          </a:p>
          <a:p>
            <a:r>
              <a:rPr lang="en-IN" sz="3600" dirty="0">
                <a:latin typeface="Calibri" panose="020F0502020204030204" pitchFamily="34" charset="0"/>
              </a:rPr>
              <a:t>We can get </a:t>
            </a:r>
            <a:r>
              <a:rPr lang="en-IN" sz="3600" dirty="0" err="1">
                <a:latin typeface="Calibri" panose="020F0502020204030204" pitchFamily="34" charset="0"/>
              </a:rPr>
              <a:t>ListIterator</a:t>
            </a:r>
            <a:r>
              <a:rPr lang="en-IN" sz="3600" dirty="0">
                <a:latin typeface="Calibri" panose="020F0502020204030204" pitchFamily="34" charset="0"/>
              </a:rPr>
              <a:t> using below List methods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sz="3400" dirty="0">
              <a:latin typeface="Calibri" panose="020F0502020204030204" pitchFamily="34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E01979-37A8-170A-E4CD-17E2AE362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12715"/>
              </p:ext>
            </p:extLst>
          </p:nvPr>
        </p:nvGraphicFramePr>
        <p:xfrm>
          <a:off x="1866835" y="3790490"/>
          <a:ext cx="9765921" cy="3033200"/>
        </p:xfrm>
        <a:graphic>
          <a:graphicData uri="http://schemas.openxmlformats.org/drawingml/2006/table">
            <a:tbl>
              <a:tblPr/>
              <a:tblGrid>
                <a:gridCol w="3255307">
                  <a:extLst>
                    <a:ext uri="{9D8B030D-6E8A-4147-A177-3AD203B41FA5}">
                      <a16:colId xmlns:a16="http://schemas.microsoft.com/office/drawing/2014/main" val="2289495344"/>
                    </a:ext>
                  </a:extLst>
                </a:gridCol>
                <a:gridCol w="3255307">
                  <a:extLst>
                    <a:ext uri="{9D8B030D-6E8A-4147-A177-3AD203B41FA5}">
                      <a16:colId xmlns:a16="http://schemas.microsoft.com/office/drawing/2014/main" val="4080476383"/>
                    </a:ext>
                  </a:extLst>
                </a:gridCol>
                <a:gridCol w="3255307">
                  <a:extLst>
                    <a:ext uri="{9D8B030D-6E8A-4147-A177-3AD203B41FA5}">
                      <a16:colId xmlns:a16="http://schemas.microsoft.com/office/drawing/2014/main" val="420592189"/>
                    </a:ext>
                  </a:extLst>
                </a:gridCol>
              </a:tblGrid>
              <a:tr h="853464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u="none" strike="noStrike" dirty="0" err="1">
                          <a:solidFill>
                            <a:srgbClr val="4A678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 action="ppaction://hlinkfile" tooltip="interface in java.util"/>
                        </a:rPr>
                        <a:t>ListIterator</a:t>
                      </a: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IN" sz="2400" b="1" u="none" strike="noStrike" dirty="0">
                          <a:solidFill>
                            <a:srgbClr val="4A678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 action="ppaction://hlinkfile" tooltip="type parameter in List"/>
                        </a:rPr>
                        <a:t>E</a:t>
                      </a:r>
                      <a:r>
                        <a:rPr lang="en-IN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</a:txBody>
                  <a:tcPr marL="48691" marR="46744" marT="38953" marB="14607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u="none" strike="noStrike" dirty="0" err="1">
                          <a:solidFill>
                            <a:srgbClr val="4A678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 action="ppaction://hlinkfile"/>
                        </a:rPr>
                        <a:t>listIterator</a:t>
                      </a:r>
                      <a:r>
                        <a:rPr lang="en-IN" sz="24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 marL="34084" marR="14607" marT="38953" marB="14607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474747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 a list iterator over the elements in this list (in proper sequence).</a:t>
                      </a:r>
                    </a:p>
                  </a:txBody>
                  <a:tcPr marL="48691" marR="46744" marT="38953" marB="14607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902766"/>
                  </a:ext>
                </a:extLst>
              </a:tr>
              <a:tr h="1395960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u="none" strike="noStrike">
                          <a:solidFill>
                            <a:srgbClr val="4A678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 action="ppaction://hlinkfile" tooltip="interface in java.util"/>
                        </a:rPr>
                        <a:t>ListIterator</a:t>
                      </a:r>
                      <a:r>
                        <a:rPr lang="en-I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IN" sz="2400" b="1" u="none" strike="noStrike">
                          <a:solidFill>
                            <a:srgbClr val="4A678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 action="ppaction://hlinkfile" tooltip="type parameter in List"/>
                        </a:rPr>
                        <a:t>E</a:t>
                      </a:r>
                      <a:r>
                        <a:rPr lang="en-IN" sz="24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</a:txBody>
                  <a:tcPr marL="48691" marR="46744" marT="38953" marB="14607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b="1" u="none" strike="noStrike" dirty="0" err="1">
                          <a:solidFill>
                            <a:srgbClr val="4A678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 action="ppaction://hlinkfile"/>
                        </a:rPr>
                        <a:t>listIterator</a:t>
                      </a:r>
                      <a:r>
                        <a:rPr lang="en-IN" sz="2400" b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​(int index)</a:t>
                      </a:r>
                    </a:p>
                  </a:txBody>
                  <a:tcPr marL="34084" marR="14607" marT="38953" marB="14607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474747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 a list iterator over the elements in this list (in proper sequence), starting at the specified position in the list.</a:t>
                      </a:r>
                    </a:p>
                  </a:txBody>
                  <a:tcPr marL="48691" marR="46744" marT="38953" marB="14607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64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57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F6F8-E0A1-2CC2-FADA-AB9F1B70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95510"/>
            <a:ext cx="8911687" cy="619474"/>
          </a:xfrm>
        </p:spPr>
        <p:txBody>
          <a:bodyPr>
            <a:normAutofit fontScale="90000"/>
          </a:bodyPr>
          <a:lstStyle/>
          <a:p>
            <a:r>
              <a:rPr lang="en-IN" altLang="en-US" sz="3600" b="1" dirty="0">
                <a:latin typeface="Calibri" panose="020F0502020204030204" pitchFamily="34" charset="0"/>
              </a:rPr>
              <a:t>Exceptions related to List or Iterator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A676AE-813D-51DC-A2A9-5DFE61071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64" y="1118490"/>
            <a:ext cx="10222992" cy="5721222"/>
          </a:xfrm>
        </p:spPr>
        <p:txBody>
          <a:bodyPr rtlCol="0">
            <a:normAutofit fontScale="92500" lnSpcReduction="10000"/>
          </a:bodyPr>
          <a:lstStyle/>
          <a:p>
            <a:r>
              <a:rPr lang="en-US" sz="3600" b="1" dirty="0" err="1">
                <a:latin typeface="Calibri" panose="020F0502020204030204" pitchFamily="34" charset="0"/>
              </a:rPr>
              <a:t>java.util.NoSuchElementException</a:t>
            </a:r>
            <a:r>
              <a:rPr lang="en-US" sz="3600" b="1" dirty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: thrown whenever trying to access the element beyond the size of list via Iterator/</a:t>
            </a:r>
            <a:r>
              <a:rPr lang="en-US" sz="3600" dirty="0" err="1">
                <a:latin typeface="Calibri" panose="020F0502020204030204" pitchFamily="34" charset="0"/>
              </a:rPr>
              <a:t>ListIterator</a:t>
            </a:r>
            <a:endParaRPr lang="en-US" sz="3600" dirty="0">
              <a:latin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</a:rPr>
              <a:t>java.lang.IllegalStateException</a:t>
            </a:r>
            <a:r>
              <a:rPr lang="en-US" sz="3600" b="1" dirty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: thrown whenever trying to remove element before calling next().</a:t>
            </a:r>
          </a:p>
          <a:p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</a:rPr>
              <a:t>java.util.ConcurrentModificationException</a:t>
            </a:r>
            <a:r>
              <a:rPr lang="en-US" sz="3600" b="1" dirty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:thrown when trying to use same iterator/list iterator after modification. This is fail-fast behavior of the Iterator/</a:t>
            </a:r>
            <a:r>
              <a:rPr lang="en-US" sz="3600" dirty="0" err="1">
                <a:latin typeface="Calibri" panose="020F0502020204030204" pitchFamily="34" charset="0"/>
              </a:rPr>
              <a:t>ListIterator</a:t>
            </a:r>
            <a:endParaRPr lang="en-US" sz="3600" dirty="0">
              <a:latin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</a:rPr>
              <a:t>java.lang.IndexOutOfBoundsException</a:t>
            </a:r>
            <a:r>
              <a:rPr lang="en-US" sz="3600" b="1" dirty="0">
                <a:latin typeface="Calibri" panose="020F0502020204030204" pitchFamily="34" charset="0"/>
              </a:rPr>
              <a:t> </a:t>
            </a:r>
            <a:r>
              <a:rPr lang="en-US" sz="3600" dirty="0">
                <a:latin typeface="Calibri" panose="020F0502020204030204" pitchFamily="34" charset="0"/>
              </a:rPr>
              <a:t>-- thrown while trying to access elements beyond size</a:t>
            </a:r>
          </a:p>
          <a:p>
            <a:endParaRPr lang="en-IN" sz="2550" dirty="0">
              <a:latin typeface="Calibri" panose="020F0502020204030204" pitchFamily="34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8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F6F8-E0A1-2CC2-FADA-AB9F1B70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95510"/>
            <a:ext cx="8911687" cy="619474"/>
          </a:xfrm>
        </p:spPr>
        <p:txBody>
          <a:bodyPr>
            <a:normAutofit fontScale="90000"/>
          </a:bodyPr>
          <a:lstStyle/>
          <a:p>
            <a:r>
              <a:rPr lang="en-IN" altLang="en-US" sz="3600" b="1" dirty="0">
                <a:latin typeface="Calibri" panose="020F0502020204030204" pitchFamily="34" charset="0"/>
              </a:rPr>
              <a:t>Sorting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A676AE-813D-51DC-A2A9-5DFE61071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64" y="1118490"/>
            <a:ext cx="10222992" cy="5344000"/>
          </a:xfrm>
        </p:spPr>
        <p:txBody>
          <a:bodyPr rtlCol="0">
            <a:normAutofit/>
          </a:bodyPr>
          <a:lstStyle/>
          <a:p>
            <a:r>
              <a:rPr lang="en-GB" sz="3600" dirty="0">
                <a:latin typeface="Calibri" panose="020F0502020204030204" pitchFamily="34" charset="0"/>
              </a:rPr>
              <a:t>Collections can be sorted using Collection</a:t>
            </a:r>
            <a:r>
              <a:rPr lang="en-GB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s sort </a:t>
            </a:r>
            <a:r>
              <a:rPr lang="en-GB" sz="3600" dirty="0">
                <a:latin typeface="Calibri" panose="020F0502020204030204" pitchFamily="34" charset="0"/>
              </a:rPr>
              <a:t>method</a:t>
            </a:r>
          </a:p>
          <a:p>
            <a:r>
              <a:rPr lang="en-GB" sz="3600" dirty="0">
                <a:latin typeface="Calibri" panose="020F0502020204030204" pitchFamily="34" charset="0"/>
              </a:rPr>
              <a:t>Sorting criteria can be passed to </a:t>
            </a:r>
            <a:r>
              <a:rPr lang="en-GB" sz="3600" dirty="0" err="1">
                <a:latin typeface="Calibri" panose="020F0502020204030204" pitchFamily="34" charset="0"/>
              </a:rPr>
              <a:t>Collections.Sort</a:t>
            </a:r>
            <a:r>
              <a:rPr lang="en-GB" sz="3600" dirty="0">
                <a:latin typeface="Calibri" panose="020F0502020204030204" pitchFamily="34" charset="0"/>
              </a:rPr>
              <a:t>(..)</a:t>
            </a:r>
          </a:p>
          <a:p>
            <a:r>
              <a:rPr lang="en-IN" sz="3600" dirty="0">
                <a:latin typeface="Calibri" panose="020F0502020204030204" pitchFamily="34" charset="0"/>
              </a:rPr>
              <a:t>If sorting criteria is not passed externally the it will do implicit or natural sorting</a:t>
            </a:r>
          </a:p>
          <a:p>
            <a:r>
              <a:rPr lang="en-IN" sz="3600" dirty="0">
                <a:latin typeface="Calibri" panose="020F0502020204030204" pitchFamily="34" charset="0"/>
              </a:rPr>
              <a:t>Important Interfaces for defining sorting criteria</a:t>
            </a:r>
          </a:p>
          <a:p>
            <a:pPr lvl="1"/>
            <a:r>
              <a:rPr lang="en-IN" sz="3400" dirty="0">
                <a:latin typeface="Calibri" panose="020F0502020204030204" pitchFamily="34" charset="0"/>
              </a:rPr>
              <a:t>Comparable</a:t>
            </a:r>
          </a:p>
          <a:p>
            <a:pPr lvl="1"/>
            <a:r>
              <a:rPr lang="en-IN" sz="3400" dirty="0">
                <a:latin typeface="Calibri" panose="020F0502020204030204" pitchFamily="34" charset="0"/>
              </a:rPr>
              <a:t>Comparator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sz="3400" dirty="0">
              <a:latin typeface="Calibri" panose="020F0502020204030204" pitchFamily="34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46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F6F8-E0A1-2CC2-FADA-AB9F1B70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95510"/>
            <a:ext cx="8911687" cy="619474"/>
          </a:xfrm>
        </p:spPr>
        <p:txBody>
          <a:bodyPr>
            <a:normAutofit fontScale="90000"/>
          </a:bodyPr>
          <a:lstStyle/>
          <a:p>
            <a:r>
              <a:rPr lang="en-IN" altLang="en-US" sz="3600" b="1" dirty="0">
                <a:latin typeface="Calibri" panose="020F0502020204030204" pitchFamily="34" charset="0"/>
              </a:rPr>
              <a:t>Sorting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B2CA926-63B4-7F7A-7415-A5CA5D262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69545"/>
              </p:ext>
            </p:extLst>
          </p:nvPr>
        </p:nvGraphicFramePr>
        <p:xfrm>
          <a:off x="1182957" y="1234440"/>
          <a:ext cx="10868836" cy="525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55587">
                  <a:extLst>
                    <a:ext uri="{9D8B030D-6E8A-4147-A177-3AD203B41FA5}">
                      <a16:colId xmlns:a16="http://schemas.microsoft.com/office/drawing/2014/main" val="3060399598"/>
                    </a:ext>
                  </a:extLst>
                </a:gridCol>
                <a:gridCol w="5413249">
                  <a:extLst>
                    <a:ext uri="{9D8B030D-6E8A-4147-A177-3AD203B41FA5}">
                      <a16:colId xmlns:a16="http://schemas.microsoft.com/office/drawing/2014/main" val="2705690821"/>
                    </a:ext>
                  </a:extLst>
                </a:gridCol>
              </a:tblGrid>
              <a:tr h="1209716">
                <a:tc>
                  <a:txBody>
                    <a:bodyPr/>
                    <a:lstStyle/>
                    <a:p>
                      <a:r>
                        <a:rPr lang="en-IN" sz="3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Natural Sorting ( Implicit/ internal ordering)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Custom Sorting ( Explicit)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026940"/>
                  </a:ext>
                </a:extLst>
              </a:tr>
              <a:tr h="797026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Sorting Criteria will be within the UDT or the objects to be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Sorting Criteria will be outside the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69527"/>
                  </a:ext>
                </a:extLst>
              </a:tr>
              <a:tr h="1610162"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UDT implements </a:t>
                      </a:r>
                      <a:r>
                        <a:rPr lang="en-IN" sz="24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java.</a:t>
                      </a:r>
                      <a:r>
                        <a:rPr lang="en-IN" sz="2400" b="1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lang</a:t>
                      </a:r>
                      <a:r>
                        <a:rPr lang="en-IN" sz="24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.Comparable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&lt;T&gt;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Must override method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public int </a:t>
                      </a:r>
                      <a:r>
                        <a:rPr lang="en-US" sz="2400" b="1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compareTo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(T o);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Separate class implements </a:t>
                      </a:r>
                      <a:r>
                        <a:rPr lang="en-IN" sz="24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java.</a:t>
                      </a:r>
                      <a:r>
                        <a:rPr lang="en-IN" sz="2400" b="1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util</a:t>
                      </a:r>
                      <a:r>
                        <a:rPr lang="en-IN" sz="24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.Comparator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&lt;T&gt;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Must override method</a:t>
                      </a:r>
                    </a:p>
                    <a:p>
                      <a:r>
                        <a:rPr lang="fr-FR" sz="2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public </a:t>
                      </a:r>
                      <a:r>
                        <a:rPr lang="fr-FR" sz="24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</a:t>
                      </a:r>
                      <a:r>
                        <a:rPr lang="fr-FR" sz="2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r-FR" sz="24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compare</a:t>
                      </a:r>
                      <a:r>
                        <a:rPr lang="fr-FR" sz="2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(T o1,T o2);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140547"/>
                  </a:ext>
                </a:extLst>
              </a:tr>
              <a:tr h="1610162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java.util.Collections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class API Method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public static void sort(List&lt;T&gt; l1)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Use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java.util.Collections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class API Method</a:t>
                      </a:r>
                    </a:p>
                    <a:p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public static void sort(List&lt;T&gt; l1,Comparator&lt;T&gt; c)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83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666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F6F8-E0A1-2CC2-FADA-AB9F1B70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95510"/>
            <a:ext cx="8911687" cy="619474"/>
          </a:xfrm>
        </p:spPr>
        <p:txBody>
          <a:bodyPr>
            <a:normAutofit fontScale="90000"/>
          </a:bodyPr>
          <a:lstStyle/>
          <a:p>
            <a:r>
              <a:rPr lang="en-IN" altLang="en-US" sz="3600" b="1" dirty="0">
                <a:latin typeface="Calibri" panose="020F0502020204030204" pitchFamily="34" charset="0"/>
              </a:rPr>
              <a:t>Wild cards in Generics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A676AE-813D-51DC-A2A9-5DFE61071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64" y="1118490"/>
            <a:ext cx="10222992" cy="5344000"/>
          </a:xfrm>
        </p:spPr>
        <p:txBody>
          <a:bodyPr rtlCol="0">
            <a:normAutofit fontScale="92500" lnSpcReduction="20000"/>
          </a:bodyPr>
          <a:lstStyle/>
          <a:p>
            <a:r>
              <a:rPr lang="en-GB" sz="3600" b="1" dirty="0">
                <a:latin typeface="Calibri" panose="020F0502020204030204" pitchFamily="34" charset="0"/>
              </a:rPr>
              <a:t>&lt;?&gt; </a:t>
            </a:r>
            <a:r>
              <a:rPr lang="en-GB" sz="3600" dirty="0">
                <a:latin typeface="Calibri" panose="020F0502020204030204" pitchFamily="34" charset="0"/>
              </a:rPr>
              <a:t> wild card char ? Denotes any type</a:t>
            </a:r>
          </a:p>
          <a:p>
            <a:r>
              <a:rPr lang="en-GB" sz="3600" b="1" dirty="0">
                <a:latin typeface="Calibri" panose="020F0502020204030204" pitchFamily="34" charset="0"/>
              </a:rPr>
              <a:t>&lt;?  Extends T&gt; </a:t>
            </a:r>
            <a:r>
              <a:rPr lang="en-GB" sz="3600" dirty="0">
                <a:latin typeface="Calibri" panose="020F0502020204030204" pitchFamily="34" charset="0"/>
              </a:rPr>
              <a:t>: It defines upper bound </a:t>
            </a:r>
            <a:r>
              <a:rPr lang="en-GB" sz="3600" dirty="0" err="1">
                <a:latin typeface="Calibri" panose="020F0502020204030204" pitchFamily="34" charset="0"/>
              </a:rPr>
              <a:t>i.e</a:t>
            </a:r>
            <a:r>
              <a:rPr lang="en-GB" sz="3600" dirty="0">
                <a:latin typeface="Calibri" panose="020F0502020204030204" pitchFamily="34" charset="0"/>
              </a:rPr>
              <a:t> any type extending  or sub class of T and T itself is allowed</a:t>
            </a:r>
          </a:p>
          <a:p>
            <a:r>
              <a:rPr lang="en-GB" sz="3600" b="1" dirty="0">
                <a:latin typeface="Calibri" panose="020F0502020204030204" pitchFamily="34" charset="0"/>
              </a:rPr>
              <a:t>&lt;? super T&gt; </a:t>
            </a:r>
            <a:r>
              <a:rPr lang="en-GB" sz="3600" dirty="0">
                <a:latin typeface="Calibri" panose="020F0502020204030204" pitchFamily="34" charset="0"/>
              </a:rPr>
              <a:t>: It defined lower bound </a:t>
            </a:r>
            <a:r>
              <a:rPr lang="en-GB" sz="3600" dirty="0" err="1">
                <a:latin typeface="Calibri" panose="020F0502020204030204" pitchFamily="34" charset="0"/>
              </a:rPr>
              <a:t>i.e</a:t>
            </a:r>
            <a:r>
              <a:rPr lang="en-GB" sz="3600" dirty="0">
                <a:latin typeface="Calibri" panose="020F0502020204030204" pitchFamily="34" charset="0"/>
              </a:rPr>
              <a:t> any super type of T  and T itself is allowed</a:t>
            </a:r>
          </a:p>
          <a:p>
            <a:endParaRPr lang="en-GB" sz="36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600" dirty="0">
                <a:latin typeface="Calibri" panose="020F0502020204030204" pitchFamily="34" charset="0"/>
              </a:rPr>
              <a:t>List&lt;? extends Employee&gt; empList1 = new </a:t>
            </a:r>
            <a:r>
              <a:rPr lang="en-GB" sz="2600" dirty="0" err="1">
                <a:latin typeface="Calibri" panose="020F0502020204030204" pitchFamily="34" charset="0"/>
              </a:rPr>
              <a:t>ArrayList</a:t>
            </a:r>
            <a:r>
              <a:rPr lang="en-GB" sz="2600" dirty="0">
                <a:latin typeface="Calibri" panose="020F0502020204030204" pitchFamily="34" charset="0"/>
              </a:rPr>
              <a:t>&lt;</a:t>
            </a:r>
            <a:r>
              <a:rPr lang="en-GB" sz="2600" dirty="0" err="1">
                <a:latin typeface="Calibri" panose="020F0502020204030204" pitchFamily="34" charset="0"/>
              </a:rPr>
              <a:t>PermEmployee</a:t>
            </a:r>
            <a:r>
              <a:rPr lang="en-GB" sz="2600" dirty="0">
                <a:latin typeface="Calibri" panose="020F0502020204030204" pitchFamily="34" charset="0"/>
              </a:rPr>
              <a:t>&gt;();</a:t>
            </a:r>
          </a:p>
          <a:p>
            <a:pPr marL="0" indent="0">
              <a:buNone/>
            </a:pPr>
            <a:r>
              <a:rPr lang="en-GB" sz="2600" dirty="0">
                <a:latin typeface="Calibri" panose="020F0502020204030204" pitchFamily="34" charset="0"/>
              </a:rPr>
              <a:t>List&lt;? extends Employee &gt; empList2 = new </a:t>
            </a:r>
            <a:r>
              <a:rPr lang="en-GB" sz="2600" dirty="0" err="1">
                <a:latin typeface="Calibri" panose="020F0502020204030204" pitchFamily="34" charset="0"/>
              </a:rPr>
              <a:t>ArrayList</a:t>
            </a:r>
            <a:r>
              <a:rPr lang="en-GB" sz="2600" dirty="0">
                <a:latin typeface="Calibri" panose="020F0502020204030204" pitchFamily="34" charset="0"/>
              </a:rPr>
              <a:t>&lt;Employee&gt;();</a:t>
            </a:r>
          </a:p>
          <a:p>
            <a:pPr marL="0" indent="0">
              <a:buNone/>
            </a:pPr>
            <a:endParaRPr lang="en-GB" sz="26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600" dirty="0">
                <a:latin typeface="Calibri" panose="020F0502020204030204" pitchFamily="34" charset="0"/>
              </a:rPr>
              <a:t>List&lt;? super </a:t>
            </a:r>
            <a:r>
              <a:rPr lang="en-GB" sz="2600" dirty="0" err="1">
                <a:latin typeface="Calibri" panose="020F0502020204030204" pitchFamily="34" charset="0"/>
              </a:rPr>
              <a:t>PermEmployee</a:t>
            </a:r>
            <a:r>
              <a:rPr lang="en-GB" sz="2600" dirty="0">
                <a:latin typeface="Calibri" panose="020F0502020204030204" pitchFamily="34" charset="0"/>
              </a:rPr>
              <a:t>&gt; list1 = new </a:t>
            </a:r>
            <a:r>
              <a:rPr lang="en-GB" sz="2600" dirty="0" err="1">
                <a:latin typeface="Calibri" panose="020F0502020204030204" pitchFamily="34" charset="0"/>
              </a:rPr>
              <a:t>ArrayList</a:t>
            </a:r>
            <a:r>
              <a:rPr lang="en-GB" sz="2600" dirty="0">
                <a:latin typeface="Calibri" panose="020F0502020204030204" pitchFamily="34" charset="0"/>
              </a:rPr>
              <a:t>&lt;</a:t>
            </a:r>
            <a:r>
              <a:rPr lang="en-GB" sz="2600" dirty="0" err="1">
                <a:latin typeface="Calibri" panose="020F0502020204030204" pitchFamily="34" charset="0"/>
              </a:rPr>
              <a:t>PermEmployee</a:t>
            </a:r>
            <a:r>
              <a:rPr lang="en-GB" sz="2600" dirty="0">
                <a:latin typeface="Calibri" panose="020F0502020204030204" pitchFamily="34" charset="0"/>
              </a:rPr>
              <a:t>&gt;();</a:t>
            </a:r>
          </a:p>
          <a:p>
            <a:pPr marL="0" indent="0">
              <a:buNone/>
            </a:pPr>
            <a:r>
              <a:rPr lang="en-GB" sz="2600" dirty="0">
                <a:latin typeface="Calibri" panose="020F0502020204030204" pitchFamily="34" charset="0"/>
              </a:rPr>
              <a:t>List&lt;? super </a:t>
            </a:r>
            <a:r>
              <a:rPr lang="en-GB" sz="2600" dirty="0" err="1">
                <a:latin typeface="Calibri" panose="020F0502020204030204" pitchFamily="34" charset="0"/>
              </a:rPr>
              <a:t>PermEmployee</a:t>
            </a:r>
            <a:r>
              <a:rPr lang="en-GB" sz="2600" dirty="0">
                <a:latin typeface="Calibri" panose="020F0502020204030204" pitchFamily="34" charset="0"/>
              </a:rPr>
              <a:t> &gt; list2 = new LinkedList&lt;Employee&gt;();</a:t>
            </a: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00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F6F8-E0A1-2CC2-FADA-AB9F1B70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95510"/>
            <a:ext cx="8911687" cy="619474"/>
          </a:xfrm>
        </p:spPr>
        <p:txBody>
          <a:bodyPr>
            <a:normAutofit fontScale="90000"/>
          </a:bodyPr>
          <a:lstStyle/>
          <a:p>
            <a:r>
              <a:rPr lang="en-IN" altLang="en-US" sz="3600" b="1" dirty="0">
                <a:latin typeface="Calibri" panose="020F0502020204030204" pitchFamily="34" charset="0"/>
              </a:rPr>
              <a:t>Set&lt;E&gt; interface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A676AE-813D-51DC-A2A9-5DFE61071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64" y="1118490"/>
            <a:ext cx="10222992" cy="5721222"/>
          </a:xfrm>
        </p:spPr>
        <p:txBody>
          <a:bodyPr rtlCol="0">
            <a:normAutofit/>
          </a:bodyPr>
          <a:lstStyle/>
          <a:p>
            <a:r>
              <a:rPr lang="en-GB" sz="3600" dirty="0">
                <a:latin typeface="Calibri" panose="020F0502020204030204" pitchFamily="34" charset="0"/>
              </a:rPr>
              <a:t>Its sub-interface  of Collection&lt;E&gt;</a:t>
            </a:r>
          </a:p>
          <a:p>
            <a:r>
              <a:rPr lang="en-IN" sz="3600" dirty="0">
                <a:latin typeface="Calibri" panose="020F0502020204030204" pitchFamily="34" charset="0"/>
              </a:rPr>
              <a:t>Does </a:t>
            </a:r>
            <a:r>
              <a:rPr lang="en-IN" sz="3600" b="1" dirty="0">
                <a:solidFill>
                  <a:srgbClr val="C00000"/>
                </a:solidFill>
                <a:latin typeface="Calibri" panose="020F0502020204030204" pitchFamily="34" charset="0"/>
              </a:rPr>
              <a:t>not</a:t>
            </a:r>
            <a:r>
              <a:rPr lang="en-IN" sz="3600" dirty="0">
                <a:latin typeface="Calibri" panose="020F0502020204030204" pitchFamily="34" charset="0"/>
              </a:rPr>
              <a:t> supports index based operations</a:t>
            </a:r>
          </a:p>
          <a:p>
            <a:r>
              <a:rPr lang="en-IN" sz="3600" dirty="0">
                <a:latin typeface="Calibri" panose="020F0502020204030204" pitchFamily="34" charset="0"/>
              </a:rPr>
              <a:t>Does </a:t>
            </a:r>
            <a:r>
              <a:rPr lang="en-IN" sz="3600" b="1" dirty="0">
                <a:solidFill>
                  <a:srgbClr val="C00000"/>
                </a:solidFill>
                <a:latin typeface="Calibri" panose="020F0502020204030204" pitchFamily="34" charset="0"/>
              </a:rPr>
              <a:t>not</a:t>
            </a:r>
            <a:r>
              <a:rPr lang="en-IN" sz="3600" dirty="0">
                <a:latin typeface="Calibri" panose="020F0502020204030204" pitchFamily="34" charset="0"/>
              </a:rPr>
              <a:t> allow duplicates values</a:t>
            </a:r>
          </a:p>
          <a:p>
            <a:r>
              <a:rPr lang="en-GB" sz="3600" dirty="0">
                <a:latin typeface="Calibri" panose="020F0502020204030204" pitchFamily="34" charset="0"/>
              </a:rPr>
              <a:t>Allow single null values</a:t>
            </a:r>
          </a:p>
          <a:p>
            <a:r>
              <a:rPr lang="en-GB" sz="3200" dirty="0">
                <a:latin typeface="Calibri" panose="020F0502020204030204" pitchFamily="34" charset="0"/>
              </a:rPr>
              <a:t>Concrete implementations of Set&lt;E&gt;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3000" dirty="0" err="1">
                <a:latin typeface="Calibri" panose="020F0502020204030204" pitchFamily="34" charset="0"/>
              </a:rPr>
              <a:t>Hashset</a:t>
            </a:r>
            <a:r>
              <a:rPr lang="en-GB" sz="3000" dirty="0">
                <a:latin typeface="Calibri" panose="020F0502020204030204" pitchFamily="34" charset="0"/>
              </a:rPr>
              <a:t>&lt;E&gt; (un ordered),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3000" dirty="0" err="1">
                <a:latin typeface="Calibri" panose="020F0502020204030204" pitchFamily="34" charset="0"/>
              </a:rPr>
              <a:t>LinkedHashSet</a:t>
            </a:r>
            <a:r>
              <a:rPr lang="en-GB" sz="3000" dirty="0">
                <a:latin typeface="Calibri" panose="020F0502020204030204" pitchFamily="34" charset="0"/>
              </a:rPr>
              <a:t>&lt;E&gt; (ordered),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3000" dirty="0" err="1">
                <a:latin typeface="Calibri" panose="020F0502020204030204" pitchFamily="34" charset="0"/>
              </a:rPr>
              <a:t>TreeSet</a:t>
            </a:r>
            <a:r>
              <a:rPr lang="en-GB" sz="3000" dirty="0">
                <a:latin typeface="Calibri" panose="020F0502020204030204" pitchFamily="34" charset="0"/>
              </a:rPr>
              <a:t>&lt;E&gt;(sorted but unordered) though </a:t>
            </a:r>
            <a:r>
              <a:rPr lang="en-GB" sz="3000" dirty="0" err="1">
                <a:latin typeface="Calibri" panose="020F0502020204030204" pitchFamily="34" charset="0"/>
              </a:rPr>
              <a:t>SortedSet</a:t>
            </a:r>
            <a:r>
              <a:rPr lang="en-GB" sz="3000" dirty="0">
                <a:latin typeface="Calibri" panose="020F0502020204030204" pitchFamily="34" charset="0"/>
              </a:rPr>
              <a:t>&lt;E&gt; interface</a:t>
            </a:r>
            <a:endParaRPr lang="en-IN" sz="2550" dirty="0">
              <a:latin typeface="Calibri" panose="020F0502020204030204" pitchFamily="34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7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F6F8-E0A1-2CC2-FADA-AB9F1B70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95510"/>
            <a:ext cx="8911687" cy="619474"/>
          </a:xfrm>
        </p:spPr>
        <p:txBody>
          <a:bodyPr>
            <a:normAutofit fontScale="90000"/>
          </a:bodyPr>
          <a:lstStyle/>
          <a:p>
            <a:r>
              <a:rPr lang="en-IN" altLang="en-US" sz="3600" b="1" dirty="0">
                <a:latin typeface="Calibri" panose="020F0502020204030204" pitchFamily="34" charset="0"/>
              </a:rPr>
              <a:t>Map&lt;K,V&gt; interface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A676AE-813D-51DC-A2A9-5DFE61071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64" y="1118490"/>
            <a:ext cx="10222992" cy="5721222"/>
          </a:xfrm>
        </p:spPr>
        <p:txBody>
          <a:bodyPr rtlCol="0">
            <a:normAutofit fontScale="92500" lnSpcReduction="10000"/>
          </a:bodyPr>
          <a:lstStyle/>
          <a:p>
            <a:r>
              <a:rPr lang="en-US" sz="3600" b="0" i="0" dirty="0">
                <a:solidFill>
                  <a:srgbClr val="474747"/>
                </a:solidFill>
                <a:effectLst/>
                <a:latin typeface="DejaVu Serif"/>
              </a:rPr>
              <a:t>A map cannot contain duplicate keys; each key can map to at most one value. </a:t>
            </a:r>
          </a:p>
          <a:p>
            <a:r>
              <a:rPr lang="en-US" sz="3600" b="0" i="0" dirty="0">
                <a:solidFill>
                  <a:srgbClr val="474747"/>
                </a:solidFill>
                <a:effectLst/>
                <a:latin typeface="DejaVu Serif"/>
              </a:rPr>
              <a:t>The Map interface provides three collection views, which allow a map's contents to be viewed as a set of keys, collection of values, or set of key-value mappings.</a:t>
            </a:r>
          </a:p>
          <a:p>
            <a:r>
              <a:rPr lang="en-US" sz="3600" b="0" i="0" dirty="0">
                <a:solidFill>
                  <a:srgbClr val="474747"/>
                </a:solidFill>
                <a:effectLst/>
                <a:latin typeface="DejaVu Serif"/>
              </a:rPr>
              <a:t>Map implementation, </a:t>
            </a:r>
            <a:r>
              <a:rPr lang="en-US" sz="3600" b="0" i="0" dirty="0" err="1">
                <a:solidFill>
                  <a:srgbClr val="474747"/>
                </a:solidFill>
                <a:effectLst/>
                <a:latin typeface="DejaVu Serif"/>
              </a:rPr>
              <a:t>TreeMap</a:t>
            </a:r>
            <a:r>
              <a:rPr lang="en-US" sz="3600" b="0" i="0" dirty="0">
                <a:solidFill>
                  <a:srgbClr val="474747"/>
                </a:solidFill>
                <a:effectLst/>
                <a:latin typeface="DejaVu Serif"/>
              </a:rPr>
              <a:t>&lt;K,V&gt; is ordered and HashMap&lt;K,V&gt; is un-ordered.</a:t>
            </a:r>
          </a:p>
          <a:p>
            <a:r>
              <a:rPr lang="en-GB" sz="3600" dirty="0">
                <a:latin typeface="Calibri" panose="020F0502020204030204" pitchFamily="34" charset="0"/>
              </a:rPr>
              <a:t>Map has initial capacity &amp; load factor.</a:t>
            </a:r>
          </a:p>
          <a:p>
            <a:r>
              <a:rPr lang="en-GB" sz="3600" dirty="0">
                <a:latin typeface="Calibri" panose="020F0502020204030204" pitchFamily="34" charset="0"/>
              </a:rPr>
              <a:t>Allows only one null key reference</a:t>
            </a:r>
          </a:p>
          <a:p>
            <a:r>
              <a:rPr lang="en-GB" sz="3600" dirty="0">
                <a:latin typeface="Calibri" panose="020F0502020204030204" pitchFamily="34" charset="0"/>
              </a:rPr>
              <a:t>Map implantations are thread unsafe.</a:t>
            </a: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44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F6F8-E0A1-2CC2-FADA-AB9F1B70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95510"/>
            <a:ext cx="8911687" cy="619474"/>
          </a:xfrm>
        </p:spPr>
        <p:txBody>
          <a:bodyPr>
            <a:normAutofit fontScale="90000"/>
          </a:bodyPr>
          <a:lstStyle/>
          <a:p>
            <a:r>
              <a:rPr lang="en-IN" altLang="en-US" sz="3600" b="1" dirty="0">
                <a:latin typeface="Calibri" panose="020F0502020204030204" pitchFamily="34" charset="0"/>
              </a:rPr>
              <a:t>HashMap&lt;K,V&gt;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A676AE-813D-51DC-A2A9-5DFE61071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64" y="1118490"/>
            <a:ext cx="10222992" cy="5721222"/>
          </a:xfrm>
        </p:spPr>
        <p:txBody>
          <a:bodyPr rtlCol="0">
            <a:normAutofit/>
          </a:bodyPr>
          <a:lstStyle/>
          <a:p>
            <a:r>
              <a:rPr lang="en-US" sz="3600" b="0" i="0" dirty="0">
                <a:solidFill>
                  <a:srgbClr val="474747"/>
                </a:solidFill>
                <a:effectLst/>
                <a:latin typeface="DejaVu Serif"/>
              </a:rPr>
              <a:t>HashMap has default capacity 16 and load factor 0.75f. </a:t>
            </a:r>
          </a:p>
          <a:p>
            <a:r>
              <a:rPr lang="en-US" sz="3600" dirty="0">
                <a:solidFill>
                  <a:srgbClr val="474747"/>
                </a:solidFill>
                <a:latin typeface="DejaVu Serif"/>
              </a:rPr>
              <a:t>HashMap works on hashing principle</a:t>
            </a:r>
            <a:endParaRPr lang="en-US" sz="3600" b="0" i="0" dirty="0">
              <a:solidFill>
                <a:srgbClr val="474747"/>
              </a:solidFill>
              <a:effectLst/>
              <a:latin typeface="DejaVu Serif"/>
            </a:endParaRPr>
          </a:p>
          <a:p>
            <a:r>
              <a:rPr lang="en-US" sz="3600" b="0" i="0" dirty="0">
                <a:solidFill>
                  <a:srgbClr val="273239"/>
                </a:solidFill>
                <a:effectLst/>
                <a:latin typeface="urw-din"/>
              </a:rPr>
              <a:t>HashMap contains an array of Nodes and Node can represent as below</a:t>
            </a:r>
            <a:endParaRPr lang="en-US" sz="3600" b="0" i="0" dirty="0">
              <a:solidFill>
                <a:srgbClr val="474747"/>
              </a:solidFill>
              <a:effectLst/>
              <a:latin typeface="DejaVu Serif"/>
            </a:endParaRPr>
          </a:p>
          <a:p>
            <a:pPr marL="0" indent="0">
              <a:buNone/>
            </a:pP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FBD7B8-A6BD-5B25-10C0-EFB40EF93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0" y="4372292"/>
            <a:ext cx="6468378" cy="199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8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F6F8-E0A1-2CC2-FADA-AB9F1B70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95510"/>
            <a:ext cx="8911687" cy="619474"/>
          </a:xfrm>
        </p:spPr>
        <p:txBody>
          <a:bodyPr>
            <a:normAutofit fontScale="90000"/>
          </a:bodyPr>
          <a:lstStyle/>
          <a:p>
            <a:r>
              <a:rPr lang="en-IN" altLang="en-US" sz="3600" b="1" dirty="0">
                <a:latin typeface="Calibri" panose="020F0502020204030204" pitchFamily="34" charset="0"/>
              </a:rPr>
              <a:t>HashMap&lt;K,V&gt;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A676AE-813D-51DC-A2A9-5DFE61071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64" y="1118490"/>
            <a:ext cx="10222992" cy="5721222"/>
          </a:xfrm>
        </p:spPr>
        <p:txBody>
          <a:bodyPr rtlCol="0">
            <a:normAutofit/>
          </a:bodyPr>
          <a:lstStyle/>
          <a:p>
            <a:r>
              <a:rPr lang="en-US" sz="3600" b="1" i="0" dirty="0">
                <a:solidFill>
                  <a:srgbClr val="273239"/>
                </a:solidFill>
                <a:effectLst/>
                <a:latin typeface="urw-din"/>
              </a:rPr>
              <a:t>Hashing</a:t>
            </a:r>
            <a:r>
              <a:rPr lang="en-US" sz="3600" b="0" i="0" dirty="0">
                <a:solidFill>
                  <a:srgbClr val="273239"/>
                </a:solidFill>
                <a:effectLst/>
                <a:latin typeface="urw-din"/>
              </a:rPr>
              <a:t> is a process of converting an object into integer form by using the method </a:t>
            </a:r>
            <a:r>
              <a:rPr lang="en-US" sz="3600" b="0" i="0" dirty="0" err="1">
                <a:solidFill>
                  <a:srgbClr val="273239"/>
                </a:solidFill>
                <a:effectLst/>
                <a:latin typeface="urw-din"/>
              </a:rPr>
              <a:t>hashCode</a:t>
            </a:r>
            <a:r>
              <a:rPr lang="en-US" sz="3600" b="0" i="0" dirty="0">
                <a:solidFill>
                  <a:srgbClr val="273239"/>
                </a:solidFill>
                <a:effectLst/>
                <a:latin typeface="urw-din"/>
              </a:rPr>
              <a:t>(). It’s necessary to write the </a:t>
            </a:r>
            <a:r>
              <a:rPr lang="en-US" sz="3600" b="0" i="0" dirty="0" err="1">
                <a:solidFill>
                  <a:srgbClr val="273239"/>
                </a:solidFill>
                <a:effectLst/>
                <a:latin typeface="urw-din"/>
              </a:rPr>
              <a:t>hashCode</a:t>
            </a:r>
            <a:r>
              <a:rPr lang="en-US" sz="3600" b="0" i="0" dirty="0">
                <a:solidFill>
                  <a:srgbClr val="273239"/>
                </a:solidFill>
                <a:effectLst/>
                <a:latin typeface="urw-din"/>
              </a:rPr>
              <a:t>() method properly for better performance of HashMap</a:t>
            </a:r>
          </a:p>
          <a:p>
            <a:r>
              <a:rPr lang="en-US" sz="2800" b="1" i="0" dirty="0">
                <a:solidFill>
                  <a:srgbClr val="273239"/>
                </a:solidFill>
                <a:effectLst/>
                <a:latin typeface="urw-din"/>
              </a:rPr>
              <a:t>Buckets: </a:t>
            </a:r>
            <a:r>
              <a:rPr lang="en-US" sz="3600" dirty="0">
                <a:solidFill>
                  <a:srgbClr val="273239"/>
                </a:solidFill>
                <a:latin typeface="urw-din"/>
              </a:rPr>
              <a:t>Bucket is one element of the HashMap array. It is used to store nodes. Two or more nodes can have the same bucket. In that case, a link list structure is used to connect the nodes. Buckets are different in capacity. </a:t>
            </a:r>
            <a:endParaRPr lang="en-IN" sz="3600" dirty="0">
              <a:solidFill>
                <a:srgbClr val="273239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316224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946748A6-ADEB-47B0-78D3-499879BA2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" y="1161288"/>
            <a:ext cx="11027664" cy="536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29E3BB4-3B7C-7BFB-EC41-7B670B2E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95510"/>
            <a:ext cx="8911687" cy="619474"/>
          </a:xfrm>
        </p:spPr>
        <p:txBody>
          <a:bodyPr>
            <a:normAutofit fontScale="90000"/>
          </a:bodyPr>
          <a:lstStyle/>
          <a:p>
            <a:r>
              <a:rPr lang="en-IN" altLang="en-US" sz="3600" b="1" dirty="0">
                <a:latin typeface="Calibri" panose="020F0502020204030204" pitchFamily="34" charset="0"/>
              </a:rPr>
              <a:t>Internal Structure of HashMap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14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Array limitation</a:t>
            </a:r>
            <a:endParaRPr lang="en-IN" altLang="en-US" sz="16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55B958E-DDA6-267C-4B45-9FA48E2D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1063626"/>
            <a:ext cx="10222992" cy="5721222"/>
          </a:xfrm>
        </p:spPr>
        <p:txBody>
          <a:bodyPr rtlCol="0">
            <a:normAutofit/>
          </a:bodyPr>
          <a:lstStyle/>
          <a:p>
            <a:r>
              <a:rPr lang="en-GB" sz="3600" dirty="0">
                <a:latin typeface="Calibri" panose="020F0502020204030204" pitchFamily="34" charset="0"/>
              </a:rPr>
              <a:t>Array size is fixed  and array does not grow if its full</a:t>
            </a:r>
          </a:p>
          <a:p>
            <a:r>
              <a:rPr lang="en-GB" sz="3600" dirty="0">
                <a:latin typeface="Calibri" panose="020F0502020204030204" pitchFamily="34" charset="0"/>
              </a:rPr>
              <a:t>Inserting  and deleting elements need reorganization of array</a:t>
            </a:r>
          </a:p>
          <a:p>
            <a:r>
              <a:rPr lang="en-GB" sz="3600" dirty="0">
                <a:latin typeface="Calibri" panose="020F0502020204030204" pitchFamily="34" charset="0"/>
              </a:rPr>
              <a:t>Array elements are not automatically sorted</a:t>
            </a:r>
          </a:p>
          <a:p>
            <a:endParaRPr lang="en-US" sz="3200" dirty="0"/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IN" sz="2550" dirty="0">
              <a:latin typeface="Calibri" panose="020F0502020204030204" pitchFamily="34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5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F6F8-E0A1-2CC2-FADA-AB9F1B70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95510"/>
            <a:ext cx="8911687" cy="619474"/>
          </a:xfrm>
        </p:spPr>
        <p:txBody>
          <a:bodyPr>
            <a:normAutofit fontScale="90000"/>
          </a:bodyPr>
          <a:lstStyle/>
          <a:p>
            <a:r>
              <a:rPr lang="en-IN" altLang="en-US" sz="3600" b="1" dirty="0">
                <a:latin typeface="Calibri" panose="020F0502020204030204" pitchFamily="34" charset="0"/>
              </a:rPr>
              <a:t>HashMap&lt;K,V&gt;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A676AE-813D-51DC-A2A9-5DFE61071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340" y="1014984"/>
            <a:ext cx="10222992" cy="5721222"/>
          </a:xfrm>
        </p:spPr>
        <p:txBody>
          <a:bodyPr rtlCol="0">
            <a:normAutofit/>
          </a:bodyPr>
          <a:lstStyle/>
          <a:p>
            <a:r>
              <a:rPr lang="en-US" sz="3600" b="1" i="0" dirty="0">
                <a:solidFill>
                  <a:srgbClr val="273239"/>
                </a:solidFill>
                <a:effectLst/>
                <a:latin typeface="urw-din"/>
              </a:rPr>
              <a:t>Hash collision </a:t>
            </a:r>
            <a:r>
              <a:rPr lang="en-US" sz="3600" i="0" dirty="0">
                <a:solidFill>
                  <a:srgbClr val="273239"/>
                </a:solidFill>
                <a:effectLst/>
                <a:latin typeface="urw-din"/>
              </a:rPr>
              <a:t>degrades the performance of HashMap significantly.</a:t>
            </a:r>
          </a:p>
          <a:p>
            <a:r>
              <a:rPr lang="en-US" sz="3600" i="0" dirty="0">
                <a:solidFill>
                  <a:srgbClr val="273239"/>
                </a:solidFill>
                <a:effectLst/>
                <a:latin typeface="urw-din"/>
              </a:rPr>
              <a:t>Java 8 hash elements use balanced trees instead of linked lists after a certain threshold is reached. Which means HashMap starts with storing Entry objects in linked list but after the number of items in a bucket becomes larger than a certain threshold, the bucket will change from using a linked list to a balanced tree, this will improve the worst case</a:t>
            </a:r>
            <a:endParaRPr lang="en-IN" sz="3600" dirty="0">
              <a:solidFill>
                <a:srgbClr val="273239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1789351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9E3BB4-3B7C-7BFB-EC41-7B670B2E8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95510"/>
            <a:ext cx="8911687" cy="619474"/>
          </a:xfrm>
        </p:spPr>
        <p:txBody>
          <a:bodyPr>
            <a:normAutofit fontScale="90000"/>
          </a:bodyPr>
          <a:lstStyle/>
          <a:p>
            <a:r>
              <a:rPr lang="en-IN" altLang="en-US" sz="3600" b="1" dirty="0">
                <a:latin typeface="Calibri" panose="020F0502020204030204" pitchFamily="34" charset="0"/>
              </a:rPr>
              <a:t>Internal Structure of HashMap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1F494AA-5B62-F391-843E-E2E4CB66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92" y="914400"/>
            <a:ext cx="10552176" cy="573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84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Collection framework</a:t>
            </a:r>
            <a:endParaRPr lang="en-IN" altLang="en-US" sz="16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55B958E-DDA6-267C-4B45-9FA48E2D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1063626"/>
            <a:ext cx="10222992" cy="5721222"/>
          </a:xfrm>
        </p:spPr>
        <p:txBody>
          <a:bodyPr rtlCol="0">
            <a:normAutofit/>
          </a:bodyPr>
          <a:lstStyle/>
          <a:p>
            <a:r>
              <a:rPr lang="en-GB" sz="3200" dirty="0">
                <a:latin typeface="Calibri" panose="020F0502020204030204" pitchFamily="34" charset="0"/>
              </a:rPr>
              <a:t>Collection is group of data elements/objects referred as single unit.</a:t>
            </a:r>
          </a:p>
          <a:p>
            <a:r>
              <a:rPr lang="en-GB" sz="3200" dirty="0">
                <a:latin typeface="Calibri" panose="020F0502020204030204" pitchFamily="34" charset="0"/>
              </a:rPr>
              <a:t>Collection framework has</a:t>
            </a:r>
          </a:p>
          <a:p>
            <a:pPr marL="800100" lvl="2" indent="0">
              <a:buNone/>
            </a:pPr>
            <a:r>
              <a:rPr lang="en-US" sz="3200" b="1" dirty="0">
                <a:latin typeface="Calibri" panose="020F0502020204030204" pitchFamily="34" charset="0"/>
              </a:rPr>
              <a:t>1. Interfaces</a:t>
            </a:r>
          </a:p>
          <a:p>
            <a:pPr marL="800100" lvl="2" indent="0">
              <a:buNone/>
            </a:pPr>
            <a:r>
              <a:rPr lang="en-US" sz="3200" b="1" dirty="0">
                <a:latin typeface="Calibri" panose="020F0502020204030204" pitchFamily="34" charset="0"/>
              </a:rPr>
              <a:t>2. Implementations</a:t>
            </a:r>
          </a:p>
          <a:p>
            <a:pPr marL="800100" lvl="2" indent="0">
              <a:buNone/>
            </a:pPr>
            <a:r>
              <a:rPr lang="en-US" sz="3200" b="1" dirty="0">
                <a:latin typeface="Calibri" panose="020F0502020204030204" pitchFamily="34" charset="0"/>
              </a:rPr>
              <a:t>3. Algorithms</a:t>
            </a:r>
          </a:p>
          <a:p>
            <a:pPr marL="0" indent="0">
              <a:buNone/>
            </a:pPr>
            <a:endParaRPr lang="en-US" sz="3200" dirty="0"/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IN" sz="2550" dirty="0">
              <a:latin typeface="Calibri" panose="020F0502020204030204" pitchFamily="34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48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Why Collections?</a:t>
            </a:r>
            <a:endParaRPr lang="en-IN" altLang="en-US" sz="16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55B958E-DDA6-267C-4B45-9FA48E2D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1063626"/>
            <a:ext cx="10222992" cy="5721222"/>
          </a:xfrm>
        </p:spPr>
        <p:txBody>
          <a:bodyPr rtlCol="0">
            <a:normAutofit lnSpcReduction="10000"/>
          </a:bodyPr>
          <a:lstStyle/>
          <a:p>
            <a:r>
              <a:rPr lang="en-GB" sz="3600" dirty="0">
                <a:latin typeface="Calibri" panose="020F0502020204030204" pitchFamily="34" charset="0"/>
              </a:rPr>
              <a:t>Collections are auto growable and shrinkable. It avoid shortage or wastage of memory.</a:t>
            </a:r>
          </a:p>
          <a:p>
            <a:r>
              <a:rPr lang="en-GB" sz="3600" dirty="0">
                <a:latin typeface="Calibri" panose="020F0502020204030204" pitchFamily="34" charset="0"/>
              </a:rPr>
              <a:t>Collection are generic which can store any object types. Generic -&gt; Parametrized types and are applicable for : classes , interfaces, </a:t>
            </a:r>
            <a:r>
              <a:rPr lang="en-GB" sz="3600" dirty="0" err="1">
                <a:latin typeface="Calibri" panose="020F0502020204030204" pitchFamily="34" charset="0"/>
              </a:rPr>
              <a:t>enums</a:t>
            </a:r>
            <a:r>
              <a:rPr lang="en-GB" sz="3600" dirty="0">
                <a:latin typeface="Calibri" panose="020F0502020204030204" pitchFamily="34" charset="0"/>
              </a:rPr>
              <a:t> , methods , constructors.</a:t>
            </a:r>
          </a:p>
          <a:p>
            <a:r>
              <a:rPr lang="en-GB" sz="3600" dirty="0">
                <a:latin typeface="Calibri" panose="020F0502020204030204" pitchFamily="34" charset="0"/>
              </a:rPr>
              <a:t>Collection framework has data structures, </a:t>
            </a:r>
            <a:r>
              <a:rPr lang="en-IN" sz="3600" dirty="0">
                <a:latin typeface="Calibri" panose="020F0502020204030204" pitchFamily="34" charset="0"/>
              </a:rPr>
              <a:t>Tuned algorithms with quality</a:t>
            </a:r>
            <a:endParaRPr lang="en-GB" sz="3600" dirty="0">
              <a:latin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</a:rPr>
              <a:t>Reduced Programming effort</a:t>
            </a:r>
          </a:p>
          <a:p>
            <a:r>
              <a:rPr lang="en-IN" sz="3600" dirty="0">
                <a:latin typeface="Calibri" panose="020F0502020204030204" pitchFamily="34" charset="0"/>
              </a:rPr>
              <a:t>Reusability</a:t>
            </a:r>
          </a:p>
          <a:p>
            <a:endParaRPr lang="en-GB" sz="3200" dirty="0">
              <a:latin typeface="Calibri" panose="020F0502020204030204" pitchFamily="34" charset="0"/>
            </a:endParaRPr>
          </a:p>
          <a:p>
            <a:endParaRPr lang="en-IN" sz="2550" dirty="0">
              <a:latin typeface="Calibri" panose="020F0502020204030204" pitchFamily="34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9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C1B445-0DCE-1BEB-5038-B3DC4EAE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2AB5C20-E884-414A-8E0C-BAC173CDE7DD}" type="slidenum">
              <a:rPr lang="en-IN" altLang="en-US">
                <a:solidFill>
                  <a:srgbClr val="FFFFFF"/>
                </a:solidFill>
              </a:rPr>
              <a:pPr/>
              <a:t>5</a:t>
            </a:fld>
            <a:endParaRPr lang="en-IN" altLang="en-US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29451-EBA6-9F86-FD3F-92DC90034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30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Collections Utility classes</a:t>
            </a:r>
            <a:endParaRPr lang="en-IN" altLang="en-US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114997-530B-EEA1-95F5-119868034702}"/>
              </a:ext>
            </a:extLst>
          </p:cNvPr>
          <p:cNvGrpSpPr/>
          <p:nvPr/>
        </p:nvGrpSpPr>
        <p:grpSpPr>
          <a:xfrm>
            <a:off x="1030224" y="1737360"/>
            <a:ext cx="4922520" cy="2624329"/>
            <a:chOff x="3883152" y="1728216"/>
            <a:chExt cx="4922520" cy="262432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AF9DB07-6825-9942-BDE1-005DE0E3AD89}"/>
                </a:ext>
              </a:extLst>
            </p:cNvPr>
            <p:cNvSpPr/>
            <p:nvPr/>
          </p:nvSpPr>
          <p:spPr>
            <a:xfrm>
              <a:off x="5303520" y="1728216"/>
              <a:ext cx="1947672" cy="9784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Object</a:t>
              </a:r>
              <a:endPara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B5E1DF9-F09E-1D2E-F7CC-7154AFD9B0D9}"/>
                </a:ext>
              </a:extLst>
            </p:cNvPr>
            <p:cNvSpPr/>
            <p:nvPr/>
          </p:nvSpPr>
          <p:spPr>
            <a:xfrm>
              <a:off x="3883152" y="3337561"/>
              <a:ext cx="1947672" cy="9784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Arrays</a:t>
              </a:r>
              <a:endPara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7E4D08B-6DE9-E443-538E-66616639837C}"/>
                </a:ext>
              </a:extLst>
            </p:cNvPr>
            <p:cNvSpPr/>
            <p:nvPr/>
          </p:nvSpPr>
          <p:spPr>
            <a:xfrm>
              <a:off x="6510528" y="3374137"/>
              <a:ext cx="2295144" cy="978408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Collections</a:t>
              </a:r>
              <a:endPara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48D7F38-670D-B4C8-5F31-7AE60A1B5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2496" y="2706624"/>
              <a:ext cx="0" cy="6309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F033EA1-7CC0-93E4-9B61-ED3BC7691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08" y="2706624"/>
              <a:ext cx="0" cy="6675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607726-E399-410F-9A67-2493A5590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257" y="1118490"/>
            <a:ext cx="5657085" cy="5721222"/>
          </a:xfrm>
        </p:spPr>
        <p:txBody>
          <a:bodyPr rtlCol="0">
            <a:normAutofit lnSpcReduction="10000"/>
          </a:bodyPr>
          <a:lstStyle/>
          <a:p>
            <a:r>
              <a:rPr lang="en-GB" sz="3600" dirty="0">
                <a:latin typeface="Calibri" panose="020F0502020204030204" pitchFamily="34" charset="0"/>
              </a:rPr>
              <a:t>Array</a:t>
            </a:r>
            <a:r>
              <a:rPr lang="en-GB" sz="3600" b="1" dirty="0">
                <a:solidFill>
                  <a:srgbClr val="C00000"/>
                </a:solidFill>
                <a:latin typeface="Calibri" panose="020F0502020204030204" pitchFamily="34" charset="0"/>
              </a:rPr>
              <a:t>s</a:t>
            </a:r>
            <a:r>
              <a:rPr lang="en-GB" sz="3600" dirty="0">
                <a:latin typeface="Calibri" panose="020F0502020204030204" pitchFamily="34" charset="0"/>
              </a:rPr>
              <a:t>: Utility class for common Array operations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3200" dirty="0">
                <a:latin typeface="Calibri" panose="020F0502020204030204" pitchFamily="34" charset="0"/>
              </a:rPr>
              <a:t>Searching, Sorting, comparison, </a:t>
            </a:r>
            <a:r>
              <a:rPr lang="en-GB" sz="3200" dirty="0" err="1">
                <a:latin typeface="Calibri" panose="020F0502020204030204" pitchFamily="34" charset="0"/>
              </a:rPr>
              <a:t>toString</a:t>
            </a:r>
            <a:r>
              <a:rPr lang="en-GB" sz="3200" dirty="0">
                <a:latin typeface="Calibri" panose="020F0502020204030204" pitchFamily="34" charset="0"/>
              </a:rPr>
              <a:t> operations etc</a:t>
            </a:r>
          </a:p>
          <a:p>
            <a:r>
              <a:rPr lang="en-GB" sz="3600" dirty="0">
                <a:latin typeface="Calibri" panose="020F0502020204030204" pitchFamily="34" charset="0"/>
              </a:rPr>
              <a:t>Collection</a:t>
            </a:r>
            <a:r>
              <a:rPr lang="en-GB" sz="3600" b="1" dirty="0">
                <a:solidFill>
                  <a:srgbClr val="C00000"/>
                </a:solidFill>
                <a:latin typeface="Calibri" panose="020F0502020204030204" pitchFamily="34" charset="0"/>
              </a:rPr>
              <a:t>s</a:t>
            </a:r>
            <a:r>
              <a:rPr lang="en-GB" sz="3600" dirty="0">
                <a:latin typeface="Calibri" panose="020F0502020204030204" pitchFamily="34" charset="0"/>
              </a:rPr>
              <a:t>: Utility class for common Collection operations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3000" dirty="0">
                <a:latin typeface="Calibri" panose="020F0502020204030204" pitchFamily="34" charset="0"/>
              </a:rPr>
              <a:t>Searching, Sorting, reverse, synchronization, unmodifiable operations etc</a:t>
            </a:r>
          </a:p>
          <a:p>
            <a:endParaRPr lang="en-GB" sz="3600" dirty="0">
              <a:latin typeface="Calibri" panose="020F0502020204030204" pitchFamily="34" charset="0"/>
            </a:endParaRPr>
          </a:p>
          <a:p>
            <a:endParaRPr lang="en-GB" sz="3200" dirty="0">
              <a:latin typeface="Calibri" panose="020F0502020204030204" pitchFamily="34" charset="0"/>
            </a:endParaRPr>
          </a:p>
          <a:p>
            <a:endParaRPr lang="en-IN" sz="2550" dirty="0">
              <a:latin typeface="Calibri" panose="020F0502020204030204" pitchFamily="34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3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F6F8-E0A1-2CC2-FADA-AB9F1B70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549" y="404654"/>
            <a:ext cx="8911687" cy="619474"/>
          </a:xfrm>
        </p:spPr>
        <p:txBody>
          <a:bodyPr>
            <a:normAutofit fontScale="90000"/>
          </a:bodyPr>
          <a:lstStyle/>
          <a:p>
            <a:r>
              <a:rPr lang="en-IN" altLang="en-US" sz="3600" b="1" dirty="0">
                <a:latin typeface="Calibri" panose="020F0502020204030204" pitchFamily="34" charset="0"/>
              </a:rPr>
              <a:t>Collection&lt;E&gt; interface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A676AE-813D-51DC-A2A9-5DFE61071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64" y="1118490"/>
            <a:ext cx="10222992" cy="5721222"/>
          </a:xfrm>
        </p:spPr>
        <p:txBody>
          <a:bodyPr rtlCol="0">
            <a:normAutofit/>
          </a:bodyPr>
          <a:lstStyle/>
          <a:p>
            <a:r>
              <a:rPr lang="en-GB" sz="3600" dirty="0">
                <a:latin typeface="Calibri" panose="020F0502020204030204" pitchFamily="34" charset="0"/>
              </a:rPr>
              <a:t>Its sub-interface  of </a:t>
            </a:r>
            <a:r>
              <a:rPr lang="en-GB" sz="3600" dirty="0" err="1">
                <a:latin typeface="Calibri" panose="020F0502020204030204" pitchFamily="34" charset="0"/>
              </a:rPr>
              <a:t>Iterable</a:t>
            </a:r>
            <a:r>
              <a:rPr lang="en-GB" sz="3600" dirty="0">
                <a:latin typeface="Calibri" panose="020F0502020204030204" pitchFamily="34" charset="0"/>
              </a:rPr>
              <a:t>&lt;T&gt;</a:t>
            </a:r>
          </a:p>
          <a:p>
            <a:r>
              <a:rPr lang="en-GB" sz="3600" dirty="0">
                <a:latin typeface="Calibri" panose="020F0502020204030204" pitchFamily="34" charset="0"/>
              </a:rPr>
              <a:t>Has behaviours for general purpose operation on collection</a:t>
            </a:r>
          </a:p>
          <a:p>
            <a:r>
              <a:rPr lang="en-IN" sz="3600" dirty="0">
                <a:latin typeface="Calibri" panose="020F0502020204030204" pitchFamily="34" charset="0"/>
              </a:rPr>
              <a:t>No concrete implementation classes</a:t>
            </a:r>
            <a:endParaRPr lang="en-GB" sz="3600" dirty="0">
              <a:latin typeface="Calibri" panose="020F0502020204030204" pitchFamily="34" charset="0"/>
            </a:endParaRPr>
          </a:p>
          <a:p>
            <a:r>
              <a:rPr lang="en-IN" sz="3600" dirty="0">
                <a:latin typeface="Calibri" panose="020F0502020204030204" pitchFamily="34" charset="0"/>
              </a:rPr>
              <a:t>Ex. add, </a:t>
            </a:r>
            <a:r>
              <a:rPr lang="en-IN" sz="3600" dirty="0" err="1">
                <a:latin typeface="Calibri" panose="020F0502020204030204" pitchFamily="34" charset="0"/>
              </a:rPr>
              <a:t>addAll</a:t>
            </a:r>
            <a:r>
              <a:rPr lang="en-IN" sz="3600" dirty="0">
                <a:latin typeface="Calibri" panose="020F0502020204030204" pitchFamily="34" charset="0"/>
              </a:rPr>
              <a:t>, clear, contains, </a:t>
            </a:r>
            <a:r>
              <a:rPr lang="en-IN" sz="3600" dirty="0" err="1">
                <a:latin typeface="Calibri" panose="020F0502020204030204" pitchFamily="34" charset="0"/>
              </a:rPr>
              <a:t>containsAll</a:t>
            </a:r>
            <a:r>
              <a:rPr lang="en-IN" sz="3600" dirty="0">
                <a:latin typeface="Calibri" panose="020F0502020204030204" pitchFamily="34" charset="0"/>
              </a:rPr>
              <a:t>, remove, </a:t>
            </a:r>
            <a:r>
              <a:rPr lang="en-IN" sz="3600" dirty="0" err="1">
                <a:latin typeface="Calibri" panose="020F0502020204030204" pitchFamily="34" charset="0"/>
              </a:rPr>
              <a:t>removeAll</a:t>
            </a:r>
            <a:r>
              <a:rPr lang="en-IN" sz="3600" dirty="0">
                <a:latin typeface="Calibri" panose="020F0502020204030204" pitchFamily="34" charset="0"/>
              </a:rPr>
              <a:t>, </a:t>
            </a:r>
            <a:r>
              <a:rPr lang="en-IN" sz="3600" dirty="0" err="1">
                <a:latin typeface="Calibri" panose="020F0502020204030204" pitchFamily="34" charset="0"/>
              </a:rPr>
              <a:t>removeIf</a:t>
            </a:r>
            <a:r>
              <a:rPr lang="en-IN" sz="3600" dirty="0">
                <a:latin typeface="Calibri" panose="020F0502020204030204" pitchFamily="34" charset="0"/>
              </a:rPr>
              <a:t>, </a:t>
            </a:r>
            <a:r>
              <a:rPr lang="en-IN" sz="3600" dirty="0" err="1">
                <a:latin typeface="Calibri" panose="020F0502020204030204" pitchFamily="34" charset="0"/>
              </a:rPr>
              <a:t>iterataor</a:t>
            </a:r>
            <a:r>
              <a:rPr lang="en-IN" sz="3600" dirty="0">
                <a:latin typeface="Calibri" panose="020F0502020204030204" pitchFamily="34" charset="0"/>
              </a:rPr>
              <a:t>, </a:t>
            </a:r>
            <a:r>
              <a:rPr lang="en-IN" sz="3600" dirty="0" err="1">
                <a:latin typeface="Calibri" panose="020F0502020204030204" pitchFamily="34" charset="0"/>
              </a:rPr>
              <a:t>isEmpty</a:t>
            </a:r>
            <a:r>
              <a:rPr lang="en-IN" sz="3600" dirty="0">
                <a:latin typeface="Calibri" panose="020F0502020204030204" pitchFamily="34" charset="0"/>
              </a:rPr>
              <a:t>, stream, </a:t>
            </a:r>
            <a:r>
              <a:rPr lang="en-IN" sz="3600" dirty="0" err="1">
                <a:latin typeface="Calibri" panose="020F0502020204030204" pitchFamily="34" charset="0"/>
              </a:rPr>
              <a:t>toArray</a:t>
            </a:r>
            <a:r>
              <a:rPr lang="en-IN" sz="3600" dirty="0">
                <a:latin typeface="Calibri" panose="020F0502020204030204" pitchFamily="34" charset="0"/>
              </a:rPr>
              <a:t> etc.</a:t>
            </a:r>
          </a:p>
          <a:p>
            <a:endParaRPr lang="en-GB" sz="3200" dirty="0">
              <a:latin typeface="Calibri" panose="020F0502020204030204" pitchFamily="34" charset="0"/>
            </a:endParaRPr>
          </a:p>
          <a:p>
            <a:endParaRPr lang="en-IN" sz="2550" dirty="0">
              <a:latin typeface="Calibri" panose="020F0502020204030204" pitchFamily="34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99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Abstract classes in Collection</a:t>
            </a:r>
            <a:endParaRPr lang="en-IN" altLang="en-US" sz="16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55B958E-DDA6-267C-4B45-9FA48E2D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1063626"/>
            <a:ext cx="10222992" cy="5721222"/>
          </a:xfrm>
        </p:spPr>
        <p:txBody>
          <a:bodyPr rtlCol="0">
            <a:normAutofit/>
          </a:bodyPr>
          <a:lstStyle/>
          <a:p>
            <a:r>
              <a:rPr lang="en-IN" sz="2800" dirty="0" err="1">
                <a:latin typeface="Calibri" panose="020F0502020204030204" pitchFamily="34" charset="0"/>
              </a:rPr>
              <a:t>AbstractList</a:t>
            </a:r>
            <a:endParaRPr lang="en-IN" sz="2800" dirty="0">
              <a:latin typeface="Calibri" panose="020F0502020204030204" pitchFamily="34" charset="0"/>
            </a:endParaRPr>
          </a:p>
          <a:p>
            <a:r>
              <a:rPr lang="en-GB" sz="2800" dirty="0" err="1">
                <a:latin typeface="Calibri" panose="020F0502020204030204" pitchFamily="34" charset="0"/>
              </a:rPr>
              <a:t>AbstractCollection</a:t>
            </a:r>
            <a:endParaRPr lang="en-GB" sz="2800" dirty="0">
              <a:latin typeface="Calibri" panose="020F0502020204030204" pitchFamily="34" charset="0"/>
            </a:endParaRPr>
          </a:p>
          <a:p>
            <a:r>
              <a:rPr lang="en-GB" sz="2800" dirty="0" err="1">
                <a:latin typeface="Calibri" panose="020F0502020204030204" pitchFamily="34" charset="0"/>
              </a:rPr>
              <a:t>AbstractQueue</a:t>
            </a:r>
            <a:endParaRPr lang="en-GB" sz="2800" dirty="0">
              <a:latin typeface="Calibri" panose="020F0502020204030204" pitchFamily="34" charset="0"/>
            </a:endParaRPr>
          </a:p>
          <a:p>
            <a:r>
              <a:rPr lang="en-GB" sz="2800" dirty="0" err="1">
                <a:latin typeface="Calibri" panose="020F0502020204030204" pitchFamily="34" charset="0"/>
              </a:rPr>
              <a:t>AbstractSequentialList</a:t>
            </a:r>
            <a:endParaRPr lang="en-GB" sz="2800" dirty="0">
              <a:latin typeface="Calibri" panose="020F0502020204030204" pitchFamily="34" charset="0"/>
            </a:endParaRPr>
          </a:p>
          <a:p>
            <a:r>
              <a:rPr lang="en-GB" sz="2800" dirty="0" err="1">
                <a:latin typeface="Calibri" panose="020F0502020204030204" pitchFamily="34" charset="0"/>
              </a:rPr>
              <a:t>AbstractSet</a:t>
            </a:r>
            <a:endParaRPr lang="en-GB" sz="2800" dirty="0">
              <a:latin typeface="Calibri" panose="020F0502020204030204" pitchFamily="34" charset="0"/>
            </a:endParaRPr>
          </a:p>
          <a:p>
            <a:r>
              <a:rPr lang="en-GB" sz="2800" dirty="0" err="1">
                <a:latin typeface="Calibri" panose="020F0502020204030204" pitchFamily="34" charset="0"/>
              </a:rPr>
              <a:t>AbstractMap</a:t>
            </a:r>
            <a:endParaRPr lang="en-GB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sz="28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</a:rPr>
              <a:t>These classes can be extended to implement our own collection extensions</a:t>
            </a:r>
          </a:p>
          <a:p>
            <a:endParaRPr lang="en-IN" sz="2550" dirty="0">
              <a:latin typeface="Calibri" panose="020F0502020204030204" pitchFamily="34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C1B445-0DCE-1BEB-5038-B3DC4EAE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2AB5C20-E884-414A-8E0C-BAC173CDE7DD}" type="slidenum">
              <a:rPr lang="en-IN" altLang="en-US">
                <a:solidFill>
                  <a:srgbClr val="FFFFFF"/>
                </a:solidFill>
              </a:rPr>
              <a:pPr/>
              <a:t>8</a:t>
            </a:fld>
            <a:endParaRPr lang="en-I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12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F6F8-E0A1-2CC2-FADA-AB9F1B70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95510"/>
            <a:ext cx="8911687" cy="619474"/>
          </a:xfrm>
        </p:spPr>
        <p:txBody>
          <a:bodyPr>
            <a:normAutofit fontScale="90000"/>
          </a:bodyPr>
          <a:lstStyle/>
          <a:p>
            <a:r>
              <a:rPr lang="en-IN" altLang="en-US" sz="3600" b="1" dirty="0">
                <a:latin typeface="Calibri" panose="020F0502020204030204" pitchFamily="34" charset="0"/>
              </a:rPr>
              <a:t>List&lt;E&gt; interface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A676AE-813D-51DC-A2A9-5DFE61071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64" y="1118490"/>
            <a:ext cx="10222992" cy="5721222"/>
          </a:xfrm>
        </p:spPr>
        <p:txBody>
          <a:bodyPr rtlCol="0">
            <a:normAutofit lnSpcReduction="10000"/>
          </a:bodyPr>
          <a:lstStyle/>
          <a:p>
            <a:r>
              <a:rPr lang="en-GB" sz="3600" dirty="0">
                <a:latin typeface="Calibri" panose="020F0502020204030204" pitchFamily="34" charset="0"/>
              </a:rPr>
              <a:t>Its sub-interface  of Collection&lt;E&gt;</a:t>
            </a:r>
          </a:p>
          <a:p>
            <a:r>
              <a:rPr lang="en-GB" sz="3600" dirty="0">
                <a:latin typeface="Calibri" panose="020F0502020204030204" pitchFamily="34" charset="0"/>
              </a:rPr>
              <a:t>It represents </a:t>
            </a:r>
            <a:r>
              <a:rPr lang="en-GB" sz="3600" b="1" dirty="0">
                <a:latin typeface="Calibri" panose="020F0502020204030204" pitchFamily="34" charset="0"/>
              </a:rPr>
              <a:t>Ordered Collection. </a:t>
            </a:r>
          </a:p>
          <a:p>
            <a:r>
              <a:rPr lang="en-GB" sz="3600" dirty="0">
                <a:latin typeface="Calibri" panose="020F0502020204030204" pitchFamily="34" charset="0"/>
              </a:rPr>
              <a:t>Maintains insertion order</a:t>
            </a:r>
          </a:p>
          <a:p>
            <a:r>
              <a:rPr lang="en-IN" sz="3600" dirty="0">
                <a:latin typeface="Calibri" panose="020F0502020204030204" pitchFamily="34" charset="0"/>
              </a:rPr>
              <a:t>Supports index based operations</a:t>
            </a:r>
          </a:p>
          <a:p>
            <a:r>
              <a:rPr lang="en-IN" sz="3600" dirty="0">
                <a:latin typeface="Calibri" panose="020F0502020204030204" pitchFamily="34" charset="0"/>
              </a:rPr>
              <a:t>Allow duplicates values</a:t>
            </a:r>
          </a:p>
          <a:p>
            <a:r>
              <a:rPr lang="en-GB" sz="3600" dirty="0">
                <a:latin typeface="Calibri" panose="020F0502020204030204" pitchFamily="34" charset="0"/>
              </a:rPr>
              <a:t>Allow null values</a:t>
            </a:r>
          </a:p>
          <a:p>
            <a:r>
              <a:rPr lang="en-GB" sz="3200" dirty="0">
                <a:latin typeface="Calibri" panose="020F0502020204030204" pitchFamily="34" charset="0"/>
              </a:rPr>
              <a:t>Concrete implementations of List&lt;E&gt;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3000" dirty="0" err="1">
                <a:latin typeface="Calibri" panose="020F0502020204030204" pitchFamily="34" charset="0"/>
              </a:rPr>
              <a:t>ArrayList</a:t>
            </a:r>
            <a:r>
              <a:rPr lang="en-GB" sz="3000" dirty="0">
                <a:latin typeface="Calibri" panose="020F0502020204030204" pitchFamily="34" charset="0"/>
              </a:rPr>
              <a:t>&lt;E&gt;, LinkedList&lt;E&gt; (Thread unsafe)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3000" dirty="0">
                <a:latin typeface="Calibri" panose="020F0502020204030204" pitchFamily="34" charset="0"/>
              </a:rPr>
              <a:t>Vector&lt;E&gt; (Thread safe)</a:t>
            </a:r>
          </a:p>
          <a:p>
            <a:endParaRPr lang="en-IN" sz="2550" dirty="0">
              <a:latin typeface="Calibri" panose="020F0502020204030204" pitchFamily="34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3773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1107</Words>
  <Application>Microsoft Office PowerPoint</Application>
  <PresentationFormat>Widescreen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DejaVu Serif</vt:lpstr>
      <vt:lpstr>urw-din</vt:lpstr>
      <vt:lpstr>Wingdings 3</vt:lpstr>
      <vt:lpstr>Wisp</vt:lpstr>
      <vt:lpstr>Collection Framework</vt:lpstr>
      <vt:lpstr>Array limitation</vt:lpstr>
      <vt:lpstr>Collection framework</vt:lpstr>
      <vt:lpstr>Why Collections?</vt:lpstr>
      <vt:lpstr>PowerPoint Presentation</vt:lpstr>
      <vt:lpstr>Collections Utility classes</vt:lpstr>
      <vt:lpstr>Collection&lt;E&gt; interface</vt:lpstr>
      <vt:lpstr>Abstract classes in Collection</vt:lpstr>
      <vt:lpstr>List&lt;E&gt; interface</vt:lpstr>
      <vt:lpstr>ListInterator&lt;E&gt; interface</vt:lpstr>
      <vt:lpstr>Exceptions related to List or Iterator</vt:lpstr>
      <vt:lpstr>Sorting</vt:lpstr>
      <vt:lpstr>Sorting</vt:lpstr>
      <vt:lpstr>Wild cards in Generics</vt:lpstr>
      <vt:lpstr>Set&lt;E&gt; interface</vt:lpstr>
      <vt:lpstr>Map&lt;K,V&gt; interface</vt:lpstr>
      <vt:lpstr>HashMap&lt;K,V&gt;</vt:lpstr>
      <vt:lpstr>HashMap&lt;K,V&gt;</vt:lpstr>
      <vt:lpstr>Internal Structure of HashMap</vt:lpstr>
      <vt:lpstr>HashMap&lt;K,V&gt;</vt:lpstr>
      <vt:lpstr>Internal Structure of HashMap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and Environment setup</dc:title>
  <dc:creator>Praphul Kolte</dc:creator>
  <cp:lastModifiedBy>Praphul Kolte</cp:lastModifiedBy>
  <cp:revision>622</cp:revision>
  <dcterms:created xsi:type="dcterms:W3CDTF">2022-09-10T17:56:43Z</dcterms:created>
  <dcterms:modified xsi:type="dcterms:W3CDTF">2022-10-08T14:19:25Z</dcterms:modified>
</cp:coreProperties>
</file>