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12"/>
  </p:notesMasterIdLst>
  <p:sldIdLst>
    <p:sldId id="256" r:id="rId2"/>
    <p:sldId id="327" r:id="rId3"/>
    <p:sldId id="357" r:id="rId4"/>
    <p:sldId id="358" r:id="rId5"/>
    <p:sldId id="359" r:id="rId6"/>
    <p:sldId id="356" r:id="rId7"/>
    <p:sldId id="329" r:id="rId8"/>
    <p:sldId id="360" r:id="rId9"/>
    <p:sldId id="361" r:id="rId10"/>
    <p:sldId id="3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327"/>
            <p14:sldId id="357"/>
            <p14:sldId id="358"/>
            <p14:sldId id="359"/>
            <p14:sldId id="356"/>
            <p14:sldId id="329"/>
            <p14:sldId id="360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08-10-2022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Java 8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Steps to use Stream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341864" cy="5721222"/>
          </a:xfrm>
        </p:spPr>
        <p:txBody>
          <a:bodyPr rtlCol="0">
            <a:normAutofit/>
          </a:bodyPr>
          <a:lstStyle/>
          <a:p>
            <a:pPr algn="l"/>
            <a:r>
              <a:rPr lang="en-IN" sz="3900" dirty="0">
                <a:latin typeface="Calibri" panose="020F0502020204030204" pitchFamily="34" charset="0"/>
              </a:rPr>
              <a:t>1. Convert to stream</a:t>
            </a:r>
          </a:p>
          <a:p>
            <a:pPr algn="l"/>
            <a:r>
              <a:rPr lang="en-IN" sz="3900" dirty="0">
                <a:latin typeface="Calibri" panose="020F0502020204030204" pitchFamily="34" charset="0"/>
              </a:rPr>
              <a:t>2. Perform operation</a:t>
            </a:r>
          </a:p>
          <a:p>
            <a:pPr algn="l"/>
            <a:r>
              <a:rPr lang="en-US" sz="3900" dirty="0">
                <a:latin typeface="Calibri" panose="020F0502020204030204" pitchFamily="34" charset="0"/>
              </a:rPr>
              <a:t>3. Collect from Stream to collection</a:t>
            </a:r>
          </a:p>
        </p:txBody>
      </p:sp>
    </p:spTree>
    <p:extLst>
      <p:ext uri="{BB962C8B-B14F-4D97-AF65-F5344CB8AC3E}">
        <p14:creationId xmlns:p14="http://schemas.microsoft.com/office/powerpoint/2010/main" val="818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Java8 Features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GB" sz="3600" dirty="0">
                <a:latin typeface="Calibri" panose="020F0502020204030204" pitchFamily="34" charset="0"/>
              </a:rPr>
              <a:t>Lambda Expressions</a:t>
            </a:r>
          </a:p>
          <a:p>
            <a:r>
              <a:rPr lang="en-GB" sz="3600" dirty="0">
                <a:latin typeface="Calibri" panose="020F0502020204030204" pitchFamily="34" charset="0"/>
              </a:rPr>
              <a:t>Streams</a:t>
            </a:r>
          </a:p>
          <a:p>
            <a:r>
              <a:rPr lang="en-GB" sz="3600" dirty="0">
                <a:latin typeface="Calibri" panose="020F0502020204030204" pitchFamily="34" charset="0"/>
              </a:rPr>
              <a:t>Default methods</a:t>
            </a:r>
          </a:p>
          <a:p>
            <a:r>
              <a:rPr lang="en-GB" sz="3600" dirty="0">
                <a:latin typeface="Calibri" panose="020F0502020204030204" pitchFamily="34" charset="0"/>
              </a:rPr>
              <a:t>Optional </a:t>
            </a:r>
          </a:p>
          <a:p>
            <a:r>
              <a:rPr lang="en-GB" sz="3600" dirty="0" err="1">
                <a:latin typeface="Calibri" panose="020F0502020204030204" pitchFamily="34" charset="0"/>
              </a:rPr>
              <a:t>LocalDate</a:t>
            </a:r>
            <a:r>
              <a:rPr lang="en-GB" sz="3600" dirty="0">
                <a:latin typeface="Calibri" panose="020F0502020204030204" pitchFamily="34" charset="0"/>
              </a:rPr>
              <a:t> and </a:t>
            </a:r>
            <a:r>
              <a:rPr lang="en-GB" sz="3600" dirty="0" err="1">
                <a:latin typeface="Calibri" panose="020F0502020204030204" pitchFamily="34" charset="0"/>
              </a:rPr>
              <a:t>LocalTime</a:t>
            </a:r>
            <a:endParaRPr lang="en-GB" sz="3600" dirty="0">
              <a:latin typeface="Calibri" panose="020F0502020204030204" pitchFamily="34" charset="0"/>
            </a:endParaRPr>
          </a:p>
          <a:p>
            <a:r>
              <a:rPr lang="en-GB" sz="3600" dirty="0">
                <a:latin typeface="Calibri" panose="020F0502020204030204" pitchFamily="34" charset="0"/>
              </a:rPr>
              <a:t>Functional Programming</a:t>
            </a:r>
          </a:p>
          <a:p>
            <a:endParaRPr lang="en-US" sz="3200" dirty="0"/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Lambda Expressions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Concise representation of anonymous function which can be passed around </a:t>
            </a:r>
          </a:p>
          <a:p>
            <a:r>
              <a:rPr lang="en-US" sz="3200" dirty="0">
                <a:latin typeface="Calibri" panose="020F0502020204030204" pitchFamily="34" charset="0"/>
              </a:rPr>
              <a:t>It enables developers to pass code in concise way</a:t>
            </a:r>
          </a:p>
          <a:p>
            <a:pPr marL="0" indent="0">
              <a:buNone/>
            </a:pPr>
            <a:r>
              <a:rPr lang="en-US" sz="3200" dirty="0">
                <a:latin typeface="Calibri" panose="020F0502020204030204" pitchFamily="34" charset="0"/>
              </a:rPr>
              <a:t>Syntax:  (lambda parameters) -&gt; (lambda body)</a:t>
            </a:r>
          </a:p>
          <a:p>
            <a:r>
              <a:rPr lang="en-US" sz="3200" dirty="0">
                <a:latin typeface="Calibri" panose="020F0502020204030204" pitchFamily="34" charset="0"/>
              </a:rPr>
              <a:t>It has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 list of params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 body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 return type.(optional)</a:t>
            </a:r>
            <a:endParaRPr lang="en-US" sz="2800" dirty="0"/>
          </a:p>
          <a:p>
            <a:pPr marL="342906" indent="-342906" defTabSz="457207">
              <a:buClr>
                <a:schemeClr val="bg2">
                  <a:lumMod val="40000"/>
                  <a:lumOff val="60000"/>
                </a:schemeClr>
              </a:buClr>
              <a:buFont typeface="Wingdings 3" charset="2"/>
              <a:buChar char=""/>
              <a:defRPr/>
            </a:pPr>
            <a:endParaRPr lang="en-IN" sz="255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74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Why Lambda Expressions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Easy way to pass a concise behavior.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It allows developer to  pass methos/behavior to method.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This enables functional  style programming , lambdas are introduced.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05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Functional Programming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222992" cy="5721222"/>
          </a:xfrm>
        </p:spPr>
        <p:txBody>
          <a:bodyPr rtlCol="0">
            <a:normAutofit lnSpcReduction="10000"/>
          </a:bodyPr>
          <a:lstStyle/>
          <a:p>
            <a:r>
              <a:rPr lang="en-US" sz="3200" dirty="0">
                <a:latin typeface="Calibri" panose="020F0502020204030204" pitchFamily="34" charset="0"/>
              </a:rPr>
              <a:t>Functional Programming used to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 Define anonymous functions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 Assign function to a variable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 Pass function as a parameter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800" dirty="0">
                <a:latin typeface="Calibri" panose="020F0502020204030204" pitchFamily="34" charset="0"/>
              </a:rPr>
              <a:t>Return function as a return value</a:t>
            </a:r>
          </a:p>
          <a:p>
            <a:endParaRPr lang="en-US" sz="3200" dirty="0">
              <a:latin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</a:rPr>
              <a:t>FP enables developer to write more readable , maintainable , clean &amp; concise code.</a:t>
            </a:r>
          </a:p>
          <a:p>
            <a:r>
              <a:rPr lang="en-US" sz="3200" dirty="0">
                <a:latin typeface="Calibri" panose="020F0502020204030204" pitchFamily="34" charset="0"/>
              </a:rPr>
              <a:t>FP enable parallel processing </a:t>
            </a:r>
          </a:p>
          <a:p>
            <a:r>
              <a:rPr lang="en-US" sz="3200" dirty="0">
                <a:latin typeface="Calibri" panose="020F0502020204030204" pitchFamily="34" charset="0"/>
              </a:rPr>
              <a:t>FP uses declarative style of programming ( just focus on what's to be done)</a:t>
            </a:r>
            <a:endParaRPr lang="en-IN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8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Lambda Expressions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405872" cy="5721222"/>
          </a:xfrm>
        </p:spPr>
        <p:txBody>
          <a:bodyPr rtlCol="0"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</a:rPr>
              <a:t>Lambda examples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Calibri" panose="020F0502020204030204" pitchFamily="34" charset="0"/>
              </a:rPr>
              <a:t>(int a, int b) -&gt; {  return a + b; }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Calibri" panose="020F0502020204030204" pitchFamily="34" charset="0"/>
              </a:rPr>
              <a:t>(a, b) -&gt;  a * b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2400" dirty="0">
                <a:latin typeface="Calibri" panose="020F0502020204030204" pitchFamily="34" charset="0"/>
              </a:rPr>
              <a:t>(Employee e1, Employee e2) -&gt;   e1.getEmpNo().</a:t>
            </a:r>
            <a:r>
              <a:rPr lang="en-US" sz="2400" dirty="0" err="1">
                <a:latin typeface="Calibri" panose="020F0502020204030204" pitchFamily="34" charset="0"/>
              </a:rPr>
              <a:t>compareTo</a:t>
            </a:r>
            <a:r>
              <a:rPr lang="en-US" sz="2400" dirty="0">
                <a:latin typeface="Calibri" panose="020F0502020204030204" pitchFamily="34" charset="0"/>
              </a:rPr>
              <a:t>(e2.getEmpNo())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Calibri" panose="020F0502020204030204" pitchFamily="34" charset="0"/>
              </a:rPr>
              <a:t>() -&gt; </a:t>
            </a:r>
            <a:r>
              <a:rPr lang="en-US" sz="3200" dirty="0" err="1">
                <a:latin typeface="Calibri" panose="020F0502020204030204" pitchFamily="34" charset="0"/>
              </a:rPr>
              <a:t>System.out.println</a:t>
            </a:r>
            <a:r>
              <a:rPr lang="en-US" sz="3200" dirty="0">
                <a:latin typeface="Calibri" panose="020F0502020204030204" pitchFamily="34" charset="0"/>
              </a:rPr>
              <a:t>(“Lambda")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Calibri" panose="020F0502020204030204" pitchFamily="34" charset="0"/>
              </a:rPr>
              <a:t>(str) -&gt;  </a:t>
            </a:r>
            <a:r>
              <a:rPr lang="en-US" sz="3200" dirty="0" err="1">
                <a:latin typeface="Calibri" panose="020F0502020204030204" pitchFamily="34" charset="0"/>
              </a:rPr>
              <a:t>System.out.println</a:t>
            </a:r>
            <a:r>
              <a:rPr lang="en-US" sz="3200" dirty="0">
                <a:latin typeface="Calibri" panose="020F0502020204030204" pitchFamily="34" charset="0"/>
              </a:rPr>
              <a:t>(str) 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Calibri" panose="020F0502020204030204" pitchFamily="34" charset="0"/>
              </a:rPr>
              <a:t>() -&gt; 100</a:t>
            </a:r>
          </a:p>
          <a:p>
            <a:pPr>
              <a:buFont typeface="Courier New" panose="02070309020205020404" pitchFamily="49" charset="0"/>
              <a:buChar char="o"/>
              <a:defRPr/>
            </a:pPr>
            <a:r>
              <a:rPr lang="en-US" sz="3200" dirty="0">
                <a:latin typeface="Calibri" panose="020F0502020204030204" pitchFamily="34" charset="0"/>
              </a:rPr>
              <a:t>() -&gt;  </a:t>
            </a:r>
            <a:r>
              <a:rPr lang="en-IN" sz="3200" dirty="0">
                <a:latin typeface="Calibri" panose="020F0502020204030204" pitchFamily="34" charset="0"/>
              </a:rPr>
              <a:t>new Employee()</a:t>
            </a: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8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Where to use Lambda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341864" cy="5721222"/>
          </a:xfrm>
        </p:spPr>
        <p:txBody>
          <a:bodyPr rtlCol="0">
            <a:normAutofit lnSpcReduction="10000"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lambda expressions targets to  Functional Interface (SAM) reference.</a:t>
            </a:r>
          </a:p>
          <a:p>
            <a:r>
              <a:rPr lang="en-US" sz="3600" dirty="0">
                <a:latin typeface="Calibri" panose="020F0502020204030204" pitchFamily="34" charset="0"/>
              </a:rPr>
              <a:t>Functional Interface is interface with only one abstract method  ( @FunctionalInterface)</a:t>
            </a:r>
          </a:p>
          <a:p>
            <a:r>
              <a:rPr lang="en-US" sz="3600" dirty="0">
                <a:latin typeface="Calibri" panose="020F0502020204030204" pitchFamily="34" charset="0"/>
              </a:rPr>
              <a:t>The signature of abstract method is called as </a:t>
            </a:r>
            <a:r>
              <a:rPr lang="en-US" sz="3600" b="1" dirty="0">
                <a:latin typeface="Calibri" panose="020F0502020204030204" pitchFamily="34" charset="0"/>
              </a:rPr>
              <a:t>function descriptor</a:t>
            </a:r>
          </a:p>
          <a:p>
            <a:pPr marL="0" indent="0">
              <a:buNone/>
            </a:pPr>
            <a:r>
              <a:rPr lang="en-US" sz="3600" dirty="0">
                <a:latin typeface="Calibri" panose="020F0502020204030204" pitchFamily="34" charset="0"/>
              </a:rPr>
              <a:t>	</a:t>
            </a:r>
            <a:r>
              <a:rPr lang="en-US" sz="3600" dirty="0" err="1">
                <a:latin typeface="Calibri" panose="020F0502020204030204" pitchFamily="34" charset="0"/>
              </a:rPr>
              <a:t>Ex.Function,Runnable,Comparable,Comparator</a:t>
            </a:r>
            <a:r>
              <a:rPr lang="en-US" sz="3600" dirty="0">
                <a:latin typeface="Calibri" panose="020F0502020204030204" pitchFamily="34" charset="0"/>
              </a:rPr>
              <a:t>, 	</a:t>
            </a:r>
            <a:r>
              <a:rPr lang="en-US" sz="3600" dirty="0" err="1">
                <a:latin typeface="Calibri" panose="020F0502020204030204" pitchFamily="34" charset="0"/>
              </a:rPr>
              <a:t>Iterable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</a:rPr>
              <a:t>Consumer,Predicate,Supplier</a:t>
            </a:r>
            <a:r>
              <a:rPr lang="en-US" sz="3600" dirty="0">
                <a:latin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</a:rPr>
              <a:t>etc</a:t>
            </a:r>
            <a:endParaRPr lang="en-US" sz="360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600" dirty="0">
                <a:latin typeface="Calibri" panose="020F0502020204030204" pitchFamily="34" charset="0"/>
              </a:rPr>
              <a:t>Demo: Using Lambda  for </a:t>
            </a:r>
            <a:r>
              <a:rPr lang="en-US" sz="3600" dirty="0" err="1">
                <a:latin typeface="Calibri" panose="020F0502020204030204" pitchFamily="34" charset="0"/>
              </a:rPr>
              <a:t>Collections.sort</a:t>
            </a:r>
            <a:r>
              <a:rPr lang="en-US" sz="3600" dirty="0">
                <a:latin typeface="Calibri" panose="020F0502020204030204" pitchFamily="34" charset="0"/>
              </a:rPr>
              <a:t>(), </a:t>
            </a:r>
            <a:r>
              <a:rPr lang="en-US" sz="3600" dirty="0" err="1">
                <a:latin typeface="Calibri" panose="020F0502020204030204" pitchFamily="34" charset="0"/>
              </a:rPr>
              <a:t>forEach</a:t>
            </a:r>
            <a:r>
              <a:rPr lang="en-US" sz="3600" dirty="0">
                <a:latin typeface="Calibri" panose="020F0502020204030204" pitchFamily="34" charset="0"/>
              </a:rPr>
              <a:t>() , </a:t>
            </a:r>
            <a:r>
              <a:rPr lang="en-US" sz="3600" dirty="0" err="1">
                <a:latin typeface="Calibri" panose="020F0502020204030204" pitchFamily="34" charset="0"/>
              </a:rPr>
              <a:t>removeIf</a:t>
            </a:r>
            <a:r>
              <a:rPr lang="en-US" sz="3600" dirty="0">
                <a:latin typeface="Calibri" panose="020F0502020204030204" pitchFamily="34" charset="0"/>
              </a:rPr>
              <a:t>()</a:t>
            </a:r>
            <a:endParaRPr lang="en-IN" sz="3600" dirty="0">
              <a:latin typeface="Calibri" panose="020F0502020204030204" pitchFamily="34" charset="0"/>
            </a:endParaRPr>
          </a:p>
          <a:p>
            <a:pPr marL="0" indent="0" defTabSz="457207">
              <a:buClr>
                <a:schemeClr val="bg2">
                  <a:lumMod val="40000"/>
                  <a:lumOff val="60000"/>
                </a:schemeClr>
              </a:buClr>
              <a:buNone/>
              <a:defRPr/>
            </a:pPr>
            <a:endParaRPr lang="en-IN" sz="255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69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Stream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341864" cy="5721222"/>
          </a:xfrm>
        </p:spPr>
        <p:txBody>
          <a:bodyPr rtlCol="0"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</a:rPr>
              <a:t>A sequence of elements from a source that supports data processing operations.</a:t>
            </a:r>
          </a:p>
          <a:p>
            <a:r>
              <a:rPr lang="en-US" sz="3600" dirty="0">
                <a:latin typeface="Calibri" panose="020F0502020204030204" pitchFamily="34" charset="0"/>
              </a:rPr>
              <a:t>Stream does not store elements. It simply conveys elements from a source such as a data structure, an array, or an I/O channel, through a pipeline of computational operations.</a:t>
            </a:r>
          </a:p>
          <a:p>
            <a:r>
              <a:rPr lang="en-US" sz="3600" dirty="0">
                <a:latin typeface="Calibri" panose="020F0502020204030204" pitchFamily="34" charset="0"/>
              </a:rPr>
              <a:t>Data processing operations - Supports  common operations from functional programming languages.</a:t>
            </a:r>
          </a:p>
          <a:p>
            <a:pPr marL="0" indent="0">
              <a:buNone/>
            </a:pPr>
            <a:r>
              <a:rPr lang="en-US" sz="3600" dirty="0">
                <a:latin typeface="Calibri" panose="020F0502020204030204" pitchFamily="34" charset="0"/>
              </a:rPr>
              <a:t>Ex. filter, map, match, sort </a:t>
            </a:r>
            <a:r>
              <a:rPr lang="en-US" sz="3600" dirty="0" err="1">
                <a:latin typeface="Calibri" panose="020F0502020204030204" pitchFamily="34" charset="0"/>
              </a:rPr>
              <a:t>etc</a:t>
            </a:r>
            <a:endParaRPr lang="en-US" sz="36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38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D239F745-8C07-0629-2BED-6754BD50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2101"/>
            <a:ext cx="9098280" cy="771525"/>
          </a:xfrm>
        </p:spPr>
        <p:txBody>
          <a:bodyPr/>
          <a:lstStyle/>
          <a:p>
            <a:pPr marL="257175" indent="-257175"/>
            <a:r>
              <a:rPr lang="en-IN" altLang="en-US" sz="4400" b="1" dirty="0">
                <a:latin typeface="Calibri" panose="020F0502020204030204" pitchFamily="34" charset="0"/>
              </a:rPr>
              <a:t>Stream</a:t>
            </a:r>
            <a:endParaRPr lang="en-IN" altLang="en-US" sz="16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D55B958E-DDA6-267C-4B45-9FA48E2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296" y="1063626"/>
            <a:ext cx="10341864" cy="5721222"/>
          </a:xfrm>
        </p:spPr>
        <p:txBody>
          <a:bodyPr rtlCol="0">
            <a:normAutofit fontScale="925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3900" dirty="0">
                <a:latin typeface="Calibri" panose="020F0502020204030204" pitchFamily="34" charset="0"/>
              </a:rPr>
              <a:t>Stream is functional in nature. Operations performed on a stream does not modify it's source. For example, filtering a Stream obtained from a collection produces a new Stream without the filtered elements, rather than removing elements from the source collection.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Stream is lazy and evaluates code only when required.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inter-regular"/>
              </a:rPr>
              <a:t>The elements of a stream are only visited once during the life of a stream. Like an Iterator, a new stream must be generated to revisit the same elements of the source.</a:t>
            </a:r>
          </a:p>
        </p:txBody>
      </p:sp>
    </p:spTree>
    <p:extLst>
      <p:ext uri="{BB962C8B-B14F-4D97-AF65-F5344CB8AC3E}">
        <p14:creationId xmlns:p14="http://schemas.microsoft.com/office/powerpoint/2010/main" val="33930152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1442</TotalTime>
  <Words>488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inter-regular</vt:lpstr>
      <vt:lpstr>Wingdings 3</vt:lpstr>
      <vt:lpstr>Wisp</vt:lpstr>
      <vt:lpstr>Java 8 Features</vt:lpstr>
      <vt:lpstr>Java8 Features</vt:lpstr>
      <vt:lpstr>Lambda Expressions</vt:lpstr>
      <vt:lpstr>Why Lambda Expressions</vt:lpstr>
      <vt:lpstr>Functional Programming</vt:lpstr>
      <vt:lpstr>Lambda Expressions</vt:lpstr>
      <vt:lpstr>Where to use Lambda</vt:lpstr>
      <vt:lpstr>Stream</vt:lpstr>
      <vt:lpstr>Stream</vt:lpstr>
      <vt:lpstr>Steps to use Stream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660</cp:revision>
  <dcterms:created xsi:type="dcterms:W3CDTF">2022-09-10T17:56:43Z</dcterms:created>
  <dcterms:modified xsi:type="dcterms:W3CDTF">2022-10-08T18:15:21Z</dcterms:modified>
</cp:coreProperties>
</file>