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15"/>
  </p:notesMasterIdLst>
  <p:sldIdLst>
    <p:sldId id="256" r:id="rId2"/>
    <p:sldId id="327" r:id="rId3"/>
    <p:sldId id="364" r:id="rId4"/>
    <p:sldId id="363" r:id="rId5"/>
    <p:sldId id="365" r:id="rId6"/>
    <p:sldId id="366" r:id="rId7"/>
    <p:sldId id="372" r:id="rId8"/>
    <p:sldId id="370" r:id="rId9"/>
    <p:sldId id="367" r:id="rId10"/>
    <p:sldId id="368" r:id="rId11"/>
    <p:sldId id="369" r:id="rId12"/>
    <p:sldId id="374" r:id="rId13"/>
    <p:sldId id="3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327"/>
            <p14:sldId id="364"/>
            <p14:sldId id="363"/>
            <p14:sldId id="365"/>
            <p14:sldId id="366"/>
            <p14:sldId id="372"/>
            <p14:sldId id="370"/>
            <p14:sldId id="367"/>
            <p14:sldId id="368"/>
            <p14:sldId id="369"/>
            <p14:sldId id="374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 Serialization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</a:rPr>
              <a:t>Read or write a Java object to a stream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</a:rPr>
              <a:t>Saving an object to persistent storage is called persistence</a:t>
            </a:r>
          </a:p>
          <a:p>
            <a:pPr algn="l"/>
            <a:r>
              <a:rPr lang="en-IN" sz="3600" dirty="0">
                <a:latin typeface="Calibri" panose="020F0502020204030204" pitchFamily="34" charset="0"/>
              </a:rPr>
              <a:t>Java provides a Serializable interface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</a:rPr>
              <a:t>Serializable Interface has no methods and is a marker interface</a:t>
            </a:r>
          </a:p>
          <a:p>
            <a:r>
              <a:rPr lang="en-US" sz="3600" dirty="0">
                <a:latin typeface="Calibri" panose="020F0502020204030204" pitchFamily="34" charset="0"/>
              </a:rPr>
              <a:t>When an object is serialized, only data of the object are preserved</a:t>
            </a:r>
          </a:p>
          <a:p>
            <a:pPr algn="l"/>
            <a:endParaRPr lang="en-IN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6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 Serialization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</a:rPr>
              <a:t>If a data variable is an object, data members of the object are also serialized if that object’s class is serializable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</a:rPr>
              <a:t>If a serializable object contains reference to non-serializable element, </a:t>
            </a:r>
            <a:r>
              <a:rPr lang="en-IN" sz="3600" dirty="0">
                <a:latin typeface="Calibri" panose="020F0502020204030204" pitchFamily="34" charset="0"/>
              </a:rPr>
              <a:t>the entire serialization fails</a:t>
            </a:r>
          </a:p>
          <a:p>
            <a:pPr algn="l"/>
            <a:r>
              <a:rPr lang="en-IN" sz="3600" dirty="0">
                <a:latin typeface="Calibri" panose="020F0502020204030204" pitchFamily="34" charset="0"/>
              </a:rPr>
              <a:t>“</a:t>
            </a:r>
            <a:r>
              <a:rPr lang="en-IN" sz="3600" b="1" dirty="0">
                <a:latin typeface="Calibri" panose="020F0502020204030204" pitchFamily="34" charset="0"/>
              </a:rPr>
              <a:t>transient</a:t>
            </a:r>
            <a:r>
              <a:rPr lang="en-IN" sz="3600" dirty="0">
                <a:latin typeface="Calibri" panose="020F0502020204030204" pitchFamily="34" charset="0"/>
              </a:rPr>
              <a:t>” fields does not get serialized</a:t>
            </a:r>
          </a:p>
          <a:p>
            <a:pPr algn="l"/>
            <a:r>
              <a:rPr lang="en-IN" sz="3600" b="1" dirty="0" err="1">
                <a:latin typeface="Calibri" panose="020F0502020204030204" pitchFamily="34" charset="0"/>
              </a:rPr>
              <a:t>ObjectInputStream</a:t>
            </a:r>
            <a:r>
              <a:rPr lang="en-IN" sz="3600" dirty="0">
                <a:latin typeface="Calibri" panose="020F0502020204030204" pitchFamily="34" charset="0"/>
              </a:rPr>
              <a:t> and </a:t>
            </a:r>
            <a:r>
              <a:rPr lang="en-IN" sz="3600" b="1" dirty="0" err="1">
                <a:latin typeface="Calibri" panose="020F0502020204030204" pitchFamily="34" charset="0"/>
              </a:rPr>
              <a:t>ObjectOutputStream</a:t>
            </a:r>
            <a:r>
              <a:rPr lang="en-IN" sz="3600" dirty="0">
                <a:latin typeface="Calibri" panose="020F0502020204030204" pitchFamily="34" charset="0"/>
              </a:rPr>
              <a:t> are used for serialization</a:t>
            </a:r>
          </a:p>
        </p:txBody>
      </p:sp>
    </p:spTree>
    <p:extLst>
      <p:ext uri="{BB962C8B-B14F-4D97-AF65-F5344CB8AC3E}">
        <p14:creationId xmlns:p14="http://schemas.microsoft.com/office/powerpoint/2010/main" val="320411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 Serialization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533888" cy="5721222"/>
          </a:xfrm>
        </p:spPr>
        <p:txBody>
          <a:bodyPr rtlCol="0">
            <a:normAutofit fontScale="77500" lnSpcReduction="20000"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</a:rPr>
              <a:t>What is </a:t>
            </a:r>
            <a:r>
              <a:rPr lang="en-US" sz="3600" b="1" dirty="0" err="1">
                <a:latin typeface="Calibri" panose="020F0502020204030204" pitchFamily="34" charset="0"/>
              </a:rPr>
              <a:t>serialVersionUID</a:t>
            </a:r>
            <a:r>
              <a:rPr lang="en-US" sz="3600" b="1" dirty="0">
                <a:latin typeface="Calibri" panose="020F0502020204030204" pitchFamily="34" charset="0"/>
              </a:rPr>
              <a:t>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Each time an object is serialized,  the object is </a:t>
            </a:r>
            <a:r>
              <a:rPr lang="en-US" sz="3400" b="1" dirty="0">
                <a:latin typeface="Calibri" panose="020F0502020204030204" pitchFamily="34" charset="0"/>
              </a:rPr>
              <a:t>Stamped</a:t>
            </a:r>
            <a:r>
              <a:rPr lang="en-US" sz="3400" dirty="0">
                <a:latin typeface="Calibri" panose="020F0502020204030204" pitchFamily="34" charset="0"/>
              </a:rPr>
              <a:t> with </a:t>
            </a:r>
            <a:r>
              <a:rPr lang="en-US" sz="3400" dirty="0" err="1">
                <a:latin typeface="Calibri" panose="020F0502020204030204" pitchFamily="34" charset="0"/>
              </a:rPr>
              <a:t>serialVersionUlD</a:t>
            </a:r>
            <a:r>
              <a:rPr lang="en-US" sz="3400" dirty="0">
                <a:latin typeface="Calibri" panose="020F0502020204030204" pitchFamily="34" charset="0"/>
              </a:rPr>
              <a:t>, and it’s calculated based on information about the class and fields.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 When object is being deserialized, if the class has changed since the object was serialized, the class could have a different </a:t>
            </a:r>
            <a:r>
              <a:rPr lang="en-US" sz="3400" dirty="0" err="1">
                <a:latin typeface="Calibri" panose="020F0502020204030204" pitchFamily="34" charset="0"/>
              </a:rPr>
              <a:t>serialVersionUID</a:t>
            </a:r>
            <a:r>
              <a:rPr lang="en-US" sz="3400" dirty="0">
                <a:latin typeface="Calibri" panose="020F0502020204030204" pitchFamily="34" charset="0"/>
              </a:rPr>
              <a:t>, and deserialization will fail.(</a:t>
            </a:r>
            <a:r>
              <a:rPr lang="en-US" sz="3400" dirty="0" err="1">
                <a:latin typeface="Calibri" panose="020F0502020204030204" pitchFamily="34" charset="0"/>
              </a:rPr>
              <a:t>java.lang.InvalidClassException</a:t>
            </a:r>
            <a:r>
              <a:rPr lang="en-US" sz="3400" dirty="0">
                <a:latin typeface="Calibri" panose="020F0502020204030204" pitchFamily="34" charset="0"/>
              </a:rPr>
              <a:t>).  </a:t>
            </a:r>
          </a:p>
          <a:p>
            <a:pPr algn="l"/>
            <a:r>
              <a:rPr lang="en-US" sz="3600">
                <a:latin typeface="Calibri" panose="020F0502020204030204" pitchFamily="34" charset="0"/>
              </a:rPr>
              <a:t>Serialization </a:t>
            </a:r>
            <a:r>
              <a:rPr lang="en-US" sz="3600" dirty="0">
                <a:latin typeface="Calibri" panose="020F0502020204030204" pitchFamily="34" charset="0"/>
              </a:rPr>
              <a:t>format 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>
                <a:latin typeface="Calibri" panose="020F0502020204030204" pitchFamily="34" charset="0"/>
              </a:rPr>
              <a:t>Magic Number.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>
                <a:latin typeface="Calibri" panose="020F0502020204030204" pitchFamily="34" charset="0"/>
              </a:rPr>
              <a:t>Serialization format version number.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>
                <a:latin typeface="Calibri" panose="020F0502020204030204" pitchFamily="34" charset="0"/>
              </a:rPr>
              <a:t>Class description -&gt; class name, </a:t>
            </a:r>
            <a:r>
              <a:rPr lang="en-US" sz="3400" dirty="0" err="1">
                <a:latin typeface="Calibri" panose="020F0502020204030204" pitchFamily="34" charset="0"/>
              </a:rPr>
              <a:t>serialVersionUID</a:t>
            </a:r>
            <a:r>
              <a:rPr lang="en-US" sz="3400" dirty="0">
                <a:latin typeface="Calibri" panose="020F0502020204030204" pitchFamily="34" charset="0"/>
              </a:rPr>
              <a:t>, description of data members(class signature)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>
                <a:latin typeface="Calibri" panose="020F0502020204030204" pitchFamily="34" charset="0"/>
              </a:rPr>
              <a:t>State of the object.(non static &amp; non transient data members)</a:t>
            </a:r>
          </a:p>
        </p:txBody>
      </p:sp>
    </p:spTree>
    <p:extLst>
      <p:ext uri="{BB962C8B-B14F-4D97-AF65-F5344CB8AC3E}">
        <p14:creationId xmlns:p14="http://schemas.microsoft.com/office/powerpoint/2010/main" val="192133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File class 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 fontScale="92500" lnSpcReduction="20000"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</a:rPr>
              <a:t>The File class has methods to perform below</a:t>
            </a:r>
            <a:r>
              <a:rPr lang="en-IN" sz="3600" dirty="0">
                <a:latin typeface="Calibri" panose="020F0502020204030204" pitchFamily="34" charset="0"/>
              </a:rPr>
              <a:t> operation on a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Create File objects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Check a File object can be read and written to.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Check if File object exists.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Get file (and path) names.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Get a list of file names inside a directory.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Create a Directory.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Rename a file.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Last modification date.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dirty="0">
                <a:latin typeface="Calibri" panose="020F0502020204030204" pitchFamily="34" charset="0"/>
              </a:rPr>
              <a:t>Delete the File object.</a:t>
            </a:r>
          </a:p>
        </p:txBody>
      </p:sp>
    </p:spTree>
    <p:extLst>
      <p:ext uri="{BB962C8B-B14F-4D97-AF65-F5344CB8AC3E}">
        <p14:creationId xmlns:p14="http://schemas.microsoft.com/office/powerpoint/2010/main" val="8870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 I/O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basic units of Input/Output in Java are IO Streams</a:t>
            </a:r>
            <a:endParaRPr lang="en-GB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A stream can be thought of as a flow of data from a source to a destination </a:t>
            </a:r>
            <a:r>
              <a:rPr lang="en-US" sz="3600" dirty="0" err="1">
                <a:latin typeface="Calibri" panose="020F0502020204030204" pitchFamily="34" charset="0"/>
              </a:rPr>
              <a:t>i.e</a:t>
            </a:r>
            <a:r>
              <a:rPr lang="en-US" sz="3600" dirty="0">
                <a:latin typeface="Calibri" panose="020F0502020204030204" pitchFamily="34" charset="0"/>
              </a:rPr>
              <a:t> from </a:t>
            </a:r>
            <a:r>
              <a:rPr lang="en-US" sz="3600" dirty="0" err="1">
                <a:latin typeface="Calibri" panose="020F0502020204030204" pitchFamily="34" charset="0"/>
              </a:rPr>
              <a:t>InputStream</a:t>
            </a:r>
            <a:r>
              <a:rPr lang="en-US" sz="3600" dirty="0">
                <a:latin typeface="Calibri" panose="020F0502020204030204" pitchFamily="34" charset="0"/>
              </a:rPr>
              <a:t> to </a:t>
            </a:r>
            <a:r>
              <a:rPr lang="en-US" sz="3600" dirty="0" err="1">
                <a:latin typeface="Calibri" panose="020F0502020204030204" pitchFamily="34" charset="0"/>
              </a:rPr>
              <a:t>OutputStream</a:t>
            </a:r>
            <a:endParaRPr lang="en-US" sz="3200" dirty="0"/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 I/O</a:t>
            </a:r>
            <a:endParaRPr lang="en-IN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97EE4-1820-FB1A-7B61-BEB8099CD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3626"/>
            <a:ext cx="10179188" cy="57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 I/O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</a:rPr>
              <a:t>Java supports two types of streams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600" dirty="0">
                <a:latin typeface="Calibri" panose="020F0502020204030204" pitchFamily="34" charset="0"/>
              </a:rPr>
              <a:t> Character streams ( use Unicode)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600" dirty="0">
                <a:latin typeface="Calibri" panose="020F0502020204030204" pitchFamily="34" charset="0"/>
              </a:rPr>
              <a:t> Byte streams ( use byte)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</a:rPr>
              <a:t>Input and output of character data are handled by readers and </a:t>
            </a:r>
            <a:r>
              <a:rPr lang="en-IN" sz="3600" dirty="0">
                <a:latin typeface="Calibri" panose="020F0502020204030204" pitchFamily="34" charset="0"/>
              </a:rPr>
              <a:t>writers</a:t>
            </a:r>
          </a:p>
          <a:p>
            <a:pPr algn="l"/>
            <a:r>
              <a:rPr lang="en-US" sz="3600" dirty="0">
                <a:latin typeface="Calibri" panose="020F0502020204030204" pitchFamily="34" charset="0"/>
              </a:rPr>
              <a:t>Input and output of byte data are handled by input streams and </a:t>
            </a:r>
            <a:r>
              <a:rPr lang="en-IN" sz="3600" dirty="0">
                <a:latin typeface="Calibri" panose="020F0502020204030204" pitchFamily="34" charset="0"/>
              </a:rPr>
              <a:t>output streams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Character Stream</a:t>
            </a:r>
            <a:endParaRPr lang="en-IN" alt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0540A-3484-FC74-29DC-1B74AFC8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8" y="987551"/>
            <a:ext cx="101600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Byte Stream</a:t>
            </a:r>
            <a:endParaRPr lang="en-IN" alt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67FEF-AF2F-6663-582F-D42241B4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3626"/>
            <a:ext cx="10241280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Stream Types</a:t>
            </a:r>
            <a:endParaRPr lang="en-IN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27956-7C0F-9219-C0B8-DFD2A44B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" y="1435608"/>
            <a:ext cx="11834066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 err="1">
                <a:latin typeface="Calibri" panose="020F0502020204030204" pitchFamily="34" charset="0"/>
              </a:rPr>
              <a:t>BufferedWriter</a:t>
            </a:r>
            <a:r>
              <a:rPr lang="en-IN" altLang="en-US" sz="4400" b="1" dirty="0">
                <a:latin typeface="Calibri" panose="020F0502020204030204" pitchFamily="34" charset="0"/>
              </a:rPr>
              <a:t> vs </a:t>
            </a:r>
            <a:r>
              <a:rPr lang="en-IN" altLang="en-US" sz="4400" b="1" dirty="0" err="1">
                <a:latin typeface="Calibri" panose="020F0502020204030204" pitchFamily="34" charset="0"/>
              </a:rPr>
              <a:t>PrintWriter</a:t>
            </a:r>
            <a:endParaRPr lang="en-IN" altLang="en-US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9421FDD-FF82-F101-44B2-749F5171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49017"/>
              </p:ext>
            </p:extLst>
          </p:nvPr>
        </p:nvGraphicFramePr>
        <p:xfrm>
          <a:off x="1693672" y="1295739"/>
          <a:ext cx="9516872" cy="51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436">
                  <a:extLst>
                    <a:ext uri="{9D8B030D-6E8A-4147-A177-3AD203B41FA5}">
                      <a16:colId xmlns:a16="http://schemas.microsoft.com/office/drawing/2014/main" val="4086455143"/>
                    </a:ext>
                  </a:extLst>
                </a:gridCol>
                <a:gridCol w="4758436">
                  <a:extLst>
                    <a:ext uri="{9D8B030D-6E8A-4147-A177-3AD203B41FA5}">
                      <a16:colId xmlns:a16="http://schemas.microsoft.com/office/drawing/2014/main" val="2772455551"/>
                    </a:ext>
                  </a:extLst>
                </a:gridCol>
              </a:tblGrid>
              <a:tr h="656359"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BufferedWriter</a:t>
                      </a:r>
                      <a:endParaRPr lang="en-IN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PrintWriter</a:t>
                      </a:r>
                      <a:endParaRPr lang="en-IN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28651"/>
                  </a:ext>
                </a:extLst>
              </a:tr>
              <a:tr h="586811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BufferedWriter</a:t>
                      </a:r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specify size of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PrintWriter</a:t>
                      </a:r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not specify size of buffer</a:t>
                      </a:r>
                    </a:p>
                    <a:p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99921"/>
                  </a:ext>
                </a:extLst>
              </a:tr>
              <a:tr h="586811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BufferedWriter</a:t>
                      </a:r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has write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PrintWriter</a:t>
                      </a:r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has Write and Print methods</a:t>
                      </a:r>
                    </a:p>
                    <a:p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90219"/>
                  </a:ext>
                </a:extLst>
              </a:tr>
              <a:tr h="970793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not wrap character oriented streams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wrap character oriented  and byte oriented streams only</a:t>
                      </a: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33243"/>
                  </a:ext>
                </a:extLst>
              </a:tr>
              <a:tr h="970793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 not support flushing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Auto flushing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4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Stream Chaining</a:t>
            </a:r>
            <a:endParaRPr lang="en-IN" alt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419F9-D490-059C-460E-14DBE3DD4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1700784"/>
            <a:ext cx="9418320" cy="4211066"/>
          </a:xfrm>
        </p:spPr>
      </p:pic>
    </p:spTree>
    <p:extLst>
      <p:ext uri="{BB962C8B-B14F-4D97-AF65-F5344CB8AC3E}">
        <p14:creationId xmlns:p14="http://schemas.microsoft.com/office/powerpoint/2010/main" val="41689727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436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Wisp</vt:lpstr>
      <vt:lpstr>Java I/O</vt:lpstr>
      <vt:lpstr>Java I/O</vt:lpstr>
      <vt:lpstr>Java I/O</vt:lpstr>
      <vt:lpstr>Java I/O</vt:lpstr>
      <vt:lpstr>Character Stream</vt:lpstr>
      <vt:lpstr>Byte Stream</vt:lpstr>
      <vt:lpstr>Stream Types</vt:lpstr>
      <vt:lpstr>BufferedWriter vs PrintWriter</vt:lpstr>
      <vt:lpstr>Stream Chaining</vt:lpstr>
      <vt:lpstr>Java Serialization</vt:lpstr>
      <vt:lpstr>Java Serialization</vt:lpstr>
      <vt:lpstr>Java Serialization</vt:lpstr>
      <vt:lpstr>File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692</cp:revision>
  <dcterms:created xsi:type="dcterms:W3CDTF">2022-09-10T17:56:43Z</dcterms:created>
  <dcterms:modified xsi:type="dcterms:W3CDTF">2022-10-10T17:44:27Z</dcterms:modified>
</cp:coreProperties>
</file>