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0" r:id="rId1"/>
  </p:sldMasterIdLst>
  <p:notesMasterIdLst>
    <p:notesMasterId r:id="rId17"/>
  </p:notesMasterIdLst>
  <p:sldIdLst>
    <p:sldId id="256" r:id="rId2"/>
    <p:sldId id="327" r:id="rId3"/>
    <p:sldId id="375" r:id="rId4"/>
    <p:sldId id="378" r:id="rId5"/>
    <p:sldId id="379" r:id="rId6"/>
    <p:sldId id="377" r:id="rId7"/>
    <p:sldId id="380" r:id="rId8"/>
    <p:sldId id="382" r:id="rId9"/>
    <p:sldId id="383" r:id="rId10"/>
    <p:sldId id="381" r:id="rId11"/>
    <p:sldId id="384" r:id="rId12"/>
    <p:sldId id="385" r:id="rId13"/>
    <p:sldId id="386" r:id="rId14"/>
    <p:sldId id="387" r:id="rId15"/>
    <p:sldId id="3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A8D8A7-3DFF-4B90-966D-9C1AE6B2E5EE}">
          <p14:sldIdLst>
            <p14:sldId id="256"/>
            <p14:sldId id="327"/>
            <p14:sldId id="375"/>
            <p14:sldId id="378"/>
            <p14:sldId id="379"/>
            <p14:sldId id="377"/>
            <p14:sldId id="380"/>
            <p14:sldId id="382"/>
            <p14:sldId id="383"/>
            <p14:sldId id="381"/>
            <p14:sldId id="384"/>
            <p14:sldId id="385"/>
            <p14:sldId id="386"/>
            <p14:sldId id="387"/>
            <p14:sldId id="3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ED1D1-5141-47C6-8775-730A4E30AC95}" type="datetimeFigureOut">
              <a:rPr lang="en-IN" smtClean="0"/>
              <a:t>16-10-2022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E4247-BCC3-43C3-97A2-EC8C9250AB3F}" type="slidenum">
              <a:rPr lang="en-IN" smtClean="0"/>
              <a:t>‹#›</a:t>
            </a:fld>
            <a:endParaRPr lang="en-IN"/>
          </a:p>
        </p:txBody>
      </p:sp>
    </p:spTree>
    <p:extLst>
      <p:ext uri="{BB962C8B-B14F-4D97-AF65-F5344CB8AC3E}">
        <p14:creationId xmlns:p14="http://schemas.microsoft.com/office/powerpoint/2010/main" val="182351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82018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711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98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637050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295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958649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98680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5947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5077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16-10-2022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9711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5699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C46E1-E072-402B-ABA2-29F4EB69E88B}" type="datetimeFigureOut">
              <a:rPr lang="en-IN" smtClean="0"/>
              <a:t>16-10-2022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41545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C46E1-E072-402B-ABA2-29F4EB69E88B}" type="datetimeFigureOut">
              <a:rPr lang="en-IN" smtClean="0"/>
              <a:t>16-10-2022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6051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C46E1-E072-402B-ABA2-29F4EB69E88B}" type="datetimeFigureOut">
              <a:rPr lang="en-IN" smtClean="0"/>
              <a:t>16-10-2022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9635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720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16-10-2022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45488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BC46E1-E072-402B-ABA2-29F4EB69E88B}" type="datetimeFigureOut">
              <a:rPr lang="en-IN" smtClean="0"/>
              <a:t>16-10-2022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447018-D857-480A-A04D-176EF9277547}" type="slidenum">
              <a:rPr lang="en-IN" smtClean="0"/>
              <a:t>‹#›</a:t>
            </a:fld>
            <a:endParaRPr lang="en-IN"/>
          </a:p>
        </p:txBody>
      </p:sp>
    </p:spTree>
    <p:extLst>
      <p:ext uri="{BB962C8B-B14F-4D97-AF65-F5344CB8AC3E}">
        <p14:creationId xmlns:p14="http://schemas.microsoft.com/office/powerpoint/2010/main" val="2682306379"/>
      </p:ext>
    </p:extLst>
  </p:cSld>
  <p:clrMap bg1="lt1" tx1="dk1" bg2="lt2" tx2="dk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22" r:id="rId12"/>
    <p:sldLayoutId id="2147484523" r:id="rId13"/>
    <p:sldLayoutId id="2147484524" r:id="rId14"/>
    <p:sldLayoutId id="2147484525" r:id="rId15"/>
    <p:sldLayoutId id="21474845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5AE-3FF7-23A4-DA93-EFF4A55AB673}"/>
              </a:ext>
            </a:extLst>
          </p:cNvPr>
          <p:cNvSpPr>
            <a:spLocks noGrp="1"/>
          </p:cNvSpPr>
          <p:nvPr>
            <p:ph type="ctrTitle"/>
          </p:nvPr>
        </p:nvSpPr>
        <p:spPr/>
        <p:txBody>
          <a:bodyPr/>
          <a:lstStyle/>
          <a:p>
            <a:pPr algn="just"/>
            <a:r>
              <a:rPr lang="en-IN" b="1" dirty="0">
                <a:latin typeface="Calibri" panose="020F0502020204030204" pitchFamily="34" charset="0"/>
                <a:cs typeface="Calibri" panose="020F0502020204030204" pitchFamily="34" charset="0"/>
              </a:rPr>
              <a:t>Java Threads</a:t>
            </a:r>
          </a:p>
        </p:txBody>
      </p:sp>
      <p:sp>
        <p:nvSpPr>
          <p:cNvPr id="3" name="Subtitle 2">
            <a:extLst>
              <a:ext uri="{FF2B5EF4-FFF2-40B4-BE49-F238E27FC236}">
                <a16:creationId xmlns:a16="http://schemas.microsoft.com/office/drawing/2014/main" id="{5F7167C2-7C99-F52A-3CB1-8F26B5BB862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801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Thread blocked state</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Sleeping</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Join ( waiting for threads to finish)</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Blocked to achieve lock ( monitor)</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Blocked on I/O operation ( </a:t>
            </a:r>
            <a:r>
              <a:rPr lang="en-US" sz="4000" dirty="0" err="1">
                <a:solidFill>
                  <a:srgbClr val="273239"/>
                </a:solidFill>
                <a:latin typeface="urw-din"/>
                <a:cs typeface="Calibri" panose="020F0502020204030204" pitchFamily="34" charset="0"/>
              </a:rPr>
              <a:t>System.out.read</a:t>
            </a:r>
            <a:r>
              <a:rPr lang="en-US" sz="4000" dirty="0">
                <a:solidFill>
                  <a:srgbClr val="273239"/>
                </a:solidFill>
                <a:latin typeface="urw-din"/>
                <a:cs typeface="Calibri" panose="020F0502020204030204" pitchFamily="34" charset="0"/>
              </a:rPr>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Blocked on wait</a:t>
            </a:r>
            <a:endParaRPr lang="en-US" sz="3200" dirty="0">
              <a:solidFill>
                <a:srgbClr val="27323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5558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Autofit/>
          </a:bodyPr>
          <a:lstStyle/>
          <a:p>
            <a:pPr marL="257175" indent="-257175"/>
            <a:r>
              <a:rPr lang="en-IN" altLang="en-US" b="1" dirty="0">
                <a:latin typeface="Calibri" panose="020F0502020204030204" pitchFamily="34" charset="0"/>
              </a:rPr>
              <a:t>Race Condition</a:t>
            </a:r>
            <a:endParaRPr lang="en-IN" altLang="en-US" sz="12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fontScale="925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The situation where two or more threads compete for the same resource access.</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The sequence of threads in resource is accessed is significant, This is called race condition.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A code section that create race conditions is called </a:t>
            </a:r>
            <a:r>
              <a:rPr lang="en-US" sz="4000" b="1" dirty="0">
                <a:solidFill>
                  <a:srgbClr val="273239"/>
                </a:solidFill>
                <a:latin typeface="urw-din"/>
                <a:cs typeface="Calibri" panose="020F0502020204030204" pitchFamily="34" charset="0"/>
              </a:rPr>
              <a:t> critical section</a:t>
            </a:r>
            <a:r>
              <a:rPr lang="en-US" sz="4000" dirty="0">
                <a:solidFill>
                  <a:srgbClr val="273239"/>
                </a:solidFill>
                <a:latin typeface="urw-din"/>
                <a:cs typeface="Calibri" panose="020F0502020204030204" pitchFamily="34" charset="0"/>
              </a:rPr>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Critical section should be executed by only one thread at a time. Once one thread finishes execution then give chance to other.</a:t>
            </a:r>
          </a:p>
        </p:txBody>
      </p:sp>
    </p:spTree>
    <p:extLst>
      <p:ext uri="{BB962C8B-B14F-4D97-AF65-F5344CB8AC3E}">
        <p14:creationId xmlns:p14="http://schemas.microsoft.com/office/powerpoint/2010/main" val="3163692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Autofit/>
          </a:bodyPr>
          <a:lstStyle/>
          <a:p>
            <a:pPr marL="257175" indent="-257175"/>
            <a:r>
              <a:rPr lang="en-IN" altLang="en-US" b="1" dirty="0">
                <a:latin typeface="Calibri" panose="020F0502020204030204" pitchFamily="34" charset="0"/>
              </a:rPr>
              <a:t>Thread Synchronization</a:t>
            </a:r>
            <a:endParaRPr lang="en-IN" altLang="en-US" sz="12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Synchronization guarantee thread safety.</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Thread synchronization is needed if many thread use </a:t>
            </a:r>
            <a:r>
              <a:rPr lang="en-US" sz="4000" b="1" dirty="0">
                <a:solidFill>
                  <a:srgbClr val="273239"/>
                </a:solidFill>
                <a:latin typeface="urw-din"/>
                <a:cs typeface="Calibri" panose="020F0502020204030204" pitchFamily="34" charset="0"/>
              </a:rPr>
              <a:t>SHARED RESOURCE</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Synchronized method or synchronized block can be used to guard critical section.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Synchronized keyword puts lock on Object ( </a:t>
            </a:r>
            <a:r>
              <a:rPr lang="en-US" sz="4000" dirty="0" err="1">
                <a:solidFill>
                  <a:srgbClr val="273239"/>
                </a:solidFill>
                <a:latin typeface="urw-din"/>
                <a:cs typeface="Calibri" panose="020F0502020204030204" pitchFamily="34" charset="0"/>
              </a:rPr>
              <a:t>i.e</a:t>
            </a:r>
            <a:r>
              <a:rPr lang="en-US" sz="4000" dirty="0">
                <a:solidFill>
                  <a:srgbClr val="273239"/>
                </a:solidFill>
                <a:latin typeface="urw-din"/>
                <a:cs typeface="Calibri" panose="020F0502020204030204" pitchFamily="34" charset="0"/>
              </a:rPr>
              <a:t> shared resource or object)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Synchronized block should be preferred over synchronized methods</a:t>
            </a:r>
          </a:p>
        </p:txBody>
      </p:sp>
    </p:spTree>
    <p:extLst>
      <p:ext uri="{BB962C8B-B14F-4D97-AF65-F5344CB8AC3E}">
        <p14:creationId xmlns:p14="http://schemas.microsoft.com/office/powerpoint/2010/main" val="46910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Autofit/>
          </a:bodyPr>
          <a:lstStyle/>
          <a:p>
            <a:pPr marL="257175" indent="-257175"/>
            <a:r>
              <a:rPr lang="en-IN" altLang="en-US" b="1" dirty="0">
                <a:latin typeface="Calibri" panose="020F0502020204030204" pitchFamily="34" charset="0"/>
              </a:rPr>
              <a:t>Static and instance method Synchronization</a:t>
            </a:r>
            <a:endParaRPr lang="en-IN" altLang="en-US" sz="12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fontScale="92500"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Threads calling instance synchronized  two methods in the same class will y block each other if they are invoked using the same instance.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Threads calling two static synchronized methods in the same class will block each other as lock in on Class.</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 A static synchronized method and a instance synchronized method will not block each other</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cs typeface="Calibri" panose="020F0502020204030204" pitchFamily="34" charset="0"/>
              </a:rPr>
              <a:t>The static method locks on a Class instance while the instance method locks on the </a:t>
            </a:r>
            <a:r>
              <a:rPr lang="en-US" sz="4000" b="1" dirty="0">
                <a:solidFill>
                  <a:srgbClr val="273239"/>
                </a:solidFill>
                <a:latin typeface="urw-din"/>
                <a:cs typeface="Calibri" panose="020F0502020204030204" pitchFamily="34" charset="0"/>
              </a:rPr>
              <a:t>this </a:t>
            </a:r>
            <a:r>
              <a:rPr lang="en-US" sz="4000" dirty="0">
                <a:solidFill>
                  <a:srgbClr val="273239"/>
                </a:solidFill>
                <a:latin typeface="urw-din"/>
                <a:cs typeface="Calibri" panose="020F0502020204030204" pitchFamily="34" charset="0"/>
              </a:rPr>
              <a:t>instance</a:t>
            </a:r>
          </a:p>
        </p:txBody>
      </p:sp>
    </p:spTree>
    <p:extLst>
      <p:ext uri="{BB962C8B-B14F-4D97-AF65-F5344CB8AC3E}">
        <p14:creationId xmlns:p14="http://schemas.microsoft.com/office/powerpoint/2010/main" val="321808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Autofit/>
          </a:bodyPr>
          <a:lstStyle/>
          <a:p>
            <a:pPr marL="257175" indent="-257175"/>
            <a:r>
              <a:rPr lang="en-US" sz="3600" b="1" i="0" dirty="0">
                <a:solidFill>
                  <a:srgbClr val="273239"/>
                </a:solidFill>
                <a:effectLst/>
                <a:latin typeface="Calibri" panose="020F0502020204030204" pitchFamily="34" charset="0"/>
                <a:cs typeface="Calibri" panose="020F0502020204030204" pitchFamily="34" charset="0"/>
              </a:rPr>
              <a:t>Inter-thread communication</a:t>
            </a:r>
            <a:endParaRPr lang="en-IN" altLang="en-US" sz="1200" b="1" dirty="0">
              <a:latin typeface="Calibri" panose="020F0502020204030204" pitchFamily="34" charset="0"/>
              <a:cs typeface="Calibri" panose="020F0502020204030204" pitchFamily="34" charset="0"/>
            </a:endParaRPr>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2800" b="0" i="0" dirty="0">
                <a:solidFill>
                  <a:srgbClr val="273239"/>
                </a:solidFill>
                <a:effectLst/>
                <a:latin typeface="urw-din"/>
              </a:rPr>
              <a:t>Inter-thread communication in Java is a mechanism in which a thread is paused running in its critical section and another thread is allowed to enter (or lock) in the same critical section to be executed.</a:t>
            </a:r>
          </a:p>
          <a:p>
            <a:pPr>
              <a:buClr>
                <a:srgbClr val="A53010"/>
              </a:buClr>
              <a:defRPr/>
            </a:pPr>
            <a:r>
              <a:rPr lang="en-US" sz="2800" b="1" i="0" dirty="0">
                <a:solidFill>
                  <a:srgbClr val="273239"/>
                </a:solidFill>
                <a:effectLst/>
                <a:latin typeface="urw-din"/>
              </a:rPr>
              <a:t>Methods of Object class (Inter thread communication)</a:t>
            </a:r>
          </a:p>
          <a:p>
            <a:pPr marL="1314450" lvl="2" indent="-514350">
              <a:buClr>
                <a:srgbClr val="A53010"/>
              </a:buClr>
              <a:buFont typeface="+mj-lt"/>
              <a:buAutoNum type="arabicPeriod"/>
              <a:defRPr/>
            </a:pPr>
            <a:r>
              <a:rPr lang="en-US" sz="3700" dirty="0">
                <a:solidFill>
                  <a:srgbClr val="273239"/>
                </a:solidFill>
                <a:latin typeface="urw-din"/>
              </a:rPr>
              <a:t>wait () method</a:t>
            </a:r>
            <a:endParaRPr lang="en-US" sz="3700" b="0" i="0" dirty="0">
              <a:solidFill>
                <a:srgbClr val="273239"/>
              </a:solidFill>
              <a:effectLst/>
              <a:latin typeface="urw-din"/>
            </a:endParaRPr>
          </a:p>
          <a:p>
            <a:pPr marL="1257300" lvl="2" indent="-457200">
              <a:buClr>
                <a:srgbClr val="A53010"/>
              </a:buClr>
              <a:buFont typeface="Arial" panose="020B0604020202020204" pitchFamily="34" charset="0"/>
              <a:buChar char="•"/>
              <a:defRPr/>
            </a:pPr>
            <a:r>
              <a:rPr lang="en-US" sz="3000" b="0" i="0" dirty="0">
                <a:solidFill>
                  <a:srgbClr val="273239"/>
                </a:solidFill>
                <a:effectLst/>
                <a:latin typeface="urw-din"/>
              </a:rPr>
              <a:t>Forces  the executing thread to release lock or monitor &amp; wait outside.</a:t>
            </a:r>
          </a:p>
          <a:p>
            <a:pPr marL="1257300" lvl="2" indent="-457200">
              <a:buClr>
                <a:srgbClr val="A53010"/>
              </a:buClr>
              <a:buFont typeface="Arial" panose="020B0604020202020204" pitchFamily="34" charset="0"/>
              <a:buChar char="•"/>
              <a:defRPr/>
            </a:pPr>
            <a:r>
              <a:rPr lang="en-US" sz="2800" b="0" i="0" dirty="0">
                <a:solidFill>
                  <a:srgbClr val="273239"/>
                </a:solidFill>
                <a:effectLst/>
                <a:latin typeface="urw-din"/>
              </a:rPr>
              <a:t>It throws for </a:t>
            </a:r>
            <a:r>
              <a:rPr lang="en-US" sz="2800" b="0" i="0" dirty="0" err="1">
                <a:solidFill>
                  <a:srgbClr val="273239"/>
                </a:solidFill>
                <a:effectLst/>
                <a:latin typeface="urw-din"/>
              </a:rPr>
              <a:t>InterruptedException</a:t>
            </a:r>
            <a:r>
              <a:rPr lang="en-US" sz="2800" b="0" i="0" dirty="0">
                <a:solidFill>
                  <a:srgbClr val="273239"/>
                </a:solidFill>
                <a:effectLst/>
                <a:latin typeface="urw-din"/>
              </a:rPr>
              <a:t> and </a:t>
            </a:r>
            <a:r>
              <a:rPr lang="en-US" sz="2800" b="0" i="0" dirty="0" err="1">
                <a:solidFill>
                  <a:srgbClr val="273239"/>
                </a:solidFill>
                <a:effectLst/>
                <a:latin typeface="urw-din"/>
              </a:rPr>
              <a:t>IllegalMonitorStateException</a:t>
            </a:r>
            <a:endParaRPr lang="en-US" sz="2800" dirty="0">
              <a:solidFill>
                <a:srgbClr val="273239"/>
              </a:solidFill>
              <a:latin typeface="urw-din"/>
            </a:endParaRPr>
          </a:p>
          <a:p>
            <a:pPr marL="1257300" lvl="2" indent="-457200">
              <a:buClr>
                <a:srgbClr val="A53010"/>
              </a:buClr>
              <a:buFont typeface="Arial" panose="020B0604020202020204" pitchFamily="34" charset="0"/>
              <a:buChar char="•"/>
              <a:defRPr/>
            </a:pPr>
            <a:r>
              <a:rPr lang="en-US" sz="2800" b="0" i="0" dirty="0">
                <a:solidFill>
                  <a:srgbClr val="273239"/>
                </a:solidFill>
                <a:effectLst/>
                <a:latin typeface="urw-din"/>
              </a:rPr>
              <a:t>Some other thread sends interrupt signal to the waiting thread.</a:t>
            </a: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lang="en-US" sz="2800" b="0" i="0" dirty="0">
              <a:solidFill>
                <a:srgbClr val="273239"/>
              </a:solidFill>
              <a:effectLst/>
              <a:latin typeface="urw-din"/>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lang="en-US" sz="4000" dirty="0">
              <a:solidFill>
                <a:srgbClr val="273239"/>
              </a:solidFill>
              <a:latin typeface="urw-din"/>
              <a:cs typeface="Calibri" panose="020F0502020204030204" pitchFamily="34" charset="0"/>
            </a:endParaRPr>
          </a:p>
        </p:txBody>
      </p:sp>
    </p:spTree>
    <p:extLst>
      <p:ext uri="{BB962C8B-B14F-4D97-AF65-F5344CB8AC3E}">
        <p14:creationId xmlns:p14="http://schemas.microsoft.com/office/powerpoint/2010/main" val="150390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noAutofit/>
          </a:bodyPr>
          <a:lstStyle/>
          <a:p>
            <a:pPr marL="257175" indent="-257175"/>
            <a:r>
              <a:rPr lang="en-US" sz="3600" b="1" i="0" dirty="0">
                <a:solidFill>
                  <a:srgbClr val="273239"/>
                </a:solidFill>
                <a:effectLst/>
                <a:latin typeface="Calibri" panose="020F0502020204030204" pitchFamily="34" charset="0"/>
                <a:cs typeface="Calibri" panose="020F0502020204030204" pitchFamily="34" charset="0"/>
              </a:rPr>
              <a:t>Inter-thread communication</a:t>
            </a:r>
            <a:endParaRPr lang="en-IN" altLang="en-US" sz="1200" b="1" dirty="0">
              <a:latin typeface="Calibri" panose="020F0502020204030204" pitchFamily="34" charset="0"/>
              <a:cs typeface="Calibri" panose="020F0502020204030204" pitchFamily="34" charset="0"/>
            </a:endParaRPr>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a:bodyPr>
          <a:lstStyle/>
          <a:p>
            <a:pPr marL="1543050" lvl="2" indent="-742950">
              <a:buClr>
                <a:srgbClr val="A53010"/>
              </a:buClr>
              <a:buFont typeface="+mj-lt"/>
              <a:buAutoNum type="arabicPeriod" startAt="2"/>
              <a:defRPr/>
            </a:pPr>
            <a:r>
              <a:rPr lang="en-US" sz="3700" dirty="0">
                <a:solidFill>
                  <a:srgbClr val="273239"/>
                </a:solidFill>
                <a:latin typeface="urw-din"/>
              </a:rPr>
              <a:t>notify () method</a:t>
            </a:r>
            <a:endParaRPr lang="en-US" sz="3700" b="0" i="0" dirty="0">
              <a:solidFill>
                <a:srgbClr val="273239"/>
              </a:solidFill>
              <a:effectLst/>
              <a:latin typeface="urw-din"/>
            </a:endParaRPr>
          </a:p>
          <a:p>
            <a:pPr marL="1257300" lvl="2" indent="-457200">
              <a:buClr>
                <a:srgbClr val="A53010"/>
              </a:buClr>
              <a:buFont typeface="Arial" panose="020B0604020202020204" pitchFamily="34" charset="0"/>
              <a:buChar char="•"/>
              <a:defRPr/>
            </a:pPr>
            <a:r>
              <a:rPr lang="en-US" sz="2800" b="0" i="0" dirty="0">
                <a:solidFill>
                  <a:srgbClr val="273239"/>
                </a:solidFill>
                <a:effectLst/>
                <a:latin typeface="urw-din"/>
              </a:rPr>
              <a:t>Un-blocks only 1 thread which is waiting on same object's monitor.</a:t>
            </a:r>
          </a:p>
          <a:p>
            <a:pPr marL="1257300" lvl="2" indent="-457200">
              <a:buClr>
                <a:srgbClr val="A53010"/>
              </a:buClr>
              <a:buFont typeface="Arial" panose="020B0604020202020204" pitchFamily="34" charset="0"/>
              <a:buChar char="•"/>
              <a:defRPr/>
            </a:pPr>
            <a:r>
              <a:rPr lang="en-US" sz="2800" dirty="0">
                <a:solidFill>
                  <a:srgbClr val="273239"/>
                </a:solidFill>
                <a:latin typeface="urw-din"/>
              </a:rPr>
              <a:t>May throw </a:t>
            </a:r>
            <a:r>
              <a:rPr lang="en-US" sz="2800" b="0" i="0" dirty="0" err="1">
                <a:solidFill>
                  <a:srgbClr val="273239"/>
                </a:solidFill>
                <a:effectLst/>
                <a:latin typeface="urw-din"/>
              </a:rPr>
              <a:t>IllegalMonitorStateException</a:t>
            </a:r>
            <a:r>
              <a:rPr lang="en-US" sz="2800" b="0" i="0" dirty="0">
                <a:solidFill>
                  <a:srgbClr val="273239"/>
                </a:solidFill>
                <a:effectLst/>
                <a:latin typeface="urw-din"/>
              </a:rPr>
              <a:t> , if the current thread is not the owner of a lock.</a:t>
            </a:r>
          </a:p>
          <a:p>
            <a:pPr marL="1543050" lvl="2" indent="-742950">
              <a:buClr>
                <a:srgbClr val="A53010"/>
              </a:buClr>
              <a:buFont typeface="+mj-lt"/>
              <a:buAutoNum type="arabicPeriod" startAt="3"/>
              <a:defRPr/>
            </a:pPr>
            <a:r>
              <a:rPr lang="en-US" sz="3700" dirty="0" err="1">
                <a:solidFill>
                  <a:srgbClr val="273239"/>
                </a:solidFill>
                <a:latin typeface="urw-din"/>
              </a:rPr>
              <a:t>notifyAll</a:t>
            </a:r>
            <a:r>
              <a:rPr lang="en-US" sz="3700" dirty="0">
                <a:solidFill>
                  <a:srgbClr val="273239"/>
                </a:solidFill>
                <a:latin typeface="urw-din"/>
              </a:rPr>
              <a:t> () method</a:t>
            </a:r>
            <a:endParaRPr lang="en-US" sz="3700" b="0" i="0" dirty="0">
              <a:solidFill>
                <a:srgbClr val="273239"/>
              </a:solidFill>
              <a:effectLst/>
              <a:latin typeface="urw-din"/>
            </a:endParaRPr>
          </a:p>
          <a:p>
            <a:pPr marL="1257300" lvl="2" indent="-457200">
              <a:buClr>
                <a:srgbClr val="A53010"/>
              </a:buClr>
              <a:buFont typeface="Arial" panose="020B0604020202020204" pitchFamily="34" charset="0"/>
              <a:buChar char="•"/>
              <a:defRPr/>
            </a:pPr>
            <a:r>
              <a:rPr lang="en-US" sz="2800" b="0" i="0" dirty="0">
                <a:solidFill>
                  <a:srgbClr val="273239"/>
                </a:solidFill>
                <a:effectLst/>
                <a:latin typeface="urw-din"/>
              </a:rPr>
              <a:t>Un-blocks </a:t>
            </a:r>
            <a:r>
              <a:rPr lang="en-US" sz="2800" b="1" i="0" dirty="0">
                <a:solidFill>
                  <a:srgbClr val="273239"/>
                </a:solidFill>
                <a:effectLst/>
                <a:latin typeface="urw-din"/>
              </a:rPr>
              <a:t>All</a:t>
            </a:r>
            <a:r>
              <a:rPr lang="en-US" sz="2800" b="0" i="0" dirty="0">
                <a:solidFill>
                  <a:srgbClr val="273239"/>
                </a:solidFill>
                <a:effectLst/>
                <a:latin typeface="urw-din"/>
              </a:rPr>
              <a:t> waiting threads  on the same object's monitor.</a:t>
            </a:r>
            <a:endParaRPr lang="en-US" sz="2800" dirty="0">
              <a:solidFill>
                <a:srgbClr val="273239"/>
              </a:solidFill>
              <a:latin typeface="urw-din"/>
              <a:cs typeface="Calibri" panose="020F0502020204030204" pitchFamily="34" charset="0"/>
            </a:endParaRPr>
          </a:p>
          <a:p>
            <a:pPr marL="800100" lvl="2" indent="0">
              <a:buClr>
                <a:srgbClr val="A53010"/>
              </a:buClr>
              <a:buNone/>
              <a:defRPr/>
            </a:pPr>
            <a:endParaRPr lang="en-US" sz="2800" b="0" i="0" dirty="0">
              <a:solidFill>
                <a:srgbClr val="273239"/>
              </a:solidFill>
              <a:effectLst/>
              <a:latin typeface="urw-din"/>
            </a:endParaRP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lang="en-US" sz="2800" b="0" i="0" dirty="0">
              <a:solidFill>
                <a:srgbClr val="273239"/>
              </a:solidFill>
              <a:effectLst/>
              <a:latin typeface="urw-din"/>
            </a:endParaRP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lang="en-US" sz="4000" dirty="0">
              <a:solidFill>
                <a:srgbClr val="273239"/>
              </a:solidFill>
              <a:latin typeface="urw-din"/>
              <a:cs typeface="Calibri" panose="020F0502020204030204" pitchFamily="34" charset="0"/>
            </a:endParaRPr>
          </a:p>
        </p:txBody>
      </p:sp>
    </p:spTree>
    <p:extLst>
      <p:ext uri="{BB962C8B-B14F-4D97-AF65-F5344CB8AC3E}">
        <p14:creationId xmlns:p14="http://schemas.microsoft.com/office/powerpoint/2010/main" val="143172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Multitasking</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lnSpcReduction="10000"/>
          </a:bodyPr>
          <a:lstStyle/>
          <a:p>
            <a:r>
              <a:rPr lang="en-US" sz="3600" dirty="0">
                <a:latin typeface="Calibri" panose="020F0502020204030204" pitchFamily="34" charset="0"/>
              </a:rPr>
              <a:t>Perform </a:t>
            </a:r>
            <a:r>
              <a:rPr lang="en-US" sz="3600" b="0" i="0" dirty="0">
                <a:solidFill>
                  <a:srgbClr val="273239"/>
                </a:solidFill>
                <a:effectLst/>
                <a:latin typeface="urw-din"/>
              </a:rPr>
              <a:t>multiple actions/tasks simultaneously on the machine</a:t>
            </a:r>
            <a:endParaRPr lang="en-GB" sz="3600" dirty="0">
              <a:latin typeface="Calibri" panose="020F0502020204030204" pitchFamily="34" charset="0"/>
            </a:endParaRPr>
          </a:p>
          <a:p>
            <a:r>
              <a:rPr lang="en-IN" sz="3600" b="1" i="0" dirty="0">
                <a:solidFill>
                  <a:srgbClr val="273239"/>
                </a:solidFill>
                <a:effectLst/>
                <a:latin typeface="urw-din"/>
              </a:rPr>
              <a:t>1. Process-Based Multitasking (Multiprocessing)</a:t>
            </a:r>
          </a:p>
          <a:p>
            <a:pPr lvl="2">
              <a:buFont typeface="Courier New" panose="02070309020205020404" pitchFamily="49" charset="0"/>
              <a:buChar char="o"/>
            </a:pPr>
            <a:r>
              <a:rPr lang="en-US" sz="3200" b="0" i="0" dirty="0">
                <a:solidFill>
                  <a:srgbClr val="273239"/>
                </a:solidFill>
                <a:effectLst/>
                <a:latin typeface="Calibri" panose="020F0502020204030204" pitchFamily="34" charset="0"/>
                <a:cs typeface="Calibri" panose="020F0502020204030204" pitchFamily="34" charset="0"/>
              </a:rPr>
              <a:t>processes are heavyweight and each process was allocated by a separate memory area. </a:t>
            </a:r>
          </a:p>
          <a:p>
            <a:pPr lvl="2">
              <a:buFont typeface="Courier New" panose="02070309020205020404" pitchFamily="49" charset="0"/>
              <a:buChar char="o"/>
            </a:pPr>
            <a:r>
              <a:rPr lang="en-US" sz="3200" b="0" i="0" dirty="0">
                <a:solidFill>
                  <a:srgbClr val="273239"/>
                </a:solidFill>
                <a:effectLst/>
                <a:latin typeface="Calibri" panose="020F0502020204030204" pitchFamily="34" charset="0"/>
                <a:cs typeface="Calibri" panose="020F0502020204030204" pitchFamily="34" charset="0"/>
              </a:rPr>
              <a:t>Process is heavyweight , the cost of communication between processes is high and it takes a long time for switching between processes as it involves actions such as loading, saving in registers, updating maps, lists, </a:t>
            </a:r>
            <a:r>
              <a:rPr lang="en-US" sz="3200" b="0" i="0" dirty="0" err="1">
                <a:solidFill>
                  <a:srgbClr val="273239"/>
                </a:solidFill>
                <a:effectLst/>
                <a:latin typeface="Calibri" panose="020F0502020204030204" pitchFamily="34" charset="0"/>
                <a:cs typeface="Calibri" panose="020F0502020204030204" pitchFamily="34" charset="0"/>
              </a:rPr>
              <a:t>etc</a:t>
            </a:r>
            <a:endParaRPr lang="en-US" sz="3200" b="0" i="0" dirty="0">
              <a:solidFill>
                <a:srgbClr val="273239"/>
              </a:solidFill>
              <a:effectLst/>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3200" dirty="0">
                <a:solidFill>
                  <a:srgbClr val="273239"/>
                </a:solidFill>
                <a:latin typeface="Calibri" panose="020F0502020204030204" pitchFamily="34" charset="0"/>
                <a:cs typeface="Calibri" panose="020F0502020204030204" pitchFamily="34" charset="0"/>
              </a:rPr>
              <a:t> can not be controlled by JRE</a:t>
            </a:r>
            <a:endParaRPr lang="en-IN" sz="3200" dirty="0">
              <a:latin typeface="Calibri" panose="020F0502020204030204" pitchFamily="34" charset="0"/>
              <a:cs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364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Multitasking</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lnSpcReduction="10000"/>
          </a:bodyPr>
          <a:lstStyle/>
          <a:p>
            <a:r>
              <a:rPr lang="en-IN" sz="3600" b="1" i="0" dirty="0">
                <a:solidFill>
                  <a:srgbClr val="273239"/>
                </a:solidFill>
                <a:effectLst/>
                <a:latin typeface="urw-din"/>
              </a:rPr>
              <a:t>2. Thread-Based Multitasking </a:t>
            </a:r>
          </a:p>
          <a:p>
            <a:pPr lvl="2">
              <a:buFont typeface="Courier New" panose="02070309020205020404" pitchFamily="49" charset="0"/>
              <a:buChar char="o"/>
            </a:pPr>
            <a:r>
              <a:rPr lang="en-US" sz="3200" b="0" i="0" dirty="0">
                <a:solidFill>
                  <a:srgbClr val="273239"/>
                </a:solidFill>
                <a:effectLst/>
                <a:latin typeface="Calibri" panose="020F0502020204030204" pitchFamily="34" charset="0"/>
                <a:cs typeface="Calibri" panose="020F0502020204030204" pitchFamily="34" charset="0"/>
              </a:rPr>
              <a:t>Thread are light weight and share same address space</a:t>
            </a:r>
          </a:p>
          <a:p>
            <a:pPr lvl="2">
              <a:buFont typeface="Courier New" panose="02070309020205020404" pitchFamily="49" charset="0"/>
              <a:buChar char="o"/>
            </a:pPr>
            <a:r>
              <a:rPr lang="en-US" sz="3200" dirty="0">
                <a:solidFill>
                  <a:srgbClr val="273239"/>
                </a:solidFill>
                <a:latin typeface="Calibri" panose="020F0502020204030204" pitchFamily="34" charset="0"/>
                <a:cs typeface="Calibri" panose="020F0502020204030204" pitchFamily="34" charset="0"/>
              </a:rPr>
              <a:t>A thread is a single sequential flow of control within a program</a:t>
            </a:r>
          </a:p>
          <a:p>
            <a:pPr lvl="2">
              <a:buFont typeface="Courier New" panose="02070309020205020404" pitchFamily="49" charset="0"/>
              <a:buChar char="o"/>
            </a:pPr>
            <a:r>
              <a:rPr lang="en-US" sz="3200" dirty="0">
                <a:solidFill>
                  <a:srgbClr val="273239"/>
                </a:solidFill>
                <a:latin typeface="Calibri" panose="020F0502020204030204" pitchFamily="34" charset="0"/>
                <a:cs typeface="Calibri" panose="020F0502020204030204" pitchFamily="34" charset="0"/>
              </a:rPr>
              <a:t>Switching between thread is quicker than then processes</a:t>
            </a:r>
          </a:p>
          <a:p>
            <a:pPr lvl="2">
              <a:buFont typeface="Courier New" panose="02070309020205020404" pitchFamily="49" charset="0"/>
              <a:buChar char="o"/>
            </a:pPr>
            <a:r>
              <a:rPr lang="en-US" sz="3200" dirty="0">
                <a:solidFill>
                  <a:srgbClr val="273239"/>
                </a:solidFill>
                <a:latin typeface="Calibri" panose="020F0502020204030204" pitchFamily="34" charset="0"/>
                <a:cs typeface="Calibri" panose="020F0502020204030204" pitchFamily="34" charset="0"/>
              </a:rPr>
              <a:t>Threads make </a:t>
            </a:r>
            <a:r>
              <a:rPr lang="en-IN" sz="3200" dirty="0">
                <a:solidFill>
                  <a:srgbClr val="273239"/>
                </a:solidFill>
                <a:latin typeface="Calibri" panose="020F0502020204030204" pitchFamily="34" charset="0"/>
                <a:cs typeface="Calibri" panose="020F0502020204030204" pitchFamily="34" charset="0"/>
              </a:rPr>
              <a:t>Utilization of multiprocessor architecture</a:t>
            </a:r>
          </a:p>
          <a:p>
            <a:pPr lvl="2">
              <a:buFont typeface="Courier New" panose="02070309020205020404" pitchFamily="49" charset="0"/>
              <a:buChar char="o"/>
            </a:pPr>
            <a:r>
              <a:rPr lang="en-US" sz="3200" dirty="0">
                <a:solidFill>
                  <a:srgbClr val="273239"/>
                </a:solidFill>
                <a:latin typeface="Calibri" panose="020F0502020204030204" pitchFamily="34" charset="0"/>
                <a:cs typeface="Calibri" panose="020F0502020204030204" pitchFamily="34" charset="0"/>
              </a:rPr>
              <a:t>Thread synchronization functions could be used to improve inter-process communication. </a:t>
            </a:r>
            <a:endParaRPr lang="en-IN" sz="3200" dirty="0">
              <a:solidFill>
                <a:srgbClr val="273239"/>
              </a:solidFill>
              <a:latin typeface="Calibri" panose="020F0502020204030204" pitchFamily="34" charset="0"/>
              <a:cs typeface="Calibri" panose="020F0502020204030204" pitchFamily="34" charset="0"/>
            </a:endParaRPr>
          </a:p>
          <a:p>
            <a:pPr lvl="2">
              <a:buFont typeface="Courier New" panose="02070309020205020404" pitchFamily="49" charset="0"/>
              <a:buChar char="o"/>
            </a:pPr>
            <a:endParaRPr lang="en-US" sz="3200" dirty="0">
              <a:solidFill>
                <a:srgbClr val="27323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9468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Three ways to create Thread</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a:bodyPr>
          <a:lstStyle/>
          <a:p>
            <a:r>
              <a:rPr lang="en-IN" sz="3600" b="1" i="0" dirty="0">
                <a:solidFill>
                  <a:srgbClr val="273239"/>
                </a:solidFill>
                <a:effectLst/>
                <a:latin typeface="urw-din"/>
              </a:rPr>
              <a:t>Threads can be created in Java using below 3 ways</a:t>
            </a:r>
          </a:p>
          <a:p>
            <a:pPr marL="1428750" lvl="2" indent="-514350">
              <a:buFont typeface="+mj-lt"/>
              <a:buAutoNum type="arabicPeriod"/>
            </a:pPr>
            <a:r>
              <a:rPr lang="en-US" sz="3200" b="0" i="0" dirty="0">
                <a:solidFill>
                  <a:srgbClr val="273239"/>
                </a:solidFill>
                <a:effectLst/>
                <a:latin typeface="Calibri" panose="020F0502020204030204" pitchFamily="34" charset="0"/>
                <a:cs typeface="Calibri" panose="020F0502020204030204" pitchFamily="34" charset="0"/>
              </a:rPr>
              <a:t>Extending Thread class</a:t>
            </a:r>
          </a:p>
          <a:p>
            <a:pPr marL="1428750" lvl="2" indent="-514350">
              <a:buFont typeface="+mj-lt"/>
              <a:buAutoNum type="arabicPeriod" startAt="2"/>
            </a:pPr>
            <a:r>
              <a:rPr lang="en-US" sz="3200" dirty="0">
                <a:solidFill>
                  <a:srgbClr val="273239"/>
                </a:solidFill>
                <a:latin typeface="Calibri" panose="020F0502020204030204" pitchFamily="34" charset="0"/>
                <a:cs typeface="Calibri" panose="020F0502020204030204" pitchFamily="34" charset="0"/>
              </a:rPr>
              <a:t>Implementing Runnable( Interface) and overriding </a:t>
            </a:r>
            <a:r>
              <a:rPr lang="en-US" sz="3200" b="1" dirty="0">
                <a:solidFill>
                  <a:srgbClr val="273239"/>
                </a:solidFill>
                <a:latin typeface="Calibri" panose="020F0502020204030204" pitchFamily="34" charset="0"/>
                <a:cs typeface="Calibri" panose="020F0502020204030204" pitchFamily="34" charset="0"/>
              </a:rPr>
              <a:t>public void run() </a:t>
            </a:r>
            <a:r>
              <a:rPr lang="en-US" sz="3200" dirty="0">
                <a:solidFill>
                  <a:srgbClr val="273239"/>
                </a:solidFill>
                <a:latin typeface="Calibri" panose="020F0502020204030204" pitchFamily="34" charset="0"/>
                <a:cs typeface="Calibri" panose="020F0502020204030204" pitchFamily="34" charset="0"/>
              </a:rPr>
              <a:t>method</a:t>
            </a:r>
          </a:p>
          <a:p>
            <a:pPr marL="1428750" lvl="2" indent="-514350">
              <a:buFont typeface="+mj-lt"/>
              <a:buAutoNum type="arabicPeriod" startAt="3"/>
            </a:pPr>
            <a:r>
              <a:rPr lang="en-US" sz="3400" dirty="0">
                <a:solidFill>
                  <a:srgbClr val="273239"/>
                </a:solidFill>
                <a:latin typeface="Calibri" panose="020F0502020204030204" pitchFamily="34" charset="0"/>
                <a:cs typeface="Calibri" panose="020F0502020204030204" pitchFamily="34" charset="0"/>
              </a:rPr>
              <a:t>Implementing Callable( Interface) and overriding call </a:t>
            </a:r>
            <a:r>
              <a:rPr lang="en-US" sz="3400" b="1" dirty="0">
                <a:solidFill>
                  <a:srgbClr val="273239"/>
                </a:solidFill>
                <a:latin typeface="Calibri" panose="020F0502020204030204" pitchFamily="34" charset="0"/>
                <a:cs typeface="Calibri" panose="020F0502020204030204" pitchFamily="34" charset="0"/>
              </a:rPr>
              <a:t>public Object call() throws Exception</a:t>
            </a:r>
          </a:p>
          <a:p>
            <a:pPr marL="1428750" lvl="2" indent="-514350">
              <a:buFont typeface="+mj-lt"/>
              <a:buAutoNum type="arabicPeriod" startAt="3"/>
            </a:pPr>
            <a:r>
              <a:rPr lang="en-US" sz="3400" dirty="0">
                <a:solidFill>
                  <a:srgbClr val="273239"/>
                </a:solidFill>
                <a:latin typeface="Calibri" panose="020F0502020204030204" pitchFamily="34" charset="0"/>
                <a:cs typeface="Calibri" panose="020F0502020204030204" pitchFamily="34" charset="0"/>
              </a:rPr>
              <a:t>Using </a:t>
            </a:r>
            <a:r>
              <a:rPr lang="en-US" sz="3400" b="1" dirty="0" err="1">
                <a:solidFill>
                  <a:srgbClr val="273239"/>
                </a:solidFill>
                <a:latin typeface="Calibri" panose="020F0502020204030204" pitchFamily="34" charset="0"/>
                <a:cs typeface="Calibri" panose="020F0502020204030204" pitchFamily="34" charset="0"/>
              </a:rPr>
              <a:t>java.util.concurrent.Executor</a:t>
            </a:r>
            <a:r>
              <a:rPr lang="en-US" sz="3400" b="1" dirty="0">
                <a:solidFill>
                  <a:srgbClr val="273239"/>
                </a:solidFill>
                <a:latin typeface="Calibri" panose="020F0502020204030204" pitchFamily="34" charset="0"/>
                <a:cs typeface="Calibri" panose="020F0502020204030204" pitchFamily="34" charset="0"/>
              </a:rPr>
              <a:t> </a:t>
            </a:r>
            <a:r>
              <a:rPr lang="en-US" sz="3400" dirty="0">
                <a:solidFill>
                  <a:srgbClr val="273239"/>
                </a:solidFill>
                <a:latin typeface="Calibri" panose="020F0502020204030204" pitchFamily="34" charset="0"/>
                <a:cs typeface="Calibri" panose="020F0502020204030204" pitchFamily="34" charset="0"/>
              </a:rPr>
              <a:t>for auto creation of threads</a:t>
            </a:r>
          </a:p>
          <a:p>
            <a:pPr marL="914400" lvl="2" indent="0">
              <a:buNone/>
            </a:pPr>
            <a:endParaRPr lang="en-US" sz="3200" dirty="0">
              <a:solidFill>
                <a:srgbClr val="27323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04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Main Thread</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b="0" i="0" dirty="0">
                <a:solidFill>
                  <a:srgbClr val="273239"/>
                </a:solidFill>
                <a:effectLst/>
                <a:latin typeface="urw-din"/>
              </a:rPr>
              <a:t>Main Method in each and every Java Program, which acts as an entry point for the code to get executed by JVM</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4000" dirty="0">
                <a:solidFill>
                  <a:srgbClr val="273239"/>
                </a:solidFill>
                <a:latin typeface="urw-din"/>
              </a:rPr>
              <a:t>In</a:t>
            </a:r>
            <a:r>
              <a:rPr lang="en-US" sz="4000" b="0" i="0" dirty="0">
                <a:solidFill>
                  <a:srgbClr val="273239"/>
                </a:solidFill>
                <a:effectLst/>
                <a:latin typeface="urw-din"/>
              </a:rPr>
              <a:t> Multithreading Concept, Each Program has one Main Thread which was provided by default by JVM, hence whenever a program is being created in java, JVM provides the Main Thread for its Execution</a:t>
            </a:r>
            <a:endParaRPr lang="en-US" sz="3200" dirty="0">
              <a:solidFill>
                <a:srgbClr val="27323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241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Thread States and Life Cycle</a:t>
            </a:r>
            <a:endParaRPr lang="en-IN" altLang="en-US" sz="1600" dirty="0"/>
          </a:p>
        </p:txBody>
      </p:sp>
      <p:pic>
        <p:nvPicPr>
          <p:cNvPr id="1026" name="Picture 2" descr="Lightbox">
            <a:extLst>
              <a:ext uri="{FF2B5EF4-FFF2-40B4-BE49-F238E27FC236}">
                <a16:creationId xmlns:a16="http://schemas.microsoft.com/office/drawing/2014/main" id="{06FBD671-2AC5-4730-9983-443E90E3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472" y="1055656"/>
            <a:ext cx="10460736" cy="5510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Thread states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408176" y="1063626"/>
            <a:ext cx="10533888" cy="5721222"/>
          </a:xfrm>
        </p:spPr>
        <p:txBody>
          <a:bodyPr rtlCol="0">
            <a:normAutofit fontScale="85000"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3200" b="1" dirty="0">
                <a:solidFill>
                  <a:srgbClr val="273239"/>
                </a:solidFill>
                <a:latin typeface="Calibri" panose="020F0502020204030204" pitchFamily="34" charset="0"/>
                <a:cs typeface="Calibri" panose="020F0502020204030204" pitchFamily="34" charset="0"/>
              </a:rPr>
              <a:t>New State </a:t>
            </a:r>
          </a:p>
          <a:p>
            <a:pPr lvl="1">
              <a:buClr>
                <a:srgbClr val="A53010"/>
              </a:buClr>
              <a:buFont typeface="Courier New" panose="02070309020205020404" pitchFamily="49" charset="0"/>
              <a:buChar char="o"/>
              <a:defRPr/>
            </a:pPr>
            <a:r>
              <a:rPr lang="en-US" sz="2400" dirty="0">
                <a:solidFill>
                  <a:srgbClr val="273239"/>
                </a:solidFill>
                <a:latin typeface="Calibri" panose="020F0502020204030204" pitchFamily="34" charset="0"/>
                <a:cs typeface="Calibri" panose="020F0502020204030204" pitchFamily="34" charset="0"/>
              </a:rPr>
              <a:t>By default, a Thread will be in a new state,  in this state, code has not yet been run. </a:t>
            </a:r>
          </a:p>
          <a:p>
            <a:pPr>
              <a:buClr>
                <a:srgbClr val="A53010"/>
              </a:buClr>
              <a:defRPr/>
            </a:pPr>
            <a:r>
              <a:rPr lang="en-US" sz="3100" b="1" dirty="0">
                <a:solidFill>
                  <a:srgbClr val="273239"/>
                </a:solidFill>
                <a:latin typeface="Calibri" panose="020F0502020204030204" pitchFamily="34" charset="0"/>
                <a:cs typeface="Calibri" panose="020F0502020204030204" pitchFamily="34" charset="0"/>
              </a:rPr>
              <a:t> Active State</a:t>
            </a:r>
          </a:p>
          <a:p>
            <a:pPr lvl="1">
              <a:buClr>
                <a:srgbClr val="A53010"/>
              </a:buClr>
              <a:buFont typeface="Courier New" panose="02070309020205020404" pitchFamily="49" charset="0"/>
              <a:buChar char="o"/>
              <a:defRPr/>
            </a:pPr>
            <a:r>
              <a:rPr lang="en-US" sz="2600" dirty="0">
                <a:solidFill>
                  <a:srgbClr val="273239"/>
                </a:solidFill>
                <a:latin typeface="Calibri" panose="020F0502020204030204" pitchFamily="34" charset="0"/>
                <a:cs typeface="Calibri" panose="020F0502020204030204" pitchFamily="34" charset="0"/>
              </a:rPr>
              <a:t>A Thread that is a new state by default gets transferred to Active state when it invokes the start() method, his Active state contains two sub-states:</a:t>
            </a:r>
          </a:p>
          <a:p>
            <a:pPr lvl="1">
              <a:buClr>
                <a:srgbClr val="A53010"/>
              </a:buClr>
              <a:buFont typeface="Courier New" panose="02070309020205020404" pitchFamily="49" charset="0"/>
              <a:buChar char="o"/>
              <a:defRPr/>
            </a:pPr>
            <a:r>
              <a:rPr lang="en-US" sz="2800" b="1" dirty="0">
                <a:solidFill>
                  <a:srgbClr val="273239"/>
                </a:solidFill>
                <a:latin typeface="Calibri" panose="020F0502020204030204" pitchFamily="34" charset="0"/>
                <a:cs typeface="Calibri" panose="020F0502020204030204" pitchFamily="34" charset="0"/>
              </a:rPr>
              <a:t>Runnable State: </a:t>
            </a:r>
            <a:r>
              <a:rPr lang="en-US" sz="2800" dirty="0">
                <a:solidFill>
                  <a:srgbClr val="273239"/>
                </a:solidFill>
                <a:latin typeface="Calibri" panose="020F0502020204030204" pitchFamily="34" charset="0"/>
                <a:cs typeface="Calibri" panose="020F0502020204030204" pitchFamily="34" charset="0"/>
              </a:rPr>
              <a:t> The Thread is ready to run at any given time and it’s the job of the Thread Scheduler to provide the thread time for the runnable state preserved threads. A program that has obtained Multithreading shares slices of time intervals which are shared between threads hence, these threads run for some short span of time and wait in the runnable state to get their schedules slice of a time interval.</a:t>
            </a:r>
          </a:p>
          <a:p>
            <a:pPr lvl="1">
              <a:buClr>
                <a:srgbClr val="A53010"/>
              </a:buClr>
              <a:buFont typeface="Courier New" panose="02070309020205020404" pitchFamily="49" charset="0"/>
              <a:buChar char="o"/>
              <a:defRPr/>
            </a:pPr>
            <a:r>
              <a:rPr lang="en-US" sz="2800" b="1" dirty="0">
                <a:solidFill>
                  <a:srgbClr val="273239"/>
                </a:solidFill>
                <a:latin typeface="Calibri" panose="020F0502020204030204" pitchFamily="34" charset="0"/>
                <a:cs typeface="Calibri" panose="020F0502020204030204" pitchFamily="34" charset="0"/>
              </a:rPr>
              <a:t>Running State: </a:t>
            </a:r>
            <a:r>
              <a:rPr lang="en-US" sz="2800" dirty="0">
                <a:solidFill>
                  <a:srgbClr val="273239"/>
                </a:solidFill>
                <a:latin typeface="Calibri" panose="020F0502020204030204" pitchFamily="34" charset="0"/>
                <a:cs typeface="Calibri" panose="020F0502020204030204" pitchFamily="34" charset="0"/>
              </a:rPr>
              <a:t>When The Thread Receives CPU allocated by Thread Scheduler, it transfers from the “Runnable” state to the “Running” state. and after the expiry of its given time slice session, it again moves back to the “Runnable” state and waits for its next time slice.</a:t>
            </a:r>
          </a:p>
        </p:txBody>
      </p:sp>
    </p:spTree>
    <p:extLst>
      <p:ext uri="{BB962C8B-B14F-4D97-AF65-F5344CB8AC3E}">
        <p14:creationId xmlns:p14="http://schemas.microsoft.com/office/powerpoint/2010/main" val="251374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Thread states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408176" y="1063626"/>
            <a:ext cx="10533888" cy="5721222"/>
          </a:xfrm>
        </p:spPr>
        <p:txBody>
          <a:bodyPr rtlCol="0">
            <a:normAutofit fontScale="70000" lnSpcReduction="2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3200" b="1" dirty="0">
                <a:solidFill>
                  <a:srgbClr val="273239"/>
                </a:solidFill>
                <a:latin typeface="Calibri" panose="020F0502020204030204" pitchFamily="34" charset="0"/>
                <a:cs typeface="Calibri" panose="020F0502020204030204" pitchFamily="34" charset="0"/>
              </a:rPr>
              <a:t>Waiting/Blocked State </a:t>
            </a:r>
          </a:p>
          <a:p>
            <a:pPr marR="0" lvl="0" algn="l" defTabSz="457200" rtl="0" eaLnBrk="1" fontAlgn="auto" latinLnBrk="0" hangingPunct="1">
              <a:lnSpc>
                <a:spcPct val="100000"/>
              </a:lnSpc>
              <a:spcBef>
                <a:spcPts val="1000"/>
              </a:spcBef>
              <a:spcAft>
                <a:spcPts val="0"/>
              </a:spcAft>
              <a:buClr>
                <a:srgbClr val="A53010"/>
              </a:buClr>
              <a:buSzTx/>
              <a:buFont typeface="Courier New" panose="02070309020205020404" pitchFamily="49" charset="0"/>
              <a:buChar char="o"/>
              <a:tabLst/>
              <a:defRPr/>
            </a:pPr>
            <a:r>
              <a:rPr lang="en-US" sz="3200" dirty="0">
                <a:solidFill>
                  <a:srgbClr val="273239"/>
                </a:solidFill>
                <a:latin typeface="Calibri" panose="020F0502020204030204" pitchFamily="34" charset="0"/>
                <a:cs typeface="Calibri" panose="020F0502020204030204" pitchFamily="34" charset="0"/>
              </a:rPr>
              <a:t>If a Thread is inactive but on a temporary time, then either it is at waiting or blocked state, for example, if there are two threads, T1 and T2 where T1 need to communicate to the camera and other thread T2 already using a camera to scan then T1 waits until T2 Thread completes its work, at this state T1 is parked in waiting for the state, and in another scenario, the user called two Threads T2 and T3 with the same functionality and both had same time slice given by Thread Scheduler then both Threads T1, T2 is in a blocked state. When there are multiple threads parked in Blocked/Waiting state Thread Scheduler clears Queue by rejecting unwanted Threads and allocating CPU on a priority basis.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3200" b="1" dirty="0">
                <a:solidFill>
                  <a:srgbClr val="273239"/>
                </a:solidFill>
                <a:latin typeface="Calibri" panose="020F0502020204030204" pitchFamily="34" charset="0"/>
                <a:cs typeface="Calibri" panose="020F0502020204030204" pitchFamily="34" charset="0"/>
              </a:rPr>
              <a:t> Timed Waiting State</a:t>
            </a:r>
          </a:p>
          <a:p>
            <a:pPr marR="0" lvl="0" algn="l" defTabSz="457200" rtl="0" eaLnBrk="1" fontAlgn="auto" latinLnBrk="0" hangingPunct="1">
              <a:lnSpc>
                <a:spcPct val="100000"/>
              </a:lnSpc>
              <a:spcBef>
                <a:spcPts val="1000"/>
              </a:spcBef>
              <a:spcAft>
                <a:spcPts val="0"/>
              </a:spcAft>
              <a:buClr>
                <a:srgbClr val="A53010"/>
              </a:buClr>
              <a:buSzTx/>
              <a:buFont typeface="Courier New" panose="02070309020205020404" pitchFamily="49" charset="0"/>
              <a:buChar char="o"/>
              <a:tabLst/>
              <a:defRPr/>
            </a:pPr>
            <a:r>
              <a:rPr lang="en-US" sz="3100" dirty="0">
                <a:solidFill>
                  <a:srgbClr val="273239"/>
                </a:solidFill>
                <a:latin typeface="Calibri" panose="020F0502020204030204" pitchFamily="34" charset="0"/>
                <a:cs typeface="Calibri" panose="020F0502020204030204" pitchFamily="34" charset="0"/>
              </a:rPr>
              <a:t>Sometimes the longer duration of waiting for threads causes starvation, if we take an example like there are two threads T1, T2 waiting for CPU and T1 is undergoing Critical Coding operation and if it does not exit CPU until its operation gets executed then T2 will be exposed to longer waiting with undetermined certainty, In order to avoid this starvation situation, we had Timed Waiting for the state to avoid that kind of scenario as in Timed Waiting, each thread has a time period for which sleep() method is invoked and after the time expires the Threads starts executing its task. </a:t>
            </a:r>
          </a:p>
        </p:txBody>
      </p:sp>
    </p:spTree>
    <p:extLst>
      <p:ext uri="{BB962C8B-B14F-4D97-AF65-F5344CB8AC3E}">
        <p14:creationId xmlns:p14="http://schemas.microsoft.com/office/powerpoint/2010/main" val="213573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Thread states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408176" y="1063626"/>
            <a:ext cx="10533888" cy="5721222"/>
          </a:xfrm>
        </p:spPr>
        <p:txBody>
          <a:bodyPr rtlCol="0">
            <a:normAutofit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sz="3200" b="1" dirty="0">
                <a:solidFill>
                  <a:srgbClr val="273239"/>
                </a:solidFill>
                <a:latin typeface="Calibri" panose="020F0502020204030204" pitchFamily="34" charset="0"/>
                <a:cs typeface="Calibri" panose="020F0502020204030204" pitchFamily="34" charset="0"/>
              </a:rPr>
              <a:t>5. Terminated State</a:t>
            </a:r>
          </a:p>
          <a:p>
            <a:pPr lvl="1">
              <a:buClr>
                <a:srgbClr val="A53010"/>
              </a:buClr>
              <a:buFont typeface="Courier New" panose="02070309020205020404" pitchFamily="49" charset="0"/>
              <a:buChar char="o"/>
              <a:defRPr/>
            </a:pPr>
            <a:r>
              <a:rPr lang="en-US" sz="3000" dirty="0">
                <a:solidFill>
                  <a:srgbClr val="273239"/>
                </a:solidFill>
                <a:latin typeface="Calibri" panose="020F0502020204030204" pitchFamily="34" charset="0"/>
                <a:cs typeface="Calibri" panose="020F0502020204030204" pitchFamily="34" charset="0"/>
              </a:rPr>
              <a:t>A thread will be in Terminated State, due to the below reasons: </a:t>
            </a:r>
          </a:p>
          <a:p>
            <a:pPr lvl="1">
              <a:buClr>
                <a:srgbClr val="A53010"/>
              </a:buClr>
              <a:buFont typeface="Courier New" panose="02070309020205020404" pitchFamily="49" charset="0"/>
              <a:buChar char="o"/>
              <a:defRPr/>
            </a:pPr>
            <a:r>
              <a:rPr lang="en-US" sz="3000" dirty="0">
                <a:solidFill>
                  <a:srgbClr val="273239"/>
                </a:solidFill>
                <a:latin typeface="Calibri" panose="020F0502020204030204" pitchFamily="34" charset="0"/>
                <a:cs typeface="Calibri" panose="020F0502020204030204" pitchFamily="34" charset="0"/>
              </a:rPr>
              <a:t>Termination is achieved by a Thread when it finishes its task Normally.</a:t>
            </a:r>
          </a:p>
          <a:p>
            <a:pPr lvl="1">
              <a:buClr>
                <a:srgbClr val="A53010"/>
              </a:buClr>
              <a:buFont typeface="Courier New" panose="02070309020205020404" pitchFamily="49" charset="0"/>
              <a:buChar char="o"/>
              <a:defRPr/>
            </a:pPr>
            <a:r>
              <a:rPr lang="en-US" sz="3000" dirty="0">
                <a:solidFill>
                  <a:srgbClr val="273239"/>
                </a:solidFill>
                <a:latin typeface="Calibri" panose="020F0502020204030204" pitchFamily="34" charset="0"/>
                <a:cs typeface="Calibri" panose="020F0502020204030204" pitchFamily="34" charset="0"/>
              </a:rPr>
              <a:t>Sometimes Threads may be terminated due to unusual events like segmentation faults, exceptions…etc. and such kind of Termination can be called Abnormal Termination.</a:t>
            </a:r>
          </a:p>
          <a:p>
            <a:pPr lvl="1">
              <a:buClr>
                <a:srgbClr val="A53010"/>
              </a:buClr>
              <a:buFont typeface="Courier New" panose="02070309020205020404" pitchFamily="49" charset="0"/>
              <a:buChar char="o"/>
              <a:defRPr/>
            </a:pPr>
            <a:r>
              <a:rPr lang="en-US" sz="3000" dirty="0">
                <a:solidFill>
                  <a:srgbClr val="273239"/>
                </a:solidFill>
                <a:latin typeface="Calibri" panose="020F0502020204030204" pitchFamily="34" charset="0"/>
                <a:cs typeface="Calibri" panose="020F0502020204030204" pitchFamily="34" charset="0"/>
              </a:rPr>
              <a:t>A terminated Thread means it is dead and no longer available</a:t>
            </a:r>
          </a:p>
          <a:p>
            <a:pPr lvl="1">
              <a:buClr>
                <a:srgbClr val="A53010"/>
              </a:buClr>
              <a:buFont typeface="Courier New" panose="02070309020205020404" pitchFamily="49" charset="0"/>
              <a:buChar char="o"/>
              <a:defRPr/>
            </a:pPr>
            <a:r>
              <a:rPr lang="en-US" sz="3000" dirty="0">
                <a:solidFill>
                  <a:srgbClr val="273239"/>
                </a:solidFill>
                <a:latin typeface="Calibri" panose="020F0502020204030204" pitchFamily="34" charset="0"/>
                <a:cs typeface="Calibri" panose="020F0502020204030204" pitchFamily="34" charset="0"/>
              </a:rPr>
              <a:t>Dead or terminated thread can not be re-started.  </a:t>
            </a:r>
            <a:r>
              <a:rPr lang="en-US" sz="3000" b="1" dirty="0" err="1">
                <a:solidFill>
                  <a:srgbClr val="273239"/>
                </a:solidFill>
                <a:latin typeface="Calibri" panose="020F0502020204030204" pitchFamily="34" charset="0"/>
                <a:cs typeface="Calibri" panose="020F0502020204030204" pitchFamily="34" charset="0"/>
              </a:rPr>
              <a:t>IllegalThreadStateException</a:t>
            </a:r>
            <a:r>
              <a:rPr lang="en-US" sz="3000" dirty="0">
                <a:solidFill>
                  <a:srgbClr val="273239"/>
                </a:solidFill>
                <a:latin typeface="Calibri" panose="020F0502020204030204" pitchFamily="34" charset="0"/>
                <a:cs typeface="Calibri" panose="020F0502020204030204" pitchFamily="34" charset="0"/>
              </a:rPr>
              <a:t> on starting dead thread</a:t>
            </a:r>
            <a:endParaRPr lang="en-US" sz="2600" dirty="0">
              <a:solidFill>
                <a:srgbClr val="27323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0945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1619</TotalTime>
  <Words>1156</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Courier New</vt:lpstr>
      <vt:lpstr>urw-din</vt:lpstr>
      <vt:lpstr>Wingdings 3</vt:lpstr>
      <vt:lpstr>Wisp</vt:lpstr>
      <vt:lpstr>Java Threads</vt:lpstr>
      <vt:lpstr>Multitasking</vt:lpstr>
      <vt:lpstr>Multitasking</vt:lpstr>
      <vt:lpstr>Three ways to create Thread</vt:lpstr>
      <vt:lpstr>Main Thread</vt:lpstr>
      <vt:lpstr>Thread States and Life Cycle</vt:lpstr>
      <vt:lpstr>Thread states</vt:lpstr>
      <vt:lpstr>Thread states</vt:lpstr>
      <vt:lpstr>Thread states</vt:lpstr>
      <vt:lpstr>Thread blocked state</vt:lpstr>
      <vt:lpstr>Race Condition</vt:lpstr>
      <vt:lpstr>Thread Synchronization</vt:lpstr>
      <vt:lpstr>Static and instance method Synchronization</vt:lpstr>
      <vt:lpstr>Inter-thread communication</vt:lpstr>
      <vt:lpstr>Inter-thread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and Environment setup</dc:title>
  <dc:creator>Praphul Kolte</dc:creator>
  <cp:lastModifiedBy>Praphul Kolte</cp:lastModifiedBy>
  <cp:revision>749</cp:revision>
  <dcterms:created xsi:type="dcterms:W3CDTF">2022-09-10T17:56:43Z</dcterms:created>
  <dcterms:modified xsi:type="dcterms:W3CDTF">2022-10-16T16:19:27Z</dcterms:modified>
</cp:coreProperties>
</file>