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10" r:id="rId1"/>
  </p:sldMasterIdLst>
  <p:notesMasterIdLst>
    <p:notesMasterId r:id="rId16"/>
  </p:notesMasterIdLst>
  <p:sldIdLst>
    <p:sldId id="256" r:id="rId2"/>
    <p:sldId id="327" r:id="rId3"/>
    <p:sldId id="377" r:id="rId4"/>
    <p:sldId id="378" r:id="rId5"/>
    <p:sldId id="376" r:id="rId6"/>
    <p:sldId id="380" r:id="rId7"/>
    <p:sldId id="381" r:id="rId8"/>
    <p:sldId id="382" r:id="rId9"/>
    <p:sldId id="383" r:id="rId10"/>
    <p:sldId id="364" r:id="rId11"/>
    <p:sldId id="375" r:id="rId12"/>
    <p:sldId id="384" r:id="rId13"/>
    <p:sldId id="385" r:id="rId14"/>
    <p:sldId id="3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A8D8A7-3DFF-4B90-966D-9C1AE6B2E5EE}">
          <p14:sldIdLst>
            <p14:sldId id="256"/>
            <p14:sldId id="327"/>
            <p14:sldId id="377"/>
            <p14:sldId id="378"/>
            <p14:sldId id="376"/>
            <p14:sldId id="380"/>
            <p14:sldId id="381"/>
            <p14:sldId id="382"/>
            <p14:sldId id="383"/>
            <p14:sldId id="364"/>
            <p14:sldId id="375"/>
            <p14:sldId id="384"/>
            <p14:sldId id="385"/>
            <p14:sldId id="3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ED1D1-5141-47C6-8775-730A4E30AC95}" type="datetimeFigureOut">
              <a:rPr lang="en-IN" smtClean="0"/>
              <a:t>19-10-2022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E4247-BCC3-43C3-97A2-EC8C9250AB3F}" type="slidenum">
              <a:rPr lang="en-IN" smtClean="0"/>
              <a:t>‹#›</a:t>
            </a:fld>
            <a:endParaRPr lang="en-IN"/>
          </a:p>
        </p:txBody>
      </p:sp>
    </p:spTree>
    <p:extLst>
      <p:ext uri="{BB962C8B-B14F-4D97-AF65-F5344CB8AC3E}">
        <p14:creationId xmlns:p14="http://schemas.microsoft.com/office/powerpoint/2010/main" val="182351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82018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77112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598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637050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72950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958649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986802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95947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BC46E1-E072-402B-ABA2-29F4EB69E88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45077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C46E1-E072-402B-ABA2-29F4EB69E88B}" type="datetimeFigureOut">
              <a:rPr lang="en-IN" smtClean="0"/>
              <a:t>19-10-2022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79711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BC46E1-E072-402B-ABA2-29F4EB69E88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569978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BC46E1-E072-402B-ABA2-29F4EB69E88B}" type="datetimeFigureOut">
              <a:rPr lang="en-IN" smtClean="0"/>
              <a:t>19-10-2022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341545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BC46E1-E072-402B-ABA2-29F4EB69E88B}" type="datetimeFigureOut">
              <a:rPr lang="en-IN" smtClean="0"/>
              <a:t>19-10-2022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46051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C46E1-E072-402B-ABA2-29F4EB69E88B}" type="datetimeFigureOut">
              <a:rPr lang="en-IN" smtClean="0"/>
              <a:t>19-10-2022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1996352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7203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BC46E1-E072-402B-ABA2-29F4EB69E88B}" type="datetimeFigureOut">
              <a:rPr lang="en-IN" smtClean="0"/>
              <a:t>19-10-2022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2447018-D857-480A-A04D-176EF9277547}" type="slidenum">
              <a:rPr lang="en-IN" smtClean="0"/>
              <a:t>‹#›</a:t>
            </a:fld>
            <a:endParaRPr lang="en-IN"/>
          </a:p>
        </p:txBody>
      </p:sp>
    </p:spTree>
    <p:extLst>
      <p:ext uri="{BB962C8B-B14F-4D97-AF65-F5344CB8AC3E}">
        <p14:creationId xmlns:p14="http://schemas.microsoft.com/office/powerpoint/2010/main" val="245488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BC46E1-E072-402B-ABA2-29F4EB69E88B}" type="datetimeFigureOut">
              <a:rPr lang="en-IN" smtClean="0"/>
              <a:t>19-10-2022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2447018-D857-480A-A04D-176EF9277547}" type="slidenum">
              <a:rPr lang="en-IN" smtClean="0"/>
              <a:t>‹#›</a:t>
            </a:fld>
            <a:endParaRPr lang="en-IN"/>
          </a:p>
        </p:txBody>
      </p:sp>
    </p:spTree>
    <p:extLst>
      <p:ext uri="{BB962C8B-B14F-4D97-AF65-F5344CB8AC3E}">
        <p14:creationId xmlns:p14="http://schemas.microsoft.com/office/powerpoint/2010/main" val="2682306379"/>
      </p:ext>
    </p:extLst>
  </p:cSld>
  <p:clrMap bg1="lt1" tx1="dk1" bg2="lt2" tx2="dk2" accent1="accent1" accent2="accent2" accent3="accent3" accent4="accent4" accent5="accent5" accent6="accent6" hlink="hlink" folHlink="folHlink"/>
  <p:sldLayoutIdLst>
    <p:sldLayoutId id="2147484511" r:id="rId1"/>
    <p:sldLayoutId id="2147484512" r:id="rId2"/>
    <p:sldLayoutId id="2147484513" r:id="rId3"/>
    <p:sldLayoutId id="2147484514" r:id="rId4"/>
    <p:sldLayoutId id="2147484515" r:id="rId5"/>
    <p:sldLayoutId id="2147484516" r:id="rId6"/>
    <p:sldLayoutId id="2147484517" r:id="rId7"/>
    <p:sldLayoutId id="2147484518" r:id="rId8"/>
    <p:sldLayoutId id="2147484519" r:id="rId9"/>
    <p:sldLayoutId id="2147484520" r:id="rId10"/>
    <p:sldLayoutId id="2147484521" r:id="rId11"/>
    <p:sldLayoutId id="2147484522" r:id="rId12"/>
    <p:sldLayoutId id="2147484523" r:id="rId13"/>
    <p:sldLayoutId id="2147484524" r:id="rId14"/>
    <p:sldLayoutId id="2147484525" r:id="rId15"/>
    <p:sldLayoutId id="214748452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E5AE-3FF7-23A4-DA93-EFF4A55AB673}"/>
              </a:ext>
            </a:extLst>
          </p:cNvPr>
          <p:cNvSpPr>
            <a:spLocks noGrp="1"/>
          </p:cNvSpPr>
          <p:nvPr>
            <p:ph type="ctrTitle"/>
          </p:nvPr>
        </p:nvSpPr>
        <p:spPr/>
        <p:txBody>
          <a:bodyPr>
            <a:normAutofit fontScale="90000"/>
          </a:bodyPr>
          <a:lstStyle/>
          <a:p>
            <a:pPr algn="just"/>
            <a:r>
              <a:rPr lang="en-IN" b="1" dirty="0">
                <a:latin typeface="Calibri" panose="020F0502020204030204" pitchFamily="34" charset="0"/>
                <a:cs typeface="Calibri" panose="020F0502020204030204" pitchFamily="34" charset="0"/>
              </a:rPr>
              <a:t>JDBC-Java Database Connectivity</a:t>
            </a:r>
            <a:br>
              <a:rPr lang="en-IN" b="1" i="0" dirty="0">
                <a:solidFill>
                  <a:srgbClr val="273239"/>
                </a:solidFill>
                <a:effectLst/>
                <a:latin typeface="sofia-pro"/>
              </a:rPr>
            </a:br>
            <a:r>
              <a:rPr lang="en-IN" b="1" dirty="0">
                <a:latin typeface="Calibri" panose="020F0502020204030204" pitchFamily="34" charset="0"/>
                <a:cs typeface="Calibri" panose="020F0502020204030204" pitchFamily="34" charset="0"/>
              </a:rPr>
              <a:t> </a:t>
            </a:r>
          </a:p>
        </p:txBody>
      </p:sp>
      <p:sp>
        <p:nvSpPr>
          <p:cNvPr id="3" name="Subtitle 2">
            <a:extLst>
              <a:ext uri="{FF2B5EF4-FFF2-40B4-BE49-F238E27FC236}">
                <a16:creationId xmlns:a16="http://schemas.microsoft.com/office/drawing/2014/main" id="{5F7167C2-7C99-F52A-3CB1-8F26B5BB862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70801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210312" y="91440"/>
            <a:ext cx="9098280" cy="466344"/>
          </a:xfrm>
        </p:spPr>
        <p:txBody>
          <a:bodyPr>
            <a:noAutofit/>
          </a:bodyPr>
          <a:lstStyle/>
          <a:p>
            <a:pPr marL="257175" indent="-257175"/>
            <a:r>
              <a:rPr lang="en-IN" altLang="en-US" sz="3200" b="1" dirty="0">
                <a:latin typeface="Calibri" panose="020F0502020204030204" pitchFamily="34" charset="0"/>
              </a:rPr>
              <a:t>JDBC Steps</a:t>
            </a:r>
            <a:endParaRPr lang="en-IN" altLang="en-US" sz="1100" dirty="0"/>
          </a:p>
        </p:txBody>
      </p:sp>
      <p:pic>
        <p:nvPicPr>
          <p:cNvPr id="3" name="Picture 2">
            <a:extLst>
              <a:ext uri="{FF2B5EF4-FFF2-40B4-BE49-F238E27FC236}">
                <a16:creationId xmlns:a16="http://schemas.microsoft.com/office/drawing/2014/main" id="{75DE600B-C890-018F-F0CC-6118C79682E6}"/>
              </a:ext>
            </a:extLst>
          </p:cNvPr>
          <p:cNvPicPr>
            <a:picLocks noChangeAspect="1"/>
          </p:cNvPicPr>
          <p:nvPr/>
        </p:nvPicPr>
        <p:blipFill>
          <a:blip r:embed="rId2"/>
          <a:stretch>
            <a:fillRect/>
          </a:stretch>
        </p:blipFill>
        <p:spPr>
          <a:xfrm>
            <a:off x="0" y="640080"/>
            <a:ext cx="12192000" cy="6126480"/>
          </a:xfrm>
          <a:prstGeom prst="rect">
            <a:avLst/>
          </a:prstGeom>
        </p:spPr>
      </p:pic>
    </p:spTree>
    <p:extLst>
      <p:ext uri="{BB962C8B-B14F-4D97-AF65-F5344CB8AC3E}">
        <p14:creationId xmlns:p14="http://schemas.microsoft.com/office/powerpoint/2010/main" val="145380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773936" y="301752"/>
            <a:ext cx="6720840" cy="1143000"/>
          </a:xfrm>
        </p:spPr>
        <p:txBody>
          <a:bodyPr>
            <a:noAutofit/>
          </a:bodyPr>
          <a:lstStyle/>
          <a:p>
            <a:pPr marL="257175" indent="-257175"/>
            <a:r>
              <a:rPr lang="en-IN" altLang="en-US" sz="4800" b="1" dirty="0">
                <a:latin typeface="Calibri" panose="020F0502020204030204" pitchFamily="34" charset="0"/>
              </a:rPr>
              <a:t>JDBC URL</a:t>
            </a:r>
            <a:endParaRPr lang="en-IN" altLang="en-US" sz="1800" dirty="0"/>
          </a:p>
        </p:txBody>
      </p:sp>
      <p:pic>
        <p:nvPicPr>
          <p:cNvPr id="1026" name="Picture 2">
            <a:extLst>
              <a:ext uri="{FF2B5EF4-FFF2-40B4-BE49-F238E27FC236}">
                <a16:creationId xmlns:a16="http://schemas.microsoft.com/office/drawing/2014/main" id="{0ED576DE-8713-111A-8E42-3F7C3579E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55" y="1584960"/>
            <a:ext cx="11501818" cy="4971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62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773936" y="301752"/>
            <a:ext cx="6720840" cy="877824"/>
          </a:xfrm>
        </p:spPr>
        <p:txBody>
          <a:bodyPr>
            <a:noAutofit/>
          </a:bodyPr>
          <a:lstStyle/>
          <a:p>
            <a:pPr marL="257175" indent="-257175"/>
            <a:r>
              <a:rPr lang="en-IN" altLang="en-US" sz="4800" b="1" dirty="0">
                <a:latin typeface="Calibri" panose="020F0502020204030204" pitchFamily="34" charset="0"/>
              </a:rPr>
              <a:t>JDBC Statements</a:t>
            </a:r>
            <a:endParaRPr lang="en-IN" altLang="en-US" sz="1800" dirty="0"/>
          </a:p>
        </p:txBody>
      </p:sp>
      <p:graphicFrame>
        <p:nvGraphicFramePr>
          <p:cNvPr id="4" name="Table 3">
            <a:extLst>
              <a:ext uri="{FF2B5EF4-FFF2-40B4-BE49-F238E27FC236}">
                <a16:creationId xmlns:a16="http://schemas.microsoft.com/office/drawing/2014/main" id="{7781F117-48F7-6F5A-D42A-B7FCDA27000F}"/>
              </a:ext>
            </a:extLst>
          </p:cNvPr>
          <p:cNvGraphicFramePr>
            <a:graphicFrameLocks noGrp="1"/>
          </p:cNvGraphicFramePr>
          <p:nvPr>
            <p:extLst>
              <p:ext uri="{D42A27DB-BD31-4B8C-83A1-F6EECF244321}">
                <p14:modId xmlns:p14="http://schemas.microsoft.com/office/powerpoint/2010/main" val="2154487726"/>
              </p:ext>
            </p:extLst>
          </p:nvPr>
        </p:nvGraphicFramePr>
        <p:xfrm>
          <a:off x="1726406" y="1444752"/>
          <a:ext cx="9904762" cy="5111497"/>
        </p:xfrm>
        <a:graphic>
          <a:graphicData uri="http://schemas.openxmlformats.org/drawingml/2006/table">
            <a:tbl>
              <a:tblPr/>
              <a:tblGrid>
                <a:gridCol w="2773214">
                  <a:extLst>
                    <a:ext uri="{9D8B030D-6E8A-4147-A177-3AD203B41FA5}">
                      <a16:colId xmlns:a16="http://schemas.microsoft.com/office/drawing/2014/main" val="3456864684"/>
                    </a:ext>
                  </a:extLst>
                </a:gridCol>
                <a:gridCol w="7131548">
                  <a:extLst>
                    <a:ext uri="{9D8B030D-6E8A-4147-A177-3AD203B41FA5}">
                      <a16:colId xmlns:a16="http://schemas.microsoft.com/office/drawing/2014/main" val="2356991333"/>
                    </a:ext>
                  </a:extLst>
                </a:gridCol>
              </a:tblGrid>
              <a:tr h="650554">
                <a:tc>
                  <a:txBody>
                    <a:bodyPr/>
                    <a:lstStyle/>
                    <a:p>
                      <a:pPr algn="l" fontAlgn="t"/>
                      <a:r>
                        <a:rPr lang="en-IN" b="1" dirty="0">
                          <a:effectLst/>
                          <a:latin typeface="Calibri" panose="020F0502020204030204" pitchFamily="34" charset="0"/>
                          <a:cs typeface="Calibri" panose="020F0502020204030204" pitchFamily="34" charset="0"/>
                        </a:rPr>
                        <a:t>Interface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40000"/>
                        <a:lumOff val="60000"/>
                      </a:schemeClr>
                    </a:solidFill>
                  </a:tcPr>
                </a:tc>
                <a:tc>
                  <a:txBody>
                    <a:bodyPr/>
                    <a:lstStyle/>
                    <a:p>
                      <a:pPr algn="l" fontAlgn="t"/>
                      <a:r>
                        <a:rPr lang="en-IN" b="1" dirty="0">
                          <a:effectLst/>
                          <a:latin typeface="Calibri" panose="020F0502020204030204" pitchFamily="34" charset="0"/>
                          <a:cs typeface="Calibri" panose="020F0502020204030204" pitchFamily="34" charset="0"/>
                        </a:rPr>
                        <a:t>Recommended Use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114865115"/>
                  </a:ext>
                </a:extLst>
              </a:tr>
              <a:tr h="1486981">
                <a:tc>
                  <a:txBody>
                    <a:bodyPr/>
                    <a:lstStyle/>
                    <a:p>
                      <a:pPr fontAlgn="t"/>
                      <a:r>
                        <a:rPr lang="en-IN" dirty="0">
                          <a:effectLst/>
                          <a:latin typeface="Calibri" panose="020F0502020204030204" pitchFamily="34" charset="0"/>
                          <a:cs typeface="Calibri" panose="020F0502020204030204" pitchFamily="34" charset="0"/>
                        </a:rPr>
                        <a:t>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Calibri" panose="020F0502020204030204" pitchFamily="34" charset="0"/>
                          <a:cs typeface="Calibri" panose="020F0502020204030204" pitchFamily="34" charset="0"/>
                        </a:rPr>
                        <a:t>Use this for general-purpose access to your database. Useful when you are using static SQL statements at runtime. The Statement interface cannot accept parameters.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5096814"/>
                  </a:ext>
                </a:extLst>
              </a:tr>
              <a:tr h="1486981">
                <a:tc>
                  <a:txBody>
                    <a:bodyPr/>
                    <a:lstStyle/>
                    <a:p>
                      <a:pPr fontAlgn="t"/>
                      <a:r>
                        <a:rPr lang="en-IN" dirty="0" err="1">
                          <a:effectLst/>
                          <a:latin typeface="Calibri" panose="020F0502020204030204" pitchFamily="34" charset="0"/>
                          <a:cs typeface="Calibri" panose="020F0502020204030204" pitchFamily="34" charset="0"/>
                        </a:rPr>
                        <a:t>PreparedStatement</a:t>
                      </a:r>
                      <a:endParaRPr lang="en-IN" dirty="0">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Calibri" panose="020F0502020204030204" pitchFamily="34" charset="0"/>
                          <a:cs typeface="Calibri" panose="020F0502020204030204" pitchFamily="34" charset="0"/>
                        </a:rPr>
                        <a:t>Use this when you plan to use the SQL statements many times. The </a:t>
                      </a:r>
                      <a:r>
                        <a:rPr lang="en-US" dirty="0" err="1">
                          <a:effectLst/>
                          <a:latin typeface="Calibri" panose="020F0502020204030204" pitchFamily="34" charset="0"/>
                          <a:cs typeface="Calibri" panose="020F0502020204030204" pitchFamily="34" charset="0"/>
                        </a:rPr>
                        <a:t>PreparedStatement</a:t>
                      </a:r>
                      <a:r>
                        <a:rPr lang="en-US" dirty="0">
                          <a:effectLst/>
                          <a:latin typeface="Calibri" panose="020F0502020204030204" pitchFamily="34" charset="0"/>
                          <a:cs typeface="Calibri" panose="020F0502020204030204" pitchFamily="34" charset="0"/>
                        </a:rPr>
                        <a:t> interface accepts input parameters at runtime.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51923980"/>
                  </a:ext>
                </a:extLst>
              </a:tr>
              <a:tr h="1486981">
                <a:tc>
                  <a:txBody>
                    <a:bodyPr/>
                    <a:lstStyle/>
                    <a:p>
                      <a:pPr fontAlgn="t"/>
                      <a:r>
                        <a:rPr lang="en-IN">
                          <a:effectLst/>
                          <a:latin typeface="Calibri" panose="020F0502020204030204" pitchFamily="34" charset="0"/>
                          <a:cs typeface="Calibri" panose="020F0502020204030204" pitchFamily="34" charset="0"/>
                        </a:rPr>
                        <a:t>CallableStatement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latin typeface="Calibri" panose="020F0502020204030204" pitchFamily="34" charset="0"/>
                          <a:cs typeface="Calibri" panose="020F0502020204030204" pitchFamily="34" charset="0"/>
                        </a:rPr>
                        <a:t>Use this when you want to access the database stored procedures. The </a:t>
                      </a:r>
                      <a:r>
                        <a:rPr lang="en-US" dirty="0" err="1">
                          <a:effectLst/>
                          <a:latin typeface="Calibri" panose="020F0502020204030204" pitchFamily="34" charset="0"/>
                          <a:cs typeface="Calibri" panose="020F0502020204030204" pitchFamily="34" charset="0"/>
                        </a:rPr>
                        <a:t>CallableStatement</a:t>
                      </a:r>
                      <a:r>
                        <a:rPr lang="en-US" dirty="0">
                          <a:effectLst/>
                          <a:latin typeface="Calibri" panose="020F0502020204030204" pitchFamily="34" charset="0"/>
                          <a:cs typeface="Calibri" panose="020F0502020204030204" pitchFamily="34" charset="0"/>
                        </a:rPr>
                        <a:t> interface can also accept runtime input parameters.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66709314"/>
                  </a:ext>
                </a:extLst>
              </a:tr>
            </a:tbl>
          </a:graphicData>
        </a:graphic>
      </p:graphicFrame>
    </p:spTree>
    <p:extLst>
      <p:ext uri="{BB962C8B-B14F-4D97-AF65-F5344CB8AC3E}">
        <p14:creationId xmlns:p14="http://schemas.microsoft.com/office/powerpoint/2010/main" val="8220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8FB5F-AECD-5230-786D-FE8FBAE48009}"/>
              </a:ext>
            </a:extLst>
          </p:cNvPr>
          <p:cNvSpPr>
            <a:spLocks noGrp="1"/>
          </p:cNvSpPr>
          <p:nvPr>
            <p:ph idx="1"/>
          </p:nvPr>
        </p:nvSpPr>
        <p:spPr>
          <a:xfrm>
            <a:off x="1618488" y="1243584"/>
            <a:ext cx="9886124" cy="5148072"/>
          </a:xfrm>
        </p:spPr>
        <p:txBody>
          <a:bodyPr>
            <a:normAutofit fontScale="92500"/>
          </a:bodyPr>
          <a:lstStyle/>
          <a:p>
            <a:pPr algn="just"/>
            <a:r>
              <a:rPr lang="en-US" sz="2400" b="0" i="0" dirty="0">
                <a:solidFill>
                  <a:srgbClr val="000000"/>
                </a:solidFill>
                <a:effectLst/>
                <a:latin typeface="Calibri" panose="020F0502020204030204" pitchFamily="34" charset="0"/>
                <a:cs typeface="Calibri" panose="020F0502020204030204" pitchFamily="34" charset="0"/>
              </a:rPr>
              <a:t>The SQL statements that read data from a database query, return the data in a result set. The SELECT statement is the standard way to select rows from a database and view them in a result set. The </a:t>
            </a:r>
            <a:r>
              <a:rPr lang="en-US" sz="2400" b="0" i="1" dirty="0" err="1">
                <a:solidFill>
                  <a:srgbClr val="000000"/>
                </a:solidFill>
                <a:effectLst/>
                <a:latin typeface="Calibri" panose="020F0502020204030204" pitchFamily="34" charset="0"/>
                <a:cs typeface="Calibri" panose="020F0502020204030204" pitchFamily="34" charset="0"/>
              </a:rPr>
              <a:t>java.sql.ResultSet</a:t>
            </a:r>
            <a:r>
              <a:rPr lang="en-US" sz="2400" b="0" i="0" dirty="0">
                <a:solidFill>
                  <a:srgbClr val="000000"/>
                </a:solidFill>
                <a:effectLst/>
                <a:latin typeface="Calibri" panose="020F0502020204030204" pitchFamily="34" charset="0"/>
                <a:cs typeface="Calibri" panose="020F0502020204030204" pitchFamily="34" charset="0"/>
              </a:rPr>
              <a:t> interface represents the result set of a database query.</a:t>
            </a:r>
          </a:p>
          <a:p>
            <a:pPr algn="just"/>
            <a:r>
              <a:rPr lang="en-US" sz="2400" b="0" i="0" dirty="0">
                <a:solidFill>
                  <a:srgbClr val="000000"/>
                </a:solidFill>
                <a:effectLst/>
                <a:latin typeface="Calibri" panose="020F0502020204030204" pitchFamily="34" charset="0"/>
                <a:cs typeface="Calibri" panose="020F0502020204030204" pitchFamily="34" charset="0"/>
              </a:rPr>
              <a:t>A </a:t>
            </a:r>
            <a:r>
              <a:rPr lang="en-US" sz="2400" b="0" i="0" dirty="0" err="1">
                <a:solidFill>
                  <a:srgbClr val="000000"/>
                </a:solidFill>
                <a:effectLst/>
                <a:latin typeface="Calibri" panose="020F0502020204030204" pitchFamily="34" charset="0"/>
                <a:cs typeface="Calibri" panose="020F0502020204030204" pitchFamily="34" charset="0"/>
              </a:rPr>
              <a:t>ResultSet</a:t>
            </a:r>
            <a:r>
              <a:rPr lang="en-US" sz="2400" b="0" i="0" dirty="0">
                <a:solidFill>
                  <a:srgbClr val="000000"/>
                </a:solidFill>
                <a:effectLst/>
                <a:latin typeface="Calibri" panose="020F0502020204030204" pitchFamily="34" charset="0"/>
                <a:cs typeface="Calibri" panose="020F0502020204030204" pitchFamily="34" charset="0"/>
              </a:rPr>
              <a:t> object maintains a cursor that points to the current row in the result set. The term "result set" refers to the row and column data contained in a </a:t>
            </a:r>
            <a:r>
              <a:rPr lang="en-US" sz="2400" b="0" i="0" dirty="0" err="1">
                <a:solidFill>
                  <a:srgbClr val="000000"/>
                </a:solidFill>
                <a:effectLst/>
                <a:latin typeface="Calibri" panose="020F0502020204030204" pitchFamily="34" charset="0"/>
                <a:cs typeface="Calibri" panose="020F0502020204030204" pitchFamily="34" charset="0"/>
              </a:rPr>
              <a:t>ResultSet</a:t>
            </a:r>
            <a:r>
              <a:rPr lang="en-US" sz="2400" b="0" i="0" dirty="0">
                <a:solidFill>
                  <a:srgbClr val="000000"/>
                </a:solidFill>
                <a:effectLst/>
                <a:latin typeface="Calibri" panose="020F0502020204030204" pitchFamily="34" charset="0"/>
                <a:cs typeface="Calibri" panose="020F0502020204030204" pitchFamily="34" charset="0"/>
              </a:rPr>
              <a:t> object.</a:t>
            </a:r>
          </a:p>
          <a:p>
            <a:pPr algn="just"/>
            <a:r>
              <a:rPr lang="en-US" sz="2400" b="0" i="0" dirty="0">
                <a:solidFill>
                  <a:srgbClr val="000000"/>
                </a:solidFill>
                <a:effectLst/>
                <a:latin typeface="Calibri" panose="020F0502020204030204" pitchFamily="34" charset="0"/>
                <a:cs typeface="Calibri" panose="020F0502020204030204" pitchFamily="34" charset="0"/>
              </a:rPr>
              <a:t>The methods of the </a:t>
            </a:r>
            <a:r>
              <a:rPr lang="en-US" sz="2400" b="0" i="0" dirty="0" err="1">
                <a:solidFill>
                  <a:srgbClr val="000000"/>
                </a:solidFill>
                <a:effectLst/>
                <a:latin typeface="Calibri" panose="020F0502020204030204" pitchFamily="34" charset="0"/>
                <a:cs typeface="Calibri" panose="020F0502020204030204" pitchFamily="34" charset="0"/>
              </a:rPr>
              <a:t>ResultSet</a:t>
            </a:r>
            <a:r>
              <a:rPr lang="en-US" sz="2400" b="0" i="0" dirty="0">
                <a:solidFill>
                  <a:srgbClr val="000000"/>
                </a:solidFill>
                <a:effectLst/>
                <a:latin typeface="Calibri" panose="020F0502020204030204" pitchFamily="34" charset="0"/>
                <a:cs typeface="Calibri" panose="020F0502020204030204" pitchFamily="34" charset="0"/>
              </a:rPr>
              <a:t> interface can be broken down into three categories </a:t>
            </a:r>
          </a:p>
          <a:p>
            <a:pPr lvl="1" algn="just">
              <a:buFont typeface="Arial" panose="020B0604020202020204" pitchFamily="34" charset="0"/>
              <a:buChar char="•"/>
            </a:pPr>
            <a:r>
              <a:rPr lang="en-US" sz="2200" b="1" i="0" dirty="0">
                <a:solidFill>
                  <a:srgbClr val="000000"/>
                </a:solidFill>
                <a:effectLst/>
                <a:latin typeface="Calibri" panose="020F0502020204030204" pitchFamily="34" charset="0"/>
                <a:cs typeface="Calibri" panose="020F0502020204030204" pitchFamily="34" charset="0"/>
              </a:rPr>
              <a:t>Navigational methods</a:t>
            </a:r>
            <a:r>
              <a:rPr lang="en-US" sz="2200" b="0" i="0" dirty="0">
                <a:solidFill>
                  <a:srgbClr val="000000"/>
                </a:solidFill>
                <a:effectLst/>
                <a:latin typeface="Calibri" panose="020F0502020204030204" pitchFamily="34" charset="0"/>
                <a:cs typeface="Calibri" panose="020F0502020204030204" pitchFamily="34" charset="0"/>
              </a:rPr>
              <a:t> − Used to move the cursor around.</a:t>
            </a:r>
          </a:p>
          <a:p>
            <a:pPr lvl="1" algn="just">
              <a:buFont typeface="Arial" panose="020B0604020202020204" pitchFamily="34" charset="0"/>
              <a:buChar char="•"/>
            </a:pPr>
            <a:r>
              <a:rPr lang="en-US" sz="2200" b="1" i="0" dirty="0">
                <a:solidFill>
                  <a:srgbClr val="000000"/>
                </a:solidFill>
                <a:effectLst/>
                <a:latin typeface="Calibri" panose="020F0502020204030204" pitchFamily="34" charset="0"/>
                <a:cs typeface="Calibri" panose="020F0502020204030204" pitchFamily="34" charset="0"/>
              </a:rPr>
              <a:t>Get methods</a:t>
            </a:r>
            <a:r>
              <a:rPr lang="en-US" sz="2200" b="0" i="0" dirty="0">
                <a:solidFill>
                  <a:srgbClr val="000000"/>
                </a:solidFill>
                <a:effectLst/>
                <a:latin typeface="Calibri" panose="020F0502020204030204" pitchFamily="34" charset="0"/>
                <a:cs typeface="Calibri" panose="020F0502020204030204" pitchFamily="34" charset="0"/>
              </a:rPr>
              <a:t> − Used to view the data in the columns of the current row being pointed by the cursor.</a:t>
            </a:r>
          </a:p>
          <a:p>
            <a:pPr lvl="1" algn="just">
              <a:buFont typeface="Arial" panose="020B0604020202020204" pitchFamily="34" charset="0"/>
              <a:buChar char="•"/>
            </a:pPr>
            <a:r>
              <a:rPr lang="en-US" sz="2200" b="1" i="0" dirty="0">
                <a:solidFill>
                  <a:srgbClr val="000000"/>
                </a:solidFill>
                <a:effectLst/>
                <a:latin typeface="Calibri" panose="020F0502020204030204" pitchFamily="34" charset="0"/>
                <a:cs typeface="Calibri" panose="020F0502020204030204" pitchFamily="34" charset="0"/>
              </a:rPr>
              <a:t>Update methods</a:t>
            </a:r>
            <a:r>
              <a:rPr lang="en-US" sz="2200" b="0" i="0" dirty="0">
                <a:solidFill>
                  <a:srgbClr val="000000"/>
                </a:solidFill>
                <a:effectLst/>
                <a:latin typeface="Calibri" panose="020F0502020204030204" pitchFamily="34" charset="0"/>
                <a:cs typeface="Calibri" panose="020F0502020204030204" pitchFamily="34" charset="0"/>
              </a:rPr>
              <a:t> − Used to update the data in the columns of the current row. The updates can then be updated in the underlying database as well.</a:t>
            </a:r>
          </a:p>
          <a:p>
            <a:endParaRPr lang="en-IN" dirty="0"/>
          </a:p>
        </p:txBody>
      </p:sp>
      <p:sp>
        <p:nvSpPr>
          <p:cNvPr id="6" name="Title 1">
            <a:extLst>
              <a:ext uri="{FF2B5EF4-FFF2-40B4-BE49-F238E27FC236}">
                <a16:creationId xmlns:a16="http://schemas.microsoft.com/office/drawing/2014/main" id="{A20EBAD1-AFC8-7C47-37DF-E914C3329B97}"/>
              </a:ext>
            </a:extLst>
          </p:cNvPr>
          <p:cNvSpPr>
            <a:spLocks noGrp="1"/>
          </p:cNvSpPr>
          <p:nvPr>
            <p:ph type="title"/>
          </p:nvPr>
        </p:nvSpPr>
        <p:spPr>
          <a:xfrm>
            <a:off x="2112264" y="365760"/>
            <a:ext cx="6720840" cy="877824"/>
          </a:xfrm>
        </p:spPr>
        <p:txBody>
          <a:bodyPr>
            <a:noAutofit/>
          </a:bodyPr>
          <a:lstStyle/>
          <a:p>
            <a:pPr marL="257175" indent="-257175"/>
            <a:r>
              <a:rPr lang="en-IN" altLang="en-US" sz="4800" b="1" dirty="0">
                <a:latin typeface="Calibri" panose="020F0502020204030204" pitchFamily="34" charset="0"/>
              </a:rPr>
              <a:t>Result Set</a:t>
            </a:r>
            <a:endParaRPr lang="en-IN" altLang="en-US" sz="1800" dirty="0"/>
          </a:p>
        </p:txBody>
      </p:sp>
    </p:spTree>
    <p:extLst>
      <p:ext uri="{BB962C8B-B14F-4D97-AF65-F5344CB8AC3E}">
        <p14:creationId xmlns:p14="http://schemas.microsoft.com/office/powerpoint/2010/main" val="15141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E8FB5F-AECD-5230-786D-FE8FBAE48009}"/>
              </a:ext>
            </a:extLst>
          </p:cNvPr>
          <p:cNvSpPr>
            <a:spLocks noGrp="1"/>
          </p:cNvSpPr>
          <p:nvPr>
            <p:ph idx="1"/>
          </p:nvPr>
        </p:nvSpPr>
        <p:spPr>
          <a:xfrm>
            <a:off x="1618488" y="1243584"/>
            <a:ext cx="9886124" cy="5148072"/>
          </a:xfrm>
        </p:spPr>
        <p:txBody>
          <a:bodyPr>
            <a:normAutofit/>
          </a:bodyPr>
          <a:lstStyle/>
          <a:p>
            <a:pPr algn="just"/>
            <a:r>
              <a:rPr lang="en-US" sz="2000" dirty="0">
                <a:solidFill>
                  <a:srgbClr val="000000"/>
                </a:solidFill>
                <a:latin typeface="Calibri" panose="020F0502020204030204" pitchFamily="34" charset="0"/>
                <a:cs typeface="Calibri" panose="020F0502020204030204" pitchFamily="34" charset="0"/>
              </a:rPr>
              <a:t>JDBC Connection is in</a:t>
            </a:r>
            <a:r>
              <a:rPr lang="en-US" sz="2000" b="1" dirty="0">
                <a:solidFill>
                  <a:srgbClr val="000000"/>
                </a:solidFill>
                <a:latin typeface="Calibri" panose="020F0502020204030204" pitchFamily="34" charset="0"/>
                <a:cs typeface="Calibri" panose="020F0502020204030204" pitchFamily="34" charset="0"/>
              </a:rPr>
              <a:t> auto-commit </a:t>
            </a:r>
            <a:r>
              <a:rPr lang="en-US" sz="2000" dirty="0">
                <a:solidFill>
                  <a:srgbClr val="000000"/>
                </a:solidFill>
                <a:latin typeface="Calibri" panose="020F0502020204030204" pitchFamily="34" charset="0"/>
                <a:cs typeface="Calibri" panose="020F0502020204030204" pitchFamily="34" charset="0"/>
              </a:rPr>
              <a:t>mode, which it is by default, then every SQL statement is committed to the database upon its completion.</a:t>
            </a:r>
          </a:p>
          <a:p>
            <a:pPr algn="just"/>
            <a:r>
              <a:rPr lang="en-US" sz="2000" b="1" dirty="0">
                <a:solidFill>
                  <a:srgbClr val="000000"/>
                </a:solidFill>
                <a:latin typeface="Calibri" panose="020F0502020204030204" pitchFamily="34" charset="0"/>
                <a:cs typeface="Calibri" panose="020F0502020204030204" pitchFamily="34" charset="0"/>
              </a:rPr>
              <a:t>auto-commit</a:t>
            </a:r>
            <a:r>
              <a:rPr lang="en-US" sz="2000" dirty="0">
                <a:solidFill>
                  <a:srgbClr val="000000"/>
                </a:solidFill>
                <a:latin typeface="Calibri" panose="020F0502020204030204" pitchFamily="34" charset="0"/>
                <a:cs typeface="Calibri" panose="020F0502020204030204" pitchFamily="34" charset="0"/>
              </a:rPr>
              <a:t> can be turned off  and manage your own transactions −</a:t>
            </a:r>
          </a:p>
          <a:p>
            <a:pPr lvl="1" algn="just">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To increase performance.</a:t>
            </a:r>
          </a:p>
          <a:p>
            <a:pPr lvl="1" algn="just">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To maintain the integrity of business processes.</a:t>
            </a:r>
          </a:p>
          <a:p>
            <a:pPr lvl="1" algn="just">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To use distributed transactions.</a:t>
            </a:r>
          </a:p>
          <a:p>
            <a:pPr algn="just"/>
            <a:r>
              <a:rPr lang="en-US" sz="2000" dirty="0">
                <a:solidFill>
                  <a:srgbClr val="000000"/>
                </a:solidFill>
                <a:latin typeface="Calibri" panose="020F0502020204030204" pitchFamily="34" charset="0"/>
                <a:cs typeface="Calibri" panose="020F0502020204030204" pitchFamily="34" charset="0"/>
              </a:rPr>
              <a:t>Transactions enable you to control if, and when, changes are applied to the database. It treats a single SQL statement or a group of SQL statements as one logical unit, and if any statement fails, the whole transaction fails.</a:t>
            </a:r>
          </a:p>
          <a:p>
            <a:pPr algn="just"/>
            <a:r>
              <a:rPr lang="en-US" sz="2000" dirty="0">
                <a:solidFill>
                  <a:srgbClr val="000000"/>
                </a:solidFill>
                <a:latin typeface="Calibri" panose="020F0502020204030204" pitchFamily="34" charset="0"/>
                <a:cs typeface="Calibri" panose="020F0502020204030204" pitchFamily="34" charset="0"/>
              </a:rPr>
              <a:t>Connection object's </a:t>
            </a:r>
            <a:r>
              <a:rPr lang="en-US" sz="2000" dirty="0" err="1">
                <a:solidFill>
                  <a:srgbClr val="000000"/>
                </a:solidFill>
                <a:latin typeface="Calibri" panose="020F0502020204030204" pitchFamily="34" charset="0"/>
                <a:cs typeface="Calibri" panose="020F0502020204030204" pitchFamily="34" charset="0"/>
              </a:rPr>
              <a:t>setAutoCommit</a:t>
            </a:r>
            <a:r>
              <a:rPr lang="en-US" sz="2000" dirty="0">
                <a:solidFill>
                  <a:srgbClr val="000000"/>
                </a:solidFill>
                <a:latin typeface="Calibri" panose="020F0502020204030204" pitchFamily="34" charset="0"/>
                <a:cs typeface="Calibri" panose="020F0502020204030204" pitchFamily="34" charset="0"/>
              </a:rPr>
              <a:t>() method can be used to </a:t>
            </a:r>
            <a:r>
              <a:rPr lang="en-US" sz="2000" dirty="0" err="1">
                <a:solidFill>
                  <a:srgbClr val="000000"/>
                </a:solidFill>
                <a:latin typeface="Calibri" panose="020F0502020204030204" pitchFamily="34" charset="0"/>
                <a:cs typeface="Calibri" panose="020F0502020204030204" pitchFamily="34" charset="0"/>
              </a:rPr>
              <a:t>setAutoCommit</a:t>
            </a:r>
            <a:r>
              <a:rPr lang="en-US" sz="2000" dirty="0">
                <a:solidFill>
                  <a:srgbClr val="000000"/>
                </a:solidFill>
                <a:latin typeface="Calibri" panose="020F0502020204030204" pitchFamily="34" charset="0"/>
                <a:cs typeface="Calibri" panose="020F0502020204030204" pitchFamily="34" charset="0"/>
              </a:rPr>
              <a:t> true or false</a:t>
            </a:r>
          </a:p>
          <a:p>
            <a:pPr algn="just"/>
            <a:endParaRPr lang="en-US" sz="2000" b="0" i="0" dirty="0">
              <a:solidFill>
                <a:srgbClr val="000000"/>
              </a:solidFill>
              <a:effectLst/>
              <a:latin typeface="Calibri" panose="020F0502020204030204" pitchFamily="34" charset="0"/>
              <a:cs typeface="Calibri" panose="020F0502020204030204" pitchFamily="34" charset="0"/>
            </a:endParaRPr>
          </a:p>
          <a:p>
            <a:pPr algn="just"/>
            <a:endParaRPr lang="en-IN" dirty="0"/>
          </a:p>
        </p:txBody>
      </p:sp>
      <p:sp>
        <p:nvSpPr>
          <p:cNvPr id="6" name="Title 1">
            <a:extLst>
              <a:ext uri="{FF2B5EF4-FFF2-40B4-BE49-F238E27FC236}">
                <a16:creationId xmlns:a16="http://schemas.microsoft.com/office/drawing/2014/main" id="{A20EBAD1-AFC8-7C47-37DF-E914C3329B97}"/>
              </a:ext>
            </a:extLst>
          </p:cNvPr>
          <p:cNvSpPr>
            <a:spLocks noGrp="1"/>
          </p:cNvSpPr>
          <p:nvPr>
            <p:ph type="title"/>
          </p:nvPr>
        </p:nvSpPr>
        <p:spPr>
          <a:xfrm>
            <a:off x="2112264" y="365760"/>
            <a:ext cx="6720840" cy="877824"/>
          </a:xfrm>
        </p:spPr>
        <p:txBody>
          <a:bodyPr>
            <a:noAutofit/>
          </a:bodyPr>
          <a:lstStyle/>
          <a:p>
            <a:pPr marL="257175" indent="-257175"/>
            <a:r>
              <a:rPr lang="en-IN" altLang="en-US" sz="4800" b="1" dirty="0">
                <a:latin typeface="Calibri" panose="020F0502020204030204" pitchFamily="34" charset="0"/>
              </a:rPr>
              <a:t>JDBC Transactions</a:t>
            </a:r>
            <a:endParaRPr lang="en-IN" altLang="en-US" sz="1800" dirty="0"/>
          </a:p>
        </p:txBody>
      </p:sp>
    </p:spTree>
    <p:extLst>
      <p:ext uri="{BB962C8B-B14F-4D97-AF65-F5344CB8AC3E}">
        <p14:creationId xmlns:p14="http://schemas.microsoft.com/office/powerpoint/2010/main" val="185090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JDBC</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fontScale="92500" lnSpcReduction="20000"/>
          </a:bodyPr>
          <a:lstStyle/>
          <a:p>
            <a:pPr algn="just"/>
            <a:r>
              <a:rPr lang="en-IN" sz="3600" dirty="0">
                <a:latin typeface="Calibri" panose="020F0502020204030204" pitchFamily="34" charset="0"/>
              </a:rPr>
              <a:t>JDBC stands for Java Database Connectivity. JDBC is a Java API to connect and execute the query with the database. </a:t>
            </a:r>
          </a:p>
          <a:p>
            <a:pPr algn="just"/>
            <a:r>
              <a:rPr lang="en-IN" sz="3600" dirty="0">
                <a:latin typeface="Calibri" panose="020F0502020204030204" pitchFamily="34" charset="0"/>
              </a:rPr>
              <a:t>It is a part of </a:t>
            </a:r>
            <a:r>
              <a:rPr lang="en-IN" sz="3600" dirty="0" err="1">
                <a:latin typeface="Calibri" panose="020F0502020204030204" pitchFamily="34" charset="0"/>
              </a:rPr>
              <a:t>JavaSE</a:t>
            </a:r>
            <a:r>
              <a:rPr lang="en-IN" sz="3600" dirty="0">
                <a:latin typeface="Calibri" panose="020F0502020204030204" pitchFamily="34" charset="0"/>
              </a:rPr>
              <a:t> (</a:t>
            </a:r>
            <a:r>
              <a:rPr lang="en-IN" sz="3600" dirty="0" err="1">
                <a:latin typeface="Calibri" panose="020F0502020204030204" pitchFamily="34" charset="0"/>
              </a:rPr>
              <a:t>java.sql</a:t>
            </a:r>
            <a:r>
              <a:rPr lang="en-IN" sz="3600" dirty="0">
                <a:latin typeface="Calibri" panose="020F0502020204030204" pitchFamily="34" charset="0"/>
              </a:rPr>
              <a:t> </a:t>
            </a:r>
            <a:r>
              <a:rPr lang="en-IN" sz="3600" dirty="0" err="1">
                <a:latin typeface="Calibri" panose="020F0502020204030204" pitchFamily="34" charset="0"/>
              </a:rPr>
              <a:t>pkg</a:t>
            </a:r>
            <a:r>
              <a:rPr lang="en-IN" sz="3600" dirty="0">
                <a:latin typeface="Calibri" panose="020F0502020204030204" pitchFamily="34" charset="0"/>
              </a:rPr>
              <a:t> )</a:t>
            </a:r>
          </a:p>
          <a:p>
            <a:pPr algn="just"/>
            <a:r>
              <a:rPr lang="en-IN" sz="3600" dirty="0">
                <a:latin typeface="Calibri" panose="020F0502020204030204" pitchFamily="34" charset="0"/>
              </a:rPr>
              <a:t>JDBC API uses JDBC drivers to connect with the database. </a:t>
            </a:r>
          </a:p>
          <a:p>
            <a:pPr algn="just"/>
            <a:r>
              <a:rPr lang="en-IN" sz="3600" dirty="0">
                <a:latin typeface="Calibri" panose="020F0502020204030204" pitchFamily="34" charset="0"/>
              </a:rPr>
              <a:t>There are four types of JDBC drivers:</a:t>
            </a:r>
          </a:p>
          <a:p>
            <a:pPr marL="1314450" lvl="2" indent="-514350" algn="just">
              <a:buFont typeface="+mj-lt"/>
              <a:buAutoNum type="arabicPeriod"/>
            </a:pPr>
            <a:r>
              <a:rPr lang="en-IN" sz="3500" dirty="0">
                <a:latin typeface="Calibri" panose="020F0502020204030204" pitchFamily="34" charset="0"/>
              </a:rPr>
              <a:t>JDBC-ODBC Bridge Driver</a:t>
            </a:r>
          </a:p>
          <a:p>
            <a:pPr marL="1314450" lvl="2" indent="-514350" algn="just">
              <a:buFont typeface="+mj-lt"/>
              <a:buAutoNum type="arabicPeriod"/>
            </a:pPr>
            <a:r>
              <a:rPr lang="en-IN" sz="3500" dirty="0">
                <a:latin typeface="Calibri" panose="020F0502020204030204" pitchFamily="34" charset="0"/>
              </a:rPr>
              <a:t>Native Driver</a:t>
            </a:r>
          </a:p>
          <a:p>
            <a:pPr marL="1314450" lvl="2" indent="-514350" algn="just">
              <a:buFont typeface="+mj-lt"/>
              <a:buAutoNum type="arabicPeriod"/>
            </a:pPr>
            <a:r>
              <a:rPr lang="en-IN" sz="3500" dirty="0">
                <a:latin typeface="Calibri" panose="020F0502020204030204" pitchFamily="34" charset="0"/>
              </a:rPr>
              <a:t>Network Protocol Driver</a:t>
            </a:r>
          </a:p>
          <a:p>
            <a:pPr marL="1314450" lvl="2" indent="-514350" algn="just">
              <a:buFont typeface="+mj-lt"/>
              <a:buAutoNum type="arabicPeriod"/>
            </a:pPr>
            <a:r>
              <a:rPr lang="en-IN" sz="3500" dirty="0">
                <a:latin typeface="Calibri" panose="020F0502020204030204" pitchFamily="34" charset="0"/>
              </a:rPr>
              <a:t>Thin Driver/ Pure Java Driver</a:t>
            </a:r>
          </a:p>
          <a:p>
            <a:pPr marL="342906" indent="-342906" defTabSz="457207">
              <a:buClr>
                <a:schemeClr val="bg2">
                  <a:lumMod val="40000"/>
                  <a:lumOff val="60000"/>
                </a:schemeClr>
              </a:buClr>
              <a:buFont typeface="Wingdings 3" charset="2"/>
              <a:buChar char=""/>
              <a:defRPr/>
            </a:pPr>
            <a:endParaRPr lang="en-IN" sz="2550" dirty="0">
              <a:latin typeface="Calibri" panose="020F0502020204030204" pitchFamily="34" charset="0"/>
            </a:endParaRP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2364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JDBC interfaces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225296" y="1063626"/>
            <a:ext cx="10222992" cy="5721222"/>
          </a:xfrm>
        </p:spPr>
        <p:txBody>
          <a:bodyPr rtlCol="0">
            <a:normAutofit fontScale="92500" lnSpcReduction="10000"/>
          </a:bodyPr>
          <a:lstStyle/>
          <a:p>
            <a:pPr algn="just"/>
            <a:r>
              <a:rPr lang="en-IN" sz="3700" dirty="0">
                <a:solidFill>
                  <a:srgbClr val="000000"/>
                </a:solidFill>
                <a:latin typeface="Calibri" panose="020F0502020204030204" pitchFamily="34" charset="0"/>
                <a:cs typeface="Calibri" panose="020F0502020204030204" pitchFamily="34" charset="0"/>
              </a:rPr>
              <a:t>Driver interface</a:t>
            </a:r>
          </a:p>
          <a:p>
            <a:pPr algn="just"/>
            <a:r>
              <a:rPr lang="en-IN" sz="3700" dirty="0">
                <a:solidFill>
                  <a:srgbClr val="000000"/>
                </a:solidFill>
                <a:latin typeface="Calibri" panose="020F0502020204030204" pitchFamily="34" charset="0"/>
                <a:cs typeface="Calibri" panose="020F0502020204030204" pitchFamily="34" charset="0"/>
              </a:rPr>
              <a:t>Connection interface</a:t>
            </a:r>
          </a:p>
          <a:p>
            <a:pPr algn="just"/>
            <a:r>
              <a:rPr lang="en-IN" sz="3700" dirty="0">
                <a:solidFill>
                  <a:srgbClr val="000000"/>
                </a:solidFill>
                <a:latin typeface="Calibri" panose="020F0502020204030204" pitchFamily="34" charset="0"/>
                <a:cs typeface="Calibri" panose="020F0502020204030204" pitchFamily="34" charset="0"/>
              </a:rPr>
              <a:t>Statement interface</a:t>
            </a:r>
          </a:p>
          <a:p>
            <a:pPr algn="just"/>
            <a:r>
              <a:rPr lang="en-IN" sz="3700" dirty="0" err="1">
                <a:solidFill>
                  <a:srgbClr val="000000"/>
                </a:solidFill>
                <a:latin typeface="Calibri" panose="020F0502020204030204" pitchFamily="34" charset="0"/>
                <a:cs typeface="Calibri" panose="020F0502020204030204" pitchFamily="34" charset="0"/>
              </a:rPr>
              <a:t>PreparedStatement</a:t>
            </a:r>
            <a:r>
              <a:rPr lang="en-IN" sz="3700" dirty="0">
                <a:solidFill>
                  <a:srgbClr val="000000"/>
                </a:solidFill>
                <a:latin typeface="Calibri" panose="020F0502020204030204" pitchFamily="34" charset="0"/>
                <a:cs typeface="Calibri" panose="020F0502020204030204" pitchFamily="34" charset="0"/>
              </a:rPr>
              <a:t> interface</a:t>
            </a:r>
          </a:p>
          <a:p>
            <a:pPr algn="just"/>
            <a:r>
              <a:rPr lang="en-IN" sz="3700" dirty="0" err="1">
                <a:solidFill>
                  <a:srgbClr val="000000"/>
                </a:solidFill>
                <a:latin typeface="Calibri" panose="020F0502020204030204" pitchFamily="34" charset="0"/>
                <a:cs typeface="Calibri" panose="020F0502020204030204" pitchFamily="34" charset="0"/>
              </a:rPr>
              <a:t>CallableStatement</a:t>
            </a:r>
            <a:r>
              <a:rPr lang="en-IN" sz="3700" dirty="0">
                <a:solidFill>
                  <a:srgbClr val="000000"/>
                </a:solidFill>
                <a:latin typeface="Calibri" panose="020F0502020204030204" pitchFamily="34" charset="0"/>
                <a:cs typeface="Calibri" panose="020F0502020204030204" pitchFamily="34" charset="0"/>
              </a:rPr>
              <a:t> interface</a:t>
            </a:r>
          </a:p>
          <a:p>
            <a:pPr algn="just"/>
            <a:r>
              <a:rPr lang="en-IN" sz="3700" dirty="0" err="1">
                <a:solidFill>
                  <a:srgbClr val="000000"/>
                </a:solidFill>
                <a:latin typeface="Calibri" panose="020F0502020204030204" pitchFamily="34" charset="0"/>
                <a:cs typeface="Calibri" panose="020F0502020204030204" pitchFamily="34" charset="0"/>
              </a:rPr>
              <a:t>ResultSet</a:t>
            </a:r>
            <a:r>
              <a:rPr lang="en-IN" sz="3700" dirty="0">
                <a:solidFill>
                  <a:srgbClr val="000000"/>
                </a:solidFill>
                <a:latin typeface="Calibri" panose="020F0502020204030204" pitchFamily="34" charset="0"/>
                <a:cs typeface="Calibri" panose="020F0502020204030204" pitchFamily="34" charset="0"/>
              </a:rPr>
              <a:t> interface</a:t>
            </a:r>
          </a:p>
          <a:p>
            <a:pPr algn="just"/>
            <a:r>
              <a:rPr lang="en-IN" sz="3700" dirty="0" err="1">
                <a:solidFill>
                  <a:srgbClr val="000000"/>
                </a:solidFill>
                <a:latin typeface="Calibri" panose="020F0502020204030204" pitchFamily="34" charset="0"/>
                <a:cs typeface="Calibri" panose="020F0502020204030204" pitchFamily="34" charset="0"/>
              </a:rPr>
              <a:t>ResultSetMetaData</a:t>
            </a:r>
            <a:r>
              <a:rPr lang="en-IN" sz="3700" dirty="0">
                <a:solidFill>
                  <a:srgbClr val="000000"/>
                </a:solidFill>
                <a:latin typeface="Calibri" panose="020F0502020204030204" pitchFamily="34" charset="0"/>
                <a:cs typeface="Calibri" panose="020F0502020204030204" pitchFamily="34" charset="0"/>
              </a:rPr>
              <a:t> interface</a:t>
            </a:r>
          </a:p>
          <a:p>
            <a:pPr algn="just"/>
            <a:r>
              <a:rPr lang="en-IN" sz="3700" dirty="0" err="1">
                <a:solidFill>
                  <a:srgbClr val="000000"/>
                </a:solidFill>
                <a:latin typeface="Calibri" panose="020F0502020204030204" pitchFamily="34" charset="0"/>
                <a:cs typeface="Calibri" panose="020F0502020204030204" pitchFamily="34" charset="0"/>
              </a:rPr>
              <a:t>DatabaseMetaData</a:t>
            </a:r>
            <a:r>
              <a:rPr lang="en-IN" sz="3700" dirty="0">
                <a:solidFill>
                  <a:srgbClr val="000000"/>
                </a:solidFill>
                <a:latin typeface="Calibri" panose="020F0502020204030204" pitchFamily="34" charset="0"/>
                <a:cs typeface="Calibri" panose="020F0502020204030204" pitchFamily="34" charset="0"/>
              </a:rPr>
              <a:t> interface</a:t>
            </a:r>
          </a:p>
          <a:p>
            <a:pPr algn="just"/>
            <a:r>
              <a:rPr lang="en-IN" sz="3700" dirty="0" err="1">
                <a:solidFill>
                  <a:srgbClr val="000000"/>
                </a:solidFill>
                <a:latin typeface="Calibri" panose="020F0502020204030204" pitchFamily="34" charset="0"/>
                <a:cs typeface="Calibri" panose="020F0502020204030204" pitchFamily="34" charset="0"/>
              </a:rPr>
              <a:t>RowSet</a:t>
            </a:r>
            <a:r>
              <a:rPr lang="en-IN" sz="3700" dirty="0">
                <a:solidFill>
                  <a:srgbClr val="000000"/>
                </a:solidFill>
                <a:latin typeface="Calibri" panose="020F0502020204030204" pitchFamily="34" charset="0"/>
                <a:cs typeface="Calibri" panose="020F0502020204030204" pitchFamily="34" charset="0"/>
              </a:rPr>
              <a:t> interface</a:t>
            </a:r>
          </a:p>
          <a:p>
            <a:pPr marL="342906" indent="-342906" defTabSz="457207">
              <a:buClr>
                <a:schemeClr val="bg2">
                  <a:lumMod val="40000"/>
                  <a:lumOff val="60000"/>
                </a:schemeClr>
              </a:buClr>
              <a:buFont typeface="Wingdings 3" charset="2"/>
              <a:buChar char=""/>
              <a:defRPr/>
            </a:pPr>
            <a:endParaRPr lang="en-IN" sz="2550" dirty="0">
              <a:latin typeface="Calibri" panose="020F0502020204030204" pitchFamily="34" charset="0"/>
            </a:endParaRP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74023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Why JDBC ?</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1325880" y="1063626"/>
            <a:ext cx="10387584" cy="5721222"/>
          </a:xfrm>
        </p:spPr>
        <p:txBody>
          <a:bodyPr rtlCol="0">
            <a:normAutofit/>
          </a:bodyPr>
          <a:lstStyle/>
          <a:p>
            <a:pPr algn="just">
              <a:buFont typeface="+mj-lt"/>
              <a:buAutoNum type="arabicPeriod"/>
            </a:pPr>
            <a:r>
              <a:rPr lang="en-US" sz="4000" b="0" i="0" dirty="0">
                <a:solidFill>
                  <a:srgbClr val="000000"/>
                </a:solidFill>
                <a:effectLst/>
                <a:latin typeface="inter-regular"/>
              </a:rPr>
              <a:t>Connect to the database</a:t>
            </a:r>
          </a:p>
          <a:p>
            <a:pPr algn="just">
              <a:buFont typeface="+mj-lt"/>
              <a:buAutoNum type="arabicPeriod"/>
            </a:pPr>
            <a:r>
              <a:rPr lang="en-US" sz="4000" b="0" i="0" dirty="0">
                <a:solidFill>
                  <a:srgbClr val="000000"/>
                </a:solidFill>
                <a:effectLst/>
                <a:latin typeface="inter-regular"/>
              </a:rPr>
              <a:t>Execute queries and update statements to the database</a:t>
            </a:r>
          </a:p>
          <a:p>
            <a:pPr algn="just">
              <a:buFont typeface="+mj-lt"/>
              <a:buAutoNum type="arabicPeriod"/>
            </a:pPr>
            <a:r>
              <a:rPr lang="en-US" sz="4000" b="0" i="0" dirty="0">
                <a:solidFill>
                  <a:srgbClr val="000000"/>
                </a:solidFill>
                <a:effectLst/>
                <a:latin typeface="inter-regular"/>
              </a:rPr>
              <a:t>Retrieve the result received from the database.</a:t>
            </a:r>
          </a:p>
          <a:p>
            <a:pPr marL="342906" indent="-342906" defTabSz="457207">
              <a:buClr>
                <a:schemeClr val="bg2">
                  <a:lumMod val="40000"/>
                  <a:lumOff val="60000"/>
                </a:schemeClr>
              </a:buClr>
              <a:buFont typeface="Wingdings 3" charset="2"/>
              <a:buChar char=""/>
              <a:defRPr/>
            </a:pPr>
            <a:endParaRPr lang="en-IN" sz="2550" dirty="0">
              <a:latin typeface="Calibri" panose="020F0502020204030204" pitchFamily="34" charset="0"/>
            </a:endParaRP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312529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JDBC flow</a:t>
            </a:r>
            <a:endParaRPr lang="en-IN" altLang="en-US" sz="1600" dirty="0"/>
          </a:p>
        </p:txBody>
      </p:sp>
      <p:pic>
        <p:nvPicPr>
          <p:cNvPr id="2054" name="Picture 6">
            <a:extLst>
              <a:ext uri="{FF2B5EF4-FFF2-40B4-BE49-F238E27FC236}">
                <a16:creationId xmlns:a16="http://schemas.microsoft.com/office/drawing/2014/main" id="{4F275373-FC83-C55C-35A5-FD8F1625D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0827" y="1063625"/>
            <a:ext cx="6677025" cy="568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09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JDBC  Driver Types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326136" y="1216152"/>
            <a:ext cx="11387328" cy="5568696"/>
          </a:xfrm>
        </p:spPr>
        <p:txBody>
          <a:bodyPr rtlCol="0">
            <a:normAutofit/>
          </a:bodyPr>
          <a:lstStyle/>
          <a:p>
            <a:pPr algn="just">
              <a:buFont typeface="+mj-lt"/>
              <a:buAutoNum type="arabicPeriod"/>
            </a:pPr>
            <a:r>
              <a:rPr lang="en-IN" sz="4000" dirty="0">
                <a:solidFill>
                  <a:srgbClr val="000000"/>
                </a:solidFill>
                <a:latin typeface="inter-regular"/>
              </a:rPr>
              <a:t>JDBC-ODBC bridge driver</a:t>
            </a: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pic>
        <p:nvPicPr>
          <p:cNvPr id="3" name="Picture 2">
            <a:extLst>
              <a:ext uri="{FF2B5EF4-FFF2-40B4-BE49-F238E27FC236}">
                <a16:creationId xmlns:a16="http://schemas.microsoft.com/office/drawing/2014/main" id="{D830FB44-44D6-C992-6069-249C08AA0637}"/>
              </a:ext>
            </a:extLst>
          </p:cNvPr>
          <p:cNvPicPr>
            <a:picLocks noChangeAspect="1"/>
          </p:cNvPicPr>
          <p:nvPr/>
        </p:nvPicPr>
        <p:blipFill>
          <a:blip r:embed="rId2"/>
          <a:stretch>
            <a:fillRect/>
          </a:stretch>
        </p:blipFill>
        <p:spPr>
          <a:xfrm>
            <a:off x="326137" y="2091841"/>
            <a:ext cx="5025032" cy="4382112"/>
          </a:xfrm>
          <a:prstGeom prst="rect">
            <a:avLst/>
          </a:prstGeom>
        </p:spPr>
      </p:pic>
      <p:sp>
        <p:nvSpPr>
          <p:cNvPr id="4" name="Content Placeholder 2">
            <a:extLst>
              <a:ext uri="{FF2B5EF4-FFF2-40B4-BE49-F238E27FC236}">
                <a16:creationId xmlns:a16="http://schemas.microsoft.com/office/drawing/2014/main" id="{5C79BD9D-0D9C-CE99-07D1-BBD1BB317A1C}"/>
              </a:ext>
            </a:extLst>
          </p:cNvPr>
          <p:cNvSpPr txBox="1">
            <a:spLocks/>
          </p:cNvSpPr>
          <p:nvPr/>
        </p:nvSpPr>
        <p:spPr>
          <a:xfrm>
            <a:off x="5111496" y="1804873"/>
            <a:ext cx="6989064" cy="495604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en-US" sz="2200" b="1" dirty="0">
                <a:solidFill>
                  <a:srgbClr val="000000"/>
                </a:solidFill>
                <a:latin typeface="Calibri" panose="020F0502020204030204" pitchFamily="34" charset="0"/>
                <a:cs typeface="Calibri" panose="020F0502020204030204" pitchFamily="34" charset="0"/>
              </a:rPr>
              <a:t>ODBC- </a:t>
            </a:r>
            <a:r>
              <a:rPr lang="en-IN" sz="2200" b="1" dirty="0">
                <a:solidFill>
                  <a:srgbClr val="000000"/>
                </a:solidFill>
                <a:latin typeface="Calibri" panose="020F0502020204030204" pitchFamily="34" charset="0"/>
                <a:cs typeface="Calibri" panose="020F0502020204030204" pitchFamily="34" charset="0"/>
              </a:rPr>
              <a:t>Open Database Connectivity.</a:t>
            </a:r>
            <a:endParaRPr lang="en-US" sz="2200" b="1" dirty="0">
              <a:solidFill>
                <a:srgbClr val="000000"/>
              </a:solidFill>
              <a:latin typeface="Calibri" panose="020F0502020204030204" pitchFamily="34" charset="0"/>
              <a:cs typeface="Calibri" panose="020F0502020204030204" pitchFamily="34" charset="0"/>
            </a:endParaRPr>
          </a:p>
          <a:p>
            <a:pPr algn="just">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A type 1 JDBC driver consists of a Java part that </a:t>
            </a:r>
            <a:r>
              <a:rPr lang="en-US" sz="2400" b="1" i="0" dirty="0">
                <a:solidFill>
                  <a:srgbClr val="000000"/>
                </a:solidFill>
                <a:effectLst/>
                <a:latin typeface="Calibri" panose="020F0502020204030204" pitchFamily="34" charset="0"/>
                <a:cs typeface="Calibri" panose="020F0502020204030204" pitchFamily="34" charset="0"/>
              </a:rPr>
              <a:t>translates the JDBC interface calls to ODBC calls</a:t>
            </a:r>
            <a:r>
              <a:rPr lang="en-US" sz="2400" b="0" i="0" dirty="0">
                <a:solidFill>
                  <a:srgbClr val="000000"/>
                </a:solidFill>
                <a:effectLst/>
                <a:latin typeface="Calibri" panose="020F0502020204030204" pitchFamily="34" charset="0"/>
                <a:cs typeface="Calibri" panose="020F0502020204030204" pitchFamily="34" charset="0"/>
              </a:rPr>
              <a:t>. An ODBC bridge then calls the ODBC driver of the given database i.e. the driver converts JDBC method calls into ODBC function calls.</a:t>
            </a:r>
          </a:p>
          <a:p>
            <a:pPr algn="just">
              <a:buFont typeface="+mj-lt"/>
              <a:buAutoNum type="arabicPeriod"/>
            </a:pPr>
            <a:r>
              <a:rPr lang="en-US" sz="2400" b="0" i="0" dirty="0">
                <a:solidFill>
                  <a:srgbClr val="000000"/>
                </a:solidFill>
                <a:effectLst/>
                <a:latin typeface="Calibri" panose="020F0502020204030204" pitchFamily="34" charset="0"/>
                <a:cs typeface="Calibri" panose="020F0502020204030204" pitchFamily="34" charset="0"/>
              </a:rPr>
              <a:t>The driver is platform-dependent as it makes use of ODBC which in turn depends on native libraries of the underlying operating system the JVM is running upon</a:t>
            </a:r>
            <a:endParaRPr lang="en-IN" sz="2400" b="0" i="0" dirty="0">
              <a:effectLst/>
              <a:latin typeface="Calibri" panose="020F0502020204030204" pitchFamily="34" charset="0"/>
              <a:cs typeface="Calibri" panose="020F0502020204030204" pitchFamily="34" charset="0"/>
            </a:endParaRPr>
          </a:p>
          <a:p>
            <a:pPr algn="just">
              <a:buFont typeface="+mj-lt"/>
              <a:buAutoNum type="arabicPeriod"/>
            </a:pPr>
            <a:r>
              <a:rPr lang="en-US" sz="2400" dirty="0">
                <a:solidFill>
                  <a:srgbClr val="000000"/>
                </a:solidFill>
                <a:latin typeface="Calibri" panose="020F0502020204030204" pitchFamily="34" charset="0"/>
                <a:cs typeface="Calibri" panose="020F0502020204030204" pitchFamily="34" charset="0"/>
              </a:rPr>
              <a:t> ODBC must be installed on the computer having the driver and the database must support an ODBC driver</a:t>
            </a:r>
            <a:endParaRPr lang="en-IN"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874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JDBC  Driver Types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326136" y="1216152"/>
            <a:ext cx="11387328" cy="5568696"/>
          </a:xfrm>
        </p:spPr>
        <p:txBody>
          <a:bodyPr rtlCol="0">
            <a:normAutofit/>
          </a:bodyPr>
          <a:lstStyle/>
          <a:p>
            <a:pPr marL="742950" indent="-742950" algn="just">
              <a:buFont typeface="+mj-lt"/>
              <a:buAutoNum type="arabicPeriod" startAt="2"/>
            </a:pPr>
            <a:r>
              <a:rPr lang="en-IN" sz="4000" dirty="0">
                <a:solidFill>
                  <a:srgbClr val="000000"/>
                </a:solidFill>
                <a:latin typeface="inter-regular"/>
              </a:rPr>
              <a:t>Native driver</a:t>
            </a: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pic>
        <p:nvPicPr>
          <p:cNvPr id="5" name="Picture 4">
            <a:extLst>
              <a:ext uri="{FF2B5EF4-FFF2-40B4-BE49-F238E27FC236}">
                <a16:creationId xmlns:a16="http://schemas.microsoft.com/office/drawing/2014/main" id="{D228855D-A620-986B-0879-4421D779C347}"/>
              </a:ext>
            </a:extLst>
          </p:cNvPr>
          <p:cNvPicPr>
            <a:picLocks noChangeAspect="1"/>
          </p:cNvPicPr>
          <p:nvPr/>
        </p:nvPicPr>
        <p:blipFill>
          <a:blip r:embed="rId2"/>
          <a:stretch>
            <a:fillRect/>
          </a:stretch>
        </p:blipFill>
        <p:spPr>
          <a:xfrm>
            <a:off x="878168" y="2066544"/>
            <a:ext cx="4068735" cy="4270917"/>
          </a:xfrm>
          <a:prstGeom prst="rect">
            <a:avLst/>
          </a:prstGeom>
        </p:spPr>
      </p:pic>
      <p:sp>
        <p:nvSpPr>
          <p:cNvPr id="2" name="Content Placeholder 2">
            <a:extLst>
              <a:ext uri="{FF2B5EF4-FFF2-40B4-BE49-F238E27FC236}">
                <a16:creationId xmlns:a16="http://schemas.microsoft.com/office/drawing/2014/main" id="{EA01E737-C15F-7CD4-EC94-CCE65ED96BAC}"/>
              </a:ext>
            </a:extLst>
          </p:cNvPr>
          <p:cNvSpPr txBox="1">
            <a:spLocks/>
          </p:cNvSpPr>
          <p:nvPr/>
        </p:nvSpPr>
        <p:spPr>
          <a:xfrm>
            <a:off x="4946903" y="1216152"/>
            <a:ext cx="6989064" cy="544982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mj-lt"/>
              <a:buAutoNum type="arabicPeriod"/>
            </a:pPr>
            <a:r>
              <a:rPr lang="en-US" sz="2400" dirty="0">
                <a:solidFill>
                  <a:srgbClr val="000000"/>
                </a:solidFill>
                <a:latin typeface="Calibri" panose="020F0502020204030204" pitchFamily="34" charset="0"/>
                <a:cs typeface="Calibri" panose="020F0502020204030204" pitchFamily="34" charset="0"/>
              </a:rPr>
              <a:t>A type 2 JDBC driver is like a type 1 driver, except the ODBC part is replaced with a native code part instead. </a:t>
            </a:r>
          </a:p>
          <a:p>
            <a:pPr algn="just">
              <a:buFont typeface="+mj-lt"/>
              <a:buAutoNum type="arabicPeriod"/>
            </a:pPr>
            <a:r>
              <a:rPr lang="en-US" sz="2400" dirty="0">
                <a:solidFill>
                  <a:srgbClr val="000000"/>
                </a:solidFill>
                <a:latin typeface="Calibri" panose="020F0502020204030204" pitchFamily="34" charset="0"/>
                <a:cs typeface="Calibri" panose="020F0502020204030204" pitchFamily="34" charset="0"/>
              </a:rPr>
              <a:t>The native code part is targeted at a specific database product i.e. uses the client-side libraries of the database product. The driver converts JDBC method calls into native calls of the database native API.</a:t>
            </a:r>
          </a:p>
          <a:p>
            <a:pPr algn="just">
              <a:buFont typeface="+mj-lt"/>
              <a:buAutoNum type="arabicPeriod"/>
            </a:pPr>
            <a:r>
              <a:rPr lang="en-US" sz="2400" dirty="0">
                <a:solidFill>
                  <a:srgbClr val="000000"/>
                </a:solidFill>
                <a:latin typeface="Calibri" panose="020F0502020204030204" pitchFamily="34" charset="0"/>
                <a:cs typeface="Calibri" panose="020F0502020204030204" pitchFamily="34" charset="0"/>
              </a:rPr>
              <a:t>This architecture eliminated the need for the ODBC driver and instead directly called the native client libraries shipped by the database vendors. This was quickly adopted by the DB vendors as it was quick and inexpensive to implement since they could reuse the existing C/ C++ based native libraries.</a:t>
            </a:r>
          </a:p>
        </p:txBody>
      </p:sp>
    </p:spTree>
    <p:extLst>
      <p:ext uri="{BB962C8B-B14F-4D97-AF65-F5344CB8AC3E}">
        <p14:creationId xmlns:p14="http://schemas.microsoft.com/office/powerpoint/2010/main" val="3424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JDBC  Driver Types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326136" y="1063626"/>
            <a:ext cx="11387328" cy="5721222"/>
          </a:xfrm>
        </p:spPr>
        <p:txBody>
          <a:bodyPr rtlCol="0">
            <a:normAutofit/>
          </a:bodyPr>
          <a:lstStyle/>
          <a:p>
            <a:pPr marL="742950" indent="-742950" algn="just">
              <a:buFont typeface="+mj-lt"/>
              <a:buAutoNum type="arabicPeriod" startAt="3"/>
            </a:pPr>
            <a:r>
              <a:rPr lang="en-IN" sz="4000" dirty="0">
                <a:solidFill>
                  <a:srgbClr val="000000"/>
                </a:solidFill>
                <a:latin typeface="inter-regular"/>
              </a:rPr>
              <a:t>Network Protocol Driver</a:t>
            </a: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pic>
        <p:nvPicPr>
          <p:cNvPr id="3" name="Picture 2">
            <a:extLst>
              <a:ext uri="{FF2B5EF4-FFF2-40B4-BE49-F238E27FC236}">
                <a16:creationId xmlns:a16="http://schemas.microsoft.com/office/drawing/2014/main" id="{267FB2F5-4F24-ECA4-6A18-3BC8516B6542}"/>
              </a:ext>
            </a:extLst>
          </p:cNvPr>
          <p:cNvPicPr>
            <a:picLocks noChangeAspect="1"/>
          </p:cNvPicPr>
          <p:nvPr/>
        </p:nvPicPr>
        <p:blipFill>
          <a:blip r:embed="rId2"/>
          <a:stretch>
            <a:fillRect/>
          </a:stretch>
        </p:blipFill>
        <p:spPr>
          <a:xfrm>
            <a:off x="1098389" y="1825127"/>
            <a:ext cx="4049683" cy="4991797"/>
          </a:xfrm>
          <a:prstGeom prst="rect">
            <a:avLst/>
          </a:prstGeom>
        </p:spPr>
      </p:pic>
      <p:sp>
        <p:nvSpPr>
          <p:cNvPr id="6" name="Content Placeholder 2">
            <a:extLst>
              <a:ext uri="{FF2B5EF4-FFF2-40B4-BE49-F238E27FC236}">
                <a16:creationId xmlns:a16="http://schemas.microsoft.com/office/drawing/2014/main" id="{A7833114-29FB-7FE6-0C30-7E9023E0BF29}"/>
              </a:ext>
            </a:extLst>
          </p:cNvPr>
          <p:cNvSpPr txBox="1">
            <a:spLocks/>
          </p:cNvSpPr>
          <p:nvPr/>
        </p:nvSpPr>
        <p:spPr>
          <a:xfrm>
            <a:off x="5367527" y="1825127"/>
            <a:ext cx="6696455" cy="48499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mj-lt"/>
              <a:buAutoNum type="arabicPeriod"/>
            </a:pPr>
            <a:r>
              <a:rPr lang="en-US" sz="2400" dirty="0">
                <a:solidFill>
                  <a:srgbClr val="000000"/>
                </a:solidFill>
                <a:latin typeface="Calibri" panose="020F0502020204030204" pitchFamily="34" charset="0"/>
                <a:cs typeface="Calibri" panose="020F0502020204030204" pitchFamily="34" charset="0"/>
              </a:rPr>
              <a:t>A type 3 JDBC driver is an all Java driver that sends the JDBC interface calls to an intermediate server. The intermediate server then connects to the database on behalf of the JDBC driver. The middle-tier (application server) converts JDBC calls directly or indirectly into the vendor-specific database protocol.</a:t>
            </a:r>
          </a:p>
          <a:p>
            <a:pPr algn="just">
              <a:buFont typeface="+mj-lt"/>
              <a:buAutoNum type="arabicPeriod"/>
            </a:pPr>
            <a:r>
              <a:rPr lang="en-US" sz="2400" dirty="0">
                <a:solidFill>
                  <a:srgbClr val="000000"/>
                </a:solidFill>
                <a:latin typeface="Calibri" panose="020F0502020204030204" pitchFamily="34" charset="0"/>
                <a:cs typeface="Calibri" panose="020F0502020204030204" pitchFamily="34" charset="0"/>
              </a:rPr>
              <a:t>Type 3 drivers sought to be a 100% Java solution but never really gained much traction</a:t>
            </a:r>
          </a:p>
        </p:txBody>
      </p:sp>
    </p:spTree>
    <p:extLst>
      <p:ext uri="{BB962C8B-B14F-4D97-AF65-F5344CB8AC3E}">
        <p14:creationId xmlns:p14="http://schemas.microsoft.com/office/powerpoint/2010/main" val="1394851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39F745-8C07-0629-2BED-6754BD504703}"/>
              </a:ext>
            </a:extLst>
          </p:cNvPr>
          <p:cNvSpPr>
            <a:spLocks noGrp="1"/>
          </p:cNvSpPr>
          <p:nvPr>
            <p:ph type="title"/>
          </p:nvPr>
        </p:nvSpPr>
        <p:spPr>
          <a:xfrm>
            <a:off x="1600200" y="292101"/>
            <a:ext cx="9098280" cy="771525"/>
          </a:xfrm>
        </p:spPr>
        <p:txBody>
          <a:bodyPr/>
          <a:lstStyle/>
          <a:p>
            <a:pPr marL="257175" indent="-257175"/>
            <a:r>
              <a:rPr lang="en-IN" altLang="en-US" sz="4400" b="1" dirty="0">
                <a:latin typeface="Calibri" panose="020F0502020204030204" pitchFamily="34" charset="0"/>
              </a:rPr>
              <a:t>JDBC  Driver Types</a:t>
            </a:r>
            <a:endParaRPr lang="en-IN" altLang="en-US" sz="1600" dirty="0"/>
          </a:p>
        </p:txBody>
      </p:sp>
      <p:sp>
        <p:nvSpPr>
          <p:cNvPr id="6147" name="Content Placeholder 2">
            <a:extLst>
              <a:ext uri="{FF2B5EF4-FFF2-40B4-BE49-F238E27FC236}">
                <a16:creationId xmlns:a16="http://schemas.microsoft.com/office/drawing/2014/main" id="{D55B958E-DDA6-267C-4B45-9FA48E2DA35A}"/>
              </a:ext>
            </a:extLst>
          </p:cNvPr>
          <p:cNvSpPr>
            <a:spLocks noGrp="1"/>
          </p:cNvSpPr>
          <p:nvPr>
            <p:ph idx="1"/>
          </p:nvPr>
        </p:nvSpPr>
        <p:spPr>
          <a:xfrm>
            <a:off x="326136" y="1216152"/>
            <a:ext cx="11387328" cy="5568696"/>
          </a:xfrm>
        </p:spPr>
        <p:txBody>
          <a:bodyPr rtlCol="0">
            <a:normAutofit/>
          </a:bodyPr>
          <a:lstStyle/>
          <a:p>
            <a:pPr marL="742950" indent="-742950" algn="just">
              <a:buFont typeface="+mj-lt"/>
              <a:buAutoNum type="arabicPeriod" startAt="4"/>
            </a:pPr>
            <a:r>
              <a:rPr lang="en-IN" sz="4000" dirty="0">
                <a:solidFill>
                  <a:srgbClr val="000000"/>
                </a:solidFill>
                <a:latin typeface="inter-regular"/>
              </a:rPr>
              <a:t>Pure Java Driver</a:t>
            </a:r>
          </a:p>
          <a:p>
            <a:pPr marL="0" indent="0" defTabSz="457207">
              <a:buClr>
                <a:schemeClr val="bg2">
                  <a:lumMod val="40000"/>
                  <a:lumOff val="60000"/>
                </a:schemeClr>
              </a:buClr>
              <a:buNone/>
              <a:defRPr/>
            </a:pPr>
            <a:endParaRPr lang="en-IN" sz="2550" dirty="0">
              <a:solidFill>
                <a:srgbClr val="FF0000"/>
              </a:solidFill>
              <a:latin typeface="Calibri" panose="020F0502020204030204" pitchFamily="34" charset="0"/>
            </a:endParaRPr>
          </a:p>
        </p:txBody>
      </p:sp>
      <p:pic>
        <p:nvPicPr>
          <p:cNvPr id="5" name="Picture 4">
            <a:extLst>
              <a:ext uri="{FF2B5EF4-FFF2-40B4-BE49-F238E27FC236}">
                <a16:creationId xmlns:a16="http://schemas.microsoft.com/office/drawing/2014/main" id="{0F2C5E1F-1A8F-988B-C42D-D1373CA6DE0F}"/>
              </a:ext>
            </a:extLst>
          </p:cNvPr>
          <p:cNvPicPr>
            <a:picLocks noChangeAspect="1"/>
          </p:cNvPicPr>
          <p:nvPr/>
        </p:nvPicPr>
        <p:blipFill>
          <a:blip r:embed="rId2"/>
          <a:stretch>
            <a:fillRect/>
          </a:stretch>
        </p:blipFill>
        <p:spPr>
          <a:xfrm>
            <a:off x="1265482" y="2052397"/>
            <a:ext cx="3651626" cy="4394123"/>
          </a:xfrm>
          <a:prstGeom prst="rect">
            <a:avLst/>
          </a:prstGeom>
        </p:spPr>
      </p:pic>
      <p:sp>
        <p:nvSpPr>
          <p:cNvPr id="2" name="Content Placeholder 2">
            <a:extLst>
              <a:ext uri="{FF2B5EF4-FFF2-40B4-BE49-F238E27FC236}">
                <a16:creationId xmlns:a16="http://schemas.microsoft.com/office/drawing/2014/main" id="{6136AF08-18E5-7399-7CC5-E330794A3CDB}"/>
              </a:ext>
            </a:extLst>
          </p:cNvPr>
          <p:cNvSpPr txBox="1">
            <a:spLocks/>
          </p:cNvSpPr>
          <p:nvPr/>
        </p:nvSpPr>
        <p:spPr>
          <a:xfrm>
            <a:off x="5367527" y="1499617"/>
            <a:ext cx="6696455" cy="517550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mj-lt"/>
              <a:buAutoNum type="arabicPeriod"/>
            </a:pPr>
            <a:r>
              <a:rPr lang="en-US" sz="2800" dirty="0">
                <a:solidFill>
                  <a:srgbClr val="000000"/>
                </a:solidFill>
                <a:latin typeface="Calibri" panose="020F0502020204030204" pitchFamily="34" charset="0"/>
                <a:cs typeface="Calibri" panose="020F0502020204030204" pitchFamily="34" charset="0"/>
              </a:rPr>
              <a:t>The JDBC type 4 driver, also known as the </a:t>
            </a:r>
            <a:r>
              <a:rPr lang="en-US" sz="2800" b="1" dirty="0">
                <a:solidFill>
                  <a:srgbClr val="000000"/>
                </a:solidFill>
                <a:latin typeface="Calibri" panose="020F0502020204030204" pitchFamily="34" charset="0"/>
                <a:cs typeface="Calibri" panose="020F0502020204030204" pitchFamily="34" charset="0"/>
              </a:rPr>
              <a:t>Direct to Database Pure Java Driver</a:t>
            </a:r>
            <a:r>
              <a:rPr lang="en-US" sz="2800" dirty="0">
                <a:solidFill>
                  <a:srgbClr val="000000"/>
                </a:solidFill>
                <a:latin typeface="Calibri" panose="020F0502020204030204" pitchFamily="34" charset="0"/>
                <a:cs typeface="Calibri" panose="020F0502020204030204" pitchFamily="34" charset="0"/>
              </a:rPr>
              <a:t>, is a database driver implementation that converts JDBC calls directly into a vendor-specific database protocol. It is implemented for a specific database product. Today, most JDBC drivers are type 4 drivers.</a:t>
            </a:r>
          </a:p>
          <a:p>
            <a:pPr algn="just">
              <a:buFont typeface="+mj-lt"/>
              <a:buAutoNum type="arabicPeriod"/>
            </a:pPr>
            <a:r>
              <a:rPr lang="en-US" sz="2800" dirty="0">
                <a:solidFill>
                  <a:srgbClr val="000000"/>
                </a:solidFill>
                <a:latin typeface="Calibri" panose="020F0502020204030204" pitchFamily="34" charset="0"/>
                <a:cs typeface="Calibri" panose="020F0502020204030204" pitchFamily="34" charset="0"/>
              </a:rPr>
              <a:t>Written completely in Java, type 4 drivers are thus platform independent. They install inside the Java Virtual Machine of the client</a:t>
            </a:r>
          </a:p>
          <a:p>
            <a:pPr algn="just">
              <a:buFont typeface="+mj-lt"/>
              <a:buAutoNum type="arabicPeriod"/>
            </a:pPr>
            <a:endParaRPr lang="en-US" sz="24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45457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1571</TotalTime>
  <Words>866</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inter-regular</vt:lpstr>
      <vt:lpstr>sofia-pro</vt:lpstr>
      <vt:lpstr>Wingdings 3</vt:lpstr>
      <vt:lpstr>Wisp</vt:lpstr>
      <vt:lpstr>JDBC-Java Database Connectivity  </vt:lpstr>
      <vt:lpstr>JDBC</vt:lpstr>
      <vt:lpstr>JDBC interfaces</vt:lpstr>
      <vt:lpstr>Why JDBC ?</vt:lpstr>
      <vt:lpstr>JDBC flow</vt:lpstr>
      <vt:lpstr>JDBC  Driver Types</vt:lpstr>
      <vt:lpstr>JDBC  Driver Types</vt:lpstr>
      <vt:lpstr>JDBC  Driver Types</vt:lpstr>
      <vt:lpstr>JDBC  Driver Types</vt:lpstr>
      <vt:lpstr>JDBC Steps</vt:lpstr>
      <vt:lpstr>JDBC URL</vt:lpstr>
      <vt:lpstr>JDBC Statements</vt:lpstr>
      <vt:lpstr>Result Set</vt:lpstr>
      <vt:lpstr>JDBC Transactions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 and Environment setup</dc:title>
  <dc:creator>Praphul Kolte</dc:creator>
  <cp:lastModifiedBy>Praphul Kolte</cp:lastModifiedBy>
  <cp:revision>748</cp:revision>
  <dcterms:created xsi:type="dcterms:W3CDTF">2022-09-10T17:56:43Z</dcterms:created>
  <dcterms:modified xsi:type="dcterms:W3CDTF">2022-10-19T15:19:27Z</dcterms:modified>
</cp:coreProperties>
</file>