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3" r:id="rId1"/>
  </p:sldMasterIdLst>
  <p:notesMasterIdLst>
    <p:notesMasterId r:id="rId13"/>
  </p:notesMasterIdLst>
  <p:sldIdLst>
    <p:sldId id="256" r:id="rId2"/>
    <p:sldId id="284" r:id="rId3"/>
    <p:sldId id="293" r:id="rId4"/>
    <p:sldId id="287" r:id="rId5"/>
    <p:sldId id="294" r:id="rId6"/>
    <p:sldId id="286" r:id="rId7"/>
    <p:sldId id="295" r:id="rId8"/>
    <p:sldId id="285" r:id="rId9"/>
    <p:sldId id="289" r:id="rId10"/>
    <p:sldId id="292" r:id="rId11"/>
    <p:sldId id="29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256"/>
            <p14:sldId id="284"/>
            <p14:sldId id="293"/>
            <p14:sldId id="287"/>
            <p14:sldId id="294"/>
            <p14:sldId id="286"/>
            <p14:sldId id="295"/>
            <p14:sldId id="285"/>
            <p14:sldId id="289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72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23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2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768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124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158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354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425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91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8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3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34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4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8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974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19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88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4" r:id="rId1"/>
    <p:sldLayoutId id="2147484275" r:id="rId2"/>
    <p:sldLayoutId id="2147484276" r:id="rId3"/>
    <p:sldLayoutId id="2147484277" r:id="rId4"/>
    <p:sldLayoutId id="2147484278" r:id="rId5"/>
    <p:sldLayoutId id="2147484279" r:id="rId6"/>
    <p:sldLayoutId id="2147484280" r:id="rId7"/>
    <p:sldLayoutId id="2147484281" r:id="rId8"/>
    <p:sldLayoutId id="2147484282" r:id="rId9"/>
    <p:sldLayoutId id="2147484283" r:id="rId10"/>
    <p:sldLayoutId id="2147484284" r:id="rId11"/>
    <p:sldLayoutId id="2147484285" r:id="rId12"/>
    <p:sldLayoutId id="2147484286" r:id="rId13"/>
    <p:sldLayoutId id="2147484287" r:id="rId14"/>
    <p:sldLayoutId id="2147484288" r:id="rId15"/>
    <p:sldLayoutId id="21474842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5AE-3FF7-23A4-DA93-EFF4A55A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Variables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67C2-7C99-F52A-3CB1-8F26B5BB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19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45FA-2D96-1D24-D774-10D78784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117" y="390104"/>
            <a:ext cx="8911687" cy="72005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final instance variables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6C02-8703-6112-30CC-6F00F5E6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117" y="1306807"/>
            <a:ext cx="9661495" cy="5359464"/>
          </a:xfrm>
        </p:spPr>
        <p:txBody>
          <a:bodyPr>
            <a:normAutofit/>
          </a:bodyPr>
          <a:lstStyle/>
          <a:p>
            <a:pPr algn="l" fontAlgn="base"/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 instance Variables  </a:t>
            </a:r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variable value 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not 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changed after initialization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final variable can be initialized where it is declared or in constructors</a:t>
            </a:r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4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Static final variables are treated as constants and they can be access with class name. They should be named with all letters CAPs.</a:t>
            </a:r>
            <a:endParaRPr lang="en-US" sz="2400" b="1" i="0" dirty="0">
              <a:solidFill>
                <a:schemeClr val="accent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buFont typeface="Courier New" panose="02070309020205020404" pitchFamily="49" charset="0"/>
              <a:buChar char="o"/>
            </a:pPr>
            <a:endParaRPr lang="en-US" sz="1800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Ex. 	class Sample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</a:t>
            </a:r>
            <a:r>
              <a:rPr lang="en-US" sz="1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</a:t>
            </a:r>
            <a:r>
              <a:rPr lang="en-US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</a:t>
            </a:r>
            <a:r>
              <a:rPr lang="en-US" sz="1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speed = 90</a:t>
            </a: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// count is final variable of class Sample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</a:t>
            </a:r>
            <a:r>
              <a:rPr lang="en-US" sz="1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</a:t>
            </a:r>
            <a:r>
              <a:rPr lang="en-US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 </a:t>
            </a:r>
            <a:r>
              <a:rPr lang="en-US" sz="1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 = 3.14</a:t>
            </a: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// count is final static variable of class Sample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457200" lvl="1" indent="0" fontAlgn="base">
              <a:buNone/>
            </a:pPr>
            <a:endParaRPr lang="en-US" sz="18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616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4E6-67AD-8E4A-5F4E-DA39D0F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4" y="291590"/>
            <a:ext cx="10515600" cy="814451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Demo Programs</a:t>
            </a:r>
            <a:endParaRPr lang="en-IN" b="1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33D62-BFDE-778A-097C-10905DC2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864" y="1295400"/>
            <a:ext cx="9925748" cy="46158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 for static methods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Demo for instance methods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46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4E6-67AD-8E4A-5F4E-DA39D0F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4" y="291590"/>
            <a:ext cx="10515600" cy="81445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9142-ACCA-AF4F-693B-79610DAF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864" y="963562"/>
            <a:ext cx="9774936" cy="5620628"/>
          </a:xfrm>
        </p:spPr>
        <p:txBody>
          <a:bodyPr>
            <a:normAutofit/>
          </a:bodyPr>
          <a:lstStyle/>
          <a:p>
            <a:r>
              <a:rPr lang="en-US" sz="32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Local/method local Variables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variable defined within a block or method or constructor is called local variable/ method local variables.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32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variable are created on entry in method and destroyed method exits</a:t>
            </a:r>
          </a:p>
          <a:p>
            <a:pPr lvl="1" algn="l" fontAlgn="base">
              <a:buFont typeface="Courier New" panose="02070309020205020404" pitchFamily="49" charset="0"/>
              <a:buChar char="o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scope of these variables exists only within the method/ block in which the variable is declared</a:t>
            </a:r>
          </a:p>
          <a:p>
            <a:pPr lvl="1" algn="l" fontAlgn="base">
              <a:buFont typeface="Courier New" panose="02070309020205020404" pitchFamily="49" charset="0"/>
              <a:buChar char="o"/>
            </a:pPr>
            <a:r>
              <a:rPr lang="en-US" sz="32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Initialization of Local Variable is Mandatory. Un-initialized variables produce error in java</a:t>
            </a:r>
          </a:p>
          <a:p>
            <a:endParaRPr lang="en-US" sz="2800" b="1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0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4E6-67AD-8E4A-5F4E-DA39D0F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4" y="291590"/>
            <a:ext cx="10515600" cy="81445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9142-ACCA-AF4F-693B-79610DAF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864" y="963562"/>
            <a:ext cx="9774936" cy="5620628"/>
          </a:xfrm>
        </p:spPr>
        <p:txBody>
          <a:bodyPr>
            <a:normAutofit/>
          </a:bodyPr>
          <a:lstStyle/>
          <a:p>
            <a:r>
              <a:rPr lang="en-US" sz="26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Method local Variables</a:t>
            </a:r>
            <a:r>
              <a:rPr lang="en-US" sz="26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indent="0">
              <a:buNone/>
            </a:pPr>
            <a:r>
              <a:rPr lang="en-US" sz="26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en-US" sz="26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 add(int a, int b) {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sum</a:t>
            </a:r>
            <a:r>
              <a:rPr lang="en-US" sz="2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0;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// Sum is local variable to method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sum = a + b;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  <a:endParaRPr lang="en-US" sz="28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1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4E6-67AD-8E4A-5F4E-DA39D0F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4" y="291590"/>
            <a:ext cx="10515600" cy="81445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9142-ACCA-AF4F-693B-79610DAF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864" y="983226"/>
            <a:ext cx="9774936" cy="5600964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Instance Variables: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Instance variables are non-static variables and are declared in a class outside any method, constructor and block.</a:t>
            </a:r>
          </a:p>
          <a:p>
            <a:pPr lvl="1" algn="l" fontAlgn="base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 instance variables are declared in a class, these variables are created when an object of the class is created and destroyed when the object is destroyed.</a:t>
            </a:r>
          </a:p>
          <a:p>
            <a:pPr lvl="1" algn="l" fontAlgn="base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Access specifiers for instance variables define where they can be accessed</a:t>
            </a:r>
          </a:p>
          <a:p>
            <a:pPr lvl="1" algn="l" fontAlgn="base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Initialization of Instance Variable is not Mandatory.  They get initialized with default values</a:t>
            </a:r>
          </a:p>
          <a:p>
            <a:pPr lvl="1" algn="l" fontAlgn="base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Instance </a:t>
            </a: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ariable can be accessed only by creating objects.</a:t>
            </a:r>
          </a:p>
        </p:txBody>
      </p:sp>
    </p:spTree>
    <p:extLst>
      <p:ext uri="{BB962C8B-B14F-4D97-AF65-F5344CB8AC3E}">
        <p14:creationId xmlns:p14="http://schemas.microsoft.com/office/powerpoint/2010/main" val="50301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4E6-67AD-8E4A-5F4E-DA39D0F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4" y="291590"/>
            <a:ext cx="10515600" cy="814451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Non-Static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9142-ACCA-AF4F-693B-79610DAF5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864" y="1106042"/>
            <a:ext cx="9774936" cy="5478148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Instance Variables example: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7323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endParaRPr lang="en-US" sz="2000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Ex. 	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class Employee {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private int </a:t>
            </a:r>
            <a:r>
              <a:rPr lang="en-US" sz="2800" b="1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empNo</a:t>
            </a: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marL="800100" lvl="2" indent="0">
              <a:buNone/>
            </a:pP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// </a:t>
            </a:r>
            <a:r>
              <a:rPr lang="en-US" sz="2800" b="1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empNo</a:t>
            </a: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instance variable of class Employee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4702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45FA-2D96-1D24-D774-10D78784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117" y="586749"/>
            <a:ext cx="8911687" cy="7200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Static variables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6C02-8703-6112-30CC-6F00F5E6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117" y="1306807"/>
            <a:ext cx="9926096" cy="5182483"/>
          </a:xfrm>
        </p:spPr>
        <p:txBody>
          <a:bodyPr>
            <a:normAutofit fontScale="92500" lnSpcReduction="10000"/>
          </a:bodyPr>
          <a:lstStyle/>
          <a:p>
            <a:pPr algn="l" fontAlgn="base"/>
            <a:r>
              <a:rPr lang="en-US" sz="30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Static Variables ( class vars) </a:t>
            </a:r>
            <a:r>
              <a:rPr lang="en-US" sz="3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single copy of the static variable is created and shared among all objects at a class level.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Static variables are, essentially, global variables. All instances of the class share the same static variable.</a:t>
            </a:r>
            <a:r>
              <a:rPr lang="en-US" sz="28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create static variables at class-level only. static block and static variables are executed in order they are present in a program.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Initialized to their default values(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eg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 to 0 ,double to 0.0,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false,ref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null)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static data members(class variables) memory allocated only once @ class loading time.</a:t>
            </a:r>
          </a:p>
          <a:p>
            <a:pPr marL="457200" lvl="1" indent="0" fontAlgn="base">
              <a:buNone/>
            </a:pPr>
            <a:endParaRPr lang="en-US" sz="18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581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45FA-2D96-1D24-D774-10D78784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117" y="586749"/>
            <a:ext cx="8911687" cy="7200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Static methods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6C02-8703-6112-30CC-6F00F5E69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117" y="1306807"/>
            <a:ext cx="9661495" cy="5320135"/>
          </a:xfrm>
        </p:spPr>
        <p:txBody>
          <a:bodyPr>
            <a:normAutofit fontScale="62500" lnSpcReduction="20000"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53010"/>
              </a:buClr>
              <a:buSzTx/>
              <a:buFont typeface="Wingdings 3" charset="2"/>
              <a:buChar char=""/>
              <a:tabLst/>
              <a:defRPr/>
            </a:pPr>
            <a:r>
              <a:rPr lang="en-US" sz="3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methods/ Class methods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38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Static methods are stored  in special memory area -- method area (meta space) 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methods are used by </a:t>
            </a:r>
            <a:r>
              <a:rPr lang="en-US" sz="38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ClassName.method</a:t>
            </a: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lvl="1" fontAlgn="base">
              <a:buFont typeface="Courier New" panose="02070309020205020404" pitchFamily="49" charset="0"/>
              <a:buChar char="o"/>
            </a:pPr>
            <a:endParaRPr lang="en-US" sz="3800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Ex. 	class Sample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</a:t>
            </a:r>
            <a:r>
              <a:rPr lang="en-US" sz="3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 </a:t>
            </a:r>
            <a:r>
              <a:rPr lang="en-US" sz="3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</a:t>
            </a: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// count is static variable of class Sample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// </a:t>
            </a:r>
            <a:r>
              <a:rPr lang="en-US" sz="38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printCount</a:t>
            </a: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static method of class Sample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public static void </a:t>
            </a:r>
            <a:r>
              <a:rPr lang="en-US" sz="38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printCount</a:t>
            </a: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3800" dirty="0" err="1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System.out.println</a:t>
            </a: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(count);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 }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457200" lvl="1" indent="0" fontAlgn="base">
              <a:buNone/>
            </a:pPr>
            <a:endParaRPr lang="en-US" sz="18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55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4E6-67AD-8E4A-5F4E-DA39D0F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4" y="291590"/>
            <a:ext cx="10515600" cy="814451"/>
          </a:xfrm>
        </p:spPr>
        <p:txBody>
          <a:bodyPr/>
          <a:lstStyle/>
          <a:p>
            <a:r>
              <a:rPr lang="en-IN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variables vs Instance variables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8FEF6E4-E8E8-3DB7-00DE-91A264953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684103"/>
              </p:ext>
            </p:extLst>
          </p:nvPr>
        </p:nvGraphicFramePr>
        <p:xfrm>
          <a:off x="1694243" y="1549870"/>
          <a:ext cx="9745282" cy="4527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641">
                  <a:extLst>
                    <a:ext uri="{9D8B030D-6E8A-4147-A177-3AD203B41FA5}">
                      <a16:colId xmlns:a16="http://schemas.microsoft.com/office/drawing/2014/main" val="2566807174"/>
                    </a:ext>
                  </a:extLst>
                </a:gridCol>
                <a:gridCol w="4872641">
                  <a:extLst>
                    <a:ext uri="{9D8B030D-6E8A-4147-A177-3AD203B41FA5}">
                      <a16:colId xmlns:a16="http://schemas.microsoft.com/office/drawing/2014/main" val="1764999822"/>
                    </a:ext>
                  </a:extLst>
                </a:gridCol>
              </a:tblGrid>
              <a:tr h="704123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 variable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Instance variable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70936"/>
                  </a:ext>
                </a:extLst>
              </a:tr>
              <a:tr h="1144082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Static variables can be accessed using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class name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Instance variables must be accessed using instance/object of a class</a:t>
                      </a:r>
                      <a:endParaRPr lang="en-IN" sz="2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63198"/>
                  </a:ext>
                </a:extLst>
              </a:tr>
              <a:tr h="1144082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Static variables can be accessed by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static and non static methods</a:t>
                      </a:r>
                      <a:endParaRPr lang="en-IN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Instance variables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cannot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 accessed inside a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static method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  <a:endParaRPr lang="en-IN" sz="2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35000"/>
                  </a:ext>
                </a:extLst>
              </a:tr>
              <a:tr h="1534794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Static variables are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shared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among all instances of a class.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Instance variables are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specific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to that instance of a class.</a:t>
                      </a:r>
                      <a:endParaRPr lang="en-IN" sz="2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6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010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14E6-67AD-8E4A-5F4E-DA39D0F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864" y="291590"/>
            <a:ext cx="10515600" cy="814451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Static methods and Instance methods</a:t>
            </a:r>
            <a:endParaRPr lang="en-IN" b="1" dirty="0">
              <a:solidFill>
                <a:srgbClr val="27323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38FEF6E4-E8E8-3DB7-00DE-91A264953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520540"/>
              </p:ext>
            </p:extLst>
          </p:nvPr>
        </p:nvGraphicFramePr>
        <p:xfrm>
          <a:off x="1694243" y="1371599"/>
          <a:ext cx="9745282" cy="488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2641">
                  <a:extLst>
                    <a:ext uri="{9D8B030D-6E8A-4147-A177-3AD203B41FA5}">
                      <a16:colId xmlns:a16="http://schemas.microsoft.com/office/drawing/2014/main" val="2566807174"/>
                    </a:ext>
                  </a:extLst>
                </a:gridCol>
                <a:gridCol w="4872641">
                  <a:extLst>
                    <a:ext uri="{9D8B030D-6E8A-4147-A177-3AD203B41FA5}">
                      <a16:colId xmlns:a16="http://schemas.microsoft.com/office/drawing/2014/main" val="1764999822"/>
                    </a:ext>
                  </a:extLst>
                </a:gridCol>
              </a:tblGrid>
              <a:tr h="786897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 methods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Instance methods</a:t>
                      </a:r>
                      <a:endParaRPr lang="en-IN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70936"/>
                  </a:ext>
                </a:extLst>
              </a:tr>
              <a:tr h="1278132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 doesn’t require an object of the class.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Ex.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main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method,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parseInt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method</a:t>
                      </a:r>
                      <a:endParaRPr lang="en-IN" sz="2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 requires an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object of the class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Ex. 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equals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hashcode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toString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methods of Object</a:t>
                      </a:r>
                      <a:endParaRPr lang="en-IN" sz="2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63198"/>
                  </a:ext>
                </a:extLst>
              </a:tr>
              <a:tr h="1106076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 can access only the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static attribute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 a class.</a:t>
                      </a:r>
                      <a:endParaRPr lang="en-IN" sz="2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It can access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all attributes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 a class.</a:t>
                      </a:r>
                      <a:endParaRPr lang="en-IN" sz="2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835000"/>
                  </a:ext>
                </a:extLst>
              </a:tr>
              <a:tr h="171522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method is only accessed by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class name.</a:t>
                      </a:r>
                    </a:p>
                    <a:p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Ex.  </a:t>
                      </a:r>
                      <a:r>
                        <a:rPr lang="en-IN" sz="24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ClassName.methodname</a:t>
                      </a:r>
                      <a:r>
                        <a:rPr lang="en-IN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methods can be </a:t>
                      </a:r>
                      <a:r>
                        <a:rPr lang="en-US" sz="2400" b="1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accessed only using object reference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.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Ex. 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objectReference.methodName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();</a:t>
                      </a:r>
                      <a:endParaRPr lang="en-IN" sz="2400" b="0" i="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26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3500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678</TotalTime>
  <Words>711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Courier New</vt:lpstr>
      <vt:lpstr>Wingdings 3</vt:lpstr>
      <vt:lpstr>Wisp</vt:lpstr>
      <vt:lpstr>Variables and methods</vt:lpstr>
      <vt:lpstr>Non-Static variables</vt:lpstr>
      <vt:lpstr>Non-Static variables</vt:lpstr>
      <vt:lpstr>Non-Static variables</vt:lpstr>
      <vt:lpstr>Non-Static variables</vt:lpstr>
      <vt:lpstr>Static variables</vt:lpstr>
      <vt:lpstr>Static methods</vt:lpstr>
      <vt:lpstr>Static variables vs Instance variables</vt:lpstr>
      <vt:lpstr>Static methods and Instance methods</vt:lpstr>
      <vt:lpstr>final instance variables</vt:lpstr>
      <vt:lpstr>Demo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327</cp:revision>
  <dcterms:created xsi:type="dcterms:W3CDTF">2022-09-10T17:56:43Z</dcterms:created>
  <dcterms:modified xsi:type="dcterms:W3CDTF">2022-09-25T17:07:58Z</dcterms:modified>
</cp:coreProperties>
</file>