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10" r:id="rId1"/>
  </p:sldMasterIdLst>
  <p:notesMasterIdLst>
    <p:notesMasterId r:id="rId11"/>
  </p:notesMasterIdLst>
  <p:sldIdLst>
    <p:sldId id="256" r:id="rId2"/>
    <p:sldId id="257" r:id="rId3"/>
    <p:sldId id="259" r:id="rId4"/>
    <p:sldId id="258" r:id="rId5"/>
    <p:sldId id="266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A8D8A7-3DFF-4B90-966D-9C1AE6B2E5EE}">
          <p14:sldIdLst>
            <p14:sldId id="256"/>
            <p14:sldId id="257"/>
            <p14:sldId id="259"/>
            <p14:sldId id="258"/>
            <p14:sldId id="266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ED1D1-5141-47C6-8775-730A4E30AC95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E4247-BCC3-43C3-97A2-EC8C9250AB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51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>
            <a:extLst>
              <a:ext uri="{FF2B5EF4-FFF2-40B4-BE49-F238E27FC236}">
                <a16:creationId xmlns:a16="http://schemas.microsoft.com/office/drawing/2014/main" id="{2A61FE0A-3C99-A660-9E5F-E651D86D8DE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DF0EA4-F4CF-4167-8514-B00D84E3AA8B}" type="slidenum">
              <a:rPr lang="en-IN" altLang="en-US">
                <a:latin typeface="Century Gothic" panose="020B0502020202020204" pitchFamily="34" charset="0"/>
                <a:ea typeface="Droid Sans Fallbac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IN" altLang="en-US">
              <a:latin typeface="Century Gothic" panose="020B0502020202020204" pitchFamily="34" charset="0"/>
              <a:ea typeface="Droid Sans Fallback" charset="0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1D9F77D8-A7D1-5C38-9345-A6971DBCC0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D3C20B4F-EC08-832A-7860-B5591BDF5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>
            <a:extLst>
              <a:ext uri="{FF2B5EF4-FFF2-40B4-BE49-F238E27FC236}">
                <a16:creationId xmlns:a16="http://schemas.microsoft.com/office/drawing/2014/main" id="{2A61FE0A-3C99-A660-9E5F-E651D86D8DE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DF0EA4-F4CF-4167-8514-B00D84E3AA8B}" type="slidenum">
              <a:rPr lang="en-IN" altLang="en-US">
                <a:latin typeface="Century Gothic" panose="020B0502020202020204" pitchFamily="34" charset="0"/>
                <a:ea typeface="Droid Sans Fallbac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IN" altLang="en-US">
              <a:latin typeface="Century Gothic" panose="020B0502020202020204" pitchFamily="34" charset="0"/>
              <a:ea typeface="Droid Sans Fallback" charset="0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1D9F77D8-A7D1-5C38-9345-A6971DBCC0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D3C20B4F-EC08-832A-7860-B5591BDF5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187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>
            <a:extLst>
              <a:ext uri="{FF2B5EF4-FFF2-40B4-BE49-F238E27FC236}">
                <a16:creationId xmlns:a16="http://schemas.microsoft.com/office/drawing/2014/main" id="{2A61FE0A-3C99-A660-9E5F-E651D86D8DE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DF0EA4-F4CF-4167-8514-B00D84E3AA8B}" type="slidenum">
              <a:rPr lang="en-IN" altLang="en-US">
                <a:latin typeface="Century Gothic" panose="020B0502020202020204" pitchFamily="34" charset="0"/>
                <a:ea typeface="Droid Sans Fallbac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IN" altLang="en-US">
              <a:latin typeface="Century Gothic" panose="020B0502020202020204" pitchFamily="34" charset="0"/>
              <a:ea typeface="Droid Sans Fallback" charset="0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1D9F77D8-A7D1-5C38-9345-A6971DBCC0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D3C20B4F-EC08-832A-7860-B5591BDF5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442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>
            <a:extLst>
              <a:ext uri="{FF2B5EF4-FFF2-40B4-BE49-F238E27FC236}">
                <a16:creationId xmlns:a16="http://schemas.microsoft.com/office/drawing/2014/main" id="{2A61FE0A-3C99-A660-9E5F-E651D86D8DE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DF0EA4-F4CF-4167-8514-B00D84E3AA8B}" type="slidenum">
              <a:rPr lang="en-IN" altLang="en-US">
                <a:latin typeface="Century Gothic" panose="020B0502020202020204" pitchFamily="34" charset="0"/>
                <a:ea typeface="Droid Sans Fallbac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IN" altLang="en-US">
              <a:latin typeface="Century Gothic" panose="020B0502020202020204" pitchFamily="34" charset="0"/>
              <a:ea typeface="Droid Sans Fallback" charset="0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1D9F77D8-A7D1-5C38-9345-A6971DBCC0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D3C20B4F-EC08-832A-7860-B5591BDF5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7813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>
            <a:extLst>
              <a:ext uri="{FF2B5EF4-FFF2-40B4-BE49-F238E27FC236}">
                <a16:creationId xmlns:a16="http://schemas.microsoft.com/office/drawing/2014/main" id="{2A61FE0A-3C99-A660-9E5F-E651D86D8DE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DF0EA4-F4CF-4167-8514-B00D84E3AA8B}" type="slidenum">
              <a:rPr lang="en-IN" altLang="en-US">
                <a:latin typeface="Century Gothic" panose="020B0502020202020204" pitchFamily="34" charset="0"/>
                <a:ea typeface="Droid Sans Fallbac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IN" altLang="en-US">
              <a:latin typeface="Century Gothic" panose="020B0502020202020204" pitchFamily="34" charset="0"/>
              <a:ea typeface="Droid Sans Fallback" charset="0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1D9F77D8-A7D1-5C38-9345-A6971DBCC0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D3C20B4F-EC08-832A-7860-B5591BDF5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322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>
            <a:extLst>
              <a:ext uri="{FF2B5EF4-FFF2-40B4-BE49-F238E27FC236}">
                <a16:creationId xmlns:a16="http://schemas.microsoft.com/office/drawing/2014/main" id="{2A61FE0A-3C99-A660-9E5F-E651D86D8DE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DF0EA4-F4CF-4167-8514-B00D84E3AA8B}" type="slidenum">
              <a:rPr lang="en-IN" altLang="en-US">
                <a:latin typeface="Century Gothic" panose="020B0502020202020204" pitchFamily="34" charset="0"/>
                <a:ea typeface="Droid Sans Fallbac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IN" altLang="en-US">
              <a:latin typeface="Century Gothic" panose="020B0502020202020204" pitchFamily="34" charset="0"/>
              <a:ea typeface="Droid Sans Fallback" charset="0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1D9F77D8-A7D1-5C38-9345-A6971DBCC0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D3C20B4F-EC08-832A-7860-B5591BDF5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0038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>
            <a:extLst>
              <a:ext uri="{FF2B5EF4-FFF2-40B4-BE49-F238E27FC236}">
                <a16:creationId xmlns:a16="http://schemas.microsoft.com/office/drawing/2014/main" id="{2A61FE0A-3C99-A660-9E5F-E651D86D8DE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DF0EA4-F4CF-4167-8514-B00D84E3AA8B}" type="slidenum">
              <a:rPr lang="en-IN" altLang="en-US">
                <a:latin typeface="Century Gothic" panose="020B0502020202020204" pitchFamily="34" charset="0"/>
                <a:ea typeface="Droid Sans Fallbac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IN" altLang="en-US">
              <a:latin typeface="Century Gothic" panose="020B0502020202020204" pitchFamily="34" charset="0"/>
              <a:ea typeface="Droid Sans Fallback" charset="0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1D9F77D8-A7D1-5C38-9345-A6971DBCC0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D3C20B4F-EC08-832A-7860-B5591BDF5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67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8">
            <a:extLst>
              <a:ext uri="{FF2B5EF4-FFF2-40B4-BE49-F238E27FC236}">
                <a16:creationId xmlns:a16="http://schemas.microsoft.com/office/drawing/2014/main" id="{2A61FE0A-3C99-A660-9E5F-E651D86D8DE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DF0EA4-F4CF-4167-8514-B00D84E3AA8B}" type="slidenum">
              <a:rPr lang="en-IN" altLang="en-US">
                <a:latin typeface="Century Gothic" panose="020B0502020202020204" pitchFamily="34" charset="0"/>
                <a:ea typeface="Droid Sans Fallback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IN" altLang="en-US">
              <a:latin typeface="Century Gothic" panose="020B0502020202020204" pitchFamily="34" charset="0"/>
              <a:ea typeface="Droid Sans Fallback" charset="0"/>
            </a:endParaRPr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1D9F77D8-A7D1-5C38-9345-A6971DBCC0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D3C20B4F-EC08-832A-7860-B5591BDF5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511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18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12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5982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050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29504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649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802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47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77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11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97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45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51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352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39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88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C46E1-E072-402B-ABA2-29F4EB69E88B}" type="datetimeFigureOut">
              <a:rPr lang="en-IN" smtClean="0"/>
              <a:t>25-09-2022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447018-D857-480A-A04D-176EF92775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30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11" r:id="rId1"/>
    <p:sldLayoutId id="2147484512" r:id="rId2"/>
    <p:sldLayoutId id="2147484513" r:id="rId3"/>
    <p:sldLayoutId id="2147484514" r:id="rId4"/>
    <p:sldLayoutId id="2147484515" r:id="rId5"/>
    <p:sldLayoutId id="2147484516" r:id="rId6"/>
    <p:sldLayoutId id="2147484517" r:id="rId7"/>
    <p:sldLayoutId id="2147484518" r:id="rId8"/>
    <p:sldLayoutId id="2147484519" r:id="rId9"/>
    <p:sldLayoutId id="2147484520" r:id="rId10"/>
    <p:sldLayoutId id="2147484521" r:id="rId11"/>
    <p:sldLayoutId id="2147484522" r:id="rId12"/>
    <p:sldLayoutId id="2147484523" r:id="rId13"/>
    <p:sldLayoutId id="2147484524" r:id="rId14"/>
    <p:sldLayoutId id="2147484525" r:id="rId15"/>
    <p:sldLayoutId id="214748452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0E5AE-3FF7-23A4-DA93-EFF4A55AB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Objects </a:t>
            </a:r>
            <a:r>
              <a:rPr lang="en-IN" b="1"/>
              <a:t>and Reference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167C2-7C99-F52A-3CB1-8F26B5BB86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01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id="{7CE68A73-8CE4-47DF-8F9B-0B8328DF0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155131"/>
            <a:ext cx="7053262" cy="65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chemeClr val="tx1"/>
                </a:solidFill>
                <a:latin typeface="Calibri" panose="020F0502020204030204" pitchFamily="34" charset="0"/>
              </a:rPr>
              <a:t>Object and Class</a:t>
            </a: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990722DD-A611-497C-A869-B56518FEE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1063626"/>
            <a:ext cx="9845484" cy="5432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9pPr>
          </a:lstStyle>
          <a:p>
            <a:pPr marL="342900" indent="-342900" fontAlgn="base">
              <a:buClr>
                <a:schemeClr val="accent1"/>
              </a:buClr>
              <a:buSzPct val="80000"/>
              <a:buFont typeface="Wingdings 3" charset="2"/>
              <a:buChar char=""/>
              <a:defRPr/>
            </a:pPr>
            <a:r>
              <a:rPr lang="en-IN" altLang="en-US" sz="28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Object?</a:t>
            </a:r>
          </a:p>
          <a:p>
            <a:pPr marL="1489075" lvl="3" indent="-457200" fontAlgn="base"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IN" alt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Any real life entity which has properties and behaviours</a:t>
            </a:r>
          </a:p>
          <a:p>
            <a:pPr marL="1489075" lvl="3" indent="-457200" fontAlgn="base"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IN" alt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Instance of class / variable of class </a:t>
            </a:r>
          </a:p>
          <a:p>
            <a:pPr marL="342900" indent="-342900" fontAlgn="base">
              <a:buClr>
                <a:schemeClr val="accent1"/>
              </a:buClr>
              <a:buSzPct val="80000"/>
              <a:buFont typeface="Wingdings 3" charset="2"/>
              <a:buChar char=""/>
              <a:defRPr/>
            </a:pPr>
            <a:r>
              <a:rPr lang="en-IN" altLang="en-US" sz="32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class?</a:t>
            </a:r>
          </a:p>
          <a:p>
            <a:pPr marL="1489075" lvl="3" indent="-457200" fontAlgn="base"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IN" altLang="en-US" sz="2600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r>
              <a:rPr lang="en-IN" alt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Blueprint for Object</a:t>
            </a:r>
          </a:p>
          <a:p>
            <a:pPr marL="1489075" lvl="3" indent="-457200" fontAlgn="base"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template that describes the data/ properties/attributes and behaviors/methods associated with its instance.</a:t>
            </a:r>
            <a:endParaRPr lang="en-IN" altLang="en-US" sz="2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1489075" lvl="3" indent="-457200" fontAlgn="base"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IN" alt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It defines data access policy using public, private and protected keywords.</a:t>
            </a:r>
            <a:endParaRPr lang="en-IN" altLang="en-US" sz="2600" dirty="0">
              <a:latin typeface="Calibri" panose="020F0502020204030204" pitchFamily="34" charset="0"/>
            </a:endParaRP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41A442D5-4013-125C-B03C-B17A8EFFC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0050" y="295275"/>
            <a:ext cx="62865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AC99E848-0B66-4304-B44D-76A2DC8C10C7}" type="slidenum">
              <a:rPr lang="en-IN" altLang="en-US" sz="2800"/>
              <a:pPr algn="ctr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IN" altLang="en-US" sz="28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id="{7CE68A73-8CE4-47DF-8F9B-0B8328DF0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155131"/>
            <a:ext cx="7053262" cy="650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chemeClr val="tx1"/>
                </a:solidFill>
                <a:latin typeface="Calibri" panose="020F0502020204030204" pitchFamily="34" charset="0"/>
              </a:rPr>
              <a:t>Object life cycle</a:t>
            </a: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41A442D5-4013-125C-B03C-B17A8EFFC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0050" y="295275"/>
            <a:ext cx="62865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AC99E848-0B66-4304-B44D-76A2DC8C10C7}" type="slidenum">
              <a:rPr lang="en-IN" altLang="en-US" sz="2800"/>
              <a:pPr algn="ctr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IN" altLang="en-US" sz="2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3B00CE-E05B-DAF9-4279-A13371C444C2}"/>
              </a:ext>
            </a:extLst>
          </p:cNvPr>
          <p:cNvSpPr txBox="1"/>
          <p:nvPr/>
        </p:nvSpPr>
        <p:spPr>
          <a:xfrm>
            <a:off x="7872984" y="1261872"/>
            <a:ext cx="2477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Object creation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231EDB-1FA6-3E12-9933-28299E400CAF}"/>
              </a:ext>
            </a:extLst>
          </p:cNvPr>
          <p:cNvSpPr txBox="1"/>
          <p:nvPr/>
        </p:nvSpPr>
        <p:spPr>
          <a:xfrm>
            <a:off x="7747262" y="4191954"/>
            <a:ext cx="31038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Object Initialization</a:t>
            </a:r>
          </a:p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(using constructor)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F8376D-8C6B-F4DE-26FD-DE2AF57F9BE3}"/>
              </a:ext>
            </a:extLst>
          </p:cNvPr>
          <p:cNvSpPr txBox="1"/>
          <p:nvPr/>
        </p:nvSpPr>
        <p:spPr>
          <a:xfrm>
            <a:off x="2308910" y="4350529"/>
            <a:ext cx="39160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Perform behaviours</a:t>
            </a:r>
          </a:p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(using instance methods)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19DFF5-E42C-4586-26AD-2C539A7A4105}"/>
              </a:ext>
            </a:extLst>
          </p:cNvPr>
          <p:cNvSpPr txBox="1"/>
          <p:nvPr/>
        </p:nvSpPr>
        <p:spPr>
          <a:xfrm>
            <a:off x="2308910" y="1343620"/>
            <a:ext cx="37870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Calibri" panose="020F0502020204030204" pitchFamily="34" charset="0"/>
                <a:cs typeface="Calibri" panose="020F0502020204030204" pitchFamily="34" charset="0"/>
              </a:rPr>
              <a:t>Garbage collection of Object</a:t>
            </a:r>
          </a:p>
        </p:txBody>
      </p:sp>
      <p:sp>
        <p:nvSpPr>
          <p:cNvPr id="18" name="Arrow: Curved Up 17">
            <a:extLst>
              <a:ext uri="{FF2B5EF4-FFF2-40B4-BE49-F238E27FC236}">
                <a16:creationId xmlns:a16="http://schemas.microsoft.com/office/drawing/2014/main" id="{2B48C6F3-89F8-9988-62F0-9E0D2D6A15FB}"/>
              </a:ext>
            </a:extLst>
          </p:cNvPr>
          <p:cNvSpPr/>
          <p:nvPr/>
        </p:nvSpPr>
        <p:spPr>
          <a:xfrm rot="16200000" flipH="1">
            <a:off x="7781585" y="2744027"/>
            <a:ext cx="2644952" cy="56805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Arrow: Curved Up 18">
            <a:extLst>
              <a:ext uri="{FF2B5EF4-FFF2-40B4-BE49-F238E27FC236}">
                <a16:creationId xmlns:a16="http://schemas.microsoft.com/office/drawing/2014/main" id="{88D1E247-D602-E7BD-9FEC-D003423A19DE}"/>
              </a:ext>
            </a:extLst>
          </p:cNvPr>
          <p:cNvSpPr/>
          <p:nvPr/>
        </p:nvSpPr>
        <p:spPr>
          <a:xfrm flipH="1">
            <a:off x="4690870" y="5168478"/>
            <a:ext cx="4065780" cy="75080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Arrow: Curved Up 19">
            <a:extLst>
              <a:ext uri="{FF2B5EF4-FFF2-40B4-BE49-F238E27FC236}">
                <a16:creationId xmlns:a16="http://schemas.microsoft.com/office/drawing/2014/main" id="{EF10045B-51F0-4D40-B927-DD3BA6895F9F}"/>
              </a:ext>
            </a:extLst>
          </p:cNvPr>
          <p:cNvSpPr/>
          <p:nvPr/>
        </p:nvSpPr>
        <p:spPr>
          <a:xfrm rot="5400000" flipH="1">
            <a:off x="2673860" y="2888657"/>
            <a:ext cx="2775182" cy="56805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553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id="{7CE68A73-8CE4-47DF-8F9B-0B8328DF0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155131"/>
            <a:ext cx="9269412" cy="1170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Access specifiers for data members and methods</a:t>
            </a: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990722DD-A611-497C-A869-B56518FEE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1063626"/>
            <a:ext cx="9845484" cy="5432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9pPr>
          </a:lstStyle>
          <a:p>
            <a:pPr marL="342900" indent="-342900" fontAlgn="base">
              <a:buClr>
                <a:schemeClr val="accent1"/>
              </a:buClr>
              <a:buSzPct val="80000"/>
              <a:buFont typeface="Wingdings 3" charset="2"/>
              <a:buChar char=""/>
              <a:defRPr/>
            </a:pPr>
            <a:r>
              <a:rPr lang="en-IN" altLang="en-US" sz="28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 specifiers:</a:t>
            </a:r>
          </a:p>
          <a:p>
            <a:pPr marL="574675" lvl="1" indent="-457200" fontAlgn="base"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IN" altLang="en-US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private</a:t>
            </a:r>
            <a:r>
              <a:rPr lang="en-IN" alt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 members can be </a:t>
            </a:r>
            <a:r>
              <a:rPr lang="en-IN" altLang="en-US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accessed within class only</a:t>
            </a:r>
          </a:p>
          <a:p>
            <a:pPr marL="574675" lvl="1" indent="-457200" fontAlgn="base"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IN" altLang="en-US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protected</a:t>
            </a:r>
            <a:r>
              <a:rPr lang="en-IN" alt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 members can be </a:t>
            </a:r>
            <a:r>
              <a:rPr lang="en-IN" altLang="en-US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accessed within class and inside child classes</a:t>
            </a:r>
          </a:p>
          <a:p>
            <a:pPr marL="574675" lvl="1" indent="-457200" fontAlgn="base"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IN" altLang="en-US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default </a:t>
            </a:r>
            <a:r>
              <a:rPr lang="en-IN" alt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members can be </a:t>
            </a:r>
            <a:r>
              <a:rPr lang="en-IN" altLang="en-US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accessed within package</a:t>
            </a:r>
          </a:p>
          <a:p>
            <a:pPr marL="574675" lvl="1" indent="-457200" fontAlgn="base"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IN" altLang="en-US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public</a:t>
            </a:r>
            <a:r>
              <a:rPr lang="en-IN" alt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 members can be </a:t>
            </a:r>
            <a:r>
              <a:rPr lang="en-IN" altLang="en-US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accessed anywhere</a:t>
            </a:r>
          </a:p>
          <a:p>
            <a:pPr marL="574675" lvl="1" indent="-457200" fontAlgn="base"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IN" altLang="en-US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protected </a:t>
            </a:r>
            <a:r>
              <a:rPr lang="en-IN" alt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and</a:t>
            </a:r>
            <a:r>
              <a:rPr lang="en-IN" altLang="en-US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 default </a:t>
            </a:r>
            <a:r>
              <a:rPr lang="en-IN" alt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behaves same within packages but protected can be accessed inside child class </a:t>
            </a:r>
          </a:p>
          <a:p>
            <a:pPr marL="1489075" lvl="3" indent="-457200" fontAlgn="base"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defRPr/>
            </a:pPr>
            <a:endParaRPr lang="en-IN" altLang="en-US" sz="28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41A442D5-4013-125C-B03C-B17A8EFFC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0050" y="295275"/>
            <a:ext cx="62865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AC99E848-0B66-4304-B44D-76A2DC8C10C7}" type="slidenum">
              <a:rPr lang="en-IN" altLang="en-US" sz="2800"/>
              <a:pPr algn="ctr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IN" altLang="en-US" sz="2800"/>
          </a:p>
        </p:txBody>
      </p:sp>
    </p:spTree>
    <p:extLst>
      <p:ext uri="{BB962C8B-B14F-4D97-AF65-F5344CB8AC3E}">
        <p14:creationId xmlns:p14="http://schemas.microsoft.com/office/powerpoint/2010/main" val="628629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id="{7CE68A73-8CE4-47DF-8F9B-0B8328DF0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155132"/>
            <a:ext cx="9269412" cy="908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Access specifiers for data members and methods</a:t>
            </a: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990722DD-A611-497C-A869-B56518FEE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12" y="1310513"/>
            <a:ext cx="9845484" cy="5432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9pPr>
          </a:lstStyle>
          <a:p>
            <a:pPr marL="342900" indent="-342900" fontAlgn="base">
              <a:buClr>
                <a:schemeClr val="accent1"/>
              </a:buClr>
              <a:buSzPct val="80000"/>
              <a:buFont typeface="Wingdings 3" charset="2"/>
              <a:buChar char=""/>
              <a:defRPr/>
            </a:pPr>
            <a:r>
              <a:rPr lang="en-IN" altLang="en-US" sz="24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 specifiers/Access Control:</a:t>
            </a:r>
          </a:p>
          <a:p>
            <a:pPr marL="1031875" lvl="3" fontAlgn="base">
              <a:buClr>
                <a:schemeClr val="accent1"/>
              </a:buClr>
              <a:buSzPct val="80000"/>
              <a:defRPr/>
            </a:pPr>
            <a:endParaRPr lang="en-IN" altLang="en-US" sz="28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41A442D5-4013-125C-B03C-B17A8EFFC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0050" y="295275"/>
            <a:ext cx="62865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AC99E848-0B66-4304-B44D-76A2DC8C10C7}" type="slidenum">
              <a:rPr lang="en-IN" altLang="en-US" sz="2800"/>
              <a:pPr algn="ctr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IN" altLang="en-US" sz="280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68EDB9E-EFF0-8A1E-5F6A-06EB5E6E4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928288"/>
              </p:ext>
            </p:extLst>
          </p:nvPr>
        </p:nvGraphicFramePr>
        <p:xfrm>
          <a:off x="438912" y="1780370"/>
          <a:ext cx="11456860" cy="4804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372">
                  <a:extLst>
                    <a:ext uri="{9D8B030D-6E8A-4147-A177-3AD203B41FA5}">
                      <a16:colId xmlns:a16="http://schemas.microsoft.com/office/drawing/2014/main" val="3313840454"/>
                    </a:ext>
                  </a:extLst>
                </a:gridCol>
                <a:gridCol w="2291372">
                  <a:extLst>
                    <a:ext uri="{9D8B030D-6E8A-4147-A177-3AD203B41FA5}">
                      <a16:colId xmlns:a16="http://schemas.microsoft.com/office/drawing/2014/main" val="3774738066"/>
                    </a:ext>
                  </a:extLst>
                </a:gridCol>
                <a:gridCol w="2291372">
                  <a:extLst>
                    <a:ext uri="{9D8B030D-6E8A-4147-A177-3AD203B41FA5}">
                      <a16:colId xmlns:a16="http://schemas.microsoft.com/office/drawing/2014/main" val="3731855569"/>
                    </a:ext>
                  </a:extLst>
                </a:gridCol>
                <a:gridCol w="2674696">
                  <a:extLst>
                    <a:ext uri="{9D8B030D-6E8A-4147-A177-3AD203B41FA5}">
                      <a16:colId xmlns:a16="http://schemas.microsoft.com/office/drawing/2014/main" val="1303958827"/>
                    </a:ext>
                  </a:extLst>
                </a:gridCol>
                <a:gridCol w="1908048">
                  <a:extLst>
                    <a:ext uri="{9D8B030D-6E8A-4147-A177-3AD203B41FA5}">
                      <a16:colId xmlns:a16="http://schemas.microsoft.com/office/drawing/2014/main" val="4040729008"/>
                    </a:ext>
                  </a:extLst>
                </a:gridCol>
              </a:tblGrid>
              <a:tr h="1228006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Access Specifier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Same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Same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Sub-class or child class outside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b="1" kern="1200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Outside class, package and sub-class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81303"/>
                  </a:ext>
                </a:extLst>
              </a:tr>
              <a:tr h="644757">
                <a:tc>
                  <a:txBody>
                    <a:bodyPr/>
                    <a:lstStyle/>
                    <a:p>
                      <a:pPr algn="ctr"/>
                      <a:r>
                        <a:rPr lang="en-IN" sz="2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95170"/>
                  </a:ext>
                </a:extLst>
              </a:tr>
              <a:tr h="644757">
                <a:tc>
                  <a:txBody>
                    <a:bodyPr/>
                    <a:lstStyle/>
                    <a:p>
                      <a:pPr algn="ctr"/>
                      <a:r>
                        <a:rPr lang="en-IN" sz="2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050023"/>
                  </a:ext>
                </a:extLst>
              </a:tr>
              <a:tr h="644757">
                <a:tc>
                  <a:txBody>
                    <a:bodyPr/>
                    <a:lstStyle/>
                    <a:p>
                      <a:pPr algn="ctr"/>
                      <a:r>
                        <a:rPr lang="en-IN" sz="2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352767"/>
                  </a:ext>
                </a:extLst>
              </a:tr>
              <a:tr h="644757">
                <a:tc>
                  <a:txBody>
                    <a:bodyPr/>
                    <a:lstStyle/>
                    <a:p>
                      <a:pPr algn="ctr"/>
                      <a:r>
                        <a:rPr lang="en-IN" sz="2800" b="1" kern="12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488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8086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id="{7CE68A73-8CE4-47DF-8F9B-0B8328DF0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155132"/>
            <a:ext cx="9269412" cy="908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chemeClr val="tx1"/>
                </a:solidFill>
                <a:latin typeface="Calibri" panose="020F0502020204030204" pitchFamily="34" charset="0"/>
              </a:rPr>
              <a:t>Constructors</a:t>
            </a: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990722DD-A611-497C-A869-B56518FEE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932688"/>
            <a:ext cx="9845484" cy="5563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9pPr>
          </a:lstStyle>
          <a:p>
            <a:pPr marL="342900" indent="-342900" fontAlgn="base">
              <a:buClr>
                <a:schemeClr val="accent1"/>
              </a:buClr>
              <a:buSzPct val="80000"/>
              <a:buFont typeface="Wingdings 3" charset="2"/>
              <a:buChar char=""/>
              <a:defRPr/>
            </a:pPr>
            <a:r>
              <a:rPr lang="en-IN" alt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Constructor is special method with same name as class and  with or without arguments </a:t>
            </a:r>
            <a:r>
              <a:rPr lang="en-IN" alt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but</a:t>
            </a:r>
            <a:r>
              <a:rPr lang="en-IN" alt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 no return type.</a:t>
            </a:r>
          </a:p>
          <a:p>
            <a:pPr marL="342900" indent="-342900" fontAlgn="base">
              <a:buClr>
                <a:schemeClr val="accent1"/>
              </a:buClr>
              <a:buSzPct val="80000"/>
              <a:buFont typeface="Wingdings 3" charset="2"/>
              <a:buChar char=""/>
              <a:defRPr/>
            </a:pPr>
            <a:r>
              <a:rPr lang="en-IN" altLang="en-US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Constructor is used to initialize object</a:t>
            </a:r>
          </a:p>
          <a:p>
            <a:pPr marL="342900" indent="-342900" fontAlgn="base">
              <a:buClr>
                <a:schemeClr val="accent1"/>
              </a:buClr>
              <a:buSzPct val="80000"/>
              <a:buFont typeface="Wingdings 3" charset="2"/>
              <a:buChar char=""/>
              <a:defRPr/>
            </a:pPr>
            <a:r>
              <a:rPr lang="en-IN" altLang="en-US" sz="3200" dirty="0">
                <a:solidFill>
                  <a:schemeClr val="tx1"/>
                </a:solidFill>
                <a:latin typeface="Calibri" panose="020F0502020204030204" pitchFamily="34" charset="0"/>
              </a:rPr>
              <a:t>If programmer do not write constructor for class, default no argument constructor will be used for object initialization</a:t>
            </a:r>
          </a:p>
          <a:p>
            <a:pPr marL="0" indent="0" fontAlgn="base">
              <a:buClr>
                <a:schemeClr val="accent1"/>
              </a:buClr>
              <a:buSzPct val="80000"/>
              <a:defRPr/>
            </a:pPr>
            <a:endParaRPr lang="en-IN" altLang="en-US" sz="32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342900" indent="-342900" fontAlgn="base">
              <a:buClr>
                <a:schemeClr val="accent1"/>
              </a:buClr>
              <a:buSzPct val="80000"/>
              <a:buFont typeface="Wingdings 3" charset="2"/>
              <a:buChar char=""/>
              <a:defRPr/>
            </a:pPr>
            <a:r>
              <a:rPr lang="en-IN" altLang="en-US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Types of Constructors</a:t>
            </a:r>
          </a:p>
          <a:p>
            <a:pPr marL="1489075" lvl="3" indent="-457200" fontAlgn="base"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IN" altLang="en-US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Default constructor ( 0 or no arguments)</a:t>
            </a:r>
          </a:p>
          <a:p>
            <a:pPr marL="1489075" lvl="3" indent="-457200" fontAlgn="base"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defRPr/>
            </a:pPr>
            <a:r>
              <a:rPr lang="en-IN" altLang="en-US" sz="2400" b="1" dirty="0">
                <a:solidFill>
                  <a:schemeClr val="tx1"/>
                </a:solidFill>
                <a:latin typeface="Calibri" panose="020F0502020204030204" pitchFamily="34" charset="0"/>
              </a:rPr>
              <a:t>Parameterized constructor (with arguments)</a:t>
            </a:r>
          </a:p>
          <a:p>
            <a:pPr marL="1489075" lvl="3" indent="-457200" fontAlgn="base"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defRPr/>
            </a:pPr>
            <a:endParaRPr lang="en-IN" altLang="en-US" sz="28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41A442D5-4013-125C-B03C-B17A8EFFC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0050" y="295275"/>
            <a:ext cx="62865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AC99E848-0B66-4304-B44D-76A2DC8C10C7}" type="slidenum">
              <a:rPr lang="en-IN" altLang="en-US" sz="2800"/>
              <a:pPr algn="ctr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IN" altLang="en-US" sz="2800"/>
          </a:p>
        </p:txBody>
      </p:sp>
    </p:spTree>
    <p:extLst>
      <p:ext uri="{BB962C8B-B14F-4D97-AF65-F5344CB8AC3E}">
        <p14:creationId xmlns:p14="http://schemas.microsoft.com/office/powerpoint/2010/main" val="2383776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id="{7CE68A73-8CE4-47DF-8F9B-0B8328DF0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136844"/>
            <a:ext cx="9269412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chemeClr val="tx1"/>
                </a:solidFill>
                <a:latin typeface="Calibri" panose="020F0502020204030204" pitchFamily="34" charset="0"/>
              </a:rPr>
              <a:t>Example of class and Constructors</a:t>
            </a: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990722DD-A611-497C-A869-B56518FEE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932688"/>
            <a:ext cx="4770564" cy="5563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9pPr>
          </a:lstStyle>
          <a:p>
            <a:pPr marL="342900" indent="-342900" fontAlgn="base">
              <a:buClr>
                <a:schemeClr val="accent1"/>
              </a:buClr>
              <a:buSzPct val="80000"/>
              <a:buFont typeface="Wingdings 3" charset="2"/>
              <a:buChar char=""/>
              <a:defRPr/>
            </a:pPr>
            <a:endParaRPr lang="en-IN" altLang="en-US" sz="22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1489075" lvl="3" indent="-457200" fontAlgn="base"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defRPr/>
            </a:pPr>
            <a:endParaRPr lang="en-IN" altLang="en-US" sz="28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41A442D5-4013-125C-B03C-B17A8EFFC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0050" y="295275"/>
            <a:ext cx="62865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AC99E848-0B66-4304-B44D-76A2DC8C10C7}" type="slidenum">
              <a:rPr lang="en-IN" altLang="en-US" sz="2800"/>
              <a:pPr algn="ctr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IN" altLang="en-US" sz="280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A001DF74-52D9-59BB-71A3-F93F5EA0F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1092" y="932688"/>
            <a:ext cx="5394960" cy="5770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9pPr>
          </a:lstStyle>
          <a:p>
            <a:pPr algn="l"/>
            <a:r>
              <a:rPr lang="en-IN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package </a:t>
            </a:r>
            <a:r>
              <a:rPr lang="en-IN" sz="16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com.cdac.acts</a:t>
            </a:r>
            <a:r>
              <a:rPr lang="en-IN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n-IN" sz="16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IN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en-IN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Student {</a:t>
            </a:r>
          </a:p>
          <a:p>
            <a:pPr lvl="1"/>
            <a:r>
              <a:rPr lang="en-IN" sz="16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en-IN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IN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b="1" dirty="0" err="1">
                <a:solidFill>
                  <a:srgbClr val="000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rollNo</a:t>
            </a:r>
            <a:r>
              <a:rPr lang="en-IN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1"/>
            <a:r>
              <a:rPr lang="en-IN" sz="16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en-IN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String </a:t>
            </a:r>
            <a:r>
              <a:rPr lang="en-IN" sz="1600" b="1" dirty="0">
                <a:solidFill>
                  <a:srgbClr val="000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IN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1"/>
            <a:r>
              <a:rPr lang="en-IN" sz="16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en-IN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String </a:t>
            </a:r>
            <a:r>
              <a:rPr lang="en-IN" sz="1600" b="1" dirty="0">
                <a:solidFill>
                  <a:srgbClr val="000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</a:t>
            </a:r>
            <a:r>
              <a:rPr lang="en-IN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1"/>
            <a:endParaRPr lang="en-IN" sz="16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16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IN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Student() {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Student(</a:t>
            </a:r>
            <a:r>
              <a:rPr lang="en-US" sz="16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rollNo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String </a:t>
            </a:r>
            <a:r>
              <a:rPr lang="en-US" sz="1600" b="1" dirty="0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String </a:t>
            </a:r>
            <a:r>
              <a:rPr lang="en-US" sz="1600" b="1" dirty="0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lvl="2"/>
            <a:r>
              <a:rPr lang="en-IN" b="1" dirty="0" err="1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IN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b="1" dirty="0" err="1">
                <a:solidFill>
                  <a:srgbClr val="000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rollNo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IN" b="1" dirty="0" err="1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rollNo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2"/>
            <a:r>
              <a:rPr lang="en-IN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b="1" dirty="0">
                <a:solidFill>
                  <a:srgbClr val="000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IN" b="1" dirty="0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2"/>
            <a:r>
              <a:rPr lang="en-IN" b="1" dirty="0" err="1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IN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b="1" dirty="0" err="1">
                <a:solidFill>
                  <a:srgbClr val="000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IN" b="1" dirty="0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IN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F712612E-0415-56E0-B4FC-96FEBBC57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8348" y="905194"/>
            <a:ext cx="5193982" cy="5952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9pPr>
          </a:lstStyle>
          <a:p>
            <a:pPr lvl="1"/>
            <a:r>
              <a:rPr lang="en-IN" sz="16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IN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IN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600" b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printStudent</a:t>
            </a:r>
            <a:r>
              <a:rPr lang="en-IN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 {</a:t>
            </a:r>
          </a:p>
          <a:p>
            <a:pPr lvl="2"/>
            <a:r>
              <a:rPr lang="nn-NO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</a:t>
            </a:r>
            <a:r>
              <a:rPr lang="nn-NO" sz="1400" b="1" i="1" dirty="0">
                <a:solidFill>
                  <a:srgbClr val="000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nn-NO" sz="14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.println(</a:t>
            </a:r>
            <a:r>
              <a:rPr lang="nn-NO" sz="1400" b="1" i="1" dirty="0">
                <a:solidFill>
                  <a:srgbClr val="2A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"\n*****Student Data starts******"</a:t>
            </a:r>
            <a:r>
              <a:rPr lang="nn-NO" sz="14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2"/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"Student Roll No : "</a:t>
            </a:r>
            <a:r>
              <a:rPr lang="en-US" sz="14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1400" b="1" i="1" dirty="0" err="1">
                <a:solidFill>
                  <a:srgbClr val="000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rollNo</a:t>
            </a:r>
            <a:r>
              <a:rPr lang="en-US" sz="14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2"/>
            <a:r>
              <a:rPr lang="nl-NL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</a:t>
            </a:r>
            <a:r>
              <a:rPr lang="nl-NL" sz="1400" b="1" i="1" dirty="0">
                <a:solidFill>
                  <a:srgbClr val="000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nl-NL" sz="14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.println(</a:t>
            </a:r>
            <a:r>
              <a:rPr lang="nl-NL" sz="1400" b="1" i="1" dirty="0">
                <a:solidFill>
                  <a:srgbClr val="2A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"Student Name : "</a:t>
            </a:r>
            <a:r>
              <a:rPr lang="nl-NL" sz="14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nl-NL" sz="1400" b="1" i="1" dirty="0">
                <a:solidFill>
                  <a:srgbClr val="000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nl-NL" sz="14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2"/>
            <a:r>
              <a:rPr lang="en-US" sz="14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"Student course : "</a:t>
            </a:r>
            <a:r>
              <a:rPr lang="en-US" sz="14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1400" b="1" i="1" dirty="0">
                <a:solidFill>
                  <a:srgbClr val="000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course</a:t>
            </a:r>
            <a:r>
              <a:rPr lang="en-US" sz="14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2"/>
            <a:r>
              <a:rPr lang="nn-NO" sz="1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System.</a:t>
            </a:r>
            <a:r>
              <a:rPr lang="nn-NO" sz="1400" b="1" i="1" dirty="0">
                <a:solidFill>
                  <a:srgbClr val="000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nn-NO" sz="14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.println(</a:t>
            </a:r>
            <a:r>
              <a:rPr lang="nn-NO" sz="1400" b="1" i="1" dirty="0">
                <a:solidFill>
                  <a:srgbClr val="2A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"*****Student Data ends******"</a:t>
            </a:r>
            <a:r>
              <a:rPr lang="nn-NO" sz="14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lvl="1"/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6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main(String[] </a:t>
            </a:r>
            <a:r>
              <a:rPr lang="en-US" sz="1600" b="1" dirty="0" err="1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pPr lvl="2"/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 </a:t>
            </a:r>
            <a:r>
              <a:rPr lang="en-IN" dirty="0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IN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n-IN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Student();</a:t>
            </a:r>
          </a:p>
          <a:p>
            <a:pPr lvl="2"/>
            <a:r>
              <a:rPr lang="en-IN" dirty="0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.printStudent();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 </a:t>
            </a:r>
            <a:r>
              <a:rPr lang="en-US" dirty="0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s2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Student(123, </a:t>
            </a:r>
            <a:r>
              <a:rPr lang="en-US" b="1" dirty="0">
                <a:solidFill>
                  <a:srgbClr val="2A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"Ram"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"DAC"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2"/>
            <a:r>
              <a:rPr lang="en-IN" dirty="0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s2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.printStudent();</a:t>
            </a:r>
          </a:p>
          <a:p>
            <a:pPr lvl="1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l"/>
            <a:r>
              <a:rPr lang="en-IN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pPr marL="1489075" lvl="3" indent="-457200" fontAlgn="base"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defRPr/>
            </a:pPr>
            <a:endParaRPr lang="en-IN" altLang="en-US" sz="28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484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id="{7CE68A73-8CE4-47DF-8F9B-0B8328DF0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136844"/>
            <a:ext cx="9269412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chemeClr val="tx1"/>
                </a:solidFill>
                <a:latin typeface="Calibri" panose="020F0502020204030204" pitchFamily="34" charset="0"/>
              </a:rPr>
              <a:t>Reference variable</a:t>
            </a: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990722DD-A611-497C-A869-B56518FEE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932688"/>
            <a:ext cx="4770564" cy="5563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9pPr>
          </a:lstStyle>
          <a:p>
            <a:pPr marL="342900" indent="-342900" fontAlgn="base">
              <a:buClr>
                <a:schemeClr val="accent1"/>
              </a:buClr>
              <a:buSzPct val="80000"/>
              <a:buFont typeface="Wingdings 3" charset="2"/>
              <a:buChar char=""/>
              <a:defRPr/>
            </a:pPr>
            <a:endParaRPr lang="en-IN" altLang="en-US" sz="22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1489075" lvl="3" indent="-457200" fontAlgn="base"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defRPr/>
            </a:pPr>
            <a:endParaRPr lang="en-IN" altLang="en-US" sz="28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41A442D5-4013-125C-B03C-B17A8EFFC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0050" y="295275"/>
            <a:ext cx="62865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AC99E848-0B66-4304-B44D-76A2DC8C10C7}" type="slidenum">
              <a:rPr lang="en-IN" altLang="en-US" sz="2800"/>
              <a:pPr algn="ctr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IN" altLang="en-US" sz="280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A001DF74-52D9-59BB-71A3-F93F5EA0F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1091" y="932688"/>
            <a:ext cx="10339999" cy="5770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we create an object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(instance) of class then space is reserved in heap memory.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create a reference pointing to object is called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Reference variable</a:t>
            </a:r>
            <a:endParaRPr lang="en-US" sz="2400" b="0" i="0" dirty="0">
              <a:solidFill>
                <a:srgbClr val="27323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Classes, interfaces, arrays, enumerations, and, annotations are reference types in Java. 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Reference variables hold the objects/values of reference types in Java.</a:t>
            </a:r>
          </a:p>
          <a:p>
            <a:pPr marL="342900" indent="-342900" algn="just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Reference variable can also store 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value. Default value is 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</a:p>
          <a:p>
            <a:pPr algn="l"/>
            <a:endParaRPr lang="en-US" sz="1400" b="0" i="0" dirty="0">
              <a:solidFill>
                <a:srgbClr val="27323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 </a:t>
            </a:r>
            <a:r>
              <a:rPr lang="en-US" sz="1600" dirty="0">
                <a:solidFill>
                  <a:srgbClr val="6A3E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Student(123, </a:t>
            </a:r>
            <a:r>
              <a:rPr lang="en-US" sz="1600" b="1" dirty="0">
                <a:solidFill>
                  <a:srgbClr val="2A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"Ram"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>
                <a:solidFill>
                  <a:srgbClr val="2A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"DAC"</a:t>
            </a:r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1"/>
            <a:endParaRPr lang="en-US" sz="16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en-US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S1 -&gt; Reference variable( located on stack)</a:t>
            </a:r>
          </a:p>
          <a:p>
            <a:pPr lvl="1"/>
            <a:r>
              <a:rPr lang="en-US" altLang="en-US" sz="16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Student Object : located on Heap</a:t>
            </a:r>
            <a:endParaRPr lang="en-IN" alt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CB5EC5C-82A7-9FC5-AD0C-51A653520F08}"/>
              </a:ext>
            </a:extLst>
          </p:cNvPr>
          <p:cNvGrpSpPr/>
          <p:nvPr/>
        </p:nvGrpSpPr>
        <p:grpSpPr>
          <a:xfrm>
            <a:off x="6755675" y="4045985"/>
            <a:ext cx="5068750" cy="2795633"/>
            <a:chOff x="6671460" y="3863831"/>
            <a:chExt cx="5068750" cy="279563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B00287B-9AB1-1386-6907-6EC5454A439B}"/>
                </a:ext>
              </a:extLst>
            </p:cNvPr>
            <p:cNvGrpSpPr/>
            <p:nvPr/>
          </p:nvGrpSpPr>
          <p:grpSpPr>
            <a:xfrm>
              <a:off x="8841562" y="3863831"/>
              <a:ext cx="2898648" cy="2795633"/>
              <a:chOff x="8841562" y="3863831"/>
              <a:chExt cx="2898648" cy="2795633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676BBC0-AE13-61AD-6670-3FFBC792A744}"/>
                  </a:ext>
                </a:extLst>
              </p:cNvPr>
              <p:cNvSpPr/>
              <p:nvPr/>
            </p:nvSpPr>
            <p:spPr>
              <a:xfrm>
                <a:off x="8841562" y="3891325"/>
                <a:ext cx="2898648" cy="2768139"/>
              </a:xfrm>
              <a:prstGeom prst="roundRect">
                <a:avLst/>
              </a:prstGeom>
              <a:solidFill>
                <a:schemeClr val="accent2">
                  <a:alpha val="36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1AAD39E-7030-6A37-5530-C608D8382546}"/>
                  </a:ext>
                </a:extLst>
              </p:cNvPr>
              <p:cNvSpPr/>
              <p:nvPr/>
            </p:nvSpPr>
            <p:spPr>
              <a:xfrm>
                <a:off x="9546335" y="4561161"/>
                <a:ext cx="1614403" cy="1938148"/>
              </a:xfrm>
              <a:prstGeom prst="ellipse">
                <a:avLst/>
              </a:prstGeom>
              <a:pattFill prst="dkDnDiag">
                <a:fgClr>
                  <a:schemeClr val="bg1"/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b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Object of Student class with properties and behaviours</a:t>
                </a:r>
              </a:p>
              <a:p>
                <a:pPr algn="ctr"/>
                <a:endParaRPr lang="en-IN" sz="16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C3E5E52-E665-FF14-F713-6DC7E5D1C3CB}"/>
                  </a:ext>
                </a:extLst>
              </p:cNvPr>
              <p:cNvSpPr txBox="1"/>
              <p:nvPr/>
            </p:nvSpPr>
            <p:spPr>
              <a:xfrm>
                <a:off x="9434517" y="3863831"/>
                <a:ext cx="18380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Heap memory</a:t>
                </a:r>
              </a:p>
            </p:txBody>
          </p:sp>
        </p:grp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2AE0BB4-B395-1F2F-81D5-DE361F441497}"/>
                </a:ext>
              </a:extLst>
            </p:cNvPr>
            <p:cNvSpPr/>
            <p:nvPr/>
          </p:nvSpPr>
          <p:spPr>
            <a:xfrm>
              <a:off x="6671460" y="5098010"/>
              <a:ext cx="1025236" cy="65578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8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s1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19875467-7875-5E56-17DA-4230C4A2D349}"/>
                </a:ext>
              </a:extLst>
            </p:cNvPr>
            <p:cNvSpPr/>
            <p:nvPr/>
          </p:nvSpPr>
          <p:spPr>
            <a:xfrm>
              <a:off x="7696696" y="5374546"/>
              <a:ext cx="1838037" cy="10271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05015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id="{7CE68A73-8CE4-47DF-8F9B-0B8328DF0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136844"/>
            <a:ext cx="9269412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b="1" dirty="0">
                <a:solidFill>
                  <a:schemeClr val="tx1"/>
                </a:solidFill>
                <a:latin typeface="Calibri" panose="020F0502020204030204" pitchFamily="34" charset="0"/>
              </a:rPr>
              <a:t>Reference variable</a:t>
            </a: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990722DD-A611-497C-A869-B56518FEE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3388" y="932688"/>
            <a:ext cx="4770564" cy="5563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9pPr>
          </a:lstStyle>
          <a:p>
            <a:pPr marL="342900" indent="-342900" fontAlgn="base">
              <a:buClr>
                <a:schemeClr val="accent1"/>
              </a:buClr>
              <a:buSzPct val="80000"/>
              <a:buFont typeface="Wingdings 3" charset="2"/>
              <a:buChar char=""/>
              <a:defRPr/>
            </a:pPr>
            <a:endParaRPr lang="en-IN" altLang="en-US" sz="22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marL="1489075" lvl="3" indent="-457200" fontAlgn="base"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defRPr/>
            </a:pPr>
            <a:endParaRPr lang="en-IN" altLang="en-US" sz="28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41A442D5-4013-125C-B03C-B17A8EFFC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0050" y="295275"/>
            <a:ext cx="62865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fld id="{AC99E848-0B66-4304-B44D-76A2DC8C10C7}" type="slidenum">
              <a:rPr lang="en-IN" altLang="en-US" sz="2800"/>
              <a:pPr algn="ctr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IN" altLang="en-US" sz="2800"/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A001DF74-52D9-59BB-71A3-F93F5EA0F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1091" y="932688"/>
            <a:ext cx="10339999" cy="5770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0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1pPr>
            <a:lvl2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2pPr>
            <a:lvl3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3pPr>
            <a:lvl4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4pPr>
            <a:lvl5pPr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400">
                <a:solidFill>
                  <a:srgbClr val="FFFFFF"/>
                </a:solidFill>
                <a:latin typeface="Century Gothic" panose="020B0502020202020204" pitchFamily="34" charset="0"/>
                <a:cs typeface="Droid Sans Fallback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 can be passed to methods for pass by reference.</a:t>
            </a:r>
            <a:endParaRPr lang="en-US" sz="2400" b="0" i="0" dirty="0">
              <a:solidFill>
                <a:srgbClr val="273239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24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reference variable which points/refers to invoking objects in instance methods and constructors.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be precise </a:t>
            </a:r>
            <a:r>
              <a:rPr lang="en-US" sz="2400" b="1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sz="2400" dirty="0">
                <a:solidFill>
                  <a:srgbClr val="27323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final reference which can not ne changed or modified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Ex. 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null; //invalid statement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2BCDA6-A344-7DD8-28F0-0D0299568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266" y="3429000"/>
            <a:ext cx="6954220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5210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2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3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theme/themeOverride4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</TotalTime>
  <Words>611</Words>
  <Application>Microsoft Office PowerPoint</Application>
  <PresentationFormat>Widescreen</PresentationFormat>
  <Paragraphs>122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Courier New</vt:lpstr>
      <vt:lpstr>Times New Roman</vt:lpstr>
      <vt:lpstr>Wingdings 3</vt:lpstr>
      <vt:lpstr>Wisp</vt:lpstr>
      <vt:lpstr>Objects and 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Basics and Environment setup</dc:title>
  <dc:creator>Praphul Kolte</dc:creator>
  <cp:lastModifiedBy>Praphul Kolte</cp:lastModifiedBy>
  <cp:revision>284</cp:revision>
  <dcterms:created xsi:type="dcterms:W3CDTF">2022-09-10T17:56:43Z</dcterms:created>
  <dcterms:modified xsi:type="dcterms:W3CDTF">2022-09-25T17:10:07Z</dcterms:modified>
</cp:coreProperties>
</file>