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11"/>
  </p:notesMasterIdLst>
  <p:sldIdLst>
    <p:sldId id="256" r:id="rId2"/>
    <p:sldId id="293" r:id="rId3"/>
    <p:sldId id="300" r:id="rId4"/>
    <p:sldId id="294" r:id="rId5"/>
    <p:sldId id="296" r:id="rId6"/>
    <p:sldId id="295" r:id="rId7"/>
    <p:sldId id="297" r:id="rId8"/>
    <p:sldId id="301" r:id="rId9"/>
    <p:sldId id="29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293"/>
            <p14:sldId id="300"/>
            <p14:sldId id="294"/>
            <p14:sldId id="296"/>
            <p14:sldId id="295"/>
            <p14:sldId id="297"/>
            <p14:sldId id="301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String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841248"/>
            <a:ext cx="9820656" cy="5806949"/>
          </a:xfrm>
        </p:spPr>
        <p:txBody>
          <a:bodyPr>
            <a:normAutofit fontScale="92500"/>
          </a:bodyPr>
          <a:lstStyle/>
          <a:p>
            <a:pPr algn="l" fontAlgn="base"/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String are handled using String class for </a:t>
            </a:r>
            <a:r>
              <a:rPr lang="en-US" sz="32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java.lang</a:t>
            </a: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package. It has advantages over tradition character array</a:t>
            </a:r>
          </a:p>
          <a:p>
            <a:pPr algn="l" fontAlgn="base"/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 are </a:t>
            </a:r>
            <a:r>
              <a:rPr lang="en-US" sz="32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2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immutable</a:t>
            </a: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their values cannot be changed after they are created. </a:t>
            </a:r>
          </a:p>
          <a:p>
            <a:pPr algn="l" fontAlgn="base"/>
            <a:r>
              <a:rPr lang="en-US" sz="3200" b="1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US" sz="32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StringBuilder </a:t>
            </a: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 are used to change strings.</a:t>
            </a:r>
          </a:p>
          <a:p>
            <a:pPr marL="0" indent="0" algn="l" fontAlgn="base">
              <a:buNone/>
            </a:pP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2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 = "ACTS";     </a:t>
            </a: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//This is called as String Literals. </a:t>
            </a:r>
          </a:p>
          <a:p>
            <a:pPr marL="0" indent="0" algn="l" fontAlgn="base">
              <a:buNone/>
            </a:pP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is equivalent to:</a:t>
            </a:r>
          </a:p>
          <a:p>
            <a:pPr marL="0" indent="0" algn="l" fontAlgn="base">
              <a:buNone/>
            </a:pP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char data[] = {'A', 'C', 'T', 'S'};</a:t>
            </a:r>
          </a:p>
          <a:p>
            <a:pPr marL="0" indent="0" algn="l" fontAlgn="base">
              <a:buNone/>
            </a:pP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32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 = new String(data); </a:t>
            </a: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String created using new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34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1088136"/>
            <a:ext cx="9820656" cy="5088827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 of Strings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Literals are stored in the </a:t>
            </a:r>
            <a:r>
              <a:rPr lang="en-US" sz="32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Literal/Constant Pool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created using new are stored on heap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07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14400"/>
            <a:ext cx="9820656" cy="584301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popular ways of creating strings in Java: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literal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new keyword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2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String.intern</a:t>
            </a:r>
            <a:r>
              <a:rPr lang="en-US" sz="2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method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literal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the simplest and mostly used way of creating string. It is done using putting characters in double quotes.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str1 = 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CDAC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str2 = 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str3 = 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endParaRPr lang="en-US" sz="2000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5DF9F2-8DDB-110D-36CA-5A8B04EF0D0A}"/>
              </a:ext>
            </a:extLst>
          </p:cNvPr>
          <p:cNvGrpSpPr/>
          <p:nvPr/>
        </p:nvGrpSpPr>
        <p:grpSpPr>
          <a:xfrm>
            <a:off x="4215384" y="3872484"/>
            <a:ext cx="6574536" cy="2624280"/>
            <a:chOff x="4215384" y="3835908"/>
            <a:chExt cx="6574536" cy="26242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918A7B-1869-42B8-5601-B041E79A7260}"/>
                </a:ext>
              </a:extLst>
            </p:cNvPr>
            <p:cNvSpPr/>
            <p:nvPr/>
          </p:nvSpPr>
          <p:spPr>
            <a:xfrm>
              <a:off x="8028432" y="3835908"/>
              <a:ext cx="2761488" cy="218084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C53EEC-FADD-BE1D-692F-5AFE6E5C1694}"/>
                </a:ext>
              </a:extLst>
            </p:cNvPr>
            <p:cNvSpPr/>
            <p:nvPr/>
          </p:nvSpPr>
          <p:spPr>
            <a:xfrm>
              <a:off x="8705088" y="3913632"/>
              <a:ext cx="1271016" cy="14996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ACTS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8FE43A-B127-B1E1-3895-97458B4F60E4}"/>
                </a:ext>
              </a:extLst>
            </p:cNvPr>
            <p:cNvSpPr txBox="1"/>
            <p:nvPr/>
          </p:nvSpPr>
          <p:spPr>
            <a:xfrm>
              <a:off x="8464296" y="5413248"/>
              <a:ext cx="2139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libri" panose="020F0502020204030204" pitchFamily="34" charset="0"/>
                  <a:cs typeface="Calibri" panose="020F0502020204030204" pitchFamily="34" charset="0"/>
                </a:rPr>
                <a:t>String Literal Pool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971C89-DAFB-49F4-85C7-A796E84F260A}"/>
                </a:ext>
              </a:extLst>
            </p:cNvPr>
            <p:cNvSpPr txBox="1"/>
            <p:nvPr/>
          </p:nvSpPr>
          <p:spPr>
            <a:xfrm>
              <a:off x="9015984" y="6066258"/>
              <a:ext cx="1184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libri" panose="020F0502020204030204" pitchFamily="34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C9335C-9D16-59EE-3395-8D8422EEB2EA}"/>
                </a:ext>
              </a:extLst>
            </p:cNvPr>
            <p:cNvSpPr txBox="1"/>
            <p:nvPr/>
          </p:nvSpPr>
          <p:spPr>
            <a:xfrm>
              <a:off x="8970264" y="4109442"/>
              <a:ext cx="941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CDAC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965E06D-8AAC-BF15-2C6F-8FF331161CEF}"/>
                </a:ext>
              </a:extLst>
            </p:cNvPr>
            <p:cNvSpPr/>
            <p:nvPr/>
          </p:nvSpPr>
          <p:spPr>
            <a:xfrm>
              <a:off x="6027419" y="3835908"/>
              <a:ext cx="1306068" cy="223035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6AC2C1-B6AA-A98B-BBB0-DA4B189EBA16}"/>
                </a:ext>
              </a:extLst>
            </p:cNvPr>
            <p:cNvSpPr txBox="1"/>
            <p:nvPr/>
          </p:nvSpPr>
          <p:spPr>
            <a:xfrm>
              <a:off x="6356223" y="6090856"/>
              <a:ext cx="869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libri" panose="020F0502020204030204" pitchFamily="34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2C7EBD-DF64-3DFF-786B-412578762546}"/>
                </a:ext>
              </a:extLst>
            </p:cNvPr>
            <p:cNvSpPr txBox="1"/>
            <p:nvPr/>
          </p:nvSpPr>
          <p:spPr>
            <a:xfrm>
              <a:off x="6319837" y="4045172"/>
              <a:ext cx="72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str1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D277F6-8217-59EC-AB36-EA99FC08F6CA}"/>
                </a:ext>
              </a:extLst>
            </p:cNvPr>
            <p:cNvSpPr txBox="1"/>
            <p:nvPr/>
          </p:nvSpPr>
          <p:spPr>
            <a:xfrm>
              <a:off x="6327553" y="4479512"/>
              <a:ext cx="72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str2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781BB7-CAF8-17BB-CCA5-2DC0DD3A0FB8}"/>
                </a:ext>
              </a:extLst>
            </p:cNvPr>
            <p:cNvSpPr txBox="1"/>
            <p:nvPr/>
          </p:nvSpPr>
          <p:spPr>
            <a:xfrm>
              <a:off x="6319836" y="4873442"/>
              <a:ext cx="72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str3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B14DDEA-C9F4-7D90-E899-DC902A8DF53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343400" y="4229838"/>
              <a:ext cx="1976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893A101-A295-CB93-5BAB-D3E9F2A89BE4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4279392" y="4663440"/>
              <a:ext cx="2048161" cy="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DB0D584-2099-E185-D0F4-AE6C4671660D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4215384" y="5058108"/>
              <a:ext cx="21044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5F4A58-B859-EB21-6A04-8F3DE0D4AA08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16851" y="4229838"/>
              <a:ext cx="2153413" cy="64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52ECDB1-B4A8-5C54-ECEE-177011DE75C6}"/>
                </a:ext>
              </a:extLst>
            </p:cNvPr>
            <p:cNvCxnSpPr>
              <a:cxnSpLocks/>
            </p:cNvCxnSpPr>
            <p:nvPr/>
          </p:nvCxnSpPr>
          <p:spPr>
            <a:xfrm>
              <a:off x="6816851" y="4663440"/>
              <a:ext cx="2185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17EDBDE-18DC-25E0-B698-AC9F86FC7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576" y="4730127"/>
              <a:ext cx="2107500" cy="327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486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914400"/>
            <a:ext cx="9820656" cy="5843016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 startAt="2"/>
            </a:pP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new keyword</a:t>
            </a:r>
          </a:p>
          <a:p>
            <a:pPr lvl="1"/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create new String objects using the new keyword. </a:t>
            </a:r>
          </a:p>
          <a:p>
            <a:pPr lvl="1"/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we create new string literals using the new keyword, memory is allocated to those String objects in the Java heap memory outside the String Pool.</a:t>
            </a:r>
          </a:p>
          <a:p>
            <a:pPr marL="457200" indent="-457200" fontAlgn="base">
              <a:buFont typeface="+mj-lt"/>
              <a:buAutoNum type="arabicPeriod" startAt="2"/>
            </a:pPr>
            <a:endParaRPr lang="en-US" sz="2400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str1 = 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CDAC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str2 = 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str3 = 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str4 =  new String(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“)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str2 == str3;  =&gt;true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str2 == str4;  =&gt; false</a:t>
            </a:r>
          </a:p>
          <a:p>
            <a:pPr marL="400050" lvl="1" indent="0" fontAlgn="base">
              <a:buNone/>
            </a:pP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Str2.equals(str4);  =&gt; true</a:t>
            </a:r>
          </a:p>
          <a:p>
            <a:pPr marL="400050" lvl="1" indent="0" fontAlgn="base">
              <a:buNone/>
            </a:pP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 reference and </a:t>
            </a:r>
            <a:r>
              <a:rPr lang="en-US" sz="20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n-US" sz="20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 contents</a:t>
            </a:r>
          </a:p>
          <a:p>
            <a:pPr marL="400050" lvl="1" indent="0" fontAlgn="base">
              <a:buNone/>
            </a:pPr>
            <a:endParaRPr lang="en-US" sz="2000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EE42FC-91F9-E2AC-D98C-29432245A772}"/>
              </a:ext>
            </a:extLst>
          </p:cNvPr>
          <p:cNvGrpSpPr/>
          <p:nvPr/>
        </p:nvGrpSpPr>
        <p:grpSpPr>
          <a:xfrm>
            <a:off x="4489704" y="2802636"/>
            <a:ext cx="6574536" cy="3058668"/>
            <a:chOff x="4489704" y="2802636"/>
            <a:chExt cx="6574536" cy="305866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464A1B-08E3-1FE9-D057-3C8D496E34C3}"/>
                </a:ext>
              </a:extLst>
            </p:cNvPr>
            <p:cNvGrpSpPr/>
            <p:nvPr/>
          </p:nvGrpSpPr>
          <p:grpSpPr>
            <a:xfrm>
              <a:off x="4489704" y="2802636"/>
              <a:ext cx="6574536" cy="3058668"/>
              <a:chOff x="4215384" y="3835908"/>
              <a:chExt cx="6574536" cy="262428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EDD2513-C9D1-C780-9761-B1516C2F5BBA}"/>
                  </a:ext>
                </a:extLst>
              </p:cNvPr>
              <p:cNvSpPr/>
              <p:nvPr/>
            </p:nvSpPr>
            <p:spPr>
              <a:xfrm>
                <a:off x="8028432" y="3835908"/>
                <a:ext cx="2761488" cy="225494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636E36C-E349-06C4-5925-079F09C8CF76}"/>
                  </a:ext>
                </a:extLst>
              </p:cNvPr>
              <p:cNvSpPr/>
              <p:nvPr/>
            </p:nvSpPr>
            <p:spPr>
              <a:xfrm>
                <a:off x="8704896" y="4063970"/>
                <a:ext cx="1271016" cy="11717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ACTS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F91857-4088-2167-A471-D9E4ABF9557F}"/>
                  </a:ext>
                </a:extLst>
              </p:cNvPr>
              <p:cNvSpPr txBox="1"/>
              <p:nvPr/>
            </p:nvSpPr>
            <p:spPr>
              <a:xfrm>
                <a:off x="8455152" y="5185755"/>
                <a:ext cx="1929384" cy="316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String Literal Pool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3AEAAA-6DD3-C5A5-9A72-35DCB710414D}"/>
                  </a:ext>
                </a:extLst>
              </p:cNvPr>
              <p:cNvSpPr txBox="1"/>
              <p:nvPr/>
            </p:nvSpPr>
            <p:spPr>
              <a:xfrm>
                <a:off x="9015984" y="6066258"/>
                <a:ext cx="1184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Heap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8AEC6B-CE39-B951-61BA-56878CD196AD}"/>
                  </a:ext>
                </a:extLst>
              </p:cNvPr>
              <p:cNvSpPr txBox="1"/>
              <p:nvPr/>
            </p:nvSpPr>
            <p:spPr>
              <a:xfrm>
                <a:off x="8970264" y="4109442"/>
                <a:ext cx="941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CDAC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F509D1D-28C1-0307-13AB-8E5AD728FB0A}"/>
                  </a:ext>
                </a:extLst>
              </p:cNvPr>
              <p:cNvSpPr/>
              <p:nvPr/>
            </p:nvSpPr>
            <p:spPr>
              <a:xfrm>
                <a:off x="6027419" y="3835908"/>
                <a:ext cx="1306068" cy="223035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BE7449-8501-4FF3-C256-6A954A1DD9CC}"/>
                  </a:ext>
                </a:extLst>
              </p:cNvPr>
              <p:cNvSpPr txBox="1"/>
              <p:nvPr/>
            </p:nvSpPr>
            <p:spPr>
              <a:xfrm>
                <a:off x="6356223" y="6090856"/>
                <a:ext cx="869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Stack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2A150E-3672-2F62-EB9D-67DFDD3993B4}"/>
                  </a:ext>
                </a:extLst>
              </p:cNvPr>
              <p:cNvSpPr txBox="1"/>
              <p:nvPr/>
            </p:nvSpPr>
            <p:spPr>
              <a:xfrm>
                <a:off x="6319837" y="4045172"/>
                <a:ext cx="721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3D8B74-5EF5-4798-C1A2-02A98BDCF48A}"/>
                  </a:ext>
                </a:extLst>
              </p:cNvPr>
              <p:cNvSpPr txBox="1"/>
              <p:nvPr/>
            </p:nvSpPr>
            <p:spPr>
              <a:xfrm>
                <a:off x="6327553" y="4479512"/>
                <a:ext cx="721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5CEE30-BEF0-2331-FF46-C3E1C03172C5}"/>
                  </a:ext>
                </a:extLst>
              </p:cNvPr>
              <p:cNvSpPr txBox="1"/>
              <p:nvPr/>
            </p:nvSpPr>
            <p:spPr>
              <a:xfrm>
                <a:off x="6319836" y="4873442"/>
                <a:ext cx="721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str3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5E7F509-C962-EED1-6E7A-D6FA49395B5D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4343400" y="4229838"/>
                <a:ext cx="19764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E904DBD-2581-069A-5010-1CBB4821CB09}"/>
                  </a:ext>
                </a:extLst>
              </p:cNvPr>
              <p:cNvCxnSpPr>
                <a:endCxn id="29" idx="1"/>
              </p:cNvCxnSpPr>
              <p:nvPr/>
            </p:nvCxnSpPr>
            <p:spPr>
              <a:xfrm>
                <a:off x="4279392" y="4663440"/>
                <a:ext cx="2048161" cy="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81495DA-4613-F966-452B-BAF2BA956C88}"/>
                  </a:ext>
                </a:extLst>
              </p:cNvPr>
              <p:cNvCxnSpPr>
                <a:endCxn id="30" idx="1"/>
              </p:cNvCxnSpPr>
              <p:nvPr/>
            </p:nvCxnSpPr>
            <p:spPr>
              <a:xfrm>
                <a:off x="4215384" y="5058108"/>
                <a:ext cx="210445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60911F-CD02-6253-F7C1-6C94F29EC68E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6816851" y="4229838"/>
                <a:ext cx="2153413" cy="642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A86B08F-4A98-7558-6DBE-2558D15F1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851" y="4663440"/>
                <a:ext cx="21852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D394E5C-AA3E-9068-05E2-B8B29079F6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4576" y="4730127"/>
                <a:ext cx="2107500" cy="327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2E4FE2-077F-3CF1-7809-9F9392028704}"/>
                </a:ext>
              </a:extLst>
            </p:cNvPr>
            <p:cNvCxnSpPr>
              <a:cxnSpLocks/>
            </p:cNvCxnSpPr>
            <p:nvPr/>
          </p:nvCxnSpPr>
          <p:spPr>
            <a:xfrm>
              <a:off x="5980176" y="4538884"/>
              <a:ext cx="6139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CCD253-5B81-6BEB-A283-7771598C2DEF}"/>
                </a:ext>
              </a:extLst>
            </p:cNvPr>
            <p:cNvSpPr txBox="1"/>
            <p:nvPr/>
          </p:nvSpPr>
          <p:spPr>
            <a:xfrm>
              <a:off x="6601873" y="4368273"/>
              <a:ext cx="721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str4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00074D-D381-E16D-8CE5-981C0BFC6E1C}"/>
                </a:ext>
              </a:extLst>
            </p:cNvPr>
            <p:cNvSpPr txBox="1"/>
            <p:nvPr/>
          </p:nvSpPr>
          <p:spPr>
            <a:xfrm>
              <a:off x="9244584" y="4802380"/>
              <a:ext cx="941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ACTS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87FC9AE-6CD7-3088-9085-5F1CA8355722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7168896" y="4563417"/>
              <a:ext cx="2075688" cy="423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69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841248"/>
            <a:ext cx="9820656" cy="53357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IN" sz="24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String.intern</a:t>
            </a:r>
            <a:r>
              <a:rPr lang="en-IN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strings using the new keyword allocates memory to the string object in the 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heap but outside the string constant pool.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we use the </a:t>
            </a:r>
            <a:r>
              <a:rPr lang="en-US" sz="2400" b="1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String.intern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 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method, JVM puts the string literal in the String Pool.</a:t>
            </a:r>
          </a:p>
          <a:p>
            <a:pPr marL="457200" lvl="1" indent="0">
              <a:buNone/>
            </a:pPr>
            <a:endParaRPr lang="en-US" sz="2400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str1 = 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CDAC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str2 = 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str3 = 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00050" lvl="1" indent="0" fontAlgn="base">
              <a:buNone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str4 =  new String(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ACTS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“)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str4.intern();</a:t>
            </a:r>
          </a:p>
          <a:p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9498FB-F54A-91BA-7402-AE2647840250}"/>
              </a:ext>
            </a:extLst>
          </p:cNvPr>
          <p:cNvGrpSpPr/>
          <p:nvPr/>
        </p:nvGrpSpPr>
        <p:grpSpPr>
          <a:xfrm>
            <a:off x="4151376" y="3307937"/>
            <a:ext cx="7202424" cy="3058668"/>
            <a:chOff x="4151376" y="3371945"/>
            <a:chExt cx="7202424" cy="30586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6B613B-3347-624F-6BB1-A8167EF333BB}"/>
                </a:ext>
              </a:extLst>
            </p:cNvPr>
            <p:cNvGrpSpPr/>
            <p:nvPr/>
          </p:nvGrpSpPr>
          <p:grpSpPr>
            <a:xfrm>
              <a:off x="4151376" y="3371945"/>
              <a:ext cx="7202424" cy="3058668"/>
              <a:chOff x="3861816" y="2802636"/>
              <a:chExt cx="7202424" cy="30586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64CDAA2-A85A-3290-893F-79783CCBFB78}"/>
                  </a:ext>
                </a:extLst>
              </p:cNvPr>
              <p:cNvGrpSpPr/>
              <p:nvPr/>
            </p:nvGrpSpPr>
            <p:grpSpPr>
              <a:xfrm>
                <a:off x="4489704" y="2802636"/>
                <a:ext cx="6574536" cy="3058668"/>
                <a:chOff x="4215384" y="3835908"/>
                <a:chExt cx="6574536" cy="262428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5DD49F61-AD37-D762-368D-FE072E24DB62}"/>
                    </a:ext>
                  </a:extLst>
                </p:cNvPr>
                <p:cNvSpPr/>
                <p:nvPr/>
              </p:nvSpPr>
              <p:spPr>
                <a:xfrm>
                  <a:off x="8028432" y="3835908"/>
                  <a:ext cx="2761488" cy="225494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67EF1DC-E696-2FE8-77E3-3FB0CD1ED3B2}"/>
                    </a:ext>
                  </a:extLst>
                </p:cNvPr>
                <p:cNvSpPr/>
                <p:nvPr/>
              </p:nvSpPr>
              <p:spPr>
                <a:xfrm>
                  <a:off x="8704896" y="4063970"/>
                  <a:ext cx="1271016" cy="1171708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ACTS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720835A-2E1E-8138-9173-5F0D27D659C3}"/>
                    </a:ext>
                  </a:extLst>
                </p:cNvPr>
                <p:cNvSpPr txBox="1"/>
                <p:nvPr/>
              </p:nvSpPr>
              <p:spPr>
                <a:xfrm>
                  <a:off x="8455152" y="5185755"/>
                  <a:ext cx="1929384" cy="316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String Literal Pool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6ADEC1-5C11-A48A-1FC2-B750B6E51FDE}"/>
                    </a:ext>
                  </a:extLst>
                </p:cNvPr>
                <p:cNvSpPr txBox="1"/>
                <p:nvPr/>
              </p:nvSpPr>
              <p:spPr>
                <a:xfrm>
                  <a:off x="9015984" y="6066258"/>
                  <a:ext cx="11841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Heap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530868B-3BDA-3F15-A280-513C6BC0B872}"/>
                    </a:ext>
                  </a:extLst>
                </p:cNvPr>
                <p:cNvSpPr txBox="1"/>
                <p:nvPr/>
              </p:nvSpPr>
              <p:spPr>
                <a:xfrm>
                  <a:off x="8970264" y="4109442"/>
                  <a:ext cx="941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CDAC</a:t>
                  </a:r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26DDE609-98F1-887E-CEB6-FC61DAE151C8}"/>
                    </a:ext>
                  </a:extLst>
                </p:cNvPr>
                <p:cNvSpPr/>
                <p:nvPr/>
              </p:nvSpPr>
              <p:spPr>
                <a:xfrm>
                  <a:off x="6027419" y="3835908"/>
                  <a:ext cx="1306068" cy="2230350"/>
                </a:xfrm>
                <a:prstGeom prst="round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6D45F45-506F-2A31-CDE6-102191FC36F4}"/>
                    </a:ext>
                  </a:extLst>
                </p:cNvPr>
                <p:cNvSpPr txBox="1"/>
                <p:nvPr/>
              </p:nvSpPr>
              <p:spPr>
                <a:xfrm>
                  <a:off x="6356223" y="6090856"/>
                  <a:ext cx="8694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Stack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C1D18C9-1A6B-DEFD-AC2B-1D764DC442DA}"/>
                    </a:ext>
                  </a:extLst>
                </p:cNvPr>
                <p:cNvSpPr txBox="1"/>
                <p:nvPr/>
              </p:nvSpPr>
              <p:spPr>
                <a:xfrm>
                  <a:off x="6319837" y="4045172"/>
                  <a:ext cx="721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str1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3AD590-827A-3B3F-4B02-A73AF5531BC8}"/>
                    </a:ext>
                  </a:extLst>
                </p:cNvPr>
                <p:cNvSpPr txBox="1"/>
                <p:nvPr/>
              </p:nvSpPr>
              <p:spPr>
                <a:xfrm>
                  <a:off x="6327553" y="4479512"/>
                  <a:ext cx="721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str2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AF3B98C-070A-1009-3525-75ECED55269E}"/>
                    </a:ext>
                  </a:extLst>
                </p:cNvPr>
                <p:cNvSpPr txBox="1"/>
                <p:nvPr/>
              </p:nvSpPr>
              <p:spPr>
                <a:xfrm>
                  <a:off x="6319836" y="4873442"/>
                  <a:ext cx="721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str3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48EFD16A-1C98-7637-2EDE-A686AF412741}"/>
                    </a:ext>
                  </a:extLst>
                </p:cNvPr>
                <p:cNvCxnSpPr>
                  <a:cxnSpLocks/>
                  <a:endCxn id="17" idx="1"/>
                </p:cNvCxnSpPr>
                <p:nvPr/>
              </p:nvCxnSpPr>
              <p:spPr>
                <a:xfrm>
                  <a:off x="4343400" y="4229838"/>
                  <a:ext cx="197643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4B5D559-890C-49DF-DEB5-CFC7FE8C9CC3}"/>
                    </a:ext>
                  </a:extLst>
                </p:cNvPr>
                <p:cNvCxnSpPr>
                  <a:endCxn id="18" idx="1"/>
                </p:cNvCxnSpPr>
                <p:nvPr/>
              </p:nvCxnSpPr>
              <p:spPr>
                <a:xfrm>
                  <a:off x="4279392" y="4663440"/>
                  <a:ext cx="2048161" cy="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627645E-3DC9-8EDE-879A-B318462D6BE3}"/>
                    </a:ext>
                  </a:extLst>
                </p:cNvPr>
                <p:cNvCxnSpPr>
                  <a:endCxn id="19" idx="1"/>
                </p:cNvCxnSpPr>
                <p:nvPr/>
              </p:nvCxnSpPr>
              <p:spPr>
                <a:xfrm>
                  <a:off x="4215384" y="5058108"/>
                  <a:ext cx="210445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009C388-EBDF-ECE3-C78A-45E191FBD191}"/>
                    </a:ext>
                  </a:extLst>
                </p:cNvPr>
                <p:cNvCxnSpPr>
                  <a:cxnSpLocks/>
                  <a:endCxn id="14" idx="1"/>
                </p:cNvCxnSpPr>
                <p:nvPr/>
              </p:nvCxnSpPr>
              <p:spPr>
                <a:xfrm>
                  <a:off x="6816851" y="4229838"/>
                  <a:ext cx="2153413" cy="642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F250201-F184-6475-97DF-1103B17FC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6851" y="4663440"/>
                  <a:ext cx="218522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6DAFD35C-C652-C8A6-C4E2-AF65E3FA26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4576" y="4730127"/>
                  <a:ext cx="2107500" cy="32798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2821CBE-162A-0D7D-BEEF-76B5835241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61816" y="4538884"/>
                <a:ext cx="2732340" cy="6328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7D11DE-D8C5-3EE0-61D6-970E06A2DA3A}"/>
                  </a:ext>
                </a:extLst>
              </p:cNvPr>
              <p:cNvSpPr txBox="1"/>
              <p:nvPr/>
            </p:nvSpPr>
            <p:spPr>
              <a:xfrm>
                <a:off x="6601873" y="4368273"/>
                <a:ext cx="7212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7F9474-7B18-BBB2-738D-B12F9C0BABEA}"/>
                  </a:ext>
                </a:extLst>
              </p:cNvPr>
              <p:cNvSpPr txBox="1"/>
              <p:nvPr/>
            </p:nvSpPr>
            <p:spPr>
              <a:xfrm>
                <a:off x="9244584" y="4802380"/>
                <a:ext cx="9418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ACTS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9CF09B6-4F54-390C-84B9-73BD5D58CD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8896" y="3936142"/>
                <a:ext cx="2121408" cy="6272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BC3E0463-1254-6138-E0CB-D1A4FE842B80}"/>
                </a:ext>
              </a:extLst>
            </p:cNvPr>
            <p:cNvSpPr/>
            <p:nvPr/>
          </p:nvSpPr>
          <p:spPr>
            <a:xfrm>
              <a:off x="9323639" y="4337856"/>
              <a:ext cx="1624777" cy="1194261"/>
            </a:xfrm>
            <a:prstGeom prst="arc">
              <a:avLst>
                <a:gd name="adj1" fmla="val 16200000"/>
                <a:gd name="adj2" fmla="val 56383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5636-9A9F-FCB2-07A4-CD592798F9D7}"/>
                </a:ext>
              </a:extLst>
            </p:cNvPr>
            <p:cNvSpPr txBox="1"/>
            <p:nvPr/>
          </p:nvSpPr>
          <p:spPr>
            <a:xfrm>
              <a:off x="10531459" y="4505868"/>
              <a:ext cx="811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libri" panose="020F0502020204030204" pitchFamily="34" charset="0"/>
                  <a:cs typeface="Calibri" panose="020F0502020204030204" pitchFamily="34" charset="0"/>
                </a:rPr>
                <a:t>intern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427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String 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841248"/>
            <a:ext cx="9820656" cy="533571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string is a set of characters that are always enclosed in double-quotes.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Strings in Java are immutable in nature. This immutability is achieved through String Pool.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 Pool in Java is a special storage space in Java heap memory. It is also known as String Constant Pool or String Intern Pool.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Whenever a new string is created, JVM first checks the string pool. If it encounters the same string, then instead of creating a new string, it returns the same instance of the found string to the variable.</a:t>
            </a:r>
            <a:endParaRPr lang="en-US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16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942467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String class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841248"/>
            <a:ext cx="9820656" cy="533571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String.intern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 method puts the string in the String pool or refers to another String object from the string pool having the same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 Interning is a method that stores only a copy of each distinct string literal. String Pool is an implementation of the concept of String Interning.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String Pool allows caching of string and reusability.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57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44-3B53-C4DB-5D83-201536D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209803"/>
            <a:ext cx="10515600" cy="722885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String class few important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260E-FF52-0ADE-8F89-73C83F9B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144" y="841248"/>
            <a:ext cx="9820656" cy="533571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charAt</a:t>
            </a: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valueOf</a:t>
            </a: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toLowerCase</a:t>
            </a: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IN" sz="3200" dirty="0" err="1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toUpperCase</a:t>
            </a: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valueOf</a:t>
            </a: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equals(), </a:t>
            </a:r>
            <a:r>
              <a:rPr lang="en-IN" sz="3200" dirty="0" err="1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equalsIngoreCase</a:t>
            </a:r>
            <a:r>
              <a:rPr lang="en-IN" sz="32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3200" dirty="0">
              <a:solidFill>
                <a:srgbClr val="3538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6147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677</TotalTime>
  <Words>606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Courier New</vt:lpstr>
      <vt:lpstr>Wingdings 3</vt:lpstr>
      <vt:lpstr>Wisp</vt:lpstr>
      <vt:lpstr>String class</vt:lpstr>
      <vt:lpstr>Java String class</vt:lpstr>
      <vt:lpstr>Java String class</vt:lpstr>
      <vt:lpstr>Java String class</vt:lpstr>
      <vt:lpstr>Java String class</vt:lpstr>
      <vt:lpstr>Java String class</vt:lpstr>
      <vt:lpstr>Java String class summary</vt:lpstr>
      <vt:lpstr>Java String class summary</vt:lpstr>
      <vt:lpstr>Java String class few important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271</cp:revision>
  <dcterms:created xsi:type="dcterms:W3CDTF">2022-09-10T17:56:43Z</dcterms:created>
  <dcterms:modified xsi:type="dcterms:W3CDTF">2022-09-25T17:12:51Z</dcterms:modified>
</cp:coreProperties>
</file>