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66" r:id="rId23"/>
    <p:sldId id="281" r:id="rId24"/>
    <p:sldId id="282" r:id="rId25"/>
    <p:sldId id="283" r:id="rId26"/>
    <p:sldId id="284" r:id="rId27"/>
    <p:sldId id="285" r:id="rId28"/>
    <p:sldId id="290" r:id="rId29"/>
    <p:sldId id="286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57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66"/>
            <p14:sldId id="281"/>
            <p14:sldId id="282"/>
            <p14:sldId id="283"/>
            <p14:sldId id="284"/>
            <p14:sldId id="285"/>
            <p14:sldId id="290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E718BF99-586F-585A-47D0-A5676A81D7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4CFBAE-6BEF-40A1-B807-9E82B0C89DB3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ADBED8E-CD9C-4012-CB2D-A94B91398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227788C9-3754-0778-2A78-126F4991E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93E82EE-F1A6-9198-3765-871C8BAE20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5C3DAC3-5513-49DD-B6D1-CD2FC9ED34F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228F8F9-C441-95DF-36E5-180BD916C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63E5CAA-98EA-1F03-11FA-7B0423126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314CB19-171A-A8DC-1A93-F4D13B3F6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91AD75-40D8-46C3-B31A-DB86CADB0E3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CF2B9A-99B0-E733-E008-4A6CD6880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26395F2-98A3-433D-2F5B-57E732FE6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CC15AB1-62AD-D6B5-78E4-A51F733EB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2647EEA-3624-4B48-A90D-74E043FC44E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345C7AB-6D7B-3375-AAD5-11CA6197B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BAA5AAB-E454-C4D6-B3A4-2C8B98FCB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A588149-2064-F759-A7C5-4064F0DF75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BEBC6CC-9890-4CA5-B0ED-94F59DE93E6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5744D90-20C9-DD74-DC53-C8908D019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5534F57-53F5-4D5B-4950-173245168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78DAD14-36A4-5AF5-2023-61FCCFE6D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D7BA34-A7C1-4EB0-B866-B64D53BBAFF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6B47429-81D5-EBD5-3BDA-D4DC1FB84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CB7FF24-3411-6554-F6E3-5B1DB8004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BA08082-8EA4-F802-4F62-89C6438F15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8E439CE-0879-4715-B7FA-0174F051EB9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5333E71-7359-BD4D-67CA-F6250B99F0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4F3C25A-BF89-762B-7BF8-27FF44F64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67CEF26-ACD1-8881-8056-D6EE8433E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FFEA235-3B95-4BD2-998B-09306397596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E131F41-E42E-D7CF-BBC0-F4EDC3A8D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DE34723-F612-1A44-3D44-E55BE77C0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688B5F7-EBC9-257B-9ACC-D287AC84D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A0B9F7A-6853-40BC-AAAA-7A26844B68A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A131BB9-9EB5-D652-EB90-BA72898EC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AE91D98-1877-0151-78BC-A33C87FA1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D4F8769-B98A-FA2F-CD1E-D228E057F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42AC14F-2A64-4C3E-8673-C0A92A0ED2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373A77B-CA73-E407-B9E3-BB577623D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051C33E-EFCD-5454-CD19-532F885F8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D9F16E2-201F-C560-C26D-706D7984D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FE2603-A994-41ED-92F5-73A0E582147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56036E5-B0AA-9F3C-01C0-82AA01C42B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6F8B87E-61C4-54BF-C1F6-A7B586B6D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472C32E2-E472-4064-D44A-3C1D36564B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821B32-9148-4278-BFDE-9A2C0613D1A8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5C81AF9B-EB75-274E-93F3-1D4AB10F5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E18BDF75-527B-1023-B639-B9AD58E80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2A61FE0A-3C99-A660-9E5F-E651D86D8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F0EA4-F4CF-4167-8514-B00D84E3AA8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D9F77D8-A7D1-5C38-9345-A6971DBCC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C20B4F-EC08-832A-7860-B5591BDF5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813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E6F3FD9-D3C9-CF7C-EAB8-BC15A25F7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94932EB-596D-45A9-9B79-1DD13FD4169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69AA660-B731-1D07-9DC5-FC3E4DF05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C1F4861-674E-5284-5B13-9B85DA676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CE88898-83F5-2302-DDEA-8B73E53D1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FF0D5AC-2647-4490-AB64-C5F2822D9AC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2AAD890-5A47-E039-6517-1A0FAF330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2BF8841-CAEF-AB3D-FF4E-F31E9AB1B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2A8D306-62AF-1463-6BC3-1A4AA6B5A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E9129D0-FE33-4906-8820-FE4BB6264F7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C807258-F04F-6906-4674-92B596C08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7E948BA-253C-9DA6-F6A5-9475FFC7E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0ECECF7-13A4-DBEB-DBD3-E7010CCED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E3FBA8-3D8A-4D95-8019-921B63693B4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1B1535D-E9F9-36DA-AE97-7797CC9BF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737A8FD-88C4-6344-9DCD-5DE54A8CE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61812D8-1953-0C7A-3873-3340E1970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8EBCB4-2C33-4092-A4F1-A8EF66BB678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BBA3AA6-9B67-B218-D9F6-EFE7B8ED2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F4E2927-D0FE-C596-1893-84D8D3467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3DE4291-DAD9-51F1-7C77-AD380E974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5EA4DEE-961E-4DD4-9490-B78FE766068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B82DBF3-3CDA-5BBB-63DA-71B2EC244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4819B8A-E5BC-405A-3D8B-34A5EABAB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53FA4D8-C896-9B8D-64F3-196FC5EF1D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EEECF09-0DC7-402C-881A-B7108AEB737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552CDE0-C512-0097-8BAE-8D098845A5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2621E4B-EF39-D523-B0E4-F25BD4CD3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6263A8F3-63F5-D8E2-95D6-FA2A63A481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1ACCB1-C41F-4FA0-9259-A33891CB6C85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609C5541-DCAF-14D1-BD24-FE4669379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79A362DF-46AE-486D-CEA4-DFFDE3D23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B300D684-AC64-FD3E-56C8-31E9F8872B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0EFD6D-14BC-4C2F-AA71-82FB2CDD2E1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DCA48DBE-378F-948A-54A7-E8C829F838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72932A76-4743-CDEC-D825-1C4650AC4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6AB1C5C-6AAA-07D6-EB6F-1CE65FCC2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B3F2A2C-00B0-4012-8B0F-5E83483C503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5DEB283-9489-06A1-A88C-EBFD658DB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C881383-F5DD-D4F0-2CC3-BC2C72CAB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FE369D8-0E54-0C23-6A13-561C625173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5FA6298-5819-4A94-D967-543AFAF77A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B7F83E0-601C-D522-7597-7630EBDBA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BA3AF31-92E1-42AB-B601-81F6118505B3}" type="slidenum">
              <a:rPr lang="en-IN" altLang="en-US"/>
              <a:pPr/>
              <a:t>8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1020D5B-8FD2-E3FA-F564-BDA402031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A63E725-EAB7-43B0-B020-02FD8ED3AD8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7798D-6708-32F2-DD5A-6DC86E672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0EE9FEE-79FB-FBE2-5159-B7A24550D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BD663DE-7F8B-C77D-25B9-A4AE3B103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B533C4B-D1B3-4D1A-A253-FB4183E5AB0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7A65E80-E819-6D80-3712-D47E6E45F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70D510E-AE2B-71C8-8CD8-E7B7CE5CE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691765-EBA9-F0F8-2598-41EB2C2B7D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E2E0ABC-171D-41B3-834E-54C79AADA6A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DC42168-7361-E075-EA86-478077BF1E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8660D2A-95A1-D0EE-5477-9FFAB401A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Example: Pen -&gt; initializing Ball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 implementation of Stack2 using containment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Object Oriented </a:t>
            </a:r>
            <a:r>
              <a:rPr lang="en-US" altLang="en-US" sz="5400" b="1" dirty="0">
                <a:solidFill>
                  <a:schemeClr val="tx1"/>
                </a:solidFill>
                <a:latin typeface="Calibri" panose="020F0502020204030204" pitchFamily="34" charset="0"/>
              </a:rPr>
              <a:t>Paradigm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3CD3372-5537-0789-337B-6D4EED89A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6" y="287338"/>
            <a:ext cx="7362825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Aggregation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88AE5AF-F20E-2627-0DAD-88DA47E5FA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228724"/>
            <a:ext cx="10261726" cy="5245227"/>
          </a:xfrm>
        </p:spPr>
        <p:txBody>
          <a:bodyPr rtlCol="0">
            <a:normAutofit/>
          </a:bodyPr>
          <a:lstStyle/>
          <a:p>
            <a:pPr marL="342900" lvl="1" indent="-342900" fontAlgn="base">
              <a:buClr>
                <a:srgbClr val="A53010"/>
              </a:buClr>
              <a:buSzPct val="80000"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 It is also has-a relationship</a:t>
            </a:r>
          </a:p>
          <a:p>
            <a:pPr marL="342900" lvl="1" indent="-342900" fontAlgn="base">
              <a:buClr>
                <a:srgbClr val="A53010"/>
              </a:buClr>
              <a:buSzPct val="80000"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 It is special case of Association</a:t>
            </a:r>
          </a:p>
          <a:p>
            <a:pPr marL="342900" lvl="1" indent="-342900" fontAlgn="base">
              <a:buClr>
                <a:srgbClr val="A53010"/>
              </a:buClr>
              <a:buSzPct val="80000"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 Define directional has-a relationship between objects</a:t>
            </a:r>
          </a:p>
          <a:p>
            <a:pPr marL="342900" lvl="1" indent="-342900" fontAlgn="base">
              <a:buClr>
                <a:srgbClr val="A53010"/>
              </a:buClr>
              <a:buSzPct val="80000"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 Direction has to be specified that which object contains which object</a:t>
            </a:r>
          </a:p>
          <a:p>
            <a:pPr marL="257175" lvl="1" indent="-257175" algn="just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3600" dirty="0">
                <a:latin typeface="Calibri" panose="020F0502020204030204" pitchFamily="34" charset="0"/>
              </a:rPr>
              <a:t> Example: </a:t>
            </a: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Car has Engine, Course has Students</a:t>
            </a: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 sz="788" dirty="0"/>
          </a:p>
        </p:txBody>
      </p:sp>
      <p:sp>
        <p:nvSpPr>
          <p:cNvPr id="15364" name="Slide Number Placeholder 1">
            <a:extLst>
              <a:ext uri="{FF2B5EF4-FFF2-40B4-BE49-F238E27FC236}">
                <a16:creationId xmlns:a16="http://schemas.microsoft.com/office/drawing/2014/main" id="{C55371A7-EFAE-A803-603C-12637314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9A9094-5043-4B8E-AD94-3E770E36D3DC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19F2072-D9DA-ED00-259E-D01D564D2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0863" y="163513"/>
            <a:ext cx="7364412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Composition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9C2C9A4-2675-7313-D098-5019640E2E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152908"/>
            <a:ext cx="10307446" cy="5057394"/>
          </a:xfrm>
        </p:spPr>
        <p:txBody>
          <a:bodyPr rtlCol="0">
            <a:normAutofit lnSpcReduction="10000"/>
          </a:bodyPr>
          <a:lstStyle/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 is also has-a relationship</a:t>
            </a:r>
          </a:p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Restricted Aggregation is called  </a:t>
            </a:r>
            <a:r>
              <a:rPr lang="en-US" altLang="en-US" sz="4000" b="1" dirty="0">
                <a:solidFill>
                  <a:schemeClr val="accent1"/>
                </a:solidFill>
                <a:latin typeface="Calibri" panose="020F0502020204030204" pitchFamily="34" charset="0"/>
              </a:rPr>
              <a:t>Composition</a:t>
            </a:r>
          </a:p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Directional has-a relationship between objects</a:t>
            </a:r>
          </a:p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If one object contains another object, if the contained objects does not exists without existence of container object.</a:t>
            </a:r>
          </a:p>
          <a:p>
            <a:pPr marL="257175" lvl="1" indent="-257175" algn="just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 Example : </a:t>
            </a:r>
            <a:r>
              <a:rPr lang="en-US" altLang="en-US" sz="4000" b="1" dirty="0">
                <a:solidFill>
                  <a:schemeClr val="accent1"/>
                </a:solidFill>
                <a:latin typeface="Calibri" panose="020F0502020204030204" pitchFamily="34" charset="0"/>
              </a:rPr>
              <a:t>Car has price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E8161F5D-41A3-115A-1540-8D8E0A2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8BBD58-47FC-4502-B76A-4C71F29D0052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A58511C-B09C-6B7A-05E1-551B6649D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4" y="188913"/>
            <a:ext cx="9575927" cy="13446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Steps to implement Association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AFE6053-9CDA-090E-3A47-69A1A473E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152908"/>
            <a:ext cx="9831958" cy="5520944"/>
          </a:xfrm>
        </p:spPr>
        <p:txBody>
          <a:bodyPr/>
          <a:lstStyle/>
          <a:p>
            <a:pPr marL="428625" lvl="1" indent="-428625"/>
            <a:r>
              <a:rPr lang="en-US" altLang="en-US" sz="3000" dirty="0">
                <a:latin typeface="Calibri" panose="020F0502020204030204" pitchFamily="34" charset="0"/>
              </a:rPr>
              <a:t>Create </a:t>
            </a:r>
            <a:r>
              <a:rPr lang="en-US" altLang="en-US" sz="3000" b="1" dirty="0">
                <a:latin typeface="Calibri" panose="020F0502020204030204" pitchFamily="34" charset="0"/>
              </a:rPr>
              <a:t>Address</a:t>
            </a:r>
            <a:r>
              <a:rPr lang="en-US" altLang="en-US" sz="3000" dirty="0">
                <a:latin typeface="Calibri" panose="020F0502020204030204" pitchFamily="34" charset="0"/>
              </a:rPr>
              <a:t> class with fields like </a:t>
            </a:r>
            <a:r>
              <a:rPr lang="en-US" altLang="en-US" sz="3000" b="1" dirty="0" err="1">
                <a:latin typeface="Calibri" panose="020F0502020204030204" pitchFamily="34" charset="0"/>
              </a:rPr>
              <a:t>houseNo</a:t>
            </a:r>
            <a:r>
              <a:rPr lang="en-US" altLang="en-US" sz="3000" b="1" dirty="0">
                <a:latin typeface="Calibri" panose="020F0502020204030204" pitchFamily="34" charset="0"/>
              </a:rPr>
              <a:t>, </a:t>
            </a:r>
            <a:r>
              <a:rPr lang="en-US" altLang="en-US" sz="3000" b="1" dirty="0" err="1">
                <a:latin typeface="Calibri" panose="020F0502020204030204" pitchFamily="34" charset="0"/>
              </a:rPr>
              <a:t>laneNo</a:t>
            </a:r>
            <a:r>
              <a:rPr lang="en-US" altLang="en-US" sz="3000" b="1" dirty="0">
                <a:latin typeface="Calibri" panose="020F0502020204030204" pitchFamily="34" charset="0"/>
              </a:rPr>
              <a:t>, area , </a:t>
            </a:r>
            <a:r>
              <a:rPr lang="en-US" altLang="en-US" sz="3000" b="1" dirty="0" err="1">
                <a:latin typeface="Calibri" panose="020F0502020204030204" pitchFamily="34" charset="0"/>
              </a:rPr>
              <a:t>pinCode</a:t>
            </a:r>
            <a:r>
              <a:rPr lang="en-US" altLang="en-US" sz="3000" dirty="0">
                <a:latin typeface="Calibri" panose="020F0502020204030204" pitchFamily="34" charset="0"/>
              </a:rPr>
              <a:t> etc.</a:t>
            </a:r>
          </a:p>
          <a:p>
            <a:pPr marL="428625" lvl="1" indent="-428625"/>
            <a:r>
              <a:rPr lang="en-US" altLang="en-US" sz="3000" dirty="0">
                <a:latin typeface="Calibri" panose="020F0502020204030204" pitchFamily="34" charset="0"/>
              </a:rPr>
              <a:t>Create </a:t>
            </a:r>
            <a:r>
              <a:rPr lang="en-US" altLang="en-US" sz="3000" b="1" dirty="0">
                <a:latin typeface="Calibri" panose="020F0502020204030204" pitchFamily="34" charset="0"/>
              </a:rPr>
              <a:t>Student</a:t>
            </a:r>
            <a:r>
              <a:rPr lang="en-US" altLang="en-US" sz="3000" dirty="0">
                <a:latin typeface="Calibri" panose="020F0502020204030204" pitchFamily="34" charset="0"/>
              </a:rPr>
              <a:t> class with fields like </a:t>
            </a:r>
            <a:r>
              <a:rPr lang="en-US" altLang="en-US" sz="3000" b="1" dirty="0" err="1">
                <a:latin typeface="Calibri" panose="020F0502020204030204" pitchFamily="34" charset="0"/>
              </a:rPr>
              <a:t>rollNo</a:t>
            </a:r>
            <a:r>
              <a:rPr lang="en-US" altLang="en-US" sz="3000" b="1" dirty="0">
                <a:latin typeface="Calibri" panose="020F0502020204030204" pitchFamily="34" charset="0"/>
              </a:rPr>
              <a:t>, name </a:t>
            </a:r>
            <a:r>
              <a:rPr lang="en-US" altLang="en-US" sz="3000" dirty="0">
                <a:latin typeface="Calibri" panose="020F0502020204030204" pitchFamily="34" charset="0"/>
              </a:rPr>
              <a:t>and Create reference/object of </a:t>
            </a:r>
            <a:r>
              <a:rPr lang="en-US" altLang="en-US" sz="3000" b="1" dirty="0">
                <a:latin typeface="Calibri" panose="020F0502020204030204" pitchFamily="34" charset="0"/>
              </a:rPr>
              <a:t>Address</a:t>
            </a:r>
            <a:r>
              <a:rPr lang="en-US" altLang="en-US" sz="3000" dirty="0">
                <a:latin typeface="Calibri" panose="020F0502020204030204" pitchFamily="34" charset="0"/>
              </a:rPr>
              <a:t> class( has-relationship)</a:t>
            </a:r>
          </a:p>
          <a:p>
            <a:pPr marL="428625" lvl="1" indent="-428625"/>
            <a:r>
              <a:rPr lang="en-US" altLang="en-US" sz="3000" dirty="0">
                <a:latin typeface="Calibri" panose="020F0502020204030204" pitchFamily="34" charset="0"/>
              </a:rPr>
              <a:t> Student class object can be represented as</a:t>
            </a:r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76085907-7F27-18D9-D135-E28B9B08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2437AD-526F-4F51-AD79-72D053C9CD45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19461" name="Group 19">
            <a:extLst>
              <a:ext uri="{FF2B5EF4-FFF2-40B4-BE49-F238E27FC236}">
                <a16:creationId xmlns:a16="http://schemas.microsoft.com/office/drawing/2014/main" id="{6C12CC22-462E-BB70-5096-FD61A29CA045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3817124"/>
            <a:ext cx="7667624" cy="2214815"/>
            <a:chOff x="928030" y="3358288"/>
            <a:chExt cx="10223896" cy="2924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1D2480-3B67-E51B-6CD3-962F241F2074}"/>
                </a:ext>
              </a:extLst>
            </p:cNvPr>
            <p:cNvSpPr/>
            <p:nvPr/>
          </p:nvSpPr>
          <p:spPr>
            <a:xfrm>
              <a:off x="928030" y="4940343"/>
              <a:ext cx="1737850" cy="13361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21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rollNo</a:t>
              </a:r>
              <a:endParaRPr lang="en-IN" sz="21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9465" name="Group 18">
              <a:extLst>
                <a:ext uri="{FF2B5EF4-FFF2-40B4-BE49-F238E27FC236}">
                  <a16:creationId xmlns:a16="http://schemas.microsoft.com/office/drawing/2014/main" id="{B14F801A-BE6C-EF9F-DCD5-956F081FA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046" y="3358288"/>
              <a:ext cx="8464880" cy="2924561"/>
              <a:chOff x="2687046" y="3358288"/>
              <a:chExt cx="8464880" cy="2924561"/>
            </a:xfrm>
          </p:grpSpPr>
          <p:grpSp>
            <p:nvGrpSpPr>
              <p:cNvPr id="19466" name="Group 12">
                <a:extLst>
                  <a:ext uri="{FF2B5EF4-FFF2-40B4-BE49-F238E27FC236}">
                    <a16:creationId xmlns:a16="http://schemas.microsoft.com/office/drawing/2014/main" id="{ADD19AAF-0B66-3C84-FDD1-9466B63BD3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8618" y="3358288"/>
                <a:ext cx="6623308" cy="2911858"/>
                <a:chOff x="3129719" y="3651152"/>
                <a:chExt cx="6623308" cy="2911858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7EFCD79-37DE-95CB-B057-E61C65905ED7}"/>
                    </a:ext>
                  </a:extLst>
                </p:cNvPr>
                <p:cNvSpPr/>
                <p:nvPr/>
              </p:nvSpPr>
              <p:spPr>
                <a:xfrm>
                  <a:off x="3129719" y="5226854"/>
                  <a:ext cx="1472920" cy="13361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IN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address</a:t>
                  </a:r>
                  <a:endParaRPr lang="en-IN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BD17013-1DE8-7E52-95CB-61BA717D68B7}"/>
                    </a:ext>
                  </a:extLst>
                </p:cNvPr>
                <p:cNvSpPr/>
                <p:nvPr/>
              </p:nvSpPr>
              <p:spPr>
                <a:xfrm>
                  <a:off x="4903554" y="3651185"/>
                  <a:ext cx="1608729" cy="11879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IN" sz="2100" b="1" dirty="0" err="1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laneNo</a:t>
                  </a:r>
                  <a:endParaRPr lang="en-IN" b="1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D48400B-7605-F45B-13F7-4E64BDCB60AE}"/>
                    </a:ext>
                  </a:extLst>
                </p:cNvPr>
                <p:cNvSpPr/>
                <p:nvPr/>
              </p:nvSpPr>
              <p:spPr>
                <a:xfrm>
                  <a:off x="3252490" y="3651152"/>
                  <a:ext cx="1651064" cy="118793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IN" sz="2100" b="1" dirty="0" err="1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houseNo</a:t>
                  </a:r>
                  <a:endParaRPr lang="en-IN" b="1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FD88612-2AC3-E42A-BCD3-6537FACF7235}"/>
                    </a:ext>
                  </a:extLst>
                </p:cNvPr>
                <p:cNvSpPr/>
                <p:nvPr/>
              </p:nvSpPr>
              <p:spPr>
                <a:xfrm>
                  <a:off x="6531335" y="3651185"/>
                  <a:ext cx="1610845" cy="11879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IN" sz="2100" b="1" dirty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area</a:t>
                  </a:r>
                  <a:endParaRPr lang="en-IN" b="1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827B7AD-BC97-8E82-F2D4-EB04D0145BFE}"/>
                    </a:ext>
                  </a:extLst>
                </p:cNvPr>
                <p:cNvSpPr/>
                <p:nvPr/>
              </p:nvSpPr>
              <p:spPr>
                <a:xfrm>
                  <a:off x="8144298" y="3653303"/>
                  <a:ext cx="1608729" cy="11879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IN" sz="2100" b="1" dirty="0" err="1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pinCode</a:t>
                  </a:r>
                  <a:endParaRPr lang="en-IN" b="1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F45FC74-0FB6-E02F-1A92-10346DC7BBB6}"/>
                  </a:ext>
                </a:extLst>
              </p:cNvPr>
              <p:cNvSpPr/>
              <p:nvPr/>
            </p:nvSpPr>
            <p:spPr>
              <a:xfrm>
                <a:off x="2687046" y="4946695"/>
                <a:ext cx="1809821" cy="13361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IN" sz="21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name</a:t>
                </a:r>
              </a:p>
            </p:txBody>
          </p:sp>
        </p:grpSp>
      </p:grpSp>
      <p:sp>
        <p:nvSpPr>
          <p:cNvPr id="19462" name="TextBox 3">
            <a:extLst>
              <a:ext uri="{FF2B5EF4-FFF2-40B4-BE49-F238E27FC236}">
                <a16:creationId xmlns:a16="http://schemas.microsoft.com/office/drawing/2014/main" id="{095188DF-9133-1B80-B408-550E5732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892" y="6013037"/>
            <a:ext cx="2771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Student Object</a:t>
            </a:r>
          </a:p>
        </p:txBody>
      </p:sp>
      <p:sp>
        <p:nvSpPr>
          <p:cNvPr id="19463" name="TextBox 15">
            <a:extLst>
              <a:ext uri="{FF2B5EF4-FFF2-40B4-BE49-F238E27FC236}">
                <a16:creationId xmlns:a16="http://schemas.microsoft.com/office/drawing/2014/main" id="{4A0B4666-8BF0-5142-2C54-AB385258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160" y="4663388"/>
            <a:ext cx="2773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800" b="1" dirty="0">
                <a:solidFill>
                  <a:schemeClr val="accent1"/>
                </a:solidFill>
                <a:latin typeface="Calibri" panose="020F0502020204030204" pitchFamily="34" charset="0"/>
              </a:rPr>
              <a:t>Address Object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1AB82E-C89F-712C-E6F4-413FAF1A56D4}"/>
              </a:ext>
            </a:extLst>
          </p:cNvPr>
          <p:cNvSpPr/>
          <p:nvPr/>
        </p:nvSpPr>
        <p:spPr>
          <a:xfrm>
            <a:off x="4517136" y="4197096"/>
            <a:ext cx="603504" cy="805629"/>
          </a:xfrm>
          <a:custGeom>
            <a:avLst/>
            <a:gdLst>
              <a:gd name="connsiteX0" fmla="*/ 521208 w 603504"/>
              <a:gd name="connsiteY0" fmla="*/ 0 h 805629"/>
              <a:gd name="connsiteX1" fmla="*/ 466344 w 603504"/>
              <a:gd name="connsiteY1" fmla="*/ 9144 h 805629"/>
              <a:gd name="connsiteX2" fmla="*/ 301752 w 603504"/>
              <a:gd name="connsiteY2" fmla="*/ 27432 h 805629"/>
              <a:gd name="connsiteX3" fmla="*/ 265176 w 603504"/>
              <a:gd name="connsiteY3" fmla="*/ 36576 h 805629"/>
              <a:gd name="connsiteX4" fmla="*/ 155448 w 603504"/>
              <a:gd name="connsiteY4" fmla="*/ 54864 h 805629"/>
              <a:gd name="connsiteX5" fmla="*/ 100584 w 603504"/>
              <a:gd name="connsiteY5" fmla="*/ 73152 h 805629"/>
              <a:gd name="connsiteX6" fmla="*/ 36576 w 603504"/>
              <a:gd name="connsiteY6" fmla="*/ 128016 h 805629"/>
              <a:gd name="connsiteX7" fmla="*/ 27432 w 603504"/>
              <a:gd name="connsiteY7" fmla="*/ 155448 h 805629"/>
              <a:gd name="connsiteX8" fmla="*/ 18288 w 603504"/>
              <a:gd name="connsiteY8" fmla="*/ 192024 h 805629"/>
              <a:gd name="connsiteX9" fmla="*/ 0 w 603504"/>
              <a:gd name="connsiteY9" fmla="*/ 219456 h 805629"/>
              <a:gd name="connsiteX10" fmla="*/ 9144 w 603504"/>
              <a:gd name="connsiteY10" fmla="*/ 384048 h 805629"/>
              <a:gd name="connsiteX11" fmla="*/ 45720 w 603504"/>
              <a:gd name="connsiteY11" fmla="*/ 411480 h 805629"/>
              <a:gd name="connsiteX12" fmla="*/ 100584 w 603504"/>
              <a:gd name="connsiteY12" fmla="*/ 420624 h 805629"/>
              <a:gd name="connsiteX13" fmla="*/ 155448 w 603504"/>
              <a:gd name="connsiteY13" fmla="*/ 448056 h 805629"/>
              <a:gd name="connsiteX14" fmla="*/ 219456 w 603504"/>
              <a:gd name="connsiteY14" fmla="*/ 484632 h 805629"/>
              <a:gd name="connsiteX15" fmla="*/ 292608 w 603504"/>
              <a:gd name="connsiteY15" fmla="*/ 521208 h 805629"/>
              <a:gd name="connsiteX16" fmla="*/ 347472 w 603504"/>
              <a:gd name="connsiteY16" fmla="*/ 557784 h 805629"/>
              <a:gd name="connsiteX17" fmla="*/ 374904 w 603504"/>
              <a:gd name="connsiteY17" fmla="*/ 585216 h 805629"/>
              <a:gd name="connsiteX18" fmla="*/ 429768 w 603504"/>
              <a:gd name="connsiteY18" fmla="*/ 612648 h 805629"/>
              <a:gd name="connsiteX19" fmla="*/ 457200 w 603504"/>
              <a:gd name="connsiteY19" fmla="*/ 640080 h 805629"/>
              <a:gd name="connsiteX20" fmla="*/ 502920 w 603504"/>
              <a:gd name="connsiteY20" fmla="*/ 667512 h 805629"/>
              <a:gd name="connsiteX21" fmla="*/ 539496 w 603504"/>
              <a:gd name="connsiteY21" fmla="*/ 694944 h 805629"/>
              <a:gd name="connsiteX22" fmla="*/ 566928 w 603504"/>
              <a:gd name="connsiteY22" fmla="*/ 740664 h 805629"/>
              <a:gd name="connsiteX23" fmla="*/ 594360 w 603504"/>
              <a:gd name="connsiteY23" fmla="*/ 804672 h 805629"/>
              <a:gd name="connsiteX24" fmla="*/ 603504 w 603504"/>
              <a:gd name="connsiteY24" fmla="*/ 804672 h 80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3504" h="805629">
                <a:moveTo>
                  <a:pt x="521208" y="0"/>
                </a:moveTo>
                <a:cubicBezTo>
                  <a:pt x="502920" y="3048"/>
                  <a:pt x="484698" y="6522"/>
                  <a:pt x="466344" y="9144"/>
                </a:cubicBezTo>
                <a:cubicBezTo>
                  <a:pt x="405941" y="17773"/>
                  <a:pt x="363862" y="21221"/>
                  <a:pt x="301752" y="27432"/>
                </a:cubicBezTo>
                <a:cubicBezTo>
                  <a:pt x="289560" y="30480"/>
                  <a:pt x="277541" y="34328"/>
                  <a:pt x="265176" y="36576"/>
                </a:cubicBezTo>
                <a:cubicBezTo>
                  <a:pt x="225924" y="43713"/>
                  <a:pt x="193355" y="44526"/>
                  <a:pt x="155448" y="54864"/>
                </a:cubicBezTo>
                <a:cubicBezTo>
                  <a:pt x="136850" y="59936"/>
                  <a:pt x="116624" y="62459"/>
                  <a:pt x="100584" y="73152"/>
                </a:cubicBezTo>
                <a:cubicBezTo>
                  <a:pt x="58806" y="101004"/>
                  <a:pt x="80923" y="83669"/>
                  <a:pt x="36576" y="128016"/>
                </a:cubicBezTo>
                <a:cubicBezTo>
                  <a:pt x="33528" y="137160"/>
                  <a:pt x="30080" y="146180"/>
                  <a:pt x="27432" y="155448"/>
                </a:cubicBezTo>
                <a:cubicBezTo>
                  <a:pt x="23980" y="167532"/>
                  <a:pt x="23238" y="180473"/>
                  <a:pt x="18288" y="192024"/>
                </a:cubicBezTo>
                <a:cubicBezTo>
                  <a:pt x="13959" y="202125"/>
                  <a:pt x="6096" y="210312"/>
                  <a:pt x="0" y="219456"/>
                </a:cubicBezTo>
                <a:cubicBezTo>
                  <a:pt x="3048" y="274320"/>
                  <a:pt x="-3583" y="330594"/>
                  <a:pt x="9144" y="384048"/>
                </a:cubicBezTo>
                <a:cubicBezTo>
                  <a:pt x="12674" y="398874"/>
                  <a:pt x="31570" y="405820"/>
                  <a:pt x="45720" y="411480"/>
                </a:cubicBezTo>
                <a:cubicBezTo>
                  <a:pt x="62934" y="418366"/>
                  <a:pt x="82485" y="416602"/>
                  <a:pt x="100584" y="420624"/>
                </a:cubicBezTo>
                <a:cubicBezTo>
                  <a:pt x="132794" y="427782"/>
                  <a:pt x="126435" y="430648"/>
                  <a:pt x="155448" y="448056"/>
                </a:cubicBezTo>
                <a:cubicBezTo>
                  <a:pt x="176520" y="460699"/>
                  <a:pt x="197773" y="473068"/>
                  <a:pt x="219456" y="484632"/>
                </a:cubicBezTo>
                <a:cubicBezTo>
                  <a:pt x="243511" y="497461"/>
                  <a:pt x="269925" y="506086"/>
                  <a:pt x="292608" y="521208"/>
                </a:cubicBezTo>
                <a:cubicBezTo>
                  <a:pt x="310896" y="533400"/>
                  <a:pt x="331930" y="542242"/>
                  <a:pt x="347472" y="557784"/>
                </a:cubicBezTo>
                <a:cubicBezTo>
                  <a:pt x="356616" y="566928"/>
                  <a:pt x="364144" y="578043"/>
                  <a:pt x="374904" y="585216"/>
                </a:cubicBezTo>
                <a:cubicBezTo>
                  <a:pt x="391917" y="596558"/>
                  <a:pt x="412755" y="601306"/>
                  <a:pt x="429768" y="612648"/>
                </a:cubicBezTo>
                <a:cubicBezTo>
                  <a:pt x="440528" y="619821"/>
                  <a:pt x="446855" y="632321"/>
                  <a:pt x="457200" y="640080"/>
                </a:cubicBezTo>
                <a:cubicBezTo>
                  <a:pt x="471418" y="650744"/>
                  <a:pt x="488132" y="657653"/>
                  <a:pt x="502920" y="667512"/>
                </a:cubicBezTo>
                <a:cubicBezTo>
                  <a:pt x="515600" y="675966"/>
                  <a:pt x="527304" y="685800"/>
                  <a:pt x="539496" y="694944"/>
                </a:cubicBezTo>
                <a:cubicBezTo>
                  <a:pt x="548640" y="710184"/>
                  <a:pt x="559710" y="724423"/>
                  <a:pt x="566928" y="740664"/>
                </a:cubicBezTo>
                <a:cubicBezTo>
                  <a:pt x="583717" y="778438"/>
                  <a:pt x="564747" y="775059"/>
                  <a:pt x="594360" y="804672"/>
                </a:cubicBezTo>
                <a:cubicBezTo>
                  <a:pt x="596515" y="806827"/>
                  <a:pt x="600456" y="804672"/>
                  <a:pt x="603504" y="8046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49A166-2EEE-CB6F-5298-13DEB95F9551}"/>
              </a:ext>
            </a:extLst>
          </p:cNvPr>
          <p:cNvSpPr/>
          <p:nvPr/>
        </p:nvSpPr>
        <p:spPr>
          <a:xfrm>
            <a:off x="4901184" y="4133088"/>
            <a:ext cx="155448" cy="155448"/>
          </a:xfrm>
          <a:custGeom>
            <a:avLst/>
            <a:gdLst>
              <a:gd name="connsiteX0" fmla="*/ 36576 w 155448"/>
              <a:gd name="connsiteY0" fmla="*/ 0 h 155448"/>
              <a:gd name="connsiteX1" fmla="*/ 91440 w 155448"/>
              <a:gd name="connsiteY1" fmla="*/ 18288 h 155448"/>
              <a:gd name="connsiteX2" fmla="*/ 155448 w 155448"/>
              <a:gd name="connsiteY2" fmla="*/ 36576 h 155448"/>
              <a:gd name="connsiteX3" fmla="*/ 146304 w 155448"/>
              <a:gd name="connsiteY3" fmla="*/ 64008 h 155448"/>
              <a:gd name="connsiteX4" fmla="*/ 109728 w 155448"/>
              <a:gd name="connsiteY4" fmla="*/ 73152 h 155448"/>
              <a:gd name="connsiteX5" fmla="*/ 82296 w 155448"/>
              <a:gd name="connsiteY5" fmla="*/ 82296 h 155448"/>
              <a:gd name="connsiteX6" fmla="*/ 45720 w 155448"/>
              <a:gd name="connsiteY6" fmla="*/ 109728 h 155448"/>
              <a:gd name="connsiteX7" fmla="*/ 18288 w 155448"/>
              <a:gd name="connsiteY7" fmla="*/ 128016 h 155448"/>
              <a:gd name="connsiteX8" fmla="*/ 0 w 155448"/>
              <a:gd name="connsiteY8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" h="155448">
                <a:moveTo>
                  <a:pt x="36576" y="0"/>
                </a:moveTo>
                <a:cubicBezTo>
                  <a:pt x="54864" y="6096"/>
                  <a:pt x="72976" y="12749"/>
                  <a:pt x="91440" y="18288"/>
                </a:cubicBezTo>
                <a:cubicBezTo>
                  <a:pt x="206257" y="52733"/>
                  <a:pt x="63257" y="5846"/>
                  <a:pt x="155448" y="36576"/>
                </a:cubicBezTo>
                <a:cubicBezTo>
                  <a:pt x="152400" y="45720"/>
                  <a:pt x="153830" y="57987"/>
                  <a:pt x="146304" y="64008"/>
                </a:cubicBezTo>
                <a:cubicBezTo>
                  <a:pt x="136491" y="71859"/>
                  <a:pt x="121812" y="69700"/>
                  <a:pt x="109728" y="73152"/>
                </a:cubicBezTo>
                <a:cubicBezTo>
                  <a:pt x="100460" y="75800"/>
                  <a:pt x="91440" y="79248"/>
                  <a:pt x="82296" y="82296"/>
                </a:cubicBezTo>
                <a:cubicBezTo>
                  <a:pt x="70104" y="91440"/>
                  <a:pt x="58121" y="100870"/>
                  <a:pt x="45720" y="109728"/>
                </a:cubicBezTo>
                <a:cubicBezTo>
                  <a:pt x="36777" y="116116"/>
                  <a:pt x="26059" y="120245"/>
                  <a:pt x="18288" y="128016"/>
                </a:cubicBezTo>
                <a:cubicBezTo>
                  <a:pt x="10517" y="135787"/>
                  <a:pt x="0" y="155448"/>
                  <a:pt x="0" y="1554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5501F6D-CCDE-6076-B84B-DBEC181B4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6" y="295275"/>
            <a:ext cx="7591425" cy="768350"/>
          </a:xfrm>
        </p:spPr>
        <p:txBody>
          <a:bodyPr/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Inheritance (is-a relationship</a:t>
            </a:r>
            <a:r>
              <a:rPr lang="en-US" altLang="en-US" b="1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00F932D-CF0D-06FF-FB4A-4D80519E0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282701"/>
            <a:ext cx="10060558" cy="5186363"/>
          </a:xfrm>
        </p:spPr>
        <p:txBody>
          <a:bodyPr/>
          <a:lstStyle/>
          <a:p>
            <a:pPr marL="428625" lvl="1" indent="-428625" algn="just"/>
            <a:r>
              <a:rPr lang="en-US" altLang="en-US" sz="3200" b="1" i="1" dirty="0">
                <a:solidFill>
                  <a:schemeClr val="tx1"/>
                </a:solidFill>
                <a:latin typeface="Calibri" panose="020F0502020204030204" pitchFamily="34" charset="0"/>
              </a:rPr>
              <a:t>Inheritance allows one class to acquire properties and behaviors of another class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428625" lvl="1" indent="-428625" algn="just"/>
            <a:r>
              <a:rPr lang="en-US" altLang="en-US" sz="3200" dirty="0">
                <a:latin typeface="Calibri" panose="020F0502020204030204" pitchFamily="34" charset="0"/>
              </a:rPr>
              <a:t>Inheritance establishes is-a relationship between objects.</a:t>
            </a:r>
          </a:p>
          <a:p>
            <a:pPr marL="428625" lvl="1" indent="-428625" algn="just"/>
            <a:r>
              <a:rPr lang="en-US" altLang="en-US" sz="3200" dirty="0">
                <a:latin typeface="Calibri" panose="020F0502020204030204" pitchFamily="34" charset="0"/>
              </a:rPr>
              <a:t>The class whose properties &amp; behaviors are inherited in another class is called as </a:t>
            </a: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Base or Parent or Super </a:t>
            </a:r>
            <a:r>
              <a:rPr lang="en-US" altLang="en-US" sz="3200" dirty="0">
                <a:latin typeface="Calibri" panose="020F0502020204030204" pitchFamily="34" charset="0"/>
              </a:rPr>
              <a:t>class.</a:t>
            </a:r>
          </a:p>
          <a:p>
            <a:pPr marL="428625" lvl="1" indent="-428625" algn="just"/>
            <a:r>
              <a:rPr lang="en-US" altLang="en-US" sz="3200" dirty="0">
                <a:latin typeface="Calibri" panose="020F0502020204030204" pitchFamily="34" charset="0"/>
              </a:rPr>
              <a:t>The class which inherits properties &amp; behaviors  another class is called as </a:t>
            </a: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Derived or Child or Sub </a:t>
            </a:r>
            <a:r>
              <a:rPr lang="en-US" altLang="en-US" sz="3200" dirty="0">
                <a:latin typeface="Calibri" panose="020F0502020204030204" pitchFamily="34" charset="0"/>
              </a:rPr>
              <a:t>class.</a:t>
            </a:r>
          </a:p>
          <a:p>
            <a:pPr marL="428625" lvl="1" indent="-428625" algn="just"/>
            <a:r>
              <a:rPr lang="en-US" altLang="en-US" sz="3200" dirty="0">
                <a:highlight>
                  <a:srgbClr val="FFFF00"/>
                </a:highlight>
                <a:latin typeface="Calibri" panose="020F0502020204030204" pitchFamily="34" charset="0"/>
              </a:rPr>
              <a:t>Runtime Polymorphism can not be done without Inheritance.</a:t>
            </a:r>
          </a:p>
          <a:p>
            <a:pPr marL="428625" lvl="1" indent="-428625"/>
            <a:endParaRPr lang="en-US" altLang="en-US" sz="2700" dirty="0">
              <a:latin typeface="Calibri" panose="020F0502020204030204" pitchFamily="34" charset="0"/>
            </a:endParaRPr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499D9914-D581-4EE9-F1E6-8CF19E45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23EA25-B397-41CB-BCDD-E3081AADEEF9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96F25D8-DFCE-D36C-E6A0-C6335749F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6" y="446088"/>
            <a:ext cx="7427913" cy="1014412"/>
          </a:xfrm>
        </p:spPr>
        <p:txBody>
          <a:bodyPr/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Types of Inheritance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4CF652F-C1C0-67F5-1A85-4223D0A08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660526"/>
            <a:ext cx="8761413" cy="4149725"/>
          </a:xfrm>
        </p:spPr>
        <p:txBody>
          <a:bodyPr/>
          <a:lstStyle/>
          <a:p>
            <a:pPr marL="428625" lvl="1" indent="-428625"/>
            <a:r>
              <a:rPr lang="en-US" altLang="en-US" sz="2700" dirty="0">
                <a:latin typeface="Calibri" panose="020F0502020204030204" pitchFamily="34" charset="0"/>
              </a:rPr>
              <a:t>There are 5 major types of inheritance</a:t>
            </a:r>
          </a:p>
          <a:p>
            <a:pPr marL="685800" lvl="2" indent="-385763">
              <a:buFont typeface="Century Gothic" panose="020B0502020202020204" pitchFamily="34" charset="0"/>
              <a:buAutoNum type="arabicPeriod"/>
            </a:pPr>
            <a:r>
              <a:rPr lang="en-US" altLang="en-US" sz="3300" b="1" dirty="0">
                <a:latin typeface="Calibri" panose="020F0502020204030204" pitchFamily="34" charset="0"/>
              </a:rPr>
              <a:t>Single Inheritance</a:t>
            </a:r>
          </a:p>
          <a:p>
            <a:pPr marL="685800" lvl="2" indent="-385763">
              <a:buFont typeface="Century Gothic" panose="020B0502020202020204" pitchFamily="34" charset="0"/>
              <a:buAutoNum type="arabicPeriod"/>
            </a:pPr>
            <a:r>
              <a:rPr lang="en-US" altLang="en-US" sz="3300" b="1" dirty="0">
                <a:solidFill>
                  <a:srgbClr val="0070C0"/>
                </a:solidFill>
                <a:latin typeface="Calibri" panose="020F0502020204030204" pitchFamily="34" charset="0"/>
              </a:rPr>
              <a:t>Multilevel Inheritance</a:t>
            </a:r>
          </a:p>
          <a:p>
            <a:pPr marL="685800" lvl="2" indent="-385763">
              <a:buFont typeface="Century Gothic" panose="020B0502020202020204" pitchFamily="34" charset="0"/>
              <a:buAutoNum type="arabicPeriod"/>
            </a:pPr>
            <a:r>
              <a:rPr lang="en-US" altLang="en-US" sz="3300" b="1" dirty="0">
                <a:solidFill>
                  <a:schemeClr val="accent1"/>
                </a:solidFill>
                <a:latin typeface="Calibri" panose="020F0502020204030204" pitchFamily="34" charset="0"/>
              </a:rPr>
              <a:t>Hierarchical Inheritance</a:t>
            </a:r>
          </a:p>
          <a:p>
            <a:pPr marL="685800" lvl="2" indent="-385763">
              <a:buFont typeface="Century Gothic" panose="020B0502020202020204" pitchFamily="34" charset="0"/>
              <a:buAutoNum type="arabicPeriod"/>
            </a:pPr>
            <a:r>
              <a:rPr lang="en-US" altLang="en-US" sz="3300" b="1" dirty="0">
                <a:latin typeface="Calibri" panose="020F0502020204030204" pitchFamily="34" charset="0"/>
              </a:rPr>
              <a:t>Multiple Inheritance</a:t>
            </a:r>
          </a:p>
          <a:p>
            <a:pPr marL="685800" lvl="2" indent="-385763">
              <a:buFont typeface="Century Gothic" panose="020B0502020202020204" pitchFamily="34" charset="0"/>
              <a:buAutoNum type="arabicPeriod"/>
            </a:pPr>
            <a:r>
              <a:rPr lang="en-US" altLang="en-US" sz="3300" b="1" dirty="0">
                <a:solidFill>
                  <a:srgbClr val="7030A0"/>
                </a:solidFill>
                <a:latin typeface="Calibri" panose="020F0502020204030204" pitchFamily="34" charset="0"/>
              </a:rPr>
              <a:t>Hybrid Inheritance</a:t>
            </a: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46B53373-8853-781B-4B09-7A97CB16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A55E2-DF8D-40D5-97A4-B09F3B1069E4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5EC05C-3282-BA87-6935-C3B15D17E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5" y="323850"/>
            <a:ext cx="7359650" cy="882650"/>
          </a:xfrm>
        </p:spPr>
        <p:txBody>
          <a:bodyPr/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Single Inheritance</a:t>
            </a:r>
          </a:p>
        </p:txBody>
      </p:sp>
      <p:sp>
        <p:nvSpPr>
          <p:cNvPr id="25603" name="Slide Number Placeholder 1">
            <a:extLst>
              <a:ext uri="{FF2B5EF4-FFF2-40B4-BE49-F238E27FC236}">
                <a16:creationId xmlns:a16="http://schemas.microsoft.com/office/drawing/2014/main" id="{9DB6A9AE-8A82-4125-D24C-51961146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2BA2FF-C74A-4318-83A7-D2AE998F1D07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C243088D-9CD3-54FE-173E-4043DDFB6AD0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2157413"/>
            <a:ext cx="3575050" cy="3154362"/>
            <a:chOff x="3357349" y="1733266"/>
            <a:chExt cx="4765345" cy="4205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9FB5AA-7E59-8B87-6D7B-890DFC41AF8B}"/>
                </a:ext>
              </a:extLst>
            </p:cNvPr>
            <p:cNvSpPr/>
            <p:nvPr/>
          </p:nvSpPr>
          <p:spPr>
            <a:xfrm>
              <a:off x="3357349" y="1733266"/>
              <a:ext cx="4763230" cy="1267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405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Person</a:t>
              </a:r>
              <a:endParaRPr lang="en-IN" sz="3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E3E483-7750-B4F5-6D9C-7850A3668166}"/>
                </a:ext>
              </a:extLst>
            </p:cNvPr>
            <p:cNvSpPr/>
            <p:nvPr/>
          </p:nvSpPr>
          <p:spPr>
            <a:xfrm>
              <a:off x="3359466" y="4671178"/>
              <a:ext cx="4763228" cy="1267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405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Student</a:t>
              </a:r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97151803-D714-2A1F-321A-679E44A3E693}"/>
                </a:ext>
              </a:extLst>
            </p:cNvPr>
            <p:cNvSpPr/>
            <p:nvPr/>
          </p:nvSpPr>
          <p:spPr>
            <a:xfrm rot="10800000">
              <a:off x="5280839" y="3001140"/>
              <a:ext cx="628466" cy="16700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B23556-DF2A-93AE-60BE-CAE874ADB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8939"/>
            <a:ext cx="7435850" cy="714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Multilevel Inheritance</a:t>
            </a:r>
          </a:p>
        </p:txBody>
      </p:sp>
      <p:sp>
        <p:nvSpPr>
          <p:cNvPr id="27651" name="Slide Number Placeholder 1">
            <a:extLst>
              <a:ext uri="{FF2B5EF4-FFF2-40B4-BE49-F238E27FC236}">
                <a16:creationId xmlns:a16="http://schemas.microsoft.com/office/drawing/2014/main" id="{E9D11BC2-F3A0-F4E2-8DDB-2BA50620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0B0DF0-A72A-489F-A494-1F9F249AABE5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7652" name="Group 13">
            <a:extLst>
              <a:ext uri="{FF2B5EF4-FFF2-40B4-BE49-F238E27FC236}">
                <a16:creationId xmlns:a16="http://schemas.microsoft.com/office/drawing/2014/main" id="{8D53C792-6BCB-AC10-3260-24A5A5BA4570}"/>
              </a:ext>
            </a:extLst>
          </p:cNvPr>
          <p:cNvGrpSpPr>
            <a:grpSpLocks/>
          </p:cNvGrpSpPr>
          <p:nvPr/>
        </p:nvGrpSpPr>
        <p:grpSpPr bwMode="auto">
          <a:xfrm>
            <a:off x="3952875" y="1801813"/>
            <a:ext cx="4000500" cy="4106862"/>
            <a:chOff x="3712190" y="1461449"/>
            <a:chExt cx="3821373" cy="51088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620B0-A806-EAA3-92DD-E94363E6029E}"/>
                </a:ext>
              </a:extLst>
            </p:cNvPr>
            <p:cNvSpPr/>
            <p:nvPr/>
          </p:nvSpPr>
          <p:spPr>
            <a:xfrm>
              <a:off x="3712190" y="5655928"/>
              <a:ext cx="3821373" cy="9143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3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Baller</a:t>
              </a:r>
              <a:endParaRPr lang="en-IN" sz="3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8F72ACE0-10FC-11D6-8CF2-8C9023F93FD7}"/>
                </a:ext>
              </a:extLst>
            </p:cNvPr>
            <p:cNvSpPr/>
            <p:nvPr/>
          </p:nvSpPr>
          <p:spPr>
            <a:xfrm rot="10800000">
              <a:off x="5336274" y="4492769"/>
              <a:ext cx="573206" cy="11631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64FE0A-96B4-761A-896F-98240066F71D}"/>
                </a:ext>
              </a:extLst>
            </p:cNvPr>
            <p:cNvSpPr/>
            <p:nvPr/>
          </p:nvSpPr>
          <p:spPr>
            <a:xfrm>
              <a:off x="3712190" y="1461449"/>
              <a:ext cx="3821373" cy="9143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3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Player</a:t>
              </a:r>
              <a:endParaRPr lang="en-IN" sz="3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22E587-C426-83F1-D317-DD03D1DA37AF}"/>
                </a:ext>
              </a:extLst>
            </p:cNvPr>
            <p:cNvSpPr/>
            <p:nvPr/>
          </p:nvSpPr>
          <p:spPr>
            <a:xfrm>
              <a:off x="3712190" y="3606084"/>
              <a:ext cx="3821373" cy="9143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IN" sz="405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CricketPlayer</a:t>
              </a:r>
              <a:endParaRPr lang="en-IN" sz="405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FB491DE5-9701-5168-FF98-EE8A36FFFE6F}"/>
                </a:ext>
              </a:extLst>
            </p:cNvPr>
            <p:cNvSpPr/>
            <p:nvPr/>
          </p:nvSpPr>
          <p:spPr>
            <a:xfrm rot="10800000">
              <a:off x="5307462" y="2375782"/>
              <a:ext cx="573206" cy="12303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55FCEBD-5E4E-7BC5-F824-8E27541E9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7988" y="315913"/>
            <a:ext cx="7256462" cy="747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Hierarchical Inheritance</a:t>
            </a:r>
          </a:p>
        </p:txBody>
      </p:sp>
      <p:sp>
        <p:nvSpPr>
          <p:cNvPr id="29699" name="Slide Number Placeholder 1">
            <a:extLst>
              <a:ext uri="{FF2B5EF4-FFF2-40B4-BE49-F238E27FC236}">
                <a16:creationId xmlns:a16="http://schemas.microsoft.com/office/drawing/2014/main" id="{762DFF19-129F-C414-62E2-5471E86B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610FBB-CDF5-4C26-BBF9-34593FF43B96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9700" name="Group 3">
            <a:extLst>
              <a:ext uri="{FF2B5EF4-FFF2-40B4-BE49-F238E27FC236}">
                <a16:creationId xmlns:a16="http://schemas.microsoft.com/office/drawing/2014/main" id="{94EEDA64-185F-C28A-DBC2-FEFC0F5E144E}"/>
              </a:ext>
            </a:extLst>
          </p:cNvPr>
          <p:cNvGrpSpPr>
            <a:grpSpLocks/>
          </p:cNvGrpSpPr>
          <p:nvPr/>
        </p:nvGrpSpPr>
        <p:grpSpPr bwMode="auto">
          <a:xfrm>
            <a:off x="2589213" y="2074864"/>
            <a:ext cx="7092950" cy="3506787"/>
            <a:chOff x="1801505" y="1816433"/>
            <a:chExt cx="9103056" cy="3894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6212A3-9D0C-5496-2895-95C877185A22}"/>
                </a:ext>
              </a:extLst>
            </p:cNvPr>
            <p:cNvSpPr/>
            <p:nvPr/>
          </p:nvSpPr>
          <p:spPr>
            <a:xfrm>
              <a:off x="3855194" y="1816433"/>
              <a:ext cx="4559678" cy="9148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3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Player</a:t>
              </a:r>
              <a:endParaRPr lang="en-IN" sz="3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F0868D-BCFA-222B-5B4D-8EE6FED295DB}"/>
                </a:ext>
              </a:extLst>
            </p:cNvPr>
            <p:cNvSpPr/>
            <p:nvPr/>
          </p:nvSpPr>
          <p:spPr>
            <a:xfrm>
              <a:off x="1801505" y="4795558"/>
              <a:ext cx="4109414" cy="9148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3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CricketPlayer</a:t>
              </a:r>
              <a:endParaRPr lang="en-IN" sz="3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1D90C6F5-D50E-6AF4-4486-3D6C079588CC}"/>
                </a:ext>
              </a:extLst>
            </p:cNvPr>
            <p:cNvSpPr/>
            <p:nvPr/>
          </p:nvSpPr>
          <p:spPr>
            <a:xfrm rot="10800000">
              <a:off x="4446036" y="2731324"/>
              <a:ext cx="572506" cy="20501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942797-C3F0-63C4-DCFB-902A3C1A6752}"/>
                </a:ext>
              </a:extLst>
            </p:cNvPr>
            <p:cNvSpPr/>
            <p:nvPr/>
          </p:nvSpPr>
          <p:spPr>
            <a:xfrm>
              <a:off x="6605669" y="4795558"/>
              <a:ext cx="4298892" cy="9148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3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FootballPlayer</a:t>
              </a:r>
              <a:endParaRPr lang="en-IN" sz="3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0FDF4BF7-42AC-FA40-9032-E4BDF4C71AC9}"/>
                </a:ext>
              </a:extLst>
            </p:cNvPr>
            <p:cNvSpPr/>
            <p:nvPr/>
          </p:nvSpPr>
          <p:spPr>
            <a:xfrm rot="10800000">
              <a:off x="7477672" y="2731324"/>
              <a:ext cx="574544" cy="20501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E2228A-53F6-BA37-AF42-D67977CF3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9588" y="260351"/>
            <a:ext cx="7264400" cy="798513"/>
          </a:xfrm>
        </p:spPr>
        <p:txBody>
          <a:bodyPr/>
          <a:lstStyle/>
          <a:p>
            <a:pPr marL="257175" indent="-257175"/>
            <a:r>
              <a:rPr lang="en-US" altLang="en-US" sz="4400" b="1">
                <a:latin typeface="Calibri" panose="020F0502020204030204" pitchFamily="34" charset="0"/>
              </a:rPr>
              <a:t>Multiple Inherita</a:t>
            </a:r>
            <a:r>
              <a:rPr lang="en-US" altLang="en-US" b="1">
                <a:latin typeface="Calibri" panose="020F0502020204030204" pitchFamily="34" charset="0"/>
              </a:rPr>
              <a:t>nce</a:t>
            </a:r>
          </a:p>
        </p:txBody>
      </p:sp>
      <p:sp>
        <p:nvSpPr>
          <p:cNvPr id="31747" name="Slide Number Placeholder 1">
            <a:extLst>
              <a:ext uri="{FF2B5EF4-FFF2-40B4-BE49-F238E27FC236}">
                <a16:creationId xmlns:a16="http://schemas.microsoft.com/office/drawing/2014/main" id="{287A013F-1681-8301-CCA2-9953506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C19785-908A-47A6-9D6F-B6C71DC793F8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1748" name="Group 3">
            <a:extLst>
              <a:ext uri="{FF2B5EF4-FFF2-40B4-BE49-F238E27FC236}">
                <a16:creationId xmlns:a16="http://schemas.microsoft.com/office/drawing/2014/main" id="{108037D1-804C-DD1B-1B19-3D29FD870AC5}"/>
              </a:ext>
            </a:extLst>
          </p:cNvPr>
          <p:cNvGrpSpPr>
            <a:grpSpLocks/>
          </p:cNvGrpSpPr>
          <p:nvPr/>
        </p:nvGrpSpPr>
        <p:grpSpPr bwMode="auto">
          <a:xfrm>
            <a:off x="3475038" y="1692276"/>
            <a:ext cx="5568950" cy="3725863"/>
            <a:chOff x="1951630" y="1692322"/>
            <a:chExt cx="5305230" cy="3444035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2BBF09C7-DAE5-50F4-C640-ED692289D2B4}"/>
                </a:ext>
              </a:extLst>
            </p:cNvPr>
            <p:cNvSpPr/>
            <p:nvPr/>
          </p:nvSpPr>
          <p:spPr>
            <a:xfrm rot="10800000">
              <a:off x="3294573" y="2525817"/>
              <a:ext cx="429500" cy="18005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grpSp>
          <p:nvGrpSpPr>
            <p:cNvPr id="31750" name="Group 3">
              <a:extLst>
                <a:ext uri="{FF2B5EF4-FFF2-40B4-BE49-F238E27FC236}">
                  <a16:creationId xmlns:a16="http://schemas.microsoft.com/office/drawing/2014/main" id="{5F450A86-27D8-189B-C9A6-600A1FE3B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1630" y="1692322"/>
              <a:ext cx="5305230" cy="3444035"/>
              <a:chOff x="3138984" y="1779887"/>
              <a:chExt cx="6537279" cy="392615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E41465-4A0C-4122-BE75-641E50A4659D}"/>
                  </a:ext>
                </a:extLst>
              </p:cNvPr>
              <p:cNvSpPr/>
              <p:nvPr/>
            </p:nvSpPr>
            <p:spPr>
              <a:xfrm>
                <a:off x="4258968" y="4790998"/>
                <a:ext cx="4189226" cy="915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IN" sz="33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Liger</a:t>
                </a:r>
                <a:endParaRPr lang="en-IN" sz="30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E186FF-C013-1B3A-1D97-3DB9D9D453B5}"/>
                  </a:ext>
                </a:extLst>
              </p:cNvPr>
              <p:cNvSpPr/>
              <p:nvPr/>
            </p:nvSpPr>
            <p:spPr>
              <a:xfrm>
                <a:off x="3138984" y="1806652"/>
                <a:ext cx="2771075" cy="91504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IN" sz="33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Lion</a:t>
                </a:r>
                <a:endParaRPr lang="en-IN" sz="30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206639-6EC1-53CF-712D-457D5E8A798B}"/>
                  </a:ext>
                </a:extLst>
              </p:cNvPr>
              <p:cNvSpPr/>
              <p:nvPr/>
            </p:nvSpPr>
            <p:spPr>
              <a:xfrm>
                <a:off x="6605158" y="1779887"/>
                <a:ext cx="3071105" cy="91504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IN" sz="33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Tiger</a:t>
                </a:r>
              </a:p>
            </p:txBody>
          </p:sp>
          <p:sp>
            <p:nvSpPr>
              <p:cNvPr id="12" name="Down Arrow 11">
                <a:extLst>
                  <a:ext uri="{FF2B5EF4-FFF2-40B4-BE49-F238E27FC236}">
                    <a16:creationId xmlns:a16="http://schemas.microsoft.com/office/drawing/2014/main" id="{4350484F-B94B-EE0C-F366-B92BD8A86191}"/>
                  </a:ext>
                </a:extLst>
              </p:cNvPr>
              <p:cNvSpPr/>
              <p:nvPr/>
            </p:nvSpPr>
            <p:spPr>
              <a:xfrm rot="10800000">
                <a:off x="7479155" y="2730060"/>
                <a:ext cx="573969" cy="20525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17767AA-431A-C995-DC89-53377595B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95275"/>
            <a:ext cx="7346950" cy="768350"/>
          </a:xfrm>
        </p:spPr>
        <p:txBody>
          <a:bodyPr/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Hybrid  Inheritance( Diamond)</a:t>
            </a:r>
          </a:p>
        </p:txBody>
      </p:sp>
      <p:sp>
        <p:nvSpPr>
          <p:cNvPr id="33795" name="Slide Number Placeholder 1">
            <a:extLst>
              <a:ext uri="{FF2B5EF4-FFF2-40B4-BE49-F238E27FC236}">
                <a16:creationId xmlns:a16="http://schemas.microsoft.com/office/drawing/2014/main" id="{1316ECF8-61B6-BA2D-AE56-FA196809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92D2FB-CED2-422B-8867-3AEDCD94F739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3796" name="Group 3">
            <a:extLst>
              <a:ext uri="{FF2B5EF4-FFF2-40B4-BE49-F238E27FC236}">
                <a16:creationId xmlns:a16="http://schemas.microsoft.com/office/drawing/2014/main" id="{2FEC3549-BA5F-BC60-6ED2-72D24939A21C}"/>
              </a:ext>
            </a:extLst>
          </p:cNvPr>
          <p:cNvGrpSpPr>
            <a:grpSpLocks/>
          </p:cNvGrpSpPr>
          <p:nvPr/>
        </p:nvGrpSpPr>
        <p:grpSpPr bwMode="auto">
          <a:xfrm>
            <a:off x="2813050" y="1824039"/>
            <a:ext cx="6762750" cy="4181475"/>
            <a:chOff x="1718730" y="1288575"/>
            <a:chExt cx="8672056" cy="51544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A7A102-94BB-407C-7F2D-AC893D2AAA36}"/>
                </a:ext>
              </a:extLst>
            </p:cNvPr>
            <p:cNvSpPr/>
            <p:nvPr/>
          </p:nvSpPr>
          <p:spPr>
            <a:xfrm>
              <a:off x="1718730" y="3345266"/>
              <a:ext cx="2550725" cy="9158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3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Lion</a:t>
              </a:r>
              <a:endParaRPr lang="en-IN" sz="3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C6F951-5D32-BE60-C67F-C8DB4770B06A}"/>
                </a:ext>
              </a:extLst>
            </p:cNvPr>
            <p:cNvSpPr/>
            <p:nvPr/>
          </p:nvSpPr>
          <p:spPr>
            <a:xfrm>
              <a:off x="7756598" y="3286559"/>
              <a:ext cx="2634188" cy="9158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3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Tiger</a:t>
              </a:r>
              <a:endParaRPr lang="en-IN" sz="3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D93D8632-1655-02DB-43E1-3192246BDBC5}"/>
                </a:ext>
              </a:extLst>
            </p:cNvPr>
            <p:cNvSpPr/>
            <p:nvPr/>
          </p:nvSpPr>
          <p:spPr>
            <a:xfrm rot="12562187">
              <a:off x="7469566" y="4079101"/>
              <a:ext cx="572029" cy="16066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84B3C9-27B0-6A51-E41A-FEB2E7E458A7}"/>
                </a:ext>
              </a:extLst>
            </p:cNvPr>
            <p:cNvSpPr/>
            <p:nvPr/>
          </p:nvSpPr>
          <p:spPr>
            <a:xfrm>
              <a:off x="4530024" y="1288575"/>
              <a:ext cx="2801115" cy="9138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3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Animal</a:t>
              </a:r>
              <a:endParaRPr lang="en-IN" sz="3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CA13277B-5776-9865-3F83-A1B8016A95F2}"/>
                </a:ext>
              </a:extLst>
            </p:cNvPr>
            <p:cNvSpPr/>
            <p:nvPr/>
          </p:nvSpPr>
          <p:spPr>
            <a:xfrm rot="12562187">
              <a:off x="4242990" y="2151563"/>
              <a:ext cx="574066" cy="13111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A926C169-6890-8371-DAB2-BAE60E756704}"/>
                </a:ext>
              </a:extLst>
            </p:cNvPr>
            <p:cNvSpPr/>
            <p:nvPr/>
          </p:nvSpPr>
          <p:spPr>
            <a:xfrm rot="8731819">
              <a:off x="3966136" y="4216083"/>
              <a:ext cx="574066" cy="14187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78ED86BF-439A-6489-4294-0A6AA7E09ACE}"/>
                </a:ext>
              </a:extLst>
            </p:cNvPr>
            <p:cNvSpPr/>
            <p:nvPr/>
          </p:nvSpPr>
          <p:spPr>
            <a:xfrm rot="8502443">
              <a:off x="7056319" y="2049805"/>
              <a:ext cx="574066" cy="14265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C7F796-BD9F-C60C-D021-A826F7922C2A}"/>
                </a:ext>
              </a:extLst>
            </p:cNvPr>
            <p:cNvSpPr/>
            <p:nvPr/>
          </p:nvSpPr>
          <p:spPr>
            <a:xfrm>
              <a:off x="4613487" y="5529156"/>
              <a:ext cx="2797043" cy="9138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3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Liger</a:t>
              </a:r>
              <a:endParaRPr lang="en-IN" sz="30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EFA3C56B-0644-A730-CD59-6E6315B5A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2" y="187327"/>
            <a:ext cx="9241853" cy="5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Object Oriented Paradigm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0AC2F32F-E41C-30C6-A5D9-4E6BA1E7C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2" y="850392"/>
            <a:ext cx="9689909" cy="593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Object oriented Paradigm has Object Oriented Principles</a:t>
            </a:r>
          </a:p>
          <a:p>
            <a:pPr marL="342900" lvl="1" indent="-3429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Object Oriented Principles</a:t>
            </a:r>
          </a:p>
          <a:p>
            <a:pPr marL="1089025" lvl="3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Encapsulation</a:t>
            </a:r>
          </a:p>
          <a:p>
            <a:pPr marL="1089025" lvl="3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Inheritance</a:t>
            </a:r>
          </a:p>
          <a:p>
            <a:pPr marL="1089025" lvl="3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Polymorphism</a:t>
            </a:r>
          </a:p>
          <a:p>
            <a:pPr marL="1089025" lvl="3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Cohesion</a:t>
            </a:r>
          </a:p>
          <a:p>
            <a:pPr marL="1089025" lvl="3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Coupling</a:t>
            </a:r>
          </a:p>
          <a:p>
            <a:pPr marL="342900" lvl="1" indent="-3429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Programming practices</a:t>
            </a:r>
          </a:p>
          <a:p>
            <a:pPr marL="1089025" lvl="3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Data abstraction</a:t>
            </a:r>
          </a:p>
          <a:p>
            <a:pPr marL="1089025" lvl="3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Data Handling</a:t>
            </a:r>
          </a:p>
          <a:p>
            <a:pPr lvl="1">
              <a:spcBef>
                <a:spcPts val="1000"/>
              </a:spcBef>
              <a:buSzPct val="80000"/>
            </a:pPr>
            <a:endParaRPr lang="en-IN" altLang="en-US" sz="24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03D83542-2F82-0D78-9D09-52BD7D127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buSzPct val="100000"/>
            </a:pPr>
            <a:fld id="{40A3E730-58D6-4112-A58D-AA7DB086F17D}" type="slidenum">
              <a:rPr lang="en-IN" altLang="en-US" sz="2800">
                <a:solidFill>
                  <a:srgbClr val="FFFFFF"/>
                </a:solidFill>
              </a:rPr>
              <a:pPr algn="ctr">
                <a:buSzPct val="100000"/>
              </a:pPr>
              <a:t>2</a:t>
            </a:fld>
            <a:endParaRPr lang="en-I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47F9316-B3CC-73C0-4273-F444DC595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6" y="295275"/>
            <a:ext cx="9961562" cy="814388"/>
          </a:xfrm>
        </p:spPr>
        <p:txBody>
          <a:bodyPr/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Inheritance Syntax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B6A16A6-7667-D2D8-5978-84F385842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152907"/>
            <a:ext cx="10563478" cy="5289168"/>
          </a:xfrm>
        </p:spPr>
        <p:txBody>
          <a:bodyPr rtlCol="0">
            <a:normAutofit fontScale="92500" lnSpcReduction="20000"/>
          </a:bodyPr>
          <a:lstStyle/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Inheritance syntax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100" dirty="0">
                <a:solidFill>
                  <a:schemeClr val="tx1"/>
                </a:solidFill>
                <a:latin typeface="Calibri" panose="020F0502020204030204" pitchFamily="34" charset="0"/>
              </a:rPr>
              <a:t>public class &lt;Derived class Name&gt; </a:t>
            </a:r>
            <a:r>
              <a:rPr lang="en-US" altLang="en-US" sz="3100" b="1" i="1" dirty="0">
                <a:solidFill>
                  <a:schemeClr val="accent1"/>
                </a:solidFill>
                <a:latin typeface="Calibri" panose="020F0502020204030204" pitchFamily="34" charset="0"/>
              </a:rPr>
              <a:t>extends  </a:t>
            </a:r>
            <a:r>
              <a:rPr lang="en-US" altLang="en-US" sz="3100" dirty="0">
                <a:solidFill>
                  <a:schemeClr val="tx1"/>
                </a:solidFill>
                <a:latin typeface="Calibri" panose="020F0502020204030204" pitchFamily="34" charset="0"/>
              </a:rPr>
              <a:t>&lt;Base class Name&gt; {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100" i="1" dirty="0">
                <a:solidFill>
                  <a:schemeClr val="tx1"/>
                </a:solidFill>
                <a:latin typeface="Calibri" panose="020F0502020204030204" pitchFamily="34" charset="0"/>
              </a:rPr>
              <a:t>	// Instance variables/methods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100" dirty="0">
                <a:solidFill>
                  <a:schemeClr val="tx1"/>
                </a:solidFill>
                <a:latin typeface="Calibri" panose="020F0502020204030204" pitchFamily="34" charset="0"/>
              </a:rPr>
              <a:t>	}}; 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altLang="en-US" sz="31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100" dirty="0">
                <a:solidFill>
                  <a:schemeClr val="tx1"/>
                </a:solidFill>
                <a:latin typeface="Calibri" panose="020F0502020204030204" pitchFamily="34" charset="0"/>
              </a:rPr>
              <a:t>Example: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600" i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600" i="1" dirty="0">
                <a:solidFill>
                  <a:srgbClr val="0070C0"/>
                </a:solidFill>
                <a:latin typeface="Calibri" panose="020F0502020204030204" pitchFamily="34" charset="0"/>
              </a:rPr>
              <a:t>public </a:t>
            </a:r>
            <a:r>
              <a:rPr lang="en-US" altLang="en-US" sz="3100" i="1" dirty="0">
                <a:solidFill>
                  <a:srgbClr val="0070C0"/>
                </a:solidFill>
                <a:latin typeface="Calibri" panose="020F0502020204030204" pitchFamily="34" charset="0"/>
              </a:rPr>
              <a:t>class  </a:t>
            </a:r>
            <a:r>
              <a:rPr lang="en-US" altLang="en-US" sz="3100" i="1" dirty="0" err="1">
                <a:solidFill>
                  <a:srgbClr val="0070C0"/>
                </a:solidFill>
                <a:latin typeface="Calibri" panose="020F0502020204030204" pitchFamily="34" charset="0"/>
              </a:rPr>
              <a:t>CricketPlayer</a:t>
            </a:r>
            <a:r>
              <a:rPr lang="en-US" altLang="en-US" sz="3100" i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100" b="1" i="1" dirty="0">
                <a:solidFill>
                  <a:schemeClr val="accent1"/>
                </a:solidFill>
                <a:latin typeface="Calibri" panose="020F0502020204030204" pitchFamily="34" charset="0"/>
              </a:rPr>
              <a:t>extends</a:t>
            </a:r>
            <a:r>
              <a:rPr lang="en-US" altLang="en-US" sz="3100" i="1" dirty="0">
                <a:solidFill>
                  <a:srgbClr val="0070C0"/>
                </a:solidFill>
                <a:latin typeface="Calibri" panose="020F0502020204030204" pitchFamily="34" charset="0"/>
              </a:rPr>
              <a:t> public  Player {  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100" i="1" dirty="0">
                <a:solidFill>
                  <a:srgbClr val="0070C0"/>
                </a:solidFill>
                <a:latin typeface="Calibri" panose="020F0502020204030204" pitchFamily="34" charset="0"/>
              </a:rPr>
              <a:t>// Instance variables/methods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100" i="1" dirty="0">
                <a:solidFill>
                  <a:srgbClr val="0070C0"/>
                </a:solidFill>
                <a:latin typeface="Calibri" panose="020F0502020204030204" pitchFamily="34" charset="0"/>
              </a:rPr>
              <a:t>}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2400" b="1" i="1" dirty="0">
                <a:solidFill>
                  <a:schemeClr val="accent1"/>
                </a:solidFill>
                <a:latin typeface="Calibri" panose="020F0502020204030204" pitchFamily="34" charset="0"/>
              </a:rPr>
              <a:t>Extends keyword denote inheritance</a:t>
            </a:r>
            <a:br>
              <a:rPr lang="en-US" altLang="en-US" sz="2100" dirty="0">
                <a:solidFill>
                  <a:srgbClr val="FFFF00"/>
                </a:solidFill>
                <a:latin typeface="Calibri" panose="020F0502020204030204" pitchFamily="34" charset="0"/>
              </a:rPr>
            </a:br>
            <a:endParaRPr lang="en-US" altLang="en-US" sz="21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C5365480-76A7-0CCE-FCA9-1483E27A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310730-2203-423B-8408-52622338814C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03DB62A-F254-DD75-A947-1C658DC16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6" y="223839"/>
            <a:ext cx="9283318" cy="11699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Implementing Inheritance Example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7A4BFF-F267-D7B5-40C7-8C8EF26BF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152907"/>
            <a:ext cx="9961562" cy="5316156"/>
          </a:xfrm>
        </p:spPr>
        <p:txBody>
          <a:bodyPr/>
          <a:lstStyle/>
          <a:p>
            <a:pPr marL="428625" lvl="1" indent="-428625"/>
            <a:r>
              <a:rPr lang="en-US" altLang="en-US" sz="2000" dirty="0">
                <a:latin typeface="Calibri" panose="020F0502020204030204" pitchFamily="34" charset="0"/>
              </a:rPr>
              <a:t>Steps to be followed</a:t>
            </a:r>
          </a:p>
          <a:p>
            <a:pPr marL="728663" lvl="2" indent="-428625">
              <a:buFont typeface="Century Gothic" panose="020B0502020202020204" pitchFamily="34" charset="0"/>
              <a:buAutoNum type="arabicPeriod"/>
            </a:pPr>
            <a:r>
              <a:rPr lang="en-US" altLang="en-US" sz="2800" dirty="0">
                <a:latin typeface="Calibri" panose="020F0502020204030204" pitchFamily="34" charset="0"/>
              </a:rPr>
              <a:t>Create class </a:t>
            </a:r>
            <a:r>
              <a:rPr lang="en-US" altLang="en-US" sz="2800" b="1" dirty="0">
                <a:latin typeface="Calibri" panose="020F0502020204030204" pitchFamily="34" charset="0"/>
              </a:rPr>
              <a:t>Player</a:t>
            </a:r>
            <a:r>
              <a:rPr lang="en-US" altLang="en-US" sz="2800" dirty="0">
                <a:latin typeface="Calibri" panose="020F0502020204030204" pitchFamily="34" charset="0"/>
              </a:rPr>
              <a:t> with  </a:t>
            </a:r>
            <a:r>
              <a:rPr lang="en-US" altLang="en-US" sz="2800" b="1" dirty="0">
                <a:latin typeface="Calibri" panose="020F0502020204030204" pitchFamily="34" charset="0"/>
              </a:rPr>
              <a:t>name</a:t>
            </a:r>
            <a:r>
              <a:rPr lang="en-US" altLang="en-US" sz="2800" dirty="0">
                <a:latin typeface="Calibri" panose="020F0502020204030204" pitchFamily="34" charset="0"/>
              </a:rPr>
              <a:t> and </a:t>
            </a:r>
            <a:r>
              <a:rPr lang="en-US" altLang="en-US" sz="2800" b="1" dirty="0">
                <a:latin typeface="Calibri" panose="020F0502020204030204" pitchFamily="34" charset="0"/>
              </a:rPr>
              <a:t>age</a:t>
            </a:r>
            <a:r>
              <a:rPr lang="en-US" altLang="en-US" sz="2800" dirty="0">
                <a:latin typeface="Calibri" panose="020F0502020204030204" pitchFamily="34" charset="0"/>
              </a:rPr>
              <a:t> .</a:t>
            </a:r>
          </a:p>
          <a:p>
            <a:pPr marL="728663" lvl="2" indent="-428625">
              <a:buFont typeface="Century Gothic" panose="020B0502020202020204" pitchFamily="34" charset="0"/>
              <a:buAutoNum type="arabicPeriod"/>
            </a:pPr>
            <a:r>
              <a:rPr lang="en-US" altLang="en-US" sz="2800" dirty="0">
                <a:latin typeface="Calibri" panose="020F0502020204030204" pitchFamily="34" charset="0"/>
              </a:rPr>
              <a:t>Create class </a:t>
            </a:r>
            <a:r>
              <a:rPr lang="en-US" altLang="en-US" sz="2800" b="1" dirty="0" err="1">
                <a:latin typeface="Calibri" panose="020F0502020204030204" pitchFamily="34" charset="0"/>
              </a:rPr>
              <a:t>CricketPlayer</a:t>
            </a:r>
            <a:r>
              <a:rPr lang="en-US" altLang="en-US" sz="2800" dirty="0">
                <a:latin typeface="Calibri" panose="020F0502020204030204" pitchFamily="34" charset="0"/>
              </a:rPr>
              <a:t> by extending/inheriting </a:t>
            </a:r>
            <a:r>
              <a:rPr lang="en-US" altLang="en-US" sz="2800" b="1" dirty="0">
                <a:latin typeface="Calibri" panose="020F0502020204030204" pitchFamily="34" charset="0"/>
              </a:rPr>
              <a:t>Player</a:t>
            </a:r>
            <a:r>
              <a:rPr lang="en-US" altLang="en-US" sz="2800" dirty="0">
                <a:latin typeface="Calibri" panose="020F0502020204030204" pitchFamily="34" charset="0"/>
              </a:rPr>
              <a:t> class. Add </a:t>
            </a:r>
            <a:r>
              <a:rPr lang="en-US" altLang="en-US" sz="2800" b="1" dirty="0">
                <a:latin typeface="Calibri" panose="020F0502020204030204" pitchFamily="34" charset="0"/>
              </a:rPr>
              <a:t>runs</a:t>
            </a:r>
            <a:r>
              <a:rPr lang="en-US" altLang="en-US" sz="2800" dirty="0">
                <a:latin typeface="Calibri" panose="020F0502020204030204" pitchFamily="34" charset="0"/>
              </a:rPr>
              <a:t> as extra instance data member</a:t>
            </a:r>
          </a:p>
          <a:p>
            <a:pPr marL="728663" lvl="2" indent="-428625">
              <a:buFont typeface="Century Gothic" panose="020B0502020202020204" pitchFamily="34" charset="0"/>
              <a:buAutoNum type="arabicPeriod"/>
            </a:pPr>
            <a:r>
              <a:rPr lang="en-US" altLang="en-US" sz="2800" dirty="0">
                <a:latin typeface="Calibri" panose="020F0502020204030204" pitchFamily="34" charset="0"/>
              </a:rPr>
              <a:t>Create object of </a:t>
            </a:r>
            <a:r>
              <a:rPr lang="en-US" altLang="en-US" sz="2800" b="1" dirty="0">
                <a:latin typeface="Calibri" panose="020F0502020204030204" pitchFamily="34" charset="0"/>
              </a:rPr>
              <a:t>Player</a:t>
            </a:r>
            <a:r>
              <a:rPr lang="en-US" altLang="en-US" sz="2800" dirty="0">
                <a:latin typeface="Calibri" panose="020F0502020204030204" pitchFamily="34" charset="0"/>
              </a:rPr>
              <a:t> and </a:t>
            </a:r>
            <a:r>
              <a:rPr lang="en-US" altLang="en-US" sz="2800" b="1" dirty="0" err="1">
                <a:latin typeface="Calibri" panose="020F0502020204030204" pitchFamily="34" charset="0"/>
              </a:rPr>
              <a:t>CricketPlayer</a:t>
            </a:r>
            <a:r>
              <a:rPr lang="en-US" altLang="en-US" sz="2800" dirty="0">
                <a:latin typeface="Calibri" panose="020F0502020204030204" pitchFamily="34" charset="0"/>
              </a:rPr>
              <a:t> class and call methods</a:t>
            </a:r>
          </a:p>
          <a:p>
            <a:pPr marL="728663" lvl="2" indent="-428625">
              <a:buFont typeface="Century Gothic" panose="020B0502020202020204" pitchFamily="34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Object  of </a:t>
            </a:r>
            <a:r>
              <a:rPr lang="en-US" alt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CricketPlayer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can be represented as</a:t>
            </a:r>
            <a:br>
              <a:rPr lang="en-US" altLang="en-US" sz="3000" dirty="0">
                <a:solidFill>
                  <a:srgbClr val="FFFF00"/>
                </a:solidFill>
                <a:latin typeface="Calibri" panose="020F0502020204030204" pitchFamily="34" charset="0"/>
              </a:rPr>
            </a:br>
            <a:endParaRPr lang="en-US" altLang="en-US" sz="30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C14926EF-DE31-30A8-AC8C-7CFF61B1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DA9AE7-68E5-4550-B702-07768C2602A8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40965" name="Group 8">
            <a:extLst>
              <a:ext uri="{FF2B5EF4-FFF2-40B4-BE49-F238E27FC236}">
                <a16:creationId xmlns:a16="http://schemas.microsoft.com/office/drawing/2014/main" id="{DAE0F951-DCFE-B6B4-104A-6A4E8D5B15AC}"/>
              </a:ext>
            </a:extLst>
          </p:cNvPr>
          <p:cNvGrpSpPr>
            <a:grpSpLocks/>
          </p:cNvGrpSpPr>
          <p:nvPr/>
        </p:nvGrpSpPr>
        <p:grpSpPr bwMode="auto">
          <a:xfrm>
            <a:off x="4083051" y="5227639"/>
            <a:ext cx="4043363" cy="974725"/>
            <a:chOff x="2429305" y="5281682"/>
            <a:chExt cx="5390866" cy="13008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E33BBC-41A4-A476-A815-D1364ECF8C4E}"/>
                </a:ext>
              </a:extLst>
            </p:cNvPr>
            <p:cNvSpPr/>
            <p:nvPr/>
          </p:nvSpPr>
          <p:spPr>
            <a:xfrm>
              <a:off x="2429305" y="5281682"/>
              <a:ext cx="5390866" cy="13008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grpSp>
          <p:nvGrpSpPr>
            <p:cNvPr id="40967" name="Group 5">
              <a:extLst>
                <a:ext uri="{FF2B5EF4-FFF2-40B4-BE49-F238E27FC236}">
                  <a16:creationId xmlns:a16="http://schemas.microsoft.com/office/drawing/2014/main" id="{55BC0143-78ED-3EA1-BA71-1A9DD7BC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0058" y="5456831"/>
              <a:ext cx="5141791" cy="957611"/>
              <a:chOff x="2264394" y="5538719"/>
              <a:chExt cx="5141791" cy="95761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962EA7-7952-5DE0-BA7E-C7CFEFB0FBDC}"/>
                  </a:ext>
                </a:extLst>
              </p:cNvPr>
              <p:cNvSpPr/>
              <p:nvPr/>
            </p:nvSpPr>
            <p:spPr>
              <a:xfrm>
                <a:off x="2264070" y="5541539"/>
                <a:ext cx="1718643" cy="9534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IN" sz="21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name</a:t>
                </a:r>
                <a:endParaRPr lang="en-IN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AC5509-72F9-E5B3-71DD-ED354C100B9A}"/>
                  </a:ext>
                </a:extLst>
              </p:cNvPr>
              <p:cNvSpPr/>
              <p:nvPr/>
            </p:nvSpPr>
            <p:spPr>
              <a:xfrm>
                <a:off x="3999645" y="5541539"/>
                <a:ext cx="1720760" cy="95552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IN" sz="21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age</a:t>
                </a:r>
                <a:endParaRPr lang="en-IN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54C94D-6960-BB2F-E89E-D17BD5B434DC}"/>
                  </a:ext>
                </a:extLst>
              </p:cNvPr>
              <p:cNvSpPr/>
              <p:nvPr/>
            </p:nvSpPr>
            <p:spPr>
              <a:xfrm>
                <a:off x="5686540" y="5539420"/>
                <a:ext cx="1718643" cy="9555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IN" sz="21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runs</a:t>
                </a:r>
                <a:endParaRPr lang="en-IN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CE68A73-8CE4-47DF-8F9B-0B8328DF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244" y="418847"/>
            <a:ext cx="9269412" cy="90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Access specifiers for data members and methods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1A442D5-4013-125C-B03C-B17A8EFF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C99E848-0B66-4304-B44D-76A2DC8C10C7}" type="slidenum">
              <a:rPr lang="en-IN" altLang="en-US" sz="2800"/>
              <a:pPr algn="ct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IN" altLang="en-US" sz="28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68EDB9E-EFF0-8A1E-5F6A-06EB5E6E4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54725"/>
              </p:ext>
            </p:extLst>
          </p:nvPr>
        </p:nvGraphicFramePr>
        <p:xfrm>
          <a:off x="1014984" y="1591056"/>
          <a:ext cx="10880789" cy="45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158">
                  <a:extLst>
                    <a:ext uri="{9D8B030D-6E8A-4147-A177-3AD203B41FA5}">
                      <a16:colId xmlns:a16="http://schemas.microsoft.com/office/drawing/2014/main" val="3313840454"/>
                    </a:ext>
                  </a:extLst>
                </a:gridCol>
                <a:gridCol w="2176158">
                  <a:extLst>
                    <a:ext uri="{9D8B030D-6E8A-4147-A177-3AD203B41FA5}">
                      <a16:colId xmlns:a16="http://schemas.microsoft.com/office/drawing/2014/main" val="3774738066"/>
                    </a:ext>
                  </a:extLst>
                </a:gridCol>
                <a:gridCol w="2176158">
                  <a:extLst>
                    <a:ext uri="{9D8B030D-6E8A-4147-A177-3AD203B41FA5}">
                      <a16:colId xmlns:a16="http://schemas.microsoft.com/office/drawing/2014/main" val="3731855569"/>
                    </a:ext>
                  </a:extLst>
                </a:gridCol>
                <a:gridCol w="2540207">
                  <a:extLst>
                    <a:ext uri="{9D8B030D-6E8A-4147-A177-3AD203B41FA5}">
                      <a16:colId xmlns:a16="http://schemas.microsoft.com/office/drawing/2014/main" val="1303958827"/>
                    </a:ext>
                  </a:extLst>
                </a:gridCol>
                <a:gridCol w="1812108">
                  <a:extLst>
                    <a:ext uri="{9D8B030D-6E8A-4147-A177-3AD203B41FA5}">
                      <a16:colId xmlns:a16="http://schemas.microsoft.com/office/drawing/2014/main" val="4040729008"/>
                    </a:ext>
                  </a:extLst>
                </a:gridCol>
              </a:tblGrid>
              <a:tr h="146590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 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Sub-class or child class outside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Outside class, package and sub-class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1303"/>
                  </a:ext>
                </a:extLst>
              </a:tr>
              <a:tr h="76966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5170"/>
                  </a:ext>
                </a:extLst>
              </a:tr>
              <a:tr h="76966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0023"/>
                  </a:ext>
                </a:extLst>
              </a:tr>
              <a:tr h="76966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352767"/>
                  </a:ext>
                </a:extLst>
              </a:tr>
              <a:tr h="769665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8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08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C2E08F7-665D-06AF-2FC4-8DD460A73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7188" y="295275"/>
            <a:ext cx="9811956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Constructor Calls in Inheritance (chaining)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1D27CE4-EC4A-8780-8E1A-3A9475976C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7188" y="1309689"/>
            <a:ext cx="9720516" cy="5132387"/>
          </a:xfrm>
        </p:spPr>
        <p:txBody>
          <a:bodyPr/>
          <a:lstStyle/>
          <a:p>
            <a:pPr marL="428625" lvl="1" indent="-428625"/>
            <a:r>
              <a:rPr lang="en-US" altLang="en-US" sz="3200" dirty="0">
                <a:latin typeface="Calibri" panose="020F0502020204030204" pitchFamily="34" charset="0"/>
              </a:rPr>
              <a:t>If Derived class object is created, </a:t>
            </a:r>
            <a:r>
              <a:rPr lang="en-US" altLang="en-US" sz="3200" dirty="0">
                <a:solidFill>
                  <a:schemeClr val="accent1"/>
                </a:solidFill>
                <a:latin typeface="Calibri" panose="020F0502020204030204" pitchFamily="34" charset="0"/>
              </a:rPr>
              <a:t>first Base class constructor</a:t>
            </a:r>
            <a:r>
              <a:rPr lang="en-US" altLang="en-US" sz="3200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200" dirty="0">
                <a:latin typeface="Calibri" panose="020F0502020204030204" pitchFamily="34" charset="0"/>
              </a:rPr>
              <a:t>and then </a:t>
            </a:r>
            <a:r>
              <a:rPr lang="en-US" altLang="en-US" sz="3200" dirty="0">
                <a:solidFill>
                  <a:schemeClr val="accent1"/>
                </a:solidFill>
                <a:latin typeface="Calibri" panose="020F0502020204030204" pitchFamily="34" charset="0"/>
              </a:rPr>
              <a:t>Derived class constructor </a:t>
            </a:r>
            <a:r>
              <a:rPr lang="en-US" altLang="en-US" sz="3200" dirty="0">
                <a:latin typeface="Calibri" panose="020F0502020204030204" pitchFamily="34" charset="0"/>
              </a:rPr>
              <a:t>gets called</a:t>
            </a:r>
          </a:p>
          <a:p>
            <a:pPr marL="428625" lvl="1" indent="-428625"/>
            <a:r>
              <a:rPr lang="en-US" altLang="en-US" sz="3600" dirty="0">
                <a:latin typeface="Calibri" panose="020F0502020204030204" pitchFamily="34" charset="0"/>
              </a:rPr>
              <a:t>If base class has</a:t>
            </a:r>
            <a:r>
              <a:rPr lang="en-US" altLang="en-US" sz="3600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600" dirty="0">
                <a:solidFill>
                  <a:schemeClr val="accent1"/>
                </a:solidFill>
                <a:latin typeface="Calibri" panose="020F0502020204030204" pitchFamily="34" charset="0"/>
              </a:rPr>
              <a:t>only</a:t>
            </a:r>
            <a:r>
              <a:rPr lang="en-US" altLang="en-US" sz="3600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600" dirty="0">
                <a:solidFill>
                  <a:schemeClr val="accent1"/>
                </a:solidFill>
                <a:latin typeface="Calibri" panose="020F0502020204030204" pitchFamily="34" charset="0"/>
              </a:rPr>
              <a:t>parameterized constructor</a:t>
            </a:r>
            <a:r>
              <a:rPr lang="en-US" altLang="en-US" sz="3600" dirty="0">
                <a:solidFill>
                  <a:srgbClr val="FFFF00"/>
                </a:solidFill>
                <a:latin typeface="Calibri" panose="020F0502020204030204" pitchFamily="34" charset="0"/>
              </a:rPr>
              <a:t>, </a:t>
            </a:r>
            <a:r>
              <a:rPr lang="en-US" altLang="en-US" sz="3600" dirty="0">
                <a:latin typeface="Calibri" panose="020F0502020204030204" pitchFamily="34" charset="0"/>
              </a:rPr>
              <a:t>it can not be called automatically</a:t>
            </a:r>
            <a:r>
              <a:rPr lang="en-US" altLang="en-US" sz="3600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600" dirty="0">
                <a:solidFill>
                  <a:schemeClr val="accent1"/>
                </a:solidFill>
                <a:latin typeface="Calibri" panose="020F0502020204030204" pitchFamily="34" charset="0"/>
              </a:rPr>
              <a:t>hence programmer needs to call it explicitly</a:t>
            </a:r>
            <a:r>
              <a:rPr lang="en-US" altLang="en-US" sz="3600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600" dirty="0">
                <a:latin typeface="Calibri" panose="020F0502020204030204" pitchFamily="34" charset="0"/>
              </a:rPr>
              <a:t>( To avoid this situation, we can implement parameterized  as well as default constructor in base class)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29720537-D5C7-CA2F-CABF-798711D4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87A1E1-24C0-419C-8B5E-A6F2BE9D8CB3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D8B93BB-3D9B-9362-73FD-F554F9A77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7675" y="317501"/>
            <a:ext cx="7454900" cy="7461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Constructor Calls in Inheritance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1159A1E-D935-233B-9162-D534529D3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7674" y="1255714"/>
            <a:ext cx="9657461" cy="5227637"/>
          </a:xfrm>
        </p:spPr>
        <p:txBody>
          <a:bodyPr rtlCol="0">
            <a:normAutofit/>
          </a:bodyPr>
          <a:lstStyle/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600" dirty="0">
                <a:latin typeface="Calibri" panose="020F0502020204030204" pitchFamily="34" charset="0"/>
              </a:rPr>
              <a:t>Why Base class constructor gets called  in inheritance?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600" i="1" dirty="0">
                <a:solidFill>
                  <a:schemeClr val="accent1"/>
                </a:solidFill>
                <a:latin typeface="Calibri" panose="020F0502020204030204" pitchFamily="34" charset="0"/>
              </a:rPr>
              <a:t>Constructor is object specific and to initialize base class object within Derived class object constructor call is required.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7E261919-FC42-68BB-FBF0-F31204A8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D11FC9-1AE5-4F89-B853-9030454F2A90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FB7D081-AD39-00DE-91D3-FF3FCCE9A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7675" y="295275"/>
            <a:ext cx="7442200" cy="768350"/>
          </a:xfrm>
        </p:spPr>
        <p:txBody>
          <a:bodyPr/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Up casting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172F288-9050-D4C7-AC0C-0CE646EB36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7674" y="1235519"/>
            <a:ext cx="9584309" cy="5219257"/>
          </a:xfrm>
        </p:spPr>
        <p:txBody>
          <a:bodyPr rtlCol="0">
            <a:normAutofit/>
          </a:bodyPr>
          <a:lstStyle/>
          <a:p>
            <a:pPr marL="428625" marR="0" lvl="1" indent="-4286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Up casting </a:t>
            </a:r>
            <a:r>
              <a:rPr lang="en-US" altLang="en-US" sz="3600" dirty="0">
                <a:latin typeface="Calibri" panose="020F0502020204030204" pitchFamily="34" charset="0"/>
              </a:rPr>
              <a:t>is using the Super class reference to refer the </a:t>
            </a: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sub-class</a:t>
            </a:r>
            <a:r>
              <a:rPr lang="en-US" altLang="en-US" sz="3600" dirty="0">
                <a:latin typeface="Calibri" panose="020F0502020204030204" pitchFamily="34" charset="0"/>
              </a:rPr>
              <a:t> object</a:t>
            </a:r>
          </a:p>
          <a:p>
            <a:pPr marL="428625" marR="0" lvl="1" indent="-4286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altLang="en-US" sz="3600" dirty="0">
                <a:latin typeface="Calibri" panose="020F0502020204030204" pitchFamily="34" charset="0"/>
              </a:rPr>
              <a:t>Conversion of sub-class reference into its super class reference is called </a:t>
            </a: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Up casting.</a:t>
            </a:r>
          </a:p>
          <a:p>
            <a:pPr marL="0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altLang="en-US" sz="2850" dirty="0">
              <a:latin typeface="Calibri" panose="020F0502020204030204" pitchFamily="34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0A526329-E2A2-1F47-3F4D-9A069FA6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AF66C9-CEED-472C-8132-2E0E199754B3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47109" name="Group 4">
            <a:extLst>
              <a:ext uri="{FF2B5EF4-FFF2-40B4-BE49-F238E27FC236}">
                <a16:creationId xmlns:a16="http://schemas.microsoft.com/office/drawing/2014/main" id="{67985325-6F05-3D7C-68F3-11768F3DED79}"/>
              </a:ext>
            </a:extLst>
          </p:cNvPr>
          <p:cNvGrpSpPr>
            <a:grpSpLocks/>
          </p:cNvGrpSpPr>
          <p:nvPr/>
        </p:nvGrpSpPr>
        <p:grpSpPr bwMode="auto">
          <a:xfrm>
            <a:off x="4523232" y="4373117"/>
            <a:ext cx="3308350" cy="1830388"/>
            <a:chOff x="5394723" y="3991370"/>
            <a:chExt cx="2240756" cy="18307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1A9AAF-C35B-8274-07DB-B2F10FED7CEA}"/>
                </a:ext>
              </a:extLst>
            </p:cNvPr>
            <p:cNvSpPr/>
            <p:nvPr/>
          </p:nvSpPr>
          <p:spPr>
            <a:xfrm>
              <a:off x="5794403" y="3991370"/>
              <a:ext cx="1331121" cy="5732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3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Player</a:t>
              </a:r>
              <a:endParaRPr lang="en-IN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7111" name="Group 3">
              <a:extLst>
                <a:ext uri="{FF2B5EF4-FFF2-40B4-BE49-F238E27FC236}">
                  <a16:creationId xmlns:a16="http://schemas.microsoft.com/office/drawing/2014/main" id="{F6EF0F92-296D-F924-109B-A8469DD94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4723" y="4564582"/>
              <a:ext cx="2240756" cy="1257575"/>
              <a:chOff x="5394723" y="4564582"/>
              <a:chExt cx="2240756" cy="12575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0418FB-C0DA-CE6C-91BB-7FE684D6448D}"/>
                  </a:ext>
                </a:extLst>
              </p:cNvPr>
              <p:cNvSpPr/>
              <p:nvPr/>
            </p:nvSpPr>
            <p:spPr>
              <a:xfrm>
                <a:off x="5394723" y="5248944"/>
                <a:ext cx="2240756" cy="5732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IN" sz="3000" b="1" dirty="0" err="1">
                    <a:solidFill>
                      <a:schemeClr val="tx1"/>
                    </a:solidFill>
                    <a:latin typeface="Calibri" panose="020F0502020204030204" pitchFamily="34" charset="0"/>
                  </a:rPr>
                  <a:t>CricketPlayer</a:t>
                </a:r>
                <a:endParaRPr lang="en-IN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0F4E0481-6142-2B95-A6A3-BE5137D30CA2}"/>
                  </a:ext>
                </a:extLst>
              </p:cNvPr>
              <p:cNvSpPr/>
              <p:nvPr/>
            </p:nvSpPr>
            <p:spPr>
              <a:xfrm rot="16200000">
                <a:off x="6121752" y="4765144"/>
                <a:ext cx="676422" cy="275298"/>
              </a:xfrm>
              <a:prstGeom prst="righ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19286FD-E922-0715-D51D-0D571CDCF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7675" y="290514"/>
            <a:ext cx="7340600" cy="714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Polymorphism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B68BAD9-DF28-E930-647E-0C69B72CBD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08760" y="1004889"/>
            <a:ext cx="10451592" cy="5546724"/>
          </a:xfrm>
        </p:spPr>
        <p:txBody>
          <a:bodyPr rtlCol="0">
            <a:normAutofit/>
          </a:bodyPr>
          <a:lstStyle/>
          <a:p>
            <a:pPr marL="428625" marR="0" lvl="1" indent="-4286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Polymorphism</a:t>
            </a: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means</a:t>
            </a: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 many forms </a:t>
            </a: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of same thing</a:t>
            </a:r>
          </a:p>
          <a:p>
            <a:pPr marL="428625" marR="0" lvl="1" indent="-4286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There are two type of Polymorphism</a:t>
            </a:r>
          </a:p>
          <a:p>
            <a:pPr marL="428625" marR="0" lvl="1" indent="-4286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Static Polymorphism ( Early binding)	</a:t>
            </a:r>
          </a:p>
          <a:p>
            <a:pPr marL="1314450" lvl="3" indent="-457200">
              <a:buClr>
                <a:srgbClr val="A5301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3000" b="1" dirty="0">
                <a:solidFill>
                  <a:schemeClr val="tx1"/>
                </a:solidFill>
                <a:latin typeface="Calibri" panose="020F0502020204030204" pitchFamily="34" charset="0"/>
              </a:rPr>
              <a:t>Achieved through Method Overloading</a:t>
            </a:r>
          </a:p>
          <a:p>
            <a:pPr marL="428625" lvl="1" indent="-428625">
              <a:buClr>
                <a:srgbClr val="A53010"/>
              </a:buClr>
              <a:defRPr/>
            </a:pP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Runtime Polymorphism ( Late  or runtime binding )</a:t>
            </a:r>
          </a:p>
          <a:p>
            <a:pPr marL="1428750" lvl="3" indent="-571500">
              <a:buClr>
                <a:srgbClr val="A5301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Achieved through Method Overriding &amp;  late binding</a:t>
            </a:r>
          </a:p>
          <a:p>
            <a:pPr marL="1428750" lvl="3" indent="-571500">
              <a:buClr>
                <a:srgbClr val="A5301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Methods are called using Dynamic Method dispatch</a:t>
            </a:r>
          </a:p>
        </p:txBody>
      </p:sp>
      <p:sp>
        <p:nvSpPr>
          <p:cNvPr id="49156" name="Slide Number Placeholder 1">
            <a:extLst>
              <a:ext uri="{FF2B5EF4-FFF2-40B4-BE49-F238E27FC236}">
                <a16:creationId xmlns:a16="http://schemas.microsoft.com/office/drawing/2014/main" id="{38CD500C-A2EF-4A6E-7882-9B1A3A55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94DE2-9D39-4353-8DE9-6BEC8C81F467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41A2883-A274-BADB-F7E2-BBB7BB576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7676" y="295275"/>
            <a:ext cx="7477125" cy="768350"/>
          </a:xfrm>
        </p:spPr>
        <p:txBody>
          <a:bodyPr/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Method Overriding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71E99F3-316F-1591-9C44-624EF40B3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5608" y="1063625"/>
            <a:ext cx="10387584" cy="5499100"/>
          </a:xfrm>
        </p:spPr>
        <p:txBody>
          <a:bodyPr>
            <a:normAutofit/>
          </a:bodyPr>
          <a:lstStyle/>
          <a:p>
            <a:pPr marL="428625" lvl="1" indent="-428625"/>
            <a:r>
              <a:rPr lang="en-US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When both super class and sub-class have </a:t>
            </a:r>
            <a:r>
              <a:rPr lang="en-US" altLang="en-US" sz="30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rPr>
              <a:t>instance method with same signature but different implementation</a:t>
            </a:r>
            <a:r>
              <a:rPr lang="en-US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is called as </a:t>
            </a:r>
            <a:r>
              <a:rPr lang="en-US" altLang="en-US" sz="30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rPr>
              <a:t>Method Overriding</a:t>
            </a:r>
          </a:p>
          <a:p>
            <a:pPr marL="428625" lvl="1" indent="-428625"/>
            <a:r>
              <a:rPr lang="en-US" altLang="en-US" sz="30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rPr>
              <a:t>Extends behavior </a:t>
            </a:r>
            <a:r>
              <a:rPr lang="en-US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of parent class method in child class</a:t>
            </a:r>
          </a:p>
          <a:p>
            <a:pPr marL="428625" lvl="1" indent="-428625"/>
            <a:r>
              <a:rPr lang="en-US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Requirements for Method Overriding</a:t>
            </a:r>
          </a:p>
          <a:p>
            <a:pPr marL="1314450" lvl="3" indent="-457200">
              <a:buFont typeface="Courier New" panose="02070309020205020404" pitchFamily="49" charset="0"/>
              <a:buChar char="o"/>
            </a:pPr>
            <a:r>
              <a:rPr lang="en-US" altLang="en-US" sz="26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rPr>
              <a:t>Inheritance</a:t>
            </a:r>
            <a:r>
              <a:rPr lang="en-US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is must for method overriding</a:t>
            </a:r>
          </a:p>
          <a:p>
            <a:pPr marL="1314450" lvl="3" indent="-457200">
              <a:buFont typeface="Courier New" panose="02070309020205020404" pitchFamily="49" charset="0"/>
              <a:buChar char="o"/>
            </a:pP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rPr>
              <a:t>Same signature means </a:t>
            </a:r>
            <a:r>
              <a:rPr lang="en-US" altLang="en-US" sz="26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rPr>
              <a:t>same return type, parameter list and name </a:t>
            </a: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rPr>
              <a:t>of method</a:t>
            </a:r>
          </a:p>
          <a:p>
            <a:pPr marL="1314450" lvl="3" indent="-457200">
              <a:buFont typeface="Courier New" panose="02070309020205020404" pitchFamily="49" charset="0"/>
              <a:buChar char="o"/>
            </a:pPr>
            <a:r>
              <a:rPr lang="en-US" altLang="en-US" sz="26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rPr>
              <a:t>Static</a:t>
            </a:r>
            <a:r>
              <a:rPr lang="en-US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and </a:t>
            </a:r>
            <a:r>
              <a:rPr lang="en-US" altLang="en-US" sz="26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rPr>
              <a:t>final</a:t>
            </a:r>
            <a:r>
              <a:rPr lang="en-US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methods </a:t>
            </a:r>
            <a:r>
              <a:rPr lang="en-US" altLang="en-US" sz="26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rPr>
              <a:t>can not be overridden </a:t>
            </a:r>
            <a:r>
              <a:rPr lang="en-US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as they are not inherited in child class</a:t>
            </a:r>
          </a:p>
          <a:p>
            <a:pPr marL="1314450" lvl="3" indent="-457200">
              <a:buFont typeface="Courier New" panose="02070309020205020404" pitchFamily="49" charset="0"/>
              <a:buChar char="o"/>
            </a:pPr>
            <a:endParaRPr lang="en-US" altLang="en-US" sz="26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300038" lvl="2" indent="0"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8D6BE9E0-4D1A-7FA2-9AE2-C202F7D5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3F51EE-8511-4AFF-BC66-113EBD3A350C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477DB4-EA97-B271-4569-4D07FF92B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4" y="1133855"/>
            <a:ext cx="10381204" cy="555145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FA1C444-EEA0-A15E-F30C-530092A62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7676" y="295275"/>
            <a:ext cx="9483724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Method Overloading vs 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951182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46F1F13-8DB9-A676-F815-7E2FC812A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6" y="295276"/>
            <a:ext cx="9402190" cy="8921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latin typeface="Calibri" panose="020F0502020204030204" pitchFamily="34" charset="0"/>
              </a:rPr>
              <a:t> Virtual Methods and dynamic method dispatch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D2D40E3-628C-67BA-1A79-31AD584E2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323975"/>
            <a:ext cx="9786238" cy="5145088"/>
          </a:xfrm>
        </p:spPr>
        <p:txBody>
          <a:bodyPr rtlCol="0">
            <a:normAutofit lnSpcReduction="10000"/>
          </a:bodyPr>
          <a:lstStyle/>
          <a:p>
            <a:pPr marL="428625" marR="0" lvl="1" indent="-4286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rPr>
              <a:t>Dynamic method dispatch </a:t>
            </a: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is achieved through virtual methods</a:t>
            </a:r>
          </a:p>
          <a:p>
            <a:pPr marL="428625" marR="0" lvl="1" indent="-4286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lang="en-US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428625" marR="0" lvl="1" indent="-4286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All </a:t>
            </a:r>
            <a:r>
              <a:rPr lang="en-US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instance methods</a:t>
            </a: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are by default </a:t>
            </a:r>
            <a:r>
              <a:rPr lang="en-US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virtual</a:t>
            </a: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in Java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endParaRPr lang="en-US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428625" marR="0" lvl="1" indent="-42862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Method calls are resolved at runtime based on type of object but not considering type of reference</a:t>
            </a:r>
          </a:p>
          <a:p>
            <a:pPr marL="728663" lvl="2" indent="-428625" defTabSz="457207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pPr marL="428625" lvl="1" indent="-42862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 sz="2100" dirty="0">
              <a:latin typeface="Calibri" panose="020F0502020204030204" pitchFamily="34" charset="0"/>
            </a:endParaRP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8F505DC7-3A3E-EAE5-A5F6-F85E5D1F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7647C3-8EE9-4E2D-9630-B272AE5A115C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34C6DFAC-4023-F13A-0B21-D89EDB3C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176214"/>
            <a:ext cx="977861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57175" indent="-254000"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Object Oriented Principles</a:t>
            </a:r>
            <a:b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7CACE6E1-EA46-D4B1-11F5-26523FC3A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063625"/>
            <a:ext cx="8742363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I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Encapsulation:  </a:t>
            </a:r>
          </a:p>
          <a:p>
            <a:pPr marL="1089025" lvl="3" indent="-4572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binding data members with member functions of object.</a:t>
            </a:r>
          </a:p>
          <a:p>
            <a:pPr marL="1089025" lvl="3" indent="-4572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binding properties with behaviours of object.</a:t>
            </a:r>
          </a:p>
          <a:p>
            <a:pPr marL="342900" lvl="1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I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Inheritance:  </a:t>
            </a:r>
          </a:p>
          <a:p>
            <a:pPr marL="1089025" lvl="3" indent="-4572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Creation of new object by  acquiring common properties and behaviours and extending behaviour of parent object if required.</a:t>
            </a:r>
          </a:p>
          <a:p>
            <a:pPr marL="1089025" lvl="3" indent="-4572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I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Generalization to Specialization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1F8FD019-664E-70E1-D63F-AF862E447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buSzPct val="100000"/>
            </a:pPr>
            <a:fld id="{C1057611-DA70-4E46-AF56-CDF49D5180B3}" type="slidenum">
              <a:rPr lang="en-IN" altLang="en-US" sz="2800">
                <a:solidFill>
                  <a:srgbClr val="FFFFFF"/>
                </a:solidFill>
              </a:rPr>
              <a:pPr algn="ctr">
                <a:buSzPct val="100000"/>
              </a:pPr>
              <a:t>3</a:t>
            </a:fld>
            <a:endParaRPr lang="en-I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986ABEE-6D4E-568E-79A3-31D6DE6EB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7675" y="322263"/>
            <a:ext cx="7448550" cy="741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Abstract class and Interface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55EC968-286D-E07E-879C-70B370AD1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1056" y="1152907"/>
            <a:ext cx="10314432" cy="5382830"/>
          </a:xfrm>
        </p:spPr>
        <p:txBody>
          <a:bodyPr>
            <a:normAutofit fontScale="92500"/>
          </a:bodyPr>
          <a:lstStyle/>
          <a:p>
            <a:pPr marL="428625" lvl="1" indent="-428625"/>
            <a:r>
              <a:rPr lang="en-US" altLang="en-US" sz="3600" dirty="0">
                <a:latin typeface="Calibri" panose="020F0502020204030204" pitchFamily="34" charset="0"/>
              </a:rPr>
              <a:t>Abstract class is class which has at least </a:t>
            </a:r>
            <a:r>
              <a:rPr lang="en-US" altLang="en-US" sz="3600" dirty="0">
                <a:solidFill>
                  <a:schemeClr val="accent1"/>
                </a:solidFill>
                <a:latin typeface="Calibri" panose="020F0502020204030204" pitchFamily="34" charset="0"/>
              </a:rPr>
              <a:t>one abstract method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or</a:t>
            </a:r>
            <a:r>
              <a:rPr lang="en-US" altLang="en-US" sz="3600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class declared as </a:t>
            </a:r>
            <a:r>
              <a:rPr lang="en-US" altLang="en-US" sz="3600" dirty="0">
                <a:solidFill>
                  <a:schemeClr val="accent1"/>
                </a:solidFill>
                <a:latin typeface="Calibri" panose="020F0502020204030204" pitchFamily="34" charset="0"/>
              </a:rPr>
              <a:t>abstract</a:t>
            </a:r>
          </a:p>
          <a:p>
            <a:pPr marL="428625" lvl="1" indent="-428625"/>
            <a:r>
              <a:rPr lang="en-US" altLang="en-US" sz="3600" dirty="0">
                <a:solidFill>
                  <a:schemeClr val="accent1"/>
                </a:solidFill>
                <a:latin typeface="Calibri" panose="020F0502020204030204" pitchFamily="34" charset="0"/>
              </a:rPr>
              <a:t>abstract keyword can be applied to methods and classes</a:t>
            </a:r>
          </a:p>
          <a:p>
            <a:pPr marL="428625" lvl="1" indent="-428625"/>
            <a:r>
              <a:rPr lang="en-US" altLang="en-US" sz="3600" dirty="0">
                <a:latin typeface="Calibri" panose="020F0502020204030204" pitchFamily="34" charset="0"/>
              </a:rPr>
              <a:t>Abstract class is incomplete which has common functionality implemented and some functionality is unimplemented </a:t>
            </a: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(incomplete type)</a:t>
            </a:r>
          </a:p>
          <a:p>
            <a:pPr marL="428625" lvl="1" indent="-428625"/>
            <a:r>
              <a:rPr lang="en-US" altLang="en-US" sz="3600" dirty="0">
                <a:latin typeface="Calibri" panose="020F0502020204030204" pitchFamily="34" charset="0"/>
              </a:rPr>
              <a:t>Interface has all methods are </a:t>
            </a:r>
            <a:r>
              <a:rPr lang="en-US" altLang="en-US" sz="3600" b="1" dirty="0">
                <a:latin typeface="Calibri" panose="020F0502020204030204" pitchFamily="34" charset="0"/>
              </a:rPr>
              <a:t>public and abstract</a:t>
            </a:r>
          </a:p>
          <a:p>
            <a:pPr marL="428625" lvl="1" indent="-428625"/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Object of Abstract class &amp; Interface can not be created.</a:t>
            </a:r>
          </a:p>
        </p:txBody>
      </p:sp>
      <p:sp>
        <p:nvSpPr>
          <p:cNvPr id="59396" name="Slide Number Placeholder 1">
            <a:extLst>
              <a:ext uri="{FF2B5EF4-FFF2-40B4-BE49-F238E27FC236}">
                <a16:creationId xmlns:a16="http://schemas.microsoft.com/office/drawing/2014/main" id="{381B2821-3549-4844-021A-EA0BCA93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ED57C2-0667-4708-9860-35AC5C07F0AF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FCCFFA6C-A760-FFF7-7F03-3699E772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6" y="265113"/>
            <a:ext cx="705326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57175" indent="-254000"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Object Oriented Principles</a:t>
            </a:r>
            <a:br>
              <a:rPr lang="en-US" altLang="en-US" sz="2400" b="1" dirty="0">
                <a:solidFill>
                  <a:srgbClr val="EBEBEB"/>
                </a:solidFill>
                <a:latin typeface="Calibri" panose="020F0502020204030204" pitchFamily="34" charset="0"/>
              </a:rPr>
            </a:br>
            <a:endParaRPr lang="en-US" altLang="en-US" sz="2400" b="1" dirty="0">
              <a:solidFill>
                <a:srgbClr val="EBEBEB"/>
              </a:solidFill>
              <a:latin typeface="Calibri" panose="020F0502020204030204" pitchFamily="34" charset="0"/>
            </a:endParaRPr>
          </a:p>
          <a:p>
            <a:pPr eaLnBrk="1" hangingPunct="1">
              <a:buSzPct val="100000"/>
            </a:pPr>
            <a:endParaRPr lang="en-US" altLang="en-US" sz="2400" b="1" dirty="0">
              <a:solidFill>
                <a:srgbClr val="EBEBEB"/>
              </a:solidFill>
              <a:latin typeface="Calibri" panose="020F0502020204030204" pitchFamily="34" charset="0"/>
            </a:endParaRPr>
          </a:p>
          <a:p>
            <a:pPr eaLnBrk="1" hangingPunct="1">
              <a:buSzPct val="100000"/>
            </a:pPr>
            <a:endParaRPr lang="en-US" altLang="en-US" sz="2400" b="1" dirty="0">
              <a:solidFill>
                <a:srgbClr val="EBEBEB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F320C47C-44AB-3F49-1604-7987BFD49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063626"/>
            <a:ext cx="8742363" cy="517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IN" altLang="en-US" sz="2700" b="1" dirty="0">
                <a:solidFill>
                  <a:schemeClr val="tx1"/>
                </a:solidFill>
                <a:latin typeface="Calibri" panose="020F0502020204030204" pitchFamily="34" charset="0"/>
              </a:rPr>
              <a:t>Polymorphism:  </a:t>
            </a:r>
          </a:p>
          <a:p>
            <a:pPr marL="974725" lvl="3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500" dirty="0">
                <a:solidFill>
                  <a:schemeClr val="tx1"/>
                </a:solidFill>
                <a:latin typeface="Calibri" panose="020F0502020204030204" pitchFamily="34" charset="0"/>
              </a:rPr>
              <a:t>many forms of same thing</a:t>
            </a:r>
          </a:p>
          <a:p>
            <a:pPr marL="974725" lvl="3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500" b="1" dirty="0">
                <a:solidFill>
                  <a:schemeClr val="tx1"/>
                </a:solidFill>
                <a:latin typeface="Calibri" panose="020F0502020204030204" pitchFamily="34" charset="0"/>
              </a:rPr>
              <a:t>different behaviour for different caller </a:t>
            </a:r>
          </a:p>
          <a:p>
            <a:pPr marL="342900" lvl="1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IN" altLang="en-US" sz="2700" b="1" dirty="0">
                <a:solidFill>
                  <a:schemeClr val="tx1"/>
                </a:solidFill>
                <a:latin typeface="Calibri" panose="020F0502020204030204" pitchFamily="34" charset="0"/>
              </a:rPr>
              <a:t>Coupling:  </a:t>
            </a:r>
          </a:p>
          <a:p>
            <a:pPr marL="974725" lvl="3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500" dirty="0">
                <a:solidFill>
                  <a:schemeClr val="tx1"/>
                </a:solidFill>
                <a:latin typeface="Calibri" panose="020F0502020204030204" pitchFamily="34" charset="0"/>
              </a:rPr>
              <a:t> Interaction between different objects( Message passing)</a:t>
            </a:r>
          </a:p>
          <a:p>
            <a:pPr marL="974725" lvl="3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500" dirty="0">
                <a:solidFill>
                  <a:schemeClr val="tx1"/>
                </a:solidFill>
                <a:latin typeface="Calibri" panose="020F0502020204030204" pitchFamily="34" charset="0"/>
              </a:rPr>
              <a:t> Coupling should be </a:t>
            </a:r>
            <a:r>
              <a:rPr lang="en-IN" altLang="en-US" sz="2500" b="1" dirty="0">
                <a:solidFill>
                  <a:schemeClr val="tx1"/>
                </a:solidFill>
                <a:latin typeface="Calibri" panose="020F0502020204030204" pitchFamily="34" charset="0"/>
              </a:rPr>
              <a:t>low</a:t>
            </a:r>
            <a:r>
              <a:rPr lang="en-IN" altLang="en-US" sz="2500" dirty="0">
                <a:solidFill>
                  <a:schemeClr val="tx1"/>
                </a:solidFill>
                <a:latin typeface="Calibri" panose="020F0502020204030204" pitchFamily="34" charset="0"/>
              </a:rPr>
              <a:t> ideally</a:t>
            </a:r>
          </a:p>
          <a:p>
            <a:pPr marL="342900" lvl="1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IN" altLang="en-US" sz="2700" b="1" dirty="0">
                <a:solidFill>
                  <a:schemeClr val="tx1"/>
                </a:solidFill>
                <a:latin typeface="Calibri" panose="020F0502020204030204" pitchFamily="34" charset="0"/>
              </a:rPr>
              <a:t>Cohesion:</a:t>
            </a:r>
          </a:p>
          <a:p>
            <a:pPr marL="974725" lvl="3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500" dirty="0">
                <a:solidFill>
                  <a:schemeClr val="tx1"/>
                </a:solidFill>
                <a:latin typeface="Calibri" panose="020F0502020204030204" pitchFamily="34" charset="0"/>
              </a:rPr>
              <a:t>Interaction within object</a:t>
            </a:r>
          </a:p>
          <a:p>
            <a:pPr marL="974725" lvl="3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IN" altLang="en-US" sz="2500" dirty="0">
                <a:solidFill>
                  <a:schemeClr val="tx1"/>
                </a:solidFill>
                <a:latin typeface="Calibri" panose="020F0502020204030204" pitchFamily="34" charset="0"/>
              </a:rPr>
              <a:t> Cohesion should be </a:t>
            </a:r>
            <a:r>
              <a:rPr lang="en-IN" altLang="en-US" sz="2500" b="1" dirty="0">
                <a:solidFill>
                  <a:schemeClr val="tx1"/>
                </a:solidFill>
                <a:latin typeface="Calibri" panose="020F0502020204030204" pitchFamily="34" charset="0"/>
              </a:rPr>
              <a:t>high</a:t>
            </a:r>
            <a:r>
              <a:rPr lang="en-IN" altLang="en-US" sz="2500" dirty="0">
                <a:solidFill>
                  <a:schemeClr val="tx1"/>
                </a:solidFill>
                <a:latin typeface="Calibri" panose="020F0502020204030204" pitchFamily="34" charset="0"/>
              </a:rPr>
              <a:t>( Self sufficient object)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9A1697A2-9999-2EA2-9000-0FEE423C0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buSzPct val="100000"/>
            </a:pPr>
            <a:fld id="{D208F06A-9E4C-4D82-9B76-600A6D56530F}" type="slidenum">
              <a:rPr lang="en-IN" altLang="en-US" sz="2800">
                <a:solidFill>
                  <a:srgbClr val="FFFFFF"/>
                </a:solidFill>
              </a:rPr>
              <a:pPr algn="ctr">
                <a:buSzPct val="100000"/>
              </a:pPr>
              <a:t>4</a:t>
            </a:fld>
            <a:endParaRPr lang="en-I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B1DB08E7-C45B-6E00-931E-297A4DEA8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188913"/>
            <a:ext cx="70532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57175" indent="-254000"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Programming practices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F069972E-7EA4-24E8-857C-B6B49F4C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196974"/>
            <a:ext cx="8742363" cy="528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Data Abstraction: </a:t>
            </a:r>
          </a:p>
          <a:p>
            <a:pPr marL="1089025" lvl="3" indent="-4572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Knowing required details about Object</a:t>
            </a:r>
          </a:p>
          <a:p>
            <a:pPr marL="1089025" lvl="3" indent="-4572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Never details about how the object performs behaviors</a:t>
            </a:r>
          </a:p>
          <a:p>
            <a:pPr marL="631825" lvl="3" fontAlgn="base">
              <a:spcBef>
                <a:spcPts val="1000"/>
              </a:spcBef>
              <a:buClr>
                <a:srgbClr val="A53010"/>
              </a:buClr>
              <a:buSzPct val="80000"/>
              <a:tabLst/>
              <a:defRPr/>
            </a:pPr>
            <a:endParaRPr lang="en-US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lvl="1" indent="-342900" fontAlgn="base">
              <a:spcBef>
                <a:spcPts val="1000"/>
              </a:spcBef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Data Hiding:  </a:t>
            </a:r>
          </a:p>
          <a:p>
            <a:pPr marL="1089025" lvl="3" indent="-4572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Controlling the accessibility of objects data( Properties and behaviors) </a:t>
            </a:r>
          </a:p>
          <a:p>
            <a:pPr marL="1089025" lvl="3" indent="-457200" fontAlgn="base">
              <a:spcBef>
                <a:spcPts val="1000"/>
              </a:spcBef>
              <a:buClr>
                <a:srgbClr val="A53010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Hiding details from outside world.</a:t>
            </a: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44660317-3D0E-B07E-86EE-9EEDFB6A3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buSzPct val="100000"/>
            </a:pPr>
            <a:fld id="{36BC9A67-5F33-4A0D-A6CC-2E9DC3AEBAD5}" type="slidenum">
              <a:rPr lang="en-IN" altLang="en-US" sz="2800">
                <a:solidFill>
                  <a:srgbClr val="FFFFFF"/>
                </a:solidFill>
              </a:rPr>
              <a:pPr algn="ctr">
                <a:buSzPct val="100000"/>
              </a:pPr>
              <a:t>5</a:t>
            </a:fld>
            <a:endParaRPr lang="en-I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1AAF2A4-F19B-51DF-37C7-ED38E22F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4" y="201614"/>
            <a:ext cx="7526337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Code re-use techniques in Java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C0616C1-0DC4-EBDD-CFF2-833414A1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714" y="1270000"/>
            <a:ext cx="8740775" cy="4979988"/>
          </a:xfrm>
        </p:spPr>
        <p:txBody>
          <a:bodyPr rtlCol="0">
            <a:normAutofit/>
          </a:bodyPr>
          <a:lstStyle/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IN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Association  (has-a relationship)</a:t>
            </a:r>
          </a:p>
          <a:p>
            <a:pPr marL="742962" marR="0" lvl="1" indent="-285755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3EACF">
                  <a:lumMod val="40000"/>
                  <a:lumOff val="60000"/>
                </a:srgbClr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Using existing objects/functionality</a:t>
            </a:r>
            <a:endParaRPr lang="en-IN" sz="36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IN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Inheritance (is-a relation)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IN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Code reuse and extension</a:t>
            </a: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sz="3200" dirty="0">
                <a:latin typeface="Calibri" panose="020F0502020204030204" pitchFamily="34" charset="0"/>
              </a:rPr>
              <a:t> </a:t>
            </a:r>
            <a:endParaRPr lang="en-IN" sz="2550" dirty="0">
              <a:latin typeface="Calibri" panose="020F0502020204030204" pitchFamily="34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Slide Number Placeholder 2">
            <a:extLst>
              <a:ext uri="{FF2B5EF4-FFF2-40B4-BE49-F238E27FC236}">
                <a16:creationId xmlns:a16="http://schemas.microsoft.com/office/drawing/2014/main" id="{ECFDE6A6-C76D-C681-67E8-C46D0C78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292C3D-7254-489B-8FB9-9EF4F124A55A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D4F8E81-5D2E-B168-5D1E-C33861737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6" y="287338"/>
            <a:ext cx="7262813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 dirty="0">
                <a:latin typeface="Calibri" panose="020F0502020204030204" pitchFamily="34" charset="0"/>
              </a:rPr>
              <a:t>Association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54FCEE3-E6CE-2435-39D7-31B2608C9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042988"/>
            <a:ext cx="9338182" cy="5527674"/>
          </a:xfrm>
        </p:spPr>
        <p:txBody>
          <a:bodyPr rtlCol="0">
            <a:normAutofit lnSpcReduction="10000"/>
          </a:bodyPr>
          <a:lstStyle/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One class contains one or more references/objects of other classes. (class has an object from another class as a data member)</a:t>
            </a:r>
          </a:p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Association is also called containment</a:t>
            </a:r>
          </a:p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Through Association we can use existing functionality AS-IS.</a:t>
            </a:r>
          </a:p>
          <a:p>
            <a:pPr marL="342900" marR="0" lvl="1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80000"/>
              <a:buFont typeface="Wingdings 3" charset="2"/>
              <a:buChar char=""/>
              <a:tabLst/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Association is specialized to Aggregation and Aggregation specialized to Composition</a:t>
            </a:r>
          </a:p>
          <a:p>
            <a:pPr marL="0" indent="-400050" algn="just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Examples</a:t>
            </a:r>
          </a:p>
          <a:p>
            <a:pPr marL="157163" lvl="1" indent="-257175" algn="just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Person has Addresses</a:t>
            </a:r>
          </a:p>
          <a:p>
            <a:pPr marL="157163" lvl="1" indent="-257175" algn="just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 Student has Certificates</a:t>
            </a:r>
          </a:p>
          <a:p>
            <a:pPr marL="157163" lvl="1" indent="-257175" algn="just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 Person has </a:t>
            </a:r>
            <a:r>
              <a:rPr lang="en-US" altLang="en-US" sz="2600" dirty="0" err="1">
                <a:solidFill>
                  <a:schemeClr val="tx1"/>
                </a:solidFill>
                <a:latin typeface="Calibri" panose="020F0502020204030204" pitchFamily="34" charset="0"/>
              </a:rPr>
              <a:t>AdharCard</a:t>
            </a:r>
            <a:endParaRPr lang="en-US" altLang="en-US" sz="2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 sz="788" dirty="0"/>
          </a:p>
        </p:txBody>
      </p:sp>
      <p:sp>
        <p:nvSpPr>
          <p:cNvPr id="9220" name="Slide Number Placeholder 1">
            <a:extLst>
              <a:ext uri="{FF2B5EF4-FFF2-40B4-BE49-F238E27FC236}">
                <a16:creationId xmlns:a16="http://schemas.microsoft.com/office/drawing/2014/main" id="{B1C83485-4F8D-21E3-9E88-82C7AE27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71F9FB-5A18-4E07-BE19-ADFF7A4394B3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62AC9AC-21A7-7E75-5E68-91BC650D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164" y="198438"/>
            <a:ext cx="10242612" cy="838198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4400" b="1" dirty="0">
                <a:latin typeface="Calibri" panose="020F0502020204030204" pitchFamily="34" charset="0"/>
              </a:rPr>
              <a:t>Association, Aggregation and Composition </a:t>
            </a: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3BCB94C9-ED46-CB36-9C89-A2E2D8DA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55BDAB-F68D-46D8-B26C-0192B8EAC862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6D3827-84AB-5127-323E-01D411133B61}"/>
              </a:ext>
            </a:extLst>
          </p:cNvPr>
          <p:cNvSpPr/>
          <p:nvPr/>
        </p:nvSpPr>
        <p:spPr>
          <a:xfrm>
            <a:off x="3756025" y="1727201"/>
            <a:ext cx="4141788" cy="40941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  <a:p>
            <a:pPr algn="ctr">
              <a:defRPr/>
            </a:pPr>
            <a:endParaRPr lang="en-IN" dirty="0"/>
          </a:p>
          <a:p>
            <a:pPr algn="ctr">
              <a:defRPr/>
            </a:pPr>
            <a:endParaRPr lang="en-IN" dirty="0"/>
          </a:p>
          <a:p>
            <a:pPr algn="ctr">
              <a:defRPr/>
            </a:pPr>
            <a:endParaRPr lang="en-IN" dirty="0"/>
          </a:p>
          <a:p>
            <a:pPr algn="ctr">
              <a:defRPr/>
            </a:pPr>
            <a:endParaRPr lang="en-IN" dirty="0"/>
          </a:p>
          <a:p>
            <a:pPr algn="ctr">
              <a:defRPr/>
            </a:pPr>
            <a:endParaRPr lang="en-IN" dirty="0"/>
          </a:p>
          <a:p>
            <a:pPr algn="ctr">
              <a:defRPr/>
            </a:pPr>
            <a:endParaRPr lang="en-IN" dirty="0"/>
          </a:p>
          <a:p>
            <a:pPr algn="ctr">
              <a:defRPr/>
            </a:pPr>
            <a:endParaRPr lang="en-IN" dirty="0"/>
          </a:p>
          <a:p>
            <a:pPr algn="ctr">
              <a:defRPr/>
            </a:pPr>
            <a:endParaRPr lang="en-IN" dirty="0"/>
          </a:p>
          <a:p>
            <a:pPr algn="ctr">
              <a:defRPr/>
            </a:pPr>
            <a:endParaRPr lang="en-IN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IN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Association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35F9B5-51D2-AB02-94E7-2D4907629F41}"/>
              </a:ext>
            </a:extLst>
          </p:cNvPr>
          <p:cNvSpPr/>
          <p:nvPr/>
        </p:nvSpPr>
        <p:spPr>
          <a:xfrm>
            <a:off x="4267200" y="1727200"/>
            <a:ext cx="3079750" cy="32654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I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Aggregation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0B7D3-B522-0A3E-AEDB-8181F72301C0}"/>
              </a:ext>
            </a:extLst>
          </p:cNvPr>
          <p:cNvSpPr/>
          <p:nvPr/>
        </p:nvSpPr>
        <p:spPr>
          <a:xfrm>
            <a:off x="4627563" y="1727200"/>
            <a:ext cx="2241550" cy="2146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lang="en-IN" sz="21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IN" sz="2100" b="1" dirty="0">
                <a:solidFill>
                  <a:srgbClr val="000000"/>
                </a:solidFill>
                <a:latin typeface="Calibri" panose="020F0502020204030204" pitchFamily="34" charset="0"/>
              </a:rPr>
              <a:t>Composition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1F92CA4-1798-263C-6AA3-E86F0C454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26" y="301625"/>
            <a:ext cx="7362825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>
                <a:latin typeface="Calibri" panose="020F0502020204030204" pitchFamily="34" charset="0"/>
              </a:rPr>
              <a:t>Association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487109E-B797-6FEA-5CE3-80756E66F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6" y="1057275"/>
            <a:ext cx="10344022" cy="5499100"/>
          </a:xfrm>
        </p:spPr>
        <p:txBody>
          <a:bodyPr rtlCol="0">
            <a:normAutofit/>
          </a:bodyPr>
          <a:lstStyle/>
          <a:p>
            <a:pPr marL="342900" lvl="1" indent="-342900" fontAlgn="base">
              <a:buClr>
                <a:srgbClr val="A53010"/>
              </a:buClr>
              <a:buSzPct val="80000"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It defines has- relationship between objects</a:t>
            </a:r>
          </a:p>
          <a:p>
            <a:pPr marL="342900" lvl="1" indent="-342900" fontAlgn="base">
              <a:buClr>
                <a:srgbClr val="A53010"/>
              </a:buClr>
              <a:buSzPct val="80000"/>
              <a:defRPr/>
            </a:pPr>
            <a:r>
              <a:rPr lang="en-US" altLang="en-US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Define Multiplicity between objects</a:t>
            </a:r>
          </a:p>
          <a:p>
            <a:pPr marL="342900" lvl="1" indent="-342900" fontAlgn="base">
              <a:buClr>
                <a:srgbClr val="A53010"/>
              </a:buClr>
              <a:buSzPct val="80000"/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Calibri" panose="020F0502020204030204" pitchFamily="34" charset="0"/>
              </a:rPr>
              <a:t>Association  can be used for implementing one-to –one,  one-to-many and many-to-many kinds of relationship between objects. </a:t>
            </a:r>
          </a:p>
          <a:p>
            <a:pPr marL="0" lvl="1" indent="0" fontAlgn="base">
              <a:buClr>
                <a:srgbClr val="A53010"/>
              </a:buClr>
              <a:buSzPct val="80000"/>
              <a:buNone/>
              <a:defRPr/>
            </a:pPr>
            <a:r>
              <a:rPr lang="en-US" altLang="en-US" sz="4000" dirty="0">
                <a:solidFill>
                  <a:schemeClr val="tx1"/>
                </a:solidFill>
                <a:latin typeface="Calibri" panose="020F0502020204030204" pitchFamily="34" charset="0"/>
              </a:rPr>
              <a:t>Example. Car and Driver relationship</a:t>
            </a:r>
          </a:p>
          <a:p>
            <a:pPr marL="1143020" lvl="2" indent="-228604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 sz="788" dirty="0"/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4556CADB-4DA0-38B6-26B7-CBD07EB6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EEA2EF-A04E-4015-8405-B8C0D7E0913C}" type="slidenum">
              <a:rPr lang="en-IN" altLang="en-US" sz="280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IN" altLang="en-US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1391</Words>
  <Application>Microsoft Office PowerPoint</Application>
  <PresentationFormat>Widescreen</PresentationFormat>
  <Paragraphs>342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Wingdings 3</vt:lpstr>
      <vt:lpstr>Wisp</vt:lpstr>
      <vt:lpstr>Object Oriented Paradigm</vt:lpstr>
      <vt:lpstr>PowerPoint Presentation</vt:lpstr>
      <vt:lpstr>PowerPoint Presentation</vt:lpstr>
      <vt:lpstr>PowerPoint Presentation</vt:lpstr>
      <vt:lpstr>PowerPoint Presentation</vt:lpstr>
      <vt:lpstr>Code re-use techniques in Java</vt:lpstr>
      <vt:lpstr>Association</vt:lpstr>
      <vt:lpstr>Association, Aggregation and Composition </vt:lpstr>
      <vt:lpstr>Association</vt:lpstr>
      <vt:lpstr>Aggregation</vt:lpstr>
      <vt:lpstr>Composition</vt:lpstr>
      <vt:lpstr>Steps to implement Association</vt:lpstr>
      <vt:lpstr>Inheritance (is-a relationship)</vt:lpstr>
      <vt:lpstr>Types of Inheritance</vt:lpstr>
      <vt:lpstr>Single Inheritance</vt:lpstr>
      <vt:lpstr>Multilevel Inheritance</vt:lpstr>
      <vt:lpstr>Hierarchical Inheritance</vt:lpstr>
      <vt:lpstr>Multiple Inheritance</vt:lpstr>
      <vt:lpstr>Hybrid  Inheritance( Diamond)</vt:lpstr>
      <vt:lpstr>Inheritance Syntax</vt:lpstr>
      <vt:lpstr>Implementing Inheritance Example</vt:lpstr>
      <vt:lpstr>PowerPoint Presentation</vt:lpstr>
      <vt:lpstr>Constructor Calls in Inheritance (chaining)</vt:lpstr>
      <vt:lpstr>Constructor Calls in Inheritance</vt:lpstr>
      <vt:lpstr>Up casting</vt:lpstr>
      <vt:lpstr>Polymorphism</vt:lpstr>
      <vt:lpstr>Method Overriding</vt:lpstr>
      <vt:lpstr>Method Overloading vs Method Overriding</vt:lpstr>
      <vt:lpstr> Virtual Methods and dynamic method dispatch</vt:lpstr>
      <vt:lpstr>Abstract class and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376</cp:revision>
  <dcterms:created xsi:type="dcterms:W3CDTF">2022-09-10T17:56:43Z</dcterms:created>
  <dcterms:modified xsi:type="dcterms:W3CDTF">2022-10-01T18:28:26Z</dcterms:modified>
</cp:coreProperties>
</file>