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10" r:id="rId1"/>
  </p:sldMasterIdLst>
  <p:notesMasterIdLst>
    <p:notesMasterId r:id="rId12"/>
  </p:notesMasterIdLst>
  <p:sldIdLst>
    <p:sldId id="256" r:id="rId2"/>
    <p:sldId id="292" r:id="rId3"/>
    <p:sldId id="293" r:id="rId4"/>
    <p:sldId id="294" r:id="rId5"/>
    <p:sldId id="302" r:id="rId6"/>
    <p:sldId id="298" r:id="rId7"/>
    <p:sldId id="299" r:id="rId8"/>
    <p:sldId id="288" r:id="rId9"/>
    <p:sldId id="300" r:id="rId10"/>
    <p:sldId id="30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A8D8A7-3DFF-4B90-966D-9C1AE6B2E5EE}">
          <p14:sldIdLst>
            <p14:sldId id="256"/>
            <p14:sldId id="292"/>
            <p14:sldId id="293"/>
            <p14:sldId id="294"/>
            <p14:sldId id="302"/>
            <p14:sldId id="298"/>
            <p14:sldId id="299"/>
            <p14:sldId id="288"/>
            <p14:sldId id="300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D1D1-5141-47C6-8775-730A4E30AC95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E4247-BCC3-43C3-97A2-EC8C9250A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1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B2273C12-63B2-46FF-C5BD-CA019017AA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C5071E-ED4C-461F-9405-445A4748214E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1026">
            <a:extLst>
              <a:ext uri="{FF2B5EF4-FFF2-40B4-BE49-F238E27FC236}">
                <a16:creationId xmlns:a16="http://schemas.microsoft.com/office/drawing/2014/main" id="{11C96EA1-DD9A-FD04-2B7E-037B45F51C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1027">
            <a:extLst>
              <a:ext uri="{FF2B5EF4-FFF2-40B4-BE49-F238E27FC236}">
                <a16:creationId xmlns:a16="http://schemas.microsoft.com/office/drawing/2014/main" id="{F974984F-5DF7-288C-05CF-5CF2CABB4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B2273C12-63B2-46FF-C5BD-CA019017AA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C5071E-ED4C-461F-9405-445A4748214E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1026">
            <a:extLst>
              <a:ext uri="{FF2B5EF4-FFF2-40B4-BE49-F238E27FC236}">
                <a16:creationId xmlns:a16="http://schemas.microsoft.com/office/drawing/2014/main" id="{11C96EA1-DD9A-FD04-2B7E-037B45F51C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1027">
            <a:extLst>
              <a:ext uri="{FF2B5EF4-FFF2-40B4-BE49-F238E27FC236}">
                <a16:creationId xmlns:a16="http://schemas.microsoft.com/office/drawing/2014/main" id="{F974984F-5DF7-288C-05CF-5CF2CABB4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8499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595BDE4A-2CEB-A09E-4257-3B2DFE96F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E8A25E6-CE47-4B3B-9121-4A02D0561370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937A6E1-9A91-6B6A-613E-08CA68A19E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25AE8D8-03C9-763C-5002-79BAE68A4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D2DE68CE-0D76-06D4-F383-C157CB99D5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97B0D9-0B4A-4CB3-BCDF-7AD081EFBD02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243E826-A5E8-2666-5835-954726FDDC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CFDB6B1-8681-F0B6-E464-8BD15B369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912FA0E-F05C-E454-10FC-8D396C7DE0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73EE7F-8521-4269-8F98-0323A580B6BD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357E3A61-F509-A179-0269-693CE7F02F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7840F0B0-B7E1-5085-A37C-BABF0B72C8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CE3B8E8E-70AE-52F1-A232-719D9E77C3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10D613-0BFF-4FC2-A709-5D4594CF518E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335D26F-A3CC-7683-FA50-2157A8EB89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321C907-5FDA-8164-61A2-731B9F97A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18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2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98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50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950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649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802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47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7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11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97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45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51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35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39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88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46E1-E072-402B-ABA2-29F4EB69E88B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30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1" r:id="rId1"/>
    <p:sldLayoutId id="2147484512" r:id="rId2"/>
    <p:sldLayoutId id="2147484513" r:id="rId3"/>
    <p:sldLayoutId id="2147484514" r:id="rId4"/>
    <p:sldLayoutId id="2147484515" r:id="rId5"/>
    <p:sldLayoutId id="2147484516" r:id="rId6"/>
    <p:sldLayoutId id="2147484517" r:id="rId7"/>
    <p:sldLayoutId id="2147484518" r:id="rId8"/>
    <p:sldLayoutId id="2147484519" r:id="rId9"/>
    <p:sldLayoutId id="2147484520" r:id="rId10"/>
    <p:sldLayoutId id="2147484521" r:id="rId11"/>
    <p:sldLayoutId id="2147484522" r:id="rId12"/>
    <p:sldLayoutId id="2147484523" r:id="rId13"/>
    <p:sldLayoutId id="2147484524" r:id="rId14"/>
    <p:sldLayoutId id="2147484525" r:id="rId15"/>
    <p:sldLayoutId id="21474845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E5AE-3FF7-23A4-DA93-EFF4A55AB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Exception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167C2-7C99-F52A-3CB1-8F26B5BB8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019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3B5E-809A-8D10-B280-68B8BC96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109" y="13855"/>
            <a:ext cx="8992321" cy="734291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latin typeface="Calibri" panose="020F0502020204030204" pitchFamily="34" charset="0"/>
                <a:cs typeface="Calibri" panose="020F0502020204030204" pitchFamily="34" charset="0"/>
              </a:rPr>
              <a:t>try-with-resources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A92A-6E8C-712B-C404-06FF0D707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569" y="831273"/>
            <a:ext cx="10322922" cy="5772727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Java 7 feature - Java has introduced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java.lang.AutoCloseable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– Interface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Resources that must be closed need be declared in try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Autocloesable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interface has close method (public void close() throws Exception)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syntax of try-with-resources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try (//1 or more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AutoCloseable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resources){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//Code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} catch(Exception e) {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//Handling code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D59A26-C201-9898-7F1D-86A961887DB6}"/>
              </a:ext>
            </a:extLst>
          </p:cNvPr>
          <p:cNvSpPr txBox="1">
            <a:spLocks/>
          </p:cNvSpPr>
          <p:nvPr/>
        </p:nvSpPr>
        <p:spPr>
          <a:xfrm>
            <a:off x="8489106" y="2866557"/>
            <a:ext cx="3586631" cy="316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0" indent="0">
              <a:buFont typeface="Wingdings 3" charset="2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try(Scanner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=new Scanner(System.in);){</a:t>
            </a:r>
          </a:p>
          <a:p>
            <a:pPr marL="0" indent="0">
              <a:buFont typeface="Wingdings 3" charset="2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//Code</a:t>
            </a:r>
          </a:p>
          <a:p>
            <a:pPr marL="0" indent="0">
              <a:buFont typeface="Wingdings 3" charset="2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} catch(Exception e) { //handling code}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21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239F745-8C07-0629-2BED-6754BD50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714" y="292101"/>
            <a:ext cx="7431087" cy="771525"/>
          </a:xfrm>
        </p:spPr>
        <p:txBody>
          <a:bodyPr/>
          <a:lstStyle/>
          <a:p>
            <a:pPr marL="257175" indent="-257175"/>
            <a:r>
              <a:rPr lang="en-IN" altLang="en-US" sz="4400" b="1">
                <a:latin typeface="Calibri" panose="020F0502020204030204" pitchFamily="34" charset="0"/>
              </a:rPr>
              <a:t>Exceptions</a:t>
            </a:r>
            <a:endParaRPr lang="en-IN" altLang="en-US" sz="160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55B958E-DDA6-267C-4B45-9FA48E2D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296" y="1152907"/>
            <a:ext cx="10021824" cy="5165343"/>
          </a:xfrm>
        </p:spPr>
        <p:txBody>
          <a:bodyPr rtlCol="0">
            <a:normAutofit/>
          </a:bodyPr>
          <a:lstStyle/>
          <a:p>
            <a:pPr marL="342900" indent="-342900" fontAlgn="base">
              <a:buClr>
                <a:schemeClr val="accent1"/>
              </a:buClr>
              <a:buSzPct val="80000"/>
              <a:buFont typeface="Wingdings 3" charset="2"/>
              <a:buChar char=""/>
              <a:defRPr/>
            </a:pPr>
            <a:r>
              <a:rPr lang="en-US" altLang="en-US" sz="3200" dirty="0">
                <a:latin typeface="Calibri" panose="020F0502020204030204" pitchFamily="34" charset="0"/>
              </a:rPr>
              <a:t>An </a:t>
            </a:r>
            <a:r>
              <a:rPr lang="en-US" alt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exception</a:t>
            </a:r>
            <a:r>
              <a:rPr lang="en-US" altLang="en-US" sz="3200" dirty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3200" dirty="0">
                <a:latin typeface="Calibri" panose="020F0502020204030204" pitchFamily="34" charset="0"/>
              </a:rPr>
              <a:t>is a abnormal condition that occurs at run time and disturbs normal continuation of the program</a:t>
            </a:r>
          </a:p>
          <a:p>
            <a:pPr marL="342900" indent="-342900" fontAlgn="base">
              <a:buClr>
                <a:schemeClr val="accent1"/>
              </a:buClr>
              <a:buSzPct val="80000"/>
              <a:buFont typeface="Wingdings 3" charset="2"/>
              <a:buChar char=""/>
              <a:defRPr/>
            </a:pPr>
            <a:r>
              <a:rPr lang="en-US" altLang="en-US" sz="3200" dirty="0">
                <a:latin typeface="Calibri" panose="020F0502020204030204" pitchFamily="34" charset="0"/>
              </a:rPr>
              <a:t>When an exception occurs, the program must either terminate or jump to exception handling code</a:t>
            </a:r>
          </a:p>
          <a:p>
            <a:pPr marL="342900" indent="-342900" fontAlgn="base">
              <a:buClr>
                <a:schemeClr val="accent1"/>
              </a:buClr>
              <a:buSzPct val="80000"/>
              <a:buFont typeface="Wingdings 3" charset="2"/>
              <a:buChar char=""/>
              <a:defRPr/>
            </a:pPr>
            <a:r>
              <a:rPr lang="en-US" altLang="en-US" sz="3200" dirty="0">
                <a:latin typeface="Calibri" panose="020F0502020204030204" pitchFamily="34" charset="0"/>
              </a:rPr>
              <a:t>The special code for exception handling the is called an </a:t>
            </a:r>
            <a:r>
              <a:rPr lang="en-US" alt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Exception Handler</a:t>
            </a:r>
          </a:p>
          <a:p>
            <a:pPr marL="342906" indent="-342906" algn="just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Exception Conditions: Divide by Zero, Array Out Of Bound etc.</a:t>
            </a: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IN" sz="2550" dirty="0">
              <a:latin typeface="Calibri" panose="020F0502020204030204" pitchFamily="34" charset="0"/>
            </a:endParaRPr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IN" sz="2550" dirty="0">
              <a:latin typeface="Calibri" panose="020F0502020204030204" pitchFamily="34" charset="0"/>
            </a:endParaRP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IN" sz="255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C1B445-0DCE-1BEB-5038-B3DC4EAE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2AB5C20-E884-414A-8E0C-BAC173CDE7DD}" type="slidenum">
              <a:rPr lang="en-IN" altLang="en-US">
                <a:solidFill>
                  <a:srgbClr val="FFFFFF"/>
                </a:solidFill>
              </a:rPr>
              <a:pPr/>
              <a:t>2</a:t>
            </a:fld>
            <a:endParaRPr lang="en-I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70DD71D-78D3-215C-0A09-77D4448A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163" y="225426"/>
            <a:ext cx="7389812" cy="771525"/>
          </a:xfrm>
        </p:spPr>
        <p:txBody>
          <a:bodyPr/>
          <a:lstStyle/>
          <a:p>
            <a:pPr marL="257175" indent="-257175"/>
            <a:r>
              <a:rPr lang="en-IN" altLang="en-US" sz="4400" b="1" dirty="0">
                <a:latin typeface="Calibri" panose="020F0502020204030204" pitchFamily="34" charset="0"/>
              </a:rPr>
              <a:t>Exception Hierarchy in Java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C64A36-B204-AB41-ED51-3A0921D0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9B29C89-7D1B-4F18-BF82-69CF74D0AF25}" type="slidenum">
              <a:rPr lang="en-IN" altLang="en-US">
                <a:solidFill>
                  <a:srgbClr val="FFFFFF"/>
                </a:solidFill>
              </a:rPr>
              <a:pPr/>
              <a:t>3</a:t>
            </a:fld>
            <a:endParaRPr lang="en-IN" altLang="en-US">
              <a:solidFill>
                <a:srgbClr val="FFFFFF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E5EB95C-33E3-8F82-976B-E36E3065D8B3}"/>
              </a:ext>
            </a:extLst>
          </p:cNvPr>
          <p:cNvSpPr/>
          <p:nvPr/>
        </p:nvSpPr>
        <p:spPr bwMode="auto">
          <a:xfrm>
            <a:off x="2103822" y="4973454"/>
            <a:ext cx="2036761" cy="4603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24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IOError</a:t>
            </a:r>
            <a:endParaRPr lang="en-IN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81A803D-7770-E182-0B90-36A6E4DA306B}"/>
              </a:ext>
            </a:extLst>
          </p:cNvPr>
          <p:cNvSpPr/>
          <p:nvPr/>
        </p:nvSpPr>
        <p:spPr bwMode="auto">
          <a:xfrm>
            <a:off x="3001833" y="5727569"/>
            <a:ext cx="2598736" cy="4603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2100" b="1" dirty="0">
                <a:solidFill>
                  <a:schemeClr val="tx1"/>
                </a:solidFill>
                <a:latin typeface="Calibri" panose="020F0502020204030204" pitchFamily="34" charset="0"/>
              </a:rPr>
              <a:t>Many error classes…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E754C9F-89E3-1218-161A-095F3393E15C}"/>
              </a:ext>
            </a:extLst>
          </p:cNvPr>
          <p:cNvSpPr/>
          <p:nvPr/>
        </p:nvSpPr>
        <p:spPr bwMode="auto">
          <a:xfrm>
            <a:off x="443346" y="4217752"/>
            <a:ext cx="2846144" cy="4619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24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VirtualMachineError</a:t>
            </a:r>
            <a:endParaRPr lang="en-IN" sz="21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1A92CB6-F611-2194-4DBC-8B0440E78CA0}"/>
              </a:ext>
            </a:extLst>
          </p:cNvPr>
          <p:cNvSpPr/>
          <p:nvPr/>
        </p:nvSpPr>
        <p:spPr bwMode="auto">
          <a:xfrm>
            <a:off x="4925145" y="2165908"/>
            <a:ext cx="1706563" cy="4603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Throwable</a:t>
            </a:r>
            <a:endParaRPr lang="en-IN" sz="21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977E829-CBF6-DB50-99E9-0F44FD2CDEB9}"/>
              </a:ext>
            </a:extLst>
          </p:cNvPr>
          <p:cNvSpPr/>
          <p:nvPr/>
        </p:nvSpPr>
        <p:spPr bwMode="auto">
          <a:xfrm>
            <a:off x="3544189" y="3192227"/>
            <a:ext cx="1820863" cy="4603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Error</a:t>
            </a:r>
            <a:endParaRPr lang="en-IN" sz="21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074F3D-EE3A-9F02-6EBE-DACE1B12555C}"/>
              </a:ext>
            </a:extLst>
          </p:cNvPr>
          <p:cNvSpPr/>
          <p:nvPr/>
        </p:nvSpPr>
        <p:spPr bwMode="auto">
          <a:xfrm>
            <a:off x="6209283" y="3188672"/>
            <a:ext cx="1706563" cy="4587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Exception</a:t>
            </a:r>
            <a:endParaRPr lang="en-IN" sz="21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5760E83-CF58-DD23-F758-C92EB0591661}"/>
              </a:ext>
            </a:extLst>
          </p:cNvPr>
          <p:cNvSpPr/>
          <p:nvPr/>
        </p:nvSpPr>
        <p:spPr bwMode="auto">
          <a:xfrm>
            <a:off x="9070975" y="5506919"/>
            <a:ext cx="2723861" cy="6810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en-IN" sz="2400" b="1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IOException</a:t>
            </a:r>
            <a:r>
              <a:rPr lang="en-IN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more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BE3CC5A-19A7-5922-1C02-DFDCED1FF7BD}"/>
              </a:ext>
            </a:extLst>
          </p:cNvPr>
          <p:cNvSpPr/>
          <p:nvPr/>
        </p:nvSpPr>
        <p:spPr bwMode="auto">
          <a:xfrm>
            <a:off x="5761187" y="5412580"/>
            <a:ext cx="2975021" cy="8367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21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NullPointerException</a:t>
            </a:r>
            <a:r>
              <a:rPr lang="en-IN" sz="21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IN" sz="2100" b="1" dirty="0">
                <a:solidFill>
                  <a:schemeClr val="tx1"/>
                </a:solidFill>
                <a:latin typeface="Calibri" panose="020F0502020204030204" pitchFamily="34" charset="0"/>
              </a:rPr>
              <a:t>and more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8704CB1-6C88-129F-2507-8E8074A62BD5}"/>
              </a:ext>
            </a:extLst>
          </p:cNvPr>
          <p:cNvSpPr/>
          <p:nvPr/>
        </p:nvSpPr>
        <p:spPr bwMode="auto">
          <a:xfrm>
            <a:off x="8303370" y="3939308"/>
            <a:ext cx="2249487" cy="77592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Exception</a:t>
            </a:r>
          </a:p>
          <a:p>
            <a:pPr algn="ctr">
              <a:defRPr/>
            </a:pP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(checked)</a:t>
            </a:r>
            <a:endParaRPr lang="en-IN" sz="21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23DFB17-38F6-CA33-99FA-D117C53F0D57}"/>
              </a:ext>
            </a:extLst>
          </p:cNvPr>
          <p:cNvSpPr/>
          <p:nvPr/>
        </p:nvSpPr>
        <p:spPr bwMode="auto">
          <a:xfrm>
            <a:off x="5486306" y="3931029"/>
            <a:ext cx="2429540" cy="7759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24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RutimeException</a:t>
            </a:r>
            <a:endParaRPr lang="en-IN" sz="24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>
              <a:defRPr/>
            </a:pP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(un checked)</a:t>
            </a:r>
            <a:endParaRPr lang="en-IN" sz="21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166E5DB8-85E4-F8BD-B70E-137F7069DB65}"/>
              </a:ext>
            </a:extLst>
          </p:cNvPr>
          <p:cNvSpPr/>
          <p:nvPr/>
        </p:nvSpPr>
        <p:spPr bwMode="auto">
          <a:xfrm>
            <a:off x="4925145" y="985045"/>
            <a:ext cx="1706563" cy="4603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Object</a:t>
            </a:r>
            <a:endParaRPr lang="en-IN" sz="21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49267AC-8632-A7F4-14BF-F7A46F982458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5778427" y="1445420"/>
            <a:ext cx="0" cy="720488"/>
          </a:xfrm>
          <a:prstGeom prst="straightConnector1">
            <a:avLst/>
          </a:prstGeom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1638FF-BF52-EB7D-3DFD-3B39D0E0CE87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4454621" y="2626283"/>
            <a:ext cx="1323806" cy="565944"/>
          </a:xfrm>
          <a:prstGeom prst="straightConnector1">
            <a:avLst/>
          </a:prstGeom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6BAF74-342F-1296-E942-94172D9C9630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5778427" y="2626283"/>
            <a:ext cx="1284138" cy="562389"/>
          </a:xfrm>
          <a:prstGeom prst="straightConnector1">
            <a:avLst/>
          </a:prstGeom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9B90EDC-E312-93F1-A529-A2FF799AEEB2}"/>
              </a:ext>
            </a:extLst>
          </p:cNvPr>
          <p:cNvCxnSpPr>
            <a:cxnSpLocks/>
            <a:stCxn id="12" idx="0"/>
            <a:endCxn id="8" idx="1"/>
          </p:cNvCxnSpPr>
          <p:nvPr/>
        </p:nvCxnSpPr>
        <p:spPr>
          <a:xfrm flipV="1">
            <a:off x="1866418" y="3422415"/>
            <a:ext cx="1677771" cy="795337"/>
          </a:xfrm>
          <a:prstGeom prst="straightConnector1">
            <a:avLst/>
          </a:prstGeom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19" name="Straight Arrow Connector 9218">
            <a:extLst>
              <a:ext uri="{FF2B5EF4-FFF2-40B4-BE49-F238E27FC236}">
                <a16:creationId xmlns:a16="http://schemas.microsoft.com/office/drawing/2014/main" id="{1BC84BDE-1E33-130C-5558-47248AC7F2F3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3122203" y="3652602"/>
            <a:ext cx="1332418" cy="1320852"/>
          </a:xfrm>
          <a:prstGeom prst="straightConnector1">
            <a:avLst/>
          </a:prstGeom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24" name="Straight Arrow Connector 9223">
            <a:extLst>
              <a:ext uri="{FF2B5EF4-FFF2-40B4-BE49-F238E27FC236}">
                <a16:creationId xmlns:a16="http://schemas.microsoft.com/office/drawing/2014/main" id="{97068098-41A6-1DB9-0D8F-06939644088C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V="1">
            <a:off x="4301201" y="3652602"/>
            <a:ext cx="153420" cy="2074967"/>
          </a:xfrm>
          <a:prstGeom prst="straightConnector1">
            <a:avLst/>
          </a:prstGeom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30" name="Straight Arrow Connector 9229">
            <a:extLst>
              <a:ext uri="{FF2B5EF4-FFF2-40B4-BE49-F238E27FC236}">
                <a16:creationId xmlns:a16="http://schemas.microsoft.com/office/drawing/2014/main" id="{9AB453F5-B80E-575C-5491-18DE8870458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701076" y="3637141"/>
            <a:ext cx="326009" cy="293888"/>
          </a:xfrm>
          <a:prstGeom prst="straightConnector1">
            <a:avLst/>
          </a:prstGeom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32" name="Straight Arrow Connector 9231">
            <a:extLst>
              <a:ext uri="{FF2B5EF4-FFF2-40B4-BE49-F238E27FC236}">
                <a16:creationId xmlns:a16="http://schemas.microsoft.com/office/drawing/2014/main" id="{D260D88D-4E2C-3A2E-70AD-3CB1DF82D281}"/>
              </a:ext>
            </a:extLst>
          </p:cNvPr>
          <p:cNvCxnSpPr>
            <a:cxnSpLocks/>
            <a:stCxn id="16" idx="0"/>
            <a:endCxn id="9" idx="3"/>
          </p:cNvCxnSpPr>
          <p:nvPr/>
        </p:nvCxnSpPr>
        <p:spPr>
          <a:xfrm flipH="1" flipV="1">
            <a:off x="7915846" y="3418066"/>
            <a:ext cx="1512268" cy="521242"/>
          </a:xfrm>
          <a:prstGeom prst="straightConnector1">
            <a:avLst/>
          </a:prstGeom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37" name="Straight Arrow Connector 9236">
            <a:extLst>
              <a:ext uri="{FF2B5EF4-FFF2-40B4-BE49-F238E27FC236}">
                <a16:creationId xmlns:a16="http://schemas.microsoft.com/office/drawing/2014/main" id="{F2B0432A-4153-2EA7-BD4B-EAB40CDB80E4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6631708" y="4706951"/>
            <a:ext cx="69368" cy="705629"/>
          </a:xfrm>
          <a:prstGeom prst="straightConnector1">
            <a:avLst/>
          </a:prstGeom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53" name="Straight Arrow Connector 9252">
            <a:extLst>
              <a:ext uri="{FF2B5EF4-FFF2-40B4-BE49-F238E27FC236}">
                <a16:creationId xmlns:a16="http://schemas.microsoft.com/office/drawing/2014/main" id="{F6F219A5-893A-7153-4666-0407737D6A9D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502671" y="4715229"/>
            <a:ext cx="930235" cy="791690"/>
          </a:xfrm>
          <a:prstGeom prst="straightConnector1">
            <a:avLst/>
          </a:prstGeom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1E4A935-A630-B8B0-C4BB-3D7222633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5439" y="295276"/>
            <a:ext cx="7462837" cy="747713"/>
          </a:xfrm>
        </p:spPr>
        <p:txBody>
          <a:bodyPr/>
          <a:lstStyle/>
          <a:p>
            <a:pPr marL="257175" indent="-257175"/>
            <a:r>
              <a:rPr lang="en-US" altLang="en-US" b="1">
                <a:latin typeface="Calibri" panose="020F0502020204030204" pitchFamily="34" charset="0"/>
              </a:rPr>
              <a:t>Exceptions  Handling - keywords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3A19DC2-FED3-110D-6538-C797ECE62D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57349" y="1419225"/>
            <a:ext cx="10054359" cy="502285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3000" dirty="0">
                <a:latin typeface="Calibri" panose="020F0502020204030204" pitchFamily="34" charset="0"/>
              </a:rPr>
              <a:t> </a:t>
            </a:r>
            <a:r>
              <a:rPr lang="en-US" altLang="en-US" sz="3200" b="1" dirty="0">
                <a:solidFill>
                  <a:schemeClr val="accent1"/>
                </a:solidFill>
                <a:latin typeface="Calibri" panose="020F0502020204030204" pitchFamily="34" charset="0"/>
              </a:rPr>
              <a:t>throw</a:t>
            </a:r>
            <a:r>
              <a:rPr lang="en-US" altLang="en-US" sz="3200" dirty="0">
                <a:latin typeface="Calibri" panose="020F0502020204030204" pitchFamily="34" charset="0"/>
              </a:rPr>
              <a:t> – throw is used to throw the exception instead of handling it using </a:t>
            </a:r>
            <a:r>
              <a:rPr lang="en-US" altLang="en-US" sz="3200" b="1" dirty="0">
                <a:solidFill>
                  <a:schemeClr val="accent1"/>
                </a:solidFill>
                <a:latin typeface="Calibri" panose="020F0502020204030204" pitchFamily="34" charset="0"/>
              </a:rPr>
              <a:t>try</a:t>
            </a:r>
            <a:r>
              <a:rPr lang="en-US" altLang="en-US" sz="3200" dirty="0">
                <a:latin typeface="Calibri" panose="020F0502020204030204" pitchFamily="34" charset="0"/>
              </a:rPr>
              <a:t> and </a:t>
            </a:r>
            <a:r>
              <a:rPr lang="en-US" altLang="en-US" sz="3200" b="1" dirty="0">
                <a:solidFill>
                  <a:schemeClr val="accent1"/>
                </a:solidFill>
                <a:latin typeface="Calibri" panose="020F0502020204030204" pitchFamily="34" charset="0"/>
              </a:rPr>
              <a:t>catch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3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3200" dirty="0">
                <a:latin typeface="Calibri" panose="020F0502020204030204" pitchFamily="34" charset="0"/>
              </a:rPr>
              <a:t> </a:t>
            </a:r>
            <a:r>
              <a:rPr lang="en-US" altLang="en-US" sz="3200" b="1" dirty="0">
                <a:solidFill>
                  <a:schemeClr val="accent1"/>
                </a:solidFill>
                <a:latin typeface="Calibri" panose="020F0502020204030204" pitchFamily="34" charset="0"/>
              </a:rPr>
              <a:t>try</a:t>
            </a:r>
            <a:r>
              <a:rPr lang="en-US" altLang="en-US" sz="3200" dirty="0">
                <a:latin typeface="Calibri" panose="020F0502020204030204" pitchFamily="34" charset="0"/>
              </a:rPr>
              <a:t> – try block is used to invoke code that may throw an exception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3200" dirty="0"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3200" dirty="0">
                <a:latin typeface="Calibri" panose="020F0502020204030204" pitchFamily="34" charset="0"/>
              </a:rPr>
              <a:t> </a:t>
            </a:r>
            <a:r>
              <a:rPr lang="en-US" altLang="en-US" sz="3200" b="1" dirty="0">
                <a:solidFill>
                  <a:schemeClr val="accent1"/>
                </a:solidFill>
                <a:latin typeface="Calibri" panose="020F0502020204030204" pitchFamily="34" charset="0"/>
              </a:rPr>
              <a:t>catch</a:t>
            </a:r>
            <a:r>
              <a:rPr lang="en-US" altLang="en-US" sz="3200" dirty="0">
                <a:latin typeface="Calibri" panose="020F0502020204030204" pitchFamily="34" charset="0"/>
              </a:rPr>
              <a:t> – catch  block is used to handle exceptions thrown in preceding try block. </a:t>
            </a:r>
          </a:p>
          <a:p>
            <a:pPr lvl="1" algn="just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3200" b="1" dirty="0">
                <a:solidFill>
                  <a:schemeClr val="accent1"/>
                </a:solidFill>
                <a:latin typeface="Calibri" panose="020F0502020204030204" pitchFamily="34" charset="0"/>
              </a:rPr>
              <a:t>catch</a:t>
            </a:r>
            <a:r>
              <a:rPr lang="en-US" altLang="en-US" sz="3200" b="1" dirty="0">
                <a:latin typeface="Calibri" panose="020F0502020204030204" pitchFamily="34" charset="0"/>
              </a:rPr>
              <a:t> </a:t>
            </a:r>
            <a:r>
              <a:rPr lang="en-US" altLang="en-US" sz="3200" dirty="0">
                <a:latin typeface="Calibri" panose="020F0502020204030204" pitchFamily="34" charset="0"/>
              </a:rPr>
              <a:t>block can not be written without </a:t>
            </a:r>
            <a:r>
              <a:rPr lang="en-US" altLang="en-US" sz="3200" b="1" dirty="0">
                <a:solidFill>
                  <a:schemeClr val="accent1"/>
                </a:solidFill>
                <a:latin typeface="Calibri" panose="020F0502020204030204" pitchFamily="34" charset="0"/>
              </a:rPr>
              <a:t>try</a:t>
            </a:r>
            <a:r>
              <a:rPr lang="en-US" altLang="en-US" sz="3200" dirty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3200" b="1" dirty="0">
                <a:solidFill>
                  <a:schemeClr val="accent1"/>
                </a:solidFill>
                <a:latin typeface="Calibri" panose="020F0502020204030204" pitchFamily="34" charset="0"/>
              </a:rPr>
              <a:t>block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D65494-8BA8-6C62-B533-B2CC37BF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3AAD0A1-1869-4BE8-8F97-DF727B68131C}" type="slidenum">
              <a:rPr lang="en-IN" altLang="en-US">
                <a:solidFill>
                  <a:srgbClr val="FFFFFF"/>
                </a:solidFill>
              </a:rPr>
              <a:pPr/>
              <a:t>4</a:t>
            </a:fld>
            <a:endParaRPr lang="en-I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1E4A935-A630-B8B0-C4BB-3D7222633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5439" y="295276"/>
            <a:ext cx="7462837" cy="747713"/>
          </a:xfrm>
        </p:spPr>
        <p:txBody>
          <a:bodyPr/>
          <a:lstStyle/>
          <a:p>
            <a:pPr marL="257175" indent="-257175"/>
            <a:r>
              <a:rPr lang="en-US" altLang="en-US" b="1">
                <a:latin typeface="Calibri" panose="020F0502020204030204" pitchFamily="34" charset="0"/>
              </a:rPr>
              <a:t>Exceptions  Handling - keywords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3A19DC2-FED3-110D-6538-C797ECE62D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57349" y="1419225"/>
            <a:ext cx="10192905" cy="502285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3000" dirty="0">
                <a:latin typeface="Calibri" panose="020F0502020204030204" pitchFamily="34" charset="0"/>
              </a:rPr>
              <a:t> </a:t>
            </a:r>
            <a:r>
              <a:rPr lang="en-US" altLang="en-US" sz="3600" b="1" dirty="0">
                <a:solidFill>
                  <a:schemeClr val="accent1"/>
                </a:solidFill>
                <a:latin typeface="Calibri" panose="020F0502020204030204" pitchFamily="34" charset="0"/>
              </a:rPr>
              <a:t>throws</a:t>
            </a:r>
            <a:r>
              <a:rPr lang="en-US" altLang="en-US" sz="3600" dirty="0">
                <a:latin typeface="Calibri" panose="020F0502020204030204" pitchFamily="34" charset="0"/>
              </a:rPr>
              <a:t> – throws is used to declare which exceptions can be thrown by methods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3600" b="1" dirty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3600" dirty="0">
                <a:latin typeface="Calibri" panose="020F0502020204030204" pitchFamily="34" charset="0"/>
              </a:rPr>
              <a:t> </a:t>
            </a:r>
            <a:r>
              <a:rPr lang="en-US" altLang="en-US" sz="3600" b="1" dirty="0">
                <a:solidFill>
                  <a:schemeClr val="accent1"/>
                </a:solidFill>
                <a:latin typeface="Calibri" panose="020F0502020204030204" pitchFamily="34" charset="0"/>
              </a:rPr>
              <a:t>finally</a:t>
            </a:r>
            <a:r>
              <a:rPr lang="en-US" altLang="en-US" sz="3600" dirty="0">
                <a:latin typeface="Calibri" panose="020F0502020204030204" pitchFamily="34" charset="0"/>
              </a:rPr>
              <a:t> – finally block is used to execute  code for releasing or freeing resources.</a:t>
            </a:r>
          </a:p>
          <a:p>
            <a:pPr lvl="2" algn="just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3600" dirty="0">
                <a:latin typeface="Calibri" panose="020F0502020204030204" pitchFamily="34" charset="0"/>
              </a:rPr>
              <a:t>finally block always survives(except </a:t>
            </a:r>
            <a:r>
              <a:rPr lang="en-US" altLang="en-US" sz="3600" dirty="0" err="1">
                <a:latin typeface="Calibri" panose="020F0502020204030204" pitchFamily="34" charset="0"/>
              </a:rPr>
              <a:t>System.exit</a:t>
            </a:r>
            <a:r>
              <a:rPr lang="en-US" altLang="en-US" sz="3600" dirty="0">
                <a:latin typeface="Calibri" panose="020F0502020204030204" pitchFamily="34" charset="0"/>
              </a:rPr>
              <a:t>(0) or JVM termination)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3600" dirty="0">
              <a:latin typeface="Calibri" panose="020F0502020204030204" pitchFamily="34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36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D65494-8BA8-6C62-B533-B2CC37BF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3AAD0A1-1869-4BE8-8F97-DF727B68131C}" type="slidenum">
              <a:rPr lang="en-IN" altLang="en-US">
                <a:solidFill>
                  <a:srgbClr val="FFFFFF"/>
                </a:solidFill>
              </a:rPr>
              <a:pPr/>
              <a:t>5</a:t>
            </a:fld>
            <a:endParaRPr lang="en-I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1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94A3CF9-A7C9-6BB6-5595-1D9915F6E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8764" y="209551"/>
            <a:ext cx="7159625" cy="733425"/>
          </a:xfrm>
        </p:spPr>
        <p:txBody>
          <a:bodyPr>
            <a:normAutofit fontScale="90000"/>
          </a:bodyPr>
          <a:lstStyle/>
          <a:p>
            <a:pPr marL="257175" indent="-257175"/>
            <a:r>
              <a:rPr lang="en-US" altLang="en-US" sz="4400" b="1">
                <a:latin typeface="Calibri" panose="020F0502020204030204" pitchFamily="34" charset="0"/>
              </a:rPr>
              <a:t>Unhandled Exceptions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3C84164-1915-E091-409B-53CF28FE6A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834" y="1062182"/>
            <a:ext cx="9983354" cy="5493617"/>
          </a:xfrm>
        </p:spPr>
        <p:txBody>
          <a:bodyPr rtlCol="0">
            <a:normAutofit/>
          </a:bodyPr>
          <a:lstStyle/>
          <a:p>
            <a:pPr marL="342906" indent="-342906" algn="just" defTabSz="457207">
              <a:lnSpc>
                <a:spcPct val="80000"/>
              </a:lnSpc>
              <a:spcBef>
                <a:spcPct val="25000"/>
              </a:spcBef>
              <a:spcAft>
                <a:spcPct val="1000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 sz="3000" dirty="0">
                <a:latin typeface="Calibri" panose="020F0502020204030204" pitchFamily="34" charset="0"/>
              </a:rPr>
              <a:t> </a:t>
            </a:r>
            <a:r>
              <a:rPr lang="en-US" altLang="en-US" sz="3200" dirty="0">
                <a:latin typeface="Calibri" panose="020F0502020204030204" pitchFamily="34" charset="0"/>
              </a:rPr>
              <a:t>An unhandled exception propagates backwards into the calling method and appears to be thrown at the point of the call</a:t>
            </a:r>
          </a:p>
          <a:p>
            <a:pPr marL="342906" indent="-342906" algn="just" defTabSz="457207">
              <a:lnSpc>
                <a:spcPct val="80000"/>
              </a:lnSpc>
              <a:spcBef>
                <a:spcPct val="25000"/>
              </a:spcBef>
              <a:spcAft>
                <a:spcPct val="1000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 sz="3200" dirty="0">
                <a:latin typeface="Calibri" panose="020F0502020204030204" pitchFamily="34" charset="0"/>
              </a:rPr>
              <a:t> The JVM will keep terminating method calls and tracing backwards along the call chain until it finds an enclosing </a:t>
            </a:r>
            <a:r>
              <a:rPr lang="en-US" altLang="en-US" sz="3200" b="1" dirty="0">
                <a:latin typeface="Calibri" panose="020F0502020204030204" pitchFamily="34" charset="0"/>
              </a:rPr>
              <a:t>try</a:t>
            </a:r>
            <a:r>
              <a:rPr lang="en-US" altLang="en-US" sz="3200" dirty="0">
                <a:latin typeface="Calibri" panose="020F0502020204030204" pitchFamily="34" charset="0"/>
              </a:rPr>
              <a:t> block with a matching handler or catch, or until the exception propagates out of </a:t>
            </a:r>
            <a:r>
              <a:rPr lang="en-US" altLang="en-US" sz="3200" b="1" dirty="0">
                <a:latin typeface="Calibri" panose="020F0502020204030204" pitchFamily="34" charset="0"/>
              </a:rPr>
              <a:t>main to JVM</a:t>
            </a:r>
            <a:r>
              <a:rPr lang="en-US" altLang="en-US" sz="3200" dirty="0">
                <a:latin typeface="Calibri" panose="020F0502020204030204" pitchFamily="34" charset="0"/>
              </a:rPr>
              <a:t> (terminating the program).</a:t>
            </a:r>
          </a:p>
          <a:p>
            <a:pPr marL="342906" indent="-342906" algn="just" defTabSz="457207">
              <a:lnSpc>
                <a:spcPct val="80000"/>
              </a:lnSpc>
              <a:spcBef>
                <a:spcPct val="25000"/>
              </a:spcBef>
              <a:spcAft>
                <a:spcPct val="1000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 sz="3200" dirty="0">
                <a:latin typeface="Calibri" panose="020F0502020204030204" pitchFamily="34" charset="0"/>
              </a:rPr>
              <a:t> 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BF770F-11C6-C8D7-EC75-0BFBE2B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F488744-22B3-4D9A-B3F6-CF86BE34B525}" type="slidenum">
              <a:rPr lang="en-IN" altLang="en-US">
                <a:solidFill>
                  <a:srgbClr val="FFFFFF"/>
                </a:solidFill>
              </a:rPr>
              <a:pPr/>
              <a:t>6</a:t>
            </a:fld>
            <a:endParaRPr lang="en-I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9252260-0FA4-ACA1-C968-C2FFE215A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7189" y="265113"/>
            <a:ext cx="7526337" cy="798512"/>
          </a:xfrm>
        </p:spPr>
        <p:txBody>
          <a:bodyPr/>
          <a:lstStyle/>
          <a:p>
            <a:pPr marL="257175" indent="-257175"/>
            <a:r>
              <a:rPr lang="en-US" altLang="en-US" sz="4400" b="1">
                <a:latin typeface="Calibri" panose="020F0502020204030204" pitchFamily="34" charset="0"/>
              </a:rPr>
              <a:t>Handling Multiple Exceptions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9D3B496-14F6-42FB-1D85-441D7CC873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27188" y="1555750"/>
            <a:ext cx="8883650" cy="4967288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	</a:t>
            </a:r>
            <a:r>
              <a:rPr lang="en-US" altLang="en-US" sz="3200" dirty="0">
                <a:latin typeface="Calibri" panose="020F0502020204030204" pitchFamily="34" charset="0"/>
              </a:rPr>
              <a:t>Multiple catch blocks can be attached to the same block of code. The catch blocks should handle exceptions of different types</a:t>
            </a:r>
          </a:p>
          <a:p>
            <a:pPr algn="just" eaLnBrk="1" hangingPunct="1">
              <a:buFontTx/>
              <a:buNone/>
            </a:pPr>
            <a:r>
              <a:rPr lang="en-US" altLang="en-US" sz="3200" dirty="0">
                <a:latin typeface="Calibri" panose="020F0502020204030204" pitchFamily="34" charset="0"/>
              </a:rPr>
              <a:t>         </a:t>
            </a:r>
            <a:r>
              <a:rPr lang="en-US" altLang="en-US" sz="3600" b="1" dirty="0">
                <a:latin typeface="Calibri" panose="020F0502020204030204" pitchFamily="34" charset="0"/>
              </a:rPr>
              <a:t>try</a:t>
            </a:r>
            <a:r>
              <a:rPr lang="en-US" altLang="en-US" sz="3600" dirty="0">
                <a:latin typeface="Calibri" panose="020F0502020204030204" pitchFamily="34" charset="0"/>
              </a:rPr>
              <a:t>{...}</a:t>
            </a:r>
          </a:p>
          <a:p>
            <a:pPr algn="just" eaLnBrk="1" hangingPunct="1">
              <a:buFontTx/>
              <a:buNone/>
            </a:pPr>
            <a:r>
              <a:rPr lang="en-US" altLang="en-US" sz="3600" dirty="0">
                <a:latin typeface="Calibri" panose="020F0502020204030204" pitchFamily="34" charset="0"/>
              </a:rPr>
              <a:t>         </a:t>
            </a:r>
            <a:r>
              <a:rPr lang="en-US" altLang="en-US" sz="3600" b="1" dirty="0">
                <a:latin typeface="Calibri" panose="020F0502020204030204" pitchFamily="34" charset="0"/>
              </a:rPr>
              <a:t>catch</a:t>
            </a:r>
            <a:r>
              <a:rPr lang="en-US" altLang="en-US" sz="3600" dirty="0">
                <a:latin typeface="Calibri" panose="020F0502020204030204" pitchFamily="34" charset="0"/>
              </a:rPr>
              <a:t>(…){ }</a:t>
            </a:r>
          </a:p>
          <a:p>
            <a:pPr algn="just" eaLnBrk="1" hangingPunct="1">
              <a:buFontTx/>
              <a:buNone/>
            </a:pPr>
            <a:r>
              <a:rPr lang="en-US" altLang="en-US" sz="3600" dirty="0">
                <a:latin typeface="Calibri" panose="020F0502020204030204" pitchFamily="34" charset="0"/>
              </a:rPr>
              <a:t>         </a:t>
            </a:r>
            <a:r>
              <a:rPr lang="en-US" altLang="en-US" sz="3600" b="1" dirty="0">
                <a:latin typeface="Calibri" panose="020F0502020204030204" pitchFamily="34" charset="0"/>
              </a:rPr>
              <a:t>catch</a:t>
            </a:r>
            <a:r>
              <a:rPr lang="en-US" altLang="en-US" sz="3600" dirty="0">
                <a:latin typeface="Calibri" panose="020F0502020204030204" pitchFamily="34" charset="0"/>
              </a:rPr>
              <a:t>(…){ }</a:t>
            </a:r>
          </a:p>
          <a:p>
            <a:pPr algn="just" eaLnBrk="1" hangingPunct="1">
              <a:buFontTx/>
              <a:buNone/>
            </a:pPr>
            <a:r>
              <a:rPr lang="en-US" altLang="en-US" sz="3600" dirty="0">
                <a:latin typeface="Calibri" panose="020F0502020204030204" pitchFamily="34" charset="0"/>
              </a:rPr>
              <a:t>         </a:t>
            </a:r>
            <a:r>
              <a:rPr lang="en-US" altLang="en-US" sz="3600" b="1" dirty="0">
                <a:latin typeface="Calibri" panose="020F0502020204030204" pitchFamily="34" charset="0"/>
              </a:rPr>
              <a:t>catch</a:t>
            </a:r>
            <a:r>
              <a:rPr lang="en-US" altLang="en-US" sz="3600" dirty="0">
                <a:latin typeface="Calibri" panose="020F0502020204030204" pitchFamily="34" charset="0"/>
              </a:rPr>
              <a:t>(…){ }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837AB7-3CBB-A4B1-E973-0F95DFD5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5781095-4116-482C-AEA9-6A88C8536E12}" type="slidenum">
              <a:rPr lang="en-IN" altLang="en-US">
                <a:solidFill>
                  <a:srgbClr val="FFFFFF"/>
                </a:solidFill>
              </a:rPr>
              <a:pPr/>
              <a:t>7</a:t>
            </a:fld>
            <a:endParaRPr lang="en-I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6E855C9-4246-4BDB-59A4-811B14A6E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8150" y="295275"/>
            <a:ext cx="7431088" cy="768350"/>
          </a:xfrm>
        </p:spPr>
        <p:txBody>
          <a:bodyPr/>
          <a:lstStyle/>
          <a:p>
            <a:pPr marL="257175" indent="-257175"/>
            <a:r>
              <a:rPr lang="en-US" altLang="en-US" sz="4400" b="1">
                <a:latin typeface="Calibri" panose="020F0502020204030204" pitchFamily="34" charset="0"/>
              </a:rPr>
              <a:t>Generic catch block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08A73D1-2468-E496-CC4C-C64DD4D76F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11579" y="1152908"/>
            <a:ext cx="10723403" cy="5165344"/>
          </a:xfrm>
        </p:spPr>
        <p:txBody>
          <a:bodyPr rtlCol="0">
            <a:normAutofit/>
          </a:bodyPr>
          <a:lstStyle/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 sz="3200" dirty="0">
                <a:latin typeface="Calibri" panose="020F0502020204030204" pitchFamily="34" charset="0"/>
              </a:rPr>
              <a:t> Java allow user to write generic catch block to handle all types of Exception/Error but its not good practice to  catch all exceptions in one catch block</a:t>
            </a: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sz="3200" i="1" dirty="0">
                <a:latin typeface="Calibri" panose="020F0502020204030204" pitchFamily="34" charset="0"/>
              </a:rPr>
              <a:t>Example:</a:t>
            </a: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sz="3200" b="1" i="1" dirty="0">
                <a:solidFill>
                  <a:schemeClr val="tx1"/>
                </a:solidFill>
                <a:latin typeface="Calibri" panose="020F0502020204030204" pitchFamily="34" charset="0"/>
              </a:rPr>
              <a:t>catch( Throwable t) </a:t>
            </a:r>
            <a:r>
              <a:rPr lang="en-US" altLang="en-US" sz="3200" i="1" dirty="0">
                <a:latin typeface="Calibri" panose="020F0502020204030204" pitchFamily="34" charset="0"/>
              </a:rPr>
              <a:t>{</a:t>
            </a: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sz="3200" i="1" dirty="0">
                <a:latin typeface="Calibri" panose="020F0502020204030204" pitchFamily="34" charset="0"/>
              </a:rPr>
              <a:t>//This catch block can handle any exception/error thrown</a:t>
            </a: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sz="3200" i="1" dirty="0">
                <a:latin typeface="Calibri" panose="020F0502020204030204" pitchFamily="34" charset="0"/>
              </a:rPr>
              <a:t>}</a:t>
            </a:r>
            <a:endParaRPr lang="en-US" altLang="en-US" sz="2400" i="1" dirty="0">
              <a:latin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38A5D8-1AFD-9F22-6C28-04CA8236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E8AD971-832E-49B0-A6C1-C4E37C0CA5D7}" type="slidenum">
              <a:rPr lang="en-IN" altLang="en-US">
                <a:solidFill>
                  <a:srgbClr val="FFFFFF"/>
                </a:solidFill>
              </a:rPr>
              <a:pPr/>
              <a:t>8</a:t>
            </a:fld>
            <a:endParaRPr lang="en-I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B1DAF44-A04B-776E-F584-A8316B3E23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7189" y="304801"/>
            <a:ext cx="7526337" cy="798513"/>
          </a:xfrm>
        </p:spPr>
        <p:txBody>
          <a:bodyPr/>
          <a:lstStyle/>
          <a:p>
            <a:pPr marL="257175" indent="-257175"/>
            <a:r>
              <a:rPr lang="en-US" altLang="en-US" sz="4400" b="1">
                <a:latin typeface="Calibri" panose="020F0502020204030204" pitchFamily="34" charset="0"/>
              </a:rPr>
              <a:t>Custom Exception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65A184C-D2F6-F561-6821-A1DC0416CC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27188" y="1433513"/>
            <a:ext cx="10056812" cy="5130800"/>
          </a:xfrm>
        </p:spPr>
        <p:txBody>
          <a:bodyPr/>
          <a:lstStyle/>
          <a:p>
            <a:pPr eaLnBrk="1" hangingPunct="1"/>
            <a:r>
              <a:rPr lang="en-US" altLang="en-US" sz="3000" dirty="0">
                <a:latin typeface="Calibri" panose="020F0502020204030204" pitchFamily="34" charset="0"/>
              </a:rPr>
              <a:t> Programmer can create custom exception by inheriting any built-in Exception classes</a:t>
            </a:r>
          </a:p>
          <a:p>
            <a:pPr eaLnBrk="1" hangingPunct="1"/>
            <a:r>
              <a:rPr lang="en-US" altLang="en-US" sz="3000" dirty="0">
                <a:latin typeface="Calibri" panose="020F0502020204030204" pitchFamily="34" charset="0"/>
              </a:rPr>
              <a:t>Ex. </a:t>
            </a:r>
            <a:r>
              <a:rPr lang="en-US" altLang="en-US" sz="3200" i="1" dirty="0" err="1">
                <a:latin typeface="Calibri" panose="020F0502020204030204" pitchFamily="34" charset="0"/>
              </a:rPr>
              <a:t>CustomException</a:t>
            </a:r>
            <a:endParaRPr lang="en-US" altLang="en-US" sz="3000" dirty="0"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800" i="1" dirty="0">
                <a:latin typeface="Calibri" panose="020F0502020204030204" pitchFamily="34" charset="0"/>
              </a:rPr>
              <a:t>public class </a:t>
            </a:r>
            <a:r>
              <a:rPr lang="en-US" altLang="en-US" sz="2800" i="1" dirty="0" err="1">
                <a:latin typeface="Calibri" panose="020F0502020204030204" pitchFamily="34" charset="0"/>
              </a:rPr>
              <a:t>CustomException</a:t>
            </a:r>
            <a:r>
              <a:rPr lang="en-US" altLang="en-US" sz="2800" i="1" dirty="0">
                <a:latin typeface="Calibri" panose="020F0502020204030204" pitchFamily="34" charset="0"/>
              </a:rPr>
              <a:t> extends Exception {</a:t>
            </a:r>
          </a:p>
          <a:p>
            <a:pPr eaLnBrk="1" hangingPunct="1">
              <a:buFontTx/>
              <a:buNone/>
            </a:pPr>
            <a:r>
              <a:rPr lang="en-US" altLang="en-US" sz="2800" i="1" dirty="0">
                <a:latin typeface="Calibri" panose="020F0502020204030204" pitchFamily="34" charset="0"/>
              </a:rPr>
              <a:t>   public </a:t>
            </a:r>
            <a:r>
              <a:rPr lang="en-US" altLang="en-US" sz="2800" i="1" dirty="0" err="1">
                <a:latin typeface="Calibri" panose="020F0502020204030204" pitchFamily="34" charset="0"/>
              </a:rPr>
              <a:t>CustomException</a:t>
            </a:r>
            <a:r>
              <a:rPr lang="en-US" altLang="en-US" sz="2800" i="1" dirty="0">
                <a:latin typeface="Calibri" panose="020F0502020204030204" pitchFamily="34" charset="0"/>
              </a:rPr>
              <a:t>(String message)  {</a:t>
            </a:r>
          </a:p>
          <a:p>
            <a:pPr eaLnBrk="1" hangingPunct="1">
              <a:buFontTx/>
              <a:buNone/>
            </a:pPr>
            <a:r>
              <a:rPr lang="en-US" altLang="en-US" sz="2800" i="1" dirty="0">
                <a:latin typeface="Calibri" panose="020F0502020204030204" pitchFamily="34" charset="0"/>
              </a:rPr>
              <a:t>    super(message);</a:t>
            </a:r>
          </a:p>
          <a:p>
            <a:pPr eaLnBrk="1" hangingPunct="1">
              <a:buFontTx/>
              <a:buNone/>
            </a:pPr>
            <a:r>
              <a:rPr lang="en-US" altLang="en-US" sz="2800" i="1" dirty="0">
                <a:latin typeface="Calibri" panose="020F0502020204030204" pitchFamily="34" charset="0"/>
              </a:rPr>
              <a:t>   }</a:t>
            </a:r>
          </a:p>
          <a:p>
            <a:pPr eaLnBrk="1" hangingPunct="1">
              <a:buFontTx/>
              <a:buNone/>
            </a:pPr>
            <a:r>
              <a:rPr lang="en-US" altLang="en-US" sz="2800" i="1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CE7A0F-4CAB-B76E-12CA-AF3B5AFF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566777A-26EE-4F5D-99E9-F660E3ED1AEC}" type="slidenum">
              <a:rPr lang="en-IN" altLang="en-US">
                <a:solidFill>
                  <a:srgbClr val="FFFFFF"/>
                </a:solidFill>
              </a:rPr>
              <a:pPr/>
              <a:t>9</a:t>
            </a:fld>
            <a:endParaRPr lang="en-I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</TotalTime>
  <Words>516</Words>
  <Application>Microsoft Office PowerPoint</Application>
  <PresentationFormat>Widescreen</PresentationFormat>
  <Paragraphs>91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Times New Roman</vt:lpstr>
      <vt:lpstr>Wingdings 3</vt:lpstr>
      <vt:lpstr>Wisp</vt:lpstr>
      <vt:lpstr>Exception Handling</vt:lpstr>
      <vt:lpstr>Exceptions</vt:lpstr>
      <vt:lpstr>Exception Hierarchy in Java</vt:lpstr>
      <vt:lpstr>Exceptions  Handling - keywords</vt:lpstr>
      <vt:lpstr>Exceptions  Handling - keywords</vt:lpstr>
      <vt:lpstr>Unhandled Exceptions</vt:lpstr>
      <vt:lpstr>Handling Multiple Exceptions</vt:lpstr>
      <vt:lpstr>Generic catch block</vt:lpstr>
      <vt:lpstr>Custom Exception</vt:lpstr>
      <vt:lpstr>try-with-resources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and Environment setup</dc:title>
  <dc:creator>Praphul Kolte</dc:creator>
  <cp:lastModifiedBy>Praphul Kolte</cp:lastModifiedBy>
  <cp:revision>406</cp:revision>
  <dcterms:created xsi:type="dcterms:W3CDTF">2022-09-10T17:56:43Z</dcterms:created>
  <dcterms:modified xsi:type="dcterms:W3CDTF">2022-10-01T19:22:44Z</dcterms:modified>
</cp:coreProperties>
</file>