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Q3 Program Health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Executive Summary - Generated by AI on 2025-10-12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Program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Based on the overall health assessment from the various metrics, here are key improvement areas that can be implemented immediately:</a:t>
            </a:r>
          </a:p>
          <a:p/>
          <a:p>
            <a:r>
              <a:t>### Immediate Improvement Areas for Program Health:</a:t>
            </a:r>
          </a:p>
          <a:p/>
          <a:p>
            <a:r>
              <a:t>1.  **Strengthen Sprint Planning and Commitment Reliability:**</a:t>
            </a:r>
          </a:p>
          <a:p>
            <a:r>
              <a:t>    *   **Evidence:** Consistently low sprint completion rates (e.g., SPRINT-7 committed 76 points, completed 41; SPRINT-8 committed 50, completed 19) and highly inconsistent velocity (e.g., SPRINT-9 at 12 points vs. SPRINT-10 at 52 points). This indicates issues with realistic planning or execution.</a:t>
            </a:r>
          </a:p>
          <a:p>
            <a:r>
              <a:t>    *   **Immediate Action:**</a:t>
            </a:r>
          </a:p>
          <a:p>
            <a:r>
              <a:t>        *   **Implement more rigorous story point estimation:** Review past sprint data during planning to improve accuracy. Encourage the team to account for complexity, unknowns, and potential dependencies when estimating.</a:t>
            </a:r>
          </a:p>
          <a:p>
            <a:r>
              <a:t>        *   **Refine sprint commitment discussions:** Ensure the team has a shared understanding of what "done" means for each story. Challenge over-commitment and prioritize a realistic, achievable sprint goal.</a:t>
            </a:r>
          </a:p>
          <a:p>
            <a:r>
              <a:t>        *   **Conduct daily stand-ups with a focus on blockers:** Ensure that progress is tracked daily and any impediments to completing committed work are identified and addressed immediately.</a:t>
            </a:r>
          </a:p>
          <a:p/>
          <a:p>
            <a:r>
              <a:t>2.  **Shift-Left Quality Assurance to Reduce Defect Leakage:**</a:t>
            </a:r>
          </a:p>
          <a:p>
            <a:r>
              <a:t>    *   **Evidence:** High defect density across sprints (e.g., SPRINT-6 and SPRINT-7 show 19 defects for 14 stories each). Crucially, a significant number of defects are found late in the cycle: 23 in SIT, 21 in UAT, and 8 in Production. This indicates defects are not being caught early enough.</a:t>
            </a:r>
          </a:p>
          <a:p>
            <a:r>
              <a:t>    *   **Immediate Action:**</a:t>
            </a:r>
          </a:p>
          <a:p>
            <a:r>
              <a:t>        *   **Enhance Definition of Done (DoD):** Include robust unit testing, code reviews by peers, and automated static code analysis as mandatory steps before a story is considered complete by developers.</a:t>
            </a:r>
          </a:p>
          <a:p>
            <a:r>
              <a:t>        *   **Increase Developer Testing:** Encourage developers to write more comprehensive unit and integration tests, and conduct thorough self-testing before handing over to QA.</a:t>
            </a:r>
          </a:p>
          <a:p>
            <a:r>
              <a:t>        *   **Early QA Involvement:** Engage QA engineers earlier in the sprint to review requirements and create test plans, potentially even participating in design discussions to identify potential defect sources.</a:t>
            </a:r>
          </a:p>
          <a:p/>
          <a:p>
            <a:r>
              <a:t>3.  **Optimize Team Workload Distribution and Capacity Utilization:**</a:t>
            </a:r>
          </a:p>
          <a:p>
            <a:r>
              <a:t>    *   **Evidence:** Overall team underutilization, with no individual exceeding 70% of their assumed capacity. There's also a significant imbalance, with Fiona (68%) and Bob (61%) having higher loads, while Alice (19%) has a very low utilization.</a:t>
            </a:r>
          </a:p>
          <a:p>
            <a:r>
              <a:t>    *   **Immediate Action:**</a:t>
            </a:r>
          </a:p>
          <a:p>
            <a:r>
              <a:t>        *   **Investigate Low Utilization:** Conduct one-on-one discussions with individuals showing very low utilization (e.g., Alice) to understand reasons – are there skill gaps, blockers, or insufficient task assignment?</a:t>
            </a:r>
          </a:p>
          <a:p>
            <a:r>
              <a:t>        *   **Cross-Training Opportunities:** Identify areas for cross-training within the team to enable more flexible task allocation and reduce reliance on specific individuals for certain types of work.</a:t>
            </a:r>
          </a:p>
          <a:p>
            <a:r>
              <a:t>        *   **Transparent Task Allocation:** Use sprint planning and daily stand-ups to openly discuss task assignments and ensure a more balanced distribution of workload, leveraging the higher capacity available across the team.</a:t>
            </a:r>
          </a:p>
          <a:p/>
          <a:p>
            <a:r>
              <a:t>4.  **Proactive Management of RAID Items:**</a:t>
            </a:r>
          </a:p>
          <a:p>
            <a:r>
              <a:t>    *   **Evidence:** A considerable number of open RAID items (17 Risks, 12 Dependencies, 9 Issues, 3 Assumptions). While none are currently overdue, these represent potential future roadblocks that can impact sprint velocity and completion if not addressed.</a:t>
            </a:r>
          </a:p>
          <a:p>
            <a:r>
              <a:t>    *   **Immediate Action:**</a:t>
            </a:r>
          </a:p>
          <a:p>
            <a:r>
              <a:t>        *   **Dedicated RAID Review:** Schedule a dedicated, frequent (e.g., weekly) short meeting to review all open RAID items. Assign clear owners and realistic target dates for mitigation/resolution.</a:t>
            </a:r>
          </a:p>
          <a:p>
            <a:r>
              <a:t>        *   **Escalate Blockers Promptly:** Establish a clear escalation path for critical risks, issues, or unresolved dependencies that are impeding sprint progress. Do not let them linger.</a:t>
            </a:r>
          </a:p>
          <a:p>
            <a:r>
              <a:t>        *   **Communicate Dependencies:** Ensure that external dependencies are clearly communicated to relevant stakeholders with agreed-upon timelines to prevent them from becoming sprint blockers.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Velocity &amp; Completion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specific AI insight generated for this metric in current conversation.</a:t>
            </a:r>
          </a:p>
          <a:p>
            <a:r>
              <a:t>No specific AI insight generated for this metric in current conversation.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