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1" r:id="rId7"/>
    <p:sldId id="284" r:id="rId8"/>
    <p:sldId id="265" r:id="rId9"/>
    <p:sldId id="283" r:id="rId10"/>
    <p:sldId id="285" r:id="rId11"/>
    <p:sldId id="286" r:id="rId12"/>
    <p:sldId id="280" r:id="rId13"/>
    <p:sldId id="272"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eraj Lohade" initials="NL" lastIdx="1" clrIdx="0">
    <p:extLst>
      <p:ext uri="{19B8F6BF-5375-455C-9EA6-DF929625EA0E}">
        <p15:presenceInfo xmlns:p15="http://schemas.microsoft.com/office/powerpoint/2012/main" userId="8d36731e4cd9eb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79" d="100"/>
          <a:sy n="79"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H:\Bayesbr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b="0"/>
            </a:pPr>
            <a:r>
              <a:rPr lang="en-IN"/>
              <a:t>Time and Day Product Buying Probability Distribution</a:t>
            </a:r>
          </a:p>
        </c:rich>
      </c:tx>
      <c:layout/>
      <c:overlay val="0"/>
    </c:title>
    <c:autoTitleDeleted val="0"/>
    <c:plotArea>
      <c:layout/>
      <c:barChart>
        <c:barDir val="col"/>
        <c:grouping val="clustered"/>
        <c:varyColors val="1"/>
        <c:ser>
          <c:idx val="0"/>
          <c:order val="0"/>
          <c:tx>
            <c:strRef>
              <c:f>Bayesbro!$B$1</c:f>
              <c:strCache>
                <c:ptCount val="1"/>
                <c:pt idx="0">
                  <c:v>A</c:v>
                </c:pt>
              </c:strCache>
            </c:strRef>
          </c:tx>
          <c:spPr>
            <a:solidFill>
              <a:srgbClr val="3366CC"/>
            </a:solidFill>
          </c:spPr>
          <c:invertIfNegative val="1"/>
          <c:cat>
            <c:strRef>
              <c:f>Bayesbro!$A$2:$A$9</c:f>
              <c:strCache>
                <c:ptCount val="7"/>
                <c:pt idx="0">
                  <c:v>Monday</c:v>
                </c:pt>
                <c:pt idx="1">
                  <c:v>Tuesday</c:v>
                </c:pt>
                <c:pt idx="2">
                  <c:v>Wednesday</c:v>
                </c:pt>
                <c:pt idx="3">
                  <c:v>Thursday</c:v>
                </c:pt>
                <c:pt idx="4">
                  <c:v>Friday</c:v>
                </c:pt>
                <c:pt idx="5">
                  <c:v>Saturday</c:v>
                </c:pt>
                <c:pt idx="6">
                  <c:v>Sunday</c:v>
                </c:pt>
              </c:strCache>
            </c:strRef>
          </c:cat>
          <c:val>
            <c:numRef>
              <c:f>Bayesbro!$B$2:$B$9</c:f>
              <c:numCache>
                <c:formatCode>General</c:formatCode>
                <c:ptCount val="8"/>
                <c:pt idx="0">
                  <c:v>1.1200000000000001</c:v>
                </c:pt>
                <c:pt idx="1">
                  <c:v>2.2400000000000002</c:v>
                </c:pt>
                <c:pt idx="2">
                  <c:v>0</c:v>
                </c:pt>
                <c:pt idx="3">
                  <c:v>0</c:v>
                </c:pt>
                <c:pt idx="4">
                  <c:v>1.1200000000000001</c:v>
                </c:pt>
                <c:pt idx="5">
                  <c:v>3.36</c:v>
                </c:pt>
                <c:pt idx="6">
                  <c:v>4.4800000000000004</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C686-42BA-BD2C-5D1FD97941A9}"/>
            </c:ext>
          </c:extLst>
        </c:ser>
        <c:ser>
          <c:idx val="1"/>
          <c:order val="1"/>
          <c:tx>
            <c:strRef>
              <c:f>Bayesbro!$C$1</c:f>
              <c:strCache>
                <c:ptCount val="1"/>
                <c:pt idx="0">
                  <c:v>B</c:v>
                </c:pt>
              </c:strCache>
            </c:strRef>
          </c:tx>
          <c:spPr>
            <a:solidFill>
              <a:srgbClr val="DC3912"/>
            </a:solidFill>
          </c:spPr>
          <c:invertIfNegative val="1"/>
          <c:cat>
            <c:strRef>
              <c:f>Bayesbro!$A$2:$A$9</c:f>
              <c:strCache>
                <c:ptCount val="7"/>
                <c:pt idx="0">
                  <c:v>Monday</c:v>
                </c:pt>
                <c:pt idx="1">
                  <c:v>Tuesday</c:v>
                </c:pt>
                <c:pt idx="2">
                  <c:v>Wednesday</c:v>
                </c:pt>
                <c:pt idx="3">
                  <c:v>Thursday</c:v>
                </c:pt>
                <c:pt idx="4">
                  <c:v>Friday</c:v>
                </c:pt>
                <c:pt idx="5">
                  <c:v>Saturday</c:v>
                </c:pt>
                <c:pt idx="6">
                  <c:v>Sunday</c:v>
                </c:pt>
              </c:strCache>
            </c:strRef>
          </c:cat>
          <c:val>
            <c:numRef>
              <c:f>Bayesbro!$C$2:$C$9</c:f>
              <c:numCache>
                <c:formatCode>General</c:formatCode>
                <c:ptCount val="8"/>
                <c:pt idx="0">
                  <c:v>0</c:v>
                </c:pt>
                <c:pt idx="1">
                  <c:v>3.5150000000000001</c:v>
                </c:pt>
                <c:pt idx="2">
                  <c:v>1.7569999999999999</c:v>
                </c:pt>
                <c:pt idx="3">
                  <c:v>3.5150000000000001</c:v>
                </c:pt>
                <c:pt idx="4">
                  <c:v>0</c:v>
                </c:pt>
                <c:pt idx="5">
                  <c:v>7.0289999999999999</c:v>
                </c:pt>
                <c:pt idx="6">
                  <c:v>8.7859999999999996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C686-42BA-BD2C-5D1FD97941A9}"/>
            </c:ext>
          </c:extLst>
        </c:ser>
        <c:ser>
          <c:idx val="2"/>
          <c:order val="2"/>
          <c:tx>
            <c:strRef>
              <c:f>Bayesbro!$D$1</c:f>
              <c:strCache>
                <c:ptCount val="1"/>
                <c:pt idx="0">
                  <c:v>C</c:v>
                </c:pt>
              </c:strCache>
            </c:strRef>
          </c:tx>
          <c:spPr>
            <a:solidFill>
              <a:srgbClr val="FF9900"/>
            </a:solidFill>
          </c:spPr>
          <c:invertIfNegative val="1"/>
          <c:cat>
            <c:strRef>
              <c:f>Bayesbro!$A$2:$A$9</c:f>
              <c:strCache>
                <c:ptCount val="7"/>
                <c:pt idx="0">
                  <c:v>Monday</c:v>
                </c:pt>
                <c:pt idx="1">
                  <c:v>Tuesday</c:v>
                </c:pt>
                <c:pt idx="2">
                  <c:v>Wednesday</c:v>
                </c:pt>
                <c:pt idx="3">
                  <c:v>Thursday</c:v>
                </c:pt>
                <c:pt idx="4">
                  <c:v>Friday</c:v>
                </c:pt>
                <c:pt idx="5">
                  <c:v>Saturday</c:v>
                </c:pt>
                <c:pt idx="6">
                  <c:v>Sunday</c:v>
                </c:pt>
              </c:strCache>
            </c:strRef>
          </c:cat>
          <c:val>
            <c:numRef>
              <c:f>Bayesbro!$D$2:$D$9</c:f>
              <c:numCache>
                <c:formatCode>General</c:formatCode>
                <c:ptCount val="8"/>
                <c:pt idx="0">
                  <c:v>6.9960000000000004</c:v>
                </c:pt>
                <c:pt idx="1">
                  <c:v>3.4980000000000002</c:v>
                </c:pt>
                <c:pt idx="2">
                  <c:v>1.7490000000000001</c:v>
                </c:pt>
                <c:pt idx="3">
                  <c:v>0</c:v>
                </c:pt>
                <c:pt idx="4">
                  <c:v>0</c:v>
                </c:pt>
                <c:pt idx="5">
                  <c:v>3.4980000000000002</c:v>
                </c:pt>
                <c:pt idx="6">
                  <c:v>1.7490000000000001</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2-C686-42BA-BD2C-5D1FD97941A9}"/>
            </c:ext>
          </c:extLst>
        </c:ser>
        <c:ser>
          <c:idx val="3"/>
          <c:order val="3"/>
          <c:tx>
            <c:strRef>
              <c:f>Bayesbro!$E$1</c:f>
              <c:strCache>
                <c:ptCount val="1"/>
                <c:pt idx="0">
                  <c:v>D</c:v>
                </c:pt>
              </c:strCache>
            </c:strRef>
          </c:tx>
          <c:spPr>
            <a:solidFill>
              <a:srgbClr val="109618"/>
            </a:solidFill>
          </c:spPr>
          <c:invertIfNegative val="1"/>
          <c:cat>
            <c:strRef>
              <c:f>Bayesbro!$A$2:$A$9</c:f>
              <c:strCache>
                <c:ptCount val="7"/>
                <c:pt idx="0">
                  <c:v>Monday</c:v>
                </c:pt>
                <c:pt idx="1">
                  <c:v>Tuesday</c:v>
                </c:pt>
                <c:pt idx="2">
                  <c:v>Wednesday</c:v>
                </c:pt>
                <c:pt idx="3">
                  <c:v>Thursday</c:v>
                </c:pt>
                <c:pt idx="4">
                  <c:v>Friday</c:v>
                </c:pt>
                <c:pt idx="5">
                  <c:v>Saturday</c:v>
                </c:pt>
                <c:pt idx="6">
                  <c:v>Sunday</c:v>
                </c:pt>
              </c:strCache>
            </c:strRef>
          </c:cat>
          <c:val>
            <c:numRef>
              <c:f>Bayesbro!$E$2:$E$9</c:f>
              <c:numCache>
                <c:formatCode>General</c:formatCode>
                <c:ptCount val="8"/>
                <c:pt idx="0">
                  <c:v>0</c:v>
                </c:pt>
                <c:pt idx="1">
                  <c:v>1.526</c:v>
                </c:pt>
                <c:pt idx="2">
                  <c:v>3.052</c:v>
                </c:pt>
                <c:pt idx="3">
                  <c:v>1.526</c:v>
                </c:pt>
                <c:pt idx="4">
                  <c:v>3.052</c:v>
                </c:pt>
                <c:pt idx="5">
                  <c:v>6.1040000000000001</c:v>
                </c:pt>
                <c:pt idx="6">
                  <c:v>9.1560000000000006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3-C686-42BA-BD2C-5D1FD97941A9}"/>
            </c:ext>
          </c:extLst>
        </c:ser>
        <c:ser>
          <c:idx val="4"/>
          <c:order val="4"/>
          <c:tx>
            <c:strRef>
              <c:f>Bayesbro!$F$1</c:f>
              <c:strCache>
                <c:ptCount val="1"/>
                <c:pt idx="0">
                  <c:v>E</c:v>
                </c:pt>
              </c:strCache>
            </c:strRef>
          </c:tx>
          <c:spPr>
            <a:solidFill>
              <a:srgbClr val="990099"/>
            </a:solidFill>
          </c:spPr>
          <c:invertIfNegative val="1"/>
          <c:cat>
            <c:strRef>
              <c:f>Bayesbro!$A$2:$A$9</c:f>
              <c:strCache>
                <c:ptCount val="7"/>
                <c:pt idx="0">
                  <c:v>Monday</c:v>
                </c:pt>
                <c:pt idx="1">
                  <c:v>Tuesday</c:v>
                </c:pt>
                <c:pt idx="2">
                  <c:v>Wednesday</c:v>
                </c:pt>
                <c:pt idx="3">
                  <c:v>Thursday</c:v>
                </c:pt>
                <c:pt idx="4">
                  <c:v>Friday</c:v>
                </c:pt>
                <c:pt idx="5">
                  <c:v>Saturday</c:v>
                </c:pt>
                <c:pt idx="6">
                  <c:v>Sunday</c:v>
                </c:pt>
              </c:strCache>
            </c:strRef>
          </c:cat>
          <c:val>
            <c:numRef>
              <c:f>Bayesbro!$F$2:$F$9</c:f>
              <c:numCache>
                <c:formatCode>General</c:formatCode>
                <c:ptCount val="8"/>
                <c:pt idx="0">
                  <c:v>3.3540000000000001</c:v>
                </c:pt>
                <c:pt idx="1">
                  <c:v>2.516</c:v>
                </c:pt>
                <c:pt idx="2">
                  <c:v>3.3540000000000001</c:v>
                </c:pt>
                <c:pt idx="3">
                  <c:v>4.1929999999999996</c:v>
                </c:pt>
                <c:pt idx="4">
                  <c:v>6.7080000000000002</c:v>
                </c:pt>
                <c:pt idx="5">
                  <c:v>5.87</c:v>
                </c:pt>
                <c:pt idx="6">
                  <c:v>7.5469999999999997</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4-C686-42BA-BD2C-5D1FD97941A9}"/>
            </c:ext>
          </c:extLst>
        </c:ser>
        <c:ser>
          <c:idx val="5"/>
          <c:order val="5"/>
          <c:tx>
            <c:strRef>
              <c:f>Bayesbro!$G$1</c:f>
              <c:strCache>
                <c:ptCount val="1"/>
                <c:pt idx="0">
                  <c:v>F</c:v>
                </c:pt>
              </c:strCache>
            </c:strRef>
          </c:tx>
          <c:spPr>
            <a:solidFill>
              <a:srgbClr val="0099C6"/>
            </a:solidFill>
          </c:spPr>
          <c:invertIfNegative val="1"/>
          <c:cat>
            <c:strRef>
              <c:f>Bayesbro!$A$2:$A$9</c:f>
              <c:strCache>
                <c:ptCount val="7"/>
                <c:pt idx="0">
                  <c:v>Monday</c:v>
                </c:pt>
                <c:pt idx="1">
                  <c:v>Tuesday</c:v>
                </c:pt>
                <c:pt idx="2">
                  <c:v>Wednesday</c:v>
                </c:pt>
                <c:pt idx="3">
                  <c:v>Thursday</c:v>
                </c:pt>
                <c:pt idx="4">
                  <c:v>Friday</c:v>
                </c:pt>
                <c:pt idx="5">
                  <c:v>Saturday</c:v>
                </c:pt>
                <c:pt idx="6">
                  <c:v>Sunday</c:v>
                </c:pt>
              </c:strCache>
            </c:strRef>
          </c:cat>
          <c:val>
            <c:numRef>
              <c:f>Bayesbro!$G$2:$G$9</c:f>
              <c:numCache>
                <c:formatCode>General</c:formatCode>
                <c:ptCount val="8"/>
                <c:pt idx="0">
                  <c:v>8.7829999999999995</c:v>
                </c:pt>
                <c:pt idx="1">
                  <c:v>0</c:v>
                </c:pt>
                <c:pt idx="2">
                  <c:v>2.5089999999999999</c:v>
                </c:pt>
                <c:pt idx="3">
                  <c:v>3.7639999999999998</c:v>
                </c:pt>
                <c:pt idx="4">
                  <c:v>12.547000000000001</c:v>
                </c:pt>
                <c:pt idx="5">
                  <c:v>7.5279999999999996</c:v>
                </c:pt>
                <c:pt idx="6">
                  <c:v>1.2549999999999999</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C686-42BA-BD2C-5D1FD97941A9}"/>
            </c:ext>
          </c:extLst>
        </c:ser>
        <c:dLbls>
          <c:showLegendKey val="0"/>
          <c:showVal val="0"/>
          <c:showCatName val="0"/>
          <c:showSerName val="0"/>
          <c:showPercent val="0"/>
          <c:showBubbleSize val="0"/>
        </c:dLbls>
        <c:gapWidth val="150"/>
        <c:axId val="1635195561"/>
        <c:axId val="1499448508"/>
      </c:barChart>
      <c:catAx>
        <c:axId val="1635195561"/>
        <c:scaling>
          <c:orientation val="minMax"/>
        </c:scaling>
        <c:delete val="0"/>
        <c:axPos val="b"/>
        <c:numFmt formatCode="General" sourceLinked="1"/>
        <c:majorTickMark val="cross"/>
        <c:minorTickMark val="cross"/>
        <c:tickLblPos val="nextTo"/>
        <c:txPr>
          <a:bodyPr/>
          <a:lstStyle/>
          <a:p>
            <a:pPr lvl="0">
              <a:defRPr b="0"/>
            </a:pPr>
            <a:endParaRPr lang="en-US"/>
          </a:p>
        </c:txPr>
        <c:crossAx val="1499448508"/>
        <c:crosses val="autoZero"/>
        <c:auto val="1"/>
        <c:lblAlgn val="ctr"/>
        <c:lblOffset val="100"/>
        <c:noMultiLvlLbl val="1"/>
      </c:catAx>
      <c:valAx>
        <c:axId val="1499448508"/>
        <c:scaling>
          <c:orientation val="minMax"/>
        </c:scaling>
        <c:delete val="0"/>
        <c:axPos val="l"/>
        <c:majorGridlines>
          <c:spPr>
            <a:ln>
              <a:solidFill>
                <a:srgbClr val="B7B7B7"/>
              </a:solidFill>
            </a:ln>
          </c:spPr>
        </c:majorGridlines>
        <c:numFmt formatCode="General" sourceLinked="1"/>
        <c:majorTickMark val="cross"/>
        <c:minorTickMark val="cross"/>
        <c:tickLblPos val="nextTo"/>
        <c:spPr>
          <a:ln w="47625">
            <a:noFill/>
          </a:ln>
        </c:spPr>
        <c:txPr>
          <a:bodyPr/>
          <a:lstStyle/>
          <a:p>
            <a:pPr lvl="0">
              <a:defRPr b="0"/>
            </a:pPr>
            <a:endParaRPr lang="en-US"/>
          </a:p>
        </c:txPr>
        <c:crossAx val="1635195561"/>
        <c:crosses val="autoZero"/>
        <c:crossBetween val="between"/>
      </c:valAx>
    </c:plotArea>
    <c:legend>
      <c:legendPos val="r"/>
      <c:layout/>
      <c:overlay val="0"/>
    </c:legend>
    <c:plotVisOnly val="1"/>
    <c:dispBlanksAs val="zero"/>
    <c:showDLblsOverMax val="1"/>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9-03-02T14:13:45.900" idx="1">
    <p:pos x="3364" y="2557"/>
    <p:text>Enter ID sabka wo photo</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03D97FD-D51A-40AD-A118-500DFA5D68B1}"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83751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3D97FD-D51A-40AD-A118-500DFA5D68B1}"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329135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3D97FD-D51A-40AD-A118-500DFA5D68B1}"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142599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3D97FD-D51A-40AD-A118-500DFA5D68B1}"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17307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3D97FD-D51A-40AD-A118-500DFA5D68B1}" type="datetimeFigureOut">
              <a:rPr lang="en-IN" smtClean="0"/>
              <a:t>03-03-2019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82089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03D97FD-D51A-40AD-A118-500DFA5D68B1}"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55055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03D97FD-D51A-40AD-A118-500DFA5D68B1}" type="datetimeFigureOut">
              <a:rPr lang="en-IN" smtClean="0"/>
              <a:t>03-03-2019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1829848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03D97FD-D51A-40AD-A118-500DFA5D68B1}" type="datetimeFigureOut">
              <a:rPr lang="en-IN" smtClean="0"/>
              <a:t>03-03-2019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130598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D97FD-D51A-40AD-A118-500DFA5D68B1}" type="datetimeFigureOut">
              <a:rPr lang="en-IN" smtClean="0"/>
              <a:t>03-03-2019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111070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3D97FD-D51A-40AD-A118-500DFA5D68B1}"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406610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3D97FD-D51A-40AD-A118-500DFA5D68B1}" type="datetimeFigureOut">
              <a:rPr lang="en-IN" smtClean="0"/>
              <a:t>03-03-2019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5CB95-C3FD-4E8E-997E-E4DFBA2B492A}" type="slidenum">
              <a:rPr lang="en-IN" smtClean="0"/>
              <a:t>‹#›</a:t>
            </a:fld>
            <a:endParaRPr lang="en-IN"/>
          </a:p>
        </p:txBody>
      </p:sp>
    </p:spTree>
    <p:extLst>
      <p:ext uri="{BB962C8B-B14F-4D97-AF65-F5344CB8AC3E}">
        <p14:creationId xmlns:p14="http://schemas.microsoft.com/office/powerpoint/2010/main" val="2391588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D97FD-D51A-40AD-A118-500DFA5D68B1}" type="datetimeFigureOut">
              <a:rPr lang="en-IN" smtClean="0"/>
              <a:t>03-03-2019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5CB95-C3FD-4E8E-997E-E4DFBA2B492A}" type="slidenum">
              <a:rPr lang="en-IN" smtClean="0"/>
              <a:t>‹#›</a:t>
            </a:fld>
            <a:endParaRPr lang="en-IN"/>
          </a:p>
        </p:txBody>
      </p:sp>
    </p:spTree>
    <p:extLst>
      <p:ext uri="{BB962C8B-B14F-4D97-AF65-F5344CB8AC3E}">
        <p14:creationId xmlns:p14="http://schemas.microsoft.com/office/powerpoint/2010/main" val="311060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1016" y="393895"/>
            <a:ext cx="11718388" cy="1569660"/>
          </a:xfrm>
          <a:prstGeom prst="rect">
            <a:avLst/>
          </a:prstGeom>
          <a:noFill/>
        </p:spPr>
        <p:txBody>
          <a:bodyPr wrap="square" lIns="91440" tIns="45720" rIns="91440" bIns="45720">
            <a:spAutoFit/>
          </a:bodyPr>
          <a:lstStyle/>
          <a:p>
            <a:r>
              <a:rPr lang="en-US" sz="4800" b="0" cap="none" spc="0" dirty="0" smtClean="0">
                <a:ln w="0"/>
                <a:solidFill>
                  <a:schemeClr val="tx1"/>
                </a:solidFill>
                <a:latin typeface="Adobe Fan Heiti Std B" panose="020B0700000000000000" pitchFamily="34" charset="-128"/>
                <a:ea typeface="Adobe Fan Heiti Std B" panose="020B0700000000000000" pitchFamily="34" charset="-128"/>
              </a:rPr>
              <a:t>Smart Notification system to reduce Push Notifications for e-commerce apps</a:t>
            </a:r>
            <a:endParaRPr lang="en-US" sz="4800" b="0" cap="none" spc="0" dirty="0">
              <a:ln w="0"/>
              <a:solidFill>
                <a:schemeClr val="tx1"/>
              </a:solidFill>
              <a:latin typeface="Adobe Fan Heiti Std B" panose="020B0700000000000000" pitchFamily="34" charset="-128"/>
              <a:ea typeface="Adobe Fan Heiti Std B" panose="020B0700000000000000" pitchFamily="34" charset="-128"/>
            </a:endParaRPr>
          </a:p>
        </p:txBody>
      </p:sp>
      <p:sp>
        <p:nvSpPr>
          <p:cNvPr id="2" name="TextBox 1"/>
          <p:cNvSpPr txBox="1"/>
          <p:nvPr/>
        </p:nvSpPr>
        <p:spPr>
          <a:xfrm>
            <a:off x="353568" y="4315968"/>
            <a:ext cx="9521952" cy="1200329"/>
          </a:xfrm>
          <a:prstGeom prst="rect">
            <a:avLst/>
          </a:prstGeom>
          <a:noFill/>
        </p:spPr>
        <p:txBody>
          <a:bodyPr wrap="square" rtlCol="0">
            <a:spAutoFit/>
          </a:bodyPr>
          <a:lstStyle/>
          <a:p>
            <a:r>
              <a:rPr lang="en-IN" sz="3600" dirty="0" smtClean="0"/>
              <a:t>Team – </a:t>
            </a:r>
            <a:r>
              <a:rPr lang="en-IN" sz="3600" dirty="0" err="1" smtClean="0"/>
              <a:t>GecaToons</a:t>
            </a:r>
            <a:endParaRPr lang="en-IN" sz="3600" dirty="0" smtClean="0"/>
          </a:p>
          <a:p>
            <a:r>
              <a:rPr lang="en-IN" sz="3600" dirty="0" smtClean="0"/>
              <a:t>Government College of Engineering, Aurangabad</a:t>
            </a:r>
            <a:endParaRPr lang="en-IN" sz="3600" dirty="0"/>
          </a:p>
        </p:txBody>
      </p:sp>
    </p:spTree>
    <p:extLst>
      <p:ext uri="{BB962C8B-B14F-4D97-AF65-F5344CB8AC3E}">
        <p14:creationId xmlns:p14="http://schemas.microsoft.com/office/powerpoint/2010/main" val="2953263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5599" y="2504039"/>
            <a:ext cx="273504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Why us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223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7552" y="749808"/>
            <a:ext cx="2316480" cy="9753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Easy to implement ideas</a:t>
            </a:r>
            <a:endParaRPr lang="en-IN" dirty="0"/>
          </a:p>
        </p:txBody>
      </p:sp>
      <p:sp>
        <p:nvSpPr>
          <p:cNvPr id="4" name="Rectangle 3"/>
          <p:cNvSpPr/>
          <p:nvPr/>
        </p:nvSpPr>
        <p:spPr>
          <a:xfrm>
            <a:off x="4797552" y="2453640"/>
            <a:ext cx="2316480" cy="9753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Ready to plugin code</a:t>
            </a:r>
            <a:endParaRPr lang="en-IN" dirty="0"/>
          </a:p>
        </p:txBody>
      </p:sp>
      <p:sp>
        <p:nvSpPr>
          <p:cNvPr id="5" name="Rectangle 4"/>
          <p:cNvSpPr/>
          <p:nvPr/>
        </p:nvSpPr>
        <p:spPr>
          <a:xfrm>
            <a:off x="7930896" y="4157472"/>
            <a:ext cx="2316480" cy="9753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Great Team</a:t>
            </a:r>
            <a:endParaRPr lang="en-IN" dirty="0"/>
          </a:p>
        </p:txBody>
      </p:sp>
      <p:sp>
        <p:nvSpPr>
          <p:cNvPr id="6" name="Rectangle 5"/>
          <p:cNvSpPr/>
          <p:nvPr/>
        </p:nvSpPr>
        <p:spPr>
          <a:xfrm>
            <a:off x="4870704" y="4157472"/>
            <a:ext cx="2316480" cy="1402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No dependencies on any major external libraries</a:t>
            </a:r>
            <a:endParaRPr lang="en-IN" dirty="0"/>
          </a:p>
        </p:txBody>
      </p:sp>
      <p:sp>
        <p:nvSpPr>
          <p:cNvPr id="7" name="Rectangle 6"/>
          <p:cNvSpPr/>
          <p:nvPr/>
        </p:nvSpPr>
        <p:spPr>
          <a:xfrm>
            <a:off x="1810512" y="4157472"/>
            <a:ext cx="2316480" cy="9753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Industry standard REST APIS</a:t>
            </a:r>
            <a:endParaRPr lang="en-IN" dirty="0"/>
          </a:p>
        </p:txBody>
      </p:sp>
    </p:spTree>
    <p:extLst>
      <p:ext uri="{BB962C8B-B14F-4D97-AF65-F5344CB8AC3E}">
        <p14:creationId xmlns:p14="http://schemas.microsoft.com/office/powerpoint/2010/main" val="165170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045" y="150983"/>
            <a:ext cx="3101042"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Tech Stack</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p:cNvSpPr/>
          <p:nvPr/>
        </p:nvSpPr>
        <p:spPr>
          <a:xfrm>
            <a:off x="536448" y="1554480"/>
            <a:ext cx="1621536" cy="11460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t>Flask micro-framework</a:t>
            </a:r>
            <a:endParaRPr lang="en-IN" dirty="0"/>
          </a:p>
        </p:txBody>
      </p:sp>
      <p:sp>
        <p:nvSpPr>
          <p:cNvPr id="5" name="Rectangle 4"/>
          <p:cNvSpPr/>
          <p:nvPr/>
        </p:nvSpPr>
        <p:spPr>
          <a:xfrm>
            <a:off x="536448" y="3165241"/>
            <a:ext cx="1621536" cy="114604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dirty="0" smtClean="0"/>
              <a:t>Rest APIs</a:t>
            </a:r>
            <a:endParaRPr lang="en-IN" dirty="0"/>
          </a:p>
        </p:txBody>
      </p:sp>
      <p:sp>
        <p:nvSpPr>
          <p:cNvPr id="8" name="Flowchart: Magnetic Disk 7"/>
          <p:cNvSpPr/>
          <p:nvPr/>
        </p:nvSpPr>
        <p:spPr>
          <a:xfrm>
            <a:off x="536448" y="4791456"/>
            <a:ext cx="1621536" cy="1706880"/>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smtClean="0"/>
              <a:t>SQLite3</a:t>
            </a:r>
            <a:endParaRPr lang="en-IN" dirty="0"/>
          </a:p>
        </p:txBody>
      </p:sp>
      <p:sp>
        <p:nvSpPr>
          <p:cNvPr id="10" name="Rectangle 9"/>
          <p:cNvSpPr/>
          <p:nvPr/>
        </p:nvSpPr>
        <p:spPr>
          <a:xfrm>
            <a:off x="3194304" y="3165241"/>
            <a:ext cx="1987296" cy="1146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Localhost 127</a:t>
            </a:r>
            <a:r>
              <a:rPr lang="en-IN" dirty="0" smtClean="0">
                <a:sym typeface="Wingdings" panose="05000000000000000000" pitchFamily="2" charset="2"/>
              </a:rPr>
              <a:t>:00:00:00</a:t>
            </a:r>
            <a:endParaRPr lang="en-IN" dirty="0"/>
          </a:p>
        </p:txBody>
      </p:sp>
      <p:sp>
        <p:nvSpPr>
          <p:cNvPr id="13" name="Rectangle 12"/>
          <p:cNvSpPr/>
          <p:nvPr/>
        </p:nvSpPr>
        <p:spPr>
          <a:xfrm>
            <a:off x="5949696" y="3037225"/>
            <a:ext cx="1633728" cy="14020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Firebase</a:t>
            </a:r>
            <a:endParaRPr lang="en-IN"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107" y="1200912"/>
            <a:ext cx="3233357" cy="4687824"/>
          </a:xfrm>
          <a:prstGeom prst="rect">
            <a:avLst/>
          </a:prstGeom>
        </p:spPr>
      </p:pic>
      <p:cxnSp>
        <p:nvCxnSpPr>
          <p:cNvPr id="16" name="Straight Arrow Connector 15"/>
          <p:cNvCxnSpPr>
            <a:stCxn id="5" idx="3"/>
            <a:endCxn id="10" idx="1"/>
          </p:cNvCxnSpPr>
          <p:nvPr/>
        </p:nvCxnSpPr>
        <p:spPr>
          <a:xfrm>
            <a:off x="2157984" y="3738265"/>
            <a:ext cx="1036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3"/>
          </p:cNvCxnSpPr>
          <p:nvPr/>
        </p:nvCxnSpPr>
        <p:spPr>
          <a:xfrm>
            <a:off x="5181600" y="3738265"/>
            <a:ext cx="7680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p:cNvCxnSpPr>
          <p:nvPr/>
        </p:nvCxnSpPr>
        <p:spPr>
          <a:xfrm>
            <a:off x="7583424" y="3738265"/>
            <a:ext cx="1277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583424" y="4120896"/>
            <a:ext cx="1277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150405" y="4017264"/>
            <a:ext cx="1043899" cy="6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181601" y="4120896"/>
            <a:ext cx="768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5" idx="0"/>
          </p:cNvCxnSpPr>
          <p:nvPr/>
        </p:nvCxnSpPr>
        <p:spPr>
          <a:xfrm>
            <a:off x="1347216" y="2676144"/>
            <a:ext cx="0" cy="489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347216" y="4268617"/>
            <a:ext cx="0" cy="489097"/>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873043" y="5986272"/>
            <a:ext cx="3013901" cy="369332"/>
          </a:xfrm>
          <a:prstGeom prst="rect">
            <a:avLst/>
          </a:prstGeom>
          <a:noFill/>
        </p:spPr>
        <p:txBody>
          <a:bodyPr wrap="square" rtlCol="0">
            <a:spAutoFit/>
          </a:bodyPr>
          <a:lstStyle/>
          <a:p>
            <a:r>
              <a:rPr lang="en-IN" dirty="0" smtClean="0"/>
              <a:t>Android APK</a:t>
            </a:r>
            <a:endParaRPr lang="en-IN" dirty="0"/>
          </a:p>
        </p:txBody>
      </p:sp>
      <p:sp>
        <p:nvSpPr>
          <p:cNvPr id="34" name="TextBox 33"/>
          <p:cNvSpPr txBox="1"/>
          <p:nvPr/>
        </p:nvSpPr>
        <p:spPr>
          <a:xfrm>
            <a:off x="5693664" y="4606790"/>
            <a:ext cx="2621280" cy="369332"/>
          </a:xfrm>
          <a:prstGeom prst="rect">
            <a:avLst/>
          </a:prstGeom>
          <a:noFill/>
        </p:spPr>
        <p:txBody>
          <a:bodyPr wrap="square" rtlCol="0">
            <a:spAutoFit/>
          </a:bodyPr>
          <a:lstStyle/>
          <a:p>
            <a:r>
              <a:rPr lang="en-IN" dirty="0" smtClean="0"/>
              <a:t>Cloud Messaging Client</a:t>
            </a:r>
            <a:endParaRPr lang="en-IN" dirty="0"/>
          </a:p>
        </p:txBody>
      </p:sp>
    </p:spTree>
    <p:extLst>
      <p:ext uri="{BB962C8B-B14F-4D97-AF65-F5344CB8AC3E}">
        <p14:creationId xmlns:p14="http://schemas.microsoft.com/office/powerpoint/2010/main" val="3015850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1934" y="2601575"/>
            <a:ext cx="2597186" cy="1569660"/>
          </a:xfrm>
          <a:prstGeom prst="rect">
            <a:avLst/>
          </a:prstGeom>
          <a:noFill/>
        </p:spPr>
        <p:txBody>
          <a:bodyPr wrap="none" lIns="91440" tIns="45720" rIns="91440" bIns="45720">
            <a:spAutoFit/>
          </a:bodyPr>
          <a:lstStyle/>
          <a:p>
            <a:pPr algn="ctr"/>
            <a:r>
              <a:rPr lang="en-US" sz="4800" dirty="0" smtClean="0">
                <a:ln w="0"/>
                <a:effectLst>
                  <a:outerShdw blurRad="38100" dist="19050" dir="2700000" algn="tl" rotWithShape="0">
                    <a:schemeClr val="dk1">
                      <a:alpha val="40000"/>
                    </a:schemeClr>
                  </a:outerShdw>
                </a:effectLst>
              </a:rPr>
              <a:t>&lt; Code /&gt;</a:t>
            </a:r>
          </a:p>
          <a:p>
            <a:pPr algn="ctr"/>
            <a:endParaRPr lang="en-US"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9570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5392" y="2816352"/>
            <a:ext cx="7400544" cy="584775"/>
          </a:xfrm>
          <a:prstGeom prst="rect">
            <a:avLst/>
          </a:prstGeom>
          <a:noFill/>
        </p:spPr>
        <p:txBody>
          <a:bodyPr wrap="square" rtlCol="0">
            <a:spAutoFit/>
          </a:bodyPr>
          <a:lstStyle/>
          <a:p>
            <a:r>
              <a:rPr lang="en-IN" sz="3200" dirty="0" smtClean="0"/>
              <a:t>Thankyou for listening to us patiently!!</a:t>
            </a:r>
            <a:endParaRPr lang="en-IN" sz="3200" dirty="0"/>
          </a:p>
        </p:txBody>
      </p:sp>
      <p:sp>
        <p:nvSpPr>
          <p:cNvPr id="3" name="TextBox 2"/>
          <p:cNvSpPr txBox="1"/>
          <p:nvPr/>
        </p:nvSpPr>
        <p:spPr>
          <a:xfrm>
            <a:off x="6047232" y="4669536"/>
            <a:ext cx="4669536" cy="369332"/>
          </a:xfrm>
          <a:prstGeom prst="rect">
            <a:avLst/>
          </a:prstGeom>
          <a:noFill/>
        </p:spPr>
        <p:txBody>
          <a:bodyPr wrap="square" rtlCol="0">
            <a:spAutoFit/>
          </a:bodyPr>
          <a:lstStyle/>
          <a:p>
            <a:r>
              <a:rPr lang="en-IN" dirty="0" smtClean="0"/>
              <a:t>Your questions are welcome….</a:t>
            </a:r>
            <a:endParaRPr lang="en-IN" dirty="0"/>
          </a:p>
        </p:txBody>
      </p:sp>
    </p:spTree>
    <p:extLst>
      <p:ext uri="{BB962C8B-B14F-4D97-AF65-F5344CB8AC3E}">
        <p14:creationId xmlns:p14="http://schemas.microsoft.com/office/powerpoint/2010/main" val="405874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83808" y="1638544"/>
            <a:ext cx="4547616" cy="3416320"/>
          </a:xfrm>
          <a:prstGeom prst="rect">
            <a:avLst/>
          </a:prstGeom>
          <a:noFill/>
        </p:spPr>
        <p:txBody>
          <a:bodyPr wrap="square" rtlCol="0">
            <a:spAutoFit/>
          </a:bodyPr>
          <a:lstStyle/>
          <a:p>
            <a:r>
              <a:rPr lang="en-IN" sz="2400" dirty="0" smtClean="0"/>
              <a:t>Push Notifications are one of the most important categories in general notifications. They </a:t>
            </a:r>
            <a:r>
              <a:rPr lang="en-US" sz="2400" dirty="0" smtClean="0"/>
              <a:t>are quite engaging and are used by developers to </a:t>
            </a:r>
            <a:r>
              <a:rPr lang="en-US" sz="2400" dirty="0"/>
              <a:t>promote their content, keep their users engaged to the app, </a:t>
            </a:r>
            <a:r>
              <a:rPr lang="en-US" sz="2400" dirty="0">
                <a:solidFill>
                  <a:srgbClr val="FF0000"/>
                </a:solidFill>
              </a:rPr>
              <a:t>reduce app churn-out </a:t>
            </a:r>
            <a:r>
              <a:rPr lang="en-US" sz="2400" dirty="0"/>
              <a:t>rates, send out vital app content, </a:t>
            </a:r>
            <a:r>
              <a:rPr lang="en-US" sz="2400" dirty="0">
                <a:solidFill>
                  <a:srgbClr val="FF0000"/>
                </a:solidFill>
              </a:rPr>
              <a:t>access user opinions </a:t>
            </a:r>
            <a:r>
              <a:rPr lang="en-US" sz="2400" dirty="0"/>
              <a:t>and data, etc.</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18" y="331620"/>
            <a:ext cx="3953427" cy="6030167"/>
          </a:xfrm>
          <a:prstGeom prst="rect">
            <a:avLst/>
          </a:prstGeom>
        </p:spPr>
      </p:pic>
    </p:spTree>
    <p:extLst>
      <p:ext uri="{BB962C8B-B14F-4D97-AF65-F5344CB8AC3E}">
        <p14:creationId xmlns:p14="http://schemas.microsoft.com/office/powerpoint/2010/main" val="359857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645" y="1509974"/>
            <a:ext cx="3936508" cy="3936508"/>
          </a:xfrm>
          <a:prstGeom prst="rect">
            <a:avLst/>
          </a:prstGeom>
        </p:spPr>
      </p:pic>
      <p:sp>
        <p:nvSpPr>
          <p:cNvPr id="9" name="TextBox 8"/>
          <p:cNvSpPr txBox="1"/>
          <p:nvPr/>
        </p:nvSpPr>
        <p:spPr>
          <a:xfrm>
            <a:off x="4027194" y="470140"/>
            <a:ext cx="3645408" cy="646331"/>
          </a:xfrm>
          <a:prstGeom prst="rect">
            <a:avLst/>
          </a:prstGeom>
          <a:noFill/>
        </p:spPr>
        <p:txBody>
          <a:bodyPr wrap="square" rtlCol="0">
            <a:spAutoFit/>
          </a:bodyPr>
          <a:lstStyle/>
          <a:p>
            <a:r>
              <a:rPr lang="en-IN" sz="3600" dirty="0" smtClean="0"/>
              <a:t>Offers/Promotions</a:t>
            </a:r>
            <a:endParaRPr lang="en-IN" sz="3600" dirty="0"/>
          </a:p>
        </p:txBody>
      </p:sp>
      <p:sp>
        <p:nvSpPr>
          <p:cNvPr id="16" name="TextBox 15"/>
          <p:cNvSpPr txBox="1"/>
          <p:nvPr/>
        </p:nvSpPr>
        <p:spPr>
          <a:xfrm>
            <a:off x="995156" y="626067"/>
            <a:ext cx="2414016" cy="646331"/>
          </a:xfrm>
          <a:prstGeom prst="rect">
            <a:avLst/>
          </a:prstGeom>
          <a:noFill/>
        </p:spPr>
        <p:txBody>
          <a:bodyPr wrap="square" rtlCol="0">
            <a:spAutoFit/>
          </a:bodyPr>
          <a:lstStyle/>
          <a:p>
            <a:r>
              <a:rPr lang="en-IN" sz="3600" dirty="0" smtClean="0"/>
              <a:t>Information</a:t>
            </a:r>
            <a:endParaRPr lang="en-IN" sz="3600" dirty="0"/>
          </a:p>
        </p:txBody>
      </p:sp>
      <p:sp>
        <p:nvSpPr>
          <p:cNvPr id="17" name="TextBox 16"/>
          <p:cNvSpPr txBox="1"/>
          <p:nvPr/>
        </p:nvSpPr>
        <p:spPr>
          <a:xfrm>
            <a:off x="1149604" y="2962947"/>
            <a:ext cx="2414016" cy="1200329"/>
          </a:xfrm>
          <a:prstGeom prst="rect">
            <a:avLst/>
          </a:prstGeom>
          <a:noFill/>
        </p:spPr>
        <p:txBody>
          <a:bodyPr wrap="square" rtlCol="0">
            <a:spAutoFit/>
          </a:bodyPr>
          <a:lstStyle/>
          <a:p>
            <a:r>
              <a:rPr lang="en-IN" sz="3600" dirty="0" smtClean="0"/>
              <a:t>Weather Alerts</a:t>
            </a:r>
            <a:endParaRPr lang="en-IN" sz="3600" dirty="0"/>
          </a:p>
        </p:txBody>
      </p:sp>
      <p:sp>
        <p:nvSpPr>
          <p:cNvPr id="18" name="TextBox 17"/>
          <p:cNvSpPr txBox="1"/>
          <p:nvPr/>
        </p:nvSpPr>
        <p:spPr>
          <a:xfrm>
            <a:off x="5258586" y="5825584"/>
            <a:ext cx="2414016" cy="646331"/>
          </a:xfrm>
          <a:prstGeom prst="rect">
            <a:avLst/>
          </a:prstGeom>
          <a:noFill/>
        </p:spPr>
        <p:txBody>
          <a:bodyPr wrap="square" rtlCol="0">
            <a:spAutoFit/>
          </a:bodyPr>
          <a:lstStyle/>
          <a:p>
            <a:r>
              <a:rPr lang="en-IN" sz="3600" dirty="0" smtClean="0"/>
              <a:t>Alerts</a:t>
            </a:r>
            <a:endParaRPr lang="en-IN" sz="3600" dirty="0"/>
          </a:p>
        </p:txBody>
      </p:sp>
      <p:sp>
        <p:nvSpPr>
          <p:cNvPr id="19" name="TextBox 18"/>
          <p:cNvSpPr txBox="1"/>
          <p:nvPr/>
        </p:nvSpPr>
        <p:spPr>
          <a:xfrm>
            <a:off x="1035304" y="4747966"/>
            <a:ext cx="2414016" cy="646331"/>
          </a:xfrm>
          <a:prstGeom prst="rect">
            <a:avLst/>
          </a:prstGeom>
          <a:noFill/>
        </p:spPr>
        <p:txBody>
          <a:bodyPr wrap="square" rtlCol="0">
            <a:spAutoFit/>
          </a:bodyPr>
          <a:lstStyle/>
          <a:p>
            <a:r>
              <a:rPr lang="en-IN" sz="3600" dirty="0" smtClean="0"/>
              <a:t>WhatsApp</a:t>
            </a:r>
            <a:endParaRPr lang="en-IN" sz="3600" dirty="0"/>
          </a:p>
        </p:txBody>
      </p:sp>
      <p:sp>
        <p:nvSpPr>
          <p:cNvPr id="20" name="TextBox 19"/>
          <p:cNvSpPr txBox="1"/>
          <p:nvPr/>
        </p:nvSpPr>
        <p:spPr>
          <a:xfrm>
            <a:off x="8187303" y="656820"/>
            <a:ext cx="3017520" cy="646331"/>
          </a:xfrm>
          <a:prstGeom prst="rect">
            <a:avLst/>
          </a:prstGeom>
          <a:noFill/>
        </p:spPr>
        <p:txBody>
          <a:bodyPr wrap="square" rtlCol="0">
            <a:spAutoFit/>
          </a:bodyPr>
          <a:lstStyle/>
          <a:p>
            <a:r>
              <a:rPr lang="en-IN" sz="3600" dirty="0" smtClean="0"/>
              <a:t>Cricket Scores</a:t>
            </a:r>
            <a:endParaRPr lang="en-IN" sz="3600" dirty="0"/>
          </a:p>
        </p:txBody>
      </p:sp>
      <p:sp>
        <p:nvSpPr>
          <p:cNvPr id="21" name="TextBox 20"/>
          <p:cNvSpPr txBox="1"/>
          <p:nvPr/>
        </p:nvSpPr>
        <p:spPr>
          <a:xfrm>
            <a:off x="8591836" y="4780197"/>
            <a:ext cx="2414016" cy="646331"/>
          </a:xfrm>
          <a:prstGeom prst="rect">
            <a:avLst/>
          </a:prstGeom>
          <a:noFill/>
        </p:spPr>
        <p:txBody>
          <a:bodyPr wrap="square" rtlCol="0">
            <a:spAutoFit/>
          </a:bodyPr>
          <a:lstStyle/>
          <a:p>
            <a:r>
              <a:rPr lang="en-IN" sz="3600" dirty="0" smtClean="0"/>
              <a:t>Messaging</a:t>
            </a:r>
            <a:endParaRPr lang="en-IN" sz="3600" dirty="0"/>
          </a:p>
        </p:txBody>
      </p:sp>
      <p:sp>
        <p:nvSpPr>
          <p:cNvPr id="22" name="TextBox 21"/>
          <p:cNvSpPr txBox="1"/>
          <p:nvPr/>
        </p:nvSpPr>
        <p:spPr>
          <a:xfrm>
            <a:off x="8631952" y="2950755"/>
            <a:ext cx="3073892" cy="1200329"/>
          </a:xfrm>
          <a:prstGeom prst="rect">
            <a:avLst/>
          </a:prstGeom>
          <a:noFill/>
        </p:spPr>
        <p:txBody>
          <a:bodyPr wrap="square" rtlCol="0">
            <a:spAutoFit/>
          </a:bodyPr>
          <a:lstStyle/>
          <a:p>
            <a:r>
              <a:rPr lang="en-IN" sz="3600" dirty="0" smtClean="0"/>
              <a:t>Payment Related</a:t>
            </a:r>
            <a:endParaRPr lang="en-IN" sz="3600" dirty="0"/>
          </a:p>
        </p:txBody>
      </p:sp>
      <p:sp>
        <p:nvSpPr>
          <p:cNvPr id="23" name="TextBox 22"/>
          <p:cNvSpPr txBox="1"/>
          <p:nvPr/>
        </p:nvSpPr>
        <p:spPr>
          <a:xfrm>
            <a:off x="1074797" y="1762263"/>
            <a:ext cx="2414016" cy="646331"/>
          </a:xfrm>
          <a:prstGeom prst="rect">
            <a:avLst/>
          </a:prstGeom>
          <a:noFill/>
        </p:spPr>
        <p:txBody>
          <a:bodyPr wrap="square" rtlCol="0">
            <a:spAutoFit/>
          </a:bodyPr>
          <a:lstStyle/>
          <a:p>
            <a:r>
              <a:rPr lang="en-IN" sz="3600" dirty="0" smtClean="0"/>
              <a:t>Coupons</a:t>
            </a:r>
            <a:endParaRPr lang="en-IN" sz="3600" dirty="0"/>
          </a:p>
        </p:txBody>
      </p:sp>
      <p:sp>
        <p:nvSpPr>
          <p:cNvPr id="24" name="TextBox 23"/>
          <p:cNvSpPr txBox="1"/>
          <p:nvPr/>
        </p:nvSpPr>
        <p:spPr>
          <a:xfrm>
            <a:off x="8702334" y="1715909"/>
            <a:ext cx="2414016" cy="646331"/>
          </a:xfrm>
          <a:prstGeom prst="rect">
            <a:avLst/>
          </a:prstGeom>
          <a:noFill/>
        </p:spPr>
        <p:txBody>
          <a:bodyPr wrap="square" rtlCol="0">
            <a:spAutoFit/>
          </a:bodyPr>
          <a:lstStyle/>
          <a:p>
            <a:r>
              <a:rPr lang="en-IN" sz="3600" dirty="0" smtClean="0"/>
              <a:t>Social Feed</a:t>
            </a:r>
            <a:endParaRPr lang="en-IN" sz="3600" dirty="0"/>
          </a:p>
        </p:txBody>
      </p:sp>
      <p:cxnSp>
        <p:nvCxnSpPr>
          <p:cNvPr id="26" name="Straight Arrow Connector 25"/>
          <p:cNvCxnSpPr/>
          <p:nvPr/>
        </p:nvCxnSpPr>
        <p:spPr>
          <a:xfrm flipH="1" flipV="1">
            <a:off x="3394574" y="1084273"/>
            <a:ext cx="682490" cy="46138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flipV="1">
            <a:off x="8004818" y="3422609"/>
            <a:ext cx="627134" cy="155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3351784" y="5040794"/>
            <a:ext cx="653026" cy="303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flipV="1">
            <a:off x="2998216" y="3584973"/>
            <a:ext cx="1006594" cy="2690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flipV="1">
            <a:off x="2972817" y="2124108"/>
            <a:ext cx="1031993" cy="43567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20" idx="1"/>
          </p:cNvCxnSpPr>
          <p:nvPr/>
        </p:nvCxnSpPr>
        <p:spPr>
          <a:xfrm flipH="1">
            <a:off x="7697361" y="979986"/>
            <a:ext cx="489942" cy="49061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flipV="1">
            <a:off x="5940814" y="1081005"/>
            <a:ext cx="12946" cy="40641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flipV="1">
            <a:off x="5940306" y="5469032"/>
            <a:ext cx="12946" cy="4420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8028202" y="2039075"/>
            <a:ext cx="627134" cy="155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flipH="1" flipV="1">
            <a:off x="8004818" y="5087828"/>
            <a:ext cx="627134" cy="1553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81881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4256" y="1046476"/>
            <a:ext cx="11082528" cy="1569660"/>
          </a:xfrm>
          <a:prstGeom prst="rect">
            <a:avLst/>
          </a:prstGeom>
          <a:noFill/>
        </p:spPr>
        <p:txBody>
          <a:bodyPr wrap="square" rtlCol="0">
            <a:spAutoFit/>
          </a:bodyPr>
          <a:lstStyle/>
          <a:p>
            <a:r>
              <a:rPr lang="en-IN" sz="3600" dirty="0" smtClean="0"/>
              <a:t>“I got 99 problems and irrelevant push notifications are one of them”</a:t>
            </a:r>
          </a:p>
          <a:p>
            <a:r>
              <a:rPr lang="en-IN" sz="2400" dirty="0"/>
              <a:t>	</a:t>
            </a:r>
            <a:r>
              <a:rPr lang="en-IN" sz="2400" dirty="0" smtClean="0"/>
              <a:t>							- Frustrated Android User</a:t>
            </a:r>
            <a:endParaRPr lang="en-IN" sz="2400" dirty="0"/>
          </a:p>
        </p:txBody>
      </p:sp>
      <p:sp>
        <p:nvSpPr>
          <p:cNvPr id="5" name="TextBox 4"/>
          <p:cNvSpPr txBox="1"/>
          <p:nvPr/>
        </p:nvSpPr>
        <p:spPr>
          <a:xfrm>
            <a:off x="524256" y="3652456"/>
            <a:ext cx="11350752" cy="1200329"/>
          </a:xfrm>
          <a:prstGeom prst="rect">
            <a:avLst/>
          </a:prstGeom>
          <a:noFill/>
        </p:spPr>
        <p:txBody>
          <a:bodyPr wrap="square" rtlCol="0">
            <a:spAutoFit/>
          </a:bodyPr>
          <a:lstStyle/>
          <a:p>
            <a:r>
              <a:rPr lang="en-IN" sz="3600" dirty="0" smtClean="0"/>
              <a:t>“With great push power comes great responsibility” </a:t>
            </a:r>
          </a:p>
          <a:p>
            <a:r>
              <a:rPr lang="en-IN" sz="3600" dirty="0"/>
              <a:t>	</a:t>
            </a:r>
            <a:r>
              <a:rPr lang="en-IN" sz="3600" dirty="0" smtClean="0"/>
              <a:t>									</a:t>
            </a:r>
            <a:r>
              <a:rPr lang="en-IN" sz="2400" dirty="0" smtClean="0"/>
              <a:t>-Anonymous</a:t>
            </a:r>
            <a:endParaRPr lang="en-IN" sz="2400" dirty="0"/>
          </a:p>
        </p:txBody>
      </p:sp>
    </p:spTree>
    <p:extLst>
      <p:ext uri="{BB962C8B-B14F-4D97-AF65-F5344CB8AC3E}">
        <p14:creationId xmlns:p14="http://schemas.microsoft.com/office/powerpoint/2010/main" val="3823021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Neeraj\.QtWebEngineProcess\Downloads\Paytm Idea.png"/>
          <p:cNvPicPr/>
          <p:nvPr/>
        </p:nvPicPr>
        <p:blipFill>
          <a:blip r:embed="rId2" cstate="print">
            <a:extLst>
              <a:ext uri="{28A0092B-C50C-407E-A947-70E740481C1C}">
                <a14:useLocalDpi xmlns:a14="http://schemas.microsoft.com/office/drawing/2010/main" val="0"/>
              </a:ext>
            </a:extLst>
          </a:blip>
          <a:stretch>
            <a:fillRect/>
          </a:stretch>
        </p:blipFill>
        <p:spPr bwMode="auto">
          <a:xfrm>
            <a:off x="938784" y="219456"/>
            <a:ext cx="10314432" cy="5559552"/>
          </a:xfrm>
          <a:prstGeom prst="rect">
            <a:avLst/>
          </a:prstGeom>
          <a:noFill/>
          <a:ln>
            <a:noFill/>
          </a:ln>
        </p:spPr>
      </p:pic>
      <p:sp>
        <p:nvSpPr>
          <p:cNvPr id="3" name="Rectangle 2"/>
          <p:cNvSpPr/>
          <p:nvPr/>
        </p:nvSpPr>
        <p:spPr>
          <a:xfrm>
            <a:off x="2999232" y="6169152"/>
            <a:ext cx="6096000" cy="787652"/>
          </a:xfrm>
          <a:prstGeom prst="rect">
            <a:avLst/>
          </a:prstGeom>
        </p:spPr>
        <p:txBody>
          <a:bodyPr>
            <a:spAutoFit/>
          </a:bodyPr>
          <a:lstStyle/>
          <a:p>
            <a:pPr algn="ctr">
              <a:lnSpc>
                <a:spcPct val="107000"/>
              </a:lnSpc>
              <a:spcAft>
                <a:spcPts val="800"/>
              </a:spcAft>
            </a:pPr>
            <a:r>
              <a:rPr lang="en-US" u="sng" dirty="0">
                <a:latin typeface="Times New Roman" panose="02020603050405020304" pitchFamily="18" charset="0"/>
                <a:ea typeface="Calibri" panose="020F0502020204030204" pitchFamily="34" charset="0"/>
                <a:cs typeface="Mangal" panose="02040503050203030202" pitchFamily="18" charset="0"/>
              </a:rPr>
              <a:t>Fig </a:t>
            </a:r>
            <a:r>
              <a:rPr lang="en-US" u="sng" dirty="0" smtClean="0">
                <a:latin typeface="Times New Roman" panose="02020603050405020304" pitchFamily="18" charset="0"/>
                <a:ea typeface="Calibri" panose="020F0502020204030204" pitchFamily="34" charset="0"/>
                <a:cs typeface="Mangal" panose="02040503050203030202" pitchFamily="18" charset="0"/>
              </a:rPr>
              <a:t>1. </a:t>
            </a:r>
            <a:r>
              <a:rPr lang="en-US" u="sng" dirty="0">
                <a:latin typeface="Times New Roman" panose="02020603050405020304" pitchFamily="18" charset="0"/>
                <a:ea typeface="Calibri" panose="020F0502020204030204" pitchFamily="34" charset="0"/>
                <a:cs typeface="Mangal" panose="02040503050203030202" pitchFamily="18" charset="0"/>
              </a:rPr>
              <a:t>Simple Notification Architecture</a:t>
            </a:r>
            <a:endParaRPr lang="en-IN" sz="16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61665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3563" y="2674726"/>
            <a:ext cx="4144875" cy="923330"/>
          </a:xfrm>
          <a:prstGeom prst="rect">
            <a:avLst/>
          </a:prstGeom>
          <a:noFill/>
        </p:spPr>
        <p:txBody>
          <a:bodyPr wrap="square" lIns="91440" tIns="45720" rIns="91440" bIns="45720" anchor="ctr">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Our Approach</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32588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64736" y="1889760"/>
            <a:ext cx="2377440" cy="2042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dirty="0" smtClean="0"/>
              <a:t>User Intent</a:t>
            </a:r>
            <a:endParaRPr lang="en-IN" sz="2400" dirty="0"/>
          </a:p>
        </p:txBody>
      </p:sp>
      <p:sp>
        <p:nvSpPr>
          <p:cNvPr id="3" name="Rectangle 2"/>
          <p:cNvSpPr/>
          <p:nvPr/>
        </p:nvSpPr>
        <p:spPr>
          <a:xfrm>
            <a:off x="2389632" y="292608"/>
            <a:ext cx="1975104" cy="159715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t>Search History</a:t>
            </a:r>
            <a:endParaRPr lang="en-IN" dirty="0"/>
          </a:p>
        </p:txBody>
      </p:sp>
      <p:sp>
        <p:nvSpPr>
          <p:cNvPr id="4" name="Rectangle 3"/>
          <p:cNvSpPr/>
          <p:nvPr/>
        </p:nvSpPr>
        <p:spPr>
          <a:xfrm>
            <a:off x="6742176" y="292608"/>
            <a:ext cx="2084832" cy="159715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t>Time spent on the app screen</a:t>
            </a:r>
            <a:endParaRPr lang="en-IN" dirty="0"/>
          </a:p>
        </p:txBody>
      </p:sp>
      <p:sp>
        <p:nvSpPr>
          <p:cNvPr id="5" name="Rectangle 4"/>
          <p:cNvSpPr/>
          <p:nvPr/>
        </p:nvSpPr>
        <p:spPr>
          <a:xfrm>
            <a:off x="2389632" y="3931920"/>
            <a:ext cx="1975104" cy="19080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t>Interaction with different elements of the app</a:t>
            </a:r>
            <a:endParaRPr lang="en-IN" dirty="0"/>
          </a:p>
        </p:txBody>
      </p:sp>
      <p:sp>
        <p:nvSpPr>
          <p:cNvPr id="6" name="Rectangle 5"/>
          <p:cNvSpPr/>
          <p:nvPr/>
        </p:nvSpPr>
        <p:spPr>
          <a:xfrm>
            <a:off x="4364736" y="292608"/>
            <a:ext cx="2377440" cy="159715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t>Behavioural Patterns</a:t>
            </a:r>
            <a:endParaRPr lang="en-IN" dirty="0"/>
          </a:p>
        </p:txBody>
      </p:sp>
      <p:sp>
        <p:nvSpPr>
          <p:cNvPr id="7" name="Rectangle 6"/>
          <p:cNvSpPr/>
          <p:nvPr/>
        </p:nvSpPr>
        <p:spPr>
          <a:xfrm>
            <a:off x="6742176" y="3956304"/>
            <a:ext cx="2084832" cy="188366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t>Time he takes to respond to the notification</a:t>
            </a:r>
            <a:endParaRPr lang="en-IN" dirty="0"/>
          </a:p>
        </p:txBody>
      </p:sp>
      <p:sp>
        <p:nvSpPr>
          <p:cNvPr id="8" name="Rectangle 7"/>
          <p:cNvSpPr/>
          <p:nvPr/>
        </p:nvSpPr>
        <p:spPr>
          <a:xfrm>
            <a:off x="4364736" y="3956304"/>
            <a:ext cx="2377440" cy="188366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smtClean="0"/>
              <a:t>His movement data</a:t>
            </a:r>
            <a:endParaRPr lang="en-IN" dirty="0"/>
          </a:p>
        </p:txBody>
      </p:sp>
    </p:spTree>
    <p:extLst>
      <p:ext uri="{BB962C8B-B14F-4D97-AF65-F5344CB8AC3E}">
        <p14:creationId xmlns:p14="http://schemas.microsoft.com/office/powerpoint/2010/main" val="80852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20" y="162648"/>
            <a:ext cx="4067743" cy="6020640"/>
          </a:xfrm>
          <a:prstGeom prst="rect">
            <a:avLst/>
          </a:prstGeom>
        </p:spPr>
      </p:pic>
      <p:sp>
        <p:nvSpPr>
          <p:cNvPr id="6" name="TextBox 5"/>
          <p:cNvSpPr txBox="1"/>
          <p:nvPr/>
        </p:nvSpPr>
        <p:spPr>
          <a:xfrm>
            <a:off x="5254752" y="1407110"/>
            <a:ext cx="6339840" cy="3785652"/>
          </a:xfrm>
          <a:prstGeom prst="rect">
            <a:avLst/>
          </a:prstGeom>
          <a:noFill/>
        </p:spPr>
        <p:txBody>
          <a:bodyPr wrap="square" rtlCol="0">
            <a:spAutoFit/>
          </a:bodyPr>
          <a:lstStyle/>
          <a:p>
            <a:r>
              <a:rPr lang="en-IN" sz="2000" dirty="0" smtClean="0"/>
              <a:t>We see how every search affects the whole product database and our probabilistic algorithm takes in these searches and the time spent on the elements and gets us the best product for that user after considering a threshold period of time and search history elements.</a:t>
            </a:r>
          </a:p>
          <a:p>
            <a:endParaRPr lang="en-IN" sz="2000" dirty="0"/>
          </a:p>
          <a:p>
            <a:r>
              <a:rPr lang="en-IN" sz="2000" dirty="0" smtClean="0"/>
              <a:t>The time spent on every product is categorized as follows –</a:t>
            </a:r>
          </a:p>
          <a:p>
            <a:endParaRPr lang="en-IN" sz="2000" dirty="0"/>
          </a:p>
          <a:p>
            <a:pPr marL="342900" indent="-342900">
              <a:buAutoNum type="arabicParenR"/>
            </a:pPr>
            <a:r>
              <a:rPr lang="en-IN" sz="2000" dirty="0" smtClean="0"/>
              <a:t>Opted in for the product – </a:t>
            </a:r>
            <a:r>
              <a:rPr lang="en-IN" sz="2000" b="1" dirty="0" smtClean="0"/>
              <a:t>2 units</a:t>
            </a:r>
          </a:p>
          <a:p>
            <a:pPr marL="342900" indent="-342900">
              <a:buAutoNum type="arabicParenR"/>
            </a:pPr>
            <a:r>
              <a:rPr lang="en-IN" sz="2000" dirty="0" smtClean="0"/>
              <a:t>Checking out the images etc. – </a:t>
            </a:r>
            <a:r>
              <a:rPr lang="en-IN" sz="2000" b="1" dirty="0" smtClean="0"/>
              <a:t>2 units</a:t>
            </a:r>
          </a:p>
          <a:p>
            <a:pPr marL="342900" indent="-342900">
              <a:buAutoNum type="arabicParenR"/>
            </a:pPr>
            <a:r>
              <a:rPr lang="en-IN" sz="2000" dirty="0" smtClean="0"/>
              <a:t>Checking out product description – </a:t>
            </a:r>
            <a:r>
              <a:rPr lang="en-IN" sz="2000" b="1" dirty="0" smtClean="0"/>
              <a:t>3 units</a:t>
            </a:r>
          </a:p>
          <a:p>
            <a:pPr marL="342900" indent="-342900">
              <a:buAutoNum type="arabicParenR"/>
            </a:pPr>
            <a:r>
              <a:rPr lang="en-IN" sz="2000" dirty="0" smtClean="0"/>
              <a:t>Checking out product reviews – </a:t>
            </a:r>
            <a:r>
              <a:rPr lang="en-IN" sz="2000" b="1" dirty="0" smtClean="0"/>
              <a:t>3 units</a:t>
            </a:r>
            <a:endParaRPr lang="en-IN" sz="2000" b="1" dirty="0"/>
          </a:p>
        </p:txBody>
      </p:sp>
    </p:spTree>
    <p:extLst>
      <p:ext uri="{BB962C8B-B14F-4D97-AF65-F5344CB8AC3E}">
        <p14:creationId xmlns:p14="http://schemas.microsoft.com/office/powerpoint/2010/main" val="4135741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title="Chart"/>
          <p:cNvGraphicFramePr>
            <a:graphicFrameLocks/>
          </p:cNvGraphicFramePr>
          <p:nvPr>
            <p:extLst>
              <p:ext uri="{D42A27DB-BD31-4B8C-83A1-F6EECF244321}">
                <p14:modId xmlns:p14="http://schemas.microsoft.com/office/powerpoint/2010/main" val="2614352634"/>
              </p:ext>
            </p:extLst>
          </p:nvPr>
        </p:nvGraphicFramePr>
        <p:xfrm>
          <a:off x="1194817" y="597408"/>
          <a:ext cx="9704832" cy="55229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4323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1103</TotalTime>
  <Words>297</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Adobe Fan Heiti Std B</vt:lpstr>
      <vt:lpstr>Arial</vt:lpstr>
      <vt:lpstr>Calibri</vt:lpstr>
      <vt:lpstr>Calibri Light</vt:lpstr>
      <vt:lpstr>Mangal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Lohade</dc:creator>
  <cp:lastModifiedBy>Neeraj Lohade</cp:lastModifiedBy>
  <cp:revision>56</cp:revision>
  <dcterms:created xsi:type="dcterms:W3CDTF">2019-01-25T19:58:06Z</dcterms:created>
  <dcterms:modified xsi:type="dcterms:W3CDTF">2019-03-03T11:46:56Z</dcterms:modified>
</cp:coreProperties>
</file>