
<file path=[Content_Types].xml><?xml version="1.0" encoding="utf-8"?>
<Types xmlns="http://schemas.openxmlformats.org/package/2006/content-types">
  <Default Extension="gif" ContentType="image/gif"/>
  <Default Extension="jfif"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92" r:id="rId5"/>
    <p:sldId id="293" r:id="rId6"/>
    <p:sldId id="276" r:id="rId7"/>
    <p:sldId id="294" r:id="rId8"/>
    <p:sldId id="284" r:id="rId9"/>
    <p:sldId id="283" r:id="rId10"/>
    <p:sldId id="285" r:id="rId11"/>
    <p:sldId id="296" r:id="rId12"/>
    <p:sldId id="302" r:id="rId13"/>
    <p:sldId id="303" r:id="rId14"/>
    <p:sldId id="297" r:id="rId15"/>
    <p:sldId id="299" r:id="rId16"/>
    <p:sldId id="298" r:id="rId17"/>
    <p:sldId id="275" r:id="rId18"/>
    <p:sldId id="295" r:id="rId19"/>
    <p:sldId id="300" r:id="rId20"/>
    <p:sldId id="301" r:id="rId21"/>
    <p:sldId id="28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78" d="100"/>
          <a:sy n="78" d="100"/>
        </p:scale>
        <p:origin x="878" y="77"/>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5/26/2023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15</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16</a:t>
            </a:fld>
            <a:endParaRPr lang="zh-CN" altLang="en-US"/>
          </a:p>
        </p:txBody>
      </p:sp>
    </p:spTree>
    <p:extLst>
      <p:ext uri="{BB962C8B-B14F-4D97-AF65-F5344CB8AC3E}">
        <p14:creationId xmlns:p14="http://schemas.microsoft.com/office/powerpoint/2010/main" val="1447686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8.jpg"/><Relationship Id="rId5" Type="http://schemas.openxmlformats.org/officeDocument/2006/relationships/image" Target="../media/image17.jp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3.jpg"/><Relationship Id="rId1" Type="http://schemas.openxmlformats.org/officeDocument/2006/relationships/slideLayout" Target="../slideLayouts/slideLayout16.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image" Target="../media/image7.jfif"/><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093101" y="963562"/>
            <a:ext cx="5698617" cy="2599025"/>
          </a:xfrm>
        </p:spPr>
        <p:txBody>
          <a:bodyPr/>
          <a:lstStyle/>
          <a:p>
            <a:r>
              <a:rPr lang="en-IN" sz="4400" b="0" dirty="0"/>
              <a:t>License Number </a:t>
            </a:r>
            <a:r>
              <a:rPr lang="en-IN" b="0" dirty="0"/>
              <a:t>P</a:t>
            </a:r>
            <a:r>
              <a:rPr lang="en-IN" sz="4400" b="0" dirty="0"/>
              <a:t>late </a:t>
            </a:r>
            <a:r>
              <a:rPr lang="en-IN" b="0" dirty="0"/>
              <a:t>R</a:t>
            </a:r>
            <a:r>
              <a:rPr lang="en-IN" sz="4400" b="0" dirty="0"/>
              <a:t>ecognition and Identification </a:t>
            </a:r>
            <a:r>
              <a:rPr lang="en-IN" b="0" dirty="0"/>
              <a:t>u</a:t>
            </a:r>
            <a:r>
              <a:rPr lang="en-IN" sz="4400" b="0" dirty="0"/>
              <a:t>sing MATLAB </a:t>
            </a:r>
            <a:endParaRPr lang="en-US" b="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92035" y="4108226"/>
            <a:ext cx="3570402" cy="834552"/>
          </a:xfrm>
        </p:spPr>
        <p:txBody>
          <a:bodyPr/>
          <a:lstStyle/>
          <a:p>
            <a:pPr>
              <a:buNone/>
            </a:pPr>
            <a:r>
              <a:rPr lang="en-IN" b="1" dirty="0"/>
              <a:t>Saurabh Tamta (190050102047)</a:t>
            </a:r>
          </a:p>
          <a:p>
            <a:pPr>
              <a:buNone/>
            </a:pPr>
            <a:r>
              <a:rPr lang="en-IN" b="1" dirty="0"/>
              <a:t>Mohit Bohra    (190050102030)</a:t>
            </a:r>
            <a:endParaRPr lang="en-US" b="1" dirty="0"/>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5714044" y="3209816"/>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a:xfrm>
            <a:off x="9695785" y="1175797"/>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9" name="Picture 18">
            <a:extLst>
              <a:ext uri="{FF2B5EF4-FFF2-40B4-BE49-F238E27FC236}">
                <a16:creationId xmlns:a16="http://schemas.microsoft.com/office/drawing/2014/main" id="{A9284713-5602-AA75-7300-AC82C8B9CAD9}"/>
              </a:ext>
            </a:extLst>
          </p:cNvPr>
          <p:cNvPicPr>
            <a:picLocks noChangeAspect="1"/>
          </p:cNvPicPr>
          <p:nvPr/>
        </p:nvPicPr>
        <p:blipFill>
          <a:blip r:embed="rId4"/>
          <a:stretch>
            <a:fillRect/>
          </a:stretch>
        </p:blipFill>
        <p:spPr>
          <a:xfrm>
            <a:off x="5422104" y="1076726"/>
            <a:ext cx="6346868" cy="4173700"/>
          </a:xfrm>
          <a:prstGeom prst="rect">
            <a:avLst/>
          </a:prstGeom>
        </p:spPr>
      </p:pic>
      <p:sp>
        <p:nvSpPr>
          <p:cNvPr id="2" name="TextBox 1">
            <a:extLst>
              <a:ext uri="{FF2B5EF4-FFF2-40B4-BE49-F238E27FC236}">
                <a16:creationId xmlns:a16="http://schemas.microsoft.com/office/drawing/2014/main" id="{DC7A25DD-F9B7-2AEF-A3BF-8E51AC9051C1}"/>
              </a:ext>
            </a:extLst>
          </p:cNvPr>
          <p:cNvSpPr txBox="1"/>
          <p:nvPr/>
        </p:nvSpPr>
        <p:spPr>
          <a:xfrm>
            <a:off x="1186774" y="5350213"/>
            <a:ext cx="4909226" cy="646331"/>
          </a:xfrm>
          <a:prstGeom prst="rect">
            <a:avLst/>
          </a:prstGeom>
        </p:spPr>
        <p:txBody>
          <a:bodyPr wrap="square" rtlCol="0">
            <a:spAutoFit/>
          </a:bodyPr>
          <a:lstStyle/>
          <a:p>
            <a:pPr marL="0" indent="0">
              <a:lnSpc>
                <a:spcPct val="100000"/>
              </a:lnSpc>
              <a:spcBef>
                <a:spcPts val="0"/>
              </a:spcBef>
              <a:buFontTx/>
              <a:buNone/>
            </a:pPr>
            <a:r>
              <a:rPr lang="en-IN" sz="1800" b="1" dirty="0">
                <a:solidFill>
                  <a:prstClr val="white"/>
                </a:solidFill>
                <a:latin typeface="Posterama" panose="020B0504020200020000" pitchFamily="34" charset="0"/>
                <a:ea typeface="微软雅黑"/>
                <a:cs typeface="Posterama" panose="020B0504020200020000" pitchFamily="34" charset="0"/>
              </a:rPr>
              <a:t>Mentor : Mr. Anoop Raghuvanshi</a:t>
            </a:r>
            <a:endParaRPr lang="en-IN" b="1" dirty="0">
              <a:solidFill>
                <a:prstClr val="white"/>
              </a:solidFill>
              <a:latin typeface="Posterama" panose="020B0504020200020000" pitchFamily="34" charset="0"/>
              <a:ea typeface="微软雅黑"/>
              <a:cs typeface="Posterama" panose="020B0504020200020000" pitchFamily="34" charset="0"/>
            </a:endParaRPr>
          </a:p>
          <a:p>
            <a:pPr marL="0" indent="0">
              <a:lnSpc>
                <a:spcPct val="100000"/>
              </a:lnSpc>
              <a:spcBef>
                <a:spcPts val="0"/>
              </a:spcBef>
              <a:buFontTx/>
              <a:buNone/>
            </a:pPr>
            <a:r>
              <a:rPr lang="en-IN" sz="1800" b="1" dirty="0">
                <a:solidFill>
                  <a:prstClr val="white"/>
                </a:solidFill>
                <a:latin typeface="Posterama" panose="020B0504020200020000" pitchFamily="34" charset="0"/>
                <a:ea typeface="微软雅黑"/>
                <a:cs typeface="Posterama" panose="020B0504020200020000" pitchFamily="34" charset="0"/>
              </a:rPr>
              <a:t>HOD: Mr. Anil Chaurasia</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694408" y="934940"/>
            <a:ext cx="9823998" cy="1325563"/>
          </a:xfrm>
        </p:spPr>
        <p:txBody>
          <a:bodyPr/>
          <a:lstStyle/>
          <a:p>
            <a:r>
              <a:rPr lang="en-US" sz="4000" dirty="0"/>
              <a:t>Image Binarization</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727914" y="1891134"/>
            <a:ext cx="5220602" cy="4031926"/>
          </a:xfrm>
        </p:spPr>
        <p:txBody>
          <a:bodyPr/>
          <a:lstStyle/>
          <a:p>
            <a:pPr marL="457200" indent="-457200">
              <a:lnSpc>
                <a:spcPct val="150000"/>
              </a:lnSpc>
              <a:buFont typeface="Courier New" panose="02070309020205020404" pitchFamily="49" charset="0"/>
              <a:buChar char="o"/>
            </a:pPr>
            <a:r>
              <a:rPr lang="en-US" sz="1800" dirty="0">
                <a:solidFill>
                  <a:srgbClr val="E8EAED"/>
                </a:solidFill>
              </a:rPr>
              <a:t>T</a:t>
            </a:r>
            <a:r>
              <a:rPr lang="en-US" sz="1800" b="0" i="0" dirty="0">
                <a:solidFill>
                  <a:srgbClr val="E2EEFF"/>
                </a:solidFill>
                <a:effectLst/>
              </a:rPr>
              <a:t>he conversion of document image into bi-level document image</a:t>
            </a:r>
            <a:r>
              <a:rPr lang="en-US" sz="1800" b="0" i="0" dirty="0">
                <a:solidFill>
                  <a:srgbClr val="E8EAED"/>
                </a:solidFill>
                <a:effectLst/>
              </a:rPr>
              <a:t>. Image pixels are separated into dual collection of pixels, i.e. black and white. </a:t>
            </a:r>
          </a:p>
          <a:p>
            <a:pPr marL="457200" indent="-457200">
              <a:lnSpc>
                <a:spcPct val="150000"/>
              </a:lnSpc>
              <a:buFont typeface="Courier New" panose="02070309020205020404" pitchFamily="49" charset="0"/>
              <a:buChar char="o"/>
            </a:pPr>
            <a:r>
              <a:rPr lang="en-US" sz="1800" dirty="0"/>
              <a:t>imbinarize() – This command is used to Binarize 2-D grayscale image or simply we can say it converts the image into black and white format.</a:t>
            </a:r>
          </a:p>
          <a:p>
            <a:pPr marL="457200" indent="-457200">
              <a:lnSpc>
                <a:spcPct val="150000"/>
              </a:lnSpc>
              <a:buFont typeface="Courier New" panose="02070309020205020404" pitchFamily="49" charset="0"/>
              <a:buChar char="o"/>
            </a:pPr>
            <a:endParaRPr lang="en-US" sz="2000" b="0" i="0" dirty="0">
              <a:solidFill>
                <a:srgbClr val="E8EAED"/>
              </a:solidFill>
              <a:effectLst/>
              <a:latin typeface="Google Sans"/>
            </a:endParaRPr>
          </a:p>
          <a:p>
            <a:pPr marL="342900" indent="-342900">
              <a:buAutoNum type="arabicPeriod"/>
            </a:pPr>
            <a:endParaRPr lang="en-US" sz="1600" dirty="0"/>
          </a:p>
        </p:txBody>
      </p:sp>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a:xfrm>
            <a:off x="484632" y="6217920"/>
            <a:ext cx="4559316" cy="365125"/>
          </a:xfrm>
        </p:spPr>
        <p:txBody>
          <a:bodyPr/>
          <a:lstStyle/>
          <a:p>
            <a:r>
              <a:rPr lang="en-IN" sz="1200" b="0" dirty="0"/>
              <a:t>License number plate recognition and identification using MATLAB </a:t>
            </a:r>
            <a:endParaRPr lang="en-US" noProof="0" dirty="0"/>
          </a:p>
        </p:txBody>
      </p:sp>
      <p:pic>
        <p:nvPicPr>
          <p:cNvPr id="7" name="Picture Placeholder 6">
            <a:extLst>
              <a:ext uri="{FF2B5EF4-FFF2-40B4-BE49-F238E27FC236}">
                <a16:creationId xmlns:a16="http://schemas.microsoft.com/office/drawing/2014/main" id="{DBE12B8E-FF7B-AED6-471F-FF032D8F0D82}"/>
              </a:ext>
            </a:extLst>
          </p:cNvPr>
          <p:cNvPicPr>
            <a:picLocks noGrp="1" noChangeAspect="1"/>
          </p:cNvPicPr>
          <p:nvPr>
            <p:ph type="pic" sz="quarter" idx="48"/>
          </p:nvPr>
        </p:nvPicPr>
        <p:blipFill>
          <a:blip r:embed="rId3"/>
          <a:srcRect l="24257" r="24257"/>
          <a:stretch>
            <a:fillRect/>
          </a:stretch>
        </p:blipFill>
        <p:spPr>
          <a:xfrm>
            <a:off x="7326008" y="663515"/>
            <a:ext cx="4248873" cy="4731130"/>
          </a:xfrm>
        </p:spPr>
      </p:pic>
    </p:spTree>
    <p:extLst>
      <p:ext uri="{BB962C8B-B14F-4D97-AF65-F5344CB8AC3E}">
        <p14:creationId xmlns:p14="http://schemas.microsoft.com/office/powerpoint/2010/main" val="315414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1000"/>
                                        <p:tgtEl>
                                          <p:spTgt spid="29">
                                            <p:txEl>
                                              <p:pRg st="0" end="0"/>
                                            </p:txEl>
                                          </p:spTgt>
                                        </p:tgtEl>
                                      </p:cBhvr>
                                    </p:animEffect>
                                    <p:anim calcmode="lin" valueType="num">
                                      <p:cBhvr>
                                        <p:cTn id="8"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
                                            <p:txEl>
                                              <p:pRg st="1" end="1"/>
                                            </p:txEl>
                                          </p:spTgt>
                                        </p:tgtEl>
                                        <p:attrNameLst>
                                          <p:attrName>style.visibility</p:attrName>
                                        </p:attrNameLst>
                                      </p:cBhvr>
                                      <p:to>
                                        <p:strVal val="visible"/>
                                      </p:to>
                                    </p:set>
                                    <p:animEffect transition="in" filter="fade">
                                      <p:cBhvr>
                                        <p:cTn id="14" dur="1000"/>
                                        <p:tgtEl>
                                          <p:spTgt spid="29">
                                            <p:txEl>
                                              <p:pRg st="1" end="1"/>
                                            </p:txEl>
                                          </p:spTgt>
                                        </p:tgtEl>
                                      </p:cBhvr>
                                    </p:animEffect>
                                    <p:anim calcmode="lin" valueType="num">
                                      <p:cBhvr>
                                        <p:cTn id="15" dur="1000" fill="hold"/>
                                        <p:tgtEl>
                                          <p:spTgt spid="2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694408" y="748130"/>
            <a:ext cx="9823998" cy="1325563"/>
          </a:xfrm>
        </p:spPr>
        <p:txBody>
          <a:bodyPr/>
          <a:lstStyle/>
          <a:p>
            <a:r>
              <a:rPr lang="en-US" sz="4000" dirty="0"/>
              <a:t>Image Segmentation</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694408" y="1453963"/>
            <a:ext cx="5220602" cy="4944264"/>
          </a:xfrm>
        </p:spPr>
        <p:txBody>
          <a:bodyPr/>
          <a:lstStyle/>
          <a:p>
            <a:pPr marL="457200" indent="-457200">
              <a:lnSpc>
                <a:spcPct val="150000"/>
              </a:lnSpc>
              <a:buFont typeface="Courier New" panose="02070309020205020404" pitchFamily="49" charset="0"/>
              <a:buChar char="o"/>
            </a:pPr>
            <a:r>
              <a:rPr lang="en-US" sz="1800" dirty="0">
                <a:solidFill>
                  <a:srgbClr val="E2EEFF"/>
                </a:solidFill>
              </a:rPr>
              <a:t>C</a:t>
            </a:r>
            <a:r>
              <a:rPr lang="en-US" sz="1800" b="0" i="0" dirty="0">
                <a:solidFill>
                  <a:srgbClr val="E2EEFF"/>
                </a:solidFill>
                <a:effectLst/>
              </a:rPr>
              <a:t>onverting an image into a collection of regions of pixels that are represented by a mask or a labeled image</a:t>
            </a:r>
            <a:r>
              <a:rPr lang="en-US" sz="1800" b="0" i="0" dirty="0">
                <a:solidFill>
                  <a:srgbClr val="E8EAED"/>
                </a:solidFill>
                <a:effectLst/>
              </a:rPr>
              <a:t>. By dividing an image into segments, you can process only the important segments of the image instead of processing the entire image. </a:t>
            </a:r>
          </a:p>
          <a:p>
            <a:pPr marL="457200" indent="-457200">
              <a:lnSpc>
                <a:spcPct val="150000"/>
              </a:lnSpc>
              <a:buFont typeface="Courier New" panose="02070309020205020404" pitchFamily="49" charset="0"/>
              <a:buChar char="o"/>
            </a:pPr>
            <a:r>
              <a:rPr lang="en-US" sz="1800" b="0" i="0" dirty="0">
                <a:solidFill>
                  <a:srgbClr val="E8EAED"/>
                </a:solidFill>
                <a:effectLst/>
              </a:rPr>
              <a:t>For example, a common application of image segmentation in medical imaging is to detect and label pixels in an image or voxels of a 3D volume that represent a tumor in patients brain or other organs.</a:t>
            </a:r>
          </a:p>
          <a:p>
            <a:pPr marL="457200" indent="-457200">
              <a:buFont typeface="Courier New" panose="02070309020205020404" pitchFamily="49" charset="0"/>
              <a:buChar char="o"/>
            </a:pPr>
            <a:r>
              <a:rPr lang="en-US" sz="1800" b="0" i="0" dirty="0">
                <a:solidFill>
                  <a:srgbClr val="212121"/>
                </a:solidFill>
                <a:effectLst/>
              </a:rPr>
              <a:t>.</a:t>
            </a:r>
            <a:endParaRPr lang="en-US" sz="1800" dirty="0"/>
          </a:p>
          <a:p>
            <a:pPr marL="457200" indent="-457200">
              <a:buFont typeface="Courier New" panose="02070309020205020404" pitchFamily="49" charset="0"/>
              <a:buChar char="o"/>
            </a:pPr>
            <a:endParaRPr lang="en-US" sz="1800" b="0" i="0" dirty="0">
              <a:solidFill>
                <a:srgbClr val="E8EAED"/>
              </a:solidFill>
              <a:effectLst/>
            </a:endParaRPr>
          </a:p>
          <a:p>
            <a:pPr marL="342900" indent="-342900">
              <a:buAutoNum type="arabicPeriod"/>
            </a:pPr>
            <a:endParaRPr lang="en-US" sz="1800" dirty="0"/>
          </a:p>
        </p:txBody>
      </p:sp>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a:xfrm>
            <a:off x="484632" y="6217920"/>
            <a:ext cx="4559316" cy="365125"/>
          </a:xfrm>
        </p:spPr>
        <p:txBody>
          <a:bodyPr/>
          <a:lstStyle/>
          <a:p>
            <a:r>
              <a:rPr lang="en-IN" sz="1200" b="0" dirty="0"/>
              <a:t>License number plate recognition and identification using MATLAB </a:t>
            </a:r>
            <a:endParaRPr lang="en-US" noProof="0" dirty="0"/>
          </a:p>
        </p:txBody>
      </p:sp>
      <p:pic>
        <p:nvPicPr>
          <p:cNvPr id="9" name="Picture Placeholder 8">
            <a:extLst>
              <a:ext uri="{FF2B5EF4-FFF2-40B4-BE49-F238E27FC236}">
                <a16:creationId xmlns:a16="http://schemas.microsoft.com/office/drawing/2014/main" id="{1E079487-D194-4B4E-6CA1-C6318D724344}"/>
              </a:ext>
            </a:extLst>
          </p:cNvPr>
          <p:cNvPicPr>
            <a:picLocks noGrp="1" noChangeAspect="1"/>
          </p:cNvPicPr>
          <p:nvPr>
            <p:ph type="pic" sz="quarter" idx="48"/>
          </p:nvPr>
        </p:nvPicPr>
        <p:blipFill>
          <a:blip r:embed="rId3"/>
          <a:srcRect l="21937" r="21937"/>
          <a:stretch>
            <a:fillRect/>
          </a:stretch>
        </p:blipFill>
        <p:spPr/>
      </p:pic>
    </p:spTree>
    <p:extLst>
      <p:ext uri="{BB962C8B-B14F-4D97-AF65-F5344CB8AC3E}">
        <p14:creationId xmlns:p14="http://schemas.microsoft.com/office/powerpoint/2010/main" val="144588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1000"/>
                                        <p:tgtEl>
                                          <p:spTgt spid="29">
                                            <p:txEl>
                                              <p:pRg st="0" end="0"/>
                                            </p:txEl>
                                          </p:spTgt>
                                        </p:tgtEl>
                                      </p:cBhvr>
                                    </p:animEffect>
                                    <p:anim calcmode="lin" valueType="num">
                                      <p:cBhvr>
                                        <p:cTn id="8"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fade">
                                      <p:cBhvr>
                                        <p:cTn id="12" dur="1000"/>
                                        <p:tgtEl>
                                          <p:spTgt spid="29">
                                            <p:txEl>
                                              <p:pRg st="1" end="1"/>
                                            </p:txEl>
                                          </p:spTgt>
                                        </p:tgtEl>
                                      </p:cBhvr>
                                    </p:animEffect>
                                    <p:anim calcmode="lin" valueType="num">
                                      <p:cBhvr>
                                        <p:cTn id="13" dur="1000" fill="hold"/>
                                        <p:tgtEl>
                                          <p:spTgt spid="2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694408" y="748130"/>
            <a:ext cx="9823998" cy="1325563"/>
          </a:xfrm>
        </p:spPr>
        <p:txBody>
          <a:bodyPr/>
          <a:lstStyle/>
          <a:p>
            <a:r>
              <a:rPr lang="en-US" sz="4000" dirty="0"/>
              <a:t>Character Normalization</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694408" y="1410911"/>
            <a:ext cx="5220602" cy="4944264"/>
          </a:xfrm>
        </p:spPr>
        <p:txBody>
          <a:bodyPr/>
          <a:lstStyle/>
          <a:p>
            <a:pPr marL="457200" indent="-457200">
              <a:lnSpc>
                <a:spcPct val="150000"/>
              </a:lnSpc>
              <a:buFont typeface="Courier New" panose="02070309020205020404" pitchFamily="49" charset="0"/>
              <a:buChar char="o"/>
            </a:pPr>
            <a:r>
              <a:rPr lang="en-US" sz="1800" b="0" i="0" dirty="0">
                <a:solidFill>
                  <a:srgbClr val="E2EEFF"/>
                </a:solidFill>
                <a:effectLst/>
              </a:rPr>
              <a:t>Normalization is to refine the characters into a block containing no extra white spaces in all four sides of th</a:t>
            </a:r>
            <a:r>
              <a:rPr lang="en-US" sz="1800" dirty="0">
                <a:solidFill>
                  <a:srgbClr val="E2EEFF"/>
                </a:solidFill>
              </a:rPr>
              <a:t>e characters.</a:t>
            </a:r>
          </a:p>
          <a:p>
            <a:pPr marL="457200" indent="-457200">
              <a:lnSpc>
                <a:spcPct val="150000"/>
              </a:lnSpc>
              <a:buFont typeface="Courier New" panose="02070309020205020404" pitchFamily="49" charset="0"/>
              <a:buChar char="o"/>
            </a:pPr>
            <a:r>
              <a:rPr lang="en-US" sz="1800" b="0" i="0" dirty="0">
                <a:solidFill>
                  <a:srgbClr val="E2EEFF"/>
                </a:solidFill>
                <a:effectLst/>
              </a:rPr>
              <a:t>Sometimes called contrast stretching</a:t>
            </a:r>
            <a:r>
              <a:rPr lang="en-US" sz="1800" dirty="0">
                <a:solidFill>
                  <a:srgbClr val="E2EEFF"/>
                </a:solidFill>
              </a:rPr>
              <a:t>.</a:t>
            </a:r>
          </a:p>
          <a:p>
            <a:pPr marL="457200" indent="-457200">
              <a:lnSpc>
                <a:spcPct val="150000"/>
              </a:lnSpc>
              <a:buFont typeface="Courier New" panose="02070309020205020404" pitchFamily="49" charset="0"/>
              <a:buChar char="o"/>
            </a:pPr>
            <a:r>
              <a:rPr lang="en-US" sz="1800" b="0" i="0" dirty="0">
                <a:solidFill>
                  <a:srgbClr val="E2EEFF"/>
                </a:solidFill>
                <a:effectLst/>
              </a:rPr>
              <a:t>Then each character should be equal in size.</a:t>
            </a:r>
          </a:p>
          <a:p>
            <a:pPr marL="457200" indent="-457200">
              <a:lnSpc>
                <a:spcPct val="150000"/>
              </a:lnSpc>
              <a:buFont typeface="Courier New" panose="02070309020205020404" pitchFamily="49" charset="0"/>
              <a:buChar char="o"/>
            </a:pPr>
            <a:r>
              <a:rPr lang="en-US" sz="1800" dirty="0"/>
              <a:t>edge() – This command is used to detect the edges in the image, by using various methods like Roberts, Sobel, Prewitt and many others</a:t>
            </a:r>
            <a:endParaRPr lang="en-US" sz="1800" dirty="0">
              <a:solidFill>
                <a:srgbClr val="E2EEFF"/>
              </a:solidFill>
            </a:endParaRPr>
          </a:p>
          <a:p>
            <a:pPr marL="457200" indent="-457200">
              <a:lnSpc>
                <a:spcPct val="150000"/>
              </a:lnSpc>
              <a:buFont typeface="Courier New" panose="02070309020205020404" pitchFamily="49" charset="0"/>
              <a:buChar char="o"/>
            </a:pPr>
            <a:r>
              <a:rPr lang="en-US" sz="1800" dirty="0"/>
              <a:t>numel() – This command is used to calculate the number of array elements</a:t>
            </a:r>
            <a:r>
              <a:rPr lang="en-US" sz="1800" b="0" i="0" dirty="0">
                <a:solidFill>
                  <a:srgbClr val="212121"/>
                </a:solidFill>
                <a:effectLst/>
              </a:rPr>
              <a:t>.</a:t>
            </a:r>
            <a:endParaRPr lang="en-US" sz="1800" dirty="0"/>
          </a:p>
          <a:p>
            <a:pPr marL="457200" indent="-457200">
              <a:buFont typeface="Courier New" panose="02070309020205020404" pitchFamily="49" charset="0"/>
              <a:buChar char="o"/>
            </a:pPr>
            <a:endParaRPr lang="en-US" sz="1800" b="0" i="0" dirty="0">
              <a:solidFill>
                <a:srgbClr val="E8EAED"/>
              </a:solidFill>
              <a:effectLst/>
            </a:endParaRPr>
          </a:p>
          <a:p>
            <a:pPr marL="342900" indent="-342900">
              <a:buAutoNum type="arabicPeriod"/>
            </a:pPr>
            <a:endParaRPr lang="en-US" sz="1800" dirty="0"/>
          </a:p>
        </p:txBody>
      </p:sp>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a:xfrm>
            <a:off x="484632" y="6217920"/>
            <a:ext cx="4559316" cy="365125"/>
          </a:xfrm>
        </p:spPr>
        <p:txBody>
          <a:bodyPr/>
          <a:lstStyle/>
          <a:p>
            <a:r>
              <a:rPr lang="en-IN" sz="1200" b="0" dirty="0"/>
              <a:t>License number plate recognition and identification using MATLAB </a:t>
            </a:r>
            <a:endParaRPr lang="en-US" noProof="0" dirty="0"/>
          </a:p>
        </p:txBody>
      </p:sp>
      <p:pic>
        <p:nvPicPr>
          <p:cNvPr id="7" name="Picture Placeholder 6">
            <a:extLst>
              <a:ext uri="{FF2B5EF4-FFF2-40B4-BE49-F238E27FC236}">
                <a16:creationId xmlns:a16="http://schemas.microsoft.com/office/drawing/2014/main" id="{A7CBD28D-4F89-634A-D8EC-3A7D14174804}"/>
              </a:ext>
            </a:extLst>
          </p:cNvPr>
          <p:cNvPicPr>
            <a:picLocks noGrp="1" noChangeAspect="1"/>
          </p:cNvPicPr>
          <p:nvPr>
            <p:ph type="pic" sz="quarter" idx="48"/>
          </p:nvPr>
        </p:nvPicPr>
        <p:blipFill>
          <a:blip r:embed="rId3"/>
          <a:srcRect l="5099" r="5099"/>
          <a:stretch>
            <a:fillRect/>
          </a:stretch>
        </p:blipFill>
        <p:spPr/>
      </p:pic>
    </p:spTree>
    <p:extLst>
      <p:ext uri="{BB962C8B-B14F-4D97-AF65-F5344CB8AC3E}">
        <p14:creationId xmlns:p14="http://schemas.microsoft.com/office/powerpoint/2010/main" val="386866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1000"/>
                                        <p:tgtEl>
                                          <p:spTgt spid="29">
                                            <p:txEl>
                                              <p:pRg st="0" end="0"/>
                                            </p:txEl>
                                          </p:spTgt>
                                        </p:tgtEl>
                                      </p:cBhvr>
                                    </p:animEffect>
                                    <p:anim calcmode="lin" valueType="num">
                                      <p:cBhvr>
                                        <p:cTn id="8"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fade">
                                      <p:cBhvr>
                                        <p:cTn id="12" dur="1000"/>
                                        <p:tgtEl>
                                          <p:spTgt spid="29">
                                            <p:txEl>
                                              <p:pRg st="1" end="1"/>
                                            </p:txEl>
                                          </p:spTgt>
                                        </p:tgtEl>
                                      </p:cBhvr>
                                    </p:animEffect>
                                    <p:anim calcmode="lin" valueType="num">
                                      <p:cBhvr>
                                        <p:cTn id="13" dur="1000" fill="hold"/>
                                        <p:tgtEl>
                                          <p:spTgt spid="2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9">
                                            <p:txEl>
                                              <p:pRg st="2" end="2"/>
                                            </p:txEl>
                                          </p:spTgt>
                                        </p:tgtEl>
                                        <p:attrNameLst>
                                          <p:attrName>style.visibility</p:attrName>
                                        </p:attrNameLst>
                                      </p:cBhvr>
                                      <p:to>
                                        <p:strVal val="visible"/>
                                      </p:to>
                                    </p:set>
                                    <p:animEffect transition="in" filter="fade">
                                      <p:cBhvr>
                                        <p:cTn id="17" dur="1000"/>
                                        <p:tgtEl>
                                          <p:spTgt spid="29">
                                            <p:txEl>
                                              <p:pRg st="2" end="2"/>
                                            </p:txEl>
                                          </p:spTgt>
                                        </p:tgtEl>
                                      </p:cBhvr>
                                    </p:animEffect>
                                    <p:anim calcmode="lin" valueType="num">
                                      <p:cBhvr>
                                        <p:cTn id="18" dur="1000" fill="hold"/>
                                        <p:tgtEl>
                                          <p:spTgt spid="2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9">
                                            <p:txEl>
                                              <p:pRg st="3" end="3"/>
                                            </p:txEl>
                                          </p:spTgt>
                                        </p:tgtEl>
                                        <p:attrNameLst>
                                          <p:attrName>style.visibility</p:attrName>
                                        </p:attrNameLst>
                                      </p:cBhvr>
                                      <p:to>
                                        <p:strVal val="visible"/>
                                      </p:to>
                                    </p:set>
                                    <p:animEffect transition="in" filter="fade">
                                      <p:cBhvr>
                                        <p:cTn id="22" dur="1000"/>
                                        <p:tgtEl>
                                          <p:spTgt spid="29">
                                            <p:txEl>
                                              <p:pRg st="3" end="3"/>
                                            </p:txEl>
                                          </p:spTgt>
                                        </p:tgtEl>
                                      </p:cBhvr>
                                    </p:animEffect>
                                    <p:anim calcmode="lin" valueType="num">
                                      <p:cBhvr>
                                        <p:cTn id="23" dur="1000" fill="hold"/>
                                        <p:tgtEl>
                                          <p:spTgt spid="2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9">
                                            <p:txEl>
                                              <p:pRg st="4" end="4"/>
                                            </p:txEl>
                                          </p:spTgt>
                                        </p:tgtEl>
                                        <p:attrNameLst>
                                          <p:attrName>style.visibility</p:attrName>
                                        </p:attrNameLst>
                                      </p:cBhvr>
                                      <p:to>
                                        <p:strVal val="visible"/>
                                      </p:to>
                                    </p:set>
                                    <p:animEffect transition="in" filter="fade">
                                      <p:cBhvr>
                                        <p:cTn id="27" dur="1000"/>
                                        <p:tgtEl>
                                          <p:spTgt spid="29">
                                            <p:txEl>
                                              <p:pRg st="4" end="4"/>
                                            </p:txEl>
                                          </p:spTgt>
                                        </p:tgtEl>
                                      </p:cBhvr>
                                    </p:animEffect>
                                    <p:anim calcmode="lin" valueType="num">
                                      <p:cBhvr>
                                        <p:cTn id="28" dur="1000" fill="hold"/>
                                        <p:tgtEl>
                                          <p:spTgt spid="2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727914" y="800573"/>
            <a:ext cx="9823998" cy="1325563"/>
          </a:xfrm>
        </p:spPr>
        <p:txBody>
          <a:bodyPr/>
          <a:lstStyle/>
          <a:p>
            <a:r>
              <a:rPr lang="en-US" sz="4000" dirty="0"/>
              <a:t>Character Recognition</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727914" y="1891134"/>
            <a:ext cx="5220602" cy="4031926"/>
          </a:xfrm>
        </p:spPr>
        <p:txBody>
          <a:bodyPr/>
          <a:lstStyle/>
          <a:p>
            <a:pPr marL="457200" indent="-457200">
              <a:lnSpc>
                <a:spcPct val="150000"/>
              </a:lnSpc>
              <a:buFont typeface="Courier New" panose="02070309020205020404" pitchFamily="49" charset="0"/>
              <a:buChar char="o"/>
            </a:pPr>
            <a:r>
              <a:rPr lang="en-US" sz="1800" dirty="0">
                <a:solidFill>
                  <a:srgbClr val="E8EAED"/>
                </a:solidFill>
              </a:rPr>
              <a:t>T</a:t>
            </a:r>
            <a:r>
              <a:rPr lang="en-US" sz="1800" b="0" i="0" dirty="0">
                <a:solidFill>
                  <a:srgbClr val="E2EEFF"/>
                </a:solidFill>
                <a:effectLst/>
              </a:rPr>
              <a:t>he essential point of binarization is the thresholding.</a:t>
            </a:r>
          </a:p>
          <a:p>
            <a:pPr marL="457200" indent="-457200">
              <a:lnSpc>
                <a:spcPct val="150000"/>
              </a:lnSpc>
              <a:buFont typeface="Courier New" panose="02070309020205020404" pitchFamily="49" charset="0"/>
              <a:buChar char="o"/>
            </a:pPr>
            <a:r>
              <a:rPr lang="en-US" sz="1800" dirty="0">
                <a:solidFill>
                  <a:srgbClr val="E2EEFF"/>
                </a:solidFill>
              </a:rPr>
              <a:t>By thresholding the pixel values of 0(black) for all of image with luminance less than threshold value and 1(white) for all other pixels.</a:t>
            </a:r>
          </a:p>
          <a:p>
            <a:pPr marL="457200" indent="-457200">
              <a:lnSpc>
                <a:spcPct val="150000"/>
              </a:lnSpc>
              <a:buFont typeface="Courier New" panose="02070309020205020404" pitchFamily="49" charset="0"/>
              <a:buChar char="o"/>
            </a:pPr>
            <a:r>
              <a:rPr lang="en-US" sz="1800" b="0" i="0" dirty="0">
                <a:solidFill>
                  <a:srgbClr val="E2EEFF"/>
                </a:solidFill>
                <a:effectLst/>
              </a:rPr>
              <a:t>The Binarized </a:t>
            </a:r>
            <a:r>
              <a:rPr lang="en-US" sz="1800" dirty="0">
                <a:solidFill>
                  <a:srgbClr val="E2EEFF"/>
                </a:solidFill>
              </a:rPr>
              <a:t>segment is matched with characters images present in the alpha folder.</a:t>
            </a:r>
            <a:endParaRPr lang="en-US" sz="1800" b="0" i="0" dirty="0">
              <a:solidFill>
                <a:srgbClr val="E2EEFF"/>
              </a:solidFill>
              <a:effectLst/>
            </a:endParaRPr>
          </a:p>
          <a:p>
            <a:pPr marL="457200" indent="-457200">
              <a:lnSpc>
                <a:spcPct val="150000"/>
              </a:lnSpc>
              <a:buFont typeface="Courier New" panose="02070309020205020404" pitchFamily="49" charset="0"/>
              <a:buChar char="o"/>
            </a:pPr>
            <a:endParaRPr lang="en-US" sz="1800" dirty="0"/>
          </a:p>
          <a:p>
            <a:pPr marL="457200" indent="-457200">
              <a:lnSpc>
                <a:spcPct val="150000"/>
              </a:lnSpc>
              <a:buFont typeface="Courier New" panose="02070309020205020404" pitchFamily="49" charset="0"/>
              <a:buChar char="o"/>
            </a:pPr>
            <a:endParaRPr lang="en-US" sz="2000" b="0" i="0" dirty="0">
              <a:solidFill>
                <a:srgbClr val="E8EAED"/>
              </a:solidFill>
              <a:effectLst/>
              <a:latin typeface="Google Sans"/>
            </a:endParaRPr>
          </a:p>
          <a:p>
            <a:pPr marL="342900" indent="-342900">
              <a:buAutoNum type="arabicPeriod"/>
            </a:pPr>
            <a:endParaRPr lang="en-US" sz="1600" dirty="0"/>
          </a:p>
        </p:txBody>
      </p:sp>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a:xfrm>
            <a:off x="484632" y="6217920"/>
            <a:ext cx="4559316" cy="365125"/>
          </a:xfrm>
        </p:spPr>
        <p:txBody>
          <a:bodyPr/>
          <a:lstStyle/>
          <a:p>
            <a:r>
              <a:rPr lang="en-IN" sz="1200" b="0" dirty="0"/>
              <a:t>License number plate recognition and identification using MATLAB </a:t>
            </a:r>
            <a:endParaRPr lang="en-US" noProof="0" dirty="0"/>
          </a:p>
        </p:txBody>
      </p:sp>
      <p:pic>
        <p:nvPicPr>
          <p:cNvPr id="9" name="Picture Placeholder 8">
            <a:extLst>
              <a:ext uri="{FF2B5EF4-FFF2-40B4-BE49-F238E27FC236}">
                <a16:creationId xmlns:a16="http://schemas.microsoft.com/office/drawing/2014/main" id="{AD8FFB6A-681B-CCD0-3EE0-A84EBB68CB9E}"/>
              </a:ext>
            </a:extLst>
          </p:cNvPr>
          <p:cNvPicPr>
            <a:picLocks noGrp="1" noChangeAspect="1"/>
          </p:cNvPicPr>
          <p:nvPr>
            <p:ph type="pic" sz="quarter" idx="48"/>
          </p:nvPr>
        </p:nvPicPr>
        <p:blipFill>
          <a:blip r:embed="rId3"/>
          <a:srcRect l="15369" r="15369"/>
          <a:stretch>
            <a:fillRect/>
          </a:stretch>
        </p:blipFill>
        <p:spPr/>
      </p:pic>
    </p:spTree>
    <p:extLst>
      <p:ext uri="{BB962C8B-B14F-4D97-AF65-F5344CB8AC3E}">
        <p14:creationId xmlns:p14="http://schemas.microsoft.com/office/powerpoint/2010/main" val="7007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1000"/>
                                        <p:tgtEl>
                                          <p:spTgt spid="29">
                                            <p:txEl>
                                              <p:pRg st="0" end="0"/>
                                            </p:txEl>
                                          </p:spTgt>
                                        </p:tgtEl>
                                      </p:cBhvr>
                                    </p:animEffect>
                                    <p:anim calcmode="lin" valueType="num">
                                      <p:cBhvr>
                                        <p:cTn id="8"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fade">
                                      <p:cBhvr>
                                        <p:cTn id="12" dur="1000"/>
                                        <p:tgtEl>
                                          <p:spTgt spid="29">
                                            <p:txEl>
                                              <p:pRg st="1" end="1"/>
                                            </p:txEl>
                                          </p:spTgt>
                                        </p:tgtEl>
                                      </p:cBhvr>
                                    </p:animEffect>
                                    <p:anim calcmode="lin" valueType="num">
                                      <p:cBhvr>
                                        <p:cTn id="13" dur="1000" fill="hold"/>
                                        <p:tgtEl>
                                          <p:spTgt spid="2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9">
                                            <p:txEl>
                                              <p:pRg st="2" end="2"/>
                                            </p:txEl>
                                          </p:spTgt>
                                        </p:tgtEl>
                                        <p:attrNameLst>
                                          <p:attrName>style.visibility</p:attrName>
                                        </p:attrNameLst>
                                      </p:cBhvr>
                                      <p:to>
                                        <p:strVal val="visible"/>
                                      </p:to>
                                    </p:set>
                                    <p:animEffect transition="in" filter="fade">
                                      <p:cBhvr>
                                        <p:cTn id="17" dur="1000"/>
                                        <p:tgtEl>
                                          <p:spTgt spid="29">
                                            <p:txEl>
                                              <p:pRg st="2" end="2"/>
                                            </p:txEl>
                                          </p:spTgt>
                                        </p:tgtEl>
                                      </p:cBhvr>
                                    </p:animEffect>
                                    <p:anim calcmode="lin" valueType="num">
                                      <p:cBhvr>
                                        <p:cTn id="18" dur="1000" fill="hold"/>
                                        <p:tgtEl>
                                          <p:spTgt spid="2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2694298" y="733547"/>
            <a:ext cx="4253399" cy="1740114"/>
          </a:xfrm>
        </p:spPr>
        <p:txBody>
          <a:bodyPr/>
          <a:lstStyle/>
          <a:p>
            <a:r>
              <a:rPr lang="en-US" dirty="0"/>
              <a:t>Database data Matching</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Database</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MySQL</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MATLAB</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Arduino uno</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Micro-controller</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a:xfrm>
            <a:off x="484631" y="6217920"/>
            <a:ext cx="4536547" cy="327259"/>
          </a:xfrm>
        </p:spPr>
        <p:txBody>
          <a:bodyPr/>
          <a:lstStyle/>
          <a:p>
            <a:r>
              <a:rPr lang="en-IN" sz="1200" b="0" dirty="0"/>
              <a:t>License number plate recognition and identification using MATLAB </a:t>
            </a:r>
            <a:endParaRPr lang="en-US" noProof="0" dirty="0"/>
          </a:p>
        </p:txBody>
      </p:sp>
      <p:sp>
        <p:nvSpPr>
          <p:cNvPr id="3" name="TextBox 2">
            <a:extLst>
              <a:ext uri="{FF2B5EF4-FFF2-40B4-BE49-F238E27FC236}">
                <a16:creationId xmlns:a16="http://schemas.microsoft.com/office/drawing/2014/main" id="{BB9EE6F7-4A45-8D83-1FB2-439CE411A229}"/>
              </a:ext>
            </a:extLst>
          </p:cNvPr>
          <p:cNvSpPr txBox="1"/>
          <p:nvPr/>
        </p:nvSpPr>
        <p:spPr>
          <a:xfrm>
            <a:off x="924128" y="3015574"/>
            <a:ext cx="3945924" cy="2862322"/>
          </a:xfrm>
          <a:prstGeom prst="rect">
            <a:avLst/>
          </a:prstGeom>
        </p:spPr>
        <p:txBody>
          <a:bodyPr wrap="square" rtlCol="0">
            <a:spAutoFit/>
          </a:bodyPr>
          <a:lstStyle/>
          <a:p>
            <a:pPr marL="342900" indent="-342900">
              <a:lnSpc>
                <a:spcPct val="100000"/>
              </a:lnSpc>
              <a:spcBef>
                <a:spcPts val="0"/>
              </a:spcBef>
              <a:buFont typeface="Courier New" panose="02070309020205020404" pitchFamily="49" charset="0"/>
              <a:buChar char="o"/>
            </a:pPr>
            <a:r>
              <a:rPr lang="en-IN" dirty="0">
                <a:solidFill>
                  <a:prstClr val="white"/>
                </a:solidFill>
                <a:ea typeface="微软雅黑"/>
                <a:cs typeface="Posterama" panose="020B0504020200020000" pitchFamily="34" charset="0"/>
              </a:rPr>
              <a:t>The text thus obtained from the number plate is then compared to the data present in the database. Here we used MySQL based database.</a:t>
            </a:r>
          </a:p>
          <a:p>
            <a:pPr marL="342900" indent="-342900">
              <a:lnSpc>
                <a:spcPct val="100000"/>
              </a:lnSpc>
              <a:spcBef>
                <a:spcPts val="0"/>
              </a:spcBef>
              <a:buFont typeface="Courier New" panose="02070309020205020404" pitchFamily="49" charset="0"/>
              <a:buChar char="o"/>
            </a:pPr>
            <a:r>
              <a:rPr lang="en-IN" sz="1800" dirty="0">
                <a:solidFill>
                  <a:prstClr val="white"/>
                </a:solidFill>
                <a:ea typeface="微软雅黑"/>
                <a:cs typeface="Posterama" panose="020B0504020200020000" pitchFamily="34" charset="0"/>
              </a:rPr>
              <a:t>If </a:t>
            </a:r>
            <a:r>
              <a:rPr lang="en-IN" dirty="0">
                <a:solidFill>
                  <a:prstClr val="white"/>
                </a:solidFill>
                <a:ea typeface="微软雅黑"/>
                <a:cs typeface="Posterama" panose="020B0504020200020000" pitchFamily="34" charset="0"/>
              </a:rPr>
              <a:t>the text data matches the data present in the database then that response will be sent to MATLAB and MATLAB will send appropriate response to Arduino uno.</a:t>
            </a:r>
            <a:endParaRPr lang="en-IN" sz="1800" dirty="0">
              <a:solidFill>
                <a:prstClr val="white"/>
              </a:solidFill>
              <a:ea typeface="微软雅黑"/>
              <a:cs typeface="Posterama" panose="020B0504020200020000" pitchFamily="34" charset="0"/>
            </a:endParaRPr>
          </a:p>
        </p:txBody>
      </p:sp>
      <p:pic>
        <p:nvPicPr>
          <p:cNvPr id="5" name="Picture 4">
            <a:extLst>
              <a:ext uri="{FF2B5EF4-FFF2-40B4-BE49-F238E27FC236}">
                <a16:creationId xmlns:a16="http://schemas.microsoft.com/office/drawing/2014/main" id="{09C52E58-9AA2-E014-96AA-E820CB6993A2}"/>
              </a:ext>
            </a:extLst>
          </p:cNvPr>
          <p:cNvPicPr>
            <a:picLocks noChangeAspect="1"/>
          </p:cNvPicPr>
          <p:nvPr/>
        </p:nvPicPr>
        <p:blipFill>
          <a:blip r:embed="rId2"/>
          <a:stretch>
            <a:fillRect/>
          </a:stretch>
        </p:blipFill>
        <p:spPr>
          <a:xfrm>
            <a:off x="667516" y="1162526"/>
            <a:ext cx="1838466" cy="1034443"/>
          </a:xfrm>
          <a:prstGeom prst="rect">
            <a:avLst/>
          </a:prstGeom>
        </p:spPr>
      </p:pic>
    </p:spTree>
    <p:extLst>
      <p:ext uri="{BB962C8B-B14F-4D97-AF65-F5344CB8AC3E}">
        <p14:creationId xmlns:p14="http://schemas.microsoft.com/office/powerpoint/2010/main" val="277553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down)">
                                      <p:cBhvr>
                                        <p:cTn id="19" dur="500"/>
                                        <p:tgtEl>
                                          <p:spTgt spid="1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wipe(down)">
                                      <p:cBhvr>
                                        <p:cTn id="24" dur="500"/>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animEffect transition="in" filter="wipe(down)">
                                      <p:cBhvr>
                                        <p:cTn id="29" dur="500"/>
                                        <p:tgtEl>
                                          <p:spTgt spid="1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wipe(down)">
                                      <p:cBhvr>
                                        <p:cTn id="34" dur="500"/>
                                        <p:tgtEl>
                                          <p:spTgt spid="22">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4">
                                            <p:txEl>
                                              <p:pRg st="0" end="0"/>
                                            </p:txEl>
                                          </p:spTgt>
                                        </p:tgtEl>
                                        <p:attrNameLst>
                                          <p:attrName>style.visibility</p:attrName>
                                        </p:attrNameLst>
                                      </p:cBhvr>
                                      <p:to>
                                        <p:strVal val="visible"/>
                                      </p:to>
                                    </p:set>
                                    <p:animEffect transition="in" filter="wipe(down)">
                                      <p:cBhvr>
                                        <p:cTn id="3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502665" y="707105"/>
            <a:ext cx="4222040" cy="2277580"/>
          </a:xfrm>
        </p:spPr>
        <p:txBody>
          <a:bodyPr/>
          <a:lstStyle/>
          <a:p>
            <a:pPr algn="ctr">
              <a:lnSpc>
                <a:spcPct val="100000"/>
              </a:lnSpc>
            </a:pPr>
            <a:r>
              <a:rPr lang="en-US" sz="3600" dirty="0"/>
              <a:t>Arduino uno SMD with micro-controller Atmega328</a:t>
            </a:r>
            <a:br>
              <a:rPr lang="en-US" sz="4400" dirty="0"/>
            </a:br>
            <a:endParaRPr lang="en-US" sz="4400" dirty="0"/>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5389596" y="744360"/>
            <a:ext cx="5162709" cy="420683"/>
          </a:xfrm>
        </p:spPr>
        <p:txBody>
          <a:bodyPr/>
          <a:lstStyle/>
          <a:p>
            <a:r>
              <a:rPr lang="en-US" dirty="0"/>
              <a:t>What is Arduino and Arduino uno ?</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271607" y="1230237"/>
            <a:ext cx="5162709" cy="1291214"/>
          </a:xfrm>
        </p:spPr>
        <p:txBody>
          <a:bodyPr/>
          <a:lstStyle/>
          <a:p>
            <a:r>
              <a:rPr lang="en-US" sz="1600" dirty="0"/>
              <a:t>Arduino is an open-source electronics platform based on easy-to-use hardware and software.</a:t>
            </a:r>
          </a:p>
          <a:p>
            <a:r>
              <a:rPr lang="en-US" sz="1600" dirty="0"/>
              <a:t>The Arduino Uno is an open-source microcontroller board based on the Microchip ATmega328P microcontroller.</a:t>
            </a:r>
          </a:p>
        </p:txBody>
      </p:sp>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5389596" y="2723757"/>
            <a:ext cx="5162709" cy="420683"/>
          </a:xfrm>
        </p:spPr>
        <p:txBody>
          <a:bodyPr/>
          <a:lstStyle/>
          <a:p>
            <a:r>
              <a:rPr lang="en-US" dirty="0"/>
              <a:t>Features of Arduino uno.</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5316379" y="3429000"/>
            <a:ext cx="5440111" cy="2883310"/>
          </a:xfrm>
        </p:spPr>
        <p:txBody>
          <a:bodyPr/>
          <a:lstStyle/>
          <a:p>
            <a:r>
              <a:rPr lang="en-US" sz="1600" dirty="0"/>
              <a:t>The chip on the board plugs straight into your USB port and supports your computer as a virtual serial port.</a:t>
            </a:r>
          </a:p>
          <a:p>
            <a:r>
              <a:rPr lang="en-US" sz="1600" dirty="0"/>
              <a:t>It is easy to find the microcontroller brain which is the ATmega328 chip.</a:t>
            </a:r>
          </a:p>
          <a:p>
            <a:r>
              <a:rPr lang="en-US" sz="1600" dirty="0"/>
              <a:t>It is a 16 MHz clock which is fast enough for most applications and does not speed up the microcontroller.</a:t>
            </a:r>
          </a:p>
          <a:p>
            <a:r>
              <a:rPr lang="en-US" sz="1600" dirty="0"/>
              <a:t>It has 32 KB of flash memory for storing your code. An on-board LED is attached to digital pin 13 to make fast the debugging of code and to make the debug process easy.</a:t>
            </a:r>
          </a:p>
          <a:p>
            <a:endParaRPr lang="en-US"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zh-CN" altLang="en-US" sz="1200" u="none" strike="noStrike" kern="1200" cap="none" spc="0" normalizeH="0" baseline="0" noProof="0" dirty="0">
              <a:ln>
                <a:noFill/>
              </a:ln>
              <a:solidFill>
                <a:schemeClr val="bg1"/>
              </a:solidFill>
              <a:effectLst/>
              <a:uLnTx/>
              <a:uFillTx/>
            </a:endParaRPr>
          </a:p>
        </p:txBody>
      </p:sp>
      <p:pic>
        <p:nvPicPr>
          <p:cNvPr id="17" name="Picture 16">
            <a:extLst>
              <a:ext uri="{FF2B5EF4-FFF2-40B4-BE49-F238E27FC236}">
                <a16:creationId xmlns:a16="http://schemas.microsoft.com/office/drawing/2014/main" id="{0F979FE2-DFCC-CAB0-D4C5-88004529E61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136806" y="2521451"/>
            <a:ext cx="4030359" cy="3876776"/>
          </a:xfrm>
          <a:prstGeom prst="rect">
            <a:avLst/>
          </a:prstGeom>
        </p:spPr>
      </p:pic>
      <p:pic>
        <p:nvPicPr>
          <p:cNvPr id="25" name="Picture Placeholder 24">
            <a:extLst>
              <a:ext uri="{FF2B5EF4-FFF2-40B4-BE49-F238E27FC236}">
                <a16:creationId xmlns:a16="http://schemas.microsoft.com/office/drawing/2014/main" id="{27F0E10A-1F01-C3BA-485E-9A6691716DF2}"/>
              </a:ext>
            </a:extLst>
          </p:cNvPr>
          <p:cNvPicPr>
            <a:picLocks noGrp="1" noChangeAspect="1"/>
          </p:cNvPicPr>
          <p:nvPr>
            <p:ph type="pic" sz="quarter" idx="36"/>
          </p:nvPr>
        </p:nvPicPr>
        <p:blipFill>
          <a:blip r:embed="rId5"/>
          <a:srcRect l="5182" r="5182"/>
          <a:stretch>
            <a:fillRect/>
          </a:stretch>
        </p:blipFill>
        <p:spPr>
          <a:xfrm>
            <a:off x="4731992" y="742295"/>
            <a:ext cx="507778" cy="565882"/>
          </a:xfrm>
        </p:spPr>
      </p:pic>
      <p:pic>
        <p:nvPicPr>
          <p:cNvPr id="33" name="Picture Placeholder 32">
            <a:extLst>
              <a:ext uri="{FF2B5EF4-FFF2-40B4-BE49-F238E27FC236}">
                <a16:creationId xmlns:a16="http://schemas.microsoft.com/office/drawing/2014/main" id="{4026045D-0929-2A8E-E812-E7B16792511F}"/>
              </a:ext>
            </a:extLst>
          </p:cNvPr>
          <p:cNvPicPr>
            <a:picLocks noGrp="1" noChangeAspect="1"/>
          </p:cNvPicPr>
          <p:nvPr>
            <p:ph type="pic" sz="quarter" idx="37"/>
          </p:nvPr>
        </p:nvPicPr>
        <p:blipFill>
          <a:blip r:embed="rId6"/>
          <a:srcRect l="14496" r="14496"/>
          <a:stretch>
            <a:fillRect/>
          </a:stretch>
        </p:blipFill>
        <p:spPr>
          <a:xfrm>
            <a:off x="4780109" y="2651158"/>
            <a:ext cx="536270" cy="565882"/>
          </a:xfrm>
        </p:spPr>
      </p:pic>
    </p:spTree>
    <p:extLst>
      <p:ext uri="{BB962C8B-B14F-4D97-AF65-F5344CB8AC3E}">
        <p14:creationId xmlns:p14="http://schemas.microsoft.com/office/powerpoint/2010/main" val="251972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1000"/>
                                        <p:tgtEl>
                                          <p:spTgt spid="10">
                                            <p:txEl>
                                              <p:pRg st="0" end="0"/>
                                            </p:txEl>
                                          </p:spTgt>
                                        </p:tgtEl>
                                      </p:cBhvr>
                                    </p:animEffect>
                                    <p:anim calcmode="lin" valueType="num">
                                      <p:cBhvr>
                                        <p:cTn id="1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1000"/>
                                        <p:tgtEl>
                                          <p:spTgt spid="10">
                                            <p:txEl>
                                              <p:pRg st="1" end="1"/>
                                            </p:txEl>
                                          </p:spTgt>
                                        </p:tgtEl>
                                      </p:cBhvr>
                                    </p:animEffect>
                                    <p:anim calcmode="lin" valueType="num">
                                      <p:cBhvr>
                                        <p:cTn id="18"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1000"/>
                                        <p:tgtEl>
                                          <p:spTgt spid="13">
                                            <p:txEl>
                                              <p:pRg st="0" end="0"/>
                                            </p:txEl>
                                          </p:spTgt>
                                        </p:tgtEl>
                                      </p:cBhvr>
                                    </p:animEffect>
                                    <p:anim calcmode="lin" valueType="num">
                                      <p:cBhvr>
                                        <p:cTn id="2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animEffect transition="in" filter="fade">
                                      <p:cBhvr>
                                        <p:cTn id="29" dur="1000"/>
                                        <p:tgtEl>
                                          <p:spTgt spid="13">
                                            <p:txEl>
                                              <p:pRg st="1" end="1"/>
                                            </p:txEl>
                                          </p:spTgt>
                                        </p:tgtEl>
                                      </p:cBhvr>
                                    </p:animEffect>
                                    <p:anim calcmode="lin" valueType="num">
                                      <p:cBhvr>
                                        <p:cTn id="30"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
                                            <p:txEl>
                                              <p:pRg st="2" end="2"/>
                                            </p:txEl>
                                          </p:spTgt>
                                        </p:tgtEl>
                                        <p:attrNameLst>
                                          <p:attrName>style.visibility</p:attrName>
                                        </p:attrNameLst>
                                      </p:cBhvr>
                                      <p:to>
                                        <p:strVal val="visible"/>
                                      </p:to>
                                    </p:set>
                                    <p:animEffect transition="in" filter="fade">
                                      <p:cBhvr>
                                        <p:cTn id="34" dur="1000"/>
                                        <p:tgtEl>
                                          <p:spTgt spid="13">
                                            <p:txEl>
                                              <p:pRg st="2" end="2"/>
                                            </p:txEl>
                                          </p:spTgt>
                                        </p:tgtEl>
                                      </p:cBhvr>
                                    </p:animEffect>
                                    <p:anim calcmode="lin" valueType="num">
                                      <p:cBhvr>
                                        <p:cTn id="3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3">
                                            <p:txEl>
                                              <p:pRg st="3" end="3"/>
                                            </p:txEl>
                                          </p:spTgt>
                                        </p:tgtEl>
                                        <p:attrNameLst>
                                          <p:attrName>style.visibility</p:attrName>
                                        </p:attrNameLst>
                                      </p:cBhvr>
                                      <p:to>
                                        <p:strVal val="visible"/>
                                      </p:to>
                                    </p:set>
                                    <p:animEffect transition="in" filter="fade">
                                      <p:cBhvr>
                                        <p:cTn id="39" dur="1000"/>
                                        <p:tgtEl>
                                          <p:spTgt spid="13">
                                            <p:txEl>
                                              <p:pRg st="3" end="3"/>
                                            </p:txEl>
                                          </p:spTgt>
                                        </p:tgtEl>
                                      </p:cBhvr>
                                    </p:animEffect>
                                    <p:anim calcmode="lin" valueType="num">
                                      <p:cBhvr>
                                        <p:cTn id="40"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729763" y="786500"/>
            <a:ext cx="3586598" cy="1505153"/>
          </a:xfrm>
        </p:spPr>
        <p:txBody>
          <a:bodyPr/>
          <a:lstStyle/>
          <a:p>
            <a:pPr algn="ctr">
              <a:lnSpc>
                <a:spcPct val="100000"/>
              </a:lnSpc>
            </a:pPr>
            <a:r>
              <a:rPr lang="en-US" sz="4000" dirty="0"/>
              <a:t>Functional Gate</a:t>
            </a:r>
            <a:br>
              <a:rPr lang="en-US" sz="4400" dirty="0"/>
            </a:br>
            <a:endParaRPr lang="en-US" sz="4400" dirty="0"/>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5389596" y="744360"/>
            <a:ext cx="5162709" cy="420683"/>
          </a:xfrm>
        </p:spPr>
        <p:txBody>
          <a:bodyPr/>
          <a:lstStyle/>
          <a:p>
            <a:r>
              <a:rPr lang="en-US" dirty="0"/>
              <a:t>Functional gate.</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271607" y="1230237"/>
            <a:ext cx="5162709" cy="1277787"/>
          </a:xfrm>
        </p:spPr>
        <p:txBody>
          <a:bodyPr/>
          <a:lstStyle/>
          <a:p>
            <a:r>
              <a:rPr lang="en-US" sz="1600" dirty="0"/>
              <a:t>If the vehicle number plate is verified then the gate will open.</a:t>
            </a:r>
          </a:p>
          <a:p>
            <a:r>
              <a:rPr lang="en-US" sz="1600" dirty="0"/>
              <a:t>We can use microcontroller to control the movements of the gate.</a:t>
            </a:r>
          </a:p>
        </p:txBody>
      </p:sp>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5389596" y="2723757"/>
            <a:ext cx="5162709" cy="420683"/>
          </a:xfrm>
        </p:spPr>
        <p:txBody>
          <a:bodyPr/>
          <a:lstStyle/>
          <a:p>
            <a:r>
              <a:rPr lang="en-US" dirty="0"/>
              <a:t>Micro Servo Motor SG90</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5316379" y="3429000"/>
            <a:ext cx="5440111" cy="2883310"/>
          </a:xfrm>
        </p:spPr>
        <p:txBody>
          <a:bodyPr/>
          <a:lstStyle/>
          <a:p>
            <a:r>
              <a:rPr lang="en-US" sz="1600" dirty="0"/>
              <a:t>Here in the Project we have used Micro/Mini SG90 Servo motor with 180 degree rotation.</a:t>
            </a:r>
          </a:p>
          <a:p>
            <a:r>
              <a:rPr lang="en-US" sz="1600" dirty="0"/>
              <a:t>The ATmega328 chip i.e., a micro-controller which comes with Arduino uno, helps us in controlling the motor.</a:t>
            </a:r>
          </a:p>
          <a:p>
            <a:r>
              <a:rPr lang="en-US" sz="1600" dirty="0"/>
              <a:t>Servo code hardware or library can be used to control this servo motor.</a:t>
            </a:r>
          </a:p>
          <a:p>
            <a:r>
              <a:rPr lang="en-US" sz="1600" dirty="0"/>
              <a:t>Specifications - Operating Voltage (VDC):3.0 ~ 7.2 | Operating Speed @4.8V:0.12sec/60° | Operating Speed @6.6V:0.1sec/60° | Stall Torque @ 4.8V (Kg-Cm):1.2 | Operating Temperature (°C):-30 to 60|</a:t>
            </a:r>
            <a:endParaRPr lang="en-US"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zh-CN" altLang="en-US" sz="1200" u="none" strike="noStrike" kern="1200" cap="none" spc="0" normalizeH="0" baseline="0" noProof="0" dirty="0">
              <a:ln>
                <a:noFill/>
              </a:ln>
              <a:solidFill>
                <a:schemeClr val="bg1"/>
              </a:solidFill>
              <a:effectLst/>
              <a:uLnTx/>
              <a:uFillTx/>
            </a:endParaRPr>
          </a:p>
        </p:txBody>
      </p:sp>
      <p:pic>
        <p:nvPicPr>
          <p:cNvPr id="19" name="Picture 18">
            <a:extLst>
              <a:ext uri="{FF2B5EF4-FFF2-40B4-BE49-F238E27FC236}">
                <a16:creationId xmlns:a16="http://schemas.microsoft.com/office/drawing/2014/main" id="{0D777ED8-8B3C-5420-5C0D-5B55066308A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4850" y1="15451" x2="66953" y2="17382"/>
                        <a14:foregroundMark x1="66953" y1="17382" x2="60515" y2="19528"/>
                        <a14:foregroundMark x1="60515" y1="19528" x2="53433" y2="19742"/>
                        <a14:foregroundMark x1="53433" y1="19742" x2="48498" y2="23820"/>
                        <a14:foregroundMark x1="48498" y1="23820" x2="42489" y2="20601"/>
                        <a14:foregroundMark x1="41094" y1="20494" x2="28541" y2="19528"/>
                        <a14:foregroundMark x1="42489" y1="20601" x2="42322" y2="20588"/>
                        <a14:foregroundMark x1="28541" y1="19528" x2="43562" y2="16524"/>
                        <a14:foregroundMark x1="43562" y1="16524" x2="30258" y2="15880"/>
                        <a14:foregroundMark x1="30258" y1="15880" x2="40558" y2="16738"/>
                        <a14:foregroundMark x1="40558" y1="16738" x2="31330" y2="16094"/>
                        <a14:foregroundMark x1="31330" y1="16094" x2="25107" y2="17811"/>
                        <a14:foregroundMark x1="43663" y1="18482" x2="60730" y2="19099"/>
                        <a14:foregroundMark x1="25107" y1="17811" x2="42404" y2="18436"/>
                        <a14:foregroundMark x1="60730" y1="19099" x2="46352" y2="14592"/>
                        <a14:foregroundMark x1="46352" y1="14592" x2="47854" y2="21674"/>
                        <a14:foregroundMark x1="41658" y1="19609" x2="40129" y2="19099"/>
                        <a14:foregroundMark x1="47854" y1="21674" x2="42720" y2="19963"/>
                        <a14:foregroundMark x1="40129" y1="19099" x2="26824" y2="18884"/>
                        <a14:foregroundMark x1="26824" y1="18884" x2="39485" y2="18026"/>
                        <a14:foregroundMark x1="39485" y1="18026" x2="31545" y2="17382"/>
                        <a14:foregroundMark x1="42579" y1="20184" x2="45064" y2="20815"/>
                        <a14:foregroundMark x1="31545" y1="17382" x2="41470" y2="19902"/>
                        <a14:foregroundMark x1="45064" y1="20815" x2="47854" y2="16309"/>
                        <a14:backgroundMark x1="40343" y1="21674" x2="41631" y2="21674"/>
                      </a14:backgroundRemoval>
                    </a14:imgEffect>
                  </a14:imgLayer>
                </a14:imgProps>
              </a:ext>
            </a:extLst>
          </a:blip>
          <a:stretch>
            <a:fillRect/>
          </a:stretch>
        </p:blipFill>
        <p:spPr>
          <a:xfrm>
            <a:off x="67534" y="1939653"/>
            <a:ext cx="4918347" cy="4918347"/>
          </a:xfrm>
          <a:prstGeom prst="rect">
            <a:avLst/>
          </a:prstGeom>
        </p:spPr>
      </p:pic>
    </p:spTree>
    <p:extLst>
      <p:ext uri="{BB962C8B-B14F-4D97-AF65-F5344CB8AC3E}">
        <p14:creationId xmlns:p14="http://schemas.microsoft.com/office/powerpoint/2010/main" val="206602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1000"/>
                                        <p:tgtEl>
                                          <p:spTgt spid="10">
                                            <p:txEl>
                                              <p:pRg st="1" end="1"/>
                                            </p:txEl>
                                          </p:spTgt>
                                        </p:tgtEl>
                                      </p:cBhvr>
                                    </p:animEffect>
                                    <p:anim calcmode="lin" valueType="num">
                                      <p:cBhvr>
                                        <p:cTn id="1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1000"/>
                                        <p:tgtEl>
                                          <p:spTgt spid="13">
                                            <p:txEl>
                                              <p:pRg st="0" end="0"/>
                                            </p:txEl>
                                          </p:spTgt>
                                        </p:tgtEl>
                                      </p:cBhvr>
                                    </p:animEffect>
                                    <p:anim calcmode="lin" valueType="num">
                                      <p:cBhvr>
                                        <p:cTn id="20"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xEl>
                                              <p:pRg st="1" end="1"/>
                                            </p:txEl>
                                          </p:spTgt>
                                        </p:tgtEl>
                                        <p:attrNameLst>
                                          <p:attrName>style.visibility</p:attrName>
                                        </p:attrNameLst>
                                      </p:cBhvr>
                                      <p:to>
                                        <p:strVal val="visible"/>
                                      </p:to>
                                    </p:set>
                                    <p:animEffect transition="in" filter="fade">
                                      <p:cBhvr>
                                        <p:cTn id="24" dur="1000"/>
                                        <p:tgtEl>
                                          <p:spTgt spid="13">
                                            <p:txEl>
                                              <p:pRg st="1" end="1"/>
                                            </p:txEl>
                                          </p:spTgt>
                                        </p:tgtEl>
                                      </p:cBhvr>
                                    </p:animEffect>
                                    <p:anim calcmode="lin" valueType="num">
                                      <p:cBhvr>
                                        <p:cTn id="2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animEffect transition="in" filter="fade">
                                      <p:cBhvr>
                                        <p:cTn id="29" dur="1000"/>
                                        <p:tgtEl>
                                          <p:spTgt spid="13">
                                            <p:txEl>
                                              <p:pRg st="2" end="2"/>
                                            </p:txEl>
                                          </p:spTgt>
                                        </p:tgtEl>
                                      </p:cBhvr>
                                    </p:animEffect>
                                    <p:anim calcmode="lin" valueType="num">
                                      <p:cBhvr>
                                        <p:cTn id="30"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
                                            <p:txEl>
                                              <p:pRg st="3" end="3"/>
                                            </p:txEl>
                                          </p:spTgt>
                                        </p:tgtEl>
                                        <p:attrNameLst>
                                          <p:attrName>style.visibility</p:attrName>
                                        </p:attrNameLst>
                                      </p:cBhvr>
                                      <p:to>
                                        <p:strVal val="visible"/>
                                      </p:to>
                                    </p:set>
                                    <p:animEffect transition="in" filter="fade">
                                      <p:cBhvr>
                                        <p:cTn id="34" dur="1000"/>
                                        <p:tgtEl>
                                          <p:spTgt spid="13">
                                            <p:txEl>
                                              <p:pRg st="3" end="3"/>
                                            </p:txEl>
                                          </p:spTgt>
                                        </p:tgtEl>
                                      </p:cBhvr>
                                    </p:animEffect>
                                    <p:anim calcmode="lin" valueType="num">
                                      <p:cBhvr>
                                        <p:cTn id="35"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250570" y="777535"/>
            <a:ext cx="4518122" cy="994406"/>
          </a:xfrm>
        </p:spPr>
        <p:txBody>
          <a:bodyPr/>
          <a:lstStyle/>
          <a:p>
            <a:r>
              <a:rPr lang="en-US" sz="3200" dirty="0"/>
              <a:t>Conclusion</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6095999" y="2175357"/>
            <a:ext cx="4672693" cy="3426067"/>
          </a:xfrm>
        </p:spPr>
        <p:txBody>
          <a:bodyPr/>
          <a:lstStyle/>
          <a:p>
            <a:r>
              <a:rPr lang="en-US" sz="2000" dirty="0">
                <a:solidFill>
                  <a:schemeClr val="bg1"/>
                </a:solidFill>
              </a:rPr>
              <a:t>We have implemented number plate recognition. The algorithm detects the number plate region from the image which consists the vehicle number. We have applied our algorithm on many images and found that it successfully recognizes the number plate. The project was designed keeping in mind the automatic plate detection and gate automation which could replace the current system of manual entry.</a:t>
            </a:r>
          </a:p>
          <a:p>
            <a:endParaRPr lang="en-US" dirty="0"/>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a:xfrm>
            <a:off x="484631" y="6217920"/>
            <a:ext cx="4598645" cy="365125"/>
          </a:xfrm>
        </p:spPr>
        <p:txBody>
          <a:bodyPr/>
          <a:lstStyle/>
          <a:p>
            <a:r>
              <a:rPr lang="en-IN" sz="1200" b="0" dirty="0"/>
              <a:t>License number plate recognition and identification using MATLAB </a:t>
            </a:r>
            <a:endParaRPr lang="en-US" noProof="0" dirty="0"/>
          </a:p>
        </p:txBody>
      </p:sp>
      <p:pic>
        <p:nvPicPr>
          <p:cNvPr id="3" name="Picture 2">
            <a:extLst>
              <a:ext uri="{FF2B5EF4-FFF2-40B4-BE49-F238E27FC236}">
                <a16:creationId xmlns:a16="http://schemas.microsoft.com/office/drawing/2014/main" id="{82AD7FFF-6F76-8FA8-8492-D07F84E83F82}"/>
              </a:ext>
            </a:extLst>
          </p:cNvPr>
          <p:cNvPicPr>
            <a:picLocks noChangeAspect="1"/>
          </p:cNvPicPr>
          <p:nvPr/>
        </p:nvPicPr>
        <p:blipFill>
          <a:blip r:embed="rId2"/>
          <a:stretch>
            <a:fillRect/>
          </a:stretch>
        </p:blipFill>
        <p:spPr>
          <a:xfrm>
            <a:off x="1209368" y="1605479"/>
            <a:ext cx="2900517" cy="2858367"/>
          </a:xfrm>
          <a:prstGeom prst="rect">
            <a:avLst/>
          </a:prstGeom>
        </p:spPr>
      </p:pic>
    </p:spTree>
    <p:extLst>
      <p:ext uri="{BB962C8B-B14F-4D97-AF65-F5344CB8AC3E}">
        <p14:creationId xmlns:p14="http://schemas.microsoft.com/office/powerpoint/2010/main" val="371145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7" name="Picture Placeholder 6">
            <a:extLst>
              <a:ext uri="{FF2B5EF4-FFF2-40B4-BE49-F238E27FC236}">
                <a16:creationId xmlns:a16="http://schemas.microsoft.com/office/drawing/2014/main" id="{8F7DD1E6-80AA-7028-B50F-29FBD26E67A9}"/>
              </a:ext>
            </a:extLst>
          </p:cNvPr>
          <p:cNvPicPr>
            <a:picLocks noGrp="1" noChangeAspect="1"/>
          </p:cNvPicPr>
          <p:nvPr>
            <p:ph type="pic" sz="quarter" idx="48"/>
          </p:nvPr>
        </p:nvPicPr>
        <p:blipFill>
          <a:blip r:embed="rId2"/>
          <a:srcRect l="12114" r="12114"/>
          <a:stretch>
            <a:fillRect/>
          </a:stretch>
        </p:blipFill>
        <p:spPr/>
      </p:pic>
      <p:pic>
        <p:nvPicPr>
          <p:cNvPr id="11" name="Picture Placeholder 10">
            <a:extLst>
              <a:ext uri="{FF2B5EF4-FFF2-40B4-BE49-F238E27FC236}">
                <a16:creationId xmlns:a16="http://schemas.microsoft.com/office/drawing/2014/main" id="{7AADBBC4-08D5-BDDD-1FDD-1D3A4F3FEEE2}"/>
              </a:ext>
            </a:extLst>
          </p:cNvPr>
          <p:cNvPicPr>
            <a:picLocks noGrp="1" noChangeAspect="1"/>
          </p:cNvPicPr>
          <p:nvPr>
            <p:ph type="pic" sz="quarter" idx="50"/>
          </p:nvPr>
        </p:nvPicPr>
        <p:blipFill>
          <a:blip r:embed="rId3"/>
          <a:srcRect l="30463" r="30463"/>
          <a:stretch>
            <a:fillRect/>
          </a:stretch>
        </p:blipFill>
        <p:spPr/>
      </p:pic>
      <p:pic>
        <p:nvPicPr>
          <p:cNvPr id="17" name="Picture Placeholder 16">
            <a:extLst>
              <a:ext uri="{FF2B5EF4-FFF2-40B4-BE49-F238E27FC236}">
                <a16:creationId xmlns:a16="http://schemas.microsoft.com/office/drawing/2014/main" id="{F5C4DB1A-23A2-FA82-3BE9-D1D36E17EE85}"/>
              </a:ext>
            </a:extLst>
          </p:cNvPr>
          <p:cNvPicPr>
            <a:picLocks noGrp="1" noChangeAspect="1"/>
          </p:cNvPicPr>
          <p:nvPr>
            <p:ph type="pic" sz="quarter" idx="49"/>
          </p:nvPr>
        </p:nvPicPr>
        <p:blipFill>
          <a:blip r:embed="rId4">
            <a:extLst>
              <a:ext uri="{BEBA8EAE-BF5A-486C-A8C5-ECC9F3942E4B}">
                <a14:imgProps xmlns:a14="http://schemas.microsoft.com/office/drawing/2010/main">
                  <a14:imgLayer r:embed="rId5">
                    <a14:imgEffect>
                      <a14:backgroundRemoval t="14849" b="85151" l="10000" r="90000"/>
                    </a14:imgEffect>
                  </a14:imgLayer>
                </a14:imgProps>
              </a:ext>
            </a:extLst>
          </a:blip>
          <a:srcRect t="6061" b="6061"/>
          <a:stretch>
            <a:fillRect/>
          </a:stretch>
        </p:blipFill>
        <p:spPr/>
      </p:pic>
      <p:pic>
        <p:nvPicPr>
          <p:cNvPr id="22" name="Picture Placeholder 21">
            <a:extLst>
              <a:ext uri="{FF2B5EF4-FFF2-40B4-BE49-F238E27FC236}">
                <a16:creationId xmlns:a16="http://schemas.microsoft.com/office/drawing/2014/main" id="{A2859E27-F813-510E-D297-F437F600B214}"/>
              </a:ext>
            </a:extLst>
          </p:cNvPr>
          <p:cNvPicPr>
            <a:picLocks noGrp="1" noChangeAspect="1"/>
          </p:cNvPicPr>
          <p:nvPr>
            <p:ph type="pic" sz="quarter" idx="51"/>
          </p:nvPr>
        </p:nvPicPr>
        <p:blipFill>
          <a:blip r:embed="rId6"/>
          <a:srcRect l="12585" r="12585"/>
          <a:stretch>
            <a:fillRect/>
          </a:stretch>
        </p:blipFill>
        <p:spPr/>
      </p:pic>
    </p:spTree>
    <p:extLst>
      <p:ext uri="{BB962C8B-B14F-4D97-AF65-F5344CB8AC3E}">
        <p14:creationId xmlns:p14="http://schemas.microsoft.com/office/powerpoint/2010/main" val="52927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80">
                                          <p:stCondLst>
                                            <p:cond delay="0"/>
                                          </p:stCondLst>
                                        </p:cTn>
                                        <p:tgtEl>
                                          <p:spTgt spid="24"/>
                                        </p:tgtEl>
                                      </p:cBhvr>
                                    </p:animEffect>
                                    <p:anim calcmode="lin" valueType="num">
                                      <p:cBhvr>
                                        <p:cTn id="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
                                        </p:tgtEl>
                                      </p:cBhvr>
                                      <p:to x="100000" y="60000"/>
                                    </p:animScale>
                                    <p:animScale>
                                      <p:cBhvr>
                                        <p:cTn id="14" dur="166" decel="50000">
                                          <p:stCondLst>
                                            <p:cond delay="676"/>
                                          </p:stCondLst>
                                        </p:cTn>
                                        <p:tgtEl>
                                          <p:spTgt spid="24"/>
                                        </p:tgtEl>
                                      </p:cBhvr>
                                      <p:to x="100000" y="100000"/>
                                    </p:animScale>
                                    <p:animScale>
                                      <p:cBhvr>
                                        <p:cTn id="15" dur="26">
                                          <p:stCondLst>
                                            <p:cond delay="1312"/>
                                          </p:stCondLst>
                                        </p:cTn>
                                        <p:tgtEl>
                                          <p:spTgt spid="24"/>
                                        </p:tgtEl>
                                      </p:cBhvr>
                                      <p:to x="100000" y="80000"/>
                                    </p:animScale>
                                    <p:animScale>
                                      <p:cBhvr>
                                        <p:cTn id="16" dur="166" decel="50000">
                                          <p:stCondLst>
                                            <p:cond delay="1338"/>
                                          </p:stCondLst>
                                        </p:cTn>
                                        <p:tgtEl>
                                          <p:spTgt spid="24"/>
                                        </p:tgtEl>
                                      </p:cBhvr>
                                      <p:to x="100000" y="100000"/>
                                    </p:animScale>
                                    <p:animScale>
                                      <p:cBhvr>
                                        <p:cTn id="17" dur="26">
                                          <p:stCondLst>
                                            <p:cond delay="1642"/>
                                          </p:stCondLst>
                                        </p:cTn>
                                        <p:tgtEl>
                                          <p:spTgt spid="24"/>
                                        </p:tgtEl>
                                      </p:cBhvr>
                                      <p:to x="100000" y="90000"/>
                                    </p:animScale>
                                    <p:animScale>
                                      <p:cBhvr>
                                        <p:cTn id="18" dur="166" decel="50000">
                                          <p:stCondLst>
                                            <p:cond delay="1668"/>
                                          </p:stCondLst>
                                        </p:cTn>
                                        <p:tgtEl>
                                          <p:spTgt spid="24"/>
                                        </p:tgtEl>
                                      </p:cBhvr>
                                      <p:to x="100000" y="100000"/>
                                    </p:animScale>
                                    <p:animScale>
                                      <p:cBhvr>
                                        <p:cTn id="19" dur="26">
                                          <p:stCondLst>
                                            <p:cond delay="1808"/>
                                          </p:stCondLst>
                                        </p:cTn>
                                        <p:tgtEl>
                                          <p:spTgt spid="24"/>
                                        </p:tgtEl>
                                      </p:cBhvr>
                                      <p:to x="100000" y="95000"/>
                                    </p:animScale>
                                    <p:animScale>
                                      <p:cBhvr>
                                        <p:cTn id="20"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550705" y="172438"/>
            <a:ext cx="6599429" cy="850117"/>
          </a:xfrm>
        </p:spPr>
        <p:txBody>
          <a:bodyPr/>
          <a:lstStyle/>
          <a:p>
            <a:pPr algn="ctr"/>
            <a:r>
              <a:rPr lang="en-US" dirty="0"/>
              <a:t>Content</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4973668" y="1022555"/>
            <a:ext cx="5753501" cy="5193110"/>
          </a:xfrm>
        </p:spPr>
        <p:txBody>
          <a:bodyPr/>
          <a:lstStyle/>
          <a:p>
            <a:pPr marL="342900" indent="-342900">
              <a:lnSpc>
                <a:spcPct val="150000"/>
              </a:lnSpc>
              <a:buAutoNum type="arabicPeriod"/>
            </a:pPr>
            <a:r>
              <a:rPr lang="en-US" sz="1600" dirty="0"/>
              <a:t>Introduction.</a:t>
            </a:r>
          </a:p>
          <a:p>
            <a:pPr marL="342900" indent="-342900">
              <a:lnSpc>
                <a:spcPct val="150000"/>
              </a:lnSpc>
              <a:buAutoNum type="arabicPeriod"/>
            </a:pPr>
            <a:r>
              <a:rPr lang="en-US" sz="1600" dirty="0"/>
              <a:t>Objective of the Project.</a:t>
            </a:r>
          </a:p>
          <a:p>
            <a:pPr marL="342900" indent="-342900">
              <a:lnSpc>
                <a:spcPct val="150000"/>
              </a:lnSpc>
              <a:buAutoNum type="arabicPeriod"/>
            </a:pPr>
            <a:r>
              <a:rPr lang="en-US" sz="1600" dirty="0"/>
              <a:t>Need and Applications.</a:t>
            </a:r>
          </a:p>
          <a:p>
            <a:pPr marL="342900" indent="-342900">
              <a:lnSpc>
                <a:spcPct val="150000"/>
              </a:lnSpc>
              <a:buAutoNum type="arabicPeriod"/>
            </a:pPr>
            <a:r>
              <a:rPr lang="en-US" sz="1600" dirty="0"/>
              <a:t>Block diagram of image processing.</a:t>
            </a:r>
          </a:p>
          <a:p>
            <a:pPr marL="342900" indent="-342900">
              <a:lnSpc>
                <a:spcPct val="150000"/>
              </a:lnSpc>
              <a:buAutoNum type="arabicPeriod"/>
            </a:pPr>
            <a:r>
              <a:rPr lang="en-US" sz="1600" dirty="0"/>
              <a:t>Complete Steps.</a:t>
            </a:r>
          </a:p>
          <a:p>
            <a:pPr marL="342900" indent="-342900">
              <a:lnSpc>
                <a:spcPct val="150000"/>
              </a:lnSpc>
              <a:buAutoNum type="arabicPeriod"/>
            </a:pPr>
            <a:r>
              <a:rPr lang="en-US" sz="1600" dirty="0"/>
              <a:t>Image acquisition.</a:t>
            </a:r>
          </a:p>
          <a:p>
            <a:pPr marL="342900" indent="-342900">
              <a:lnSpc>
                <a:spcPct val="150000"/>
              </a:lnSpc>
              <a:buAutoNum type="arabicPeriod"/>
            </a:pPr>
            <a:r>
              <a:rPr lang="en-US" sz="1600" dirty="0"/>
              <a:t>Image Binarization.</a:t>
            </a:r>
          </a:p>
          <a:p>
            <a:pPr marL="342900" indent="-342900">
              <a:lnSpc>
                <a:spcPct val="150000"/>
              </a:lnSpc>
              <a:buAutoNum type="arabicPeriod"/>
            </a:pPr>
            <a:r>
              <a:rPr lang="en-US" sz="1600" dirty="0"/>
              <a:t>Image Segmentation.</a:t>
            </a:r>
          </a:p>
          <a:p>
            <a:pPr marL="342900" indent="-342900">
              <a:lnSpc>
                <a:spcPct val="150000"/>
              </a:lnSpc>
              <a:buAutoNum type="arabicPeriod"/>
            </a:pPr>
            <a:r>
              <a:rPr lang="en-US" sz="1600" dirty="0"/>
              <a:t>Character Recognition.</a:t>
            </a:r>
          </a:p>
          <a:p>
            <a:pPr marL="342900" indent="-342900">
              <a:lnSpc>
                <a:spcPct val="150000"/>
              </a:lnSpc>
              <a:buAutoNum type="arabicPeriod"/>
            </a:pPr>
            <a:r>
              <a:rPr lang="en-US" sz="1600" dirty="0"/>
              <a:t>Character Normalization.</a:t>
            </a:r>
          </a:p>
          <a:p>
            <a:pPr marL="342900" indent="-342900">
              <a:lnSpc>
                <a:spcPct val="150000"/>
              </a:lnSpc>
              <a:buAutoNum type="arabicPeriod"/>
            </a:pPr>
            <a:r>
              <a:rPr lang="en-US" sz="1600" dirty="0"/>
              <a:t>Database data matching.</a:t>
            </a:r>
          </a:p>
          <a:p>
            <a:pPr marL="342900" indent="-342900">
              <a:lnSpc>
                <a:spcPct val="150000"/>
              </a:lnSpc>
              <a:buAutoNum type="arabicPeriod"/>
            </a:pPr>
            <a:r>
              <a:rPr lang="en-US" sz="1600" dirty="0"/>
              <a:t>Arduino uno SMD with micro-controller Atmega328</a:t>
            </a:r>
          </a:p>
          <a:p>
            <a:pPr marL="342900" indent="-342900">
              <a:lnSpc>
                <a:spcPct val="150000"/>
              </a:lnSpc>
              <a:buAutoNum type="arabicPeriod"/>
            </a:pPr>
            <a:r>
              <a:rPr lang="en-US" sz="1600" dirty="0"/>
              <a:t>Functional Gate.</a:t>
            </a:r>
          </a:p>
          <a:p>
            <a:pPr marL="342900" indent="-342900">
              <a:lnSpc>
                <a:spcPct val="150000"/>
              </a:lnSpc>
              <a:buAutoNum type="arabicPeriod"/>
            </a:pPr>
            <a:r>
              <a:rPr lang="en-US" sz="1600" dirty="0"/>
              <a:t>Conclusion.</a:t>
            </a:r>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zh-CN" altLang="en-US" sz="1200" u="none" strike="noStrike" kern="1200" cap="none" spc="0" normalizeH="0" baseline="0" noProof="0" dirty="0">
              <a:ln>
                <a:noFill/>
              </a:ln>
              <a:solidFill>
                <a:schemeClr val="bg1"/>
              </a:solidFill>
              <a:effectLst/>
              <a:uLnTx/>
              <a:uFillTx/>
            </a:endParaRPr>
          </a:p>
        </p:txBody>
      </p:sp>
      <p:pic>
        <p:nvPicPr>
          <p:cNvPr id="7" name="Picture Placeholder 6">
            <a:extLst>
              <a:ext uri="{FF2B5EF4-FFF2-40B4-BE49-F238E27FC236}">
                <a16:creationId xmlns:a16="http://schemas.microsoft.com/office/drawing/2014/main" id="{D8B69417-7145-E99A-40BF-EC8D29B08029}"/>
              </a:ext>
            </a:extLst>
          </p:cNvPr>
          <p:cNvPicPr>
            <a:picLocks noGrp="1" noChangeAspect="1"/>
          </p:cNvPicPr>
          <p:nvPr>
            <p:ph type="pic" sz="quarter" idx="51"/>
          </p:nvPr>
        </p:nvPicPr>
        <p:blipFill>
          <a:blip r:embed="rId2"/>
          <a:srcRect l="34873" r="34873"/>
          <a:stretch>
            <a:fillRect/>
          </a:stretch>
        </p:blipFill>
        <p:spPr/>
      </p:pic>
    </p:spTree>
    <p:extLst>
      <p:ext uri="{BB962C8B-B14F-4D97-AF65-F5344CB8AC3E}">
        <p14:creationId xmlns:p14="http://schemas.microsoft.com/office/powerpoint/2010/main" val="418214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627839" y="1469211"/>
            <a:ext cx="5117162" cy="1325563"/>
          </a:xfrm>
        </p:spPr>
        <p:txBody>
          <a:bodyPr/>
          <a:lstStyle/>
          <a:p>
            <a:r>
              <a:rPr lang="en-US" altLang="zh-CN" sz="4800" dirty="0"/>
              <a:t>Introduction</a:t>
            </a:r>
            <a:endParaRPr lang="en-US" sz="4800"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627839" y="2794774"/>
            <a:ext cx="4307955" cy="2249174"/>
          </a:xfrm>
        </p:spPr>
        <p:txBody>
          <a:bodyPr/>
          <a:lstStyle/>
          <a:p>
            <a:r>
              <a:rPr lang="en-US" sz="1800" dirty="0"/>
              <a:t>This presentation will discuss the development of a MATLAB-based license plate reader and automatic gate system that streamlines access control. By automating the process of identifying and validating vehicles, this system can increase security, reduce wait time, and lower labor costs.  </a:t>
            </a:r>
          </a:p>
          <a:p>
            <a:endParaRPr lang="en-US" dirty="0"/>
          </a:p>
          <a:p>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1" y="6217920"/>
            <a:ext cx="4578981" cy="365125"/>
          </a:xfrm>
        </p:spPr>
        <p:txBody>
          <a:bodyPr/>
          <a:lstStyle/>
          <a:p>
            <a:r>
              <a:rPr lang="en-IN" sz="1200" b="0" dirty="0"/>
              <a:t>License number plate recognition and identification using MATLAB </a:t>
            </a:r>
            <a:endParaRPr lang="en-US" noProof="0" dirty="0"/>
          </a:p>
        </p:txBody>
      </p:sp>
      <p:pic>
        <p:nvPicPr>
          <p:cNvPr id="13" name="Picture Placeholder 12">
            <a:extLst>
              <a:ext uri="{FF2B5EF4-FFF2-40B4-BE49-F238E27FC236}">
                <a16:creationId xmlns:a16="http://schemas.microsoft.com/office/drawing/2014/main" id="{16676849-D2ED-AA1B-0F95-4FD920E9B8E8}"/>
              </a:ext>
            </a:extLst>
          </p:cNvPr>
          <p:cNvPicPr>
            <a:picLocks noGrp="1" noChangeAspect="1"/>
          </p:cNvPicPr>
          <p:nvPr>
            <p:ph type="pic" sz="quarter" idx="51"/>
          </p:nvPr>
        </p:nvPicPr>
        <p:blipFill>
          <a:blip r:embed="rId2"/>
          <a:srcRect l="17601" r="17601"/>
          <a:stretch>
            <a:fillRect/>
          </a:stretch>
        </p:blipFill>
        <p:spPr/>
      </p:pic>
    </p:spTree>
    <p:extLst>
      <p:ext uri="{BB962C8B-B14F-4D97-AF65-F5344CB8AC3E}">
        <p14:creationId xmlns:p14="http://schemas.microsoft.com/office/powerpoint/2010/main" val="7755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315884" y="1181588"/>
            <a:ext cx="4518122" cy="994406"/>
          </a:xfrm>
        </p:spPr>
        <p:txBody>
          <a:bodyPr/>
          <a:lstStyle/>
          <a:p>
            <a:r>
              <a:rPr lang="en-US" sz="3200" dirty="0"/>
              <a:t>Objective of the Project</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6095999" y="2525554"/>
            <a:ext cx="4672693" cy="3039504"/>
          </a:xfrm>
        </p:spPr>
        <p:txBody>
          <a:bodyPr/>
          <a:lstStyle/>
          <a:p>
            <a:pPr marL="457200" indent="-457200">
              <a:buAutoNum type="arabicPeriod"/>
            </a:pPr>
            <a:r>
              <a:rPr lang="en-US" sz="2000" dirty="0">
                <a:solidFill>
                  <a:schemeClr val="bg1"/>
                </a:solidFill>
              </a:rPr>
              <a:t>Acquiring the image through an input camera.</a:t>
            </a:r>
          </a:p>
          <a:p>
            <a:pPr marL="457200" indent="-457200">
              <a:buAutoNum type="arabicPeriod"/>
            </a:pPr>
            <a:r>
              <a:rPr lang="en-US" sz="2000" dirty="0">
                <a:solidFill>
                  <a:schemeClr val="bg1"/>
                </a:solidFill>
              </a:rPr>
              <a:t>Processing the image though MATLAB and extracting the number plate text.</a:t>
            </a:r>
          </a:p>
          <a:p>
            <a:pPr marL="457200" indent="-457200">
              <a:buAutoNum type="arabicPeriod"/>
            </a:pPr>
            <a:r>
              <a:rPr lang="en-US" sz="2000" dirty="0">
                <a:solidFill>
                  <a:schemeClr val="bg1"/>
                </a:solidFill>
              </a:rPr>
              <a:t>Checking the number plate in the database.</a:t>
            </a:r>
          </a:p>
          <a:p>
            <a:pPr marL="457200" indent="-457200">
              <a:buAutoNum type="arabicPeriod"/>
            </a:pPr>
            <a:r>
              <a:rPr lang="en-US" sz="2000" dirty="0">
                <a:solidFill>
                  <a:schemeClr val="bg1"/>
                </a:solidFill>
              </a:rPr>
              <a:t>Controlling gate desirably. </a:t>
            </a:r>
          </a:p>
          <a:p>
            <a:pPr marL="457200" indent="-457200">
              <a:buAutoNum type="arabicPeriod"/>
            </a:pPr>
            <a:endParaRPr lang="en-US" sz="2000" dirty="0">
              <a:solidFill>
                <a:schemeClr val="bg1"/>
              </a:solidFill>
            </a:endParaRPr>
          </a:p>
          <a:p>
            <a:pPr marL="457200" indent="-457200">
              <a:buAutoNum type="arabicPeriod"/>
            </a:pPr>
            <a:endParaRPr lang="en-US" sz="2000" dirty="0">
              <a:solidFill>
                <a:schemeClr val="bg1"/>
              </a:solidFill>
            </a:endParaRPr>
          </a:p>
          <a:p>
            <a:endParaRPr lang="en-US" dirty="0"/>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a:xfrm>
            <a:off x="484631" y="6217920"/>
            <a:ext cx="4598645" cy="365125"/>
          </a:xfrm>
        </p:spPr>
        <p:txBody>
          <a:bodyPr/>
          <a:lstStyle/>
          <a:p>
            <a:r>
              <a:rPr lang="en-IN" sz="1200" b="0" dirty="0"/>
              <a:t>License number plate recognition and identification using MATLAB </a:t>
            </a:r>
            <a:endParaRPr lang="en-US" noProof="0" dirty="0"/>
          </a:p>
        </p:txBody>
      </p:sp>
      <p:pic>
        <p:nvPicPr>
          <p:cNvPr id="3" name="Picture 2">
            <a:extLst>
              <a:ext uri="{FF2B5EF4-FFF2-40B4-BE49-F238E27FC236}">
                <a16:creationId xmlns:a16="http://schemas.microsoft.com/office/drawing/2014/main" id="{82AD7FFF-6F76-8FA8-8492-D07F84E83F82}"/>
              </a:ext>
            </a:extLst>
          </p:cNvPr>
          <p:cNvPicPr>
            <a:picLocks noChangeAspect="1"/>
          </p:cNvPicPr>
          <p:nvPr/>
        </p:nvPicPr>
        <p:blipFill>
          <a:blip r:embed="rId2"/>
          <a:stretch>
            <a:fillRect/>
          </a:stretch>
        </p:blipFill>
        <p:spPr>
          <a:xfrm>
            <a:off x="1209368" y="1605479"/>
            <a:ext cx="2900517" cy="2858367"/>
          </a:xfrm>
          <a:prstGeom prst="rect">
            <a:avLst/>
          </a:prstGeom>
        </p:spPr>
      </p:pic>
    </p:spTree>
    <p:extLst>
      <p:ext uri="{BB962C8B-B14F-4D97-AF65-F5344CB8AC3E}">
        <p14:creationId xmlns:p14="http://schemas.microsoft.com/office/powerpoint/2010/main" val="3295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1000"/>
                                        <p:tgtEl>
                                          <p:spTgt spid="11">
                                            <p:txEl>
                                              <p:pRg st="0" end="0"/>
                                            </p:txEl>
                                          </p:spTgt>
                                        </p:tgtEl>
                                      </p:cBhvr>
                                    </p:animEffect>
                                    <p:anim calcmode="lin" valueType="num">
                                      <p:cBhvr>
                                        <p:cTn id="1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fade">
                                      <p:cBhvr>
                                        <p:cTn id="19" dur="1000"/>
                                        <p:tgtEl>
                                          <p:spTgt spid="11">
                                            <p:txEl>
                                              <p:pRg st="1" end="1"/>
                                            </p:txEl>
                                          </p:spTgt>
                                        </p:tgtEl>
                                      </p:cBhvr>
                                    </p:animEffect>
                                    <p:anim calcmode="lin" valueType="num">
                                      <p:cBhvr>
                                        <p:cTn id="20"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xEl>
                                              <p:pRg st="2" end="2"/>
                                            </p:txEl>
                                          </p:spTgt>
                                        </p:tgtEl>
                                        <p:attrNameLst>
                                          <p:attrName>style.visibility</p:attrName>
                                        </p:attrNameLst>
                                      </p:cBhvr>
                                      <p:to>
                                        <p:strVal val="visible"/>
                                      </p:to>
                                    </p:set>
                                    <p:animEffect transition="in" filter="fade">
                                      <p:cBhvr>
                                        <p:cTn id="26" dur="1000"/>
                                        <p:tgtEl>
                                          <p:spTgt spid="11">
                                            <p:txEl>
                                              <p:pRg st="2" end="2"/>
                                            </p:txEl>
                                          </p:spTgt>
                                        </p:tgtEl>
                                      </p:cBhvr>
                                    </p:animEffect>
                                    <p:anim calcmode="lin" valueType="num">
                                      <p:cBhvr>
                                        <p:cTn id="27"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animEffect transition="in" filter="fade">
                                      <p:cBhvr>
                                        <p:cTn id="33" dur="1000"/>
                                        <p:tgtEl>
                                          <p:spTgt spid="11">
                                            <p:txEl>
                                              <p:pRg st="3" end="3"/>
                                            </p:txEl>
                                          </p:spTgt>
                                        </p:tgtEl>
                                      </p:cBhvr>
                                    </p:animEffect>
                                    <p:anim calcmode="lin" valueType="num">
                                      <p:cBhvr>
                                        <p:cTn id="34"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p:txBody>
          <a:bodyPr/>
          <a:lstStyle/>
          <a:p>
            <a:r>
              <a:rPr lang="en-US" dirty="0"/>
              <a:t>Needs and Applications</a:t>
            </a:r>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p:txBody>
          <a:bodyPr/>
          <a:lstStyle/>
          <a:p>
            <a:r>
              <a:rPr lang="en-US" dirty="0"/>
              <a:t>Schools and colleges</a:t>
            </a:r>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p:txBody>
          <a:bodyPr/>
          <a:lstStyle/>
          <a:p>
            <a:pPr lvl="0">
              <a:lnSpc>
                <a:spcPct val="150000"/>
              </a:lnSpc>
            </a:pPr>
            <a:r>
              <a:rPr lang="en-US" dirty="0"/>
              <a:t>Can be used in schools and colleges gates for security and reduces human labor. </a:t>
            </a:r>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p:txBody>
          <a:bodyPr/>
          <a:lstStyle/>
          <a:p>
            <a:r>
              <a:rPr lang="en-US" dirty="0"/>
              <a:t>Toll plaza </a:t>
            </a: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p:txBody>
          <a:bodyPr/>
          <a:lstStyle/>
          <a:p>
            <a:pPr>
              <a:lnSpc>
                <a:spcPct val="150000"/>
              </a:lnSpc>
            </a:pPr>
            <a:r>
              <a:rPr lang="en-US" dirty="0"/>
              <a:t>Can be used at toll Plaza to manage traffic, save time and manage database of tolls.</a:t>
            </a:r>
          </a:p>
          <a:p>
            <a:endParaRPr lang="en-US" dirty="0"/>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p:txBody>
          <a:bodyPr/>
          <a:lstStyle/>
          <a:p>
            <a:r>
              <a:rPr lang="en-US" dirty="0"/>
              <a:t>Hospitals</a:t>
            </a:r>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p:txBody>
          <a:bodyPr/>
          <a:lstStyle/>
          <a:p>
            <a:pPr lvl="0">
              <a:lnSpc>
                <a:spcPct val="150000"/>
              </a:lnSpc>
            </a:pPr>
            <a:r>
              <a:rPr lang="en-US" dirty="0"/>
              <a:t>Can be used at hospitals by authorizing verified vehicles.</a:t>
            </a:r>
          </a:p>
          <a:p>
            <a:endParaRPr lang="en-US" dirty="0"/>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p:txBody>
          <a:bodyPr/>
          <a:lstStyle/>
          <a:p>
            <a:r>
              <a:rPr lang="en-US" dirty="0"/>
              <a:t>Parking</a:t>
            </a:r>
          </a:p>
        </p:txBody>
      </p:sp>
      <p:sp>
        <p:nvSpPr>
          <p:cNvPr id="56" name="Text Placeholder 55">
            <a:extLst>
              <a:ext uri="{FF2B5EF4-FFF2-40B4-BE49-F238E27FC236}">
                <a16:creationId xmlns:a16="http://schemas.microsoft.com/office/drawing/2014/main" id="{E62055F1-67DB-9D6D-ABE2-20C3B2514A43}"/>
              </a:ext>
            </a:extLst>
          </p:cNvPr>
          <p:cNvSpPr>
            <a:spLocks noGrp="1"/>
          </p:cNvSpPr>
          <p:nvPr>
            <p:ph type="body" sz="quarter" idx="52"/>
          </p:nvPr>
        </p:nvSpPr>
        <p:spPr/>
        <p:txBody>
          <a:bodyPr/>
          <a:lstStyle/>
          <a:p>
            <a:pPr lvl="0">
              <a:lnSpc>
                <a:spcPct val="150000"/>
              </a:lnSpc>
            </a:pPr>
            <a:r>
              <a:rPr lang="en-US" dirty="0"/>
              <a:t>Can be used at parking to manage cars, save time and human labor</a:t>
            </a:r>
          </a:p>
          <a:p>
            <a:endParaRPr lang="en-US" dirty="0"/>
          </a:p>
        </p:txBody>
      </p:sp>
      <p:sp>
        <p:nvSpPr>
          <p:cNvPr id="48" name="Text Placeholder 47">
            <a:extLst>
              <a:ext uri="{FF2B5EF4-FFF2-40B4-BE49-F238E27FC236}">
                <a16:creationId xmlns:a16="http://schemas.microsoft.com/office/drawing/2014/main" id="{9303DF4A-6DF5-9082-4ABE-2B0D5433359A}"/>
              </a:ext>
            </a:extLst>
          </p:cNvPr>
          <p:cNvSpPr>
            <a:spLocks noGrp="1"/>
          </p:cNvSpPr>
          <p:nvPr>
            <p:ph type="body" sz="quarter" idx="49"/>
          </p:nvPr>
        </p:nvSpPr>
        <p:spPr/>
        <p:txBody>
          <a:bodyPr/>
          <a:lstStyle/>
          <a:p>
            <a:r>
              <a:rPr lang="en-US" dirty="0"/>
              <a:t>Military</a:t>
            </a:r>
          </a:p>
        </p:txBody>
      </p:sp>
      <p:sp>
        <p:nvSpPr>
          <p:cNvPr id="58" name="Text Placeholder 57">
            <a:extLst>
              <a:ext uri="{FF2B5EF4-FFF2-40B4-BE49-F238E27FC236}">
                <a16:creationId xmlns:a16="http://schemas.microsoft.com/office/drawing/2014/main" id="{0930742F-3693-100E-944F-A04AB5320145}"/>
              </a:ext>
            </a:extLst>
          </p:cNvPr>
          <p:cNvSpPr>
            <a:spLocks noGrp="1"/>
          </p:cNvSpPr>
          <p:nvPr>
            <p:ph type="body" sz="quarter" idx="53"/>
          </p:nvPr>
        </p:nvSpPr>
        <p:spPr/>
        <p:txBody>
          <a:bodyPr/>
          <a:lstStyle/>
          <a:p>
            <a:pPr lvl="0"/>
            <a:r>
              <a:rPr lang="en-US" dirty="0"/>
              <a:t>Can also be used by the military to control security and grant only authorized vehicles to enter.</a:t>
            </a:r>
          </a:p>
          <a:p>
            <a:endParaRPr lang="en-US" dirty="0"/>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zh-CN" altLang="en-US" sz="1200" u="none" strike="noStrike" kern="1200" cap="none" spc="0" normalizeH="0" baseline="0" noProof="0" dirty="0">
              <a:ln>
                <a:noFill/>
              </a:ln>
              <a:solidFill>
                <a:schemeClr val="bg1"/>
              </a:solidFill>
              <a:effectLst/>
              <a:uLnTx/>
              <a:uFillTx/>
            </a:endParaRPr>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45392" y="2066625"/>
            <a:ext cx="10515600" cy="85953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a:xfrm>
            <a:off x="484632" y="6217920"/>
            <a:ext cx="4678680" cy="365125"/>
          </a:xfrm>
        </p:spPr>
        <p:txBody>
          <a:bodyPr/>
          <a:lstStyle/>
          <a:p>
            <a:r>
              <a:rPr lang="en-IN" sz="1200" b="0" dirty="0"/>
              <a:t>License number plate recognition and identification using MATLAB </a:t>
            </a:r>
            <a:endParaRPr lang="en-US" noProof="0" dirty="0"/>
          </a:p>
        </p:txBody>
      </p:sp>
    </p:spTree>
    <p:extLst>
      <p:ext uri="{BB962C8B-B14F-4D97-AF65-F5344CB8AC3E}">
        <p14:creationId xmlns:p14="http://schemas.microsoft.com/office/powerpoint/2010/main" val="262402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1000"/>
                                        <p:tgtEl>
                                          <p:spTgt spid="50">
                                            <p:txEl>
                                              <p:pRg st="0" end="0"/>
                                            </p:txEl>
                                          </p:spTgt>
                                        </p:tgtEl>
                                      </p:cBhvr>
                                    </p:animEffect>
                                    <p:anim calcmode="lin" valueType="num">
                                      <p:cBhvr>
                                        <p:cTn id="8"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2">
                                            <p:txEl>
                                              <p:pRg st="0" end="0"/>
                                            </p:txEl>
                                          </p:spTgt>
                                        </p:tgtEl>
                                        <p:attrNameLst>
                                          <p:attrName>style.visibility</p:attrName>
                                        </p:attrNameLst>
                                      </p:cBhvr>
                                      <p:to>
                                        <p:strVal val="visible"/>
                                      </p:to>
                                    </p:set>
                                    <p:animEffect transition="in" filter="fade">
                                      <p:cBhvr>
                                        <p:cTn id="14" dur="1000"/>
                                        <p:tgtEl>
                                          <p:spTgt spid="52">
                                            <p:txEl>
                                              <p:pRg st="0" end="0"/>
                                            </p:txEl>
                                          </p:spTgt>
                                        </p:tgtEl>
                                      </p:cBhvr>
                                    </p:animEffect>
                                    <p:anim calcmode="lin" valueType="num">
                                      <p:cBhvr>
                                        <p:cTn id="15" dur="1000" fill="hold"/>
                                        <p:tgtEl>
                                          <p:spTgt spid="5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4">
                                            <p:txEl>
                                              <p:pRg st="0" end="0"/>
                                            </p:txEl>
                                          </p:spTgt>
                                        </p:tgtEl>
                                        <p:attrNameLst>
                                          <p:attrName>style.visibility</p:attrName>
                                        </p:attrNameLst>
                                      </p:cBhvr>
                                      <p:to>
                                        <p:strVal val="visible"/>
                                      </p:to>
                                    </p:set>
                                    <p:animEffect transition="in" filter="fade">
                                      <p:cBhvr>
                                        <p:cTn id="21" dur="1000"/>
                                        <p:tgtEl>
                                          <p:spTgt spid="54">
                                            <p:txEl>
                                              <p:pRg st="0" end="0"/>
                                            </p:txEl>
                                          </p:spTgt>
                                        </p:tgtEl>
                                      </p:cBhvr>
                                    </p:animEffect>
                                    <p:anim calcmode="lin" valueType="num">
                                      <p:cBhvr>
                                        <p:cTn id="22" dur="1000" fill="hold"/>
                                        <p:tgtEl>
                                          <p:spTgt spid="5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6">
                                            <p:txEl>
                                              <p:pRg st="0" end="0"/>
                                            </p:txEl>
                                          </p:spTgt>
                                        </p:tgtEl>
                                        <p:attrNameLst>
                                          <p:attrName>style.visibility</p:attrName>
                                        </p:attrNameLst>
                                      </p:cBhvr>
                                      <p:to>
                                        <p:strVal val="visible"/>
                                      </p:to>
                                    </p:set>
                                    <p:animEffect transition="in" filter="fade">
                                      <p:cBhvr>
                                        <p:cTn id="28" dur="1000"/>
                                        <p:tgtEl>
                                          <p:spTgt spid="56">
                                            <p:txEl>
                                              <p:pRg st="0" end="0"/>
                                            </p:txEl>
                                          </p:spTgt>
                                        </p:tgtEl>
                                      </p:cBhvr>
                                    </p:animEffect>
                                    <p:anim calcmode="lin" valueType="num">
                                      <p:cBhvr>
                                        <p:cTn id="29" dur="1000" fill="hold"/>
                                        <p:tgtEl>
                                          <p:spTgt spid="5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8">
                                            <p:txEl>
                                              <p:pRg st="0" end="0"/>
                                            </p:txEl>
                                          </p:spTgt>
                                        </p:tgtEl>
                                        <p:attrNameLst>
                                          <p:attrName>style.visibility</p:attrName>
                                        </p:attrNameLst>
                                      </p:cBhvr>
                                      <p:to>
                                        <p:strVal val="visible"/>
                                      </p:to>
                                    </p:set>
                                    <p:animEffect transition="in" filter="fade">
                                      <p:cBhvr>
                                        <p:cTn id="35" dur="1000"/>
                                        <p:tgtEl>
                                          <p:spTgt spid="58">
                                            <p:txEl>
                                              <p:pRg st="0" end="0"/>
                                            </p:txEl>
                                          </p:spTgt>
                                        </p:tgtEl>
                                      </p:cBhvr>
                                    </p:animEffect>
                                    <p:anim calcmode="lin" valueType="num">
                                      <p:cBhvr>
                                        <p:cTn id="36" dur="1000" fill="hold"/>
                                        <p:tgtEl>
                                          <p:spTgt spid="58">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5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Block diagram of image processing.</a:t>
            </a:r>
          </a:p>
        </p:txBody>
      </p:sp>
      <p:sp>
        <p:nvSpPr>
          <p:cNvPr id="29" name="文本占位符 28">
            <a:extLst>
              <a:ext uri="{FF2B5EF4-FFF2-40B4-BE49-F238E27FC236}">
                <a16:creationId xmlns:a16="http://schemas.microsoft.com/office/drawing/2014/main" id="{0490F6D4-84D0-42DF-A807-E56706B577D6}"/>
              </a:ext>
            </a:extLst>
          </p:cNvPr>
          <p:cNvSpPr>
            <a:spLocks noGrp="1"/>
          </p:cNvSpPr>
          <p:nvPr>
            <p:ph type="body" sz="quarter" idx="27"/>
          </p:nvPr>
        </p:nvSpPr>
        <p:spPr>
          <a:xfrm>
            <a:off x="821770" y="4416565"/>
            <a:ext cx="1877575" cy="591166"/>
          </a:xfrm>
        </p:spPr>
        <p:txBody>
          <a:bodyPr/>
          <a:lstStyle/>
          <a:p>
            <a:r>
              <a:rPr lang="en-US" altLang="zh-CN" dirty="0"/>
              <a:t>Image Acquisition</a:t>
            </a:r>
          </a:p>
          <a:p>
            <a:endParaRPr lang="zh-CN" altLang="en-US" dirty="0"/>
          </a:p>
        </p:txBody>
      </p:sp>
      <p:sp>
        <p:nvSpPr>
          <p:cNvPr id="30" name="文本占位符 29">
            <a:extLst>
              <a:ext uri="{FF2B5EF4-FFF2-40B4-BE49-F238E27FC236}">
                <a16:creationId xmlns:a16="http://schemas.microsoft.com/office/drawing/2014/main" id="{99E3B6AA-5679-428D-B466-0173CBC55728}"/>
              </a:ext>
            </a:extLst>
          </p:cNvPr>
          <p:cNvSpPr>
            <a:spLocks noGrp="1"/>
          </p:cNvSpPr>
          <p:nvPr>
            <p:ph type="body" sz="quarter" idx="28"/>
          </p:nvPr>
        </p:nvSpPr>
        <p:spPr/>
        <p:txBody>
          <a:bodyPr/>
          <a:lstStyle/>
          <a:p>
            <a:r>
              <a:rPr lang="en-US" altLang="zh-CN" dirty="0"/>
              <a:t>Acquiring the image through a camera.</a:t>
            </a:r>
          </a:p>
          <a:p>
            <a:endParaRPr lang="zh-CN" altLang="en-US" dirty="0"/>
          </a:p>
        </p:txBody>
      </p:sp>
      <p:sp>
        <p:nvSpPr>
          <p:cNvPr id="37" name="文本占位符 36">
            <a:extLst>
              <a:ext uri="{FF2B5EF4-FFF2-40B4-BE49-F238E27FC236}">
                <a16:creationId xmlns:a16="http://schemas.microsoft.com/office/drawing/2014/main" id="{3A30B02E-FBE1-41C5-AF6E-E1013275E84A}"/>
              </a:ext>
            </a:extLst>
          </p:cNvPr>
          <p:cNvSpPr>
            <a:spLocks noGrp="1"/>
          </p:cNvSpPr>
          <p:nvPr>
            <p:ph type="body" sz="quarter" idx="49"/>
          </p:nvPr>
        </p:nvSpPr>
        <p:spPr/>
        <p:txBody>
          <a:bodyPr/>
          <a:lstStyle/>
          <a:p>
            <a:r>
              <a:rPr lang="en-US" altLang="zh-CN" dirty="0"/>
              <a:t>Image Processing</a:t>
            </a:r>
          </a:p>
          <a:p>
            <a:endParaRPr lang="zh-CN" altLang="en-US" dirty="0"/>
          </a:p>
        </p:txBody>
      </p:sp>
      <p:sp>
        <p:nvSpPr>
          <p:cNvPr id="38" name="文本占位符 37">
            <a:extLst>
              <a:ext uri="{FF2B5EF4-FFF2-40B4-BE49-F238E27FC236}">
                <a16:creationId xmlns:a16="http://schemas.microsoft.com/office/drawing/2014/main" id="{6BEF3457-28AE-41BA-B285-C77561919C1A}"/>
              </a:ext>
            </a:extLst>
          </p:cNvPr>
          <p:cNvSpPr>
            <a:spLocks noGrp="1"/>
          </p:cNvSpPr>
          <p:nvPr>
            <p:ph type="body" sz="quarter" idx="50"/>
          </p:nvPr>
        </p:nvSpPr>
        <p:spPr>
          <a:xfrm>
            <a:off x="2993262" y="4809298"/>
            <a:ext cx="1691687" cy="1009611"/>
          </a:xfrm>
        </p:spPr>
        <p:txBody>
          <a:bodyPr/>
          <a:lstStyle/>
          <a:p>
            <a:r>
              <a:rPr lang="en-US" altLang="zh-CN" dirty="0"/>
              <a:t>Conversion of image to digital form for further processing</a:t>
            </a:r>
          </a:p>
          <a:p>
            <a:endParaRPr lang="zh-CN" altLang="en-US" dirty="0"/>
          </a:p>
        </p:txBody>
      </p:sp>
      <p:sp>
        <p:nvSpPr>
          <p:cNvPr id="39" name="文本占位符 38">
            <a:extLst>
              <a:ext uri="{FF2B5EF4-FFF2-40B4-BE49-F238E27FC236}">
                <a16:creationId xmlns:a16="http://schemas.microsoft.com/office/drawing/2014/main" id="{1B558BFC-AA9F-4991-A6BB-D56BEC07C16E}"/>
              </a:ext>
            </a:extLst>
          </p:cNvPr>
          <p:cNvSpPr>
            <a:spLocks noGrp="1"/>
          </p:cNvSpPr>
          <p:nvPr>
            <p:ph type="body" sz="quarter" idx="51"/>
          </p:nvPr>
        </p:nvSpPr>
        <p:spPr>
          <a:xfrm>
            <a:off x="5073898" y="4416565"/>
            <a:ext cx="1877575" cy="591166"/>
          </a:xfrm>
        </p:spPr>
        <p:txBody>
          <a:bodyPr/>
          <a:lstStyle/>
          <a:p>
            <a:r>
              <a:rPr lang="en-US" altLang="zh-CN" dirty="0"/>
              <a:t>Image Binarization</a:t>
            </a:r>
          </a:p>
          <a:p>
            <a:endParaRPr lang="zh-CN" altLang="en-US" dirty="0"/>
          </a:p>
        </p:txBody>
      </p:sp>
      <p:sp>
        <p:nvSpPr>
          <p:cNvPr id="40" name="文本占位符 39">
            <a:extLst>
              <a:ext uri="{FF2B5EF4-FFF2-40B4-BE49-F238E27FC236}">
                <a16:creationId xmlns:a16="http://schemas.microsoft.com/office/drawing/2014/main" id="{17095E6E-F279-4342-B53E-E53B820336B3}"/>
              </a:ext>
            </a:extLst>
          </p:cNvPr>
          <p:cNvSpPr>
            <a:spLocks noGrp="1"/>
          </p:cNvSpPr>
          <p:nvPr>
            <p:ph type="body" sz="quarter" idx="52"/>
          </p:nvPr>
        </p:nvSpPr>
        <p:spPr/>
        <p:txBody>
          <a:bodyPr/>
          <a:lstStyle/>
          <a:p>
            <a:r>
              <a:rPr lang="en-US" altLang="zh-CN" dirty="0"/>
              <a:t>Conversion of image into binarized format.</a:t>
            </a:r>
          </a:p>
        </p:txBody>
      </p:sp>
      <p:sp>
        <p:nvSpPr>
          <p:cNvPr id="41" name="文本占位符 40">
            <a:extLst>
              <a:ext uri="{FF2B5EF4-FFF2-40B4-BE49-F238E27FC236}">
                <a16:creationId xmlns:a16="http://schemas.microsoft.com/office/drawing/2014/main" id="{DBA8686B-D3EF-40DF-939C-F875885DD598}"/>
              </a:ext>
            </a:extLst>
          </p:cNvPr>
          <p:cNvSpPr>
            <a:spLocks noGrp="1"/>
          </p:cNvSpPr>
          <p:nvPr>
            <p:ph type="body" sz="quarter" idx="53"/>
          </p:nvPr>
        </p:nvSpPr>
        <p:spPr>
          <a:xfrm>
            <a:off x="7259482" y="4416565"/>
            <a:ext cx="1877575" cy="591166"/>
          </a:xfrm>
        </p:spPr>
        <p:txBody>
          <a:bodyPr/>
          <a:lstStyle/>
          <a:p>
            <a:r>
              <a:rPr lang="en-US" altLang="zh-CN" dirty="0"/>
              <a:t>Image Segmentation</a:t>
            </a:r>
          </a:p>
          <a:p>
            <a:endParaRPr lang="zh-CN" altLang="en-US" dirty="0"/>
          </a:p>
        </p:txBody>
      </p:sp>
      <p:sp>
        <p:nvSpPr>
          <p:cNvPr id="42" name="文本占位符 41">
            <a:extLst>
              <a:ext uri="{FF2B5EF4-FFF2-40B4-BE49-F238E27FC236}">
                <a16:creationId xmlns:a16="http://schemas.microsoft.com/office/drawing/2014/main" id="{6BF979FF-A4F0-4625-889A-AB985F98B2D4}"/>
              </a:ext>
            </a:extLst>
          </p:cNvPr>
          <p:cNvSpPr>
            <a:spLocks noGrp="1"/>
          </p:cNvSpPr>
          <p:nvPr>
            <p:ph type="body" sz="quarter" idx="54"/>
          </p:nvPr>
        </p:nvSpPr>
        <p:spPr>
          <a:xfrm>
            <a:off x="7350339" y="5007730"/>
            <a:ext cx="1691687" cy="930953"/>
          </a:xfrm>
        </p:spPr>
        <p:txBody>
          <a:bodyPr/>
          <a:lstStyle/>
          <a:p>
            <a:pPr lvl="0"/>
            <a:r>
              <a:rPr lang="en-US" dirty="0">
                <a:solidFill>
                  <a:srgbClr val="E2EEFF"/>
                </a:solidFill>
              </a:rPr>
              <a:t>C</a:t>
            </a:r>
            <a:r>
              <a:rPr lang="en-US" b="0" i="0" dirty="0">
                <a:solidFill>
                  <a:srgbClr val="E2EEFF"/>
                </a:solidFill>
                <a:effectLst/>
              </a:rPr>
              <a:t>onverting an image into a collection of regions of pixels</a:t>
            </a:r>
            <a:endParaRPr lang="en-US" dirty="0"/>
          </a:p>
        </p:txBody>
      </p:sp>
      <p:sp>
        <p:nvSpPr>
          <p:cNvPr id="43" name="文本占位符 42">
            <a:extLst>
              <a:ext uri="{FF2B5EF4-FFF2-40B4-BE49-F238E27FC236}">
                <a16:creationId xmlns:a16="http://schemas.microsoft.com/office/drawing/2014/main" id="{759A333C-6D37-427A-BE2A-4C2660134A5A}"/>
              </a:ext>
            </a:extLst>
          </p:cNvPr>
          <p:cNvSpPr>
            <a:spLocks noGrp="1"/>
          </p:cNvSpPr>
          <p:nvPr>
            <p:ph type="body" sz="quarter" idx="55"/>
          </p:nvPr>
        </p:nvSpPr>
        <p:spPr>
          <a:xfrm>
            <a:off x="9445066" y="4416565"/>
            <a:ext cx="1877575" cy="591165"/>
          </a:xfrm>
        </p:spPr>
        <p:txBody>
          <a:bodyPr/>
          <a:lstStyle/>
          <a:p>
            <a:r>
              <a:rPr lang="en-US" altLang="zh-CN" dirty="0"/>
              <a:t>Character recognition</a:t>
            </a:r>
          </a:p>
          <a:p>
            <a:endParaRPr lang="zh-CN" altLang="en-US" dirty="0"/>
          </a:p>
        </p:txBody>
      </p:sp>
      <p:sp>
        <p:nvSpPr>
          <p:cNvPr id="50" name="文本占位符 49">
            <a:extLst>
              <a:ext uri="{FF2B5EF4-FFF2-40B4-BE49-F238E27FC236}">
                <a16:creationId xmlns:a16="http://schemas.microsoft.com/office/drawing/2014/main" id="{4E9BE8F8-2FF1-43CB-B1AA-4F07E411D171}"/>
              </a:ext>
            </a:extLst>
          </p:cNvPr>
          <p:cNvSpPr>
            <a:spLocks noGrp="1"/>
          </p:cNvSpPr>
          <p:nvPr>
            <p:ph type="body" sz="quarter" idx="56"/>
          </p:nvPr>
        </p:nvSpPr>
        <p:spPr>
          <a:xfrm>
            <a:off x="9535923" y="5007731"/>
            <a:ext cx="1691687" cy="811178"/>
          </a:xfrm>
        </p:spPr>
        <p:txBody>
          <a:bodyPr/>
          <a:lstStyle/>
          <a:p>
            <a:r>
              <a:rPr lang="en-US" altLang="zh-CN" dirty="0"/>
              <a:t>Characters are recognized using various algorithms.</a:t>
            </a:r>
          </a:p>
          <a:p>
            <a:endParaRPr lang="zh-CN" altLang="en-US" dirty="0"/>
          </a:p>
        </p:txBody>
      </p:sp>
      <p:sp>
        <p:nvSpPr>
          <p:cNvPr id="25" name="Slide Number Placeholder 13">
            <a:extLst>
              <a:ext uri="{FF2B5EF4-FFF2-40B4-BE49-F238E27FC236}">
                <a16:creationId xmlns:a16="http://schemas.microsoft.com/office/drawing/2014/main" id="{65C6A595-7771-3F19-AAF6-19787351EACD}"/>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5F21DD15-20BD-8AB7-600E-8633254E01B9}"/>
              </a:ext>
            </a:extLst>
          </p:cNvPr>
          <p:cNvSpPr>
            <a:spLocks noGrp="1"/>
          </p:cNvSpPr>
          <p:nvPr>
            <p:ph type="ftr" sz="quarter" idx="62"/>
          </p:nvPr>
        </p:nvSpPr>
        <p:spPr>
          <a:xfrm>
            <a:off x="484631" y="6217920"/>
            <a:ext cx="4589267" cy="365125"/>
          </a:xfrm>
        </p:spPr>
        <p:txBody>
          <a:bodyPr/>
          <a:lstStyle/>
          <a:p>
            <a:r>
              <a:rPr lang="en-IN" sz="1200" b="0" dirty="0"/>
              <a:t>License number plate recognition and identification using MATLAB </a:t>
            </a:r>
            <a:endParaRPr lang="en-US" noProof="0" dirty="0"/>
          </a:p>
        </p:txBody>
      </p:sp>
      <p:pic>
        <p:nvPicPr>
          <p:cNvPr id="13" name="Picture Placeholder 12">
            <a:extLst>
              <a:ext uri="{FF2B5EF4-FFF2-40B4-BE49-F238E27FC236}">
                <a16:creationId xmlns:a16="http://schemas.microsoft.com/office/drawing/2014/main" id="{4CE03A5D-E399-C329-A736-8D5BDE5DB9C9}"/>
              </a:ext>
            </a:extLst>
          </p:cNvPr>
          <p:cNvPicPr>
            <a:picLocks noGrp="1" noChangeAspect="1"/>
          </p:cNvPicPr>
          <p:nvPr>
            <p:ph type="pic" sz="quarter" idx="58"/>
          </p:nvPr>
        </p:nvPicPr>
        <p:blipFill>
          <a:blip r:embed="rId2"/>
          <a:srcRect l="20554" r="20554"/>
          <a:stretch>
            <a:fillRect/>
          </a:stretch>
        </p:blipFill>
        <p:spPr/>
      </p:pic>
      <p:pic>
        <p:nvPicPr>
          <p:cNvPr id="33" name="Picture Placeholder 32">
            <a:extLst>
              <a:ext uri="{FF2B5EF4-FFF2-40B4-BE49-F238E27FC236}">
                <a16:creationId xmlns:a16="http://schemas.microsoft.com/office/drawing/2014/main" id="{E36B0A2E-647E-59C0-7F49-E3D59A14511A}"/>
              </a:ext>
            </a:extLst>
          </p:cNvPr>
          <p:cNvPicPr>
            <a:picLocks noGrp="1" noChangeAspect="1"/>
          </p:cNvPicPr>
          <p:nvPr>
            <p:ph type="pic" sz="quarter" idx="60"/>
          </p:nvPr>
        </p:nvPicPr>
        <p:blipFill>
          <a:blip r:embed="rId3"/>
          <a:srcRect l="5991" r="5991"/>
          <a:stretch>
            <a:fillRect/>
          </a:stretch>
        </p:blipFill>
        <p:spPr/>
      </p:pic>
      <p:pic>
        <p:nvPicPr>
          <p:cNvPr id="44" name="Picture Placeholder 43">
            <a:extLst>
              <a:ext uri="{FF2B5EF4-FFF2-40B4-BE49-F238E27FC236}">
                <a16:creationId xmlns:a16="http://schemas.microsoft.com/office/drawing/2014/main" id="{D7A95895-C355-F42E-1150-462DAEF768E6}"/>
              </a:ext>
            </a:extLst>
          </p:cNvPr>
          <p:cNvPicPr>
            <a:picLocks noGrp="1" noChangeAspect="1"/>
          </p:cNvPicPr>
          <p:nvPr>
            <p:ph type="pic" sz="quarter" idx="59"/>
          </p:nvPr>
        </p:nvPicPr>
        <p:blipFill>
          <a:blip r:embed="rId4"/>
          <a:srcRect l="24768" r="24768"/>
          <a:stretch>
            <a:fillRect/>
          </a:stretch>
        </p:blipFill>
        <p:spPr/>
      </p:pic>
      <p:pic>
        <p:nvPicPr>
          <p:cNvPr id="48" name="Picture Placeholder 47">
            <a:extLst>
              <a:ext uri="{FF2B5EF4-FFF2-40B4-BE49-F238E27FC236}">
                <a16:creationId xmlns:a16="http://schemas.microsoft.com/office/drawing/2014/main" id="{1FADD113-AF47-DC3B-6911-9B97C8F5ED07}"/>
              </a:ext>
            </a:extLst>
          </p:cNvPr>
          <p:cNvPicPr>
            <a:picLocks noGrp="1" noChangeAspect="1"/>
          </p:cNvPicPr>
          <p:nvPr>
            <p:ph type="pic" sz="quarter" idx="61"/>
          </p:nvPr>
        </p:nvPicPr>
        <p:blipFill>
          <a:blip r:embed="rId5"/>
          <a:srcRect l="16024" r="16024"/>
          <a:stretch>
            <a:fillRect/>
          </a:stretch>
        </p:blipFill>
        <p:spPr/>
      </p:pic>
      <p:pic>
        <p:nvPicPr>
          <p:cNvPr id="7" name="Picture Placeholder 6">
            <a:extLst>
              <a:ext uri="{FF2B5EF4-FFF2-40B4-BE49-F238E27FC236}">
                <a16:creationId xmlns:a16="http://schemas.microsoft.com/office/drawing/2014/main" id="{FD0859B7-ACE3-998B-413F-053442CBB553}"/>
              </a:ext>
            </a:extLst>
          </p:cNvPr>
          <p:cNvPicPr>
            <a:picLocks noGrp="1" noChangeAspect="1"/>
          </p:cNvPicPr>
          <p:nvPr>
            <p:ph type="pic" sz="quarter" idx="57"/>
          </p:nvPr>
        </p:nvPicPr>
        <p:blipFill>
          <a:blip r:embed="rId6">
            <a:extLst>
              <a:ext uri="{BEBA8EAE-BF5A-486C-A8C5-ECC9F3942E4B}">
                <a14:imgProps xmlns:a14="http://schemas.microsoft.com/office/drawing/2010/main">
                  <a14:imgLayer r:embed="rId7">
                    <a14:imgEffect>
                      <a14:backgroundRemoval t="10000" b="90000" l="14758" r="85242"/>
                    </a14:imgEffect>
                  </a14:imgLayer>
                </a14:imgProps>
              </a:ext>
            </a:extLst>
          </a:blip>
          <a:srcRect l="5948" r="5948"/>
          <a:stretch>
            <a:fillRect/>
          </a:stretch>
        </p:blipFill>
        <p:spPr>
          <a:xfrm>
            <a:off x="947954" y="2073439"/>
            <a:ext cx="1621032" cy="1841551"/>
          </a:xfrm>
        </p:spPr>
      </p:pic>
    </p:spTree>
    <p:extLst>
      <p:ext uri="{BB962C8B-B14F-4D97-AF65-F5344CB8AC3E}">
        <p14:creationId xmlns:p14="http://schemas.microsoft.com/office/powerpoint/2010/main" val="251714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0" end="0"/>
                                            </p:txEl>
                                          </p:spTgt>
                                        </p:tgtEl>
                                        <p:attrNameLst>
                                          <p:attrName>style.visibility</p:attrName>
                                        </p:attrNameLst>
                                      </p:cBhvr>
                                      <p:to>
                                        <p:strVal val="visible"/>
                                      </p:to>
                                    </p:set>
                                    <p:animEffect transition="in" filter="fade">
                                      <p:cBhvr>
                                        <p:cTn id="12" dur="500"/>
                                        <p:tgtEl>
                                          <p:spTgt spid="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xEl>
                                              <p:pRg st="0" end="0"/>
                                            </p:txEl>
                                          </p:spTgt>
                                        </p:tgtEl>
                                        <p:attrNameLst>
                                          <p:attrName>style.visibility</p:attrName>
                                        </p:attrNameLst>
                                      </p:cBhvr>
                                      <p:to>
                                        <p:strVal val="visible"/>
                                      </p:to>
                                    </p:set>
                                    <p:animEffect transition="in" filter="fade">
                                      <p:cBhvr>
                                        <p:cTn id="17" dur="500"/>
                                        <p:tgtEl>
                                          <p:spTgt spid="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xEl>
                                              <p:pRg st="0" end="0"/>
                                            </p:txEl>
                                          </p:spTgt>
                                        </p:tgtEl>
                                        <p:attrNameLst>
                                          <p:attrName>style.visibility</p:attrName>
                                        </p:attrNameLst>
                                      </p:cBhvr>
                                      <p:to>
                                        <p:strVal val="visible"/>
                                      </p:to>
                                    </p:set>
                                    <p:animEffect transition="in" filter="fade">
                                      <p:cBhvr>
                                        <p:cTn id="22" dur="500"/>
                                        <p:tgtEl>
                                          <p:spTgt spid="4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xEl>
                                              <p:pRg st="0" end="0"/>
                                            </p:txEl>
                                          </p:spTgt>
                                        </p:tgtEl>
                                        <p:attrNameLst>
                                          <p:attrName>style.visibility</p:attrName>
                                        </p:attrNameLst>
                                      </p:cBhvr>
                                      <p:to>
                                        <p:strVal val="visible"/>
                                      </p:to>
                                    </p:set>
                                    <p:animEffect transition="in" filter="fade">
                                      <p:cBhvr>
                                        <p:cTn id="27"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Complete Steps</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1507135" y="3609587"/>
            <a:ext cx="1877575" cy="506399"/>
          </a:xfrm>
        </p:spPr>
        <p:txBody>
          <a:bodyPr/>
          <a:lstStyle/>
          <a:p>
            <a:r>
              <a:rPr lang="en-US" dirty="0"/>
              <a:t>Image Acquisition</a:t>
            </a:r>
          </a:p>
        </p:txBody>
      </p:sp>
      <p:sp>
        <p:nvSpPr>
          <p:cNvPr id="16" name="文本占位符 15">
            <a:extLst>
              <a:ext uri="{FF2B5EF4-FFF2-40B4-BE49-F238E27FC236}">
                <a16:creationId xmlns:a16="http://schemas.microsoft.com/office/drawing/2014/main" id="{7BD10CEB-2241-4246-B0F4-96E0DB642C4C}"/>
              </a:ext>
            </a:extLst>
          </p:cNvPr>
          <p:cNvSpPr>
            <a:spLocks noGrp="1"/>
          </p:cNvSpPr>
          <p:nvPr>
            <p:ph type="body" sz="quarter" idx="28"/>
          </p:nvPr>
        </p:nvSpPr>
        <p:spPr>
          <a:xfrm>
            <a:off x="1507136" y="4115986"/>
            <a:ext cx="1877575" cy="859494"/>
          </a:xfrm>
        </p:spPr>
        <p:txBody>
          <a:bodyPr/>
          <a:lstStyle/>
          <a:p>
            <a:r>
              <a:rPr lang="en-US" altLang="zh-CN" dirty="0"/>
              <a:t>Camera clicks photo only when car is in specified range of the ultrasonic sensor.</a:t>
            </a:r>
            <a:endParaRPr lang="en-US" altLang="zh-CN" noProof="0" dirty="0"/>
          </a:p>
          <a:p>
            <a:endParaRPr lang="zh-CN" altLang="en-US" dirty="0"/>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889942" y="2264276"/>
            <a:ext cx="1877575" cy="506399"/>
          </a:xfrm>
        </p:spPr>
        <p:txBody>
          <a:bodyPr/>
          <a:lstStyle/>
          <a:p>
            <a:r>
              <a:rPr lang="en-US" dirty="0"/>
              <a:t>Image Processing</a:t>
            </a:r>
          </a:p>
        </p:txBody>
      </p:sp>
      <p:sp>
        <p:nvSpPr>
          <p:cNvPr id="19" name="文本占位符 18">
            <a:extLst>
              <a:ext uri="{FF2B5EF4-FFF2-40B4-BE49-F238E27FC236}">
                <a16:creationId xmlns:a16="http://schemas.microsoft.com/office/drawing/2014/main" id="{78038ACE-740A-4AE7-A0B3-BEEA90495BDD}"/>
              </a:ext>
            </a:extLst>
          </p:cNvPr>
          <p:cNvSpPr>
            <a:spLocks noGrp="1"/>
          </p:cNvSpPr>
          <p:nvPr>
            <p:ph type="body" sz="quarter" idx="39"/>
          </p:nvPr>
        </p:nvSpPr>
        <p:spPr>
          <a:xfrm>
            <a:off x="3959139" y="2798046"/>
            <a:ext cx="1877575" cy="1075396"/>
          </a:xfrm>
        </p:spPr>
        <p:txBody>
          <a:bodyPr/>
          <a:lstStyle/>
          <a:p>
            <a:pPr lvl="0"/>
            <a:r>
              <a:rPr lang="en-US" altLang="zh-CN" dirty="0"/>
              <a:t>Acquired image will be processed by MATLAB and the text in the number plate is extracted.</a:t>
            </a:r>
            <a:endParaRPr lang="en-US" altLang="zh-CN" noProof="0" dirty="0"/>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Database Matching</a:t>
            </a:r>
          </a:p>
        </p:txBody>
      </p:sp>
      <p:sp>
        <p:nvSpPr>
          <p:cNvPr id="21" name="文本占位符 20">
            <a:extLst>
              <a:ext uri="{FF2B5EF4-FFF2-40B4-BE49-F238E27FC236}">
                <a16:creationId xmlns:a16="http://schemas.microsoft.com/office/drawing/2014/main" id="{DD441F7A-4624-45D2-AE88-EEBA65185E6D}"/>
              </a:ext>
            </a:extLst>
          </p:cNvPr>
          <p:cNvSpPr>
            <a:spLocks noGrp="1"/>
          </p:cNvSpPr>
          <p:nvPr>
            <p:ph type="body" sz="quarter" idx="41"/>
          </p:nvPr>
        </p:nvSpPr>
        <p:spPr>
          <a:xfrm>
            <a:off x="5107230" y="4975481"/>
            <a:ext cx="1877575" cy="973036"/>
          </a:xfrm>
        </p:spPr>
        <p:txBody>
          <a:bodyPr/>
          <a:lstStyle/>
          <a:p>
            <a:r>
              <a:rPr lang="en-US" altLang="zh-CN" dirty="0"/>
              <a:t>The output extracted text will be matched in the database.</a:t>
            </a:r>
            <a:endParaRPr lang="en-US" altLang="zh-CN" noProof="0" dirty="0"/>
          </a:p>
          <a:p>
            <a:endParaRPr lang="zh-CN" altLang="en-US" dirty="0"/>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39" y="4215881"/>
            <a:ext cx="1877575" cy="506399"/>
          </a:xfrm>
        </p:spPr>
        <p:txBody>
          <a:bodyPr/>
          <a:lstStyle/>
          <a:p>
            <a:r>
              <a:rPr lang="en-US" dirty="0"/>
              <a:t>Verification</a:t>
            </a:r>
          </a:p>
        </p:txBody>
      </p:sp>
      <p:sp>
        <p:nvSpPr>
          <p:cNvPr id="23" name="文本占位符 22">
            <a:extLst>
              <a:ext uri="{FF2B5EF4-FFF2-40B4-BE49-F238E27FC236}">
                <a16:creationId xmlns:a16="http://schemas.microsoft.com/office/drawing/2014/main" id="{4EF68FE0-ADE3-4AB5-AC04-6C029B601AB2}"/>
              </a:ext>
            </a:extLst>
          </p:cNvPr>
          <p:cNvSpPr>
            <a:spLocks noGrp="1"/>
          </p:cNvSpPr>
          <p:nvPr>
            <p:ph type="body" sz="quarter" idx="43"/>
          </p:nvPr>
        </p:nvSpPr>
        <p:spPr>
          <a:xfrm>
            <a:off x="7501940" y="4798932"/>
            <a:ext cx="1877575" cy="1149585"/>
          </a:xfrm>
        </p:spPr>
        <p:txBody>
          <a:bodyPr/>
          <a:lstStyle/>
          <a:p>
            <a:r>
              <a:rPr lang="en-US" altLang="zh-CN" dirty="0"/>
              <a:t>If the number plate is verified then MATLAB sends command to Arduino uno.</a:t>
            </a:r>
          </a:p>
          <a:p>
            <a:endParaRPr lang="zh-CN" altLang="en-US" dirty="0"/>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a:xfrm>
            <a:off x="8734718" y="2185649"/>
            <a:ext cx="1877575" cy="506400"/>
          </a:xfrm>
        </p:spPr>
        <p:txBody>
          <a:bodyPr/>
          <a:lstStyle/>
          <a:p>
            <a:r>
              <a:rPr lang="en-US" dirty="0"/>
              <a:t>Arduino uno</a:t>
            </a:r>
          </a:p>
        </p:txBody>
      </p:sp>
      <p:sp>
        <p:nvSpPr>
          <p:cNvPr id="25" name="文本占位符 24">
            <a:extLst>
              <a:ext uri="{FF2B5EF4-FFF2-40B4-BE49-F238E27FC236}">
                <a16:creationId xmlns:a16="http://schemas.microsoft.com/office/drawing/2014/main" id="{5140B95D-A59E-4E6C-BF07-5DD5E0E818A0}"/>
              </a:ext>
            </a:extLst>
          </p:cNvPr>
          <p:cNvSpPr>
            <a:spLocks noGrp="1"/>
          </p:cNvSpPr>
          <p:nvPr>
            <p:ph type="body" sz="quarter" idx="45"/>
          </p:nvPr>
        </p:nvSpPr>
        <p:spPr>
          <a:xfrm>
            <a:off x="8734717" y="2701728"/>
            <a:ext cx="1877575" cy="1205058"/>
          </a:xfrm>
        </p:spPr>
        <p:txBody>
          <a:bodyPr/>
          <a:lstStyle/>
          <a:p>
            <a:r>
              <a:rPr lang="en-US" altLang="zh-CN" dirty="0"/>
              <a:t>MATLAB and Arduino runs as center of command. Arduino uno controls the gate as per the MATLAB commands.</a:t>
            </a:r>
          </a:p>
          <a:p>
            <a:endParaRPr lang="zh-CN" altLang="en-US" dirty="0"/>
          </a:p>
        </p:txBody>
      </p:sp>
      <p:sp>
        <p:nvSpPr>
          <p:cNvPr id="15" name="Slide Number Placeholder 13">
            <a:extLst>
              <a:ext uri="{FF2B5EF4-FFF2-40B4-BE49-F238E27FC236}">
                <a16:creationId xmlns:a16="http://schemas.microsoft.com/office/drawing/2014/main" id="{F783E846-53E9-08B1-C781-088BBC6B548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D0B7C211-AD9C-8CEC-B456-8FA0021960A9}"/>
              </a:ext>
            </a:extLst>
          </p:cNvPr>
          <p:cNvSpPr>
            <a:spLocks noGrp="1"/>
          </p:cNvSpPr>
          <p:nvPr>
            <p:ph type="ftr" sz="quarter" idx="46"/>
          </p:nvPr>
        </p:nvSpPr>
        <p:spPr>
          <a:xfrm>
            <a:off x="484632" y="6217920"/>
            <a:ext cx="4622598" cy="365125"/>
          </a:xfrm>
        </p:spPr>
        <p:txBody>
          <a:bodyPr/>
          <a:lstStyle/>
          <a:p>
            <a:r>
              <a:rPr lang="en-IN" sz="1200" b="0" dirty="0"/>
              <a:t>License number plate recognition and identification using MATLAB </a:t>
            </a:r>
            <a:endParaRPr lang="en-US" noProof="0" dirty="0"/>
          </a:p>
        </p:txBody>
      </p:sp>
    </p:spTree>
    <p:extLst>
      <p:ext uri="{BB962C8B-B14F-4D97-AF65-F5344CB8AC3E}">
        <p14:creationId xmlns:p14="http://schemas.microsoft.com/office/powerpoint/2010/main" val="376090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xEl>
                                              <p:pRg st="0" end="0"/>
                                            </p:txEl>
                                          </p:spTgt>
                                        </p:tgtEl>
                                        <p:attrNameLst>
                                          <p:attrName>style.visibility</p:attrName>
                                        </p:attrNameLst>
                                      </p:cBhvr>
                                      <p:to>
                                        <p:strVal val="visible"/>
                                      </p:to>
                                    </p:set>
                                    <p:animEffect transition="in" filter="fade">
                                      <p:cBhvr>
                                        <p:cTn id="14" dur="1000"/>
                                        <p:tgtEl>
                                          <p:spTgt spid="19">
                                            <p:txEl>
                                              <p:pRg st="0" end="0"/>
                                            </p:txEl>
                                          </p:spTgt>
                                        </p:tgtEl>
                                      </p:cBhvr>
                                    </p:animEffect>
                                    <p:anim calcmode="lin" valueType="num">
                                      <p:cBhvr>
                                        <p:cTn id="15"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Effect transition="in" filter="fade">
                                      <p:cBhvr>
                                        <p:cTn id="21" dur="1000"/>
                                        <p:tgtEl>
                                          <p:spTgt spid="21">
                                            <p:txEl>
                                              <p:pRg st="0" end="0"/>
                                            </p:txEl>
                                          </p:spTgt>
                                        </p:tgtEl>
                                      </p:cBhvr>
                                    </p:animEffect>
                                    <p:anim calcmode="lin" valueType="num">
                                      <p:cBhvr>
                                        <p:cTn id="22"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fade">
                                      <p:cBhvr>
                                        <p:cTn id="28" dur="1000"/>
                                        <p:tgtEl>
                                          <p:spTgt spid="23">
                                            <p:txEl>
                                              <p:pRg st="0" end="0"/>
                                            </p:txEl>
                                          </p:spTgt>
                                        </p:tgtEl>
                                      </p:cBhvr>
                                    </p:animEffect>
                                    <p:anim calcmode="lin" valueType="num">
                                      <p:cBhvr>
                                        <p:cTn id="29"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1000"/>
                                        <p:tgtEl>
                                          <p:spTgt spid="25">
                                            <p:txEl>
                                              <p:pRg st="0" end="0"/>
                                            </p:txEl>
                                          </p:spTgt>
                                        </p:tgtEl>
                                      </p:cBhvr>
                                    </p:animEffect>
                                    <p:anim calcmode="lin" valueType="num">
                                      <p:cBhvr>
                                        <p:cTn id="36"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694407" y="934940"/>
            <a:ext cx="5809857" cy="1325563"/>
          </a:xfrm>
        </p:spPr>
        <p:txBody>
          <a:bodyPr/>
          <a:lstStyle/>
          <a:p>
            <a:r>
              <a:rPr lang="en-US" sz="4000" dirty="0"/>
              <a:t>HC- SR04 DC 5V Ultrasonic Sensor</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727914" y="2123768"/>
            <a:ext cx="5220602" cy="3799292"/>
          </a:xfrm>
        </p:spPr>
        <p:txBody>
          <a:bodyPr/>
          <a:lstStyle/>
          <a:p>
            <a:pPr marL="457200" indent="-457200">
              <a:lnSpc>
                <a:spcPct val="150000"/>
              </a:lnSpc>
              <a:buFont typeface="Courier New" panose="02070309020205020404" pitchFamily="49" charset="0"/>
              <a:buChar char="o"/>
            </a:pPr>
            <a:r>
              <a:rPr lang="en-US" sz="2000" dirty="0">
                <a:solidFill>
                  <a:srgbClr val="E8EAED"/>
                </a:solidFill>
                <a:latin typeface="Google Sans"/>
              </a:rPr>
              <a:t>The HC-SR04 Ultrasonic Distance Sensor provides very short (2CM) to long-range (4M) detection and ranging. It can be easily interfaced to any microcontroller.</a:t>
            </a:r>
          </a:p>
          <a:p>
            <a:pPr marL="457200" indent="-457200">
              <a:lnSpc>
                <a:spcPct val="150000"/>
              </a:lnSpc>
              <a:buFont typeface="Courier New" panose="02070309020205020404" pitchFamily="49" charset="0"/>
              <a:buChar char="o"/>
            </a:pPr>
            <a:r>
              <a:rPr lang="en-US" sz="2000" b="0" i="0" dirty="0">
                <a:solidFill>
                  <a:srgbClr val="E8EAED"/>
                </a:solidFill>
                <a:effectLst/>
                <a:latin typeface="Google Sans"/>
              </a:rPr>
              <a:t>When a car comes in range of the ultrasonic sensor, the camera starts clicking photos of the number plate.</a:t>
            </a:r>
          </a:p>
          <a:p>
            <a:pPr marL="342900" indent="-342900">
              <a:buAutoNum type="arabicPeriod"/>
            </a:pPr>
            <a:endParaRPr lang="en-US" sz="1600" dirty="0"/>
          </a:p>
        </p:txBody>
      </p:sp>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a:xfrm>
            <a:off x="484632" y="6217920"/>
            <a:ext cx="4559316" cy="365125"/>
          </a:xfrm>
        </p:spPr>
        <p:txBody>
          <a:bodyPr/>
          <a:lstStyle/>
          <a:p>
            <a:r>
              <a:rPr lang="en-IN" sz="1200" b="0" dirty="0"/>
              <a:t>License number plate recognition and identification using MATLAB </a:t>
            </a:r>
            <a:endParaRPr lang="en-US" noProof="0" dirty="0"/>
          </a:p>
        </p:txBody>
      </p:sp>
      <p:pic>
        <p:nvPicPr>
          <p:cNvPr id="13" name="Picture Placeholder 12">
            <a:extLst>
              <a:ext uri="{FF2B5EF4-FFF2-40B4-BE49-F238E27FC236}">
                <a16:creationId xmlns:a16="http://schemas.microsoft.com/office/drawing/2014/main" id="{EE6F3B2B-2D6B-70D4-6FE3-1C0E781902D6}"/>
              </a:ext>
            </a:extLst>
          </p:cNvPr>
          <p:cNvPicPr>
            <a:picLocks noGrp="1" noChangeAspect="1"/>
          </p:cNvPicPr>
          <p:nvPr>
            <p:ph type="pic" sz="quarter" idx="48"/>
          </p:nvPr>
        </p:nvPicPr>
        <p:blipFill>
          <a:blip r:embed="rId3"/>
          <a:srcRect l="5099" r="5099"/>
          <a:stretch>
            <a:fillRect/>
          </a:stretch>
        </p:blipFill>
        <p:spPr/>
      </p:pic>
    </p:spTree>
    <p:extLst>
      <p:ext uri="{BB962C8B-B14F-4D97-AF65-F5344CB8AC3E}">
        <p14:creationId xmlns:p14="http://schemas.microsoft.com/office/powerpoint/2010/main" val="409281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1000"/>
                                        <p:tgtEl>
                                          <p:spTgt spid="29">
                                            <p:txEl>
                                              <p:pRg st="0" end="0"/>
                                            </p:txEl>
                                          </p:spTgt>
                                        </p:tgtEl>
                                      </p:cBhvr>
                                    </p:animEffect>
                                    <p:anim calcmode="lin" valueType="num">
                                      <p:cBhvr>
                                        <p:cTn id="8"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
                                            <p:txEl>
                                              <p:pRg st="1" end="1"/>
                                            </p:txEl>
                                          </p:spTgt>
                                        </p:tgtEl>
                                        <p:attrNameLst>
                                          <p:attrName>style.visibility</p:attrName>
                                        </p:attrNameLst>
                                      </p:cBhvr>
                                      <p:to>
                                        <p:strVal val="visible"/>
                                      </p:to>
                                    </p:set>
                                    <p:animEffect transition="in" filter="fade">
                                      <p:cBhvr>
                                        <p:cTn id="14" dur="1000"/>
                                        <p:tgtEl>
                                          <p:spTgt spid="29">
                                            <p:txEl>
                                              <p:pRg st="1" end="1"/>
                                            </p:txEl>
                                          </p:spTgt>
                                        </p:tgtEl>
                                      </p:cBhvr>
                                    </p:animEffect>
                                    <p:anim calcmode="lin" valueType="num">
                                      <p:cBhvr>
                                        <p:cTn id="15" dur="1000" fill="hold"/>
                                        <p:tgtEl>
                                          <p:spTgt spid="2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711492" y="969915"/>
            <a:ext cx="9823998" cy="1325563"/>
          </a:xfrm>
        </p:spPr>
        <p:txBody>
          <a:bodyPr/>
          <a:lstStyle/>
          <a:p>
            <a:r>
              <a:rPr lang="en-US" sz="4000" dirty="0"/>
              <a:t>Image Acquisition</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17427" y="1956619"/>
            <a:ext cx="4959822" cy="3931466"/>
          </a:xfrm>
        </p:spPr>
        <p:txBody>
          <a:bodyPr/>
          <a:lstStyle/>
          <a:p>
            <a:pPr marL="342900" indent="-342900">
              <a:lnSpc>
                <a:spcPct val="150000"/>
              </a:lnSpc>
              <a:buFont typeface="Courier New" panose="02070309020205020404" pitchFamily="49" charset="0"/>
              <a:buChar char="o"/>
            </a:pPr>
            <a:r>
              <a:rPr lang="en-US" sz="1800" dirty="0"/>
              <a:t>Image Acquisition can be defined as the act of procuring an image from sources. This can be done via hardware systems such as cameras, encoders, sensors, etc.</a:t>
            </a:r>
          </a:p>
          <a:p>
            <a:pPr marL="342900" indent="-342900">
              <a:lnSpc>
                <a:spcPct val="150000"/>
              </a:lnSpc>
              <a:buFont typeface="Courier New" panose="02070309020205020404" pitchFamily="49" charset="0"/>
              <a:buChar char="o"/>
            </a:pPr>
            <a:r>
              <a:rPr lang="en-US" sz="1800" dirty="0"/>
              <a:t>First step acquires  the image and saves in into a folder or database.</a:t>
            </a:r>
          </a:p>
          <a:p>
            <a:pPr marL="342900" indent="-342900">
              <a:lnSpc>
                <a:spcPct val="150000"/>
              </a:lnSpc>
              <a:buFont typeface="Courier New" panose="02070309020205020404" pitchFamily="49" charset="0"/>
              <a:buChar char="o"/>
            </a:pPr>
            <a:r>
              <a:rPr lang="en-US" sz="1800" dirty="0"/>
              <a:t>imread() – This command is used to open the image into the MATLAB from the target folder.</a:t>
            </a:r>
          </a:p>
        </p:txBody>
      </p:sp>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10535490" y="27721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a:xfrm>
            <a:off x="484631" y="6217920"/>
            <a:ext cx="4647807" cy="365125"/>
          </a:xfrm>
        </p:spPr>
        <p:txBody>
          <a:bodyPr/>
          <a:lstStyle/>
          <a:p>
            <a:r>
              <a:rPr lang="en-IN" sz="1200" b="0" dirty="0"/>
              <a:t>License number plate recognition and identification using MATLAB </a:t>
            </a:r>
            <a:endParaRPr lang="en-US" noProof="0" dirty="0"/>
          </a:p>
        </p:txBody>
      </p:sp>
      <p:pic>
        <p:nvPicPr>
          <p:cNvPr id="12" name="Picture 11">
            <a:extLst>
              <a:ext uri="{FF2B5EF4-FFF2-40B4-BE49-F238E27FC236}">
                <a16:creationId xmlns:a16="http://schemas.microsoft.com/office/drawing/2014/main" id="{81C5B368-28EC-64F0-2890-B286CFCB1372}"/>
              </a:ext>
            </a:extLst>
          </p:cNvPr>
          <p:cNvPicPr>
            <a:picLocks noChangeAspect="1"/>
          </p:cNvPicPr>
          <p:nvPr/>
        </p:nvPicPr>
        <p:blipFill rotWithShape="1">
          <a:blip r:embed="rId3"/>
          <a:srcRect l="-29" t="1" r="1" b="-29"/>
          <a:stretch/>
        </p:blipFill>
        <p:spPr>
          <a:xfrm>
            <a:off x="6194324" y="1024617"/>
            <a:ext cx="5458438" cy="4127486"/>
          </a:xfrm>
          <a:prstGeom prst="rect">
            <a:avLst/>
          </a:prstGeom>
        </p:spPr>
      </p:pic>
    </p:spTree>
    <p:extLst>
      <p:ext uri="{BB962C8B-B14F-4D97-AF65-F5344CB8AC3E}">
        <p14:creationId xmlns:p14="http://schemas.microsoft.com/office/powerpoint/2010/main" val="130801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1000"/>
                                        <p:tgtEl>
                                          <p:spTgt spid="29">
                                            <p:txEl>
                                              <p:pRg st="0" end="0"/>
                                            </p:txEl>
                                          </p:spTgt>
                                        </p:tgtEl>
                                      </p:cBhvr>
                                    </p:animEffect>
                                    <p:anim calcmode="lin" valueType="num">
                                      <p:cBhvr>
                                        <p:cTn id="8"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fade">
                                      <p:cBhvr>
                                        <p:cTn id="12" dur="1000"/>
                                        <p:tgtEl>
                                          <p:spTgt spid="29">
                                            <p:txEl>
                                              <p:pRg st="1" end="1"/>
                                            </p:txEl>
                                          </p:spTgt>
                                        </p:tgtEl>
                                      </p:cBhvr>
                                    </p:animEffect>
                                    <p:anim calcmode="lin" valueType="num">
                                      <p:cBhvr>
                                        <p:cTn id="13" dur="1000" fill="hold"/>
                                        <p:tgtEl>
                                          <p:spTgt spid="2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9">
                                            <p:txEl>
                                              <p:pRg st="2" end="2"/>
                                            </p:txEl>
                                          </p:spTgt>
                                        </p:tgtEl>
                                        <p:attrNameLst>
                                          <p:attrName>style.visibility</p:attrName>
                                        </p:attrNameLst>
                                      </p:cBhvr>
                                      <p:to>
                                        <p:strVal val="visible"/>
                                      </p:to>
                                    </p:set>
                                    <p:animEffect transition="in" filter="fade">
                                      <p:cBhvr>
                                        <p:cTn id="17" dur="1000"/>
                                        <p:tgtEl>
                                          <p:spTgt spid="29">
                                            <p:txEl>
                                              <p:pRg st="2" end="2"/>
                                            </p:txEl>
                                          </p:spTgt>
                                        </p:tgtEl>
                                      </p:cBhvr>
                                    </p:animEffect>
                                    <p:anim calcmode="lin" valueType="num">
                                      <p:cBhvr>
                                        <p:cTn id="18" dur="1000" fill="hold"/>
                                        <p:tgtEl>
                                          <p:spTgt spid="2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19EC099-CA80-4E7D-B4BF-2970B26F4E55}">
  <ds:schemaRefs>
    <ds:schemaRef ds:uri="http://schemas.microsoft.com/sharepoint/v3/contenttype/forms"/>
  </ds:schemaRefs>
</ds:datastoreItem>
</file>

<file path=customXml/itemProps3.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409</TotalTime>
  <Words>1326</Words>
  <Application>Microsoft Office PowerPoint</Application>
  <PresentationFormat>Widescreen</PresentationFormat>
  <Paragraphs>145</Paragraphs>
  <Slides>18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等线</vt:lpstr>
      <vt:lpstr>Abadi</vt:lpstr>
      <vt:lpstr>Arial</vt:lpstr>
      <vt:lpstr>Calibri</vt:lpstr>
      <vt:lpstr>Courier New</vt:lpstr>
      <vt:lpstr>Google Sans</vt:lpstr>
      <vt:lpstr>Posterama</vt:lpstr>
      <vt:lpstr>Posterama Text Black</vt:lpstr>
      <vt:lpstr>Posterama Text SemiBold</vt:lpstr>
      <vt:lpstr>Office 主题​​</vt:lpstr>
      <vt:lpstr>License Number Plate Recognition and Identification using MATLAB </vt:lpstr>
      <vt:lpstr>Content</vt:lpstr>
      <vt:lpstr>Introduction</vt:lpstr>
      <vt:lpstr>Objective of the Project</vt:lpstr>
      <vt:lpstr>Needs and Applications</vt:lpstr>
      <vt:lpstr>Block diagram of image processing.</vt:lpstr>
      <vt:lpstr>Complete Steps</vt:lpstr>
      <vt:lpstr>HC- SR04 DC 5V Ultrasonic Sensor</vt:lpstr>
      <vt:lpstr>Image Acquisition</vt:lpstr>
      <vt:lpstr>Image Binarization</vt:lpstr>
      <vt:lpstr>Image Segmentation</vt:lpstr>
      <vt:lpstr>Character Normalization</vt:lpstr>
      <vt:lpstr>Character Recognition</vt:lpstr>
      <vt:lpstr>Database data Matching</vt:lpstr>
      <vt:lpstr>Arduino uno SMD with micro-controller Atmega328 </vt:lpstr>
      <vt:lpstr>Functional Gate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number plate recognition and identification using MATLAB </dc:title>
  <dc:creator>saurabhtamta18@gmail.com</dc:creator>
  <cp:lastModifiedBy>saurabhtamta18@gmail.com</cp:lastModifiedBy>
  <cp:revision>6</cp:revision>
  <dcterms:created xsi:type="dcterms:W3CDTF">2023-05-20T15:25:55Z</dcterms:created>
  <dcterms:modified xsi:type="dcterms:W3CDTF">2023-05-26T04:59:52Z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