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265" r:id="rId3"/>
    <p:sldId id="268" r:id="rId4"/>
    <p:sldId id="275" r:id="rId5"/>
    <p:sldId id="267" r:id="rId6"/>
    <p:sldId id="270" r:id="rId7"/>
    <p:sldId id="271" r:id="rId8"/>
    <p:sldId id="273" r:id="rId9"/>
    <p:sldId id="274" r:id="rId10"/>
    <p:sldId id="276" r:id="rId11"/>
    <p:sldId id="279" r:id="rId12"/>
    <p:sldId id="277"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78"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ishka Sharma" initials="KS" lastIdx="1" clrIdx="0">
    <p:extLst>
      <p:ext uri="{19B8F6BF-5375-455C-9EA6-DF929625EA0E}">
        <p15:presenceInfo xmlns:p15="http://schemas.microsoft.com/office/powerpoint/2012/main" userId="S-1-5-21-266749940-1637964444-929701000-32324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6" autoAdjust="0"/>
  </p:normalViewPr>
  <p:slideViewPr>
    <p:cSldViewPr showGuides="1">
      <p:cViewPr varScale="1">
        <p:scale>
          <a:sx n="73" d="100"/>
          <a:sy n="73" d="100"/>
        </p:scale>
        <p:origin x="618"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12T17:03:00.009" idx="1">
    <p:pos x="7325" y="1776"/>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5/16/2018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5/16/2018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5/16/2018</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5/16/2018</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5/16/2018</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5/16/2018</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5/16/2018</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5/16/2018</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5/16/2018</a:t>
            </a:fld>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5/16/2018</a:t>
            </a:fld>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5/16/2018</a:t>
            </a:fld>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5/16/2018</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5/16/2018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sql/ssms/download-sql-server-management-studio-ssms?view=sql-server-2017" TargetMode="External"/><Relationship Id="rId2" Type="http://schemas.openxmlformats.org/officeDocument/2006/relationships/hyperlink" Target="https://docs.microsoft.com/en-us/sql/integration-services/sql-server-integration-services?view=sql-server-2017" TargetMode="External"/><Relationship Id="rId1" Type="http://schemas.openxmlformats.org/officeDocument/2006/relationships/slideLayout" Target="../slideLayouts/slideLayout2.xml"/><Relationship Id="rId6" Type="http://schemas.openxmlformats.org/officeDocument/2006/relationships/hyperlink" Target="https://iedunote.com/types-of-insurance" TargetMode="External"/><Relationship Id="rId5" Type="http://schemas.openxmlformats.org/officeDocument/2006/relationships/hyperlink" Target="https://www.infosys.com/data-analytics/verticals/Pages/insurance.aspx" TargetMode="External"/><Relationship Id="rId4" Type="http://schemas.openxmlformats.org/officeDocument/2006/relationships/hyperlink" Target="https://docs.microsoft.com/en-us/power-bi/guided-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2" y="838200"/>
            <a:ext cx="7619998" cy="1031875"/>
          </a:xfrm>
        </p:spPr>
        <p:txBody>
          <a:bodyPr>
            <a:normAutofit/>
          </a:bodyPr>
          <a:lstStyle/>
          <a:p>
            <a:r>
              <a:rPr lang="en-US" sz="4400" dirty="0" smtClean="0"/>
              <a:t>KAGA Insurance Analytics</a:t>
            </a:r>
            <a:endParaRPr lang="en-US" sz="4400" dirty="0"/>
          </a:p>
        </p:txBody>
      </p:sp>
      <p:sp>
        <p:nvSpPr>
          <p:cNvPr id="3" name="Subtitle 2"/>
          <p:cNvSpPr>
            <a:spLocks noGrp="1"/>
          </p:cNvSpPr>
          <p:nvPr>
            <p:ph type="subTitle" idx="1"/>
          </p:nvPr>
        </p:nvSpPr>
        <p:spPr>
          <a:xfrm>
            <a:off x="608012" y="3505200"/>
            <a:ext cx="5029201" cy="1397000"/>
          </a:xfrm>
        </p:spPr>
        <p:txBody>
          <a:bodyPr>
            <a:noAutofit/>
          </a:bodyPr>
          <a:lstStyle/>
          <a:p>
            <a:r>
              <a:rPr lang="en-US" sz="1800" dirty="0" smtClean="0"/>
              <a:t>By:</a:t>
            </a:r>
          </a:p>
          <a:p>
            <a:r>
              <a:rPr lang="en-US" sz="1800" dirty="0" smtClean="0"/>
              <a:t>Anustha Gupta (141185)</a:t>
            </a:r>
          </a:p>
          <a:p>
            <a:r>
              <a:rPr lang="en-US" sz="1800" dirty="0" smtClean="0"/>
              <a:t>Atishay Srivastav (141193)</a:t>
            </a:r>
          </a:p>
          <a:p>
            <a:r>
              <a:rPr lang="en-US" sz="1800" dirty="0" smtClean="0"/>
              <a:t>Ayushi Jain (141200)</a:t>
            </a:r>
          </a:p>
          <a:p>
            <a:r>
              <a:rPr lang="en-US" sz="1800" dirty="0" smtClean="0"/>
              <a:t>Bhanu Pratap Kaushik (141203)</a:t>
            </a:r>
          </a:p>
          <a:p>
            <a:r>
              <a:rPr lang="en-US" sz="1800" dirty="0" smtClean="0"/>
              <a:t>Kanishka Sharma (141237)</a:t>
            </a:r>
          </a:p>
          <a:p>
            <a:r>
              <a:rPr lang="en-US" sz="1800" dirty="0" smtClean="0"/>
              <a:t>Kushagra khare </a:t>
            </a:r>
            <a:r>
              <a:rPr lang="en-US" sz="1800" smtClean="0"/>
              <a:t>(141246)</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612" y="2120899"/>
            <a:ext cx="2295525" cy="3571875"/>
          </a:xfrm>
          <a:prstGeom prst="rect">
            <a:avLst/>
          </a:prstGeom>
        </p:spPr>
      </p:pic>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 Done</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1800" dirty="0" smtClean="0"/>
              <a:t>Interacted </a:t>
            </a:r>
            <a:r>
              <a:rPr lang="en-US" sz="1800" dirty="0"/>
              <a:t>with the clients </a:t>
            </a:r>
            <a:r>
              <a:rPr lang="en-US" sz="1800" dirty="0" smtClean="0"/>
              <a:t>and Identified requirements.</a:t>
            </a:r>
          </a:p>
          <a:p>
            <a:pPr algn="just">
              <a:buFont typeface="Wingdings" panose="05000000000000000000" pitchFamily="2" charset="2"/>
              <a:buChar char="§"/>
            </a:pPr>
            <a:r>
              <a:rPr lang="en-US" sz="1800" dirty="0"/>
              <a:t>Identified</a:t>
            </a:r>
            <a:r>
              <a:rPr lang="en-US" sz="1800" dirty="0" smtClean="0"/>
              <a:t> </a:t>
            </a:r>
            <a:r>
              <a:rPr lang="en-US" sz="1800" dirty="0"/>
              <a:t>Dimensions and Facts </a:t>
            </a:r>
            <a:r>
              <a:rPr lang="en-US" sz="1800" dirty="0" smtClean="0"/>
              <a:t>tables and Gathered </a:t>
            </a:r>
            <a:r>
              <a:rPr lang="en-US" sz="1800" dirty="0"/>
              <a:t>Information from  Raw </a:t>
            </a:r>
            <a:r>
              <a:rPr lang="en-US" sz="1800" dirty="0" smtClean="0"/>
              <a:t>Data.</a:t>
            </a:r>
          </a:p>
          <a:p>
            <a:pPr algn="just">
              <a:buFont typeface="Wingdings" panose="05000000000000000000" pitchFamily="2" charset="2"/>
              <a:buChar char="§"/>
            </a:pPr>
            <a:r>
              <a:rPr lang="en-US" sz="1800" dirty="0" smtClean="0"/>
              <a:t>Applied </a:t>
            </a:r>
            <a:r>
              <a:rPr lang="en-US" sz="1800" dirty="0"/>
              <a:t>transformations on </a:t>
            </a:r>
            <a:r>
              <a:rPr lang="en-US" sz="1800" dirty="0" smtClean="0"/>
              <a:t>data and loaded </a:t>
            </a:r>
            <a:r>
              <a:rPr lang="en-US" sz="1800" dirty="0"/>
              <a:t>data into the </a:t>
            </a:r>
            <a:r>
              <a:rPr lang="en-US" sz="1800" dirty="0" smtClean="0"/>
              <a:t>database.</a:t>
            </a:r>
          </a:p>
          <a:p>
            <a:pPr algn="just">
              <a:buFont typeface="Wingdings" panose="05000000000000000000" pitchFamily="2" charset="2"/>
              <a:buChar char="§"/>
            </a:pPr>
            <a:r>
              <a:rPr lang="en-US" sz="1800" dirty="0" smtClean="0"/>
              <a:t>In Power BI got connected to database and loaded the required tables for creating reports.</a:t>
            </a:r>
          </a:p>
          <a:p>
            <a:pPr algn="just">
              <a:buFont typeface="Wingdings" panose="05000000000000000000" pitchFamily="2" charset="2"/>
              <a:buChar char="§"/>
            </a:pPr>
            <a:r>
              <a:rPr lang="en-US" sz="1800" dirty="0" smtClean="0">
                <a:cs typeface="Times New Roman" panose="02020603050405020304" pitchFamily="18" charset="0"/>
              </a:rPr>
              <a:t>As </a:t>
            </a:r>
            <a:r>
              <a:rPr lang="en-US" sz="1800" dirty="0">
                <a:cs typeface="Times New Roman" panose="02020603050405020304" pitchFamily="18" charset="0"/>
              </a:rPr>
              <a:t>per user requirements </a:t>
            </a:r>
            <a:r>
              <a:rPr lang="en-US" sz="1800" dirty="0" smtClean="0">
                <a:cs typeface="Times New Roman" panose="02020603050405020304" pitchFamily="18" charset="0"/>
              </a:rPr>
              <a:t>a new report is created. Data is inserted to report </a:t>
            </a:r>
            <a:r>
              <a:rPr lang="en-US" sz="1800" dirty="0">
                <a:cs typeface="Times New Roman" panose="02020603050405020304" pitchFamily="18" charset="0"/>
              </a:rPr>
              <a:t>and </a:t>
            </a:r>
            <a:r>
              <a:rPr lang="en-US" sz="1800" dirty="0" smtClean="0">
                <a:cs typeface="Times New Roman" panose="02020603050405020304" pitchFamily="18" charset="0"/>
              </a:rPr>
              <a:t>formatting is applied to report </a:t>
            </a:r>
            <a:r>
              <a:rPr lang="en-US" sz="1800" dirty="0">
                <a:cs typeface="Times New Roman" panose="02020603050405020304" pitchFamily="18" charset="0"/>
              </a:rPr>
              <a:t>as per </a:t>
            </a:r>
            <a:r>
              <a:rPr lang="en-US" sz="1800" dirty="0" smtClean="0">
                <a:cs typeface="Times New Roman" panose="02020603050405020304" pitchFamily="18" charset="0"/>
              </a:rPr>
              <a:t>requirements.</a:t>
            </a:r>
            <a:endParaRPr lang="en-US" sz="1800" dirty="0">
              <a:cs typeface="Times New Roman" panose="02020603050405020304" pitchFamily="18" charset="0"/>
            </a:endParaRPr>
          </a:p>
          <a:p>
            <a:pPr lvl="1" indent="-457200" algn="jus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85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443" y="268458"/>
            <a:ext cx="5257800" cy="381000"/>
          </a:xfrm>
        </p:spPr>
        <p:txBody>
          <a:bodyPr>
            <a:normAutofit fontScale="90000"/>
          </a:bodyPr>
          <a:lstStyle/>
          <a:p>
            <a:pPr algn="ctr"/>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843" y="649458"/>
            <a:ext cx="8763000" cy="5593964"/>
          </a:xfrm>
        </p:spPr>
      </p:pic>
      <p:sp>
        <p:nvSpPr>
          <p:cNvPr id="5" name="Rectangle 4"/>
          <p:cNvSpPr/>
          <p:nvPr/>
        </p:nvSpPr>
        <p:spPr>
          <a:xfrm>
            <a:off x="4494212" y="6243422"/>
            <a:ext cx="2614305"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Figure1.2-ER Diagram</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4864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81000"/>
            <a:ext cx="8686801" cy="609600"/>
          </a:xfrm>
        </p:spPr>
        <p:txBody>
          <a:bodyPr/>
          <a:lstStyle/>
          <a:p>
            <a:pPr algn="ctr"/>
            <a:r>
              <a:rPr lang="en-US" dirty="0" smtClean="0"/>
              <a:t>Results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910" y="1594366"/>
            <a:ext cx="7686902" cy="4191000"/>
          </a:xfrm>
        </p:spPr>
      </p:pic>
      <p:sp>
        <p:nvSpPr>
          <p:cNvPr id="5" name="TextBox 4"/>
          <p:cNvSpPr txBox="1"/>
          <p:nvPr/>
        </p:nvSpPr>
        <p:spPr>
          <a:xfrm>
            <a:off x="1598612" y="1225034"/>
            <a:ext cx="1326004" cy="369332"/>
          </a:xfrm>
          <a:prstGeom prst="rect">
            <a:avLst/>
          </a:prstGeom>
          <a:noFill/>
        </p:spPr>
        <p:txBody>
          <a:bodyPr wrap="none" rtlCol="0">
            <a:spAutoFit/>
          </a:bodyPr>
          <a:lstStyle/>
          <a:p>
            <a:r>
              <a:rPr lang="en-US" dirty="0" smtClean="0"/>
              <a:t>Home page</a:t>
            </a:r>
            <a:endParaRPr lang="en-US" dirty="0"/>
          </a:p>
        </p:txBody>
      </p:sp>
    </p:spTree>
    <p:extLst>
      <p:ext uri="{BB962C8B-B14F-4D97-AF65-F5344CB8AC3E}">
        <p14:creationId xmlns:p14="http://schemas.microsoft.com/office/powerpoint/2010/main" val="147167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304800"/>
            <a:ext cx="8686801" cy="685800"/>
          </a:xfrm>
        </p:spPr>
        <p:txBody>
          <a:bodyPr/>
          <a:lstStyle/>
          <a:p>
            <a:pPr algn="ctr"/>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446" y="1776549"/>
            <a:ext cx="7467965" cy="4191000"/>
          </a:xfrm>
        </p:spPr>
      </p:pic>
      <p:sp>
        <p:nvSpPr>
          <p:cNvPr id="5" name="TextBox 4"/>
          <p:cNvSpPr txBox="1"/>
          <p:nvPr/>
        </p:nvSpPr>
        <p:spPr>
          <a:xfrm>
            <a:off x="1674447" y="1209794"/>
            <a:ext cx="3734164" cy="369332"/>
          </a:xfrm>
          <a:prstGeom prst="rect">
            <a:avLst/>
          </a:prstGeom>
          <a:noFill/>
        </p:spPr>
        <p:txBody>
          <a:bodyPr wrap="none" rtlCol="0">
            <a:spAutoFit/>
          </a:bodyPr>
          <a:lstStyle/>
          <a:p>
            <a:r>
              <a:rPr lang="en-US" dirty="0" smtClean="0"/>
              <a:t>Insurance Sales for each Policy type</a:t>
            </a:r>
            <a:endParaRPr lang="en-US" dirty="0"/>
          </a:p>
        </p:txBody>
      </p:sp>
    </p:spTree>
    <p:extLst>
      <p:ext uri="{BB962C8B-B14F-4D97-AF65-F5344CB8AC3E}">
        <p14:creationId xmlns:p14="http://schemas.microsoft.com/office/powerpoint/2010/main" val="214309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98966"/>
            <a:ext cx="8686801" cy="762000"/>
          </a:xfrm>
        </p:spPr>
        <p:txBody>
          <a:bodyPr/>
          <a:lstStyle/>
          <a:p>
            <a:pPr algn="ctr"/>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1676400"/>
            <a:ext cx="7696200" cy="4191000"/>
          </a:xfrm>
        </p:spPr>
      </p:pic>
      <p:sp>
        <p:nvSpPr>
          <p:cNvPr id="5" name="TextBox 4"/>
          <p:cNvSpPr txBox="1"/>
          <p:nvPr/>
        </p:nvSpPr>
        <p:spPr>
          <a:xfrm>
            <a:off x="1370012" y="1143000"/>
            <a:ext cx="4311437" cy="369332"/>
          </a:xfrm>
          <a:prstGeom prst="rect">
            <a:avLst/>
          </a:prstGeom>
          <a:noFill/>
        </p:spPr>
        <p:txBody>
          <a:bodyPr wrap="none" rtlCol="0">
            <a:spAutoFit/>
          </a:bodyPr>
          <a:lstStyle/>
          <a:p>
            <a:r>
              <a:rPr lang="en-US" dirty="0" smtClean="0"/>
              <a:t>Policy Sales per year for a particular Bank</a:t>
            </a:r>
            <a:endParaRPr lang="en-US" dirty="0"/>
          </a:p>
        </p:txBody>
      </p:sp>
    </p:spTree>
    <p:extLst>
      <p:ext uri="{BB962C8B-B14F-4D97-AF65-F5344CB8AC3E}">
        <p14:creationId xmlns:p14="http://schemas.microsoft.com/office/powerpoint/2010/main" val="4345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81000"/>
            <a:ext cx="8686801" cy="685800"/>
          </a:xfrm>
        </p:spPr>
        <p:txBody>
          <a:bodyPr/>
          <a:lstStyle/>
          <a:p>
            <a:pPr algn="ctr"/>
            <a:r>
              <a:rPr lang="en-US" dirty="0"/>
              <a:t>Results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2" y="1828800"/>
            <a:ext cx="7772400" cy="4191000"/>
          </a:xfrm>
        </p:spPr>
      </p:pic>
      <p:sp>
        <p:nvSpPr>
          <p:cNvPr id="8" name="TextBox 7"/>
          <p:cNvSpPr txBox="1"/>
          <p:nvPr/>
        </p:nvSpPr>
        <p:spPr>
          <a:xfrm>
            <a:off x="1370012" y="1263134"/>
            <a:ext cx="6691897" cy="369332"/>
          </a:xfrm>
          <a:prstGeom prst="rect">
            <a:avLst/>
          </a:prstGeom>
          <a:noFill/>
        </p:spPr>
        <p:txBody>
          <a:bodyPr wrap="none" rtlCol="0">
            <a:spAutoFit/>
          </a:bodyPr>
          <a:lstStyle/>
          <a:p>
            <a:r>
              <a:rPr lang="en-US" dirty="0" smtClean="0"/>
              <a:t>Year wise comparison between sales of policies of different banks</a:t>
            </a:r>
            <a:endParaRPr lang="en-US" dirty="0"/>
          </a:p>
        </p:txBody>
      </p:sp>
    </p:spTree>
    <p:extLst>
      <p:ext uri="{BB962C8B-B14F-4D97-AF65-F5344CB8AC3E}">
        <p14:creationId xmlns:p14="http://schemas.microsoft.com/office/powerpoint/2010/main" val="279921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81000"/>
            <a:ext cx="8686801" cy="685800"/>
          </a:xfrm>
        </p:spPr>
        <p:txBody>
          <a:bodyPr/>
          <a:lstStyle/>
          <a:p>
            <a:pPr algn="ctr"/>
            <a:r>
              <a:rPr lang="en-US" dirty="0"/>
              <a:t>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812" y="1641175"/>
            <a:ext cx="7696200" cy="4191000"/>
          </a:xfrm>
        </p:spPr>
      </p:pic>
      <p:sp>
        <p:nvSpPr>
          <p:cNvPr id="6" name="TextBox 5"/>
          <p:cNvSpPr txBox="1"/>
          <p:nvPr/>
        </p:nvSpPr>
        <p:spPr>
          <a:xfrm>
            <a:off x="1522412" y="1171498"/>
            <a:ext cx="3541803" cy="369332"/>
          </a:xfrm>
          <a:prstGeom prst="rect">
            <a:avLst/>
          </a:prstGeom>
          <a:noFill/>
        </p:spPr>
        <p:txBody>
          <a:bodyPr wrap="none" rtlCol="0">
            <a:spAutoFit/>
          </a:bodyPr>
          <a:lstStyle/>
          <a:p>
            <a:r>
              <a:rPr lang="en-US" dirty="0" smtClean="0"/>
              <a:t>Marketing Analysis of each Bank</a:t>
            </a:r>
            <a:endParaRPr lang="en-US" dirty="0"/>
          </a:p>
        </p:txBody>
      </p:sp>
    </p:spTree>
    <p:extLst>
      <p:ext uri="{BB962C8B-B14F-4D97-AF65-F5344CB8AC3E}">
        <p14:creationId xmlns:p14="http://schemas.microsoft.com/office/powerpoint/2010/main" val="147024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304800"/>
            <a:ext cx="8686801" cy="609600"/>
          </a:xfrm>
        </p:spPr>
        <p:txBody>
          <a:bodyPr/>
          <a:lstStyle/>
          <a:p>
            <a:pPr algn="ctr"/>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2" y="1676400"/>
            <a:ext cx="7924800" cy="4191000"/>
          </a:xfrm>
        </p:spPr>
      </p:pic>
      <p:sp>
        <p:nvSpPr>
          <p:cNvPr id="5" name="TextBox 4"/>
          <p:cNvSpPr txBox="1"/>
          <p:nvPr/>
        </p:nvSpPr>
        <p:spPr>
          <a:xfrm>
            <a:off x="1446212" y="1186934"/>
            <a:ext cx="4381520" cy="369332"/>
          </a:xfrm>
          <a:prstGeom prst="rect">
            <a:avLst/>
          </a:prstGeom>
          <a:noFill/>
        </p:spPr>
        <p:txBody>
          <a:bodyPr wrap="none" rtlCol="0">
            <a:spAutoFit/>
          </a:bodyPr>
          <a:lstStyle/>
          <a:p>
            <a:r>
              <a:rPr lang="en-US" dirty="0" smtClean="0"/>
              <a:t>Expenditure by a Bank on different Medias</a:t>
            </a:r>
            <a:endParaRPr lang="en-US" dirty="0"/>
          </a:p>
        </p:txBody>
      </p:sp>
    </p:spTree>
    <p:extLst>
      <p:ext uri="{BB962C8B-B14F-4D97-AF65-F5344CB8AC3E}">
        <p14:creationId xmlns:p14="http://schemas.microsoft.com/office/powerpoint/2010/main" val="176184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81000"/>
            <a:ext cx="8686801" cy="685800"/>
          </a:xfrm>
        </p:spPr>
        <p:txBody>
          <a:bodyPr/>
          <a:lstStyle/>
          <a:p>
            <a:pPr algn="ctr"/>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812" y="1604164"/>
            <a:ext cx="7620000" cy="4191000"/>
          </a:xfrm>
        </p:spPr>
      </p:pic>
      <p:sp>
        <p:nvSpPr>
          <p:cNvPr id="5" name="TextBox 4"/>
          <p:cNvSpPr txBox="1"/>
          <p:nvPr/>
        </p:nvSpPr>
        <p:spPr>
          <a:xfrm>
            <a:off x="1674812" y="1150816"/>
            <a:ext cx="2375907" cy="369332"/>
          </a:xfrm>
          <a:prstGeom prst="rect">
            <a:avLst/>
          </a:prstGeom>
          <a:noFill/>
        </p:spPr>
        <p:txBody>
          <a:bodyPr wrap="none" rtlCol="0">
            <a:spAutoFit/>
          </a:bodyPr>
          <a:lstStyle/>
          <a:p>
            <a:r>
              <a:rPr lang="en-US" dirty="0" smtClean="0"/>
              <a:t>Other Analysis Criteria</a:t>
            </a:r>
            <a:endParaRPr lang="en-US" dirty="0"/>
          </a:p>
        </p:txBody>
      </p:sp>
    </p:spTree>
    <p:extLst>
      <p:ext uri="{BB962C8B-B14F-4D97-AF65-F5344CB8AC3E}">
        <p14:creationId xmlns:p14="http://schemas.microsoft.com/office/powerpoint/2010/main" val="291281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81000"/>
            <a:ext cx="8686801" cy="609600"/>
          </a:xfrm>
        </p:spPr>
        <p:txBody>
          <a:bodyPr/>
          <a:lstStyle/>
          <a:p>
            <a:pPr algn="ctr"/>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456" y="1697389"/>
            <a:ext cx="7715556" cy="4191000"/>
          </a:xfrm>
        </p:spPr>
      </p:pic>
      <p:sp>
        <p:nvSpPr>
          <p:cNvPr id="5" name="TextBox 4"/>
          <p:cNvSpPr txBox="1"/>
          <p:nvPr/>
        </p:nvSpPr>
        <p:spPr>
          <a:xfrm>
            <a:off x="1598612" y="1143000"/>
            <a:ext cx="3635675" cy="369332"/>
          </a:xfrm>
          <a:prstGeom prst="rect">
            <a:avLst/>
          </a:prstGeom>
          <a:noFill/>
        </p:spPr>
        <p:txBody>
          <a:bodyPr wrap="none" rtlCol="0">
            <a:spAutoFit/>
          </a:bodyPr>
          <a:lstStyle/>
          <a:p>
            <a:r>
              <a:rPr lang="en-US" dirty="0" smtClean="0"/>
              <a:t>Country wise Customer distribution</a:t>
            </a:r>
            <a:endParaRPr lang="en-US" dirty="0"/>
          </a:p>
        </p:txBody>
      </p:sp>
    </p:spTree>
    <p:extLst>
      <p:ext uri="{BB962C8B-B14F-4D97-AF65-F5344CB8AC3E}">
        <p14:creationId xmlns:p14="http://schemas.microsoft.com/office/powerpoint/2010/main" val="291790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1" y="533400"/>
            <a:ext cx="8686801" cy="838200"/>
          </a:xfrm>
        </p:spPr>
        <p:txBody>
          <a:bodyPr/>
          <a:lstStyle/>
          <a:p>
            <a:pPr algn="ctr"/>
            <a:r>
              <a:rPr lang="en-US" dirty="0" smtClean="0"/>
              <a:t>Content</a:t>
            </a:r>
            <a:endParaRPr lang="en-US" dirty="0"/>
          </a:p>
        </p:txBody>
      </p:sp>
      <p:sp>
        <p:nvSpPr>
          <p:cNvPr id="14" name="Content Placeholder 13"/>
          <p:cNvSpPr>
            <a:spLocks noGrp="1"/>
          </p:cNvSpPr>
          <p:nvPr>
            <p:ph idx="1"/>
          </p:nvPr>
        </p:nvSpPr>
        <p:spPr>
          <a:xfrm>
            <a:off x="1065211" y="1384663"/>
            <a:ext cx="8686801" cy="4191000"/>
          </a:xfrm>
        </p:spPr>
        <p:txBody>
          <a:bodyPr>
            <a:noAutofit/>
          </a:bodyPr>
          <a:lstStyle/>
          <a:p>
            <a:pPr>
              <a:lnSpc>
                <a:spcPct val="100000"/>
              </a:lnSpc>
              <a:buFont typeface="Wingdings" panose="05000000000000000000" pitchFamily="2" charset="2"/>
              <a:buChar char="§"/>
            </a:pPr>
            <a:r>
              <a:rPr lang="en-US" sz="1800" dirty="0" smtClean="0">
                <a:cs typeface="Times New Roman" panose="02020603050405020304" pitchFamily="18" charset="0"/>
              </a:rPr>
              <a:t>Introduction</a:t>
            </a:r>
          </a:p>
          <a:p>
            <a:pPr>
              <a:lnSpc>
                <a:spcPct val="100000"/>
              </a:lnSpc>
              <a:buFont typeface="Wingdings" panose="05000000000000000000" pitchFamily="2" charset="2"/>
              <a:buChar char="§"/>
            </a:pPr>
            <a:r>
              <a:rPr lang="en-US" sz="1800" dirty="0">
                <a:cs typeface="Times New Roman" panose="02020603050405020304" pitchFamily="18" charset="0"/>
              </a:rPr>
              <a:t>Objectives </a:t>
            </a:r>
          </a:p>
          <a:p>
            <a:pPr>
              <a:lnSpc>
                <a:spcPct val="100000"/>
              </a:lnSpc>
              <a:buFont typeface="Wingdings" panose="05000000000000000000" pitchFamily="2" charset="2"/>
              <a:buChar char="§"/>
            </a:pPr>
            <a:r>
              <a:rPr lang="en-US" sz="1800" dirty="0" smtClean="0">
                <a:cs typeface="Times New Roman" panose="02020603050405020304" pitchFamily="18" charset="0"/>
              </a:rPr>
              <a:t>Tools used</a:t>
            </a:r>
          </a:p>
          <a:p>
            <a:pPr>
              <a:lnSpc>
                <a:spcPct val="100000"/>
              </a:lnSpc>
              <a:buFont typeface="Wingdings" panose="05000000000000000000" pitchFamily="2" charset="2"/>
              <a:buChar char="§"/>
            </a:pPr>
            <a:r>
              <a:rPr lang="en-US" sz="1800" dirty="0" smtClean="0"/>
              <a:t>Functional </a:t>
            </a:r>
            <a:r>
              <a:rPr lang="en-US" sz="1800" dirty="0"/>
              <a:t>R</a:t>
            </a:r>
            <a:r>
              <a:rPr lang="en-US" sz="1800" dirty="0" smtClean="0"/>
              <a:t>equirements</a:t>
            </a:r>
          </a:p>
          <a:p>
            <a:pPr>
              <a:lnSpc>
                <a:spcPct val="100000"/>
              </a:lnSpc>
              <a:buFont typeface="Wingdings" panose="05000000000000000000" pitchFamily="2" charset="2"/>
              <a:buChar char="§"/>
            </a:pPr>
            <a:r>
              <a:rPr lang="en-US" sz="1800" dirty="0"/>
              <a:t>D</a:t>
            </a:r>
            <a:r>
              <a:rPr lang="en-US" sz="1800" dirty="0" smtClean="0"/>
              <a:t>ata </a:t>
            </a:r>
            <a:r>
              <a:rPr lang="en-US" sz="1800" dirty="0"/>
              <a:t>I</a:t>
            </a:r>
            <a:r>
              <a:rPr lang="en-US" sz="1800" dirty="0" smtClean="0"/>
              <a:t>ntegration and SQL </a:t>
            </a:r>
            <a:r>
              <a:rPr lang="en-US" sz="1800" dirty="0"/>
              <a:t>S</a:t>
            </a:r>
            <a:r>
              <a:rPr lang="en-US" sz="1800" dirty="0" smtClean="0"/>
              <a:t>erver </a:t>
            </a:r>
            <a:r>
              <a:rPr lang="en-US" sz="1800" dirty="0"/>
              <a:t>D</a:t>
            </a:r>
            <a:r>
              <a:rPr lang="en-US" sz="1800" dirty="0" smtClean="0"/>
              <a:t>ata </a:t>
            </a:r>
            <a:r>
              <a:rPr lang="en-US" sz="1800" dirty="0"/>
              <a:t>T</a:t>
            </a:r>
            <a:r>
              <a:rPr lang="en-US" sz="1800" dirty="0" smtClean="0"/>
              <a:t>ools 2015</a:t>
            </a:r>
          </a:p>
          <a:p>
            <a:pPr>
              <a:lnSpc>
                <a:spcPct val="100000"/>
              </a:lnSpc>
              <a:buFont typeface="Wingdings" panose="05000000000000000000" pitchFamily="2" charset="2"/>
              <a:buChar char="§"/>
            </a:pPr>
            <a:r>
              <a:rPr lang="en-US" sz="1800" dirty="0" smtClean="0"/>
              <a:t>Reporting </a:t>
            </a:r>
            <a:r>
              <a:rPr lang="en-US" sz="1800" dirty="0"/>
              <a:t>and Power BI Desktop</a:t>
            </a:r>
            <a:endParaRPr lang="en-US" sz="1800" dirty="0">
              <a:cs typeface="Times New Roman" panose="02020603050405020304" pitchFamily="18" charset="0"/>
            </a:endParaRPr>
          </a:p>
          <a:p>
            <a:pPr>
              <a:lnSpc>
                <a:spcPct val="100000"/>
              </a:lnSpc>
              <a:buFont typeface="Wingdings" panose="05000000000000000000" pitchFamily="2" charset="2"/>
              <a:buChar char="§"/>
            </a:pPr>
            <a:r>
              <a:rPr lang="en-US" sz="1800" dirty="0">
                <a:cs typeface="Times New Roman" panose="02020603050405020304" pitchFamily="18" charset="0"/>
              </a:rPr>
              <a:t>Work </a:t>
            </a:r>
            <a:r>
              <a:rPr lang="en-US" sz="1800" dirty="0" smtClean="0">
                <a:cs typeface="Times New Roman" panose="02020603050405020304" pitchFamily="18" charset="0"/>
              </a:rPr>
              <a:t>Done</a:t>
            </a:r>
          </a:p>
          <a:p>
            <a:pPr>
              <a:lnSpc>
                <a:spcPct val="100000"/>
              </a:lnSpc>
              <a:buFont typeface="Wingdings" panose="05000000000000000000" pitchFamily="2" charset="2"/>
              <a:buChar char="§"/>
            </a:pPr>
            <a:r>
              <a:rPr lang="en-US" sz="1800" dirty="0">
                <a:cs typeface="Times New Roman" panose="02020603050405020304" pitchFamily="18" charset="0"/>
              </a:rPr>
              <a:t>ER </a:t>
            </a:r>
            <a:r>
              <a:rPr lang="en-US" sz="1800" dirty="0" smtClean="0">
                <a:cs typeface="Times New Roman" panose="02020603050405020304" pitchFamily="18" charset="0"/>
              </a:rPr>
              <a:t>diagram</a:t>
            </a:r>
          </a:p>
          <a:p>
            <a:pPr>
              <a:lnSpc>
                <a:spcPct val="100000"/>
              </a:lnSpc>
              <a:buFont typeface="Wingdings" panose="05000000000000000000" pitchFamily="2" charset="2"/>
              <a:buChar char="§"/>
            </a:pPr>
            <a:r>
              <a:rPr lang="en-IN" sz="1800" dirty="0" smtClean="0">
                <a:cs typeface="Times New Roman" panose="02020603050405020304" pitchFamily="18" charset="0"/>
              </a:rPr>
              <a:t>Results</a:t>
            </a:r>
            <a:endParaRPr lang="en-US" sz="1800" dirty="0">
              <a:cs typeface="Times New Roman" panose="02020603050405020304" pitchFamily="18" charset="0"/>
            </a:endParaRPr>
          </a:p>
          <a:p>
            <a:pPr>
              <a:lnSpc>
                <a:spcPct val="100000"/>
              </a:lnSpc>
              <a:buFont typeface="Wingdings" panose="05000000000000000000" pitchFamily="2" charset="2"/>
              <a:buChar char="§"/>
            </a:pPr>
            <a:r>
              <a:rPr lang="en-IN" sz="1800" dirty="0">
                <a:cs typeface="Times New Roman" panose="02020603050405020304" pitchFamily="18" charset="0"/>
              </a:rPr>
              <a:t>References</a:t>
            </a:r>
            <a:endParaRPr lang="en-US" sz="1800" dirty="0">
              <a:cs typeface="Times New Roman" panose="02020603050405020304" pitchFamily="18" charset="0"/>
            </a:endParaRP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381000"/>
            <a:ext cx="8686801" cy="685800"/>
          </a:xfrm>
        </p:spPr>
        <p:txBody>
          <a:bodyPr/>
          <a:lstStyle/>
          <a:p>
            <a:pPr algn="ctr"/>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1754778"/>
            <a:ext cx="7696200" cy="4191000"/>
          </a:xfrm>
        </p:spPr>
      </p:pic>
      <p:sp>
        <p:nvSpPr>
          <p:cNvPr id="5" name="TextBox 4"/>
          <p:cNvSpPr txBox="1"/>
          <p:nvPr/>
        </p:nvSpPr>
        <p:spPr>
          <a:xfrm>
            <a:off x="1522412" y="1226123"/>
            <a:ext cx="7098803" cy="369332"/>
          </a:xfrm>
          <a:prstGeom prst="rect">
            <a:avLst/>
          </a:prstGeom>
          <a:noFill/>
        </p:spPr>
        <p:txBody>
          <a:bodyPr wrap="none" rtlCol="0">
            <a:spAutoFit/>
          </a:bodyPr>
          <a:lstStyle/>
          <a:p>
            <a:r>
              <a:rPr lang="en-US" dirty="0" smtClean="0"/>
              <a:t>Average age of customers in different banks having insurance policies</a:t>
            </a:r>
            <a:endParaRPr lang="en-US" dirty="0"/>
          </a:p>
        </p:txBody>
      </p:sp>
    </p:spTree>
    <p:extLst>
      <p:ext uri="{BB962C8B-B14F-4D97-AF65-F5344CB8AC3E}">
        <p14:creationId xmlns:p14="http://schemas.microsoft.com/office/powerpoint/2010/main" val="200697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75166"/>
            <a:ext cx="8686801" cy="685800"/>
          </a:xfrm>
        </p:spPr>
        <p:txBody>
          <a:bodyPr/>
          <a:lstStyle/>
          <a:p>
            <a:pPr algn="ctr"/>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012" y="1676400"/>
            <a:ext cx="7772400" cy="4191000"/>
          </a:xfrm>
        </p:spPr>
      </p:pic>
      <p:sp>
        <p:nvSpPr>
          <p:cNvPr id="5" name="TextBox 4"/>
          <p:cNvSpPr txBox="1"/>
          <p:nvPr/>
        </p:nvSpPr>
        <p:spPr>
          <a:xfrm>
            <a:off x="1598612" y="1143000"/>
            <a:ext cx="6176243" cy="369332"/>
          </a:xfrm>
          <a:prstGeom prst="rect">
            <a:avLst/>
          </a:prstGeom>
          <a:noFill/>
        </p:spPr>
        <p:txBody>
          <a:bodyPr wrap="none" rtlCol="0">
            <a:spAutoFit/>
          </a:bodyPr>
          <a:lstStyle/>
          <a:p>
            <a:r>
              <a:rPr lang="en-US" dirty="0" smtClean="0"/>
              <a:t>Maturity claim offered on each policy type by different banks</a:t>
            </a:r>
            <a:endParaRPr lang="en-US" dirty="0"/>
          </a:p>
        </p:txBody>
      </p:sp>
    </p:spTree>
    <p:extLst>
      <p:ext uri="{BB962C8B-B14F-4D97-AF65-F5344CB8AC3E}">
        <p14:creationId xmlns:p14="http://schemas.microsoft.com/office/powerpoint/2010/main" val="81014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90" y="293914"/>
            <a:ext cx="8686801" cy="685800"/>
          </a:xfrm>
        </p:spPr>
        <p:txBody>
          <a:bodyPr/>
          <a:lstStyle/>
          <a:p>
            <a:pPr algn="ctr"/>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972" y="1791788"/>
            <a:ext cx="7597639" cy="4191000"/>
          </a:xfrm>
        </p:spPr>
      </p:pic>
      <p:sp>
        <p:nvSpPr>
          <p:cNvPr id="5" name="TextBox 4"/>
          <p:cNvSpPr txBox="1"/>
          <p:nvPr/>
        </p:nvSpPr>
        <p:spPr>
          <a:xfrm>
            <a:off x="1446212" y="1145457"/>
            <a:ext cx="6257995" cy="646331"/>
          </a:xfrm>
          <a:prstGeom prst="rect">
            <a:avLst/>
          </a:prstGeom>
          <a:noFill/>
        </p:spPr>
        <p:txBody>
          <a:bodyPr wrap="none" rtlCol="0">
            <a:spAutoFit/>
          </a:bodyPr>
          <a:lstStyle/>
          <a:p>
            <a:r>
              <a:rPr lang="en-US" dirty="0"/>
              <a:t>Maturity </a:t>
            </a:r>
            <a:r>
              <a:rPr lang="en-US" dirty="0" smtClean="0"/>
              <a:t>period </a:t>
            </a:r>
            <a:r>
              <a:rPr lang="en-US" dirty="0"/>
              <a:t>offered on each policy type by different banks</a:t>
            </a:r>
          </a:p>
          <a:p>
            <a:endParaRPr lang="en-US" dirty="0"/>
          </a:p>
        </p:txBody>
      </p:sp>
    </p:spTree>
    <p:extLst>
      <p:ext uri="{BB962C8B-B14F-4D97-AF65-F5344CB8AC3E}">
        <p14:creationId xmlns:p14="http://schemas.microsoft.com/office/powerpoint/2010/main" val="165036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304800"/>
            <a:ext cx="8686801" cy="685800"/>
          </a:xfrm>
        </p:spPr>
        <p:txBody>
          <a:bodyPr/>
          <a:lstStyle/>
          <a:p>
            <a:pPr algn="ctr"/>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634" y="1844041"/>
            <a:ext cx="7813177" cy="4191000"/>
          </a:xfrm>
        </p:spPr>
      </p:pic>
      <p:sp>
        <p:nvSpPr>
          <p:cNvPr id="5" name="TextBox 4"/>
          <p:cNvSpPr txBox="1"/>
          <p:nvPr/>
        </p:nvSpPr>
        <p:spPr>
          <a:xfrm>
            <a:off x="1446212" y="1235920"/>
            <a:ext cx="4629472" cy="369332"/>
          </a:xfrm>
          <a:prstGeom prst="rect">
            <a:avLst/>
          </a:prstGeom>
          <a:noFill/>
        </p:spPr>
        <p:txBody>
          <a:bodyPr wrap="none" rtlCol="0">
            <a:spAutoFit/>
          </a:bodyPr>
          <a:lstStyle/>
          <a:p>
            <a:r>
              <a:rPr lang="en-US" dirty="0" smtClean="0"/>
              <a:t>Average maturity claim offered by each bank</a:t>
            </a:r>
            <a:endParaRPr lang="en-US" dirty="0"/>
          </a:p>
        </p:txBody>
      </p:sp>
    </p:spTree>
    <p:extLst>
      <p:ext uri="{BB962C8B-B14F-4D97-AF65-F5344CB8AC3E}">
        <p14:creationId xmlns:p14="http://schemas.microsoft.com/office/powerpoint/2010/main" val="122337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381000"/>
            <a:ext cx="8686801" cy="685800"/>
          </a:xfrm>
        </p:spPr>
        <p:txBody>
          <a:bodyPr/>
          <a:lstStyle/>
          <a:p>
            <a:pPr algn="ctr"/>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1799102"/>
            <a:ext cx="7696200" cy="4191000"/>
          </a:xfrm>
        </p:spPr>
      </p:pic>
      <p:sp>
        <p:nvSpPr>
          <p:cNvPr id="5" name="TextBox 4"/>
          <p:cNvSpPr txBox="1"/>
          <p:nvPr/>
        </p:nvSpPr>
        <p:spPr>
          <a:xfrm>
            <a:off x="1598612" y="1233045"/>
            <a:ext cx="6717032" cy="369332"/>
          </a:xfrm>
          <a:prstGeom prst="rect">
            <a:avLst/>
          </a:prstGeom>
          <a:noFill/>
        </p:spPr>
        <p:txBody>
          <a:bodyPr wrap="none" rtlCol="0">
            <a:spAutoFit/>
          </a:bodyPr>
          <a:lstStyle/>
          <a:p>
            <a:r>
              <a:rPr lang="en-US" dirty="0" smtClean="0"/>
              <a:t>Types of Insurances offered for individual and company customers</a:t>
            </a:r>
            <a:endParaRPr lang="en-US" dirty="0"/>
          </a:p>
        </p:txBody>
      </p:sp>
    </p:spTree>
    <p:extLst>
      <p:ext uri="{BB962C8B-B14F-4D97-AF65-F5344CB8AC3E}">
        <p14:creationId xmlns:p14="http://schemas.microsoft.com/office/powerpoint/2010/main" val="4795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457200"/>
            <a:ext cx="8686801" cy="685800"/>
          </a:xfrm>
        </p:spPr>
        <p:txBody>
          <a:bodyPr/>
          <a:lstStyle/>
          <a:p>
            <a:pPr algn="ctr"/>
            <a:r>
              <a:rPr lang="en-US" dirty="0"/>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1828800"/>
            <a:ext cx="7848600" cy="4191000"/>
          </a:xfrm>
        </p:spPr>
      </p:pic>
      <p:sp>
        <p:nvSpPr>
          <p:cNvPr id="5" name="TextBox 4"/>
          <p:cNvSpPr txBox="1"/>
          <p:nvPr/>
        </p:nvSpPr>
        <p:spPr>
          <a:xfrm>
            <a:off x="1598612" y="1301234"/>
            <a:ext cx="6824369" cy="369332"/>
          </a:xfrm>
          <a:prstGeom prst="rect">
            <a:avLst/>
          </a:prstGeom>
          <a:noFill/>
        </p:spPr>
        <p:txBody>
          <a:bodyPr wrap="none" rtlCol="0">
            <a:spAutoFit/>
          </a:bodyPr>
          <a:lstStyle/>
          <a:p>
            <a:r>
              <a:rPr lang="en-US" dirty="0" smtClean="0"/>
              <a:t>Information about Health insurance offered to individual customers</a:t>
            </a:r>
            <a:endParaRPr lang="en-US" dirty="0"/>
          </a:p>
        </p:txBody>
      </p:sp>
    </p:spTree>
    <p:extLst>
      <p:ext uri="{BB962C8B-B14F-4D97-AF65-F5344CB8AC3E}">
        <p14:creationId xmlns:p14="http://schemas.microsoft.com/office/powerpoint/2010/main" val="286257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81000"/>
            <a:ext cx="8686801" cy="609600"/>
          </a:xfrm>
        </p:spPr>
        <p:txBody>
          <a:bodyPr/>
          <a:lstStyle/>
          <a:p>
            <a:pPr algn="ctr"/>
            <a:r>
              <a:rPr lang="en-US" dirty="0"/>
              <a:t>Results</a:t>
            </a:r>
          </a:p>
        </p:txBody>
      </p:sp>
      <p:sp>
        <p:nvSpPr>
          <p:cNvPr id="5" name="TextBox 4"/>
          <p:cNvSpPr txBox="1"/>
          <p:nvPr/>
        </p:nvSpPr>
        <p:spPr>
          <a:xfrm>
            <a:off x="1522412" y="1262045"/>
            <a:ext cx="7140032" cy="369332"/>
          </a:xfrm>
          <a:prstGeom prst="rect">
            <a:avLst/>
          </a:prstGeom>
          <a:noFill/>
        </p:spPr>
        <p:txBody>
          <a:bodyPr wrap="none" rtlCol="0">
            <a:spAutoFit/>
          </a:bodyPr>
          <a:lstStyle/>
          <a:p>
            <a:r>
              <a:rPr lang="en-US" dirty="0" smtClean="0"/>
              <a:t>Information about Employment Fidelity offered to Company customers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712" y="1752600"/>
            <a:ext cx="7543800" cy="4191000"/>
          </a:xfrm>
        </p:spPr>
      </p:pic>
    </p:spTree>
    <p:extLst>
      <p:ext uri="{BB962C8B-B14F-4D97-AF65-F5344CB8AC3E}">
        <p14:creationId xmlns:p14="http://schemas.microsoft.com/office/powerpoint/2010/main" val="210923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457200"/>
            <a:ext cx="8686801" cy="685800"/>
          </a:xfrm>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pPr marL="45720" indent="0" algn="just">
              <a:buNone/>
            </a:pPr>
            <a:r>
              <a:rPr lang="en-US" dirty="0"/>
              <a:t>The created analysis project provides an insight for comparison between innumerable aspects of the insurance sector. The KAGA INSURANCE ANALYTICS is a project that provides analysis and comparison features to its users so that they are able to compare and find the most suitable policies underlying within certain branches of the corresponding banks. </a:t>
            </a:r>
            <a:endParaRPr lang="en-US" dirty="0"/>
          </a:p>
        </p:txBody>
      </p:sp>
    </p:spTree>
    <p:extLst>
      <p:ext uri="{BB962C8B-B14F-4D97-AF65-F5344CB8AC3E}">
        <p14:creationId xmlns:p14="http://schemas.microsoft.com/office/powerpoint/2010/main" val="274674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t>
            </a:r>
            <a:r>
              <a:rPr lang="en-US" dirty="0" smtClean="0"/>
              <a:t>eferences</a:t>
            </a:r>
            <a:endParaRPr lang="en-US" dirty="0"/>
          </a:p>
        </p:txBody>
      </p:sp>
      <p:sp>
        <p:nvSpPr>
          <p:cNvPr id="3" name="Content Placeholder 2"/>
          <p:cNvSpPr>
            <a:spLocks noGrp="1"/>
          </p:cNvSpPr>
          <p:nvPr>
            <p:ph idx="1"/>
          </p:nvPr>
        </p:nvSpPr>
        <p:spPr/>
        <p:txBody>
          <a:bodyPr numCol="1">
            <a:normAutofit/>
          </a:bodyPr>
          <a:lstStyle/>
          <a:p>
            <a:pPr marL="45720" indent="0">
              <a:buNone/>
            </a:pPr>
            <a:r>
              <a:rPr lang="en-US" dirty="0" smtClean="0"/>
              <a:t>[1] </a:t>
            </a:r>
            <a:r>
              <a:rPr lang="en-US" dirty="0">
                <a:hlinkClick r:id="rId2"/>
              </a:rPr>
              <a:t>https://</a:t>
            </a:r>
            <a:r>
              <a:rPr lang="en-US" dirty="0" smtClean="0">
                <a:hlinkClick r:id="rId2"/>
              </a:rPr>
              <a:t>docs.microsoft.com/en-us/sql/integration-services/sql-server-integration-services?view=sql-server-2017</a:t>
            </a:r>
            <a:endParaRPr lang="en-US" dirty="0" smtClean="0"/>
          </a:p>
          <a:p>
            <a:pPr marL="45720" indent="0">
              <a:buNone/>
            </a:pPr>
            <a:r>
              <a:rPr lang="en-US" dirty="0" smtClean="0"/>
              <a:t>[2] </a:t>
            </a:r>
            <a:r>
              <a:rPr lang="en-US" dirty="0">
                <a:hlinkClick r:id="rId3"/>
              </a:rPr>
              <a:t>https://docs.microsoft.com/en-us/sql/ssms/download-sql-server-management-studio-ssms?view=sql-server-2017</a:t>
            </a:r>
            <a:endParaRPr lang="en-US" dirty="0"/>
          </a:p>
          <a:p>
            <a:pPr marL="45720" indent="0">
              <a:buNone/>
            </a:pPr>
            <a:r>
              <a:rPr lang="en-US" dirty="0" smtClean="0"/>
              <a:t>[3] </a:t>
            </a:r>
            <a:r>
              <a:rPr lang="en-US" dirty="0" smtClean="0">
                <a:hlinkClick r:id="rId4"/>
              </a:rPr>
              <a:t>https</a:t>
            </a:r>
            <a:r>
              <a:rPr lang="en-US" dirty="0">
                <a:hlinkClick r:id="rId4"/>
              </a:rPr>
              <a:t>://docs.microsoft.com/en-us/power-bi/guided-learning</a:t>
            </a:r>
            <a:r>
              <a:rPr lang="en-US" dirty="0" smtClean="0">
                <a:hlinkClick r:id="rId4"/>
              </a:rPr>
              <a:t>/</a:t>
            </a:r>
            <a:endParaRPr lang="en-US" dirty="0" smtClean="0"/>
          </a:p>
          <a:p>
            <a:pPr marL="45720" indent="0">
              <a:buNone/>
            </a:pPr>
            <a:r>
              <a:rPr lang="en-US" dirty="0"/>
              <a:t>[4] </a:t>
            </a:r>
            <a:r>
              <a:rPr lang="en-US" dirty="0">
                <a:hlinkClick r:id="rId5"/>
              </a:rPr>
              <a:t>https://</a:t>
            </a:r>
            <a:r>
              <a:rPr lang="en-US" dirty="0" smtClean="0">
                <a:hlinkClick r:id="rId5"/>
              </a:rPr>
              <a:t>www.infosys.com/data-analytics/verticals/Pages/insurance.aspx</a:t>
            </a:r>
            <a:endParaRPr lang="en-US" dirty="0" smtClean="0"/>
          </a:p>
          <a:p>
            <a:pPr marL="45720" indent="0">
              <a:buNone/>
            </a:pPr>
            <a:r>
              <a:rPr lang="en-US" dirty="0"/>
              <a:t>[5] </a:t>
            </a:r>
            <a:r>
              <a:rPr lang="en-US" dirty="0">
                <a:hlinkClick r:id="rId6"/>
              </a:rPr>
              <a:t>https://</a:t>
            </a:r>
            <a:r>
              <a:rPr lang="en-US" dirty="0" smtClean="0">
                <a:hlinkClick r:id="rId6"/>
              </a:rPr>
              <a:t>iedunote.com/types-of-insurance</a:t>
            </a:r>
            <a:endParaRPr lang="en-US" dirty="0" smtClean="0"/>
          </a:p>
          <a:p>
            <a:pPr marL="45720" indent="0">
              <a:buNone/>
            </a:pPr>
            <a:endParaRPr lang="en-US" dirty="0" smtClean="0"/>
          </a:p>
          <a:p>
            <a:pPr marL="45720" indent="0">
              <a:buNone/>
            </a:pPr>
            <a:endParaRPr lang="en-US" dirty="0" smtClean="0"/>
          </a:p>
          <a:p>
            <a:pPr marL="45720" indent="0">
              <a:buNone/>
            </a:pPr>
            <a:endParaRPr lang="en-US" dirty="0"/>
          </a:p>
        </p:txBody>
      </p:sp>
    </p:spTree>
    <p:extLst>
      <p:ext uri="{BB962C8B-B14F-4D97-AF65-F5344CB8AC3E}">
        <p14:creationId xmlns:p14="http://schemas.microsoft.com/office/powerpoint/2010/main" val="179959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sz="half" idx="1"/>
          </p:nvPr>
        </p:nvSpPr>
        <p:spPr>
          <a:xfrm>
            <a:off x="1065212" y="1828800"/>
            <a:ext cx="9601200" cy="4191000"/>
          </a:xfrm>
        </p:spPr>
        <p:txBody>
          <a:bodyPr>
            <a:noAutofit/>
          </a:bodyPr>
          <a:lstStyle/>
          <a:p>
            <a:pPr algn="just">
              <a:lnSpc>
                <a:spcPct val="100000"/>
              </a:lnSpc>
              <a:buFont typeface="Wingdings" panose="05000000000000000000" pitchFamily="2" charset="2"/>
              <a:buChar char="§"/>
            </a:pPr>
            <a:r>
              <a:rPr lang="en-IN" dirty="0"/>
              <a:t>KAGA Insurance Analytics is a data analysis project that provides reporting dashboard for an Insurance Corporation. It provides services that can be used to generate reports for business performance analysis of a company, based on different </a:t>
            </a:r>
            <a:r>
              <a:rPr lang="en-IN" dirty="0" smtClean="0"/>
              <a:t>factors.</a:t>
            </a:r>
          </a:p>
          <a:p>
            <a:pPr algn="just">
              <a:lnSpc>
                <a:spcPct val="100000"/>
              </a:lnSpc>
              <a:buFont typeface="Wingdings" panose="05000000000000000000" pitchFamily="2" charset="2"/>
              <a:buChar char="§"/>
            </a:pPr>
            <a:r>
              <a:rPr lang="en-IN" dirty="0" smtClean="0"/>
              <a:t>The </a:t>
            </a:r>
            <a:r>
              <a:rPr lang="en-IN" dirty="0"/>
              <a:t>Insurance Companies have two types of customers i.e. Individual customers and Company customers. According to the type of customer, the insurance policies are provided by the company. An Insurance policy even have different sub categories providing varieties of options to the customers.</a:t>
            </a:r>
            <a:endParaRPr lang="en-US" dirty="0"/>
          </a:p>
          <a:p>
            <a:pPr algn="just">
              <a:lnSpc>
                <a:spcPct val="100000"/>
              </a:lnSpc>
              <a:buFont typeface="Wingdings" panose="05000000000000000000" pitchFamily="2" charset="2"/>
              <a:buChar char="§"/>
            </a:pPr>
            <a:r>
              <a:rPr lang="en-IN" dirty="0"/>
              <a:t>The research draws attention towards comparison of performances of different companies based on annual analysis, sales analysis, profit analysis, etc</a:t>
            </a:r>
            <a:r>
              <a:rPr lang="en-IN" dirty="0" smtClean="0"/>
              <a:t>.</a:t>
            </a:r>
            <a:endParaRPr lang="en-US" dirty="0"/>
          </a:p>
        </p:txBody>
      </p:sp>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a:t>
            </a:r>
          </a:p>
        </p:txBody>
      </p:sp>
      <p:sp>
        <p:nvSpPr>
          <p:cNvPr id="3" name="Content Placeholder 2"/>
          <p:cNvSpPr>
            <a:spLocks noGrp="1"/>
          </p:cNvSpPr>
          <p:nvPr>
            <p:ph sz="half" idx="1"/>
          </p:nvPr>
        </p:nvSpPr>
        <p:spPr>
          <a:xfrm>
            <a:off x="1065212" y="1828800"/>
            <a:ext cx="9372600" cy="3124200"/>
          </a:xfrm>
        </p:spPr>
        <p:txBody>
          <a:bodyPr>
            <a:normAutofit/>
          </a:bodyPr>
          <a:lstStyle/>
          <a:p>
            <a:pPr marL="45720" indent="0">
              <a:lnSpc>
                <a:spcPct val="100000"/>
              </a:lnSpc>
              <a:buNone/>
            </a:pPr>
            <a:r>
              <a:rPr lang="en-US" dirty="0"/>
              <a:t>Insurance analytics can be able to expand customer relationship, improve internal performance management, carry out risk-based pricing for better profitability, get a better understanding of new threats and prevent big losses early, better management decisions, understand customer needs</a:t>
            </a:r>
            <a:r>
              <a:rPr lang="en-US" dirty="0" smtClean="0"/>
              <a:t>.</a:t>
            </a:r>
            <a:endParaRPr lang="en-US" dirty="0"/>
          </a:p>
        </p:txBody>
      </p:sp>
    </p:spTree>
    <p:extLst>
      <p:ext uri="{BB962C8B-B14F-4D97-AF65-F5344CB8AC3E}">
        <p14:creationId xmlns:p14="http://schemas.microsoft.com/office/powerpoint/2010/main" val="302265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Tools </a:t>
            </a:r>
            <a:r>
              <a:rPr lang="en-US" dirty="0">
                <a:latin typeface="Franklin Gothic Medium" panose="020B0603020102020204" pitchFamily="34" charset="0"/>
                <a:cs typeface="Times New Roman" panose="02020603050405020304" pitchFamily="18" charset="0"/>
              </a:rPr>
              <a:t>used</a:t>
            </a:r>
          </a:p>
        </p:txBody>
      </p:sp>
      <p:sp>
        <p:nvSpPr>
          <p:cNvPr id="6" name="Content Placeholder 5"/>
          <p:cNvSpPr>
            <a:spLocks noGrp="1"/>
          </p:cNvSpPr>
          <p:nvPr>
            <p:ph sz="half" idx="1"/>
          </p:nvPr>
        </p:nvSpPr>
        <p:spPr/>
        <p:txBody>
          <a:bodyPr/>
          <a:lstStyle/>
          <a:p>
            <a:pPr>
              <a:lnSpc>
                <a:spcPct val="100000"/>
              </a:lnSpc>
              <a:buFont typeface="Wingdings" panose="05000000000000000000" pitchFamily="2" charset="2"/>
              <a:buChar char="§"/>
            </a:pPr>
            <a:r>
              <a:rPr lang="en-US" dirty="0" smtClean="0"/>
              <a:t>SQL Server Data Tools 2015</a:t>
            </a:r>
          </a:p>
          <a:p>
            <a:pPr>
              <a:lnSpc>
                <a:spcPct val="100000"/>
              </a:lnSpc>
              <a:buFont typeface="Wingdings" panose="05000000000000000000" pitchFamily="2" charset="2"/>
              <a:buChar char="§"/>
            </a:pPr>
            <a:r>
              <a:rPr lang="en-US" dirty="0" smtClean="0"/>
              <a:t>SQL Server Management Studio 2016</a:t>
            </a:r>
          </a:p>
          <a:p>
            <a:pPr>
              <a:lnSpc>
                <a:spcPct val="100000"/>
              </a:lnSpc>
              <a:buFont typeface="Wingdings" panose="05000000000000000000" pitchFamily="2" charset="2"/>
              <a:buChar char="§"/>
            </a:pPr>
            <a:r>
              <a:rPr lang="en-US" dirty="0" smtClean="0"/>
              <a:t>Power BI Desktop</a:t>
            </a:r>
            <a:endParaRPr lang="en-US" dirty="0"/>
          </a:p>
        </p:txBody>
      </p:sp>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Requirements</a:t>
            </a:r>
            <a:endParaRPr lang="en-US" dirty="0"/>
          </a:p>
        </p:txBody>
      </p:sp>
      <p:sp>
        <p:nvSpPr>
          <p:cNvPr id="4" name="Content Placeholder 3"/>
          <p:cNvSpPr>
            <a:spLocks noGrp="1"/>
          </p:cNvSpPr>
          <p:nvPr>
            <p:ph sz="half" idx="2"/>
          </p:nvPr>
        </p:nvSpPr>
        <p:spPr>
          <a:xfrm>
            <a:off x="989012" y="2133600"/>
            <a:ext cx="9143999" cy="2819400"/>
          </a:xfrm>
        </p:spPr>
        <p:txBody>
          <a:bodyPr>
            <a:noAutofit/>
          </a:bodyPr>
          <a:lstStyle/>
          <a:p>
            <a:pPr algn="just">
              <a:lnSpc>
                <a:spcPct val="100000"/>
              </a:lnSpc>
              <a:spcBef>
                <a:spcPts val="600"/>
              </a:spcBef>
              <a:buFont typeface="Wingdings" panose="05000000000000000000" pitchFamily="2" charset="2"/>
              <a:buChar char="§"/>
            </a:pPr>
            <a:r>
              <a:rPr lang="en-US" sz="1800" b="1" dirty="0">
                <a:cs typeface="Times New Roman" panose="02020603050405020304" pitchFamily="18" charset="0"/>
              </a:rPr>
              <a:t>Data </a:t>
            </a:r>
            <a:r>
              <a:rPr lang="en-US" sz="1800" b="1" dirty="0" smtClean="0">
                <a:cs typeface="Times New Roman" panose="02020603050405020304" pitchFamily="18" charset="0"/>
              </a:rPr>
              <a:t>Extraction: </a:t>
            </a:r>
            <a:r>
              <a:rPr lang="en-US" sz="1800" dirty="0" smtClean="0">
                <a:cs typeface="Times New Roman" panose="02020603050405020304" pitchFamily="18" charset="0"/>
              </a:rPr>
              <a:t>Data </a:t>
            </a:r>
            <a:r>
              <a:rPr lang="en-US" sz="1800" dirty="0">
                <a:cs typeface="Times New Roman" panose="02020603050405020304" pitchFamily="18" charset="0"/>
              </a:rPr>
              <a:t>Extraction is the process of collecting data from various raw databases based on </a:t>
            </a:r>
            <a:r>
              <a:rPr lang="en-US" sz="1800" dirty="0" smtClean="0">
                <a:cs typeface="Times New Roman" panose="02020603050405020304" pitchFamily="18" charset="0"/>
              </a:rPr>
              <a:t>the </a:t>
            </a:r>
            <a:r>
              <a:rPr lang="en-US" sz="1800" dirty="0">
                <a:cs typeface="Times New Roman" panose="02020603050405020304" pitchFamily="18" charset="0"/>
              </a:rPr>
              <a:t>business </a:t>
            </a:r>
            <a:r>
              <a:rPr lang="en-US" sz="1800" dirty="0" smtClean="0">
                <a:cs typeface="Times New Roman" panose="02020603050405020304" pitchFamily="18" charset="0"/>
              </a:rPr>
              <a:t>requirements[1].</a:t>
            </a:r>
            <a:endParaRPr lang="en-US" sz="1800" dirty="0">
              <a:cs typeface="Times New Roman" panose="02020603050405020304" pitchFamily="18" charset="0"/>
            </a:endParaRPr>
          </a:p>
          <a:p>
            <a:pPr algn="just">
              <a:lnSpc>
                <a:spcPct val="100000"/>
              </a:lnSpc>
              <a:spcBef>
                <a:spcPts val="600"/>
              </a:spcBef>
              <a:buFont typeface="Wingdings" panose="05000000000000000000" pitchFamily="2" charset="2"/>
              <a:buChar char="§"/>
            </a:pPr>
            <a:r>
              <a:rPr lang="en-US" sz="1800" b="1" dirty="0">
                <a:cs typeface="Times New Roman" panose="02020603050405020304" pitchFamily="18" charset="0"/>
              </a:rPr>
              <a:t>Data </a:t>
            </a:r>
            <a:r>
              <a:rPr lang="en-US" sz="1800" b="1" dirty="0" smtClean="0">
                <a:cs typeface="Times New Roman" panose="02020603050405020304" pitchFamily="18" charset="0"/>
              </a:rPr>
              <a:t>Cleansing: </a:t>
            </a:r>
            <a:r>
              <a:rPr lang="en-US" sz="1800" dirty="0" smtClean="0">
                <a:cs typeface="Times New Roman" panose="02020603050405020304" pitchFamily="18" charset="0"/>
              </a:rPr>
              <a:t>Data </a:t>
            </a:r>
            <a:r>
              <a:rPr lang="en-US" sz="1800" dirty="0">
                <a:cs typeface="Times New Roman" panose="02020603050405020304" pitchFamily="18" charset="0"/>
              </a:rPr>
              <a:t>Cleansing is the process of removing unnecessary data by applying certain </a:t>
            </a:r>
            <a:r>
              <a:rPr lang="en-US" sz="1800" dirty="0" smtClean="0">
                <a:cs typeface="Times New Roman" panose="02020603050405020304" pitchFamily="18" charset="0"/>
              </a:rPr>
              <a:t>  transformations[1]. They are:</a:t>
            </a:r>
          </a:p>
          <a:p>
            <a:pPr lvl="1" algn="just">
              <a:lnSpc>
                <a:spcPct val="100000"/>
              </a:lnSpc>
              <a:spcBef>
                <a:spcPts val="600"/>
              </a:spcBef>
              <a:buFont typeface="Wingdings" panose="05000000000000000000" pitchFamily="2" charset="2"/>
              <a:buChar char="§"/>
            </a:pPr>
            <a:r>
              <a:rPr lang="en-US" dirty="0"/>
              <a:t>Data </a:t>
            </a:r>
            <a:r>
              <a:rPr lang="en-US" dirty="0" smtClean="0"/>
              <a:t>Conversion</a:t>
            </a:r>
          </a:p>
          <a:p>
            <a:pPr lvl="1" algn="just">
              <a:lnSpc>
                <a:spcPct val="100000"/>
              </a:lnSpc>
              <a:spcBef>
                <a:spcPts val="600"/>
              </a:spcBef>
              <a:buFont typeface="Wingdings" panose="05000000000000000000" pitchFamily="2" charset="2"/>
              <a:buChar char="§"/>
            </a:pPr>
            <a:r>
              <a:rPr lang="en-US" dirty="0"/>
              <a:t>Conditional Split</a:t>
            </a:r>
          </a:p>
          <a:p>
            <a:pPr lvl="1" algn="just">
              <a:lnSpc>
                <a:spcPct val="100000"/>
              </a:lnSpc>
              <a:spcBef>
                <a:spcPts val="600"/>
              </a:spcBef>
              <a:buFont typeface="Wingdings" panose="05000000000000000000" pitchFamily="2" charset="2"/>
              <a:buChar char="§"/>
            </a:pPr>
            <a:r>
              <a:rPr lang="en-US" dirty="0"/>
              <a:t>Aggregate</a:t>
            </a:r>
          </a:p>
          <a:p>
            <a:pPr lvl="1" algn="just">
              <a:lnSpc>
                <a:spcPct val="100000"/>
              </a:lnSpc>
              <a:spcBef>
                <a:spcPts val="600"/>
              </a:spcBef>
              <a:buFont typeface="Wingdings" panose="05000000000000000000" pitchFamily="2" charset="2"/>
              <a:buChar char="§"/>
            </a:pPr>
            <a:r>
              <a:rPr lang="en-US" dirty="0"/>
              <a:t>Derived Column</a:t>
            </a:r>
          </a:p>
          <a:p>
            <a:pPr lvl="1" algn="just">
              <a:lnSpc>
                <a:spcPct val="100000"/>
              </a:lnSpc>
              <a:spcBef>
                <a:spcPts val="600"/>
              </a:spcBef>
              <a:buFont typeface="Wingdings" panose="05000000000000000000" pitchFamily="2" charset="2"/>
              <a:buChar char="§"/>
            </a:pPr>
            <a:r>
              <a:rPr lang="en-US" dirty="0" smtClean="0"/>
              <a:t>Lookup</a:t>
            </a:r>
            <a:endParaRPr lang="en-US" sz="1600" dirty="0" smtClean="0">
              <a:latin typeface="Times New Roman" panose="02020603050405020304" pitchFamily="18" charset="0"/>
              <a:cs typeface="Times New Roman" panose="02020603050405020304" pitchFamily="18" charset="0"/>
            </a:endParaRPr>
          </a:p>
          <a:p>
            <a:pPr marL="45720" indent="0" algn="just">
              <a:spcBef>
                <a:spcPts val="0"/>
              </a:spcBef>
              <a:buNone/>
            </a:pPr>
            <a:endParaRPr lang="en-US" sz="1600" dirty="0">
              <a:latin typeface="Times New Roman" panose="02020603050405020304" pitchFamily="18" charset="0"/>
              <a:cs typeface="Times New Roman" panose="02020603050405020304" pitchFamily="18" charset="0"/>
            </a:endParaRPr>
          </a:p>
          <a:p>
            <a:pPr marL="0" indent="0" algn="just">
              <a:spcBef>
                <a:spcPts val="0"/>
              </a:spcBef>
              <a:buNone/>
            </a:pPr>
            <a:r>
              <a:rPr lang="en-US" sz="1600" dirty="0">
                <a:latin typeface="Times New Roman" panose="02020603050405020304" pitchFamily="18" charset="0"/>
                <a:cs typeface="Times New Roman" panose="02020603050405020304" pitchFamily="18" charset="0"/>
              </a:rPr>
              <a:t>	</a:t>
            </a:r>
          </a:p>
          <a:p>
            <a:pPr marL="0" indent="0">
              <a:spcBef>
                <a:spcPts val="0"/>
              </a:spcBef>
              <a:buNone/>
            </a:pPr>
            <a:r>
              <a:rPr lang="en-US" sz="1600" dirty="0"/>
              <a:t>	</a:t>
            </a:r>
          </a:p>
          <a:p>
            <a:endParaRPr lang="en-US" sz="1600" dirty="0"/>
          </a:p>
        </p:txBody>
      </p:sp>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Requirements</a:t>
            </a:r>
            <a:endParaRPr lang="en-US" dirty="0"/>
          </a:p>
        </p:txBody>
      </p:sp>
      <p:sp>
        <p:nvSpPr>
          <p:cNvPr id="3" name="Rectangle 2"/>
          <p:cNvSpPr/>
          <p:nvPr/>
        </p:nvSpPr>
        <p:spPr>
          <a:xfrm>
            <a:off x="1065212" y="2057400"/>
            <a:ext cx="8458200" cy="2308324"/>
          </a:xfrm>
          <a:prstGeom prst="rect">
            <a:avLst/>
          </a:prstGeom>
        </p:spPr>
        <p:txBody>
          <a:bodyPr wrap="square">
            <a:spAutoFit/>
          </a:bodyPr>
          <a:lstStyle/>
          <a:p>
            <a:pPr marL="342900" indent="-342900" algn="just">
              <a:buFont typeface="Wingdings" panose="05000000000000000000" pitchFamily="2" charset="2"/>
              <a:buChar char="§"/>
            </a:pPr>
            <a:r>
              <a:rPr lang="en-US" b="1" dirty="0">
                <a:solidFill>
                  <a:schemeClr val="tx1">
                    <a:lumMod val="65000"/>
                    <a:lumOff val="35000"/>
                  </a:schemeClr>
                </a:solidFill>
                <a:cs typeface="Times New Roman" panose="02020603050405020304" pitchFamily="18" charset="0"/>
              </a:rPr>
              <a:t>Data </a:t>
            </a:r>
            <a:r>
              <a:rPr lang="en-US" b="1" dirty="0" smtClean="0">
                <a:solidFill>
                  <a:schemeClr val="tx1">
                    <a:lumMod val="65000"/>
                    <a:lumOff val="35000"/>
                  </a:schemeClr>
                </a:solidFill>
                <a:cs typeface="Times New Roman" panose="02020603050405020304" pitchFamily="18" charset="0"/>
              </a:rPr>
              <a:t>Integration: </a:t>
            </a:r>
            <a:r>
              <a:rPr lang="en-US" dirty="0" smtClean="0">
                <a:solidFill>
                  <a:schemeClr val="tx1">
                    <a:lumMod val="65000"/>
                    <a:lumOff val="35000"/>
                  </a:schemeClr>
                </a:solidFill>
                <a:cs typeface="Times New Roman" panose="02020603050405020304" pitchFamily="18" charset="0"/>
              </a:rPr>
              <a:t>Data </a:t>
            </a:r>
            <a:r>
              <a:rPr lang="en-US" dirty="0">
                <a:solidFill>
                  <a:schemeClr val="tx1">
                    <a:lumMod val="65000"/>
                    <a:lumOff val="35000"/>
                  </a:schemeClr>
                </a:solidFill>
                <a:cs typeface="Times New Roman" panose="02020603050405020304" pitchFamily="18" charset="0"/>
              </a:rPr>
              <a:t>Integration is the process of collecting data from various sources by maintaining integrity and </a:t>
            </a:r>
            <a:r>
              <a:rPr lang="en-US" dirty="0" smtClean="0">
                <a:solidFill>
                  <a:schemeClr val="tx1">
                    <a:lumMod val="65000"/>
                    <a:lumOff val="35000"/>
                  </a:schemeClr>
                </a:solidFill>
                <a:cs typeface="Times New Roman" panose="02020603050405020304" pitchFamily="18" charset="0"/>
              </a:rPr>
              <a:t>reliability[1]. </a:t>
            </a:r>
            <a:r>
              <a:rPr lang="en-US" dirty="0">
                <a:solidFill>
                  <a:schemeClr val="tx1">
                    <a:lumMod val="65000"/>
                    <a:lumOff val="35000"/>
                  </a:schemeClr>
                </a:solidFill>
                <a:cs typeface="Times New Roman" panose="02020603050405020304" pitchFamily="18" charset="0"/>
              </a:rPr>
              <a:t>Using data integration random data generated in various files can be combined into a single file. The tool used for integration </a:t>
            </a:r>
            <a:r>
              <a:rPr lang="en-US" dirty="0" smtClean="0">
                <a:solidFill>
                  <a:schemeClr val="tx1">
                    <a:lumMod val="65000"/>
                    <a:lumOff val="35000"/>
                  </a:schemeClr>
                </a:solidFill>
                <a:cs typeface="Times New Roman" panose="02020603050405020304" pitchFamily="18" charset="0"/>
              </a:rPr>
              <a:t>is </a:t>
            </a:r>
            <a:r>
              <a:rPr lang="en-US" dirty="0">
                <a:solidFill>
                  <a:schemeClr val="tx1">
                    <a:lumMod val="65000"/>
                    <a:lumOff val="35000"/>
                  </a:schemeClr>
                </a:solidFill>
              </a:rPr>
              <a:t>SQL Server Data Tools </a:t>
            </a:r>
            <a:r>
              <a:rPr lang="en-US" dirty="0" smtClean="0">
                <a:solidFill>
                  <a:schemeClr val="tx1">
                    <a:lumMod val="65000"/>
                    <a:lumOff val="35000"/>
                  </a:schemeClr>
                </a:solidFill>
              </a:rPr>
              <a:t>2015.</a:t>
            </a:r>
            <a:endParaRPr lang="en-US" dirty="0">
              <a:solidFill>
                <a:schemeClr val="tx1">
                  <a:lumMod val="65000"/>
                  <a:lumOff val="35000"/>
                </a:schemeClr>
              </a:solidFill>
              <a:cs typeface="Times New Roman" panose="02020603050405020304" pitchFamily="18" charset="0"/>
            </a:endParaRPr>
          </a:p>
          <a:p>
            <a:pPr marL="285750" indent="-285750" algn="just">
              <a:buFont typeface="Wingdings" panose="05000000000000000000" pitchFamily="2" charset="2"/>
              <a:buChar char="§"/>
            </a:pPr>
            <a:endParaRPr lang="en-US" dirty="0">
              <a:solidFill>
                <a:schemeClr val="tx1">
                  <a:lumMod val="65000"/>
                  <a:lumOff val="35000"/>
                </a:schemeClr>
              </a:solidFill>
              <a:cs typeface="Times New Roman" panose="02020603050405020304" pitchFamily="18" charset="0"/>
            </a:endParaRPr>
          </a:p>
          <a:p>
            <a:pPr marL="342900" indent="-342900" algn="just">
              <a:buFont typeface="Wingdings" panose="05000000000000000000" pitchFamily="2" charset="2"/>
              <a:buChar char="§"/>
            </a:pPr>
            <a:r>
              <a:rPr lang="en-US" b="1" dirty="0" smtClean="0">
                <a:solidFill>
                  <a:schemeClr val="tx1">
                    <a:lumMod val="65000"/>
                    <a:lumOff val="35000"/>
                  </a:schemeClr>
                </a:solidFill>
                <a:cs typeface="Times New Roman" panose="02020603050405020304" pitchFamily="18" charset="0"/>
              </a:rPr>
              <a:t>Reporting: </a:t>
            </a:r>
            <a:r>
              <a:rPr lang="en-US" dirty="0" smtClean="0">
                <a:solidFill>
                  <a:schemeClr val="tx1">
                    <a:lumMod val="65000"/>
                    <a:lumOff val="35000"/>
                  </a:schemeClr>
                </a:solidFill>
                <a:cs typeface="Times New Roman" panose="02020603050405020304" pitchFamily="18" charset="0"/>
              </a:rPr>
              <a:t>Reporting </a:t>
            </a:r>
            <a:r>
              <a:rPr lang="en-US" dirty="0">
                <a:solidFill>
                  <a:schemeClr val="tx1">
                    <a:lumMod val="65000"/>
                    <a:lumOff val="35000"/>
                  </a:schemeClr>
                </a:solidFill>
                <a:cs typeface="Times New Roman" panose="02020603050405020304" pitchFamily="18" charset="0"/>
              </a:rPr>
              <a:t>is the pictorial representation of various information. The tool used for reporting is </a:t>
            </a:r>
            <a:r>
              <a:rPr lang="en-US" dirty="0" smtClean="0">
                <a:solidFill>
                  <a:schemeClr val="tx1">
                    <a:lumMod val="65000"/>
                    <a:lumOff val="35000"/>
                  </a:schemeClr>
                </a:solidFill>
                <a:cs typeface="Times New Roman" panose="02020603050405020304" pitchFamily="18" charset="0"/>
              </a:rPr>
              <a:t>Power BI Desktop[3].</a:t>
            </a:r>
            <a:endParaRPr lang="en-US" dirty="0">
              <a:solidFill>
                <a:schemeClr val="tx1">
                  <a:lumMod val="65000"/>
                  <a:lumOff val="35000"/>
                </a:schemeClr>
              </a:solidFill>
              <a:cs typeface="Times New Roman" panose="02020603050405020304" pitchFamily="18" charset="0"/>
            </a:endParaRPr>
          </a:p>
          <a:p>
            <a:pPr marL="285750" indent="-285750">
              <a:buFont typeface="Wingdings" panose="05000000000000000000" pitchFamily="2" charset="2"/>
              <a:buChar char="§"/>
            </a:pPr>
            <a:endParaRPr lang="en-US" dirty="0">
              <a:solidFill>
                <a:schemeClr val="tx1">
                  <a:lumMod val="65000"/>
                  <a:lumOff val="35000"/>
                </a:schemeClr>
              </a:solidFill>
              <a:cs typeface="Times New Roman" panose="02020603050405020304" pitchFamily="18" charset="0"/>
            </a:endParaRPr>
          </a:p>
        </p:txBody>
      </p:sp>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143999" cy="1524000"/>
          </a:xfrm>
        </p:spPr>
        <p:txBody>
          <a:bodyPr/>
          <a:lstStyle/>
          <a:p>
            <a:pPr algn="ctr"/>
            <a:r>
              <a:rPr lang="en-US" dirty="0" smtClean="0"/>
              <a:t>Data Integration And SQL Server Data Tools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8612" y="2819400"/>
            <a:ext cx="6220060" cy="2590800"/>
          </a:xfrm>
        </p:spPr>
      </p:pic>
      <p:sp>
        <p:nvSpPr>
          <p:cNvPr id="4" name="Text Placeholder 3"/>
          <p:cNvSpPr>
            <a:spLocks noGrp="1"/>
          </p:cNvSpPr>
          <p:nvPr>
            <p:ph type="body" sz="half" idx="2"/>
          </p:nvPr>
        </p:nvSpPr>
        <p:spPr>
          <a:xfrm>
            <a:off x="1065212" y="3352800"/>
            <a:ext cx="4114800" cy="3810000"/>
          </a:xfrm>
        </p:spPr>
        <p:txBody>
          <a:bodyPr>
            <a:normAutofit/>
          </a:bodyPr>
          <a:lstStyle/>
          <a:p>
            <a:pPr algn="just"/>
            <a:r>
              <a:rPr lang="en-US" dirty="0">
                <a:cs typeface="Times New Roman" panose="02020603050405020304" pitchFamily="18" charset="0"/>
              </a:rPr>
              <a:t>Data integration involves combining data residing in different sources and providing users with a unified view of these </a:t>
            </a:r>
            <a:r>
              <a:rPr lang="en-US" dirty="0" smtClean="0">
                <a:cs typeface="Times New Roman" panose="02020603050405020304" pitchFamily="18" charset="0"/>
              </a:rPr>
              <a:t>data[1].</a:t>
            </a:r>
            <a:endParaRPr lang="en-US" dirty="0"/>
          </a:p>
        </p:txBody>
      </p:sp>
      <p:sp>
        <p:nvSpPr>
          <p:cNvPr id="6" name="Rectangle 5"/>
          <p:cNvSpPr/>
          <p:nvPr/>
        </p:nvSpPr>
        <p:spPr>
          <a:xfrm>
            <a:off x="7333253" y="5413717"/>
            <a:ext cx="2370778" cy="369332"/>
          </a:xfrm>
          <a:prstGeom prst="rect">
            <a:avLst/>
          </a:prstGeom>
        </p:spPr>
        <p:txBody>
          <a:bodyPr wrap="none">
            <a:spAutoFit/>
          </a:bodyPr>
          <a:lstStyle/>
          <a:p>
            <a:pPr algn="ctr"/>
            <a:r>
              <a:rPr lang="en-US" dirty="0" smtClean="0">
                <a:ln w="0"/>
                <a:effectLst>
                  <a:outerShdw blurRad="38100" dist="19050" dir="2700000" algn="tl" rotWithShape="0">
                    <a:schemeClr val="dk1">
                      <a:alpha val="40000"/>
                    </a:schemeClr>
                  </a:outerShdw>
                </a:effectLst>
              </a:rPr>
              <a:t>Figure1.1 ETL Process</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2421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2" y="914400"/>
            <a:ext cx="7696199" cy="914400"/>
          </a:xfrm>
        </p:spPr>
        <p:txBody>
          <a:bodyPr/>
          <a:lstStyle/>
          <a:p>
            <a:pPr algn="ctr"/>
            <a:r>
              <a:rPr lang="en-US" dirty="0" smtClean="0"/>
              <a:t>Reporting And Power BI Desktop</a:t>
            </a:r>
            <a:endParaRPr lang="en-US" dirty="0"/>
          </a:p>
        </p:txBody>
      </p:sp>
      <p:sp>
        <p:nvSpPr>
          <p:cNvPr id="4" name="Text Placeholder 3"/>
          <p:cNvSpPr>
            <a:spLocks noGrp="1"/>
          </p:cNvSpPr>
          <p:nvPr>
            <p:ph type="body" sz="half" idx="2"/>
          </p:nvPr>
        </p:nvSpPr>
        <p:spPr>
          <a:xfrm>
            <a:off x="1065212" y="2590800"/>
            <a:ext cx="10363199" cy="3810000"/>
          </a:xfrm>
        </p:spPr>
        <p:txBody>
          <a:bodyPr>
            <a:normAutofit/>
          </a:bodyPr>
          <a:lstStyle/>
          <a:p>
            <a:pPr algn="just">
              <a:lnSpc>
                <a:spcPct val="100000"/>
              </a:lnSpc>
            </a:pPr>
            <a:r>
              <a:rPr lang="en-US" dirty="0"/>
              <a:t>Power BI is a suite of business analytics tools that deliver insights throughout your </a:t>
            </a:r>
            <a:r>
              <a:rPr lang="en-US" dirty="0" smtClean="0"/>
              <a:t>organization[3]. </a:t>
            </a:r>
            <a:r>
              <a:rPr lang="en-US" dirty="0"/>
              <a:t>Connect to hundreds of data sources, simplify data prep, and drive ad hoc analysis. Produce beautiful reports, then publish them for your organization to consume on the web and across mobile devices. Everyone can create personalized dashboards with a unique, 360-degree view of their business. And scale across the enterprise, with governance and security built-in.</a:t>
            </a:r>
          </a:p>
          <a:p>
            <a:endParaRPr lang="en-US" dirty="0"/>
          </a:p>
        </p:txBody>
      </p:sp>
    </p:spTree>
    <p:extLst>
      <p:ext uri="{BB962C8B-B14F-4D97-AF65-F5344CB8AC3E}">
        <p14:creationId xmlns:p14="http://schemas.microsoft.com/office/powerpoint/2010/main" val="260055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contrast presentation (widescreen).potx" id="{7A5589E3-C8FC-42FF-9F45-97961AC9204A}" vid="{8FC8D05C-4C37-46F2-BA08-1F1922797ED2}"/>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contrast presentation (widescreen)</Template>
  <TotalTime>405</TotalTime>
  <Words>761</Words>
  <Application>Microsoft Office PowerPoint</Application>
  <PresentationFormat>Custom</PresentationFormat>
  <Paragraphs>96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Franklin Gothic Medium</vt:lpstr>
      <vt:lpstr>Times New Roman</vt:lpstr>
      <vt:lpstr>Wingdings</vt:lpstr>
      <vt:lpstr>Business Contrast 16x9</vt:lpstr>
      <vt:lpstr>KAGA Insurance Analytics</vt:lpstr>
      <vt:lpstr>Content</vt:lpstr>
      <vt:lpstr>Introduction</vt:lpstr>
      <vt:lpstr>Objective</vt:lpstr>
      <vt:lpstr>Tools used</vt:lpstr>
      <vt:lpstr>Functional Requirements</vt:lpstr>
      <vt:lpstr>Functional Requirements</vt:lpstr>
      <vt:lpstr>Data Integration And SQL Server Data Tools </vt:lpstr>
      <vt:lpstr>Reporting And Power BI Desktop</vt:lpstr>
      <vt:lpstr>Work Done</vt:lpstr>
      <vt:lpstr>ER Diagram</vt:lpstr>
      <vt:lpstr>Results </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Conclusion</vt:lpstr>
      <vt:lpstr>References</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KAGA Insurance Analytics</dc:title>
  <dc:creator>Ayushi Jain</dc:creator>
  <cp:lastModifiedBy>Atishay Srivastav</cp:lastModifiedBy>
  <cp:revision>25</cp:revision>
  <dcterms:created xsi:type="dcterms:W3CDTF">2018-05-11T08:05:10Z</dcterms:created>
  <dcterms:modified xsi:type="dcterms:W3CDTF">2018-05-16T05:43:24Z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