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99" autoAdjust="0"/>
  </p:normalViewPr>
  <p:slideViewPr>
    <p:cSldViewPr>
      <p:cViewPr varScale="1">
        <p:scale>
          <a:sx n="79" d="100"/>
          <a:sy n="79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DCC43-803C-4804-A7C6-F5617E31442B}" type="datetimeFigureOut">
              <a:rPr lang="en-IN" smtClean="0"/>
              <a:t>30-01-2015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775D6-E96D-42E6-A18C-C9AE9DA6F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88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Auther</a:t>
            </a:r>
            <a:r>
              <a:rPr lang="en-US" dirty="0" smtClean="0"/>
              <a:t> Samuel :- Prepared a Checkers</a:t>
            </a:r>
            <a:r>
              <a:rPr lang="en-US" baseline="0" dirty="0" smtClean="0"/>
              <a:t> game program for determine a optimal game position over time.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 email program watches a mail being marked as a spam or not a spam by the user . </a:t>
            </a:r>
          </a:p>
          <a:p>
            <a:endParaRPr lang="en-US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75D6-E96D-42E6-A18C-C9AE9DA6F3B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691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75D6-E96D-42E6-A18C-C9AE9DA6F3B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59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Cocktail</a:t>
            </a:r>
            <a:r>
              <a:rPr lang="en-US" baseline="0" dirty="0" smtClean="0"/>
              <a:t> party problem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Two people counting numbers from 1 to 10 in two different languages simultaneously . Our job is to separate the two voices from each other .</a:t>
            </a:r>
          </a:p>
          <a:p>
            <a:r>
              <a:rPr lang="en-US" baseline="0" dirty="0" smtClean="0"/>
              <a:t>We would use clustering to solve this problem . </a:t>
            </a:r>
          </a:p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75D6-E96D-42E6-A18C-C9AE9DA6F3B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513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D4CD37-B6FB-4D7E-89FE-57B9A59E8DD1}" type="datetimeFigureOut">
              <a:rPr lang="en-IN" smtClean="0"/>
              <a:t>30-01-2015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AB4FE-1414-446A-919A-7C3BE5FB3E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D4CD37-B6FB-4D7E-89FE-57B9A59E8DD1}" type="datetimeFigureOut">
              <a:rPr lang="en-IN" smtClean="0"/>
              <a:t>30-01-2015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4AB4FE-1414-446A-919A-7C3BE5FB3E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D4CD37-B6FB-4D7E-89FE-57B9A59E8DD1}" type="datetimeFigureOut">
              <a:rPr lang="en-IN" smtClean="0"/>
              <a:t>30-01-2015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4AB4FE-1414-446A-919A-7C3BE5FB3E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D4CD37-B6FB-4D7E-89FE-57B9A59E8DD1}" type="datetimeFigureOut">
              <a:rPr lang="en-IN" smtClean="0"/>
              <a:t>30-01-2015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4AB4FE-1414-446A-919A-7C3BE5FB3E8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D4CD37-B6FB-4D7E-89FE-57B9A59E8DD1}" type="datetimeFigureOut">
              <a:rPr lang="en-IN" smtClean="0"/>
              <a:t>30-01-2015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4AB4FE-1414-446A-919A-7C3BE5FB3E8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D4CD37-B6FB-4D7E-89FE-57B9A59E8DD1}" type="datetimeFigureOut">
              <a:rPr lang="en-IN" smtClean="0"/>
              <a:t>30-01-2015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4AB4FE-1414-446A-919A-7C3BE5FB3E8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D4CD37-B6FB-4D7E-89FE-57B9A59E8DD1}" type="datetimeFigureOut">
              <a:rPr lang="en-IN" smtClean="0"/>
              <a:t>30-01-2015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4AB4FE-1414-446A-919A-7C3BE5FB3E8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D4CD37-B6FB-4D7E-89FE-57B9A59E8DD1}" type="datetimeFigureOut">
              <a:rPr lang="en-IN" smtClean="0"/>
              <a:t>30-01-2015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4AB4FE-1414-446A-919A-7C3BE5FB3E8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D4CD37-B6FB-4D7E-89FE-57B9A59E8DD1}" type="datetimeFigureOut">
              <a:rPr lang="en-IN" smtClean="0"/>
              <a:t>30-01-2015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4AB4FE-1414-446A-919A-7C3BE5FB3E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DD4CD37-B6FB-4D7E-89FE-57B9A59E8DD1}" type="datetimeFigureOut">
              <a:rPr lang="en-IN" smtClean="0"/>
              <a:t>30-01-2015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4AB4FE-1414-446A-919A-7C3BE5FB3E8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D4CD37-B6FB-4D7E-89FE-57B9A59E8DD1}" type="datetimeFigureOut">
              <a:rPr lang="en-IN" smtClean="0"/>
              <a:t>30-01-2015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AB4FE-1414-446A-919A-7C3BE5FB3E8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D4CD37-B6FB-4D7E-89FE-57B9A59E8DD1}" type="datetimeFigureOut">
              <a:rPr lang="en-IN" smtClean="0"/>
              <a:t>30-01-2015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44AB4FE-1414-446A-919A-7C3BE5FB3E8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etup.com/Pune-Microsoft-Azure-Developers-Meetu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Iri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rssnewsfeeds.azurewebsites.n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achine_learn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achinelearningmastery.com/" TargetMode="External"/><Relationship Id="rId2" Type="http://schemas.openxmlformats.org/officeDocument/2006/relationships/hyperlink" Target="https://class.coursera.org/ml-005/l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google.co.i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mallet.cs.umass.edu/" TargetMode="External"/><Relationship Id="rId3" Type="http://schemas.openxmlformats.org/officeDocument/2006/relationships/hyperlink" Target="http://scikit-learn.org/stable/" TargetMode="External"/><Relationship Id="rId7" Type="http://schemas.openxmlformats.org/officeDocument/2006/relationships/hyperlink" Target="http://www.cs.waikato.ac.nz/ml/weka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hout.apache.org/" TargetMode="External"/><Relationship Id="rId5" Type="http://schemas.openxmlformats.org/officeDocument/2006/relationships/hyperlink" Target="https://mlpy.fbk.eu/" TargetMode="External"/><Relationship Id="rId4" Type="http://schemas.openxmlformats.org/officeDocument/2006/relationships/hyperlink" Target="http://www.ailab.si/orang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machinelearningmastery.com/best-programming-language-for-machine-learn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atamarket.azure.com/browse/data?category=machine-learn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Machine Learning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hlinkClick r:id="rId2" tooltip="Pune Microsoft Azure Developers Meetup - Pune, India"/>
              </a:rPr>
              <a:t>Pune Microsoft Azure Developers Meetup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6092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Science Process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190746" y="1340768"/>
            <a:ext cx="244827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Define a business problem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90746" y="2285256"/>
            <a:ext cx="244827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Acquire &amp; Prepare data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90746" y="3212051"/>
            <a:ext cx="244827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 a Model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90746" y="4139209"/>
            <a:ext cx="244827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Train &amp; Evaluate the model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90746" y="5083697"/>
            <a:ext cx="244827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Deploy the Model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96136" y="4139209"/>
            <a:ext cx="244827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Relearn &amp; Reevaluate the Model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Bent-Up Arrow 9"/>
          <p:cNvSpPr/>
          <p:nvPr/>
        </p:nvSpPr>
        <p:spPr>
          <a:xfrm>
            <a:off x="5639018" y="4931296"/>
            <a:ext cx="1538372" cy="80195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Bent-Up Arrow 10"/>
          <p:cNvSpPr/>
          <p:nvPr/>
        </p:nvSpPr>
        <p:spPr>
          <a:xfrm rot="16200000">
            <a:off x="5944090" y="3007297"/>
            <a:ext cx="838490" cy="142533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lowchart: Punched Tape 14"/>
          <p:cNvSpPr/>
          <p:nvPr/>
        </p:nvSpPr>
        <p:spPr>
          <a:xfrm>
            <a:off x="5884241" y="2209056"/>
            <a:ext cx="1609138" cy="944488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70-80% of work is done here.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Flowchart: Punched Tape 11"/>
          <p:cNvSpPr/>
          <p:nvPr/>
        </p:nvSpPr>
        <p:spPr>
          <a:xfrm>
            <a:off x="1403648" y="3208930"/>
            <a:ext cx="1609138" cy="944488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ML applies here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36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Acquire &amp; Prepare Data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95536" y="4005064"/>
            <a:ext cx="252028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Get the data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00581" y="4005064"/>
            <a:ext cx="2736303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is Analyzed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lowchart: Punched Tape 6"/>
          <p:cNvSpPr/>
          <p:nvPr/>
        </p:nvSpPr>
        <p:spPr>
          <a:xfrm>
            <a:off x="3200581" y="2075384"/>
            <a:ext cx="2736304" cy="1713656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is prepared for modelling . Data Transformation (e.g. Replace missing values, Data Normalization ,etc.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52909" y="4005064"/>
            <a:ext cx="266429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Determine Relationship b/w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variables &amp; Dimension Reduction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lowchart: Punched Tape 8"/>
          <p:cNvSpPr/>
          <p:nvPr/>
        </p:nvSpPr>
        <p:spPr>
          <a:xfrm>
            <a:off x="6152909" y="2075384"/>
            <a:ext cx="2664296" cy="1713656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Co-relation Analytics ,Principal Component Analysis etc.</a:t>
            </a:r>
          </a:p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Identify the right variables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lowchart: Punched Tape 9"/>
          <p:cNvSpPr/>
          <p:nvPr/>
        </p:nvSpPr>
        <p:spPr>
          <a:xfrm>
            <a:off x="440033" y="2075384"/>
            <a:ext cx="2475783" cy="1713656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Database, CRM Systems, Web Log files, etc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81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IN" dirty="0"/>
          </a:p>
        </p:txBody>
      </p:sp>
      <p:sp>
        <p:nvSpPr>
          <p:cNvPr id="38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Demos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on R .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Iris Dataset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(UCI Machine Learning Repository)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K-means clustering .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Air quality (R dataset)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Liner &amp; multiple Regression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Demos on Azure ML.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News Recommendation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K-means clustering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Linear Regression 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Liner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Regression 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177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 Statement : 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Similar as google news. 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Fetch data from various news sites via RSS feeds , and try to group the news item and suggest recommended posts for each news articles .</a:t>
            </a:r>
          </a:p>
          <a:p>
            <a:pPr lvl="1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http://rssnewsfeeds.azurewebsites.net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/</a:t>
            </a:r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meet up is about Azure , isn’t it ?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Uses Azure Mobile Service for API &amp; Web job support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Uses Azure Table Storage for Data storage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Uses Azure Machine learning to suggest recommended post.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Uses Azure websites for the HTML client .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 Recommendation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05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427040" y="1535432"/>
            <a:ext cx="2016224" cy="2952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News Websites / Blog posts , etc.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955432" y="1535432"/>
            <a:ext cx="2016224" cy="2952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Azure Mobile Services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Flowchart: Magnetic Disk 17"/>
          <p:cNvSpPr/>
          <p:nvPr/>
        </p:nvSpPr>
        <p:spPr>
          <a:xfrm>
            <a:off x="4171456" y="5220253"/>
            <a:ext cx="4248472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Azure Table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619728" y="1535432"/>
            <a:ext cx="2016224" cy="2952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Azure Machine Learning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Up-Down Arrow 19"/>
          <p:cNvSpPr/>
          <p:nvPr/>
        </p:nvSpPr>
        <p:spPr>
          <a:xfrm>
            <a:off x="4963544" y="4487760"/>
            <a:ext cx="72008" cy="7324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Up-Down Arrow 20"/>
          <p:cNvSpPr/>
          <p:nvPr/>
        </p:nvSpPr>
        <p:spPr>
          <a:xfrm>
            <a:off x="7699848" y="4487760"/>
            <a:ext cx="72008" cy="7324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735642" y="2123909"/>
            <a:ext cx="1182597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RSS Feeds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35642" y="3348045"/>
            <a:ext cx="1182597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 Client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364133" y="2123909"/>
            <a:ext cx="1182597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Job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364133" y="3348045"/>
            <a:ext cx="1182597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/>
          <p:cNvCxnSpPr>
            <a:stCxn id="22" idx="3"/>
            <a:endCxn id="24" idx="1"/>
          </p:cNvCxnSpPr>
          <p:nvPr/>
        </p:nvCxnSpPr>
        <p:spPr>
          <a:xfrm>
            <a:off x="2918239" y="2339933"/>
            <a:ext cx="4458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  <a:endCxn id="25" idx="1"/>
          </p:cNvCxnSpPr>
          <p:nvPr/>
        </p:nvCxnSpPr>
        <p:spPr>
          <a:xfrm>
            <a:off x="2918239" y="3564069"/>
            <a:ext cx="44589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91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 Hashing.</a:t>
            </a:r>
          </a:p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Principal Component analysis.</a:t>
            </a:r>
          </a:p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K-means Clustering.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473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Classification : 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Supervised learning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Used to define pre-defined tag to the instance on basis of features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Required to train data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Classify new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instances</a:t>
            </a:r>
          </a:p>
          <a:p>
            <a:pPr lvl="1"/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Clustering :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Unsupervised learning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Used to group similar instances on basis of some features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 data training required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 predefined label to each &amp; every group.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Difference b/w Classification &amp; Clustering.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22829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Just visit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Wikipedia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Simulation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Content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Recommendation Systems</a:t>
            </a:r>
            <a:endParaRPr lang="en-IN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algorithms at you!!!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430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0664" y="980728"/>
            <a:ext cx="2699792" cy="223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688" y="109993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688" y="1556792"/>
            <a:ext cx="2808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Binary Classification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Neural Networks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Trees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Boosted Decision trees</a:t>
            </a:r>
          </a:p>
          <a:p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60984" y="980728"/>
            <a:ext cx="2771800" cy="2232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3795" y="109993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73795" y="1556792"/>
            <a:ext cx="34871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 organizing Maps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Adaptive Resonance theory</a:t>
            </a:r>
          </a:p>
          <a:p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0664" y="3376790"/>
            <a:ext cx="2699792" cy="2232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6688" y="3600469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6688" y="4040377"/>
            <a:ext cx="2299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 Descent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Regression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Neural Networks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Trees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Boosted Decision 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trees 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60984" y="3376790"/>
            <a:ext cx="2771800" cy="2232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73795" y="3600469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Simulation</a:t>
            </a:r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73795" y="4040377"/>
            <a:ext cx="2299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Markov Chain Analysis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Programming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Monte Carlo simulation</a:t>
            </a:r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148808" y="980728"/>
            <a:ext cx="2671663" cy="2232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24761" y="109993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 Analysis</a:t>
            </a:r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148809" y="3376790"/>
            <a:ext cx="2671663" cy="2232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08572" y="3600469"/>
            <a:ext cx="2695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 Systems</a:t>
            </a:r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24761" y="4040377"/>
            <a:ext cx="2463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Collaborative filtering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basket Analysis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Naïve Bayes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Microsoft Association Rules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24761" y="1564232"/>
            <a:ext cx="2278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mining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Natural Language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processing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Pattern Recognition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Neural Networks</a:t>
            </a:r>
          </a:p>
          <a:p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887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Machine Learning By Andrew Ng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: Video Lectures</a:t>
            </a: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Important Links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machinelearningmastery.com/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www.kaggle.com/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&amp; 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46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, Why , &amp; When of machine Learning?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of Algorithms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Tools &amp; Technologies.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Azure ML has to offer?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Data Science Process.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Demos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Demos 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 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Demos on Azure ML.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Difference b/w classification &amp; clustering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Throwing algorithms at you . </a:t>
            </a:r>
          </a:p>
          <a:p>
            <a:pPr lvl="1"/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5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2636912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…</a:t>
            </a:r>
            <a:endParaRPr lang="en-IN" sz="4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25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(Authur Samuel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1959).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Field of study that gives computer ability to learn without being explicitly programmed.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(Tom Mitchell 1998 ). A Computer program is said to learn from experience E with respected to task T and some performance measure P , if its performance on T , as measured by P , improves with Experience E.</a:t>
            </a: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95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Watches user action as he/she marks a mail as spam or not spam and then classifies the mail to the same categories. 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 :Watching a mail label as spam or not spam 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T: Classifying emails is spam or not spam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P: Fraction of mails correctly classified as spam or not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Email Program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00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Supervised Learning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Most Common 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Right answers are already given.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Regression problem : output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ontinuous value</a:t>
            </a:r>
          </a:p>
          <a:p>
            <a:pPr lvl="2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e.g..: Given a set of House size (in sq.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ft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to Price , predict the price of a house of x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sq.ft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2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Given a large inventory to sales history , predict how many items will be sold over the last 3 months 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Classification problem : output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Discrete values</a:t>
            </a:r>
          </a:p>
          <a:p>
            <a:pPr lvl="2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e.g.: Given a set of tumor size to Malignant or benign cancer , predict if a patient has cancer given the tumor size</a:t>
            </a:r>
          </a:p>
          <a:p>
            <a:pPr lvl="2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e.g.: Given a set of user account and history of user activities , predict if the account is hacked or not . 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have many dimensions.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Types of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1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Un-Supervised Learning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Right answers are not given.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Given a dataset , determine a structure in the data set. 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Clustering algorithms.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http://news.google.co.in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Gnome problem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Social network analysis.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Customer Segmentation. 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Astronomical data analysis </a:t>
            </a:r>
            <a:r>
              <a:rPr lang="en-US" dirty="0" smtClean="0"/>
              <a:t>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19459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Statistical tools</a:t>
            </a:r>
          </a:p>
          <a:p>
            <a:pPr lvl="1"/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 (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http://www.r-project.org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/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Octave/MATLAB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SAS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Excel</a:t>
            </a:r>
          </a:p>
          <a:p>
            <a:pPr lvl="1"/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Weka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Languages</a:t>
            </a:r>
          </a:p>
          <a:p>
            <a:pPr lvl="1"/>
            <a:r>
              <a:rPr lang="en-IN"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Python: 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IN"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sz="18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scipy</a:t>
            </a:r>
            <a:r>
              <a:rPr lang="en-IN"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sz="18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scikits</a:t>
            </a:r>
            <a:r>
              <a:rPr lang="en-IN"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-learn: </a:t>
            </a:r>
            <a:r>
              <a:rPr lang="en-IN" sz="1800" dirty="0">
                <a:solidFill>
                  <a:srgbClr val="2B6DAD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http://scikit-learn.org/stable/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Orange :-</a:t>
            </a:r>
            <a:r>
              <a:rPr lang="en-IN" sz="1800" dirty="0">
                <a:solidFill>
                  <a:srgbClr val="2B6DAD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http://www.ailab.si/orange/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MLPY :-</a:t>
            </a:r>
            <a:r>
              <a:rPr lang="en-IN" sz="1800" dirty="0">
                <a:solidFill>
                  <a:srgbClr val="2B6DAD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https://mlpy.fbk.eu/</a:t>
            </a:r>
            <a:endParaRPr lang="en-IN" sz="1800" dirty="0">
              <a:solidFill>
                <a:srgbClr val="2B6DA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Java: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Apache Mahout:- </a:t>
            </a:r>
            <a:r>
              <a:rPr lang="en-IN" sz="1800" dirty="0">
                <a:solidFill>
                  <a:srgbClr val="2B6DAD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http://mahout.apache.org/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Weka</a:t>
            </a:r>
            <a:r>
              <a:rPr lang="en-IN"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:-  </a:t>
            </a:r>
            <a:r>
              <a:rPr lang="en-IN" sz="1800" dirty="0">
                <a:solidFill>
                  <a:srgbClr val="2B6DAD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http://www.cs.waikato.ac.nz/ml/w...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Malet</a:t>
            </a:r>
            <a:r>
              <a:rPr lang="en-IN" sz="1800" u="sng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:- </a:t>
            </a:r>
            <a:r>
              <a:rPr lang="en-IN" sz="1800" dirty="0">
                <a:solidFill>
                  <a:srgbClr val="2B6DAD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http://mallet.cs.umass.edu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7472" lvl="2" indent="0">
              <a:spcBef>
                <a:spcPts val="400"/>
              </a:spcBef>
              <a:buSzPct val="68000"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Technologies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28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Comparison of various languages being used in machine leaning</a:t>
            </a:r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 :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Machine Learning Mastery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Technologies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262663"/>
            <a:ext cx="3726577" cy="2632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86908"/>
            <a:ext cx="4032448" cy="265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71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cloud based solution to all Machine learning requirements for predictive analytics.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major algorithms available as drag and drop components.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uilt in R support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Easy to deploy 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Publish your model as service.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Azure ML market place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Azure ML has to offer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53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1538</TotalTime>
  <Words>929</Words>
  <Application>Microsoft Office PowerPoint</Application>
  <PresentationFormat>On-screen Show (4:3)</PresentationFormat>
  <Paragraphs>202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Machine Learning </vt:lpstr>
      <vt:lpstr>Objective</vt:lpstr>
      <vt:lpstr>What is Machine learning?</vt:lpstr>
      <vt:lpstr>An Email Program </vt:lpstr>
      <vt:lpstr>Types of Algorithms</vt:lpstr>
      <vt:lpstr>Types of Algorithms</vt:lpstr>
      <vt:lpstr>Tools &amp; Technologies</vt:lpstr>
      <vt:lpstr>Tools &amp; Technologies</vt:lpstr>
      <vt:lpstr>What Azure ML has to offer ?</vt:lpstr>
      <vt:lpstr>The Data Science Process</vt:lpstr>
      <vt:lpstr>Acquire &amp; Prepare Data</vt:lpstr>
      <vt:lpstr>Demos</vt:lpstr>
      <vt:lpstr>News Recommendation System</vt:lpstr>
      <vt:lpstr>Architecture</vt:lpstr>
      <vt:lpstr>Azure ML</vt:lpstr>
      <vt:lpstr>Difference b/w Classification &amp; Clustering.</vt:lpstr>
      <vt:lpstr>Throwing algorithms at you!!!</vt:lpstr>
      <vt:lpstr>PowerPoint Presentation</vt:lpstr>
      <vt:lpstr>Reference &amp; Resources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Saurabh Agrawal</dc:creator>
  <cp:lastModifiedBy>Saurabh Agrawal</cp:lastModifiedBy>
  <cp:revision>88</cp:revision>
  <dcterms:created xsi:type="dcterms:W3CDTF">2015-01-28T05:39:12Z</dcterms:created>
  <dcterms:modified xsi:type="dcterms:W3CDTF">2015-01-31T03:11:31Z</dcterms:modified>
</cp:coreProperties>
</file>