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Algerian" pitchFamily="82" charset="0"/>
      <p:regular r:id="rId24"/>
    </p:embeddedFont>
    <p:embeddedFont>
      <p:font typeface="Raleway" charset="0"/>
      <p:regular r:id="rId25"/>
      <p:bold r:id="rId26"/>
      <p:italic r:id="rId27"/>
      <p:boldItalic r:id="rId28"/>
    </p:embeddedFont>
    <p:embeddedFont>
      <p:font typeface="Lato" charset="0"/>
      <p:regular r:id="rId29"/>
      <p:bold r:id="rId30"/>
      <p:italic r:id="rId31"/>
      <p:boldItalic r:id="rId32"/>
    </p:embeddedFont>
    <p:embeddedFont>
      <p:font typeface="Roboto" charset="0"/>
      <p:regular r:id="rId33"/>
      <p:bold r:id="rId34"/>
      <p:italic r:id="rId35"/>
      <p:boldItalic r:id="rId36"/>
    </p:embeddedFont>
    <p:embeddedFont>
      <p:font typeface="Calibri" pitchFamily="34" charset="0"/>
      <p:regular r:id="rId37"/>
      <p:bold r:id="rId38"/>
      <p:italic r:id="rId39"/>
      <p:boldItalic r:id="rId40"/>
    </p:embeddedFont>
    <p:embeddedFont>
      <p:font typeface="Verdana"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5" roundtripDataSignature="AMtx7mgrqq/ffAclXj+eLWQtLDXPwwVWW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BD15CB16-53E7-4E6C-99D3-0A12E2C748A2}">
  <a:tblStyle styleId="{BD15CB16-53E7-4E6C-99D3-0A12E2C748A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4">
              <a:alpha val="20000"/>
            </a:schemeClr>
          </a:solidFill>
        </a:fill>
      </a:tcStyle>
    </a:band1H>
    <a:band2H>
      <a:tcTxStyle b="off" i="off"/>
      <a:tcStyle>
        <a:tcBdr/>
      </a:tcStyle>
    </a:band2H>
    <a:band1V>
      <a:tcTxStyle b="off" i="off"/>
      <a:tcStyle>
        <a:tcBdr/>
        <a:fill>
          <a:solidFill>
            <a:schemeClr val="accent4">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chemeClr val="accent4"/>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chemeClr val="accent4"/>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94" d="100"/>
          <a:sy n="94" d="100"/>
        </p:scale>
        <p:origin x="-476" y="-64"/>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font" Target="fonts/font1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font" Target="fonts/font2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font" Target="fonts/font20.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6" name="Google Shape;206;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2" name="Google Shape;21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8" name="Google Shape;21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2" name="Google Shape;9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8" name="Google Shape;9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1" name="Google Shape;11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3"/>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3"/>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3"/>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3"/>
          <p:cNvSpPr txBox="1">
            <a:spLocks noGrp="1"/>
          </p:cNvSpPr>
          <p:nvPr>
            <p:ph type="ctrTitle"/>
          </p:nvPr>
        </p:nvSpPr>
        <p:spPr>
          <a:xfrm>
            <a:off x="311700" y="701690"/>
            <a:ext cx="8520600" cy="990300"/>
          </a:xfrm>
          <a:prstGeom prst="rect">
            <a:avLst/>
          </a:prstGeom>
          <a:noFill/>
          <a:ln>
            <a:noFill/>
          </a:ln>
        </p:spPr>
        <p:txBody>
          <a:bodyPr spcFirstLastPara="1" wrap="square" lIns="91425" tIns="91425" rIns="91425" bIns="91425" anchor="b" anchorCtr="0">
            <a:normAutofit/>
          </a:bodyPr>
          <a:lstStyle>
            <a:lvl1pPr lvl="0" algn="ctr">
              <a:spcBef>
                <a:spcPts val="0"/>
              </a:spcBef>
              <a:spcAft>
                <a:spcPts val="0"/>
              </a:spcAft>
              <a:buClr>
                <a:schemeClr val="lt1"/>
              </a:buClr>
              <a:buSzPts val="4800"/>
              <a:buNone/>
              <a:defRPr sz="4400">
                <a:solidFill>
                  <a:schemeClr val="lt1"/>
                </a:solidFill>
                <a:latin typeface="Algerian"/>
                <a:ea typeface="Algerian"/>
                <a:cs typeface="Algerian"/>
                <a:sym typeface="Algerian"/>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14" name="Google Shape;14;p23"/>
          <p:cNvSpPr txBox="1">
            <a:spLocks noGrp="1"/>
          </p:cNvSpPr>
          <p:nvPr>
            <p:ph type="subTitle" idx="1"/>
          </p:nvPr>
        </p:nvSpPr>
        <p:spPr>
          <a:xfrm>
            <a:off x="2390267" y="3238450"/>
            <a:ext cx="6331500" cy="1241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1800"/>
              <a:buNone/>
              <a:defRPr>
                <a:solidFill>
                  <a:schemeClr val="lt1"/>
                </a:solidFill>
              </a:defRPr>
            </a:lvl1pPr>
            <a:lvl2pPr lvl="1" algn="l">
              <a:lnSpc>
                <a:spcPct val="100000"/>
              </a:lnSpc>
              <a:spcBef>
                <a:spcPts val="0"/>
              </a:spcBef>
              <a:spcAft>
                <a:spcPts val="0"/>
              </a:spcAft>
              <a:buClr>
                <a:schemeClr val="lt1"/>
              </a:buClr>
              <a:buSzPts val="1800"/>
              <a:buNone/>
              <a:defRPr sz="1800">
                <a:solidFill>
                  <a:schemeClr val="lt1"/>
                </a:solidFill>
              </a:defRPr>
            </a:lvl2pPr>
            <a:lvl3pPr lvl="2" algn="l">
              <a:lnSpc>
                <a:spcPct val="100000"/>
              </a:lnSpc>
              <a:spcBef>
                <a:spcPts val="0"/>
              </a:spcBef>
              <a:spcAft>
                <a:spcPts val="0"/>
              </a:spcAft>
              <a:buClr>
                <a:schemeClr val="lt1"/>
              </a:buClr>
              <a:buSzPts val="1800"/>
              <a:buNone/>
              <a:defRPr sz="1800">
                <a:solidFill>
                  <a:schemeClr val="lt1"/>
                </a:solidFill>
              </a:defRPr>
            </a:lvl3pPr>
            <a:lvl4pPr lvl="3" algn="l">
              <a:lnSpc>
                <a:spcPct val="100000"/>
              </a:lnSpc>
              <a:spcBef>
                <a:spcPts val="0"/>
              </a:spcBef>
              <a:spcAft>
                <a:spcPts val="0"/>
              </a:spcAft>
              <a:buClr>
                <a:schemeClr val="lt1"/>
              </a:buClr>
              <a:buSzPts val="1800"/>
              <a:buNone/>
              <a:defRPr sz="1800">
                <a:solidFill>
                  <a:schemeClr val="lt1"/>
                </a:solidFill>
              </a:defRPr>
            </a:lvl4pPr>
            <a:lvl5pPr lvl="4" algn="l">
              <a:lnSpc>
                <a:spcPct val="100000"/>
              </a:lnSpc>
              <a:spcBef>
                <a:spcPts val="0"/>
              </a:spcBef>
              <a:spcAft>
                <a:spcPts val="0"/>
              </a:spcAft>
              <a:buClr>
                <a:schemeClr val="lt1"/>
              </a:buClr>
              <a:buSzPts val="1800"/>
              <a:buNone/>
              <a:defRPr sz="1800">
                <a:solidFill>
                  <a:schemeClr val="lt1"/>
                </a:solidFill>
              </a:defRPr>
            </a:lvl5pPr>
            <a:lvl6pPr lvl="5" algn="l">
              <a:lnSpc>
                <a:spcPct val="100000"/>
              </a:lnSpc>
              <a:spcBef>
                <a:spcPts val="0"/>
              </a:spcBef>
              <a:spcAft>
                <a:spcPts val="0"/>
              </a:spcAft>
              <a:buClr>
                <a:schemeClr val="lt1"/>
              </a:buClr>
              <a:buSzPts val="1800"/>
              <a:buNone/>
              <a:defRPr sz="1800">
                <a:solidFill>
                  <a:schemeClr val="lt1"/>
                </a:solidFill>
              </a:defRPr>
            </a:lvl6pPr>
            <a:lvl7pPr lvl="6" algn="l">
              <a:lnSpc>
                <a:spcPct val="100000"/>
              </a:lnSpc>
              <a:spcBef>
                <a:spcPts val="0"/>
              </a:spcBef>
              <a:spcAft>
                <a:spcPts val="0"/>
              </a:spcAft>
              <a:buClr>
                <a:schemeClr val="lt1"/>
              </a:buClr>
              <a:buSzPts val="1800"/>
              <a:buNone/>
              <a:defRPr sz="1800">
                <a:solidFill>
                  <a:schemeClr val="lt1"/>
                </a:solidFill>
              </a:defRPr>
            </a:lvl7pPr>
            <a:lvl8pPr lvl="7" algn="l">
              <a:lnSpc>
                <a:spcPct val="100000"/>
              </a:lnSpc>
              <a:spcBef>
                <a:spcPts val="0"/>
              </a:spcBef>
              <a:spcAft>
                <a:spcPts val="0"/>
              </a:spcAft>
              <a:buClr>
                <a:schemeClr val="lt1"/>
              </a:buClr>
              <a:buSzPts val="1800"/>
              <a:buNone/>
              <a:defRPr sz="1800">
                <a:solidFill>
                  <a:schemeClr val="lt1"/>
                </a:solidFill>
              </a:defRPr>
            </a:lvl8pPr>
            <a:lvl9pPr lvl="8" algn="l">
              <a:lnSpc>
                <a:spcPct val="100000"/>
              </a:lnSpc>
              <a:spcBef>
                <a:spcPts val="0"/>
              </a:spcBef>
              <a:spcAft>
                <a:spcPts val="0"/>
              </a:spcAft>
              <a:buClr>
                <a:schemeClr val="lt1"/>
              </a:buClr>
              <a:buSzPts val="1800"/>
              <a:buNone/>
              <a:defRPr sz="1800">
                <a:solidFill>
                  <a:schemeClr val="lt1"/>
                </a:solidFill>
              </a:defRPr>
            </a:lvl9pPr>
          </a:lstStyle>
          <a:p>
            <a:endParaRPr/>
          </a:p>
        </p:txBody>
      </p:sp>
      <p:sp>
        <p:nvSpPr>
          <p:cNvPr id="15" name="Google Shape;15;p2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6"/>
        <p:cNvGrpSpPr/>
        <p:nvPr/>
      </p:nvGrpSpPr>
      <p:grpSpPr>
        <a:xfrm>
          <a:off x="0" y="0"/>
          <a:ext cx="0" cy="0"/>
          <a:chOff x="0" y="0"/>
          <a:chExt cx="0" cy="0"/>
        </a:xfrm>
      </p:grpSpPr>
      <p:sp>
        <p:nvSpPr>
          <p:cNvPr id="57" name="Google Shape;57;p32"/>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58" name="Google Shape;58;p32"/>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9" name="Google Shape;59;p32"/>
          <p:cNvSpPr txBox="1">
            <a:spLocks noGrp="1"/>
          </p:cNvSpPr>
          <p:nvPr>
            <p:ph type="title"/>
          </p:nvPr>
        </p:nvSpPr>
        <p:spPr>
          <a:xfrm>
            <a:off x="265500" y="1397350"/>
            <a:ext cx="4045200" cy="1318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dk1"/>
              </a:buClr>
              <a:buSzPts val="3600"/>
              <a:buNone/>
              <a:defRPr sz="3600">
                <a:solidFill>
                  <a:schemeClr val="dk1"/>
                </a:solidFill>
              </a:defRPr>
            </a:lvl1pPr>
            <a:lvl2pPr lvl="1" algn="ctr">
              <a:lnSpc>
                <a:spcPct val="100000"/>
              </a:lnSpc>
              <a:spcBef>
                <a:spcPts val="0"/>
              </a:spcBef>
              <a:spcAft>
                <a:spcPts val="0"/>
              </a:spcAft>
              <a:buClr>
                <a:schemeClr val="dk1"/>
              </a:buClr>
              <a:buSzPts val="3600"/>
              <a:buNone/>
              <a:defRPr sz="3600">
                <a:solidFill>
                  <a:schemeClr val="dk1"/>
                </a:solidFill>
              </a:defRPr>
            </a:lvl2pPr>
            <a:lvl3pPr lvl="2" algn="ctr">
              <a:lnSpc>
                <a:spcPct val="100000"/>
              </a:lnSpc>
              <a:spcBef>
                <a:spcPts val="0"/>
              </a:spcBef>
              <a:spcAft>
                <a:spcPts val="0"/>
              </a:spcAft>
              <a:buClr>
                <a:schemeClr val="dk1"/>
              </a:buClr>
              <a:buSzPts val="3600"/>
              <a:buNone/>
              <a:defRPr sz="3600">
                <a:solidFill>
                  <a:schemeClr val="dk1"/>
                </a:solidFill>
              </a:defRPr>
            </a:lvl3pPr>
            <a:lvl4pPr lvl="3" algn="ctr">
              <a:lnSpc>
                <a:spcPct val="100000"/>
              </a:lnSpc>
              <a:spcBef>
                <a:spcPts val="0"/>
              </a:spcBef>
              <a:spcAft>
                <a:spcPts val="0"/>
              </a:spcAft>
              <a:buClr>
                <a:schemeClr val="dk1"/>
              </a:buClr>
              <a:buSzPts val="3600"/>
              <a:buNone/>
              <a:defRPr sz="3600">
                <a:solidFill>
                  <a:schemeClr val="dk1"/>
                </a:solidFill>
              </a:defRPr>
            </a:lvl4pPr>
            <a:lvl5pPr lvl="4" algn="ctr">
              <a:lnSpc>
                <a:spcPct val="100000"/>
              </a:lnSpc>
              <a:spcBef>
                <a:spcPts val="0"/>
              </a:spcBef>
              <a:spcAft>
                <a:spcPts val="0"/>
              </a:spcAft>
              <a:buClr>
                <a:schemeClr val="dk1"/>
              </a:buClr>
              <a:buSzPts val="3600"/>
              <a:buNone/>
              <a:defRPr sz="3600">
                <a:solidFill>
                  <a:schemeClr val="dk1"/>
                </a:solidFill>
              </a:defRPr>
            </a:lvl5pPr>
            <a:lvl6pPr lvl="5" algn="ctr">
              <a:lnSpc>
                <a:spcPct val="100000"/>
              </a:lnSpc>
              <a:spcBef>
                <a:spcPts val="0"/>
              </a:spcBef>
              <a:spcAft>
                <a:spcPts val="0"/>
              </a:spcAft>
              <a:buClr>
                <a:schemeClr val="dk1"/>
              </a:buClr>
              <a:buSzPts val="3600"/>
              <a:buNone/>
              <a:defRPr sz="3600">
                <a:solidFill>
                  <a:schemeClr val="dk1"/>
                </a:solidFill>
              </a:defRPr>
            </a:lvl6pPr>
            <a:lvl7pPr lvl="6" algn="ctr">
              <a:lnSpc>
                <a:spcPct val="100000"/>
              </a:lnSpc>
              <a:spcBef>
                <a:spcPts val="0"/>
              </a:spcBef>
              <a:spcAft>
                <a:spcPts val="0"/>
              </a:spcAft>
              <a:buClr>
                <a:schemeClr val="dk1"/>
              </a:buClr>
              <a:buSzPts val="3600"/>
              <a:buNone/>
              <a:defRPr sz="3600">
                <a:solidFill>
                  <a:schemeClr val="dk1"/>
                </a:solidFill>
              </a:defRPr>
            </a:lvl7pPr>
            <a:lvl8pPr lvl="7" algn="ctr">
              <a:lnSpc>
                <a:spcPct val="100000"/>
              </a:lnSpc>
              <a:spcBef>
                <a:spcPts val="0"/>
              </a:spcBef>
              <a:spcAft>
                <a:spcPts val="0"/>
              </a:spcAft>
              <a:buClr>
                <a:schemeClr val="dk1"/>
              </a:buClr>
              <a:buSzPts val="3600"/>
              <a:buNone/>
              <a:defRPr sz="3600">
                <a:solidFill>
                  <a:schemeClr val="dk1"/>
                </a:solidFill>
              </a:defRPr>
            </a:lvl8pPr>
            <a:lvl9pPr lvl="8" algn="ctr">
              <a:lnSpc>
                <a:spcPct val="100000"/>
              </a:lnSpc>
              <a:spcBef>
                <a:spcPts val="0"/>
              </a:spcBef>
              <a:spcAft>
                <a:spcPts val="0"/>
              </a:spcAft>
              <a:buClr>
                <a:schemeClr val="dk1"/>
              </a:buClr>
              <a:buSzPts val="3600"/>
              <a:buNone/>
              <a:defRPr sz="3600">
                <a:solidFill>
                  <a:schemeClr val="dk1"/>
                </a:solidFill>
              </a:defRPr>
            </a:lvl9pPr>
          </a:lstStyle>
          <a:p>
            <a:endParaRPr/>
          </a:p>
        </p:txBody>
      </p:sp>
      <p:sp>
        <p:nvSpPr>
          <p:cNvPr id="60" name="Google Shape;60;p32"/>
          <p:cNvSpPr txBox="1">
            <a:spLocks noGrp="1"/>
          </p:cNvSpPr>
          <p:nvPr>
            <p:ph type="subTitle" idx="1"/>
          </p:nvPr>
        </p:nvSpPr>
        <p:spPr>
          <a:xfrm>
            <a:off x="265500" y="273537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1" name="Google Shape;61;p3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62" name="Google Shape;62;p3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3"/>
        <p:cNvGrpSpPr/>
        <p:nvPr/>
      </p:nvGrpSpPr>
      <p:grpSpPr>
        <a:xfrm>
          <a:off x="0" y="0"/>
          <a:ext cx="0" cy="0"/>
          <a:chOff x="0" y="0"/>
          <a:chExt cx="0" cy="0"/>
        </a:xfrm>
      </p:grpSpPr>
      <p:cxnSp>
        <p:nvCxnSpPr>
          <p:cNvPr id="64" name="Google Shape;64;p33"/>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65" name="Google Shape;65;p33"/>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66" name="Google Shape;66;p33"/>
          <p:cNvSpPr txBox="1">
            <a:spLocks noGrp="1"/>
          </p:cNvSpPr>
          <p:nvPr>
            <p:ph type="body" idx="1"/>
          </p:nvPr>
        </p:nvSpPr>
        <p:spPr>
          <a:xfrm>
            <a:off x="328017" y="4226025"/>
            <a:ext cx="8388600" cy="3936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67" name="Google Shape;67;p33"/>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8"/>
        <p:cNvGrpSpPr/>
        <p:nvPr/>
      </p:nvGrpSpPr>
      <p:grpSpPr>
        <a:xfrm>
          <a:off x="0" y="0"/>
          <a:ext cx="0" cy="0"/>
          <a:chOff x="0" y="0"/>
          <a:chExt cx="0" cy="0"/>
        </a:xfrm>
      </p:grpSpPr>
      <p:cxnSp>
        <p:nvCxnSpPr>
          <p:cNvPr id="69" name="Google Shape;69;p34"/>
          <p:cNvCxnSpPr/>
          <p:nvPr/>
        </p:nvCxnSpPr>
        <p:spPr>
          <a:xfrm>
            <a:off x="425200" y="4740000"/>
            <a:ext cx="8296800" cy="0"/>
          </a:xfrm>
          <a:prstGeom prst="straightConnector1">
            <a:avLst/>
          </a:prstGeom>
          <a:noFill/>
          <a:ln w="19050" cap="flat" cmpd="sng">
            <a:solidFill>
              <a:schemeClr val="dk2"/>
            </a:solidFill>
            <a:prstDash val="solid"/>
            <a:round/>
            <a:headEnd type="none" w="sm" len="sm"/>
            <a:tailEnd type="none" w="sm" len="sm"/>
          </a:ln>
        </p:spPr>
      </p:cxnSp>
      <p:cxnSp>
        <p:nvCxnSpPr>
          <p:cNvPr id="70" name="Google Shape;70;p34"/>
          <p:cNvCxnSpPr/>
          <p:nvPr/>
        </p:nvCxnSpPr>
        <p:spPr>
          <a:xfrm>
            <a:off x="425200" y="415650"/>
            <a:ext cx="8296800" cy="0"/>
          </a:xfrm>
          <a:prstGeom prst="straightConnector1">
            <a:avLst/>
          </a:prstGeom>
          <a:noFill/>
          <a:ln w="38100" cap="flat" cmpd="sng">
            <a:solidFill>
              <a:schemeClr val="dk2"/>
            </a:solidFill>
            <a:prstDash val="solid"/>
            <a:round/>
            <a:headEnd type="none" w="sm" len="sm"/>
            <a:tailEnd type="none" w="sm" len="sm"/>
          </a:ln>
        </p:spPr>
      </p:cxnSp>
      <p:sp>
        <p:nvSpPr>
          <p:cNvPr id="71" name="Google Shape;71;p34"/>
          <p:cNvSpPr txBox="1">
            <a:spLocks noGrp="1"/>
          </p:cNvSpPr>
          <p:nvPr>
            <p:ph type="title" hasCustomPrompt="1"/>
          </p:nvPr>
        </p:nvSpPr>
        <p:spPr>
          <a:xfrm>
            <a:off x="853950" y="1304850"/>
            <a:ext cx="7436100" cy="1538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lnSpc>
                <a:spcPct val="100000"/>
              </a:lnSpc>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72" name="Google Shape;72;p34"/>
          <p:cNvSpPr txBox="1">
            <a:spLocks noGrp="1"/>
          </p:cNvSpPr>
          <p:nvPr>
            <p:ph type="body" idx="1"/>
          </p:nvPr>
        </p:nvSpPr>
        <p:spPr>
          <a:xfrm>
            <a:off x="853950" y="2919450"/>
            <a:ext cx="74361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73" name="Google Shape;73;p3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2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0" name="Google Shape;20;p2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21" name="Google Shape;21;p25"/>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2" name="Google Shape;22;p25"/>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23" name="Google Shape;23;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24"/>
        <p:cNvGrpSpPr/>
        <p:nvPr/>
      </p:nvGrpSpPr>
      <p:grpSpPr>
        <a:xfrm>
          <a:off x="0" y="0"/>
          <a:ext cx="0" cy="0"/>
          <a:chOff x="0" y="0"/>
          <a:chExt cx="0" cy="0"/>
        </a:xfrm>
      </p:grpSpPr>
      <p:cxnSp>
        <p:nvCxnSpPr>
          <p:cNvPr id="25" name="Google Shape;25;p26"/>
          <p:cNvCxnSpPr/>
          <p:nvPr/>
        </p:nvCxnSpPr>
        <p:spPr>
          <a:xfrm>
            <a:off x="425200" y="415650"/>
            <a:ext cx="8296800" cy="0"/>
          </a:xfrm>
          <a:prstGeom prst="straightConnector1">
            <a:avLst/>
          </a:prstGeom>
          <a:noFill/>
          <a:ln w="38100" cap="flat" cmpd="sng">
            <a:solidFill>
              <a:schemeClr val="lt1"/>
            </a:solidFill>
            <a:prstDash val="solid"/>
            <a:round/>
            <a:headEnd type="none" w="sm" len="sm"/>
            <a:tailEnd type="none" w="sm" len="sm"/>
          </a:ln>
        </p:spPr>
      </p:cxnSp>
      <p:cxnSp>
        <p:nvCxnSpPr>
          <p:cNvPr id="26" name="Google Shape;26;p26"/>
          <p:cNvCxnSpPr/>
          <p:nvPr/>
        </p:nvCxnSpPr>
        <p:spPr>
          <a:xfrm>
            <a:off x="425200" y="4740000"/>
            <a:ext cx="8296800" cy="0"/>
          </a:xfrm>
          <a:prstGeom prst="straightConnector1">
            <a:avLst/>
          </a:prstGeom>
          <a:noFill/>
          <a:ln w="19050" cap="flat" cmpd="sng">
            <a:solidFill>
              <a:schemeClr val="lt1"/>
            </a:solidFill>
            <a:prstDash val="solid"/>
            <a:round/>
            <a:headEnd type="none" w="sm" len="sm"/>
            <a:tailEnd type="none" w="sm" len="sm"/>
          </a:ln>
        </p:spPr>
      </p:cxnSp>
      <p:sp>
        <p:nvSpPr>
          <p:cNvPr id="27" name="Google Shape;27;p26"/>
          <p:cNvSpPr txBox="1">
            <a:spLocks noGrp="1"/>
          </p:cNvSpPr>
          <p:nvPr>
            <p:ph type="title"/>
          </p:nvPr>
        </p:nvSpPr>
        <p:spPr>
          <a:xfrm>
            <a:off x="406425" y="1806825"/>
            <a:ext cx="8296800" cy="1542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Clr>
                <a:schemeClr val="lt1"/>
              </a:buClr>
              <a:buSzPts val="4800"/>
              <a:buNone/>
              <a:defRPr sz="4800">
                <a:solidFill>
                  <a:schemeClr val="lt1"/>
                </a:solidFill>
              </a:defRPr>
            </a:lvl2pPr>
            <a:lvl3pPr lvl="2" algn="ctr">
              <a:lnSpc>
                <a:spcPct val="100000"/>
              </a:lnSpc>
              <a:spcBef>
                <a:spcPts val="0"/>
              </a:spcBef>
              <a:spcAft>
                <a:spcPts val="0"/>
              </a:spcAft>
              <a:buClr>
                <a:schemeClr val="lt1"/>
              </a:buClr>
              <a:buSzPts val="4800"/>
              <a:buNone/>
              <a:defRPr sz="4800">
                <a:solidFill>
                  <a:schemeClr val="lt1"/>
                </a:solidFill>
              </a:defRPr>
            </a:lvl3pPr>
            <a:lvl4pPr lvl="3" algn="ctr">
              <a:lnSpc>
                <a:spcPct val="100000"/>
              </a:lnSpc>
              <a:spcBef>
                <a:spcPts val="0"/>
              </a:spcBef>
              <a:spcAft>
                <a:spcPts val="0"/>
              </a:spcAft>
              <a:buClr>
                <a:schemeClr val="lt1"/>
              </a:buClr>
              <a:buSzPts val="4800"/>
              <a:buNone/>
              <a:defRPr sz="4800">
                <a:solidFill>
                  <a:schemeClr val="lt1"/>
                </a:solidFill>
              </a:defRPr>
            </a:lvl4pPr>
            <a:lvl5pPr lvl="4" algn="ctr">
              <a:lnSpc>
                <a:spcPct val="100000"/>
              </a:lnSpc>
              <a:spcBef>
                <a:spcPts val="0"/>
              </a:spcBef>
              <a:spcAft>
                <a:spcPts val="0"/>
              </a:spcAft>
              <a:buClr>
                <a:schemeClr val="lt1"/>
              </a:buClr>
              <a:buSzPts val="4800"/>
              <a:buNone/>
              <a:defRPr sz="4800">
                <a:solidFill>
                  <a:schemeClr val="lt1"/>
                </a:solidFill>
              </a:defRPr>
            </a:lvl5pPr>
            <a:lvl6pPr lvl="5" algn="ctr">
              <a:lnSpc>
                <a:spcPct val="100000"/>
              </a:lnSpc>
              <a:spcBef>
                <a:spcPts val="0"/>
              </a:spcBef>
              <a:spcAft>
                <a:spcPts val="0"/>
              </a:spcAft>
              <a:buClr>
                <a:schemeClr val="lt1"/>
              </a:buClr>
              <a:buSzPts val="4800"/>
              <a:buNone/>
              <a:defRPr sz="4800">
                <a:solidFill>
                  <a:schemeClr val="lt1"/>
                </a:solidFill>
              </a:defRPr>
            </a:lvl6pPr>
            <a:lvl7pPr lvl="6" algn="ctr">
              <a:lnSpc>
                <a:spcPct val="100000"/>
              </a:lnSpc>
              <a:spcBef>
                <a:spcPts val="0"/>
              </a:spcBef>
              <a:spcAft>
                <a:spcPts val="0"/>
              </a:spcAft>
              <a:buClr>
                <a:schemeClr val="lt1"/>
              </a:buClr>
              <a:buSzPts val="4800"/>
              <a:buNone/>
              <a:defRPr sz="4800">
                <a:solidFill>
                  <a:schemeClr val="lt1"/>
                </a:solidFill>
              </a:defRPr>
            </a:lvl7pPr>
            <a:lvl8pPr lvl="7" algn="ctr">
              <a:lnSpc>
                <a:spcPct val="100000"/>
              </a:lnSpc>
              <a:spcBef>
                <a:spcPts val="0"/>
              </a:spcBef>
              <a:spcAft>
                <a:spcPts val="0"/>
              </a:spcAft>
              <a:buClr>
                <a:schemeClr val="lt1"/>
              </a:buClr>
              <a:buSzPts val="4800"/>
              <a:buNone/>
              <a:defRPr sz="4800">
                <a:solidFill>
                  <a:schemeClr val="lt1"/>
                </a:solidFill>
              </a:defRPr>
            </a:lvl8pPr>
            <a:lvl9pPr lvl="8" algn="ctr">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28" name="Google Shape;28;p26"/>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cxnSp>
        <p:nvCxnSpPr>
          <p:cNvPr id="30" name="Google Shape;30;p27"/>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1" name="Google Shape;31;p27"/>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2" name="Google Shape;32;p2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3" name="Google Shape;33;p27"/>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4" name="Google Shape;34;p27"/>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35" name="Google Shape;35;p27"/>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6"/>
        <p:cNvGrpSpPr/>
        <p:nvPr/>
      </p:nvGrpSpPr>
      <p:grpSpPr>
        <a:xfrm>
          <a:off x="0" y="0"/>
          <a:ext cx="0" cy="0"/>
          <a:chOff x="0" y="0"/>
          <a:chExt cx="0" cy="0"/>
        </a:xfrm>
      </p:grpSpPr>
      <p:cxnSp>
        <p:nvCxnSpPr>
          <p:cNvPr id="37" name="Google Shape;37;p28"/>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8" name="Google Shape;38;p28"/>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9" name="Google Shape;39;p28"/>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0" name="Google Shape;40;p28"/>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1" name="Google Shape;41;p28"/>
          <p:cNvSpPr txBox="1">
            <a:spLocks noGrp="1"/>
          </p:cNvSpPr>
          <p:nvPr>
            <p:ph type="body" idx="1"/>
          </p:nvPr>
        </p:nvSpPr>
        <p:spPr>
          <a:xfrm>
            <a:off x="2400303" y="1602675"/>
            <a:ext cx="3071400" cy="3002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2" name="Google Shape;42;p28"/>
          <p:cNvSpPr txBox="1">
            <a:spLocks noGrp="1"/>
          </p:cNvSpPr>
          <p:nvPr>
            <p:ph type="body" idx="2"/>
          </p:nvPr>
        </p:nvSpPr>
        <p:spPr>
          <a:xfrm>
            <a:off x="5650572" y="1602675"/>
            <a:ext cx="3071400" cy="3002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3" name="Google Shape;43;p28"/>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29"/>
          <p:cNvSpPr txBox="1">
            <a:spLocks noGrp="1"/>
          </p:cNvSpPr>
          <p:nvPr>
            <p:ph type="title"/>
          </p:nvPr>
        </p:nvSpPr>
        <p:spPr>
          <a:xfrm>
            <a:off x="303300" y="411575"/>
            <a:ext cx="8520600" cy="639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6" name="Google Shape;46;p29"/>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cxnSp>
        <p:nvCxnSpPr>
          <p:cNvPr id="48" name="Google Shape;48;p30"/>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9" name="Google Shape;49;p30"/>
          <p:cNvSpPr txBox="1">
            <a:spLocks noGrp="1"/>
          </p:cNvSpPr>
          <p:nvPr>
            <p:ph type="title"/>
          </p:nvPr>
        </p:nvSpPr>
        <p:spPr>
          <a:xfrm>
            <a:off x="319500" y="936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0" name="Google Shape;50;p30"/>
          <p:cNvSpPr txBox="1">
            <a:spLocks noGrp="1"/>
          </p:cNvSpPr>
          <p:nvPr>
            <p:ph type="body" idx="1"/>
          </p:nvPr>
        </p:nvSpPr>
        <p:spPr>
          <a:xfrm>
            <a:off x="319500" y="1846804"/>
            <a:ext cx="2808000" cy="28062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51" name="Google Shape;51;p30"/>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52"/>
        <p:cNvGrpSpPr/>
        <p:nvPr/>
      </p:nvGrpSpPr>
      <p:grpSpPr>
        <a:xfrm>
          <a:off x="0" y="0"/>
          <a:ext cx="0" cy="0"/>
          <a:chOff x="0" y="0"/>
          <a:chExt cx="0" cy="0"/>
        </a:xfrm>
      </p:grpSpPr>
      <p:cxnSp>
        <p:nvCxnSpPr>
          <p:cNvPr id="53" name="Google Shape;53;p31"/>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54" name="Google Shape;54;p31"/>
          <p:cNvSpPr txBox="1">
            <a:spLocks noGrp="1"/>
          </p:cNvSpPr>
          <p:nvPr>
            <p:ph type="title"/>
          </p:nvPr>
        </p:nvSpPr>
        <p:spPr>
          <a:xfrm>
            <a:off x="283103" y="712141"/>
            <a:ext cx="6244200" cy="38355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55" name="Google Shape;55;p3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3000"/>
              <a:buFont typeface="Raleway"/>
              <a:buNone/>
              <a:defRPr sz="3000" b="1" i="0" u="none" strike="noStrike" cap="none">
                <a:solidFill>
                  <a:schemeClr val="dk2"/>
                </a:solidFill>
                <a:latin typeface="Raleway"/>
                <a:ea typeface="Raleway"/>
                <a:cs typeface="Raleway"/>
                <a:sym typeface="Raleway"/>
              </a:defRPr>
            </a:lvl9pPr>
          </a:lstStyle>
          <a:p>
            <a:endParaRPr/>
          </a:p>
        </p:txBody>
      </p:sp>
      <p:sp>
        <p:nvSpPr>
          <p:cNvPr id="7" name="Google Shape;7;p22"/>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Lato"/>
              <a:buChar char="●"/>
              <a:defRPr sz="1800" b="0" i="0" u="none" strike="noStrike" cap="none">
                <a:solidFill>
                  <a:schemeClr val="dk2"/>
                </a:solidFill>
                <a:latin typeface="Lato"/>
                <a:ea typeface="Lato"/>
                <a:cs typeface="Lato"/>
                <a:sym typeface="Lato"/>
              </a:defRPr>
            </a:lvl1pPr>
            <a:lvl2pPr marL="914400" marR="0" lvl="1"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2pPr>
            <a:lvl3pPr marL="1371600" marR="0" lvl="2"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3pPr>
            <a:lvl4pPr marL="1828800" marR="0" lvl="3"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4pPr>
            <a:lvl5pPr marL="2286000" marR="0" lvl="4"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5pPr>
            <a:lvl6pPr marL="2743200" marR="0" lvl="5"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6pPr>
            <a:lvl7pPr marL="3200400" marR="0" lvl="6"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7pPr>
            <a:lvl8pPr marL="3657600" marR="0" lvl="7"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8pPr>
            <a:lvl9pPr marL="4114800" marR="0" lvl="8" indent="-317500" algn="l" rtl="0">
              <a:lnSpc>
                <a:spcPct val="115000"/>
              </a:lnSpc>
              <a:spcBef>
                <a:spcPts val="0"/>
              </a:spcBef>
              <a:spcAft>
                <a:spcPts val="0"/>
              </a:spcAft>
              <a:buClr>
                <a:schemeClr val="dk2"/>
              </a:buClr>
              <a:buSzPts val="1400"/>
              <a:buFont typeface="Lato"/>
              <a:buChar char="■"/>
              <a:defRPr sz="1400" b="0" i="0" u="none" strike="noStrike" cap="none">
                <a:solidFill>
                  <a:schemeClr val="dk2"/>
                </a:solidFill>
                <a:latin typeface="Lato"/>
                <a:ea typeface="Lato"/>
                <a:cs typeface="Lato"/>
                <a:sym typeface="Lato"/>
              </a:defRPr>
            </a:lvl9pPr>
          </a:lstStyle>
          <a:p>
            <a:endParaRPr/>
          </a:p>
        </p:txBody>
      </p:sp>
      <p:sp>
        <p:nvSpPr>
          <p:cNvPr id="8" name="Google Shape;8;p22"/>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7"/>
        <p:cNvGrpSpPr/>
        <p:nvPr/>
      </p:nvGrpSpPr>
      <p:grpSpPr>
        <a:xfrm>
          <a:off x="0" y="0"/>
          <a:ext cx="0" cy="0"/>
          <a:chOff x="0" y="0"/>
          <a:chExt cx="0" cy="0"/>
        </a:xfrm>
      </p:grpSpPr>
      <p:sp>
        <p:nvSpPr>
          <p:cNvPr id="78" name="Google Shape;78;p1"/>
          <p:cNvSpPr txBox="1">
            <a:spLocks noGrp="1"/>
          </p:cNvSpPr>
          <p:nvPr>
            <p:ph type="ctrTitle"/>
          </p:nvPr>
        </p:nvSpPr>
        <p:spPr>
          <a:xfrm>
            <a:off x="311700" y="701690"/>
            <a:ext cx="8520600" cy="99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5200"/>
              <a:buNone/>
            </a:pPr>
            <a:r>
              <a:rPr lang="en-US">
                <a:solidFill>
                  <a:srgbClr val="20124D"/>
                </a:solidFill>
              </a:rPr>
              <a:t>Capstone Project - 01</a:t>
            </a:r>
            <a:endParaRPr>
              <a:solidFill>
                <a:srgbClr val="20124D"/>
              </a:solidFill>
            </a:endParaRPr>
          </a:p>
        </p:txBody>
      </p:sp>
      <p:sp>
        <p:nvSpPr>
          <p:cNvPr id="79" name="Google Shape;79;p1"/>
          <p:cNvSpPr txBox="1">
            <a:spLocks noGrp="1"/>
          </p:cNvSpPr>
          <p:nvPr>
            <p:ph type="subTitle" idx="1"/>
          </p:nvPr>
        </p:nvSpPr>
        <p:spPr>
          <a:xfrm>
            <a:off x="311700" y="1899746"/>
            <a:ext cx="8520600" cy="874985"/>
          </a:xfrm>
          <a:prstGeom prst="rect">
            <a:avLst/>
          </a:prstGeom>
          <a:noFill/>
          <a:ln>
            <a:noFill/>
          </a:ln>
        </p:spPr>
        <p:txBody>
          <a:bodyPr spcFirstLastPara="1" wrap="square" lIns="91425" tIns="91425" rIns="91425" bIns="91425" anchor="t" anchorCtr="0">
            <a:noAutofit/>
          </a:bodyPr>
          <a:lstStyle/>
          <a:p>
            <a:pPr marL="457200" lvl="0" indent="-342900" algn="ctr" rtl="0">
              <a:lnSpc>
                <a:spcPct val="100000"/>
              </a:lnSpc>
              <a:spcBef>
                <a:spcPts val="0"/>
              </a:spcBef>
              <a:spcAft>
                <a:spcPts val="0"/>
              </a:spcAft>
              <a:buSzPts val="2800"/>
              <a:buNone/>
            </a:pPr>
            <a:r>
              <a:rPr lang="en-US" sz="2700" b="1" dirty="0">
                <a:solidFill>
                  <a:srgbClr val="38761D"/>
                </a:solidFill>
              </a:rPr>
              <a:t>Global Terrorism Analysis</a:t>
            </a:r>
            <a:endParaRPr sz="2700">
              <a:solidFill>
                <a:srgbClr val="38761D"/>
              </a:solidFill>
            </a:endParaRPr>
          </a:p>
          <a:p>
            <a:pPr marL="457200" lvl="0" indent="-342900" algn="ctr" rtl="0">
              <a:lnSpc>
                <a:spcPct val="100000"/>
              </a:lnSpc>
              <a:spcBef>
                <a:spcPts val="0"/>
              </a:spcBef>
              <a:spcAft>
                <a:spcPts val="0"/>
              </a:spcAft>
              <a:buSzPts val="2800"/>
              <a:buNone/>
            </a:pPr>
            <a:endParaRPr sz="3200" b="1">
              <a:solidFill>
                <a:srgbClr val="002060"/>
              </a:solidFill>
            </a:endParaRPr>
          </a:p>
          <a:p>
            <a:pPr marL="457200" lvl="0" indent="-342900" algn="ctr" rtl="0">
              <a:lnSpc>
                <a:spcPct val="100000"/>
              </a:lnSpc>
              <a:spcBef>
                <a:spcPts val="0"/>
              </a:spcBef>
              <a:spcAft>
                <a:spcPts val="0"/>
              </a:spcAft>
              <a:buSzPts val="2800"/>
              <a:buNone/>
            </a:pPr>
            <a:r>
              <a:rPr lang="en-US" sz="2200" b="1" i="1" dirty="0">
                <a:solidFill>
                  <a:srgbClr val="002060"/>
                </a:solidFill>
              </a:rPr>
              <a:t>Project Type - EDA</a:t>
            </a:r>
            <a:endParaRPr sz="2000"/>
          </a:p>
          <a:p>
            <a:pPr marL="457200" lvl="0" indent="-342900" algn="ctr" rtl="0">
              <a:lnSpc>
                <a:spcPct val="100000"/>
              </a:lnSpc>
              <a:spcBef>
                <a:spcPts val="0"/>
              </a:spcBef>
              <a:spcAft>
                <a:spcPts val="0"/>
              </a:spcAft>
              <a:buSzPts val="2800"/>
              <a:buNone/>
            </a:pPr>
            <a:r>
              <a:rPr lang="en-US" sz="2200" b="1" i="1" dirty="0">
                <a:solidFill>
                  <a:srgbClr val="002060"/>
                </a:solidFill>
              </a:rPr>
              <a:t>Contribution – Individual</a:t>
            </a:r>
            <a:endParaRPr sz="2000"/>
          </a:p>
          <a:p>
            <a:pPr marL="457200" lvl="0" indent="-342900" algn="ctr" rtl="0">
              <a:lnSpc>
                <a:spcPct val="100000"/>
              </a:lnSpc>
              <a:spcBef>
                <a:spcPts val="0"/>
              </a:spcBef>
              <a:spcAft>
                <a:spcPts val="0"/>
              </a:spcAft>
              <a:buSzPts val="2800"/>
              <a:buNone/>
            </a:pPr>
            <a:r>
              <a:rPr lang="en-US" sz="2200" b="1" i="1" dirty="0">
                <a:solidFill>
                  <a:srgbClr val="002060"/>
                </a:solidFill>
              </a:rPr>
              <a:t>Presented By </a:t>
            </a:r>
            <a:r>
              <a:rPr lang="en-US" sz="2200" b="1" i="1" dirty="0" smtClean="0">
                <a:solidFill>
                  <a:srgbClr val="002060"/>
                </a:solidFill>
              </a:rPr>
              <a:t>– </a:t>
            </a:r>
            <a:r>
              <a:rPr lang="en-US" sz="2200" b="1" i="1" dirty="0" err="1" smtClean="0">
                <a:solidFill>
                  <a:srgbClr val="002060"/>
                </a:solidFill>
              </a:rPr>
              <a:t>Saurabh</a:t>
            </a:r>
            <a:r>
              <a:rPr lang="en-US" sz="2200" b="1" i="1" dirty="0" smtClean="0">
                <a:solidFill>
                  <a:srgbClr val="002060"/>
                </a:solidFill>
              </a:rPr>
              <a:t> </a:t>
            </a:r>
            <a:r>
              <a:rPr lang="en-US" sz="2200" b="1" i="1" dirty="0" err="1" smtClean="0">
                <a:solidFill>
                  <a:srgbClr val="002060"/>
                </a:solidFill>
              </a:rPr>
              <a:t>Kisan</a:t>
            </a:r>
            <a:r>
              <a:rPr lang="en-US" sz="2200" b="1" i="1" dirty="0" smtClean="0">
                <a:solidFill>
                  <a:srgbClr val="002060"/>
                </a:solidFill>
              </a:rPr>
              <a:t> </a:t>
            </a:r>
            <a:r>
              <a:rPr lang="en-US" sz="2200" b="1" i="1" dirty="0" err="1" smtClean="0">
                <a:solidFill>
                  <a:srgbClr val="002060"/>
                </a:solidFill>
              </a:rPr>
              <a:t>Doke</a:t>
            </a:r>
            <a:endParaRPr sz="2000"/>
          </a:p>
          <a:p>
            <a:pPr marL="457200" lvl="0" indent="-342900" algn="ctr" rtl="0">
              <a:lnSpc>
                <a:spcPct val="100000"/>
              </a:lnSpc>
              <a:spcBef>
                <a:spcPts val="0"/>
              </a:spcBef>
              <a:spcAft>
                <a:spcPts val="0"/>
              </a:spcAft>
              <a:buSzPts val="2800"/>
              <a:buNone/>
            </a:pPr>
            <a:endParaRPr sz="2000"/>
          </a:p>
        </p:txBody>
      </p:sp>
      <p:cxnSp>
        <p:nvCxnSpPr>
          <p:cNvPr id="80" name="Google Shape;80;p1"/>
          <p:cNvCxnSpPr/>
          <p:nvPr/>
        </p:nvCxnSpPr>
        <p:spPr>
          <a:xfrm>
            <a:off x="1488558" y="1571785"/>
            <a:ext cx="6166884" cy="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cxnSp>
        <p:nvCxnSpPr>
          <p:cNvPr id="81" name="Google Shape;81;p1"/>
          <p:cNvCxnSpPr/>
          <p:nvPr/>
        </p:nvCxnSpPr>
        <p:spPr>
          <a:xfrm rot="10800000">
            <a:off x="2473842" y="2406625"/>
            <a:ext cx="4352260" cy="0"/>
          </a:xfrm>
          <a:prstGeom prst="straightConnector1">
            <a:avLst/>
          </a:prstGeom>
          <a:noFill/>
          <a:ln w="25400" cap="flat" cmpd="sng">
            <a:solidFill>
              <a:schemeClr val="accent2"/>
            </a:solidFill>
            <a:prstDash val="solid"/>
            <a:round/>
            <a:headEnd type="none" w="sm" len="sm"/>
            <a:tailEnd type="none" w="sm" len="sm"/>
          </a:ln>
          <a:effectLst>
            <a:outerShdw blurRad="40000" dist="20000" dir="5400000" rotWithShape="0">
              <a:srgbClr val="000000">
                <a:alpha val="37254"/>
              </a:srgbClr>
            </a:outerShdw>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0"/>
          <p:cNvSpPr txBox="1"/>
          <p:nvPr/>
        </p:nvSpPr>
        <p:spPr>
          <a:xfrm>
            <a:off x="598969" y="498291"/>
            <a:ext cx="5922334" cy="80021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sng" strike="noStrike" cap="none">
                <a:solidFill>
                  <a:srgbClr val="002732"/>
                </a:solidFill>
                <a:latin typeface="Arial"/>
                <a:ea typeface="Arial"/>
                <a:cs typeface="Arial"/>
                <a:sym typeface="Arial"/>
              </a:rPr>
              <a:t>3.Analysis based on Most affected area of Terrorism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r>
            <a:br>
              <a:rPr lang="en-US" sz="1400" b="0" i="0" u="none" strike="noStrike" cap="none">
                <a:solidFill>
                  <a:srgbClr val="000000"/>
                </a:solidFill>
                <a:latin typeface="Arial"/>
                <a:ea typeface="Arial"/>
                <a:cs typeface="Arial"/>
                <a:sym typeface="Arial"/>
              </a:rPr>
            </a:br>
            <a:endParaRPr sz="1400" b="0" i="0" u="none" strike="noStrike" cap="none">
              <a:solidFill>
                <a:srgbClr val="000000"/>
              </a:solidFill>
              <a:latin typeface="Arial"/>
              <a:ea typeface="Arial"/>
              <a:cs typeface="Arial"/>
              <a:sym typeface="Arial"/>
            </a:endParaRPr>
          </a:p>
        </p:txBody>
      </p:sp>
      <p:sp>
        <p:nvSpPr>
          <p:cNvPr id="142" name="Google Shape;142;p10"/>
          <p:cNvSpPr txBox="1"/>
          <p:nvPr/>
        </p:nvSpPr>
        <p:spPr>
          <a:xfrm>
            <a:off x="754912" y="959956"/>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1" u="sng" strike="noStrike" cap="none">
                <a:solidFill>
                  <a:srgbClr val="002060"/>
                </a:solidFill>
                <a:latin typeface="Roboto"/>
                <a:ea typeface="Roboto"/>
                <a:cs typeface="Roboto"/>
                <a:sym typeface="Roboto"/>
              </a:rPr>
              <a:t>3.1Top 10 Most affected Region</a:t>
            </a:r>
            <a:endParaRPr sz="1400" b="0" i="0" u="none" strike="noStrike" cap="none">
              <a:solidFill>
                <a:srgbClr val="000000"/>
              </a:solidFill>
              <a:latin typeface="Arial"/>
              <a:ea typeface="Arial"/>
              <a:cs typeface="Arial"/>
              <a:sym typeface="Arial"/>
            </a:endParaRPr>
          </a:p>
        </p:txBody>
      </p:sp>
      <p:pic>
        <p:nvPicPr>
          <p:cNvPr id="143" name="Google Shape;143;p10"/>
          <p:cNvPicPr preferRelativeResize="0"/>
          <p:nvPr/>
        </p:nvPicPr>
        <p:blipFill rotWithShape="1">
          <a:blip r:embed="rId3">
            <a:alphaModFix/>
          </a:blip>
          <a:srcRect/>
          <a:stretch/>
        </p:blipFill>
        <p:spPr>
          <a:xfrm>
            <a:off x="219743" y="1298510"/>
            <a:ext cx="4958314" cy="3262744"/>
          </a:xfrm>
          <a:prstGeom prst="rect">
            <a:avLst/>
          </a:prstGeom>
          <a:noFill/>
          <a:ln>
            <a:noFill/>
          </a:ln>
          <a:effectLst>
            <a:outerShdw blurRad="292100" dist="139700" dir="2700000" algn="tl" rotWithShape="0">
              <a:srgbClr val="333333">
                <a:alpha val="64313"/>
              </a:srgbClr>
            </a:outerShdw>
          </a:effectLst>
        </p:spPr>
      </p:pic>
      <p:sp>
        <p:nvSpPr>
          <p:cNvPr id="144" name="Google Shape;144;p10"/>
          <p:cNvSpPr txBox="1"/>
          <p:nvPr/>
        </p:nvSpPr>
        <p:spPr>
          <a:xfrm>
            <a:off x="5302038" y="2960816"/>
            <a:ext cx="3693105" cy="1600438"/>
          </a:xfrm>
          <a:prstGeom prst="rect">
            <a:avLst/>
          </a:prstGeom>
          <a:solidFill>
            <a:schemeClr val="lt2"/>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1" u="sng" strike="noStrike" cap="none">
                <a:solidFill>
                  <a:srgbClr val="002060"/>
                </a:solidFill>
                <a:latin typeface="Roboto"/>
                <a:ea typeface="Roboto"/>
                <a:cs typeface="Roboto"/>
                <a:sym typeface="Roboto"/>
              </a:rPr>
              <a:t>Observation</a:t>
            </a:r>
            <a:r>
              <a:rPr lang="en-US" sz="1400" b="0" i="0" u="none" strike="noStrike" cap="none">
                <a:solidFill>
                  <a:srgbClr val="002732"/>
                </a:solidFill>
                <a:latin typeface="Roboto"/>
                <a:ea typeface="Roboto"/>
                <a:cs typeface="Roboto"/>
                <a:sym typeface="Roboto"/>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2732"/>
                </a:solidFill>
                <a:latin typeface="Roboto"/>
                <a:ea typeface="Roboto"/>
                <a:cs typeface="Roboto"/>
                <a:sym typeface="Roboto"/>
              </a:rPr>
              <a:t>1.From the scatter and bar plot we can say that Middle East and North America is the most affected region of Terrorist Attack.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2732"/>
                </a:solidFill>
                <a:latin typeface="Roboto"/>
                <a:ea typeface="Roboto"/>
                <a:cs typeface="Roboto"/>
                <a:sym typeface="Roboto"/>
              </a:rPr>
              <a:t>2.Australasia &amp; Oceania is the most safest region because there is less number of Terrorism compare to other region.</a:t>
            </a:r>
            <a:endParaRPr sz="1400" b="0" i="0" u="none" strike="noStrike" cap="none">
              <a:solidFill>
                <a:srgbClr val="000000"/>
              </a:solidFill>
              <a:latin typeface="Arial"/>
              <a:ea typeface="Arial"/>
              <a:cs typeface="Arial"/>
              <a:sym typeface="Arial"/>
            </a:endParaRPr>
          </a:p>
        </p:txBody>
      </p:sp>
      <p:pic>
        <p:nvPicPr>
          <p:cNvPr id="145" name="Google Shape;145;p10"/>
          <p:cNvPicPr preferRelativeResize="0"/>
          <p:nvPr/>
        </p:nvPicPr>
        <p:blipFill rotWithShape="1">
          <a:blip r:embed="rId4">
            <a:alphaModFix/>
          </a:blip>
          <a:srcRect/>
          <a:stretch/>
        </p:blipFill>
        <p:spPr>
          <a:xfrm>
            <a:off x="5218513" y="1122840"/>
            <a:ext cx="3925487" cy="1807042"/>
          </a:xfrm>
          <a:prstGeom prst="rect">
            <a:avLst/>
          </a:prstGeom>
          <a:noFill/>
          <a:ln>
            <a:noFill/>
          </a:ln>
        </p:spPr>
      </p:pic>
      <p:cxnSp>
        <p:nvCxnSpPr>
          <p:cNvPr id="146" name="Google Shape;146;p10"/>
          <p:cNvCxnSpPr/>
          <p:nvPr/>
        </p:nvCxnSpPr>
        <p:spPr>
          <a:xfrm>
            <a:off x="5326912" y="2955657"/>
            <a:ext cx="0" cy="1605597"/>
          </a:xfrm>
          <a:prstGeom prst="straightConnector1">
            <a:avLst/>
          </a:prstGeom>
          <a:noFill/>
          <a:ln w="12700" cap="flat" cmpd="sng">
            <a:solidFill>
              <a:schemeClr val="accent2"/>
            </a:solidFill>
            <a:prstDash val="dash"/>
            <a:round/>
            <a:headEnd type="none" w="sm" len="sm"/>
            <a:tailEnd type="none" w="sm" len="sm"/>
          </a:ln>
        </p:spPr>
      </p:cxnSp>
      <p:cxnSp>
        <p:nvCxnSpPr>
          <p:cNvPr id="147" name="Google Shape;147;p10"/>
          <p:cNvCxnSpPr/>
          <p:nvPr/>
        </p:nvCxnSpPr>
        <p:spPr>
          <a:xfrm>
            <a:off x="5326912" y="2955657"/>
            <a:ext cx="3519376" cy="0"/>
          </a:xfrm>
          <a:prstGeom prst="straightConnector1">
            <a:avLst/>
          </a:prstGeom>
          <a:noFill/>
          <a:ln w="12700" cap="flat" cmpd="sng">
            <a:solidFill>
              <a:schemeClr val="accent2"/>
            </a:solidFill>
            <a:prstDash val="dash"/>
            <a:round/>
            <a:headEnd type="none" w="sm" len="sm"/>
            <a:tailEnd type="none" w="sm" len="sm"/>
          </a:ln>
        </p:spPr>
      </p:cxnSp>
      <p:cxnSp>
        <p:nvCxnSpPr>
          <p:cNvPr id="148" name="Google Shape;148;p10"/>
          <p:cNvCxnSpPr/>
          <p:nvPr/>
        </p:nvCxnSpPr>
        <p:spPr>
          <a:xfrm>
            <a:off x="5326912" y="4561254"/>
            <a:ext cx="3519376" cy="0"/>
          </a:xfrm>
          <a:prstGeom prst="straightConnector1">
            <a:avLst/>
          </a:prstGeom>
          <a:noFill/>
          <a:ln w="12700" cap="flat" cmpd="sng">
            <a:solidFill>
              <a:schemeClr val="accent2"/>
            </a:solidFill>
            <a:prstDash val="dash"/>
            <a:round/>
            <a:headEnd type="none" w="sm" len="sm"/>
            <a:tailEnd type="none" w="sm" len="sm"/>
          </a:ln>
        </p:spPr>
      </p:cxnSp>
      <p:cxnSp>
        <p:nvCxnSpPr>
          <p:cNvPr id="149" name="Google Shape;149;p10"/>
          <p:cNvCxnSpPr/>
          <p:nvPr/>
        </p:nvCxnSpPr>
        <p:spPr>
          <a:xfrm>
            <a:off x="8846288" y="2955657"/>
            <a:ext cx="0" cy="1605597"/>
          </a:xfrm>
          <a:prstGeom prst="straightConnector1">
            <a:avLst/>
          </a:prstGeom>
          <a:noFill/>
          <a:ln w="12700" cap="flat" cmpd="sng">
            <a:solidFill>
              <a:schemeClr val="accent2"/>
            </a:solidFill>
            <a:prstDash val="dash"/>
            <a:round/>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1"/>
          <p:cNvSpPr txBox="1"/>
          <p:nvPr/>
        </p:nvSpPr>
        <p:spPr>
          <a:xfrm>
            <a:off x="733647" y="365257"/>
            <a:ext cx="4572000"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1" u="sng" strike="noStrike" cap="none">
                <a:solidFill>
                  <a:srgbClr val="002060"/>
                </a:solidFill>
                <a:latin typeface="Roboto"/>
                <a:ea typeface="Roboto"/>
                <a:cs typeface="Roboto"/>
                <a:sym typeface="Roboto"/>
              </a:rPr>
              <a:t>3.2Top 10 Most affected Country</a:t>
            </a:r>
            <a:endParaRPr sz="1400" b="0" i="0" u="none" strike="noStrike" cap="none">
              <a:solidFill>
                <a:srgbClr val="000000"/>
              </a:solidFill>
              <a:latin typeface="Arial"/>
              <a:ea typeface="Arial"/>
              <a:cs typeface="Arial"/>
              <a:sym typeface="Arial"/>
            </a:endParaRPr>
          </a:p>
        </p:txBody>
      </p:sp>
      <p:pic>
        <p:nvPicPr>
          <p:cNvPr id="155" name="Google Shape;155;p11"/>
          <p:cNvPicPr preferRelativeResize="0"/>
          <p:nvPr/>
        </p:nvPicPr>
        <p:blipFill rotWithShape="1">
          <a:blip r:embed="rId3">
            <a:alphaModFix/>
          </a:blip>
          <a:srcRect/>
          <a:stretch/>
        </p:blipFill>
        <p:spPr>
          <a:xfrm>
            <a:off x="247650" y="1023383"/>
            <a:ext cx="6089355" cy="3371408"/>
          </a:xfrm>
          <a:prstGeom prst="rect">
            <a:avLst/>
          </a:prstGeom>
          <a:noFill/>
          <a:ln>
            <a:noFill/>
          </a:ln>
          <a:effectLst>
            <a:outerShdw blurRad="292100" dist="139700" dir="2700000" algn="tl" rotWithShape="0">
              <a:srgbClr val="333333">
                <a:alpha val="64313"/>
              </a:srgbClr>
            </a:outerShdw>
          </a:effectLst>
        </p:spPr>
      </p:pic>
      <p:sp>
        <p:nvSpPr>
          <p:cNvPr id="156" name="Google Shape;156;p11"/>
          <p:cNvSpPr txBox="1"/>
          <p:nvPr/>
        </p:nvSpPr>
        <p:spPr>
          <a:xfrm>
            <a:off x="6429155" y="1296718"/>
            <a:ext cx="2537636" cy="2677656"/>
          </a:xfrm>
          <a:prstGeom prst="rect">
            <a:avLst/>
          </a:prstGeom>
          <a:solidFill>
            <a:srgbClr val="E3E8EA"/>
          </a:solidFill>
          <a:ln>
            <a:noFill/>
          </a:ln>
          <a:effectLst>
            <a:outerShdw blurRad="44450" dist="27940" dir="5400000" algn="ctr">
              <a:srgbClr val="000000">
                <a:alpha val="31372"/>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1" u="sng" strike="noStrike" cap="none">
                <a:solidFill>
                  <a:srgbClr val="002732"/>
                </a:solidFill>
                <a:latin typeface="Roboto"/>
                <a:ea typeface="Roboto"/>
                <a:cs typeface="Roboto"/>
                <a:sym typeface="Roboto"/>
              </a:rPr>
              <a:t>Observation:</a:t>
            </a:r>
            <a:r>
              <a:rPr lang="en-US" sz="1400" b="0" i="0" u="none" strike="noStrike" cap="none">
                <a:solidFill>
                  <a:srgbClr val="002732"/>
                </a:solidFill>
                <a:latin typeface="Roboto"/>
                <a:ea typeface="Roboto"/>
                <a:cs typeface="Roboto"/>
                <a:sym typeface="Roboto"/>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2732"/>
                </a:solidFill>
                <a:latin typeface="Roboto"/>
                <a:ea typeface="Roboto"/>
                <a:cs typeface="Roboto"/>
                <a:sym typeface="Roboto"/>
              </a:rPr>
              <a:t>1.Iraq is the most affected country of terrorism which records highest number of terrorism activity in any country.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2732"/>
                </a:solidFill>
                <a:latin typeface="Roboto"/>
                <a:ea typeface="Roboto"/>
                <a:cs typeface="Roboto"/>
                <a:sym typeface="Roboto"/>
              </a:rPr>
              <a:t>2.India ranked number 4 in terms of most affected country of the terrorist activity</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2"/>
          <p:cNvSpPr txBox="1"/>
          <p:nvPr/>
        </p:nvSpPr>
        <p:spPr>
          <a:xfrm>
            <a:off x="790353" y="413211"/>
            <a:ext cx="51000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sng" strike="noStrike" cap="none">
                <a:solidFill>
                  <a:srgbClr val="002732"/>
                </a:solidFill>
                <a:latin typeface="Arial"/>
                <a:ea typeface="Arial"/>
                <a:cs typeface="Arial"/>
                <a:sym typeface="Arial"/>
              </a:rPr>
              <a:t>4.Analysis based on Terrorist Organization</a:t>
            </a:r>
            <a:endParaRPr sz="1400" b="0" i="0" u="none" strike="noStrike" cap="none">
              <a:solidFill>
                <a:srgbClr val="000000"/>
              </a:solidFill>
              <a:latin typeface="Arial"/>
              <a:ea typeface="Arial"/>
              <a:cs typeface="Arial"/>
              <a:sym typeface="Arial"/>
            </a:endParaRPr>
          </a:p>
        </p:txBody>
      </p:sp>
      <p:sp>
        <p:nvSpPr>
          <p:cNvPr id="162" name="Google Shape;162;p12"/>
          <p:cNvSpPr txBox="1"/>
          <p:nvPr/>
        </p:nvSpPr>
        <p:spPr>
          <a:xfrm>
            <a:off x="917945" y="806630"/>
            <a:ext cx="5383618"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1" u="sng" strike="noStrike" cap="none">
                <a:solidFill>
                  <a:srgbClr val="002060"/>
                </a:solidFill>
                <a:latin typeface="Roboto"/>
                <a:ea typeface="Roboto"/>
                <a:cs typeface="Roboto"/>
                <a:sym typeface="Roboto"/>
              </a:rPr>
              <a:t>4.1Top 10 Active Terrorist Organizations who attack the most</a:t>
            </a:r>
            <a:endParaRPr sz="1400" b="0" i="0" u="none" strike="noStrike" cap="none">
              <a:solidFill>
                <a:srgbClr val="000000"/>
              </a:solidFill>
              <a:latin typeface="Arial"/>
              <a:ea typeface="Arial"/>
              <a:cs typeface="Arial"/>
              <a:sym typeface="Arial"/>
            </a:endParaRPr>
          </a:p>
        </p:txBody>
      </p:sp>
      <p:pic>
        <p:nvPicPr>
          <p:cNvPr id="163" name="Google Shape;163;p12"/>
          <p:cNvPicPr preferRelativeResize="0"/>
          <p:nvPr/>
        </p:nvPicPr>
        <p:blipFill rotWithShape="1">
          <a:blip r:embed="rId3">
            <a:alphaModFix/>
          </a:blip>
          <a:srcRect/>
          <a:stretch/>
        </p:blipFill>
        <p:spPr>
          <a:xfrm>
            <a:off x="184297" y="1391405"/>
            <a:ext cx="6490297" cy="3422360"/>
          </a:xfrm>
          <a:prstGeom prst="roundRect">
            <a:avLst>
              <a:gd name="adj" fmla="val 8594"/>
            </a:avLst>
          </a:prstGeom>
          <a:solidFill>
            <a:srgbClr val="ECECEC"/>
          </a:solidFill>
          <a:ln w="9525" cap="flat" cmpd="sng">
            <a:solidFill>
              <a:srgbClr val="F80000"/>
            </a:solidFill>
            <a:prstDash val="solid"/>
            <a:round/>
            <a:headEnd type="none" w="sm" len="sm"/>
            <a:tailEnd type="none" w="sm" len="sm"/>
          </a:ln>
          <a:effectLst>
            <a:reflection stA="38000" endPos="28000" dist="5000" dir="5400000" sy="-100000" algn="bl" rotWithShape="0"/>
          </a:effectLst>
        </p:spPr>
      </p:pic>
      <p:sp>
        <p:nvSpPr>
          <p:cNvPr id="164" name="Google Shape;164;p12"/>
          <p:cNvSpPr/>
          <p:nvPr/>
        </p:nvSpPr>
        <p:spPr>
          <a:xfrm>
            <a:off x="6726864" y="1339702"/>
            <a:ext cx="2232839" cy="3352800"/>
          </a:xfrm>
          <a:prstGeom prst="roundRect">
            <a:avLst>
              <a:gd name="adj" fmla="val 16667"/>
            </a:avLst>
          </a:prstGeom>
          <a:solidFill>
            <a:schemeClr val="accent1"/>
          </a:solidFill>
          <a:ln w="25400" cap="flat" cmpd="sng">
            <a:solidFill>
              <a:srgbClr val="575757"/>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US" sz="1400" b="1" i="1" u="sng" strike="noStrike" cap="none">
                <a:solidFill>
                  <a:srgbClr val="002732"/>
                </a:solidFill>
                <a:latin typeface="Roboto"/>
                <a:ea typeface="Roboto"/>
                <a:cs typeface="Roboto"/>
                <a:sym typeface="Roboto"/>
              </a:rPr>
              <a:t>Observation:-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AutoNum type="arabicPeriod"/>
            </a:pPr>
            <a:r>
              <a:rPr lang="en-US" sz="1400" b="0" i="0" u="none" strike="noStrike" cap="none">
                <a:solidFill>
                  <a:srgbClr val="002732"/>
                </a:solidFill>
                <a:latin typeface="Roboto"/>
                <a:ea typeface="Roboto"/>
                <a:cs typeface="Roboto"/>
                <a:sym typeface="Roboto"/>
              </a:rPr>
              <a:t>Taliban and Islamic State of Iraq and the Levant (ISIL) are the Most active terrorist Organization who attack the most around the world.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AutoNum type="arabicPeriod"/>
            </a:pPr>
            <a:r>
              <a:rPr lang="en-US" sz="1400" b="0" i="0" u="none" strike="noStrike" cap="none">
                <a:solidFill>
                  <a:srgbClr val="002732"/>
                </a:solidFill>
                <a:latin typeface="Roboto"/>
                <a:ea typeface="Roboto"/>
                <a:cs typeface="Roboto"/>
                <a:sym typeface="Roboto"/>
              </a:rPr>
              <a:t>Taliban recorded most number of attacks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txBox="1"/>
          <p:nvPr/>
        </p:nvSpPr>
        <p:spPr>
          <a:xfrm>
            <a:off x="960474" y="440139"/>
            <a:ext cx="5808921"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1" u="sng" strike="noStrike" cap="none">
                <a:solidFill>
                  <a:srgbClr val="002060"/>
                </a:solidFill>
                <a:latin typeface="Roboto"/>
                <a:ea typeface="Roboto"/>
                <a:cs typeface="Roboto"/>
                <a:sym typeface="Roboto"/>
              </a:rPr>
              <a:t>4.2Top 10 Dangerous Terrorist Organization who killed the most number of people</a:t>
            </a:r>
            <a:endParaRPr sz="1400" b="0" i="0" u="none" strike="noStrike" cap="none">
              <a:solidFill>
                <a:srgbClr val="000000"/>
              </a:solidFill>
              <a:latin typeface="Arial"/>
              <a:ea typeface="Arial"/>
              <a:cs typeface="Arial"/>
              <a:sym typeface="Arial"/>
            </a:endParaRPr>
          </a:p>
        </p:txBody>
      </p:sp>
      <p:pic>
        <p:nvPicPr>
          <p:cNvPr id="170" name="Google Shape;170;p13"/>
          <p:cNvPicPr preferRelativeResize="0"/>
          <p:nvPr/>
        </p:nvPicPr>
        <p:blipFill rotWithShape="1">
          <a:blip r:embed="rId3">
            <a:alphaModFix/>
          </a:blip>
          <a:srcRect/>
          <a:stretch/>
        </p:blipFill>
        <p:spPr>
          <a:xfrm>
            <a:off x="63647" y="1180629"/>
            <a:ext cx="6089491" cy="3589845"/>
          </a:xfrm>
          <a:prstGeom prst="rect">
            <a:avLst/>
          </a:prstGeom>
          <a:noFill/>
          <a:ln>
            <a:noFill/>
          </a:ln>
          <a:effectLst>
            <a:outerShdw blurRad="50800" dist="38100" dir="2700000" algn="tl" rotWithShape="0">
              <a:srgbClr val="000000">
                <a:alpha val="40000"/>
              </a:srgbClr>
            </a:outerShdw>
          </a:effectLst>
        </p:spPr>
      </p:pic>
      <p:sp>
        <p:nvSpPr>
          <p:cNvPr id="171" name="Google Shape;171;p13"/>
          <p:cNvSpPr/>
          <p:nvPr/>
        </p:nvSpPr>
        <p:spPr>
          <a:xfrm>
            <a:off x="6010940" y="1263918"/>
            <a:ext cx="2764465" cy="3423265"/>
          </a:xfrm>
          <a:prstGeom prst="flowChartAlternateProcess">
            <a:avLst/>
          </a:prstGeom>
          <a:solidFill>
            <a:srgbClr val="B9E7F3"/>
          </a:solidFill>
          <a:ln w="25400" cap="flat" cmpd="sng">
            <a:solidFill>
              <a:srgbClr val="8F8F8F"/>
            </a:solidFill>
            <a:prstDash val="solid"/>
            <a:round/>
            <a:headEnd type="none" w="sm" len="sm"/>
            <a:tailEnd type="none" w="sm" len="sm"/>
          </a:ln>
          <a:effectLst>
            <a:outerShdw blurRad="184150" dist="241300" dir="11520000" sx="110000" sy="110000" algn="ctr">
              <a:srgbClr val="000000">
                <a:alpha val="17254"/>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1" i="1" u="sng" strike="noStrike" cap="none">
              <a:solidFill>
                <a:srgbClr val="002732"/>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US" sz="1400" b="1" i="1" u="sng" strike="noStrike" cap="none">
                <a:solidFill>
                  <a:srgbClr val="002732"/>
                </a:solidFill>
                <a:latin typeface="Roboto"/>
                <a:ea typeface="Roboto"/>
                <a:cs typeface="Roboto"/>
                <a:sym typeface="Roboto"/>
              </a:rPr>
              <a:t> Observation:-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2732"/>
                </a:solidFill>
                <a:latin typeface="Roboto"/>
                <a:ea typeface="Roboto"/>
                <a:cs typeface="Roboto"/>
                <a:sym typeface="Roboto"/>
              </a:rPr>
              <a:t>1.Islamic State of Iraq and the Levant (ISIL) and Taliban is the most dangerous Terrorist Organization in the world which records highest kills 38923.0 and 29410.0 respectively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2732"/>
                </a:solidFill>
                <a:latin typeface="Roboto"/>
                <a:ea typeface="Roboto"/>
                <a:cs typeface="Roboto"/>
                <a:sym typeface="Roboto"/>
              </a:rPr>
              <a:t>2.Out of all the top 10 Organizations, around 46% people killed by ISIL and Taliban organization</a:t>
            </a:r>
            <a:r>
              <a:rPr lang="en-US" sz="1400" b="0" i="0" u="none" strike="noStrike" cap="none">
                <a:solidFill>
                  <a:srgbClr val="D5D5D5"/>
                </a:solidFill>
                <a:latin typeface="Roboto"/>
                <a:ea typeface="Roboto"/>
                <a:cs typeface="Roboto"/>
                <a:sym typeface="Roboto"/>
              </a:rPr>
              <a:t>.</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4"/>
          <p:cNvSpPr txBox="1"/>
          <p:nvPr/>
        </p:nvSpPr>
        <p:spPr>
          <a:xfrm>
            <a:off x="925034" y="427358"/>
            <a:ext cx="4873254"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1" u="sng" strike="noStrike" cap="none">
                <a:solidFill>
                  <a:srgbClr val="002060"/>
                </a:solidFill>
                <a:latin typeface="Roboto"/>
                <a:ea typeface="Roboto"/>
                <a:cs typeface="Roboto"/>
                <a:sym typeface="Roboto"/>
              </a:rPr>
              <a:t>4.3Top 5 Most use weapon by Terrorist Organization</a:t>
            </a:r>
            <a:endParaRPr sz="1400" b="0" i="0" u="none" strike="noStrike" cap="none">
              <a:solidFill>
                <a:srgbClr val="000000"/>
              </a:solidFill>
              <a:latin typeface="Arial"/>
              <a:ea typeface="Arial"/>
              <a:cs typeface="Arial"/>
              <a:sym typeface="Arial"/>
            </a:endParaRPr>
          </a:p>
        </p:txBody>
      </p:sp>
      <p:pic>
        <p:nvPicPr>
          <p:cNvPr id="177" name="Google Shape;177;p14"/>
          <p:cNvPicPr preferRelativeResize="0"/>
          <p:nvPr/>
        </p:nvPicPr>
        <p:blipFill rotWithShape="1">
          <a:blip r:embed="rId3">
            <a:alphaModFix/>
          </a:blip>
          <a:srcRect/>
          <a:stretch/>
        </p:blipFill>
        <p:spPr>
          <a:xfrm>
            <a:off x="4248148" y="1132911"/>
            <a:ext cx="4815130" cy="3731178"/>
          </a:xfrm>
          <a:prstGeom prst="rect">
            <a:avLst/>
          </a:prstGeom>
          <a:noFill/>
          <a:ln w="9525" cap="flat" cmpd="sng">
            <a:solidFill>
              <a:schemeClr val="accent2"/>
            </a:solidFill>
            <a:prstDash val="solid"/>
            <a:round/>
            <a:headEnd type="none" w="sm" len="sm"/>
            <a:tailEnd type="none" w="sm" len="sm"/>
          </a:ln>
          <a:effectLst>
            <a:outerShdw blurRad="50800" dist="38100" dir="8100000" algn="tr" rotWithShape="0">
              <a:srgbClr val="000000">
                <a:alpha val="40000"/>
              </a:srgbClr>
            </a:outerShdw>
          </a:effectLst>
        </p:spPr>
      </p:pic>
      <p:sp>
        <p:nvSpPr>
          <p:cNvPr id="178" name="Google Shape;178;p14"/>
          <p:cNvSpPr txBox="1"/>
          <p:nvPr/>
        </p:nvSpPr>
        <p:spPr>
          <a:xfrm>
            <a:off x="206364" y="2092950"/>
            <a:ext cx="4256700" cy="954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2732"/>
                </a:solidFill>
                <a:highlight>
                  <a:srgbClr val="FFFF00"/>
                </a:highlight>
                <a:latin typeface="Roboto"/>
                <a:ea typeface="Roboto"/>
                <a:cs typeface="Roboto"/>
                <a:sym typeface="Roboto"/>
              </a:rPr>
              <a:t>2.It seen that explosives were used in </a:t>
            </a:r>
            <a:endParaRPr sz="1400" b="0" i="0" u="none" strike="noStrike" cap="none">
              <a:solidFill>
                <a:srgbClr val="002732"/>
              </a:solidFill>
              <a:highlight>
                <a:srgbClr val="FFFF00"/>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2732"/>
                </a:solidFill>
                <a:highlight>
                  <a:srgbClr val="FFFF00"/>
                </a:highlight>
                <a:latin typeface="Roboto"/>
                <a:ea typeface="Roboto"/>
                <a:cs typeface="Roboto"/>
                <a:sym typeface="Roboto"/>
              </a:rPr>
              <a:t>around 51.09 % of the attacks, followed </a:t>
            </a:r>
            <a:endParaRPr sz="1400" b="0" i="0" u="none" strike="noStrike" cap="none">
              <a:solidFill>
                <a:srgbClr val="002732"/>
              </a:solidFill>
              <a:highlight>
                <a:srgbClr val="FFFF00"/>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2732"/>
                </a:solidFill>
                <a:highlight>
                  <a:srgbClr val="FFFF00"/>
                </a:highlight>
                <a:latin typeface="Roboto"/>
                <a:ea typeface="Roboto"/>
                <a:cs typeface="Roboto"/>
                <a:sym typeface="Roboto"/>
              </a:rPr>
              <a:t>by Firearms accounted for 32.35% of </a:t>
            </a:r>
            <a:endParaRPr sz="1400" b="0" i="0" u="none" strike="noStrike" cap="none">
              <a:solidFill>
                <a:srgbClr val="002732"/>
              </a:solidFill>
              <a:highlight>
                <a:srgbClr val="FFFF00"/>
              </a:highlight>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2732"/>
                </a:solidFill>
                <a:highlight>
                  <a:srgbClr val="FFFF00"/>
                </a:highlight>
                <a:latin typeface="Roboto"/>
                <a:ea typeface="Roboto"/>
                <a:cs typeface="Roboto"/>
                <a:sym typeface="Roboto"/>
              </a:rPr>
              <a:t>the attacks</a:t>
            </a:r>
            <a:r>
              <a:rPr lang="en-US" sz="1400" b="0" i="0" u="none" strike="noStrike" cap="none">
                <a:solidFill>
                  <a:srgbClr val="D5D5D5"/>
                </a:solidFill>
                <a:latin typeface="Roboto"/>
                <a:ea typeface="Roboto"/>
                <a:cs typeface="Roboto"/>
                <a:sym typeface="Roboto"/>
              </a:rPr>
              <a:t>.</a:t>
            </a:r>
            <a:endParaRPr sz="1400" b="0" i="0" u="none" strike="noStrike" cap="none">
              <a:solidFill>
                <a:srgbClr val="000000"/>
              </a:solidFill>
              <a:latin typeface="Arial"/>
              <a:ea typeface="Arial"/>
              <a:cs typeface="Arial"/>
              <a:sym typeface="Arial"/>
            </a:endParaRPr>
          </a:p>
        </p:txBody>
      </p:sp>
      <p:sp>
        <p:nvSpPr>
          <p:cNvPr id="179" name="Google Shape;179;p14"/>
          <p:cNvSpPr txBox="1"/>
          <p:nvPr/>
        </p:nvSpPr>
        <p:spPr>
          <a:xfrm>
            <a:off x="153264" y="1132893"/>
            <a:ext cx="4362900" cy="80340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2832"/>
                </a:solidFill>
                <a:highlight>
                  <a:srgbClr val="FFFF00"/>
                </a:highlight>
                <a:latin typeface="Roboto"/>
                <a:ea typeface="Roboto"/>
                <a:cs typeface="Roboto"/>
                <a:sym typeface="Roboto"/>
              </a:rPr>
              <a:t>1.To get the Percentage of Weapon </a:t>
            </a:r>
            <a:endParaRPr sz="1400" b="0" i="0" u="none" strike="noStrike" cap="none">
              <a:solidFill>
                <a:srgbClr val="002832"/>
              </a:solidFill>
              <a:highlight>
                <a:srgbClr val="FFFF00"/>
              </a:highlight>
              <a:latin typeface="Roboto"/>
              <a:ea typeface="Roboto"/>
              <a:cs typeface="Roboto"/>
              <a:sym typeface="Roboto"/>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2832"/>
                </a:solidFill>
                <a:highlight>
                  <a:srgbClr val="FFFF00"/>
                </a:highlight>
                <a:latin typeface="Roboto"/>
                <a:ea typeface="Roboto"/>
                <a:cs typeface="Roboto"/>
                <a:sym typeface="Roboto"/>
              </a:rPr>
              <a:t>used by Terrorist Organization we use </a:t>
            </a:r>
            <a:endParaRPr sz="1400" b="0" i="0" u="none" strike="noStrike" cap="none">
              <a:solidFill>
                <a:srgbClr val="002832"/>
              </a:solidFill>
              <a:highlight>
                <a:srgbClr val="FFFF00"/>
              </a:highlight>
              <a:latin typeface="Roboto"/>
              <a:ea typeface="Roboto"/>
              <a:cs typeface="Roboto"/>
              <a:sym typeface="Roboto"/>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2832"/>
                </a:solidFill>
                <a:highlight>
                  <a:srgbClr val="FFFF00"/>
                </a:highlight>
                <a:latin typeface="Roboto"/>
                <a:ea typeface="Roboto"/>
                <a:cs typeface="Roboto"/>
                <a:sym typeface="Roboto"/>
              </a:rPr>
              <a:t>Pie Chart</a:t>
            </a:r>
            <a:endParaRPr sz="1400" b="0" i="0" u="none" strike="noStrike" cap="none">
              <a:solidFill>
                <a:srgbClr val="002732"/>
              </a:solidFill>
              <a:highlight>
                <a:srgbClr val="FFFF00"/>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5"/>
          <p:cNvSpPr txBox="1"/>
          <p:nvPr/>
        </p:nvSpPr>
        <p:spPr>
          <a:xfrm>
            <a:off x="740734" y="370652"/>
            <a:ext cx="3030279"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sng" strike="noStrike" cap="none">
                <a:solidFill>
                  <a:srgbClr val="002732"/>
                </a:solidFill>
                <a:latin typeface="Arial"/>
                <a:ea typeface="Arial"/>
                <a:cs typeface="Arial"/>
                <a:sym typeface="Arial"/>
              </a:rPr>
              <a:t>Country wise analysis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1" i="0" u="sng" strike="noStrike" cap="none">
              <a:solidFill>
                <a:srgbClr val="002732"/>
              </a:solidFill>
              <a:latin typeface="Arial"/>
              <a:ea typeface="Arial"/>
              <a:cs typeface="Arial"/>
              <a:sym typeface="Arial"/>
            </a:endParaRPr>
          </a:p>
        </p:txBody>
      </p:sp>
      <p:pic>
        <p:nvPicPr>
          <p:cNvPr id="185" name="Google Shape;185;p15"/>
          <p:cNvPicPr preferRelativeResize="0"/>
          <p:nvPr/>
        </p:nvPicPr>
        <p:blipFill rotWithShape="1">
          <a:blip r:embed="rId3">
            <a:alphaModFix/>
          </a:blip>
          <a:srcRect/>
          <a:stretch/>
        </p:blipFill>
        <p:spPr>
          <a:xfrm>
            <a:off x="241992" y="1208369"/>
            <a:ext cx="8660015" cy="3935131"/>
          </a:xfrm>
          <a:prstGeom prst="rect">
            <a:avLst/>
          </a:prstGeom>
          <a:noFill/>
          <a:ln>
            <a:noFill/>
          </a:ln>
          <a:effectLst>
            <a:outerShdw blurRad="292100" dist="139700" dir="2700000" algn="tl" rotWithShape="0">
              <a:srgbClr val="333333">
                <a:alpha val="64313"/>
              </a:srgbClr>
            </a:outerShdw>
          </a:effectLst>
        </p:spPr>
      </p:pic>
      <p:sp>
        <p:nvSpPr>
          <p:cNvPr id="186" name="Google Shape;186;p15"/>
          <p:cNvSpPr txBox="1"/>
          <p:nvPr/>
        </p:nvSpPr>
        <p:spPr>
          <a:xfrm>
            <a:off x="3661143" y="779538"/>
            <a:ext cx="1385777"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1" u="sng" strike="noStrike" cap="none">
                <a:solidFill>
                  <a:srgbClr val="002060"/>
                </a:solidFill>
                <a:highlight>
                  <a:srgbClr val="FFFF00"/>
                </a:highlight>
                <a:latin typeface="Roboto"/>
                <a:ea typeface="Roboto"/>
                <a:cs typeface="Roboto"/>
                <a:sym typeface="Roboto"/>
              </a:rPr>
              <a:t>Country Iraq</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txBox="1"/>
          <p:nvPr/>
        </p:nvSpPr>
        <p:spPr>
          <a:xfrm>
            <a:off x="613142" y="392653"/>
            <a:ext cx="6794207" cy="1169551"/>
          </a:xfrm>
          <a:prstGeom prst="rect">
            <a:avLst/>
          </a:prstGeom>
          <a:solidFill>
            <a:srgbClr val="ADBCC3"/>
          </a:solidFill>
          <a:ln w="9525" cap="flat" cmpd="sng">
            <a:solidFill>
              <a:srgbClr val="0E3B44"/>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2732"/>
                </a:solidFill>
                <a:latin typeface="Roboto"/>
                <a:ea typeface="Roboto"/>
                <a:cs typeface="Roboto"/>
                <a:sym typeface="Roboto"/>
              </a:rPr>
              <a:t>here we are doing the country wise analysis of terrorist attacks and by using the bar plot we can easily find out the most affected city and most safe city of the country. also most active terrorist organization in the respective country and what are the main targets of terrorist attack by getting exact figures. We can also find out the trends in the casualties from the year 1970 to 2017.</a:t>
            </a:r>
            <a:endParaRPr sz="1400" b="0" i="0" u="none" strike="noStrike" cap="none">
              <a:solidFill>
                <a:srgbClr val="000000"/>
              </a:solidFill>
              <a:latin typeface="Arial"/>
              <a:ea typeface="Arial"/>
              <a:cs typeface="Arial"/>
              <a:sym typeface="Arial"/>
            </a:endParaRPr>
          </a:p>
        </p:txBody>
      </p:sp>
      <p:sp>
        <p:nvSpPr>
          <p:cNvPr id="192" name="Google Shape;192;p16"/>
          <p:cNvSpPr txBox="1"/>
          <p:nvPr/>
        </p:nvSpPr>
        <p:spPr>
          <a:xfrm>
            <a:off x="2466754" y="1857747"/>
            <a:ext cx="6344093" cy="2893100"/>
          </a:xfrm>
          <a:prstGeom prst="rect">
            <a:avLst/>
          </a:prstGeom>
          <a:solidFill>
            <a:srgbClr val="FFDDB2"/>
          </a:solidFill>
          <a:ln w="34925" cap="flat" cmpd="sng">
            <a:solidFill>
              <a:srgbClr val="EF8600"/>
            </a:solidFill>
            <a:prstDash val="solid"/>
            <a:round/>
            <a:headEnd type="none" w="sm" len="sm"/>
            <a:tailEnd type="none" w="sm" len="sm"/>
          </a:ln>
          <a:effectLst>
            <a:outerShdw blurRad="44450" dist="27940" dir="5400000" algn="ctr">
              <a:srgbClr val="000000">
                <a:alpha val="31372"/>
              </a:srgbClr>
            </a:outerShdw>
          </a:effectLst>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1" u="sng" strike="noStrike" cap="none">
                <a:solidFill>
                  <a:srgbClr val="002732"/>
                </a:solidFill>
                <a:latin typeface="Roboto"/>
                <a:ea typeface="Roboto"/>
                <a:cs typeface="Roboto"/>
                <a:sym typeface="Roboto"/>
              </a:rPr>
              <a:t>Observation</a:t>
            </a:r>
            <a:r>
              <a:rPr lang="en-US" sz="1400" b="0" i="0" u="none" strike="noStrike" cap="none">
                <a:solidFill>
                  <a:srgbClr val="002732"/>
                </a:solidFill>
                <a:latin typeface="Roboto"/>
                <a:ea typeface="Roboto"/>
                <a:cs typeface="Roboto"/>
                <a:sym typeface="Roboto"/>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2732"/>
                </a:solidFill>
                <a:latin typeface="Roboto"/>
                <a:ea typeface="Roboto"/>
                <a:cs typeface="Roboto"/>
                <a:sym typeface="Roboto"/>
              </a:rPr>
              <a:t/>
            </a:r>
            <a:br>
              <a:rPr lang="en-US" sz="1400" b="0" i="0" u="none" strike="noStrike" cap="none">
                <a:solidFill>
                  <a:srgbClr val="002732"/>
                </a:solidFill>
                <a:latin typeface="Roboto"/>
                <a:ea typeface="Roboto"/>
                <a:cs typeface="Roboto"/>
                <a:sym typeface="Roboto"/>
              </a:rPr>
            </a:br>
            <a:r>
              <a:rPr lang="en-US" sz="1400" b="0" i="0" u="none" strike="noStrike" cap="none">
                <a:solidFill>
                  <a:srgbClr val="002732"/>
                </a:solidFill>
                <a:latin typeface="Roboto"/>
                <a:ea typeface="Roboto"/>
                <a:cs typeface="Roboto"/>
                <a:sym typeface="Roboto"/>
              </a:rPr>
              <a:t>1.Here we did the analysis of most affected country of terrorism Iraq.</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2732"/>
                </a:solidFill>
                <a:latin typeface="Roboto"/>
                <a:ea typeface="Roboto"/>
                <a:cs typeface="Roboto"/>
                <a:sym typeface="Roboto"/>
              </a:rPr>
              <a:t>2.Most number of attacks happen in the Baghdad city of Iraq</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2732"/>
                </a:solidFill>
                <a:latin typeface="Roboto"/>
                <a:ea typeface="Roboto"/>
                <a:cs typeface="Roboto"/>
                <a:sym typeface="Roboto"/>
              </a:rPr>
              <a:t>3.Islamic state of Iraq and the levant (ISIL) is the most active terrorist organization in the country which record highest attacks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2732"/>
                </a:solidFill>
                <a:latin typeface="Roboto"/>
                <a:ea typeface="Roboto"/>
                <a:cs typeface="Roboto"/>
                <a:sym typeface="Roboto"/>
              </a:rPr>
              <a:t>4.The number of casualties increases per year till 2014 later it is decreases.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2732"/>
                </a:solidFill>
                <a:latin typeface="Roboto"/>
                <a:ea typeface="Roboto"/>
                <a:cs typeface="Roboto"/>
                <a:sym typeface="Roboto"/>
              </a:rPr>
              <a:t>5.Main target of terrorist is private Citizens and Property followed by Police, Military, and Government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p:nvPr/>
        </p:nvSpPr>
        <p:spPr>
          <a:xfrm>
            <a:off x="3710762" y="434446"/>
            <a:ext cx="1548809"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1" u="sng" strike="noStrike" cap="none">
                <a:solidFill>
                  <a:srgbClr val="002060"/>
                </a:solidFill>
                <a:highlight>
                  <a:srgbClr val="FFFF00"/>
                </a:highlight>
                <a:latin typeface="Roboto"/>
                <a:ea typeface="Roboto"/>
                <a:cs typeface="Roboto"/>
                <a:sym typeface="Roboto"/>
              </a:rPr>
              <a:t>Country India</a:t>
            </a:r>
            <a:endParaRPr sz="1400" b="0" i="0" u="none" strike="noStrike" cap="none">
              <a:solidFill>
                <a:srgbClr val="000000"/>
              </a:solidFill>
              <a:latin typeface="Arial"/>
              <a:ea typeface="Arial"/>
              <a:cs typeface="Arial"/>
              <a:sym typeface="Arial"/>
            </a:endParaRPr>
          </a:p>
        </p:txBody>
      </p:sp>
      <p:pic>
        <p:nvPicPr>
          <p:cNvPr id="198" name="Google Shape;198;p17"/>
          <p:cNvPicPr preferRelativeResize="0"/>
          <p:nvPr/>
        </p:nvPicPr>
        <p:blipFill rotWithShape="1">
          <a:blip r:embed="rId3">
            <a:alphaModFix/>
          </a:blip>
          <a:srcRect/>
          <a:stretch/>
        </p:blipFill>
        <p:spPr>
          <a:xfrm>
            <a:off x="385762" y="900223"/>
            <a:ext cx="8372475" cy="4082903"/>
          </a:xfrm>
          <a:prstGeom prst="rect">
            <a:avLst/>
          </a:prstGeom>
          <a:noFill/>
          <a:ln>
            <a:noFill/>
          </a:ln>
          <a:effectLst>
            <a:outerShdw blurRad="292100" dist="139700" dir="2700000" algn="tl" rotWithShape="0">
              <a:srgbClr val="333333">
                <a:alpha val="64313"/>
              </a:srgbClr>
            </a:outerShdw>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p:nvPr/>
        </p:nvSpPr>
        <p:spPr>
          <a:xfrm>
            <a:off x="988791" y="1011919"/>
            <a:ext cx="7166400" cy="2538300"/>
          </a:xfrm>
          <a:prstGeom prst="rect">
            <a:avLst/>
          </a:prstGeom>
          <a:solidFill>
            <a:schemeClr val="lt1"/>
          </a:solidFill>
          <a:ln w="9525" cap="flat" cmpd="sng">
            <a:solidFill>
              <a:srgbClr val="92D05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chemeClr val="dk1"/>
              </a:buClr>
              <a:buSzPts val="1100"/>
              <a:buFont typeface="Arial"/>
              <a:buNone/>
            </a:pPr>
            <a:r>
              <a:rPr lang="en-US" sz="1400" b="1" i="1" u="sng" strike="noStrike" cap="none">
                <a:solidFill>
                  <a:srgbClr val="002060"/>
                </a:solidFill>
                <a:latin typeface="Roboto"/>
                <a:ea typeface="Roboto"/>
                <a:cs typeface="Roboto"/>
                <a:sym typeface="Roboto"/>
              </a:rPr>
              <a:t>Observation</a:t>
            </a:r>
            <a:r>
              <a:rPr lang="en-US" sz="1400" b="0" i="0" u="none" strike="noStrike" cap="none">
                <a:solidFill>
                  <a:srgbClr val="D5D5D5"/>
                </a:solidFill>
                <a:latin typeface="Roboto"/>
                <a:ea typeface="Roboto"/>
                <a:cs typeface="Roboto"/>
                <a:sym typeface="Roboto"/>
              </a:rPr>
              <a:t> </a:t>
            </a:r>
            <a:r>
              <a:rPr lang="en-US" sz="1400" b="0" i="0" u="none" strike="noStrike" cap="none">
                <a:solidFill>
                  <a:srgbClr val="002832"/>
                </a:solidFill>
                <a:latin typeface="Roboto"/>
                <a:ea typeface="Roboto"/>
                <a:cs typeface="Roboto"/>
                <a:sym typeface="Roboto"/>
              </a:rPr>
              <a:t>:-</a:t>
            </a:r>
            <a:endParaRPr sz="1400" b="0" i="0" u="none" strike="noStrike" cap="none">
              <a:solidFill>
                <a:srgbClr val="002832"/>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r>
              <a:rPr lang="en-US" sz="1400" b="0" i="0" u="none" strike="noStrike" cap="none">
                <a:solidFill>
                  <a:srgbClr val="002832"/>
                </a:solidFill>
                <a:latin typeface="Roboto"/>
                <a:ea typeface="Roboto"/>
                <a:cs typeface="Roboto"/>
                <a:sym typeface="Roboto"/>
              </a:rPr>
              <a:t>1.Here we did the analysis of most affected country of terrorism India.</a:t>
            </a:r>
            <a:endParaRPr sz="1400" b="0" i="0" u="none" strike="noStrike" cap="none">
              <a:solidFill>
                <a:srgbClr val="002832"/>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r>
              <a:rPr lang="en-US" sz="1400" b="0" i="0" u="none" strike="noStrike" cap="none">
                <a:solidFill>
                  <a:srgbClr val="002832"/>
                </a:solidFill>
                <a:latin typeface="Roboto"/>
                <a:ea typeface="Roboto"/>
                <a:cs typeface="Roboto"/>
                <a:sym typeface="Roboto"/>
              </a:rPr>
              <a:t>2.Most number of attacks happen in the Shrinagar city of India.</a:t>
            </a:r>
            <a:endParaRPr sz="1400" b="0" i="0" u="none" strike="noStrike" cap="none">
              <a:solidFill>
                <a:srgbClr val="002832"/>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r>
              <a:rPr lang="en-US" sz="1400" b="0" i="0" u="none" strike="noStrike" cap="none">
                <a:solidFill>
                  <a:srgbClr val="002832"/>
                </a:solidFill>
                <a:latin typeface="Roboto"/>
                <a:ea typeface="Roboto"/>
                <a:cs typeface="Roboto"/>
                <a:sym typeface="Roboto"/>
              </a:rPr>
              <a:t>3.Communist party of India - Maoist(cpi-Maoist) is the most active terrorist organization in the country which record highest attacks.</a:t>
            </a:r>
            <a:endParaRPr sz="1400" b="0" i="0" u="none" strike="noStrike" cap="none">
              <a:solidFill>
                <a:srgbClr val="002832"/>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r>
              <a:rPr lang="en-US" sz="1400" b="0" i="0" u="none" strike="noStrike" cap="none">
                <a:solidFill>
                  <a:srgbClr val="002832"/>
                </a:solidFill>
                <a:latin typeface="Roboto"/>
                <a:ea typeface="Roboto"/>
                <a:cs typeface="Roboto"/>
                <a:sym typeface="Roboto"/>
              </a:rPr>
              <a:t>4.The number of casualties varies per year from 1985 to 2014.</a:t>
            </a:r>
            <a:endParaRPr sz="1400" b="0" i="0" u="none" strike="noStrike" cap="none">
              <a:solidFill>
                <a:srgbClr val="002832"/>
              </a:solidFill>
              <a:latin typeface="Roboto"/>
              <a:ea typeface="Roboto"/>
              <a:cs typeface="Roboto"/>
              <a:sym typeface="Roboto"/>
            </a:endParaRPr>
          </a:p>
          <a:p>
            <a:pPr marL="0" marR="0" lvl="0" indent="0" algn="l" rtl="0">
              <a:lnSpc>
                <a:spcPct val="115000"/>
              </a:lnSpc>
              <a:spcBef>
                <a:spcPts val="0"/>
              </a:spcBef>
              <a:spcAft>
                <a:spcPts val="0"/>
              </a:spcAft>
              <a:buClr>
                <a:schemeClr val="dk1"/>
              </a:buClr>
              <a:buSzPts val="1100"/>
              <a:buFont typeface="Arial"/>
              <a:buNone/>
            </a:pPr>
            <a:r>
              <a:rPr lang="en-US" sz="1400" b="0" i="0" u="none" strike="noStrike" cap="none">
                <a:solidFill>
                  <a:srgbClr val="002832"/>
                </a:solidFill>
                <a:latin typeface="Roboto"/>
                <a:ea typeface="Roboto"/>
                <a:cs typeface="Roboto"/>
                <a:sym typeface="Roboto"/>
              </a:rPr>
              <a:t>5.Main target of terrorist is private Citizens and Property followed by Police, Government and Business.</a:t>
            </a:r>
            <a:endParaRPr sz="1400" b="0" i="0" u="none" strike="noStrike" cap="none">
              <a:solidFill>
                <a:srgbClr val="002832"/>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400"/>
              <a:buFont typeface="Arial"/>
              <a:buNone/>
            </a:pPr>
            <a:endParaRPr sz="1400" b="1" i="1" u="sng" strike="noStrike" cap="none">
              <a:solidFill>
                <a:srgbClr val="002060"/>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endParaRPr sz="1400" b="1" i="1" u="sng" strike="noStrike" cap="none">
              <a:solidFill>
                <a:srgbClr val="00206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9"/>
          <p:cNvSpPr txBox="1">
            <a:spLocks noGrp="1"/>
          </p:cNvSpPr>
          <p:nvPr>
            <p:ph type="title"/>
          </p:nvPr>
        </p:nvSpPr>
        <p:spPr>
          <a:xfrm>
            <a:off x="654082" y="532178"/>
            <a:ext cx="2769600" cy="3207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100"/>
              </a:spcBef>
              <a:spcAft>
                <a:spcPts val="0"/>
              </a:spcAft>
              <a:buSzPts val="2800"/>
              <a:buNone/>
            </a:pPr>
            <a:r>
              <a:rPr lang="en-US" sz="2000" b="1" u="sng">
                <a:solidFill>
                  <a:schemeClr val="dk1"/>
                </a:solidFill>
              </a:rPr>
              <a:t>Challenges Faced -:</a:t>
            </a:r>
            <a:endParaRPr sz="2000" b="1" u="sng">
              <a:solidFill>
                <a:schemeClr val="dk1"/>
              </a:solidFill>
            </a:endParaRPr>
          </a:p>
        </p:txBody>
      </p:sp>
      <p:sp>
        <p:nvSpPr>
          <p:cNvPr id="209" name="Google Shape;209;p19"/>
          <p:cNvSpPr txBox="1"/>
          <p:nvPr/>
        </p:nvSpPr>
        <p:spPr>
          <a:xfrm>
            <a:off x="524597" y="1170028"/>
            <a:ext cx="8087775" cy="2046201"/>
          </a:xfrm>
          <a:prstGeom prst="rect">
            <a:avLst/>
          </a:prstGeom>
          <a:solidFill>
            <a:srgbClr val="FEEDD8"/>
          </a:solidFill>
          <a:ln>
            <a:noFill/>
          </a:ln>
        </p:spPr>
        <p:txBody>
          <a:bodyPr spcFirstLastPara="1" wrap="square" lIns="0" tIns="53325" rIns="0" bIns="0" anchor="t" anchorCtr="0">
            <a:spAutoFit/>
          </a:bodyPr>
          <a:lstStyle/>
          <a:p>
            <a:pPr marL="469900" marR="0" lvl="0" indent="-457200" algn="just" rtl="0">
              <a:lnSpc>
                <a:spcPct val="100000"/>
              </a:lnSpc>
              <a:spcBef>
                <a:spcPts val="0"/>
              </a:spcBef>
              <a:spcAft>
                <a:spcPts val="0"/>
              </a:spcAft>
              <a:buClr>
                <a:srgbClr val="000000"/>
              </a:buClr>
              <a:buSzPts val="1400"/>
              <a:buFont typeface="Arial"/>
              <a:buChar char="❏"/>
            </a:pPr>
            <a:r>
              <a:rPr lang="en-US" sz="1400" b="0" i="0" u="none" strike="noStrike" cap="none">
                <a:solidFill>
                  <a:srgbClr val="002732"/>
                </a:solidFill>
                <a:latin typeface="Roboto"/>
                <a:ea typeface="Roboto"/>
                <a:cs typeface="Roboto"/>
                <a:sym typeface="Roboto"/>
              </a:rPr>
              <a:t>Reading the dataset and comprehending the problem statement.</a:t>
            </a:r>
            <a:endParaRPr sz="1400" b="0" i="0" u="none" strike="noStrike" cap="none">
              <a:solidFill>
                <a:srgbClr val="002732"/>
              </a:solidFill>
              <a:latin typeface="Roboto"/>
              <a:ea typeface="Roboto"/>
              <a:cs typeface="Roboto"/>
              <a:sym typeface="Roboto"/>
            </a:endParaRPr>
          </a:p>
          <a:p>
            <a:pPr marL="12700" marR="0" lvl="0" indent="0" algn="just" rtl="0">
              <a:lnSpc>
                <a:spcPct val="100000"/>
              </a:lnSpc>
              <a:spcBef>
                <a:spcPts val="42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469265" marR="10795" lvl="0" indent="-457200" algn="just" rtl="0">
              <a:lnSpc>
                <a:spcPct val="114999"/>
              </a:lnSpc>
              <a:spcBef>
                <a:spcPts val="0"/>
              </a:spcBef>
              <a:spcAft>
                <a:spcPts val="0"/>
              </a:spcAft>
              <a:buClr>
                <a:srgbClr val="000000"/>
              </a:buClr>
              <a:buSzPts val="1400"/>
              <a:buFont typeface="Arial"/>
              <a:buChar char="❏"/>
            </a:pPr>
            <a:r>
              <a:rPr lang="en-US" sz="1400" b="0" i="0" u="none" strike="noStrike" cap="none">
                <a:solidFill>
                  <a:srgbClr val="002732"/>
                </a:solidFill>
                <a:latin typeface="Roboto"/>
                <a:ea typeface="Roboto"/>
                <a:cs typeface="Roboto"/>
                <a:sym typeface="Roboto"/>
              </a:rPr>
              <a:t>Examining the business KPIs for app development and devising a  solution to the problem.</a:t>
            </a:r>
            <a:endParaRPr sz="1400" b="0" i="0" u="none" strike="noStrike" cap="none">
              <a:solidFill>
                <a:srgbClr val="002732"/>
              </a:solidFill>
              <a:latin typeface="Roboto"/>
              <a:ea typeface="Roboto"/>
              <a:cs typeface="Roboto"/>
              <a:sym typeface="Roboto"/>
            </a:endParaRPr>
          </a:p>
          <a:p>
            <a:pPr marL="12065" marR="10795" lvl="0" indent="0" algn="just" rtl="0">
              <a:lnSpc>
                <a:spcPct val="114999"/>
              </a:lnSpc>
              <a:spcBef>
                <a:spcPts val="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469900" marR="0" lvl="0" indent="-457200" algn="just" rtl="0">
              <a:lnSpc>
                <a:spcPct val="100000"/>
              </a:lnSpc>
              <a:spcBef>
                <a:spcPts val="325"/>
              </a:spcBef>
              <a:spcAft>
                <a:spcPts val="0"/>
              </a:spcAft>
              <a:buClr>
                <a:srgbClr val="000000"/>
              </a:buClr>
              <a:buSzPts val="1400"/>
              <a:buFont typeface="Arial"/>
              <a:buChar char="❏"/>
            </a:pPr>
            <a:r>
              <a:rPr lang="en-US" sz="1400" b="0" i="0" u="none" strike="noStrike" cap="none">
                <a:solidFill>
                  <a:srgbClr val="002732"/>
                </a:solidFill>
                <a:latin typeface="Roboto"/>
                <a:ea typeface="Roboto"/>
                <a:cs typeface="Roboto"/>
                <a:sym typeface="Roboto"/>
              </a:rPr>
              <a:t>Handling the error and NaN values in the dataset.</a:t>
            </a:r>
            <a:endParaRPr sz="1400" b="0" i="0" u="none" strike="noStrike" cap="none">
              <a:solidFill>
                <a:srgbClr val="002732"/>
              </a:solidFill>
              <a:latin typeface="Roboto"/>
              <a:ea typeface="Roboto"/>
              <a:cs typeface="Roboto"/>
              <a:sym typeface="Roboto"/>
            </a:endParaRPr>
          </a:p>
          <a:p>
            <a:pPr marL="12700" marR="0" lvl="0" indent="0" algn="just" rtl="0">
              <a:lnSpc>
                <a:spcPct val="100000"/>
              </a:lnSpc>
              <a:spcBef>
                <a:spcPts val="325"/>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469265" marR="5080" lvl="0" indent="-457200" algn="just" rtl="0">
              <a:lnSpc>
                <a:spcPct val="114999"/>
              </a:lnSpc>
              <a:spcBef>
                <a:spcPts val="0"/>
              </a:spcBef>
              <a:spcAft>
                <a:spcPts val="0"/>
              </a:spcAft>
              <a:buClr>
                <a:srgbClr val="000000"/>
              </a:buClr>
              <a:buSzPts val="1400"/>
              <a:buFont typeface="Arial"/>
              <a:buChar char="❏"/>
            </a:pPr>
            <a:r>
              <a:rPr lang="en-US" sz="1400" b="0" i="0" u="none" strike="noStrike" cap="none">
                <a:solidFill>
                  <a:srgbClr val="002732"/>
                </a:solidFill>
                <a:latin typeface="Roboto"/>
                <a:ea typeface="Roboto"/>
                <a:cs typeface="Roboto"/>
                <a:sym typeface="Roboto"/>
              </a:rPr>
              <a:t>Designing multiple visualizations to summarize the information in  the dataset and successfully communicate the results and trends to  the reader</a:t>
            </a:r>
            <a:r>
              <a:rPr lang="en-US" sz="1600" b="0" i="0" u="none" strike="noStrike" cap="none">
                <a:solidFill>
                  <a:srgbClr val="000000"/>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2"/>
          <p:cNvSpPr txBox="1"/>
          <p:nvPr/>
        </p:nvSpPr>
        <p:spPr>
          <a:xfrm>
            <a:off x="695637" y="-10"/>
            <a:ext cx="2614500" cy="400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Times New Roman"/>
                <a:ea typeface="Times New Roman"/>
                <a:cs typeface="Times New Roman"/>
                <a:sym typeface="Times New Roman"/>
              </a:rPr>
              <a:t>Table of contents</a:t>
            </a:r>
            <a:endParaRPr sz="1400" b="0" i="0" u="none" strike="noStrike" cap="none">
              <a:solidFill>
                <a:srgbClr val="000000"/>
              </a:solidFill>
              <a:latin typeface="Arial"/>
              <a:ea typeface="Arial"/>
              <a:cs typeface="Arial"/>
              <a:sym typeface="Arial"/>
            </a:endParaRPr>
          </a:p>
        </p:txBody>
      </p:sp>
      <p:sp>
        <p:nvSpPr>
          <p:cNvPr id="89" name="Google Shape;89;p2"/>
          <p:cNvSpPr txBox="1"/>
          <p:nvPr/>
        </p:nvSpPr>
        <p:spPr>
          <a:xfrm>
            <a:off x="695625" y="400200"/>
            <a:ext cx="7936200" cy="5231700"/>
          </a:xfrm>
          <a:prstGeom prst="rect">
            <a:avLst/>
          </a:prstGeom>
          <a:noFill/>
          <a:ln>
            <a:noFill/>
          </a:ln>
        </p:spPr>
        <p:txBody>
          <a:bodyPr spcFirstLastPara="1" wrap="square" lIns="91425" tIns="45700" rIns="91425" bIns="45700" anchor="t" anchorCtr="0">
            <a:spAutoFit/>
          </a:bodyPr>
          <a:lstStyle/>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2832"/>
                </a:solidFill>
                <a:latin typeface="Arial"/>
                <a:ea typeface="Arial"/>
                <a:cs typeface="Arial"/>
                <a:sym typeface="Arial"/>
              </a:rPr>
              <a:t>1. Introduction.</a:t>
            </a:r>
            <a:endParaRPr sz="1400" b="0" i="0" u="none" strike="noStrike" cap="none">
              <a:solidFill>
                <a:srgbClr val="002832"/>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2832"/>
                </a:solidFill>
                <a:latin typeface="Arial"/>
                <a:ea typeface="Arial"/>
                <a:cs typeface="Arial"/>
                <a:sym typeface="Arial"/>
              </a:rPr>
              <a:t>2. Problem Statement.</a:t>
            </a:r>
            <a:endParaRPr sz="1400" b="0" i="0" u="none" strike="noStrike" cap="none">
              <a:solidFill>
                <a:srgbClr val="002832"/>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2832"/>
                </a:solidFill>
                <a:latin typeface="Arial"/>
                <a:ea typeface="Arial"/>
                <a:cs typeface="Arial"/>
                <a:sym typeface="Arial"/>
              </a:rPr>
              <a:t>3. Dataset Preparation.</a:t>
            </a:r>
            <a:endParaRPr sz="1400" b="0" i="0" u="none" strike="noStrike" cap="none">
              <a:solidFill>
                <a:srgbClr val="002832"/>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2832"/>
                </a:solidFill>
                <a:latin typeface="Arial"/>
                <a:ea typeface="Arial"/>
                <a:cs typeface="Arial"/>
                <a:sym typeface="Arial"/>
              </a:rPr>
              <a:t>4. Data Summary.</a:t>
            </a:r>
            <a:endParaRPr sz="1400" b="0" i="0" u="none" strike="noStrike" cap="none">
              <a:solidFill>
                <a:srgbClr val="002832"/>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2832"/>
                </a:solidFill>
                <a:latin typeface="Arial"/>
                <a:ea typeface="Arial"/>
                <a:cs typeface="Arial"/>
                <a:sym typeface="Arial"/>
              </a:rPr>
              <a:t>5. Analysis and visualization of data.</a:t>
            </a:r>
            <a:endParaRPr sz="1400" b="0" i="0" u="none" strike="noStrike" cap="none">
              <a:solidFill>
                <a:srgbClr val="002832"/>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2832"/>
                </a:solidFill>
                <a:latin typeface="Arial"/>
                <a:ea typeface="Arial"/>
                <a:cs typeface="Arial"/>
                <a:sym typeface="Arial"/>
              </a:rPr>
              <a:t> 5.1 analysis based on number of attacks per year.</a:t>
            </a:r>
            <a:endParaRPr sz="1400" b="0" i="0" u="none" strike="noStrike" cap="none">
              <a:solidFill>
                <a:srgbClr val="002832"/>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2832"/>
                </a:solidFill>
                <a:latin typeface="Arial"/>
                <a:ea typeface="Arial"/>
                <a:cs typeface="Arial"/>
                <a:sym typeface="Arial"/>
              </a:rPr>
              <a:t> 5.2 analysis based on number of people killed per year.</a:t>
            </a:r>
            <a:endParaRPr sz="1400" b="0" i="0" u="none" strike="noStrike" cap="none">
              <a:solidFill>
                <a:srgbClr val="002832"/>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2832"/>
                </a:solidFill>
                <a:latin typeface="Arial"/>
                <a:ea typeface="Arial"/>
                <a:cs typeface="Arial"/>
                <a:sym typeface="Arial"/>
              </a:rPr>
              <a:t> 5.3 analysis based on most affected area of terrorism</a:t>
            </a:r>
            <a:r>
              <a:rPr lang="en-US" sz="1400" b="0" i="1" u="none" strike="noStrike" cap="none">
                <a:solidFill>
                  <a:srgbClr val="002832"/>
                </a:solidFill>
                <a:latin typeface="Arial"/>
                <a:ea typeface="Arial"/>
                <a:cs typeface="Arial"/>
                <a:sym typeface="Arial"/>
              </a:rPr>
              <a:t>.</a:t>
            </a:r>
            <a:endParaRPr sz="1400" b="0" i="1" u="none" strike="noStrike" cap="none">
              <a:solidFill>
                <a:srgbClr val="002832"/>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2832"/>
                </a:solidFill>
                <a:latin typeface="Arial"/>
                <a:ea typeface="Arial"/>
                <a:cs typeface="Arial"/>
                <a:sym typeface="Arial"/>
              </a:rPr>
              <a:t>   </a:t>
            </a:r>
            <a:r>
              <a:rPr lang="en-US" sz="1400" b="0" i="1" u="none" strike="noStrike" cap="none">
                <a:solidFill>
                  <a:srgbClr val="002832"/>
                </a:solidFill>
                <a:latin typeface="Arial"/>
                <a:ea typeface="Arial"/>
                <a:cs typeface="Arial"/>
                <a:sym typeface="Arial"/>
              </a:rPr>
              <a:t>5.3.1 based on region.</a:t>
            </a:r>
            <a:endParaRPr sz="1400" b="0" i="1" u="none" strike="noStrike" cap="none">
              <a:solidFill>
                <a:srgbClr val="002832"/>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2832"/>
                </a:solidFill>
                <a:latin typeface="Arial"/>
                <a:ea typeface="Arial"/>
                <a:cs typeface="Arial"/>
                <a:sym typeface="Arial"/>
              </a:rPr>
              <a:t>   </a:t>
            </a:r>
            <a:r>
              <a:rPr lang="en-US" sz="1400" b="0" i="1" u="none" strike="noStrike" cap="none">
                <a:solidFill>
                  <a:srgbClr val="002832"/>
                </a:solidFill>
                <a:latin typeface="Arial"/>
                <a:ea typeface="Arial"/>
                <a:cs typeface="Arial"/>
                <a:sym typeface="Arial"/>
              </a:rPr>
              <a:t>5.3.2 based on country.</a:t>
            </a:r>
            <a:endParaRPr sz="1400" b="0" i="1" u="none" strike="noStrike" cap="none">
              <a:solidFill>
                <a:srgbClr val="002832"/>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2832"/>
                </a:solidFill>
                <a:latin typeface="Arial"/>
                <a:ea typeface="Arial"/>
                <a:cs typeface="Arial"/>
                <a:sym typeface="Arial"/>
              </a:rPr>
              <a:t> 5.4 analysis based on terrorist organization.</a:t>
            </a:r>
            <a:endParaRPr sz="1400" b="0" i="0" u="none" strike="noStrike" cap="none">
              <a:solidFill>
                <a:srgbClr val="002832"/>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2832"/>
                </a:solidFill>
                <a:latin typeface="Arial"/>
                <a:ea typeface="Arial"/>
                <a:cs typeface="Arial"/>
                <a:sym typeface="Arial"/>
              </a:rPr>
              <a:t>   </a:t>
            </a:r>
            <a:r>
              <a:rPr lang="en-US" sz="1400" b="0" i="1" u="none" strike="noStrike" cap="none">
                <a:solidFill>
                  <a:srgbClr val="002832"/>
                </a:solidFill>
                <a:latin typeface="Arial"/>
                <a:ea typeface="Arial"/>
                <a:cs typeface="Arial"/>
                <a:sym typeface="Arial"/>
              </a:rPr>
              <a:t>5.4.1 based on most active terrorist organization who attacks the most.</a:t>
            </a:r>
            <a:endParaRPr sz="1400" b="0" i="1" u="none" strike="noStrike" cap="none">
              <a:solidFill>
                <a:srgbClr val="002832"/>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r>
              <a:rPr lang="en-US" sz="1400" b="0" i="1" u="none" strike="noStrike" cap="none">
                <a:solidFill>
                  <a:srgbClr val="002832"/>
                </a:solidFill>
                <a:latin typeface="Arial"/>
                <a:ea typeface="Arial"/>
                <a:cs typeface="Arial"/>
                <a:sym typeface="Arial"/>
              </a:rPr>
              <a:t>   5.4.2 based on most dangerous terrorist organization who killed the most number of people.</a:t>
            </a:r>
            <a:endParaRPr sz="1400" b="0" i="1" u="none" strike="noStrike" cap="none">
              <a:solidFill>
                <a:srgbClr val="002832"/>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r>
              <a:rPr lang="en-US" sz="1400" b="0" i="1" u="none" strike="noStrike" cap="none">
                <a:solidFill>
                  <a:srgbClr val="002832"/>
                </a:solidFill>
                <a:latin typeface="Arial"/>
                <a:ea typeface="Arial"/>
                <a:cs typeface="Arial"/>
                <a:sym typeface="Arial"/>
              </a:rPr>
              <a:t>   5.4.3 based on most used weapon by terrorist organization.</a:t>
            </a:r>
            <a:endParaRPr sz="1400" b="0" i="1" u="none" strike="noStrike" cap="none">
              <a:solidFill>
                <a:srgbClr val="002832"/>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2832"/>
                </a:solidFill>
                <a:latin typeface="Arial"/>
                <a:ea typeface="Arial"/>
                <a:cs typeface="Arial"/>
                <a:sym typeface="Arial"/>
              </a:rPr>
              <a:t> 5.5 Country wise analysis.</a:t>
            </a:r>
            <a:endParaRPr sz="1400" b="0" i="0" u="none" strike="noStrike" cap="none">
              <a:solidFill>
                <a:srgbClr val="002832"/>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2832"/>
                </a:solidFill>
                <a:latin typeface="Arial"/>
                <a:ea typeface="Arial"/>
                <a:cs typeface="Arial"/>
                <a:sym typeface="Arial"/>
              </a:rPr>
              <a:t>   </a:t>
            </a:r>
            <a:r>
              <a:rPr lang="en-US" sz="1400" b="0" i="1" u="none" strike="noStrike" cap="none">
                <a:solidFill>
                  <a:srgbClr val="002832"/>
                </a:solidFill>
                <a:latin typeface="Arial"/>
                <a:ea typeface="Arial"/>
                <a:cs typeface="Arial"/>
                <a:sym typeface="Arial"/>
              </a:rPr>
              <a:t>5.5.1 Country Iraq.</a:t>
            </a:r>
            <a:endParaRPr sz="1400" b="0" i="1" u="none" strike="noStrike" cap="none">
              <a:solidFill>
                <a:srgbClr val="002832"/>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r>
              <a:rPr lang="en-US" sz="1400" b="0" i="1" u="none" strike="noStrike" cap="none">
                <a:solidFill>
                  <a:srgbClr val="002832"/>
                </a:solidFill>
                <a:latin typeface="Arial"/>
                <a:ea typeface="Arial"/>
                <a:cs typeface="Arial"/>
                <a:sym typeface="Arial"/>
              </a:rPr>
              <a:t>   5.5.2 Country India.</a:t>
            </a:r>
            <a:endParaRPr sz="1400" b="0" i="1" u="none" strike="noStrike" cap="none">
              <a:solidFill>
                <a:srgbClr val="002832"/>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2832"/>
                </a:solidFill>
                <a:latin typeface="Arial"/>
                <a:ea typeface="Arial"/>
                <a:cs typeface="Arial"/>
                <a:sym typeface="Arial"/>
              </a:rPr>
              <a:t>6. Challenge Faced.</a:t>
            </a:r>
            <a:endParaRPr sz="1400" b="0" i="0" u="none" strike="noStrike" cap="none">
              <a:solidFill>
                <a:srgbClr val="002832"/>
              </a:solidFill>
              <a:latin typeface="Arial"/>
              <a:ea typeface="Arial"/>
              <a:cs typeface="Arial"/>
              <a:sym typeface="Arial"/>
            </a:endParaRPr>
          </a:p>
          <a:p>
            <a:pPr marL="0" marR="0" lvl="0" indent="0" algn="l" rtl="0">
              <a:lnSpc>
                <a:spcPct val="115000"/>
              </a:lnSpc>
              <a:spcBef>
                <a:spcPts val="0"/>
              </a:spcBef>
              <a:spcAft>
                <a:spcPts val="0"/>
              </a:spcAft>
              <a:buClr>
                <a:srgbClr val="000000"/>
              </a:buClr>
              <a:buSzPts val="1400"/>
              <a:buFont typeface="Arial"/>
              <a:buNone/>
            </a:pPr>
            <a:r>
              <a:rPr lang="en-US" sz="1400" b="0" i="0" u="none" strike="noStrike" cap="none">
                <a:solidFill>
                  <a:srgbClr val="002832"/>
                </a:solidFill>
                <a:latin typeface="Arial"/>
                <a:ea typeface="Arial"/>
                <a:cs typeface="Arial"/>
                <a:sym typeface="Arial"/>
              </a:rPr>
              <a:t>7. Conclusion.</a:t>
            </a:r>
            <a:endParaRPr sz="1400" b="0" i="0" u="none" strike="noStrike" cap="none">
              <a:solidFill>
                <a:srgbClr val="00283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chemeClr val="dk2"/>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chemeClr val="dk2"/>
              </a:highlight>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0"/>
          <p:cNvSpPr txBox="1">
            <a:spLocks noGrp="1"/>
          </p:cNvSpPr>
          <p:nvPr>
            <p:ph type="title"/>
          </p:nvPr>
        </p:nvSpPr>
        <p:spPr>
          <a:xfrm>
            <a:off x="842235" y="486342"/>
            <a:ext cx="1730700" cy="3207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100"/>
              </a:spcBef>
              <a:spcAft>
                <a:spcPts val="0"/>
              </a:spcAft>
              <a:buSzPts val="2800"/>
              <a:buNone/>
            </a:pPr>
            <a:r>
              <a:rPr lang="en-US" sz="2000" b="1" u="sng">
                <a:solidFill>
                  <a:schemeClr val="dk1"/>
                </a:solidFill>
              </a:rPr>
              <a:t>Conclusion’s</a:t>
            </a:r>
            <a:endParaRPr/>
          </a:p>
        </p:txBody>
      </p:sp>
      <p:sp>
        <p:nvSpPr>
          <p:cNvPr id="215" name="Google Shape;215;p20"/>
          <p:cNvSpPr txBox="1"/>
          <p:nvPr/>
        </p:nvSpPr>
        <p:spPr>
          <a:xfrm>
            <a:off x="389860" y="1031697"/>
            <a:ext cx="8576930" cy="3539430"/>
          </a:xfrm>
          <a:prstGeom prst="rect">
            <a:avLst/>
          </a:prstGeom>
          <a:solidFill>
            <a:srgbClr val="E8E8E8"/>
          </a:solid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2732"/>
                </a:solidFill>
                <a:latin typeface="Roboto"/>
                <a:ea typeface="Roboto"/>
                <a:cs typeface="Roboto"/>
                <a:sym typeface="Roboto"/>
              </a:rPr>
              <a:t>It was clear that numbers of terrorist attacks were increases from 2002-2004. Most of the attacks were done on year 2014 and Iraq is the most affected country from terrorism because most of the peoples killed in Iraq. In Iraq maximum of 1570 peoples killed in single attack. As expected Baghdad is most affected city(and yes this is also called province).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2732"/>
                </a:solidFill>
                <a:latin typeface="Roboto"/>
                <a:ea typeface="Roboto"/>
                <a:cs typeface="Roboto"/>
                <a:sym typeface="Roboto"/>
              </a:rPr>
              <a:t>Among all the regions "Middle East &amp; North Africa" has the most number of killed people Approx 1.4 Lakhs followed by "South-Asia" &amp; "Sub-Saharan Africa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2732"/>
                </a:solidFill>
                <a:latin typeface="Roboto"/>
                <a:ea typeface="Roboto"/>
                <a:cs typeface="Roboto"/>
                <a:sym typeface="Roboto"/>
              </a:rPr>
              <a:t> "Taliban" is the most powerful, dangerous and the most active gang among all the gangs, followed by “Islamic state of Iraq and the levant(ISIL)" and "shining path(SL)".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2732"/>
                </a:solidFill>
                <a:latin typeface="Roboto"/>
                <a:ea typeface="Roboto"/>
                <a:cs typeface="Roboto"/>
                <a:sym typeface="Roboto"/>
              </a:rPr>
              <a:t> The most targeted attacks are on "Private Citizens &amp; Property" which is approximately 40% and 10-20% is the target on "Military", "Police", "Government", "Business".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285750" marR="0" lvl="0" indent="-285750" algn="l" rtl="0">
              <a:lnSpc>
                <a:spcPct val="100000"/>
              </a:lnSpc>
              <a:spcBef>
                <a:spcPts val="0"/>
              </a:spcBef>
              <a:spcAft>
                <a:spcPts val="0"/>
              </a:spcAft>
              <a:buClr>
                <a:srgbClr val="000000"/>
              </a:buClr>
              <a:buSzPts val="1400"/>
              <a:buFont typeface="Noto Sans Symbols"/>
              <a:buChar char="❑"/>
            </a:pPr>
            <a:r>
              <a:rPr lang="en-US" sz="1400" b="0" i="0" u="none" strike="noStrike" cap="none">
                <a:solidFill>
                  <a:srgbClr val="002732"/>
                </a:solidFill>
                <a:latin typeface="Roboto"/>
                <a:ea typeface="Roboto"/>
                <a:cs typeface="Roboto"/>
                <a:sym typeface="Roboto"/>
              </a:rPr>
              <a:t>"It seen that explosives were used in around 51.09% of the attacks, followed by Firearms accounted for 32.35% of the attacks".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21" descr="A picture containing shape&#10;&#10;Description automatically generated"/>
          <p:cNvPicPr preferRelativeResize="0"/>
          <p:nvPr/>
        </p:nvPicPr>
        <p:blipFill rotWithShape="1">
          <a:blip r:embed="rId3">
            <a:alphaModFix/>
          </a:blip>
          <a:srcRect/>
          <a:stretch/>
        </p:blipFill>
        <p:spPr>
          <a:xfrm>
            <a:off x="1905000" y="571500"/>
            <a:ext cx="5334000" cy="4000500"/>
          </a:xfrm>
          <a:prstGeom prst="rect">
            <a:avLst/>
          </a:prstGeom>
          <a:noFill/>
          <a:ln w="9525" cap="flat" cmpd="sng">
            <a:solidFill>
              <a:srgbClr val="0E3B44"/>
            </a:solidFill>
            <a:prstDash val="solid"/>
            <a:round/>
            <a:headEnd type="none" w="sm" len="sm"/>
            <a:tailEnd type="none" w="sm" len="sm"/>
          </a:ln>
          <a:effectLst>
            <a:outerShdw blurRad="292100" dist="139700" dir="2700000" algn="tl" rotWithShape="0">
              <a:srgbClr val="333333">
                <a:alpha val="64313"/>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3"/>
          <p:cNvSpPr txBox="1"/>
          <p:nvPr/>
        </p:nvSpPr>
        <p:spPr>
          <a:xfrm>
            <a:off x="563526" y="655798"/>
            <a:ext cx="7917710" cy="33547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Arial"/>
                <a:ea typeface="Arial"/>
                <a:cs typeface="Arial"/>
                <a:sym typeface="Arial"/>
              </a:rPr>
              <a:t>Introduction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1" i="1" u="sng" strike="noStrike" cap="none">
                <a:solidFill>
                  <a:srgbClr val="002732"/>
                </a:solidFill>
                <a:latin typeface="Arial"/>
                <a:ea typeface="Arial"/>
                <a:cs typeface="Arial"/>
                <a:sym typeface="Arial"/>
              </a:rPr>
              <a:t>Definition of Terrorism </a:t>
            </a:r>
            <a:r>
              <a:rPr lang="en-US" sz="1600" b="1" i="0" u="none" strike="noStrike" cap="none">
                <a:solidFill>
                  <a:srgbClr val="002732"/>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1" i="0" u="none" strike="noStrike" cap="none">
              <a:solidFill>
                <a:srgbClr val="00273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r>
              <a:rPr lang="en-US" sz="1600" b="0" i="0" u="none" strike="noStrike" cap="none">
                <a:solidFill>
                  <a:srgbClr val="000000"/>
                </a:solidFill>
                <a:latin typeface="Arial"/>
                <a:ea typeface="Arial"/>
                <a:cs typeface="Arial"/>
                <a:sym typeface="Arial"/>
              </a:rPr>
              <a:t>"The calculated use of unlawful violence or threat of unlawful violence to inculcate fear; intended to coerce or to intimidate governments or societies in the pursuit of goals that are generally political, religious, or ideological"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 The objective is to perform Exploratory Data Analysis on global terrorism dataset to find out the hot zone of terrorism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 Exploratory data analysis is nothing but analyzing the given data and finding the trends, Patterns and insights.</a:t>
            </a:r>
            <a:endParaRPr sz="1400" b="0" i="0" u="none" strike="noStrike" cap="none">
              <a:solidFill>
                <a:srgbClr val="000000"/>
              </a:solidFill>
              <a:latin typeface="Arial"/>
              <a:ea typeface="Arial"/>
              <a:cs typeface="Arial"/>
              <a:sym typeface="Arial"/>
            </a:endParaRPr>
          </a:p>
        </p:txBody>
      </p:sp>
      <p:pic>
        <p:nvPicPr>
          <p:cNvPr id="95" name="Google Shape;95;p3" descr="Terrorism Images - Free Download on Freepik"/>
          <p:cNvPicPr preferRelativeResize="0"/>
          <p:nvPr/>
        </p:nvPicPr>
        <p:blipFill rotWithShape="1">
          <a:blip r:embed="rId3">
            <a:alphaModFix amt="20000"/>
          </a:blip>
          <a:srcRect/>
          <a:stretch/>
        </p:blipFill>
        <p:spPr>
          <a:xfrm>
            <a:off x="563526" y="1132937"/>
            <a:ext cx="7917710" cy="329020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4"/>
          <p:cNvSpPr txBox="1">
            <a:spLocks noGrp="1"/>
          </p:cNvSpPr>
          <p:nvPr>
            <p:ph type="title"/>
          </p:nvPr>
        </p:nvSpPr>
        <p:spPr>
          <a:xfrm>
            <a:off x="730102" y="764304"/>
            <a:ext cx="2388900" cy="3207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100"/>
              </a:spcBef>
              <a:spcAft>
                <a:spcPts val="0"/>
              </a:spcAft>
              <a:buSzPts val="2800"/>
              <a:buNone/>
            </a:pPr>
            <a:r>
              <a:rPr lang="en-US" sz="2000" b="1" u="sng">
                <a:solidFill>
                  <a:schemeClr val="dk1"/>
                </a:solidFill>
              </a:rPr>
              <a:t>Problem statement</a:t>
            </a:r>
            <a:endParaRPr sz="2000" b="1" u="sng">
              <a:solidFill>
                <a:schemeClr val="dk1"/>
              </a:solidFill>
            </a:endParaRPr>
          </a:p>
        </p:txBody>
      </p:sp>
      <p:sp>
        <p:nvSpPr>
          <p:cNvPr id="101" name="Google Shape;101;p4"/>
          <p:cNvSpPr/>
          <p:nvPr/>
        </p:nvSpPr>
        <p:spPr>
          <a:xfrm>
            <a:off x="2617589" y="1382229"/>
            <a:ext cx="3615000" cy="3382200"/>
          </a:xfrm>
          <a:prstGeom prst="rect">
            <a:avLst/>
          </a:prstGeom>
          <a:blipFill rotWithShape="1">
            <a:blip r:embed="rId3">
              <a:alphaModFix amt="35000"/>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4"/>
          <p:cNvSpPr txBox="1"/>
          <p:nvPr/>
        </p:nvSpPr>
        <p:spPr>
          <a:xfrm>
            <a:off x="645041" y="1382231"/>
            <a:ext cx="7853917" cy="252376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The Global Terrorism Database (GTD) is an open-source database including information on terrorist attacks around the world from 1970 through 2017.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The GTD includes systematic data on domestic as well as international terrorist incidents that have occurred during this time period and now includes more than 180,000 attacks. The database is maintained by researchers at the National Consortium for the Study of Terrorism and Responses to Terrorism (START), headquartered at the University of Maryland.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Explore and analyze the data to discover key findings pertaining to terrorist activities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5"/>
          <p:cNvSpPr txBox="1"/>
          <p:nvPr/>
        </p:nvSpPr>
        <p:spPr>
          <a:xfrm>
            <a:off x="414219" y="1363177"/>
            <a:ext cx="8424982" cy="2074927"/>
          </a:xfrm>
          <a:prstGeom prst="rect">
            <a:avLst/>
          </a:prstGeom>
          <a:solidFill>
            <a:srgbClr val="FBFED9"/>
          </a:solidFill>
          <a:ln>
            <a:noFill/>
          </a:ln>
        </p:spPr>
        <p:txBody>
          <a:bodyPr spcFirstLastPara="1" wrap="square" lIns="0" tIns="12700" rIns="0" bIns="0" anchor="t" anchorCtr="0">
            <a:spAutoFit/>
          </a:bodyPr>
          <a:lstStyle/>
          <a:p>
            <a:pPr marL="355600" marR="0" lvl="0" indent="-342900" algn="l" rtl="0">
              <a:lnSpc>
                <a:spcPct val="100000"/>
              </a:lnSpc>
              <a:spcBef>
                <a:spcPts val="0"/>
              </a:spcBef>
              <a:spcAft>
                <a:spcPts val="0"/>
              </a:spcAft>
              <a:buClr>
                <a:srgbClr val="000000"/>
              </a:buClr>
              <a:buSzPts val="1493"/>
              <a:buFont typeface="Calibri"/>
              <a:buChar char="▪"/>
            </a:pPr>
            <a:r>
              <a:rPr lang="en-US" sz="1600" b="0" i="1" u="sng" strike="noStrike" cap="none">
                <a:solidFill>
                  <a:srgbClr val="000000"/>
                </a:solidFill>
                <a:latin typeface="Arial"/>
                <a:ea typeface="Arial"/>
                <a:cs typeface="Arial"/>
                <a:sym typeface="Arial"/>
              </a:rPr>
              <a:t>Loading the dataset</a:t>
            </a:r>
            <a:r>
              <a:rPr lang="en-US" sz="1400" b="0" i="0" u="none" strike="noStrike" cap="none">
                <a:solidFill>
                  <a:srgbClr val="0E3B44"/>
                </a:solidFill>
                <a:latin typeface="Roboto"/>
                <a:ea typeface="Roboto"/>
                <a:cs typeface="Roboto"/>
                <a:sym typeface="Roboto"/>
              </a:rPr>
              <a:t>: Load the Global Terrorism Dataset by mounting the drive.</a:t>
            </a:r>
            <a:endParaRPr sz="1400" b="0" i="0" u="none" strike="noStrike" cap="none">
              <a:solidFill>
                <a:srgbClr val="0E3B44"/>
              </a:solidFill>
              <a:latin typeface="Roboto"/>
              <a:ea typeface="Roboto"/>
              <a:cs typeface="Roboto"/>
              <a:sym typeface="Roboto"/>
            </a:endParaRPr>
          </a:p>
          <a:p>
            <a:pPr marL="0" marR="0" lvl="0" indent="0" algn="l" rtl="0">
              <a:lnSpc>
                <a:spcPct val="100000"/>
              </a:lnSpc>
              <a:spcBef>
                <a:spcPts val="15"/>
              </a:spcBef>
              <a:spcAft>
                <a:spcPts val="0"/>
              </a:spcAft>
              <a:buClr>
                <a:srgbClr val="000000"/>
              </a:buClr>
              <a:buSzPts val="1400"/>
              <a:buFont typeface="Arial"/>
              <a:buNone/>
            </a:pPr>
            <a:endParaRPr sz="1400" b="0" i="0" u="none" strike="noStrike" cap="none">
              <a:solidFill>
                <a:srgbClr val="0E3B44"/>
              </a:solidFill>
              <a:latin typeface="Roboto"/>
              <a:ea typeface="Roboto"/>
              <a:cs typeface="Roboto"/>
              <a:sym typeface="Roboto"/>
            </a:endParaRPr>
          </a:p>
          <a:p>
            <a:pPr marL="355600" marR="0" lvl="0" indent="-342900" algn="l" rtl="0">
              <a:lnSpc>
                <a:spcPct val="100000"/>
              </a:lnSpc>
              <a:spcBef>
                <a:spcPts val="0"/>
              </a:spcBef>
              <a:spcAft>
                <a:spcPts val="0"/>
              </a:spcAft>
              <a:buClr>
                <a:srgbClr val="000000"/>
              </a:buClr>
              <a:buSzPts val="1493"/>
              <a:buFont typeface="Calibri"/>
              <a:buChar char="▪"/>
            </a:pPr>
            <a:r>
              <a:rPr lang="en-US" sz="1600" b="0" i="1" u="sng" strike="noStrike" cap="none">
                <a:solidFill>
                  <a:srgbClr val="000000"/>
                </a:solidFill>
                <a:latin typeface="Arial"/>
                <a:ea typeface="Arial"/>
                <a:cs typeface="Arial"/>
                <a:sym typeface="Arial"/>
              </a:rPr>
              <a:t>Import Libraries</a:t>
            </a:r>
            <a:r>
              <a:rPr lang="en-US" sz="1400" b="0" i="0" u="none" strike="noStrike" cap="none">
                <a:solidFill>
                  <a:srgbClr val="0E3B44"/>
                </a:solidFill>
                <a:latin typeface="Roboto"/>
                <a:ea typeface="Roboto"/>
                <a:cs typeface="Roboto"/>
                <a:sym typeface="Roboto"/>
              </a:rPr>
              <a:t>: NumPy, Pandas, Seaborn and Matplotlib</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20"/>
              </a:spcBef>
              <a:spcAft>
                <a:spcPts val="0"/>
              </a:spcAft>
              <a:buClr>
                <a:srgbClr val="000000"/>
              </a:buClr>
              <a:buSzPts val="1400"/>
              <a:buFont typeface="Calibri"/>
              <a:buNone/>
            </a:pPr>
            <a:endParaRPr sz="1400" b="0" i="0" u="none" strike="noStrike" cap="none">
              <a:solidFill>
                <a:srgbClr val="0E3B44"/>
              </a:solidFill>
              <a:latin typeface="Roboto"/>
              <a:ea typeface="Roboto"/>
              <a:cs typeface="Roboto"/>
              <a:sym typeface="Roboto"/>
            </a:endParaRPr>
          </a:p>
          <a:p>
            <a:pPr marL="355600" marR="5080" lvl="0" indent="-342900" algn="just" rtl="0">
              <a:lnSpc>
                <a:spcPct val="100000"/>
              </a:lnSpc>
              <a:spcBef>
                <a:spcPts val="0"/>
              </a:spcBef>
              <a:spcAft>
                <a:spcPts val="0"/>
              </a:spcAft>
              <a:buClr>
                <a:srgbClr val="000000"/>
              </a:buClr>
              <a:buSzPts val="1493"/>
              <a:buFont typeface="Calibri"/>
              <a:buChar char="▪"/>
            </a:pPr>
            <a:r>
              <a:rPr lang="en-US" sz="1600" b="0" i="1" u="sng" strike="noStrike" cap="none">
                <a:solidFill>
                  <a:srgbClr val="000000"/>
                </a:solidFill>
                <a:latin typeface="Arial"/>
                <a:ea typeface="Arial"/>
                <a:cs typeface="Arial"/>
                <a:sym typeface="Arial"/>
              </a:rPr>
              <a:t>Data cleaning</a:t>
            </a:r>
            <a:r>
              <a:rPr lang="en-US" sz="1400" b="0" i="0" u="none" strike="noStrike" cap="none">
                <a:solidFill>
                  <a:srgbClr val="0E3B44"/>
                </a:solidFill>
                <a:latin typeface="Roboto"/>
                <a:ea typeface="Roboto"/>
                <a:cs typeface="Roboto"/>
                <a:sym typeface="Roboto"/>
              </a:rPr>
              <a:t>: Finding  null values, Replacing the null value with zero, Finding duplicate values, Creating the copy of main dataset etc.</a:t>
            </a:r>
            <a:endParaRPr sz="1400" b="0" i="0" u="none" strike="noStrike" cap="none">
              <a:solidFill>
                <a:srgbClr val="0E3B44"/>
              </a:solidFill>
              <a:latin typeface="Roboto"/>
              <a:ea typeface="Roboto"/>
              <a:cs typeface="Roboto"/>
              <a:sym typeface="Roboto"/>
            </a:endParaRPr>
          </a:p>
          <a:p>
            <a:pPr marL="0" marR="0" lvl="0" indent="0" algn="l" rtl="0">
              <a:lnSpc>
                <a:spcPct val="100000"/>
              </a:lnSpc>
              <a:spcBef>
                <a:spcPts val="15"/>
              </a:spcBef>
              <a:spcAft>
                <a:spcPts val="0"/>
              </a:spcAft>
              <a:buClr>
                <a:srgbClr val="000000"/>
              </a:buClr>
              <a:buSzPts val="1400"/>
              <a:buFont typeface="Calibri"/>
              <a:buNone/>
            </a:pPr>
            <a:endParaRPr sz="1400" b="0" i="0" u="none" strike="noStrike" cap="none">
              <a:solidFill>
                <a:srgbClr val="0E3B44"/>
              </a:solidFill>
              <a:latin typeface="Roboto"/>
              <a:ea typeface="Roboto"/>
              <a:cs typeface="Roboto"/>
              <a:sym typeface="Roboto"/>
            </a:endParaRPr>
          </a:p>
          <a:p>
            <a:pPr marL="355600" marR="6985" lvl="0" indent="-342900" algn="just" rtl="0">
              <a:lnSpc>
                <a:spcPct val="100000"/>
              </a:lnSpc>
              <a:spcBef>
                <a:spcPts val="5"/>
              </a:spcBef>
              <a:spcAft>
                <a:spcPts val="0"/>
              </a:spcAft>
              <a:buClr>
                <a:srgbClr val="000000"/>
              </a:buClr>
              <a:buSzPts val="1493"/>
              <a:buFont typeface="Calibri"/>
              <a:buChar char="▪"/>
            </a:pPr>
            <a:r>
              <a:rPr lang="en-US" sz="1600" b="0" i="1" u="sng" strike="noStrike" cap="none">
                <a:solidFill>
                  <a:srgbClr val="000000"/>
                </a:solidFill>
                <a:latin typeface="Arial"/>
                <a:ea typeface="Arial"/>
                <a:cs typeface="Arial"/>
                <a:sym typeface="Arial"/>
              </a:rPr>
              <a:t>Exploratory Data Analysis</a:t>
            </a:r>
            <a:r>
              <a:rPr lang="en-US" sz="1400" b="0" i="0" u="none" strike="noStrike" cap="none">
                <a:solidFill>
                  <a:srgbClr val="0E3B44"/>
                </a:solidFill>
                <a:latin typeface="Roboto"/>
                <a:ea typeface="Roboto"/>
                <a:cs typeface="Roboto"/>
                <a:sym typeface="Roboto"/>
              </a:rPr>
              <a:t>: Analyzing the data sets to summarize their main characteristics using statistical graphics  and data visualizations method.</a:t>
            </a:r>
            <a:endParaRPr sz="1400" b="0" i="0" u="none" strike="noStrike" cap="none">
              <a:solidFill>
                <a:srgbClr val="000000"/>
              </a:solidFill>
              <a:latin typeface="Arial"/>
              <a:ea typeface="Arial"/>
              <a:cs typeface="Arial"/>
              <a:sym typeface="Arial"/>
            </a:endParaRPr>
          </a:p>
        </p:txBody>
      </p:sp>
      <p:sp>
        <p:nvSpPr>
          <p:cNvPr id="108" name="Google Shape;108;p5"/>
          <p:cNvSpPr txBox="1">
            <a:spLocks noGrp="1"/>
          </p:cNvSpPr>
          <p:nvPr>
            <p:ph type="title"/>
          </p:nvPr>
        </p:nvSpPr>
        <p:spPr>
          <a:xfrm>
            <a:off x="668743" y="772835"/>
            <a:ext cx="3256200" cy="3207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100"/>
              </a:spcBef>
              <a:spcAft>
                <a:spcPts val="0"/>
              </a:spcAft>
              <a:buSzPts val="2800"/>
              <a:buNone/>
            </a:pPr>
            <a:r>
              <a:rPr lang="en-US" sz="2000" b="1" u="sng">
                <a:solidFill>
                  <a:srgbClr val="C00000"/>
                </a:solidFill>
                <a:latin typeface="Arial"/>
                <a:ea typeface="Arial"/>
                <a:cs typeface="Arial"/>
                <a:sym typeface="Arial"/>
              </a:rPr>
              <a:t>Dataset Preparation</a:t>
            </a:r>
            <a:endParaRPr sz="2400" b="1" u="sng">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6"/>
          <p:cNvSpPr txBox="1"/>
          <p:nvPr/>
        </p:nvSpPr>
        <p:spPr>
          <a:xfrm>
            <a:off x="1023772" y="614450"/>
            <a:ext cx="3339900" cy="3207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Clr>
                <a:srgbClr val="000000"/>
              </a:buClr>
              <a:buSzPts val="2000"/>
              <a:buFont typeface="Arial"/>
              <a:buNone/>
            </a:pPr>
            <a:r>
              <a:rPr lang="en-US" sz="2000" b="1" i="0" u="sng" strike="noStrike" cap="none">
                <a:solidFill>
                  <a:srgbClr val="C00000"/>
                </a:solidFill>
                <a:latin typeface="Arial"/>
                <a:ea typeface="Arial"/>
                <a:cs typeface="Arial"/>
                <a:sym typeface="Arial"/>
              </a:rPr>
              <a:t>Data</a:t>
            </a:r>
            <a:r>
              <a:rPr lang="en-US" sz="2000" b="1" i="0" u="sng" strike="noStrike" cap="none">
                <a:solidFill>
                  <a:srgbClr val="C00000"/>
                </a:solidFill>
                <a:latin typeface="Verdana"/>
                <a:ea typeface="Verdana"/>
                <a:cs typeface="Verdana"/>
                <a:sym typeface="Verdana"/>
              </a:rPr>
              <a:t> </a:t>
            </a:r>
            <a:r>
              <a:rPr lang="en-US" sz="2000" b="1" i="0" u="sng" strike="noStrike" cap="none">
                <a:solidFill>
                  <a:srgbClr val="C00000"/>
                </a:solidFill>
                <a:latin typeface="Arial"/>
                <a:ea typeface="Arial"/>
                <a:cs typeface="Arial"/>
                <a:sym typeface="Arial"/>
              </a:rPr>
              <a:t>summary </a:t>
            </a:r>
            <a:endParaRPr sz="2000" b="1" i="0" u="sng" strike="noStrike" cap="none">
              <a:solidFill>
                <a:srgbClr val="0E3B44"/>
              </a:solidFill>
              <a:latin typeface="Arial"/>
              <a:ea typeface="Arial"/>
              <a:cs typeface="Arial"/>
              <a:sym typeface="Arial"/>
            </a:endParaRPr>
          </a:p>
        </p:txBody>
      </p:sp>
      <p:graphicFrame>
        <p:nvGraphicFramePr>
          <p:cNvPr id="114" name="Google Shape;114;p6"/>
          <p:cNvGraphicFramePr/>
          <p:nvPr/>
        </p:nvGraphicFramePr>
        <p:xfrm>
          <a:off x="1077433" y="1191497"/>
          <a:ext cx="7258500" cy="3337650"/>
        </p:xfrm>
        <a:graphic>
          <a:graphicData uri="http://schemas.openxmlformats.org/drawingml/2006/table">
            <a:tbl>
              <a:tblPr firstRow="1" bandRow="1">
                <a:noFill/>
                <a:tableStyleId>{BD15CB16-53E7-4E6C-99D3-0A12E2C748A2}</a:tableStyleId>
              </a:tblPr>
              <a:tblGrid>
                <a:gridCol w="1311875"/>
                <a:gridCol w="5946625"/>
              </a:tblGrid>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Year</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E3B44"/>
                          </a:solidFill>
                          <a:latin typeface="Roboto"/>
                          <a:ea typeface="Roboto"/>
                          <a:cs typeface="Roboto"/>
                          <a:sym typeface="Roboto"/>
                        </a:rPr>
                        <a:t>Year of Terrorist Attack</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Month</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E3B44"/>
                          </a:solidFill>
                          <a:latin typeface="Roboto"/>
                          <a:ea typeface="Roboto"/>
                          <a:cs typeface="Roboto"/>
                          <a:sym typeface="Roboto"/>
                        </a:rPr>
                        <a:t>Month of Terrorist Attack</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Day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E3B44"/>
                          </a:solidFill>
                          <a:latin typeface="Roboto"/>
                          <a:ea typeface="Roboto"/>
                          <a:cs typeface="Roboto"/>
                          <a:sym typeface="Roboto"/>
                        </a:rPr>
                        <a:t>On which Day Terrorist Attack is happened</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Latitude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E3B44"/>
                          </a:solidFill>
                          <a:latin typeface="Roboto"/>
                          <a:ea typeface="Roboto"/>
                          <a:cs typeface="Roboto"/>
                          <a:sym typeface="Roboto"/>
                        </a:rPr>
                        <a:t>Y Co-ordinates of Terrorist Attack point</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Longitude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E3B44"/>
                          </a:solidFill>
                          <a:latin typeface="Roboto"/>
                          <a:ea typeface="Roboto"/>
                          <a:cs typeface="Roboto"/>
                          <a:sym typeface="Roboto"/>
                        </a:rPr>
                        <a:t>X Co-ordinate of Terrorist Attack point</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Region</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E3B44"/>
                          </a:solidFill>
                          <a:latin typeface="Roboto"/>
                          <a:ea typeface="Roboto"/>
                          <a:cs typeface="Roboto"/>
                          <a:sym typeface="Roboto"/>
                        </a:rPr>
                        <a:t>Region of Terrorist Attack</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Country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E3B44"/>
                          </a:solidFill>
                          <a:latin typeface="Roboto"/>
                          <a:ea typeface="Roboto"/>
                          <a:cs typeface="Roboto"/>
                          <a:sym typeface="Roboto"/>
                        </a:rPr>
                        <a:t>Country of Terrorist Attack</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State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E3B44"/>
                          </a:solidFill>
                          <a:latin typeface="Roboto"/>
                          <a:ea typeface="Roboto"/>
                          <a:cs typeface="Roboto"/>
                          <a:sym typeface="Roboto"/>
                        </a:rPr>
                        <a:t>State of Terrorist Attack</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city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E3B44"/>
                          </a:solidFill>
                          <a:latin typeface="Roboto"/>
                          <a:ea typeface="Roboto"/>
                          <a:cs typeface="Roboto"/>
                          <a:sym typeface="Roboto"/>
                        </a:rPr>
                        <a:t>City in which terrorist attack happen</a:t>
                      </a:r>
                      <a:endParaRPr sz="1400" u="none" strike="noStrike" cap="none"/>
                    </a:p>
                  </a:txBody>
                  <a:tcPr marL="91450" marR="91450" marT="45725" marB="45725"/>
                </a:tc>
              </a:tr>
            </a:tbl>
          </a:graphicData>
        </a:graphic>
      </p:graphicFrame>
      <p:cxnSp>
        <p:nvCxnSpPr>
          <p:cNvPr id="115" name="Google Shape;115;p6"/>
          <p:cNvCxnSpPr/>
          <p:nvPr/>
        </p:nvCxnSpPr>
        <p:spPr>
          <a:xfrm>
            <a:off x="2254103" y="1191497"/>
            <a:ext cx="0" cy="3337560"/>
          </a:xfrm>
          <a:prstGeom prst="straightConnector1">
            <a:avLst/>
          </a:prstGeom>
          <a:noFill/>
          <a:ln w="9525" cap="flat" cmpd="sng">
            <a:solidFill>
              <a:srgbClr val="002732"/>
            </a:solidFill>
            <a:prstDash val="solid"/>
            <a:round/>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graphicFrame>
        <p:nvGraphicFramePr>
          <p:cNvPr id="120" name="Google Shape;120;p7"/>
          <p:cNvGraphicFramePr/>
          <p:nvPr/>
        </p:nvGraphicFramePr>
        <p:xfrm>
          <a:off x="822252" y="588336"/>
          <a:ext cx="7379000" cy="3855820"/>
        </p:xfrm>
        <a:graphic>
          <a:graphicData uri="http://schemas.openxmlformats.org/drawingml/2006/table">
            <a:tbl>
              <a:tblPr firstRow="1" bandRow="1">
                <a:noFill/>
                <a:tableStyleId>{BD15CB16-53E7-4E6C-99D3-0A12E2C748A2}</a:tableStyleId>
              </a:tblPr>
              <a:tblGrid>
                <a:gridCol w="1819175"/>
                <a:gridCol w="5559825"/>
              </a:tblGrid>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Attack_Type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E3B44"/>
                          </a:solidFill>
                          <a:latin typeface="Roboto"/>
                          <a:ea typeface="Roboto"/>
                          <a:cs typeface="Roboto"/>
                          <a:sym typeface="Roboto"/>
                        </a:rPr>
                        <a:t>Type of Terrorist Attack</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Killed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E3B44"/>
                          </a:solidFill>
                          <a:latin typeface="Roboto"/>
                          <a:ea typeface="Roboto"/>
                          <a:cs typeface="Roboto"/>
                          <a:sym typeface="Roboto"/>
                        </a:rPr>
                        <a:t>Number of people killed in the Terrorist Attack</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Gang_Name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E3B44"/>
                          </a:solidFill>
                          <a:latin typeface="Roboto"/>
                          <a:ea typeface="Roboto"/>
                          <a:cs typeface="Roboto"/>
                          <a:sym typeface="Roboto"/>
                        </a:rPr>
                        <a:t>Name of Terrorist Organization</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Wounded</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E3B44"/>
                          </a:solidFill>
                          <a:latin typeface="Roboto"/>
                          <a:ea typeface="Roboto"/>
                          <a:cs typeface="Roboto"/>
                          <a:sym typeface="Roboto"/>
                        </a:rPr>
                        <a:t>Number of people Injured in the Terrorist Attack</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Main_Target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E3B44"/>
                          </a:solidFill>
                          <a:latin typeface="Roboto"/>
                          <a:ea typeface="Roboto"/>
                          <a:cs typeface="Roboto"/>
                          <a:sym typeface="Roboto"/>
                        </a:rPr>
                        <a:t>Main target of the Terrorist Attack</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Sub_Target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E3B44"/>
                          </a:solidFill>
                          <a:latin typeface="Roboto"/>
                          <a:ea typeface="Roboto"/>
                          <a:cs typeface="Roboto"/>
                          <a:sym typeface="Roboto"/>
                        </a:rPr>
                        <a:t>Sub target of Terrorist Attack</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Weapon_type </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E3B44"/>
                          </a:solidFill>
                          <a:latin typeface="Roboto"/>
                          <a:ea typeface="Roboto"/>
                          <a:cs typeface="Roboto"/>
                          <a:sym typeface="Roboto"/>
                        </a:rPr>
                        <a:t>Weapon used in the Terrorist Attack</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Motive</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E3B44"/>
                          </a:solidFill>
                          <a:latin typeface="Roboto"/>
                          <a:ea typeface="Roboto"/>
                          <a:cs typeface="Roboto"/>
                          <a:sym typeface="Roboto"/>
                        </a:rPr>
                        <a:t>Motive of Terrorist Attack</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Nationality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E3B44"/>
                          </a:solidFill>
                          <a:latin typeface="Roboto"/>
                          <a:ea typeface="Roboto"/>
                          <a:cs typeface="Roboto"/>
                          <a:sym typeface="Roboto"/>
                        </a:rPr>
                        <a:t>Nationality of Terrorist Organization</a:t>
                      </a:r>
                      <a:endParaRPr sz="1400" u="none" strike="noStrike" cap="none"/>
                    </a:p>
                  </a:txBody>
                  <a:tcPr marL="91450" marR="91450" marT="45725" marB="45725"/>
                </a:tc>
              </a:tr>
              <a:tr h="370850">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Casualties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E3B44"/>
                          </a:solidFill>
                          <a:latin typeface="Roboto"/>
                          <a:ea typeface="Roboto"/>
                          <a:cs typeface="Roboto"/>
                          <a:sym typeface="Roboto"/>
                        </a:rPr>
                        <a:t>It is the Sum of Number of people killed and Number of people Injured in the Terrorist Attack</a:t>
                      </a:r>
                      <a:endParaRPr sz="1400" u="none" strike="noStrike" cap="none"/>
                    </a:p>
                  </a:txBody>
                  <a:tcPr marL="91450" marR="91450" marT="45725" marB="45725"/>
                </a:tc>
              </a:tr>
            </a:tbl>
          </a:graphicData>
        </a:graphic>
      </p:graphicFrame>
      <p:cxnSp>
        <p:nvCxnSpPr>
          <p:cNvPr id="121" name="Google Shape;121;p7"/>
          <p:cNvCxnSpPr/>
          <p:nvPr/>
        </p:nvCxnSpPr>
        <p:spPr>
          <a:xfrm>
            <a:off x="2303720" y="439480"/>
            <a:ext cx="0" cy="3916680"/>
          </a:xfrm>
          <a:prstGeom prst="straightConnector1">
            <a:avLst/>
          </a:prstGeom>
          <a:noFill/>
          <a:ln w="9525" cap="flat" cmpd="sng">
            <a:solidFill>
              <a:srgbClr val="202020"/>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8"/>
          <p:cNvSpPr txBox="1"/>
          <p:nvPr/>
        </p:nvSpPr>
        <p:spPr>
          <a:xfrm>
            <a:off x="691115" y="553223"/>
            <a:ext cx="4572000"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sng" strike="noStrike" cap="none">
                <a:solidFill>
                  <a:schemeClr val="dk1"/>
                </a:solidFill>
                <a:latin typeface="Roboto"/>
                <a:ea typeface="Roboto"/>
                <a:cs typeface="Roboto"/>
                <a:sym typeface="Roboto"/>
              </a:rPr>
              <a:t>Analysis and </a:t>
            </a:r>
            <a:r>
              <a:rPr lang="en-US" sz="2000" b="1" i="0" u="sng" strike="noStrike" cap="none">
                <a:solidFill>
                  <a:schemeClr val="dk1"/>
                </a:solidFill>
                <a:latin typeface="Arial"/>
                <a:ea typeface="Arial"/>
                <a:cs typeface="Arial"/>
                <a:sym typeface="Arial"/>
              </a:rPr>
              <a:t>visualization</a:t>
            </a:r>
            <a:r>
              <a:rPr lang="en-US" sz="2000" b="1" i="0" u="sng" strike="noStrike" cap="none">
                <a:solidFill>
                  <a:schemeClr val="dk1"/>
                </a:solidFill>
                <a:latin typeface="Roboto"/>
                <a:ea typeface="Roboto"/>
                <a:cs typeface="Roboto"/>
                <a:sym typeface="Roboto"/>
              </a:rPr>
              <a:t> of data</a:t>
            </a:r>
            <a:endParaRPr sz="1400" b="0" i="0" u="none" strike="noStrike" cap="none">
              <a:solidFill>
                <a:srgbClr val="000000"/>
              </a:solidFill>
              <a:latin typeface="Arial"/>
              <a:ea typeface="Arial"/>
              <a:cs typeface="Arial"/>
              <a:sym typeface="Arial"/>
            </a:endParaRPr>
          </a:p>
        </p:txBody>
      </p:sp>
      <p:sp>
        <p:nvSpPr>
          <p:cNvPr id="127" name="Google Shape;127;p8"/>
          <p:cNvSpPr txBox="1"/>
          <p:nvPr/>
        </p:nvSpPr>
        <p:spPr>
          <a:xfrm>
            <a:off x="923259" y="981160"/>
            <a:ext cx="4107712"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sng" strike="noStrike" cap="none">
                <a:solidFill>
                  <a:srgbClr val="002732"/>
                </a:solidFill>
                <a:latin typeface="Arial"/>
                <a:ea typeface="Arial"/>
                <a:cs typeface="Arial"/>
                <a:sym typeface="Arial"/>
              </a:rPr>
              <a:t>1.Yearly growth of terrorist attacks</a:t>
            </a:r>
            <a:endParaRPr sz="1400" b="0" i="0" u="none" strike="noStrike" cap="none">
              <a:solidFill>
                <a:srgbClr val="000000"/>
              </a:solidFill>
              <a:latin typeface="Arial"/>
              <a:ea typeface="Arial"/>
              <a:cs typeface="Arial"/>
              <a:sym typeface="Arial"/>
            </a:endParaRPr>
          </a:p>
        </p:txBody>
      </p:sp>
      <p:pic>
        <p:nvPicPr>
          <p:cNvPr id="128" name="Google Shape;128;p8"/>
          <p:cNvPicPr preferRelativeResize="0"/>
          <p:nvPr/>
        </p:nvPicPr>
        <p:blipFill rotWithShape="1">
          <a:blip r:embed="rId3">
            <a:alphaModFix/>
          </a:blip>
          <a:srcRect/>
          <a:stretch/>
        </p:blipFill>
        <p:spPr>
          <a:xfrm>
            <a:off x="691115" y="1458876"/>
            <a:ext cx="5348177" cy="3154363"/>
          </a:xfrm>
          <a:prstGeom prst="round2DiagRect">
            <a:avLst>
              <a:gd name="adj1" fmla="val 16667"/>
              <a:gd name="adj2" fmla="val 0"/>
            </a:avLst>
          </a:prstGeom>
          <a:noFill/>
          <a:ln w="88900" cap="sq" cmpd="sng">
            <a:solidFill>
              <a:srgbClr val="FFFFFF"/>
            </a:solidFill>
            <a:prstDash val="solid"/>
            <a:miter lim="800000"/>
            <a:headEnd type="none" w="sm" len="sm"/>
            <a:tailEnd type="none" w="sm" len="sm"/>
          </a:ln>
          <a:effectLst>
            <a:outerShdw blurRad="254000" algn="tl" rotWithShape="0">
              <a:srgbClr val="000000">
                <a:alpha val="42352"/>
              </a:srgbClr>
            </a:outerShdw>
          </a:effectLst>
        </p:spPr>
      </p:pic>
      <p:sp>
        <p:nvSpPr>
          <p:cNvPr id="129" name="Google Shape;129;p8"/>
          <p:cNvSpPr/>
          <p:nvPr/>
        </p:nvSpPr>
        <p:spPr>
          <a:xfrm>
            <a:off x="6535480" y="1034903"/>
            <a:ext cx="2261190" cy="3600930"/>
          </a:xfrm>
          <a:prstGeom prst="roundRect">
            <a:avLst>
              <a:gd name="adj" fmla="val 16667"/>
            </a:avLst>
          </a:prstGeom>
          <a:solidFill>
            <a:schemeClr val="accent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1" u="sng" strike="noStrike" cap="none">
                <a:solidFill>
                  <a:srgbClr val="002060"/>
                </a:solidFill>
                <a:latin typeface="Roboto"/>
                <a:ea typeface="Roboto"/>
                <a:cs typeface="Roboto"/>
                <a:sym typeface="Roboto"/>
              </a:rPr>
              <a:t>Observation</a:t>
            </a:r>
            <a:r>
              <a:rPr lang="en-US" sz="1400" b="0" i="0" u="none" strike="noStrike" cap="none">
                <a:solidFill>
                  <a:srgbClr val="002732"/>
                </a:solidFill>
                <a:latin typeface="Roboto"/>
                <a:ea typeface="Roboto"/>
                <a:cs typeface="Roboto"/>
                <a:sym typeface="Roboto"/>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2732"/>
                </a:solidFill>
                <a:latin typeface="Roboto"/>
                <a:ea typeface="Roboto"/>
                <a:cs typeface="Roboto"/>
                <a:sym typeface="Roboto"/>
              </a:rPr>
              <a:t>1.From the above graph we can say that After 2004 there is a large growth recorded in terrorist attack.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2732"/>
                </a:solidFill>
                <a:latin typeface="Roboto"/>
                <a:ea typeface="Roboto"/>
                <a:cs typeface="Roboto"/>
                <a:sym typeface="Roboto"/>
              </a:rPr>
              <a:t>2.Maximum Number of the attacks were recorded in year 2014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2732"/>
                </a:solidFill>
                <a:latin typeface="Roboto"/>
                <a:ea typeface="Roboto"/>
                <a:cs typeface="Roboto"/>
                <a:sym typeface="Roboto"/>
              </a:rPr>
              <a:t>3.Minimum number of attacks were recorded in the year 1971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p:nvPr/>
        </p:nvSpPr>
        <p:spPr>
          <a:xfrm>
            <a:off x="487322" y="546400"/>
            <a:ext cx="5893983"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sng" strike="noStrike" cap="none">
                <a:solidFill>
                  <a:srgbClr val="002732"/>
                </a:solidFill>
                <a:latin typeface="Arial"/>
                <a:ea typeface="Arial"/>
                <a:cs typeface="Arial"/>
                <a:sym typeface="Arial"/>
              </a:rPr>
              <a:t>2.Number of people killed Due to Terrorism per year</a:t>
            </a:r>
            <a:endParaRPr sz="1400" b="0" i="0" u="none" strike="noStrike" cap="none">
              <a:solidFill>
                <a:srgbClr val="000000"/>
              </a:solidFill>
              <a:latin typeface="Arial"/>
              <a:ea typeface="Arial"/>
              <a:cs typeface="Arial"/>
              <a:sym typeface="Arial"/>
            </a:endParaRPr>
          </a:p>
        </p:txBody>
      </p:sp>
      <p:pic>
        <p:nvPicPr>
          <p:cNvPr id="135" name="Google Shape;135;p9"/>
          <p:cNvPicPr preferRelativeResize="0"/>
          <p:nvPr/>
        </p:nvPicPr>
        <p:blipFill rotWithShape="1">
          <a:blip r:embed="rId3">
            <a:alphaModFix/>
          </a:blip>
          <a:srcRect/>
          <a:stretch/>
        </p:blipFill>
        <p:spPr>
          <a:xfrm>
            <a:off x="386314" y="1178655"/>
            <a:ext cx="5994991" cy="3415192"/>
          </a:xfrm>
          <a:prstGeom prst="rect">
            <a:avLst/>
          </a:prstGeom>
          <a:noFill/>
          <a:ln>
            <a:noFill/>
          </a:ln>
          <a:effectLst>
            <a:outerShdw blurRad="292100" dist="139700" dir="2700000" algn="tl" rotWithShape="0">
              <a:srgbClr val="333333">
                <a:alpha val="64313"/>
              </a:srgbClr>
            </a:outerShdw>
          </a:effectLst>
        </p:spPr>
      </p:pic>
      <p:sp>
        <p:nvSpPr>
          <p:cNvPr id="136" name="Google Shape;136;p9"/>
          <p:cNvSpPr/>
          <p:nvPr/>
        </p:nvSpPr>
        <p:spPr>
          <a:xfrm>
            <a:off x="6381305" y="1085924"/>
            <a:ext cx="2486248" cy="3415192"/>
          </a:xfrm>
          <a:prstGeom prst="round2DiagRect">
            <a:avLst>
              <a:gd name="adj1" fmla="val 16667"/>
              <a:gd name="adj2" fmla="val 0"/>
            </a:avLst>
          </a:prstGeom>
          <a:solidFill>
            <a:srgbClr val="BAF8FF"/>
          </a:solidFill>
          <a:ln w="25400" cap="flat" cmpd="sng">
            <a:solidFill>
              <a:srgbClr val="0E3B44"/>
            </a:solidFill>
            <a:prstDash val="solid"/>
            <a:round/>
            <a:headEnd type="none" w="sm" len="sm"/>
            <a:tailEnd type="none" w="sm" len="sm"/>
          </a:ln>
          <a:effectLst>
            <a:outerShdw blurRad="184150" dist="241300" dir="11520000" sx="110000" sy="110000" algn="ctr">
              <a:srgbClr val="000000">
                <a:alpha val="17254"/>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1" u="sng" strike="noStrike" cap="none">
                <a:solidFill>
                  <a:srgbClr val="002060"/>
                </a:solidFill>
                <a:latin typeface="Roboto"/>
                <a:ea typeface="Roboto"/>
                <a:cs typeface="Roboto"/>
                <a:sym typeface="Roboto"/>
              </a:rPr>
              <a:t>Observation</a:t>
            </a:r>
            <a:r>
              <a:rPr lang="en-US" sz="1400" b="0" i="0" u="none" strike="noStrike" cap="none">
                <a:solidFill>
                  <a:srgbClr val="002732"/>
                </a:solidFill>
                <a:latin typeface="Roboto"/>
                <a:ea typeface="Roboto"/>
                <a:cs typeface="Roboto"/>
                <a:sym typeface="Roboto"/>
              </a:rPr>
              <a: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2732"/>
                </a:solidFill>
                <a:latin typeface="Roboto"/>
                <a:ea typeface="Roboto"/>
                <a:cs typeface="Roboto"/>
                <a:sym typeface="Roboto"/>
              </a:rPr>
              <a:t>1.Due to increase in terrorism activity after 2004 ,number of people killed per year is also increases.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2732"/>
                </a:solidFill>
                <a:latin typeface="Roboto"/>
                <a:ea typeface="Roboto"/>
                <a:cs typeface="Roboto"/>
                <a:sym typeface="Roboto"/>
              </a:rPr>
              <a:t>2.Most Number of People killed in year 2014.</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2732"/>
              </a:solidFill>
              <a:latin typeface="Roboto"/>
              <a:ea typeface="Roboto"/>
              <a:cs typeface="Roboto"/>
              <a:sym typeface="Roboto"/>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2732"/>
                </a:solidFill>
                <a:latin typeface="Roboto"/>
                <a:ea typeface="Roboto"/>
                <a:cs typeface="Roboto"/>
                <a:sym typeface="Roboto"/>
              </a:rPr>
              <a:t>3.Minimum Number of People killed in year 1971.</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F3F3F3"/>
      </a:dk2>
      <a:lt2>
        <a:srgbClr val="158158"/>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1328</Words>
  <PresentationFormat>On-screen Show (16:9)</PresentationFormat>
  <Paragraphs>177</Paragraphs>
  <Slides>21</Slides>
  <Notes>21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Algerian</vt:lpstr>
      <vt:lpstr>Raleway</vt:lpstr>
      <vt:lpstr>Lato</vt:lpstr>
      <vt:lpstr>Times New Roman</vt:lpstr>
      <vt:lpstr>Roboto</vt:lpstr>
      <vt:lpstr>Calibri</vt:lpstr>
      <vt:lpstr>Verdana</vt:lpstr>
      <vt:lpstr>Noto Sans Symbols</vt:lpstr>
      <vt:lpstr>Swiss</vt:lpstr>
      <vt:lpstr>Capstone Project - 01</vt:lpstr>
      <vt:lpstr>Slide 2</vt:lpstr>
      <vt:lpstr>Slide 3</vt:lpstr>
      <vt:lpstr>Problem statement</vt:lpstr>
      <vt:lpstr>Dataset Preparation</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Challenges Faced -:</vt:lpstr>
      <vt:lpstr>Conclusion’s</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- 01</dc:title>
  <dc:creator>Shruti Doke</dc:creator>
  <cp:lastModifiedBy>Shruti Doke</cp:lastModifiedBy>
  <cp:revision>1</cp:revision>
  <dcterms:modified xsi:type="dcterms:W3CDTF">2025-04-05T10:03:12Z</dcterms:modified>
</cp:coreProperties>
</file>