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0F58-8393-8A85-EB84-FA9D0CC5B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7169A-F0AD-C2F2-A70A-B52BFA521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068D6-2776-5D2D-78B5-1C4EE19E5E8D}"/>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5" name="Footer Placeholder 4">
            <a:extLst>
              <a:ext uri="{FF2B5EF4-FFF2-40B4-BE49-F238E27FC236}">
                <a16:creationId xmlns:a16="http://schemas.microsoft.com/office/drawing/2014/main" id="{87476A59-CAC1-2FEF-A705-A3D96D07B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831B6-2B7E-BCE0-D51B-8F92D5FB2DF7}"/>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140535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664A-055A-9470-0906-4D313770D3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06CC4C-D339-A41A-3C95-875C6825E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57CEE-23B1-FF3E-3464-1EC2DBB9BC8B}"/>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5" name="Footer Placeholder 4">
            <a:extLst>
              <a:ext uri="{FF2B5EF4-FFF2-40B4-BE49-F238E27FC236}">
                <a16:creationId xmlns:a16="http://schemas.microsoft.com/office/drawing/2014/main" id="{EF791FB5-B597-5BEF-34EE-CF51B257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C486D-D13D-1E97-8005-31CF10AA1466}"/>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213660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DFC50-6BA2-2B5F-E669-0CFDB4C1DF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D58F76-026E-E2EB-80C0-F0EAA45A28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BCB76-295A-2229-EB9C-B1E0161C3CD5}"/>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5" name="Footer Placeholder 4">
            <a:extLst>
              <a:ext uri="{FF2B5EF4-FFF2-40B4-BE49-F238E27FC236}">
                <a16:creationId xmlns:a16="http://schemas.microsoft.com/office/drawing/2014/main" id="{B15DCCD4-C48B-EB3F-5616-93D5175F5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B637E-7102-95A1-6194-512B29AD74E5}"/>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374321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F8AF-23E5-F7AC-5C39-2BABF7F32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318CA4-024D-DCDD-9685-A308B2769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16500-0350-D69D-080A-C8CA9C768F2D}"/>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5" name="Footer Placeholder 4">
            <a:extLst>
              <a:ext uri="{FF2B5EF4-FFF2-40B4-BE49-F238E27FC236}">
                <a16:creationId xmlns:a16="http://schemas.microsoft.com/office/drawing/2014/main" id="{B0E332E3-63A8-B8B0-3D5A-2BB806DF0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F62F2-9375-F9F4-7684-EE9933F5D098}"/>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346960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77ED-2D56-5B9D-2505-5362979A81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9A27A0-1C80-60E4-19E2-633B17EBD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47BBC-F601-CB84-A150-81AEFBC82A44}"/>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5" name="Footer Placeholder 4">
            <a:extLst>
              <a:ext uri="{FF2B5EF4-FFF2-40B4-BE49-F238E27FC236}">
                <a16:creationId xmlns:a16="http://schemas.microsoft.com/office/drawing/2014/main" id="{1B4E981B-FB23-384C-23AD-6310F2DA6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46C98-F432-3D56-CE9E-10011A72D201}"/>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313644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854F-7CEC-6282-AD34-09809D277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49A17B-AD34-CB22-BBBD-F9680CDC9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BC04BC-E094-50CF-85F4-28DB219D1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8033F-9DEB-1120-F485-7915F24EBF24}"/>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6" name="Footer Placeholder 5">
            <a:extLst>
              <a:ext uri="{FF2B5EF4-FFF2-40B4-BE49-F238E27FC236}">
                <a16:creationId xmlns:a16="http://schemas.microsoft.com/office/drawing/2014/main" id="{BB9E4E0E-74E6-ED34-ECF3-13D289C74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8D7E5-F4EA-D973-59B7-0216796DC78E}"/>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327901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2970-2A41-A2A4-826A-A72F50CB17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448C84-ED56-C235-FC95-54E208079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61E08-7E8A-0B7E-8C2A-27367883B4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BA328A-6415-C224-B16E-BFB9387F4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2B6B2A-B38C-13F3-1893-8DF4D9111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4583-AD2E-CE50-70E7-EAE0539BE74E}"/>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8" name="Footer Placeholder 7">
            <a:extLst>
              <a:ext uri="{FF2B5EF4-FFF2-40B4-BE49-F238E27FC236}">
                <a16:creationId xmlns:a16="http://schemas.microsoft.com/office/drawing/2014/main" id="{D4BDADE8-BAA7-0DD3-3D48-F7C1F6FF9D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86F5B0-14D1-C76A-BDFE-9779FFEA329A}"/>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123961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3397-86C8-8B8E-21B2-34D087F4B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87327-5A95-6B35-3E96-ACC206F65050}"/>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4" name="Footer Placeholder 3">
            <a:extLst>
              <a:ext uri="{FF2B5EF4-FFF2-40B4-BE49-F238E27FC236}">
                <a16:creationId xmlns:a16="http://schemas.microsoft.com/office/drawing/2014/main" id="{5A18E767-233B-D223-AA32-674EB9CDB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CFBCBD-8948-DAA3-1B80-ED4E0573433A}"/>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290208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FC172-E242-A989-3D42-44A11BDC7FCC}"/>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3" name="Footer Placeholder 2">
            <a:extLst>
              <a:ext uri="{FF2B5EF4-FFF2-40B4-BE49-F238E27FC236}">
                <a16:creationId xmlns:a16="http://schemas.microsoft.com/office/drawing/2014/main" id="{F64C401C-B8FA-0CC0-B07E-2E5804E3D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5C7879-95E5-C82F-A41C-525001649C54}"/>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19151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8EA7-DF07-A472-03D2-69F8899E0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E8B3E-2232-180E-A3B4-139AF563E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5B91D-644E-2FEB-F636-F8ECEE6EE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358C2-30C3-3758-22CF-9CC613DCE40B}"/>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6" name="Footer Placeholder 5">
            <a:extLst>
              <a:ext uri="{FF2B5EF4-FFF2-40B4-BE49-F238E27FC236}">
                <a16:creationId xmlns:a16="http://schemas.microsoft.com/office/drawing/2014/main" id="{7E933C44-B376-7580-DD65-F65E23316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FAF16-6C15-75BB-FE33-03C58BD08218}"/>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84551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3D7D-2653-AEDE-036F-233552FF8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E0636C-3931-5504-B72D-4741560B7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540D0-3FFA-D6A5-B566-AF3F2282B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B8065-9D6D-0340-A5BD-1560365F82FF}"/>
              </a:ext>
            </a:extLst>
          </p:cNvPr>
          <p:cNvSpPr>
            <a:spLocks noGrp="1"/>
          </p:cNvSpPr>
          <p:nvPr>
            <p:ph type="dt" sz="half" idx="10"/>
          </p:nvPr>
        </p:nvSpPr>
        <p:spPr/>
        <p:txBody>
          <a:bodyPr/>
          <a:lstStyle/>
          <a:p>
            <a:fld id="{905D1F34-5FD4-4D69-A4F0-9BD76AA38C67}" type="datetimeFigureOut">
              <a:rPr lang="en-US" smtClean="0"/>
              <a:t>3/18/2024</a:t>
            </a:fld>
            <a:endParaRPr lang="en-US"/>
          </a:p>
        </p:txBody>
      </p:sp>
      <p:sp>
        <p:nvSpPr>
          <p:cNvPr id="6" name="Footer Placeholder 5">
            <a:extLst>
              <a:ext uri="{FF2B5EF4-FFF2-40B4-BE49-F238E27FC236}">
                <a16:creationId xmlns:a16="http://schemas.microsoft.com/office/drawing/2014/main" id="{FFA61DC6-C35B-DB9A-2876-0D59C4BE3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8EF17-D349-598B-6A4D-08B295ED8D2E}"/>
              </a:ext>
            </a:extLst>
          </p:cNvPr>
          <p:cNvSpPr>
            <a:spLocks noGrp="1"/>
          </p:cNvSpPr>
          <p:nvPr>
            <p:ph type="sldNum" sz="quarter" idx="12"/>
          </p:nvPr>
        </p:nvSpPr>
        <p:spPr/>
        <p:txBody>
          <a:bodyPr/>
          <a:lstStyle/>
          <a:p>
            <a:fld id="{F8683F7E-5117-4639-A06D-D517DECC80A8}" type="slidenum">
              <a:rPr lang="en-US" smtClean="0"/>
              <a:t>‹#›</a:t>
            </a:fld>
            <a:endParaRPr lang="en-US"/>
          </a:p>
        </p:txBody>
      </p:sp>
    </p:spTree>
    <p:extLst>
      <p:ext uri="{BB962C8B-B14F-4D97-AF65-F5344CB8AC3E}">
        <p14:creationId xmlns:p14="http://schemas.microsoft.com/office/powerpoint/2010/main" val="104208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59E4A-CAD9-20C0-B2EA-6EA16F1A4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D639E5-00AB-8B6E-0E58-9CA845126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33594-C87B-D111-60E8-3C18CD8E8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D1F34-5FD4-4D69-A4F0-9BD76AA38C67}" type="datetimeFigureOut">
              <a:rPr lang="en-US" smtClean="0"/>
              <a:t>3/18/2024</a:t>
            </a:fld>
            <a:endParaRPr lang="en-US"/>
          </a:p>
        </p:txBody>
      </p:sp>
      <p:sp>
        <p:nvSpPr>
          <p:cNvPr id="5" name="Footer Placeholder 4">
            <a:extLst>
              <a:ext uri="{FF2B5EF4-FFF2-40B4-BE49-F238E27FC236}">
                <a16:creationId xmlns:a16="http://schemas.microsoft.com/office/drawing/2014/main" id="{C778F25D-E155-665A-B802-5E2D68FB6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E75876-EBCD-5FA7-2976-87E7ECBE73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83F7E-5117-4639-A06D-D517DECC80A8}" type="slidenum">
              <a:rPr lang="en-US" smtClean="0"/>
              <a:t>‹#›</a:t>
            </a:fld>
            <a:endParaRPr lang="en-US"/>
          </a:p>
        </p:txBody>
      </p:sp>
    </p:spTree>
    <p:extLst>
      <p:ext uri="{BB962C8B-B14F-4D97-AF65-F5344CB8AC3E}">
        <p14:creationId xmlns:p14="http://schemas.microsoft.com/office/powerpoint/2010/main" val="166924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4C2E-87A3-A0E2-6EDF-F7CAF59A8897}"/>
              </a:ext>
            </a:extLst>
          </p:cNvPr>
          <p:cNvSpPr>
            <a:spLocks noGrp="1"/>
          </p:cNvSpPr>
          <p:nvPr>
            <p:ph type="ctrTitle"/>
          </p:nvPr>
        </p:nvSpPr>
        <p:spPr>
          <a:xfrm>
            <a:off x="1524000" y="1122363"/>
            <a:ext cx="9144000" cy="4453684"/>
          </a:xfrm>
        </p:spPr>
        <p:txBody>
          <a:bodyPr/>
          <a:lstStyle/>
          <a:p>
            <a:r>
              <a:rPr lang="en-US" dirty="0"/>
              <a:t>Lead Score Assignment</a:t>
            </a:r>
            <a:br>
              <a:rPr lang="en-US" dirty="0"/>
            </a:br>
            <a:br>
              <a:rPr lang="en-US" sz="2000" dirty="0"/>
            </a:br>
            <a:br>
              <a:rPr lang="en-US" sz="2000" dirty="0"/>
            </a:br>
            <a:endParaRPr lang="en-US" dirty="0"/>
          </a:p>
        </p:txBody>
      </p:sp>
    </p:spTree>
    <p:extLst>
      <p:ext uri="{BB962C8B-B14F-4D97-AF65-F5344CB8AC3E}">
        <p14:creationId xmlns:p14="http://schemas.microsoft.com/office/powerpoint/2010/main" val="1282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72E57F-D396-A2AF-F507-62FD0D52795B}"/>
              </a:ext>
            </a:extLst>
          </p:cNvPr>
          <p:cNvSpPr txBox="1"/>
          <p:nvPr/>
        </p:nvSpPr>
        <p:spPr>
          <a:xfrm>
            <a:off x="286871" y="259976"/>
            <a:ext cx="11779623" cy="5786199"/>
          </a:xfrm>
          <a:prstGeom prst="rect">
            <a:avLst/>
          </a:prstGeom>
          <a:noFill/>
        </p:spPr>
        <p:txBody>
          <a:bodyPr wrap="square" rtlCol="0">
            <a:spAutoFit/>
          </a:bodyPr>
          <a:lstStyle/>
          <a:p>
            <a:r>
              <a:rPr lang="en-US" dirty="0"/>
              <a:t>                                                                                     </a:t>
            </a:r>
            <a:r>
              <a:rPr lang="en-US" sz="3200" dirty="0"/>
              <a:t>Business Problem</a:t>
            </a:r>
          </a:p>
          <a:p>
            <a:endParaRPr lang="en-US" sz="3200" dirty="0"/>
          </a:p>
          <a:p>
            <a:r>
              <a:rPr lang="en-US" b="0" i="0" dirty="0">
                <a:solidFill>
                  <a:srgbClr val="091E42"/>
                </a:solidFill>
                <a:effectLst/>
                <a:latin typeface="freight-text-pro"/>
              </a:rPr>
              <a:t>An education company named X Education sells online courses to industry professionals. The company markets its courses on several websites and search engines like </a:t>
            </a:r>
            <a:r>
              <a:rPr lang="en-US" b="0" i="0" dirty="0" err="1">
                <a:solidFill>
                  <a:srgbClr val="091E42"/>
                </a:solidFill>
                <a:effectLst/>
                <a:latin typeface="freight-text-pro"/>
              </a:rPr>
              <a:t>Google.Once</a:t>
            </a:r>
            <a:r>
              <a:rPr lang="en-US" b="0" i="0" dirty="0">
                <a:solidFill>
                  <a:srgbClr val="091E42"/>
                </a:solidFill>
                <a:effectLst/>
                <a:latin typeface="freight-text-pro"/>
              </a:rPr>
              <a:t>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endParaRPr lang="en-US" dirty="0">
              <a:solidFill>
                <a:srgbClr val="091E42"/>
              </a:solidFill>
              <a:latin typeface="freight-text-pro"/>
            </a:endParaRPr>
          </a:p>
          <a:p>
            <a:endParaRPr lang="en-US" dirty="0">
              <a:solidFill>
                <a:srgbClr val="091E42"/>
              </a:solidFill>
              <a:latin typeface="freight-text-pro"/>
            </a:endParaRPr>
          </a:p>
          <a:p>
            <a:r>
              <a:rPr lang="en-US" b="0" i="0" dirty="0">
                <a:solidFill>
                  <a:srgbClr val="091E42"/>
                </a:solidFill>
                <a:effectLst/>
                <a:latin typeface="freight-text-pro"/>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endParaRPr lang="en-US" dirty="0">
              <a:solidFill>
                <a:srgbClr val="091E42"/>
              </a:solidFill>
              <a:latin typeface="freight-text-pro"/>
            </a:endParaRPr>
          </a:p>
          <a:p>
            <a:r>
              <a:rPr lang="en-US" b="0" i="0" dirty="0">
                <a:solidFill>
                  <a:srgbClr val="091E42"/>
                </a:solidFill>
                <a:effectLst/>
                <a:latin typeface="freight-text-pro"/>
              </a:rPr>
              <a:t>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US" dirty="0"/>
          </a:p>
        </p:txBody>
      </p:sp>
    </p:spTree>
    <p:extLst>
      <p:ext uri="{BB962C8B-B14F-4D97-AF65-F5344CB8AC3E}">
        <p14:creationId xmlns:p14="http://schemas.microsoft.com/office/powerpoint/2010/main" val="363982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47537-77B7-438A-9ECA-DA1C1889D248}"/>
              </a:ext>
            </a:extLst>
          </p:cNvPr>
          <p:cNvSpPr txBox="1"/>
          <p:nvPr/>
        </p:nvSpPr>
        <p:spPr>
          <a:xfrm>
            <a:off x="573741" y="609600"/>
            <a:ext cx="11376212" cy="5262979"/>
          </a:xfrm>
          <a:prstGeom prst="rect">
            <a:avLst/>
          </a:prstGeom>
          <a:noFill/>
        </p:spPr>
        <p:txBody>
          <a:bodyPr wrap="square" rtlCol="0" anchor="t">
            <a:spAutoFit/>
          </a:bodyPr>
          <a:lstStyle/>
          <a:p>
            <a:r>
              <a:rPr lang="en-US" dirty="0"/>
              <a:t>                                                                      </a:t>
            </a:r>
            <a:r>
              <a:rPr lang="en-US" sz="2400" dirty="0"/>
              <a:t>Solution Approach</a:t>
            </a:r>
          </a:p>
          <a:p>
            <a:endParaRPr lang="en-US" sz="2400" dirty="0"/>
          </a:p>
          <a:p>
            <a:r>
              <a:rPr lang="en-US" dirty="0"/>
              <a:t>As mention in Business problem statement, We need to assign a lead score to each and every lead on the basis of probability of conversion. On the basis of Lead Score, we need to classify whether a lead is a hot lead or not.</a:t>
            </a:r>
          </a:p>
          <a:p>
            <a:endParaRPr lang="en-US" dirty="0"/>
          </a:p>
          <a:p>
            <a:r>
              <a:rPr lang="en-US" dirty="0"/>
              <a:t>As it’s a classification problem, we need to use logistic regression model to classify the leads likely to be converted or not.</a:t>
            </a:r>
          </a:p>
          <a:p>
            <a:endParaRPr lang="en-US" dirty="0"/>
          </a:p>
          <a:p>
            <a:r>
              <a:rPr lang="en-US" dirty="0"/>
              <a:t>So, we have created a logistic Regression Model with below outcomes –</a:t>
            </a:r>
          </a:p>
          <a:p>
            <a:r>
              <a:rPr lang="en-US" dirty="0"/>
              <a:t>     </a:t>
            </a:r>
          </a:p>
          <a:p>
            <a:r>
              <a:rPr lang="en-US" dirty="0"/>
              <a:t>   1- Cut-Off is 0.37</a:t>
            </a:r>
          </a:p>
          <a:p>
            <a:r>
              <a:rPr lang="en-US" dirty="0"/>
              <a:t>   2- Accuracy is 0.9 on train data set and 0.89 on test dataset</a:t>
            </a:r>
          </a:p>
          <a:p>
            <a:r>
              <a:rPr lang="en-US" dirty="0"/>
              <a:t>   3- Sensitivity is 0.88 on train dataset and 0.87 on test dataset</a:t>
            </a:r>
          </a:p>
          <a:p>
            <a:r>
              <a:rPr lang="en-US" dirty="0"/>
              <a:t>   4- Specificity is 0.9 on train dataset and 0.89 on test dataset</a:t>
            </a:r>
          </a:p>
          <a:p>
            <a:r>
              <a:rPr lang="en-US" dirty="0"/>
              <a:t>  </a:t>
            </a:r>
          </a:p>
          <a:p>
            <a:r>
              <a:rPr lang="en-US" dirty="0"/>
              <a:t>We need to focus on two metrices </a:t>
            </a:r>
            <a:r>
              <a:rPr lang="en-US" dirty="0" err="1"/>
              <a:t>i.e</a:t>
            </a:r>
            <a:r>
              <a:rPr lang="en-US" dirty="0"/>
              <a:t> Accuracy which defines the stability pf the model and Sensitivity in this case as        we need to focus to minimize the False Negative. Hence, as good as our sensitivity metrics is, our model can identify more hot leads.</a:t>
            </a:r>
          </a:p>
        </p:txBody>
      </p:sp>
    </p:spTree>
    <p:extLst>
      <p:ext uri="{BB962C8B-B14F-4D97-AF65-F5344CB8AC3E}">
        <p14:creationId xmlns:p14="http://schemas.microsoft.com/office/powerpoint/2010/main" val="122861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009D7-D566-50B6-B90E-5379F43BEB35}"/>
              </a:ext>
            </a:extLst>
          </p:cNvPr>
          <p:cNvSpPr txBox="1"/>
          <p:nvPr/>
        </p:nvSpPr>
        <p:spPr>
          <a:xfrm>
            <a:off x="188258" y="537882"/>
            <a:ext cx="11770659" cy="6186309"/>
          </a:xfrm>
          <a:prstGeom prst="rect">
            <a:avLst/>
          </a:prstGeom>
          <a:noFill/>
        </p:spPr>
        <p:txBody>
          <a:bodyPr wrap="square" rtlCol="0">
            <a:spAutoFit/>
          </a:bodyPr>
          <a:lstStyle/>
          <a:p>
            <a:r>
              <a:rPr lang="en-US" dirty="0"/>
              <a:t>We follow the below steps to build our Machine Learning model.</a:t>
            </a:r>
          </a:p>
          <a:p>
            <a:endParaRPr lang="en-US" dirty="0"/>
          </a:p>
          <a:p>
            <a:r>
              <a:rPr lang="en-US" dirty="0"/>
              <a:t>   1-  Load the dataset and check Null values.</a:t>
            </a:r>
          </a:p>
          <a:p>
            <a:r>
              <a:rPr lang="en-US" dirty="0"/>
              <a:t>   2-  Treat Null values by deleting the columns which having Null values more than 40% or  deleting rows having Null values less than 2%.</a:t>
            </a:r>
          </a:p>
          <a:p>
            <a:r>
              <a:rPr lang="en-US" dirty="0"/>
              <a:t>   3-  Replace “Select” values to </a:t>
            </a:r>
            <a:r>
              <a:rPr lang="en-US" dirty="0" err="1"/>
              <a:t>NaN</a:t>
            </a:r>
            <a:r>
              <a:rPr lang="en-US" dirty="0"/>
              <a:t> to those columns which having Select values</a:t>
            </a:r>
          </a:p>
          <a:p>
            <a:r>
              <a:rPr lang="en-US" dirty="0"/>
              <a:t>   4-  Treat Null values by deleting the columns or impute mean/mode values</a:t>
            </a:r>
          </a:p>
          <a:p>
            <a:r>
              <a:rPr lang="en-US" dirty="0"/>
              <a:t>   5- Check and treat outliers	</a:t>
            </a:r>
          </a:p>
          <a:p>
            <a:r>
              <a:rPr lang="en-US" dirty="0"/>
              <a:t>   6-  Univariate analysis-  delete columns which having almost same values</a:t>
            </a:r>
          </a:p>
          <a:p>
            <a:r>
              <a:rPr lang="en-US" dirty="0"/>
              <a:t>   7-  Bivariate analysis</a:t>
            </a:r>
          </a:p>
          <a:p>
            <a:r>
              <a:rPr lang="en-US" dirty="0"/>
              <a:t>   8-  train and Test split</a:t>
            </a:r>
          </a:p>
          <a:p>
            <a:r>
              <a:rPr lang="en-US" dirty="0"/>
              <a:t>   9-  Scaling the features</a:t>
            </a:r>
          </a:p>
          <a:p>
            <a:r>
              <a:rPr lang="en-US" dirty="0"/>
              <a:t>   10- Feature selection using RFE</a:t>
            </a:r>
          </a:p>
          <a:p>
            <a:r>
              <a:rPr lang="en-US" dirty="0"/>
              <a:t>   11- Train the model (Iterative approach from step 11 to 13)</a:t>
            </a:r>
          </a:p>
          <a:p>
            <a:r>
              <a:rPr lang="en-US" dirty="0"/>
              <a:t>   12- Check p-values and VIF</a:t>
            </a:r>
          </a:p>
          <a:p>
            <a:r>
              <a:rPr lang="en-US" dirty="0"/>
              <a:t>   13- Delete columns having high p-values and VIF</a:t>
            </a:r>
          </a:p>
          <a:p>
            <a:r>
              <a:rPr lang="en-US" dirty="0"/>
              <a:t>   14- Check Accuracy and other metrices</a:t>
            </a:r>
          </a:p>
          <a:p>
            <a:r>
              <a:rPr lang="en-US" dirty="0"/>
              <a:t>   15- Evaluate the model on test dataset</a:t>
            </a:r>
          </a:p>
          <a:p>
            <a:r>
              <a:rPr lang="en-US" dirty="0"/>
              <a:t>   16- Summary</a:t>
            </a:r>
          </a:p>
          <a:p>
            <a:endParaRPr lang="en-US" dirty="0"/>
          </a:p>
          <a:p>
            <a:r>
              <a:rPr lang="en-US" dirty="0"/>
              <a:t>   </a:t>
            </a:r>
          </a:p>
          <a:p>
            <a:endParaRPr lang="en-US" dirty="0"/>
          </a:p>
        </p:txBody>
      </p:sp>
    </p:spTree>
    <p:extLst>
      <p:ext uri="{BB962C8B-B14F-4D97-AF65-F5344CB8AC3E}">
        <p14:creationId xmlns:p14="http://schemas.microsoft.com/office/powerpoint/2010/main" val="390601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0B2C5-8C4C-6698-40E9-57C634B21297}"/>
              </a:ext>
            </a:extLst>
          </p:cNvPr>
          <p:cNvSpPr txBox="1"/>
          <p:nvPr/>
        </p:nvSpPr>
        <p:spPr>
          <a:xfrm>
            <a:off x="233082" y="286871"/>
            <a:ext cx="11716871" cy="923330"/>
          </a:xfrm>
          <a:prstGeom prst="rect">
            <a:avLst/>
          </a:prstGeom>
          <a:noFill/>
        </p:spPr>
        <p:txBody>
          <a:bodyPr wrap="square" rtlCol="0">
            <a:spAutoFit/>
          </a:bodyPr>
          <a:lstStyle/>
          <a:p>
            <a:r>
              <a:rPr lang="en-US" dirty="0"/>
              <a:t>Univariate Analysis-</a:t>
            </a:r>
          </a:p>
          <a:p>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793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673</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freight-text-pro</vt:lpstr>
      <vt:lpstr>Office Theme</vt:lpstr>
      <vt:lpstr>Lead Score Assignment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Assignment   </dc:title>
  <dc:creator>Saurabh Jain</dc:creator>
  <cp:lastModifiedBy>Saurabh Jain</cp:lastModifiedBy>
  <cp:revision>1</cp:revision>
  <dcterms:created xsi:type="dcterms:W3CDTF">2024-03-18T05:37:10Z</dcterms:created>
  <dcterms:modified xsi:type="dcterms:W3CDTF">2024-03-18T11:48:50Z</dcterms:modified>
</cp:coreProperties>
</file>