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95" r:id="rId6"/>
    <p:sldId id="310" r:id="rId7"/>
    <p:sldId id="311" r:id="rId8"/>
    <p:sldId id="312" r:id="rId9"/>
    <p:sldId id="296" r:id="rId10"/>
    <p:sldId id="297" r:id="rId11"/>
    <p:sldId id="303" r:id="rId12"/>
    <p:sldId id="307" r:id="rId13"/>
    <p:sldId id="309" r:id="rId14"/>
    <p:sldId id="274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shpal Vishnoi" initials="SV" lastIdx="1" clrIdx="0">
    <p:extLst>
      <p:ext uri="{19B8F6BF-5375-455C-9EA6-DF929625EA0E}">
        <p15:presenceInfo xmlns:p15="http://schemas.microsoft.com/office/powerpoint/2012/main" userId="5872ce8db98529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8" d="100"/>
          <a:sy n="78" d="100"/>
        </p:scale>
        <p:origin x="462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pPr/>
              <a:t>5/28/2020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8731-017F-4519-BA0F-99E858C5E430}" type="datetime1">
              <a:rPr lang="en-US" smtClean="0"/>
              <a:t>5/28/2020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194A-96BD-4A22-B537-0C26DD23BE79}" type="datetime1">
              <a:rPr lang="en-US" smtClean="0"/>
              <a:t>5/28/2020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047A-07C0-4E83-BB1B-B32E4BBA975C}" type="datetime1">
              <a:rPr lang="en-US" smtClean="0"/>
              <a:t>5/28/2020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748-3FE6-47D2-A6D9-98E251666ACC}" type="datetime1">
              <a:rPr lang="en-US" smtClean="0"/>
              <a:t>5/28/2020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93A3-97DA-4F64-9B65-413BD01F4BD8}" type="datetime1">
              <a:rPr lang="en-US" smtClean="0"/>
              <a:t>5/28/2020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FBC-B673-4D00-9F1F-9ABBAD7474B4}" type="datetime1">
              <a:rPr lang="en-US" smtClean="0"/>
              <a:t>5/28/2020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30CD-F7FA-414E-A85F-7CA5E7A425A9}" type="datetime1">
              <a:rPr lang="en-US" smtClean="0"/>
              <a:t>5/28/2020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9105-81E2-4826-9143-9AFAC67BCB23}" type="datetime1">
              <a:rPr lang="en-US" smtClean="0"/>
              <a:t>5/28/2020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5A9F-C31A-4FE3-ADB2-98A628C0D9B3}" type="datetime1">
              <a:rPr lang="en-US" smtClean="0"/>
              <a:t>5/28/2020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E268-241C-4F3A-AE63-6CE1B3273D8E}" type="datetime1">
              <a:rPr lang="en-US" smtClean="0"/>
              <a:t>5/28/2020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CDAF-7550-4C97-884A-28D3CAF13BDF}" type="datetime1">
              <a:rPr lang="en-US" smtClean="0"/>
              <a:t>5/28/2020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5F937-4E24-4952-8843-C49F7FB5F6D9}" type="datetime1">
              <a:rPr lang="en-US" smtClean="0"/>
              <a:t>5/28/2020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s.nyu.edu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669" y="3252519"/>
            <a:ext cx="10607486" cy="9902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Image Super Resolution using Deep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7E12D-7A06-4367-B9E6-E0B4BAADC1CB}"/>
              </a:ext>
            </a:extLst>
          </p:cNvPr>
          <p:cNvSpPr txBox="1"/>
          <p:nvPr/>
        </p:nvSpPr>
        <p:spPr>
          <a:xfrm>
            <a:off x="7063172" y="4341994"/>
            <a:ext cx="40083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Shish Pal (IT-243/16)</a:t>
            </a:r>
          </a:p>
          <a:p>
            <a:r>
              <a:rPr lang="en-US" sz="2800" dirty="0"/>
              <a:t>Information Technology</a:t>
            </a:r>
          </a:p>
          <a:p>
            <a:r>
              <a:rPr lang="en-US" sz="2800" dirty="0"/>
              <a:t>NIT  Srinagar</a:t>
            </a:r>
          </a:p>
          <a:p>
            <a:r>
              <a:rPr lang="en-US" sz="2800" dirty="0"/>
              <a:t>shishpal.barc@gmail.com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F81E8-2BF9-4663-B636-25718983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27C0F-1CBF-4929-8BC9-7720336C4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8" y="716645"/>
            <a:ext cx="2952328" cy="24862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7D8479-B3CE-4EC3-B8B7-C47985F5A924}"/>
              </a:ext>
            </a:extLst>
          </p:cNvPr>
          <p:cNvSpPr/>
          <p:nvPr/>
        </p:nvSpPr>
        <p:spPr>
          <a:xfrm>
            <a:off x="1117309" y="4341994"/>
            <a:ext cx="44010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Saurabh Verma (IT-23/16)</a:t>
            </a:r>
          </a:p>
          <a:p>
            <a:r>
              <a:rPr lang="en-US" sz="2800" dirty="0"/>
              <a:t>Information Technology</a:t>
            </a:r>
          </a:p>
          <a:p>
            <a:r>
              <a:rPr lang="en-US" sz="2800" dirty="0"/>
              <a:t>NIT  Srinagar</a:t>
            </a:r>
          </a:p>
          <a:p>
            <a:r>
              <a:rPr lang="en-US" sz="2800" dirty="0"/>
              <a:t>saurabhvipin055@gmail.com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40D6-01A0-4228-A7EF-3159AB24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6D1F-60DB-414C-B233-CA594E8E8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/>
              <a:t>Chao Dong, Chen Change Loy, </a:t>
            </a:r>
            <a:r>
              <a:rPr lang="en-US" dirty="0" err="1"/>
              <a:t>Kaiming</a:t>
            </a:r>
            <a:r>
              <a:rPr lang="en-US" dirty="0"/>
              <a:t> He and </a:t>
            </a:r>
            <a:r>
              <a:rPr lang="en-US" dirty="0" err="1"/>
              <a:t>Xiaoou</a:t>
            </a:r>
            <a:r>
              <a:rPr lang="en-US" dirty="0"/>
              <a:t> Tang, "Learning a deep convolutional network for image super-resolution", </a:t>
            </a:r>
            <a:r>
              <a:rPr lang="en-US" i="1" dirty="0"/>
              <a:t>Computer Vision-ECCV 2014</a:t>
            </a:r>
            <a:r>
              <a:rPr lang="en-US" dirty="0"/>
              <a:t>, 2014.</a:t>
            </a:r>
          </a:p>
          <a:p>
            <a:r>
              <a:rPr lang="en-US" dirty="0"/>
              <a:t>Ezequiel López-Rubio, "</a:t>
            </a:r>
            <a:r>
              <a:rPr lang="en-US" dirty="0" err="1"/>
              <a:t>Superresolution</a:t>
            </a:r>
            <a:r>
              <a:rPr lang="en-US" dirty="0"/>
              <a:t> from a single noisy image by the median filter transform", </a:t>
            </a:r>
            <a:r>
              <a:rPr lang="en-US" i="1" dirty="0"/>
              <a:t>SIAM Journal on Imaging Sciences</a:t>
            </a:r>
            <a:r>
              <a:rPr lang="en-US" dirty="0"/>
              <a:t>, vol. 9, no. 1, 2016.</a:t>
            </a:r>
          </a:p>
          <a:p>
            <a:pPr fontAlgn="base"/>
            <a:r>
              <a:rPr lang="en-US" dirty="0"/>
              <a:t>B. </a:t>
            </a:r>
            <a:r>
              <a:rPr lang="en-US" dirty="0" err="1"/>
              <a:t>Jolad</a:t>
            </a:r>
            <a:r>
              <a:rPr lang="en-US" dirty="0"/>
              <a:t> and R. </a:t>
            </a:r>
            <a:r>
              <a:rPr lang="en-US" dirty="0" err="1"/>
              <a:t>Khanai</a:t>
            </a:r>
            <a:r>
              <a:rPr lang="en-US" dirty="0"/>
              <a:t>, "An Art of Speech Recognition: A Review," 2019 2nd International Conference on Signal Processing and Communication (ICSPC), Coimbatore, India (2019)</a:t>
            </a:r>
          </a:p>
          <a:p>
            <a:pPr fontAlgn="base"/>
            <a:r>
              <a:rPr lang="en-US" dirty="0"/>
              <a:t>D. Meena and R. Sharan, "An approach to face detection and recognition," 2016 International Conference on Recent Advances and Innovations in Engineering (ICRAIE), Jaipur, 2016</a:t>
            </a:r>
          </a:p>
          <a:p>
            <a:pPr fontAlgn="base"/>
            <a:r>
              <a:rPr lang="en-US" dirty="0"/>
              <a:t>Y. Hu, L. Chen and J. Cheng, "A CAPTCHA recognition technology based on deep learning," 2018 13th IEEE Conference on Industrial Electronics and Applications (ICIEA), Wuhan, 2018</a:t>
            </a:r>
          </a:p>
          <a:p>
            <a:pPr fontAlgn="base"/>
            <a:r>
              <a:rPr lang="en-US" dirty="0"/>
              <a:t>Hong Chang, </a:t>
            </a:r>
            <a:r>
              <a:rPr lang="en-US" dirty="0" err="1"/>
              <a:t>Dit</a:t>
            </a:r>
            <a:r>
              <a:rPr lang="en-US" dirty="0"/>
              <a:t>-Yan Yeung, and </a:t>
            </a:r>
            <a:r>
              <a:rPr lang="en-US" dirty="0" err="1"/>
              <a:t>Yimin</a:t>
            </a:r>
            <a:r>
              <a:rPr lang="en-US" dirty="0"/>
              <a:t> </a:t>
            </a:r>
            <a:r>
              <a:rPr lang="en-US" dirty="0" err="1"/>
              <a:t>Xiong</a:t>
            </a:r>
            <a:r>
              <a:rPr lang="en-US" dirty="0"/>
              <a:t>, "Super-resolution through neighbor embedding", </a:t>
            </a:r>
            <a:r>
              <a:rPr lang="en-US" i="1" dirty="0"/>
              <a:t>Computer Vision and Pattern Recognition 2004. CVPR 2004. Proceedings of the 2004 IEEE Computer Society Conference on</a:t>
            </a:r>
            <a:r>
              <a:rPr lang="en-US" dirty="0"/>
              <a:t>, vol. 1, 2004.</a:t>
            </a:r>
          </a:p>
          <a:p>
            <a:pPr fontAlgn="base"/>
            <a:r>
              <a:rPr lang="en-US" dirty="0"/>
              <a:t>Yang </a:t>
            </a:r>
            <a:r>
              <a:rPr lang="en-US" dirty="0" err="1"/>
              <a:t>Jianchao</a:t>
            </a:r>
            <a:r>
              <a:rPr lang="en-US" dirty="0"/>
              <a:t>, Wright John, Thomas S Huang, and Yi Ma, "Image super-resolution via sparse representation", </a:t>
            </a:r>
            <a:r>
              <a:rPr lang="en-US" i="1" dirty="0"/>
              <a:t>Image Processing IEEE Transactions on</a:t>
            </a:r>
            <a:r>
              <a:rPr lang="en-US" dirty="0"/>
              <a:t>, vol. 19, no. 11, 2010.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0D17C-C279-4D9C-9D3C-3C097EAC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BA64E-0CAB-4E31-A9AA-8F7F66DE1C68}"/>
              </a:ext>
            </a:extLst>
          </p:cNvPr>
          <p:cNvSpPr txBox="1"/>
          <p:nvPr/>
        </p:nvSpPr>
        <p:spPr>
          <a:xfrm>
            <a:off x="3313112" y="1600200"/>
            <a:ext cx="5562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Franklin Gothic Medium" panose="020B0603020102020204" pitchFamily="34" charset="0"/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A38C9-361E-4D44-BF9B-65A7E5328C03}"/>
              </a:ext>
            </a:extLst>
          </p:cNvPr>
          <p:cNvSpPr txBox="1"/>
          <p:nvPr/>
        </p:nvSpPr>
        <p:spPr>
          <a:xfrm>
            <a:off x="4779962" y="3733800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AA1AD-FB2F-4920-B6D9-3166B6F7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2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63B8-0E45-402A-A9A6-C1461E95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0B69-685C-45B4-8E22-59A430AA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SDTV content to HDTV</a:t>
            </a:r>
          </a:p>
          <a:p>
            <a:r>
              <a:rPr lang="en-US" dirty="0"/>
              <a:t>Improving quality of Medical images </a:t>
            </a:r>
          </a:p>
          <a:p>
            <a:r>
              <a:rPr lang="en-US" dirty="0"/>
              <a:t>Daily Surveillance Camera </a:t>
            </a:r>
          </a:p>
          <a:p>
            <a:r>
              <a:rPr lang="en-US" dirty="0"/>
              <a:t>Earth Remote Sensing</a:t>
            </a:r>
          </a:p>
          <a:p>
            <a:r>
              <a:rPr lang="en-US" dirty="0"/>
              <a:t>Astronomical Observation</a:t>
            </a:r>
          </a:p>
          <a:p>
            <a:r>
              <a:rPr lang="en-US" dirty="0"/>
              <a:t>Improve in Biometric Authentication System </a:t>
            </a:r>
          </a:p>
          <a:p>
            <a:r>
              <a:rPr lang="en-US" dirty="0"/>
              <a:t>Signature Approval (cheque)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FDAFF-484A-4C64-A3AF-D071B9F6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0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6576-400D-4E1B-9EAE-4CA89210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Image super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6C869-6D84-434A-9D8F-2C14C58C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Traditional Models. </a:t>
            </a:r>
          </a:p>
          <a:p>
            <a:r>
              <a:rPr lang="en-US" dirty="0"/>
              <a:t>Interpolation based method. </a:t>
            </a:r>
          </a:p>
          <a:p>
            <a:r>
              <a:rPr lang="en-US" dirty="0"/>
              <a:t>Manifold based approaches. </a:t>
            </a:r>
          </a:p>
          <a:p>
            <a:r>
              <a:rPr lang="en-US" dirty="0"/>
              <a:t>Noise resilient image super resolution.</a:t>
            </a:r>
          </a:p>
          <a:p>
            <a:r>
              <a:rPr lang="en-US" dirty="0"/>
              <a:t>Single channel image super resolution. </a:t>
            </a:r>
          </a:p>
          <a:p>
            <a:r>
              <a:rPr lang="en-US" dirty="0"/>
              <a:t>Our Approach: end to end mapping of LR and HR images using CNN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0B479-4A27-4579-B0AA-7D87A944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1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EBCD-D764-4A8E-9FA7-9AE1DA42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94C69-677B-4FAD-92A5-CDF0ACB4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89FAC9C-2D11-4ECA-A93F-C34003944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50" y="1844824"/>
            <a:ext cx="6043524" cy="352839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8880DA-56AF-4FA9-9C39-74B57DCDA67A}"/>
              </a:ext>
            </a:extLst>
          </p:cNvPr>
          <p:cNvSpPr txBox="1"/>
          <p:nvPr/>
        </p:nvSpPr>
        <p:spPr>
          <a:xfrm>
            <a:off x="4978288" y="571944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Figure: Simple CNN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B63DDF-3413-4C7B-BD69-FB52CBD13660}"/>
              </a:ext>
            </a:extLst>
          </p:cNvPr>
          <p:cNvSpPr txBox="1"/>
          <p:nvPr/>
        </p:nvSpPr>
        <p:spPr>
          <a:xfrm>
            <a:off x="7318548" y="538088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 err="1"/>
              <a:t>sciencedirect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97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EACD7-73F6-4907-8C78-02172CD7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178A1-323B-4E66-A66B-86F2972C2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79" y="1628800"/>
            <a:ext cx="8928993" cy="4032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1F1C88-8A89-4401-A5CD-FBAA5FA44D63}"/>
              </a:ext>
            </a:extLst>
          </p:cNvPr>
          <p:cNvSpPr txBox="1"/>
          <p:nvPr/>
        </p:nvSpPr>
        <p:spPr>
          <a:xfrm>
            <a:off x="1917949" y="550421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CNN</a:t>
            </a:r>
            <a:r>
              <a:rPr lang="en-US" sz="2800" dirty="0"/>
              <a:t> </a:t>
            </a:r>
            <a:r>
              <a:rPr lang="en-US" sz="3600" dirty="0"/>
              <a:t>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C2A9E-AF16-4F43-902F-E71E5186D920}"/>
              </a:ext>
            </a:extLst>
          </p:cNvPr>
          <p:cNvSpPr txBox="1"/>
          <p:nvPr/>
        </p:nvSpPr>
        <p:spPr>
          <a:xfrm>
            <a:off x="9190757" y="5845203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 err="1"/>
              <a:t>sciencedirect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883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CC38-E94F-4435-8270-14034F67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1FDC9-8960-4AAA-8E38-B49064504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54555"/>
          </a:xfrm>
        </p:spPr>
        <p:txBody>
          <a:bodyPr/>
          <a:lstStyle/>
          <a:p>
            <a:r>
              <a:rPr lang="en-US" dirty="0"/>
              <a:t>Deep Neural Network which Integrates Feature extraction, Non-linear mapping and reconstruction.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1F66A-DB5F-43EE-AB54-3279AF13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4935C-586A-48DD-A59E-9D1A4646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76" y="2780928"/>
            <a:ext cx="7848872" cy="2808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03590-F32B-470A-871F-1276B0164677}"/>
              </a:ext>
            </a:extLst>
          </p:cNvPr>
          <p:cNvSpPr txBox="1"/>
          <p:nvPr/>
        </p:nvSpPr>
        <p:spPr>
          <a:xfrm>
            <a:off x="4690256" y="57727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Figure: SR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5304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3E10-B9D7-48DF-B189-27734802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6220-1652-46D1-94A3-CBC9E24AA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 upscales LR image to designed HR size.</a:t>
            </a:r>
          </a:p>
          <a:p>
            <a:r>
              <a:rPr lang="en-US" dirty="0"/>
              <a:t>Feature Extractor(CNN) extracts a set of feature maps from the up-scaled LR image.</a:t>
            </a:r>
          </a:p>
          <a:p>
            <a:r>
              <a:rPr lang="en-US" dirty="0"/>
              <a:t>Non Linear Mapping maps the feature maps representing LR to HR patches.</a:t>
            </a:r>
          </a:p>
          <a:p>
            <a:r>
              <a:rPr lang="en-US" dirty="0"/>
              <a:t>Reconstruction produces the HR image from HR patches.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73166-3183-4856-B039-D67FDD7F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4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6C96-97CA-444D-BBA8-0CB1944F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F7B4-6DE3-4C44-B5E1-4539211DA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57204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PSNR (Peek signal to noise ratio)</a:t>
            </a:r>
          </a:p>
          <a:p>
            <a:pPr marL="514350" indent="-514350">
              <a:buAutoNum type="arabicPeriod"/>
            </a:pPr>
            <a:r>
              <a:rPr lang="en-US" dirty="0"/>
              <a:t>SSIM (structural Similarity)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04FAF-B948-4452-A95F-56756C33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FD6A9-30A7-48D9-B749-604A2C5EA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924944"/>
            <a:ext cx="4752528" cy="3010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1CCE0-2557-47FC-BCDA-250650AA2BA2}"/>
              </a:ext>
            </a:extLst>
          </p:cNvPr>
          <p:cNvSpPr txBox="1"/>
          <p:nvPr/>
        </p:nvSpPr>
        <p:spPr>
          <a:xfrm>
            <a:off x="4150196" y="593990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Research Gate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C6D435-0E28-4A6F-B4D6-12333E14D4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09" y="2924944"/>
            <a:ext cx="4641663" cy="30103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D159B5-44BE-427C-A43B-FBABF4EA0E8D}"/>
              </a:ext>
            </a:extLst>
          </p:cNvPr>
          <p:cNvSpPr txBox="1"/>
          <p:nvPr/>
        </p:nvSpPr>
        <p:spPr>
          <a:xfrm>
            <a:off x="8455438" y="5935291"/>
            <a:ext cx="303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4"/>
              </a:rPr>
              <a:t>https://www.cns.nyu.edu/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21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0A2C-9E6C-4C98-A841-EBB34F36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5001-4879-4D31-BFEE-1C272E86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super resolution is the process of converting low resolution image to high resolution image.</a:t>
            </a:r>
          </a:p>
          <a:p>
            <a:r>
              <a:rPr lang="en-US" dirty="0"/>
              <a:t>Deep Learning Based model can be utilized for Image Super Resolution. </a:t>
            </a:r>
          </a:p>
          <a:p>
            <a:r>
              <a:rPr lang="en-US" dirty="0"/>
              <a:t>Our model integrates Preprocessing, Feature extraction, Non linear mapping and Reconstruction.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5DB9B-CEEF-424C-9B10-2D278F5D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3573</TotalTime>
  <Words>530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Medium</vt:lpstr>
      <vt:lpstr>Tech 16x9</vt:lpstr>
      <vt:lpstr>Image Super Resolution using Deep Learning</vt:lpstr>
      <vt:lpstr>Applications</vt:lpstr>
      <vt:lpstr>Approaches for Image super resolution</vt:lpstr>
      <vt:lpstr>Convolution Neural Network</vt:lpstr>
      <vt:lpstr>PowerPoint Presentation</vt:lpstr>
      <vt:lpstr>Approach</vt:lpstr>
      <vt:lpstr>Implementation</vt:lpstr>
      <vt:lpstr>Evaluation: Performance metrics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License Plate Recognition</dc:title>
  <dc:creator>Shishpal Vishnoi</dc:creator>
  <cp:lastModifiedBy>Shishpal Vishnoi</cp:lastModifiedBy>
  <cp:revision>179</cp:revision>
  <dcterms:created xsi:type="dcterms:W3CDTF">2019-02-10T07:44:20Z</dcterms:created>
  <dcterms:modified xsi:type="dcterms:W3CDTF">2020-05-27T21:01:02Z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