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95" r:id="rId6"/>
    <p:sldId id="324" r:id="rId7"/>
    <p:sldId id="310" r:id="rId8"/>
    <p:sldId id="296" r:id="rId9"/>
    <p:sldId id="313" r:id="rId10"/>
    <p:sldId id="323" r:id="rId11"/>
    <p:sldId id="315" r:id="rId12"/>
    <p:sldId id="314" r:id="rId13"/>
    <p:sldId id="316" r:id="rId14"/>
    <p:sldId id="311" r:id="rId15"/>
    <p:sldId id="312" r:id="rId16"/>
    <p:sldId id="317" r:id="rId17"/>
    <p:sldId id="318" r:id="rId18"/>
    <p:sldId id="319" r:id="rId19"/>
    <p:sldId id="325" r:id="rId20"/>
    <p:sldId id="320" r:id="rId21"/>
    <p:sldId id="321" r:id="rId22"/>
    <p:sldId id="322" r:id="rId23"/>
    <p:sldId id="307" r:id="rId24"/>
    <p:sldId id="309" r:id="rId25"/>
    <p:sldId id="274"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shpal Vishnoi" initials="SV" lastIdx="1" clrIdx="0">
    <p:extLst>
      <p:ext uri="{19B8F6BF-5375-455C-9EA6-DF929625EA0E}">
        <p15:presenceInfo xmlns="" xmlns:p15="http://schemas.microsoft.com/office/powerpoint/2012/main" userId="5872ce8db98529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24"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pPr/>
              <a:t>7/2/2020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pPr/>
              <a:t>‹#›</a:t>
            </a:fld>
            <a:endParaRPr/>
          </a:p>
        </p:txBody>
      </p:sp>
    </p:spTree>
    <p:extLst>
      <p:ext uri="{BB962C8B-B14F-4D97-AF65-F5344CB8AC3E}">
        <p14:creationId xmlns=""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pPr/>
              <a:t>7/2/2020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pPr/>
              <a:t>‹#›</a:t>
            </a:fld>
            <a:endParaRPr/>
          </a:p>
        </p:txBody>
      </p:sp>
    </p:spTree>
    <p:extLst>
      <p:ext uri="{BB962C8B-B14F-4D97-AF65-F5344CB8AC3E}">
        <p14:creationId xmlns=""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2C148731-017F-4519-BA0F-99E858C5E430}" type="datetime1">
              <a:rPr lang="en-US" smtClean="0"/>
              <a:pPr/>
              <a:t>7/2/2020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847488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028194A-96BD-4A22-B537-0C26DD23BE79}" type="datetime1">
              <a:rPr lang="en-US" smtClean="0"/>
              <a:pPr/>
              <a:t>7/2/2020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996675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652047A-07C0-4E83-BB1B-B32E4BBA975C}" type="datetime1">
              <a:rPr lang="en-US" smtClean="0"/>
              <a:pPr/>
              <a:t>7/2/2020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5958864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D40A748-3FE6-47D2-A6D9-98E251666ACC}" type="datetime1">
              <a:rPr lang="en-US" smtClean="0"/>
              <a:pPr/>
              <a:t>7/2/2020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406769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BC93A3-97DA-4F64-9B65-413BD01F4BD8}" type="datetime1">
              <a:rPr lang="en-US" smtClean="0"/>
              <a:pPr/>
              <a:t>7/2/2020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3616330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7694FBC-B673-4D00-9F1F-9ABBAD7474B4}" type="datetime1">
              <a:rPr lang="en-US" smtClean="0"/>
              <a:pPr/>
              <a:t>7/2/2020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3557647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AB130CD-F7FA-414E-A85F-7CA5E7A425A9}" type="datetime1">
              <a:rPr lang="en-US" smtClean="0"/>
              <a:pPr/>
              <a:t>7/2/2020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5953819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6279105-81E2-4826-9143-9AFAC67BCB23}" type="datetime1">
              <a:rPr lang="en-US" smtClean="0"/>
              <a:pPr/>
              <a:t>7/2/2020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5152291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95A9F-C31A-4FE3-ADB2-98A628C0D9B3}" type="datetime1">
              <a:rPr lang="en-US" smtClean="0"/>
              <a:pPr/>
              <a:t>7/2/2020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21724785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9C7E268-241C-4F3A-AE63-6CE1B3273D8E}" type="datetime1">
              <a:rPr lang="en-US" smtClean="0"/>
              <a:pPr/>
              <a:t>7/2/2020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1618139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C003CDAF-7550-4C97-884A-28D3CAF13BDF}" type="datetime1">
              <a:rPr lang="en-US" smtClean="0"/>
              <a:pPr/>
              <a:t>7/2/2020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pPr/>
              <a:t>‹#›</a:t>
            </a:fld>
            <a:endParaRPr/>
          </a:p>
        </p:txBody>
      </p:sp>
    </p:spTree>
    <p:extLst>
      <p:ext uri="{BB962C8B-B14F-4D97-AF65-F5344CB8AC3E}">
        <p14:creationId xmlns="" xmlns:p14="http://schemas.microsoft.com/office/powerpoint/2010/main" val="42234316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2E45F937-4E24-4952-8843-C49F7FB5F6D9}" type="datetime1">
              <a:rPr lang="en-US" smtClean="0"/>
              <a:pPr/>
              <a:t>7/2/2020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669" y="3252519"/>
            <a:ext cx="10607486" cy="990237"/>
          </a:xfrm>
        </p:spPr>
        <p:txBody>
          <a:bodyPr>
            <a:normAutofit fontScale="90000"/>
          </a:bodyPr>
          <a:lstStyle/>
          <a:p>
            <a:pPr algn="ctr"/>
            <a:r>
              <a:rPr lang="en-US" sz="4800" dirty="0"/>
              <a:t>Image Super Resolution using Deep Learning</a:t>
            </a:r>
          </a:p>
        </p:txBody>
      </p:sp>
      <p:sp>
        <p:nvSpPr>
          <p:cNvPr id="14" name="TextBox 13">
            <a:extLst>
              <a:ext uri="{FF2B5EF4-FFF2-40B4-BE49-F238E27FC236}">
                <a16:creationId xmlns="" xmlns:a16="http://schemas.microsoft.com/office/drawing/2014/main" id="{2F97E12D-7A06-4367-B9E6-E0B4BAADC1CB}"/>
              </a:ext>
            </a:extLst>
          </p:cNvPr>
          <p:cNvSpPr txBox="1"/>
          <p:nvPr/>
        </p:nvSpPr>
        <p:spPr>
          <a:xfrm>
            <a:off x="7063172" y="4341994"/>
            <a:ext cx="4008344" cy="1815882"/>
          </a:xfrm>
          <a:prstGeom prst="rect">
            <a:avLst/>
          </a:prstGeom>
          <a:noFill/>
        </p:spPr>
        <p:txBody>
          <a:bodyPr wrap="square" rtlCol="0">
            <a:spAutoFit/>
          </a:bodyPr>
          <a:lstStyle/>
          <a:p>
            <a:r>
              <a:rPr lang="en-US" sz="2800" dirty="0"/>
              <a:t>Project Supervisor</a:t>
            </a:r>
          </a:p>
          <a:p>
            <a:r>
              <a:rPr lang="en-US" sz="2800" i="1" dirty="0"/>
              <a:t>Dr. Shabir Ahmad Sofi</a:t>
            </a:r>
          </a:p>
          <a:p>
            <a:r>
              <a:rPr lang="en-US" sz="2800" dirty="0"/>
              <a:t>Information Technology</a:t>
            </a:r>
          </a:p>
          <a:p>
            <a:r>
              <a:rPr lang="en-US" sz="2800" dirty="0"/>
              <a:t>NIT  Srinagar</a:t>
            </a:r>
          </a:p>
        </p:txBody>
      </p:sp>
      <p:sp>
        <p:nvSpPr>
          <p:cNvPr id="3" name="Slide Number Placeholder 2">
            <a:extLst>
              <a:ext uri="{FF2B5EF4-FFF2-40B4-BE49-F238E27FC236}">
                <a16:creationId xmlns="" xmlns:a16="http://schemas.microsoft.com/office/drawing/2014/main" id="{036F81E8-2BF9-4663-B636-257189830D95}"/>
              </a:ext>
            </a:extLst>
          </p:cNvPr>
          <p:cNvSpPr>
            <a:spLocks noGrp="1"/>
          </p:cNvSpPr>
          <p:nvPr>
            <p:ph type="sldNum" sz="quarter" idx="12"/>
          </p:nvPr>
        </p:nvSpPr>
        <p:spPr/>
        <p:txBody>
          <a:bodyPr/>
          <a:lstStyle/>
          <a:p>
            <a:fld id="{C014DD1E-5D91-48A3-AD6D-45FBA980D106}" type="slidenum">
              <a:rPr lang="en-US" smtClean="0"/>
              <a:pPr/>
              <a:t>1</a:t>
            </a:fld>
            <a:endParaRPr lang="en-US"/>
          </a:p>
        </p:txBody>
      </p:sp>
      <p:pic>
        <p:nvPicPr>
          <p:cNvPr id="6" name="Picture 5">
            <a:extLst>
              <a:ext uri="{FF2B5EF4-FFF2-40B4-BE49-F238E27FC236}">
                <a16:creationId xmlns="" xmlns:a16="http://schemas.microsoft.com/office/drawing/2014/main" id="{FE927C0F-1CBF-4929-8BC9-7720336C408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18248" y="716645"/>
            <a:ext cx="2952328" cy="2486255"/>
          </a:xfrm>
          <a:prstGeom prst="rect">
            <a:avLst/>
          </a:prstGeom>
        </p:spPr>
      </p:pic>
      <p:sp>
        <p:nvSpPr>
          <p:cNvPr id="4" name="Rectangle 3">
            <a:extLst>
              <a:ext uri="{FF2B5EF4-FFF2-40B4-BE49-F238E27FC236}">
                <a16:creationId xmlns="" xmlns:a16="http://schemas.microsoft.com/office/drawing/2014/main" id="{047D8479-B3CE-4EC3-B8B7-C47985F5A924}"/>
              </a:ext>
            </a:extLst>
          </p:cNvPr>
          <p:cNvSpPr/>
          <p:nvPr/>
        </p:nvSpPr>
        <p:spPr>
          <a:xfrm>
            <a:off x="1117309" y="4341994"/>
            <a:ext cx="4401039" cy="1815882"/>
          </a:xfrm>
          <a:prstGeom prst="rect">
            <a:avLst/>
          </a:prstGeom>
        </p:spPr>
        <p:txBody>
          <a:bodyPr wrap="square">
            <a:spAutoFit/>
          </a:bodyPr>
          <a:lstStyle/>
          <a:p>
            <a:r>
              <a:rPr lang="en-US" sz="2800" i="1" dirty="0"/>
              <a:t>Shish Pal (IT-243/16)</a:t>
            </a:r>
          </a:p>
          <a:p>
            <a:r>
              <a:rPr lang="en-US" sz="2800" i="1" dirty="0"/>
              <a:t>Saurabh Verma (IT-23/16)</a:t>
            </a:r>
          </a:p>
          <a:p>
            <a:r>
              <a:rPr lang="en-US" sz="2800" dirty="0"/>
              <a:t>Information Technology</a:t>
            </a:r>
          </a:p>
          <a:p>
            <a:r>
              <a:rPr lang="en-US" sz="2800" dirty="0"/>
              <a:t>NIT  Srinagar</a:t>
            </a:r>
          </a:p>
        </p:txBody>
      </p:sp>
    </p:spTree>
    <p:extLst>
      <p:ext uri="{BB962C8B-B14F-4D97-AF65-F5344CB8AC3E}">
        <p14:creationId xmlns="" xmlns:p14="http://schemas.microsoft.com/office/powerpoint/2010/main" val="1332291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7DE43-C164-4989-8D9F-FD676F5CDD57}"/>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 xmlns:a16="http://schemas.microsoft.com/office/drawing/2014/main" id="{F1EC1C2B-580E-4282-B59E-198DE39D054F}"/>
              </a:ext>
            </a:extLst>
          </p:cNvPr>
          <p:cNvSpPr>
            <a:spLocks noGrp="1"/>
          </p:cNvSpPr>
          <p:nvPr>
            <p:ph idx="1"/>
          </p:nvPr>
        </p:nvSpPr>
        <p:spPr/>
        <p:txBody>
          <a:bodyPr>
            <a:normAutofit/>
          </a:bodyPr>
          <a:lstStyle/>
          <a:p>
            <a:r>
              <a:rPr lang="en-US" sz="2400" dirty="0"/>
              <a:t>Used to extract useful features from input image. </a:t>
            </a:r>
          </a:p>
          <a:p>
            <a:r>
              <a:rPr lang="en-US" sz="2400" dirty="0"/>
              <a:t>Used CNN based customized model similar to VGG network. </a:t>
            </a:r>
          </a:p>
          <a:p>
            <a:r>
              <a:rPr lang="en-US" sz="2400" dirty="0"/>
              <a:t>A batch normalization layer is added after this layer to take care of internal covariate shift problem by normalizing the inputs of each layer. </a:t>
            </a:r>
          </a:p>
          <a:p>
            <a:r>
              <a:rPr lang="en-US" sz="2400" dirty="0"/>
              <a:t>Used Adam Optimizer with learning rate of 0.003. </a:t>
            </a:r>
          </a:p>
        </p:txBody>
      </p:sp>
      <p:sp>
        <p:nvSpPr>
          <p:cNvPr id="4" name="Slide Number Placeholder 3">
            <a:extLst>
              <a:ext uri="{FF2B5EF4-FFF2-40B4-BE49-F238E27FC236}">
                <a16:creationId xmlns="" xmlns:a16="http://schemas.microsoft.com/office/drawing/2014/main" id="{86B9667A-90A3-4642-BDA9-015186104ABC}"/>
              </a:ext>
            </a:extLst>
          </p:cNvPr>
          <p:cNvSpPr>
            <a:spLocks noGrp="1"/>
          </p:cNvSpPr>
          <p:nvPr>
            <p:ph type="sldNum" sz="quarter" idx="12"/>
          </p:nvPr>
        </p:nvSpPr>
        <p:spPr/>
        <p:txBody>
          <a:bodyPr/>
          <a:lstStyle/>
          <a:p>
            <a:fld id="{C014DD1E-5D91-48A3-AD6D-45FBA980D106}" type="slidenum">
              <a:rPr lang="en-US" smtClean="0"/>
              <a:pPr/>
              <a:t>10</a:t>
            </a:fld>
            <a:endParaRPr lang="en-US"/>
          </a:p>
        </p:txBody>
      </p:sp>
      <p:pic>
        <p:nvPicPr>
          <p:cNvPr id="7" name="Picture 6">
            <a:extLst>
              <a:ext uri="{FF2B5EF4-FFF2-40B4-BE49-F238E27FC236}">
                <a16:creationId xmlns="" xmlns:a16="http://schemas.microsoft.com/office/drawing/2014/main" id="{1EA65439-1B6A-4E9E-BF84-9909905BB52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06180" y="4115999"/>
            <a:ext cx="3744416" cy="2455167"/>
          </a:xfrm>
          <a:prstGeom prst="rect">
            <a:avLst/>
          </a:prstGeom>
        </p:spPr>
      </p:pic>
    </p:spTree>
    <p:extLst>
      <p:ext uri="{BB962C8B-B14F-4D97-AF65-F5344CB8AC3E}">
        <p14:creationId xmlns="" xmlns:p14="http://schemas.microsoft.com/office/powerpoint/2010/main" val="4979242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4BEBCD-D764-4A8E-9FA7-9AE1DA42EE4E}"/>
              </a:ext>
            </a:extLst>
          </p:cNvPr>
          <p:cNvSpPr>
            <a:spLocks noGrp="1"/>
          </p:cNvSpPr>
          <p:nvPr>
            <p:ph type="title"/>
          </p:nvPr>
        </p:nvSpPr>
        <p:spPr/>
        <p:txBody>
          <a:bodyPr/>
          <a:lstStyle/>
          <a:p>
            <a:r>
              <a:rPr lang="en-US" dirty="0"/>
              <a:t>Convolution Neural Network</a:t>
            </a:r>
          </a:p>
        </p:txBody>
      </p:sp>
      <p:sp>
        <p:nvSpPr>
          <p:cNvPr id="4" name="Slide Number Placeholder 3">
            <a:extLst>
              <a:ext uri="{FF2B5EF4-FFF2-40B4-BE49-F238E27FC236}">
                <a16:creationId xmlns="" xmlns:a16="http://schemas.microsoft.com/office/drawing/2014/main" id="{7E194C69-677B-4FAD-92A5-CDF0ACB49866}"/>
              </a:ext>
            </a:extLst>
          </p:cNvPr>
          <p:cNvSpPr>
            <a:spLocks noGrp="1"/>
          </p:cNvSpPr>
          <p:nvPr>
            <p:ph type="sldNum" sz="quarter" idx="12"/>
          </p:nvPr>
        </p:nvSpPr>
        <p:spPr/>
        <p:txBody>
          <a:bodyPr/>
          <a:lstStyle/>
          <a:p>
            <a:fld id="{C014DD1E-5D91-48A3-AD6D-45FBA980D106}" type="slidenum">
              <a:rPr lang="en-US" smtClean="0"/>
              <a:pPr/>
              <a:t>11</a:t>
            </a:fld>
            <a:endParaRPr lang="en-US"/>
          </a:p>
        </p:txBody>
      </p:sp>
      <p:pic>
        <p:nvPicPr>
          <p:cNvPr id="12" name="Content Placeholder 11">
            <a:extLst>
              <a:ext uri="{FF2B5EF4-FFF2-40B4-BE49-F238E27FC236}">
                <a16:creationId xmlns="" xmlns:a16="http://schemas.microsoft.com/office/drawing/2014/main" id="{D89FAC9C-2D11-4ECA-A93F-C34003944AC0}"/>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072650" y="1844824"/>
            <a:ext cx="6043524" cy="3528392"/>
          </a:xfrm>
        </p:spPr>
      </p:pic>
      <p:sp>
        <p:nvSpPr>
          <p:cNvPr id="14" name="TextBox 13">
            <a:extLst>
              <a:ext uri="{FF2B5EF4-FFF2-40B4-BE49-F238E27FC236}">
                <a16:creationId xmlns="" xmlns:a16="http://schemas.microsoft.com/office/drawing/2014/main" id="{D88880DA-56AF-4FA9-9C39-74B57DCDA67A}"/>
              </a:ext>
            </a:extLst>
          </p:cNvPr>
          <p:cNvSpPr txBox="1"/>
          <p:nvPr/>
        </p:nvSpPr>
        <p:spPr>
          <a:xfrm>
            <a:off x="4978288" y="5719440"/>
            <a:ext cx="2232248" cy="400110"/>
          </a:xfrm>
          <a:prstGeom prst="rect">
            <a:avLst/>
          </a:prstGeom>
          <a:noFill/>
        </p:spPr>
        <p:txBody>
          <a:bodyPr wrap="square" rtlCol="0">
            <a:spAutoFit/>
          </a:bodyPr>
          <a:lstStyle/>
          <a:p>
            <a:r>
              <a:rPr lang="en-US" sz="2000" dirty="0"/>
              <a:t>Figure: Simple CNN</a:t>
            </a:r>
          </a:p>
        </p:txBody>
      </p:sp>
      <p:sp>
        <p:nvSpPr>
          <p:cNvPr id="15" name="TextBox 14">
            <a:extLst>
              <a:ext uri="{FF2B5EF4-FFF2-40B4-BE49-F238E27FC236}">
                <a16:creationId xmlns="" xmlns:a16="http://schemas.microsoft.com/office/drawing/2014/main" id="{F8B63DDF-3413-4C7B-BD69-FB52CBD13660}"/>
              </a:ext>
            </a:extLst>
          </p:cNvPr>
          <p:cNvSpPr txBox="1"/>
          <p:nvPr/>
        </p:nvSpPr>
        <p:spPr>
          <a:xfrm>
            <a:off x="7318548" y="5380886"/>
            <a:ext cx="1944216" cy="338554"/>
          </a:xfrm>
          <a:prstGeom prst="rect">
            <a:avLst/>
          </a:prstGeom>
          <a:noFill/>
        </p:spPr>
        <p:txBody>
          <a:bodyPr wrap="square" rtlCol="0">
            <a:spAutoFit/>
          </a:bodyPr>
          <a:lstStyle/>
          <a:p>
            <a:r>
              <a:rPr lang="en-US" sz="1600" dirty="0"/>
              <a:t>Source: </a:t>
            </a:r>
            <a:r>
              <a:rPr lang="en-US" sz="1600" dirty="0" err="1"/>
              <a:t>sciencedirect</a:t>
            </a:r>
            <a:endParaRPr lang="en-US" sz="1600" dirty="0"/>
          </a:p>
        </p:txBody>
      </p:sp>
    </p:spTree>
    <p:extLst>
      <p:ext uri="{BB962C8B-B14F-4D97-AF65-F5344CB8AC3E}">
        <p14:creationId xmlns="" xmlns:p14="http://schemas.microsoft.com/office/powerpoint/2010/main" val="1749731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7FEACD7-73F6-4907-8C78-02172CD787DA}"/>
              </a:ext>
            </a:extLst>
          </p:cNvPr>
          <p:cNvSpPr>
            <a:spLocks noGrp="1"/>
          </p:cNvSpPr>
          <p:nvPr>
            <p:ph type="sldNum" sz="quarter" idx="12"/>
          </p:nvPr>
        </p:nvSpPr>
        <p:spPr/>
        <p:txBody>
          <a:bodyPr/>
          <a:lstStyle/>
          <a:p>
            <a:fld id="{C014DD1E-5D91-48A3-AD6D-45FBA980D106}" type="slidenum">
              <a:rPr lang="en-US" smtClean="0"/>
              <a:pPr/>
              <a:t>12</a:t>
            </a:fld>
            <a:endParaRPr lang="en-US"/>
          </a:p>
        </p:txBody>
      </p:sp>
      <p:pic>
        <p:nvPicPr>
          <p:cNvPr id="4" name="Picture 3">
            <a:extLst>
              <a:ext uri="{FF2B5EF4-FFF2-40B4-BE49-F238E27FC236}">
                <a16:creationId xmlns="" xmlns:a16="http://schemas.microsoft.com/office/drawing/2014/main" id="{282178A1-323B-4E66-A66B-86F2972C25B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05980" y="1812755"/>
            <a:ext cx="8928993" cy="4032448"/>
          </a:xfrm>
          <a:prstGeom prst="rect">
            <a:avLst/>
          </a:prstGeom>
        </p:spPr>
      </p:pic>
      <p:sp>
        <p:nvSpPr>
          <p:cNvPr id="5" name="TextBox 4">
            <a:extLst>
              <a:ext uri="{FF2B5EF4-FFF2-40B4-BE49-F238E27FC236}">
                <a16:creationId xmlns="" xmlns:a16="http://schemas.microsoft.com/office/drawing/2014/main" id="{701F1C88-8A89-4401-A5CD-FBAA5FA44D63}"/>
              </a:ext>
            </a:extLst>
          </p:cNvPr>
          <p:cNvSpPr txBox="1"/>
          <p:nvPr/>
        </p:nvSpPr>
        <p:spPr>
          <a:xfrm>
            <a:off x="1413892" y="827870"/>
            <a:ext cx="3528392" cy="646331"/>
          </a:xfrm>
          <a:prstGeom prst="rect">
            <a:avLst/>
          </a:prstGeom>
          <a:noFill/>
        </p:spPr>
        <p:txBody>
          <a:bodyPr wrap="square" rtlCol="0">
            <a:spAutoFit/>
          </a:bodyPr>
          <a:lstStyle/>
          <a:p>
            <a:r>
              <a:rPr lang="en-US" sz="3600" dirty="0"/>
              <a:t>CNN</a:t>
            </a:r>
            <a:r>
              <a:rPr lang="en-US" sz="2800" dirty="0"/>
              <a:t> </a:t>
            </a:r>
            <a:r>
              <a:rPr lang="en-US" sz="3600" dirty="0"/>
              <a:t>Architecture</a:t>
            </a:r>
          </a:p>
        </p:txBody>
      </p:sp>
      <p:sp>
        <p:nvSpPr>
          <p:cNvPr id="6" name="TextBox 5">
            <a:extLst>
              <a:ext uri="{FF2B5EF4-FFF2-40B4-BE49-F238E27FC236}">
                <a16:creationId xmlns="" xmlns:a16="http://schemas.microsoft.com/office/drawing/2014/main" id="{160C2A9E-AF16-4F43-902F-E71E5186D920}"/>
              </a:ext>
            </a:extLst>
          </p:cNvPr>
          <p:cNvSpPr txBox="1"/>
          <p:nvPr/>
        </p:nvSpPr>
        <p:spPr>
          <a:xfrm>
            <a:off x="9190757" y="5845203"/>
            <a:ext cx="1944216" cy="338554"/>
          </a:xfrm>
          <a:prstGeom prst="rect">
            <a:avLst/>
          </a:prstGeom>
          <a:noFill/>
        </p:spPr>
        <p:txBody>
          <a:bodyPr wrap="square" rtlCol="0">
            <a:spAutoFit/>
          </a:bodyPr>
          <a:lstStyle/>
          <a:p>
            <a:r>
              <a:rPr lang="en-US" sz="1600" dirty="0"/>
              <a:t>Source: </a:t>
            </a:r>
            <a:r>
              <a:rPr lang="en-US" sz="1600" dirty="0" err="1"/>
              <a:t>sciencedirect</a:t>
            </a:r>
            <a:endParaRPr lang="en-US" sz="1600" dirty="0"/>
          </a:p>
        </p:txBody>
      </p:sp>
    </p:spTree>
    <p:extLst>
      <p:ext uri="{BB962C8B-B14F-4D97-AF65-F5344CB8AC3E}">
        <p14:creationId xmlns="" xmlns:p14="http://schemas.microsoft.com/office/powerpoint/2010/main" val="5088361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B5DBC-0A71-4435-9F63-A91BAFAA614A}"/>
              </a:ext>
            </a:extLst>
          </p:cNvPr>
          <p:cNvSpPr>
            <a:spLocks noGrp="1"/>
          </p:cNvSpPr>
          <p:nvPr>
            <p:ph type="title"/>
          </p:nvPr>
        </p:nvSpPr>
        <p:spPr/>
        <p:txBody>
          <a:bodyPr/>
          <a:lstStyle/>
          <a:p>
            <a:r>
              <a:rPr lang="en-US" dirty="0"/>
              <a:t>Multidimensional Mapping</a:t>
            </a:r>
          </a:p>
        </p:txBody>
      </p:sp>
      <p:sp>
        <p:nvSpPr>
          <p:cNvPr id="3" name="Content Placeholder 2">
            <a:extLst>
              <a:ext uri="{FF2B5EF4-FFF2-40B4-BE49-F238E27FC236}">
                <a16:creationId xmlns="" xmlns:a16="http://schemas.microsoft.com/office/drawing/2014/main" id="{370A52A3-1D55-42C3-8153-C56B6ACCB6BE}"/>
              </a:ext>
            </a:extLst>
          </p:cNvPr>
          <p:cNvSpPr>
            <a:spLocks noGrp="1"/>
          </p:cNvSpPr>
          <p:nvPr>
            <p:ph idx="1"/>
          </p:nvPr>
        </p:nvSpPr>
        <p:spPr/>
        <p:txBody>
          <a:bodyPr/>
          <a:lstStyle/>
          <a:p>
            <a:r>
              <a:rPr lang="en-US" dirty="0"/>
              <a:t>This layer maps low resolution features to high resolution features. </a:t>
            </a:r>
          </a:p>
          <a:p>
            <a:r>
              <a:rPr lang="en-US" dirty="0"/>
              <a:t>Extracted feature from CNN are given as input to this layer. </a:t>
            </a:r>
          </a:p>
          <a:p>
            <a:r>
              <a:rPr lang="en-US" dirty="0"/>
              <a:t>We mapped m dimensional vector to n dimensional vector. </a:t>
            </a:r>
          </a:p>
          <a:p>
            <a:r>
              <a:rPr lang="en-US" dirty="0"/>
              <a:t>Adding more layer results in slower convergence and better results.</a:t>
            </a:r>
          </a:p>
          <a:p>
            <a:r>
              <a:rPr lang="en-US" dirty="0"/>
              <a:t>More deeper network tends to overfitting resulting in degraded results.  </a:t>
            </a:r>
          </a:p>
          <a:p>
            <a:r>
              <a:rPr lang="en-US" dirty="0"/>
              <a:t>For our model we adopted three layer network.</a:t>
            </a:r>
          </a:p>
        </p:txBody>
      </p:sp>
      <p:sp>
        <p:nvSpPr>
          <p:cNvPr id="4" name="Slide Number Placeholder 3">
            <a:extLst>
              <a:ext uri="{FF2B5EF4-FFF2-40B4-BE49-F238E27FC236}">
                <a16:creationId xmlns="" xmlns:a16="http://schemas.microsoft.com/office/drawing/2014/main" id="{D8630416-B898-4B25-B7BB-A98A5262E332}"/>
              </a:ext>
            </a:extLst>
          </p:cNvPr>
          <p:cNvSpPr>
            <a:spLocks noGrp="1"/>
          </p:cNvSpPr>
          <p:nvPr>
            <p:ph type="sldNum" sz="quarter" idx="12"/>
          </p:nvPr>
        </p:nvSpPr>
        <p:spPr/>
        <p:txBody>
          <a:bodyPr/>
          <a:lstStyle/>
          <a:p>
            <a:fld id="{C014DD1E-5D91-48A3-AD6D-45FBA980D106}" type="slidenum">
              <a:rPr lang="en-US" smtClean="0"/>
              <a:pPr/>
              <a:t>13</a:t>
            </a:fld>
            <a:endParaRPr lang="en-US"/>
          </a:p>
        </p:txBody>
      </p:sp>
    </p:spTree>
    <p:extLst>
      <p:ext uri="{BB962C8B-B14F-4D97-AF65-F5344CB8AC3E}">
        <p14:creationId xmlns="" xmlns:p14="http://schemas.microsoft.com/office/powerpoint/2010/main" val="17305938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642755-3A5F-4D20-A827-EBC3EDB3067D}"/>
              </a:ext>
            </a:extLst>
          </p:cNvPr>
          <p:cNvSpPr>
            <a:spLocks noGrp="1"/>
          </p:cNvSpPr>
          <p:nvPr>
            <p:ph type="title"/>
          </p:nvPr>
        </p:nvSpPr>
        <p:spPr/>
        <p:txBody>
          <a:bodyPr/>
          <a:lstStyle/>
          <a:p>
            <a:r>
              <a:rPr lang="en-US" dirty="0"/>
              <a:t>Image Reconstruction</a:t>
            </a:r>
          </a:p>
        </p:txBody>
      </p:sp>
      <p:sp>
        <p:nvSpPr>
          <p:cNvPr id="3" name="Content Placeholder 2">
            <a:extLst>
              <a:ext uri="{FF2B5EF4-FFF2-40B4-BE49-F238E27FC236}">
                <a16:creationId xmlns="" xmlns:a16="http://schemas.microsoft.com/office/drawing/2014/main" id="{F407D17D-334D-4514-9AE6-4B7510A2AA66}"/>
              </a:ext>
            </a:extLst>
          </p:cNvPr>
          <p:cNvSpPr>
            <a:spLocks noGrp="1"/>
          </p:cNvSpPr>
          <p:nvPr>
            <p:ph idx="1"/>
          </p:nvPr>
        </p:nvSpPr>
        <p:spPr/>
        <p:txBody>
          <a:bodyPr>
            <a:normAutofit/>
          </a:bodyPr>
          <a:lstStyle/>
          <a:p>
            <a:r>
              <a:rPr lang="en-US" dirty="0"/>
              <a:t>Converts high resolution features into a high resolution image. </a:t>
            </a:r>
          </a:p>
          <a:p>
            <a:r>
              <a:rPr lang="en-US" dirty="0"/>
              <a:t>In Traditional Algorithm, Features were averaged to produce final image, but we can’t average them if they are in different domain. </a:t>
            </a:r>
          </a:p>
          <a:p>
            <a:r>
              <a:rPr lang="en-US" dirty="0"/>
              <a:t>We used convolution layer which projects different domain features into same domain and then convolves them to produce final output image. </a:t>
            </a:r>
          </a:p>
          <a:p>
            <a:r>
              <a:rPr lang="en-US"/>
              <a:t>In </a:t>
            </a:r>
            <a:r>
              <a:rPr lang="en-US" dirty="0"/>
              <a:t>the end, we again converted output image to BGR color space for comparison. </a:t>
            </a:r>
          </a:p>
          <a:p>
            <a:endParaRPr lang="en-US" dirty="0"/>
          </a:p>
          <a:p>
            <a:endParaRPr lang="en-US" dirty="0"/>
          </a:p>
        </p:txBody>
      </p:sp>
      <p:sp>
        <p:nvSpPr>
          <p:cNvPr id="4" name="Slide Number Placeholder 3">
            <a:extLst>
              <a:ext uri="{FF2B5EF4-FFF2-40B4-BE49-F238E27FC236}">
                <a16:creationId xmlns="" xmlns:a16="http://schemas.microsoft.com/office/drawing/2014/main" id="{472F632F-CA11-4A88-94B1-C5ECAB0993FE}"/>
              </a:ext>
            </a:extLst>
          </p:cNvPr>
          <p:cNvSpPr>
            <a:spLocks noGrp="1"/>
          </p:cNvSpPr>
          <p:nvPr>
            <p:ph type="sldNum" sz="quarter" idx="12"/>
          </p:nvPr>
        </p:nvSpPr>
        <p:spPr/>
        <p:txBody>
          <a:bodyPr/>
          <a:lstStyle/>
          <a:p>
            <a:fld id="{C014DD1E-5D91-48A3-AD6D-45FBA980D106}" type="slidenum">
              <a:rPr lang="en-US" smtClean="0"/>
              <a:pPr/>
              <a:t>14</a:t>
            </a:fld>
            <a:endParaRPr lang="en-US"/>
          </a:p>
        </p:txBody>
      </p:sp>
    </p:spTree>
    <p:extLst>
      <p:ext uri="{BB962C8B-B14F-4D97-AF65-F5344CB8AC3E}">
        <p14:creationId xmlns="" xmlns:p14="http://schemas.microsoft.com/office/powerpoint/2010/main" val="24224942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554312-127C-40A3-BF77-F4C43C6085ED}"/>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 xmlns:a16="http://schemas.microsoft.com/office/drawing/2014/main" id="{4B37027B-DA08-403D-A4F8-0A8544504D37}"/>
              </a:ext>
            </a:extLst>
          </p:cNvPr>
          <p:cNvSpPr>
            <a:spLocks noGrp="1"/>
          </p:cNvSpPr>
          <p:nvPr>
            <p:ph idx="1"/>
          </p:nvPr>
        </p:nvSpPr>
        <p:spPr>
          <a:xfrm>
            <a:off x="1218883" y="1628800"/>
            <a:ext cx="10360501" cy="4674322"/>
          </a:xfrm>
        </p:spPr>
        <p:txBody>
          <a:bodyPr>
            <a:normAutofit fontScale="92500" lnSpcReduction="20000"/>
          </a:bodyPr>
          <a:lstStyle/>
          <a:p>
            <a:r>
              <a:rPr lang="en-US" dirty="0"/>
              <a:t>Output of our model is a high resolution image of degraded input image. </a:t>
            </a:r>
          </a:p>
          <a:p>
            <a:pPr lvl="1">
              <a:buNone/>
            </a:pPr>
            <a:endParaRPr lang="en-US" dirty="0"/>
          </a:p>
          <a:p>
            <a:pPr lvl="1">
              <a:buNone/>
            </a:pPr>
            <a:r>
              <a:rPr lang="en-US" dirty="0"/>
              <a:t>          </a:t>
            </a:r>
            <a:r>
              <a:rPr lang="en-US" sz="1900" dirty="0"/>
              <a:t>Original</a:t>
            </a:r>
            <a:r>
              <a:rPr lang="en-US" dirty="0"/>
              <a:t>		        </a:t>
            </a:r>
            <a:r>
              <a:rPr lang="en-US" sz="1900" dirty="0"/>
              <a:t>Degraded</a:t>
            </a:r>
            <a:r>
              <a:rPr lang="en-US" dirty="0"/>
              <a:t>	                    </a:t>
            </a:r>
            <a:r>
              <a:rPr lang="en-US" sz="1900" dirty="0"/>
              <a:t>ISR</a:t>
            </a:r>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r>
              <a:rPr lang="en-US" dirty="0"/>
              <a:t>                                                                            </a:t>
            </a:r>
          </a:p>
          <a:p>
            <a:pPr lvl="1">
              <a:buNone/>
            </a:pPr>
            <a:r>
              <a:rPr lang="en-US" dirty="0"/>
              <a:t>                                  </a:t>
            </a:r>
          </a:p>
          <a:p>
            <a:pPr lvl="1">
              <a:buNone/>
            </a:pPr>
            <a:endParaRPr lang="en-US" sz="1600" dirty="0"/>
          </a:p>
          <a:p>
            <a:pPr lvl="1">
              <a:buNone/>
            </a:pPr>
            <a:r>
              <a:rPr lang="en-US" sz="1600" dirty="0"/>
              <a:t>                                                     Reconstructed image for Human perceptual evaluation</a:t>
            </a:r>
          </a:p>
        </p:txBody>
      </p:sp>
      <p:sp>
        <p:nvSpPr>
          <p:cNvPr id="4" name="Slide Number Placeholder 3">
            <a:extLst>
              <a:ext uri="{FF2B5EF4-FFF2-40B4-BE49-F238E27FC236}">
                <a16:creationId xmlns="" xmlns:a16="http://schemas.microsoft.com/office/drawing/2014/main" id="{FA66D73B-7E6C-48A4-A022-42D42A8B1E76}"/>
              </a:ext>
            </a:extLst>
          </p:cNvPr>
          <p:cNvSpPr>
            <a:spLocks noGrp="1"/>
          </p:cNvSpPr>
          <p:nvPr>
            <p:ph type="sldNum" sz="quarter" idx="12"/>
          </p:nvPr>
        </p:nvSpPr>
        <p:spPr/>
        <p:txBody>
          <a:bodyPr/>
          <a:lstStyle/>
          <a:p>
            <a:fld id="{C014DD1E-5D91-48A3-AD6D-45FBA980D106}" type="slidenum">
              <a:rPr lang="en-US" smtClean="0"/>
              <a:pPr/>
              <a:t>15</a:t>
            </a:fld>
            <a:endParaRPr lang="en-US"/>
          </a:p>
        </p:txBody>
      </p:sp>
      <p:pic>
        <p:nvPicPr>
          <p:cNvPr id="5" name="Picture 4" descr="2.png"/>
          <p:cNvPicPr>
            <a:picLocks noChangeAspect="1"/>
          </p:cNvPicPr>
          <p:nvPr/>
        </p:nvPicPr>
        <p:blipFill>
          <a:blip r:embed="rId2" cstate="print"/>
          <a:stretch>
            <a:fillRect/>
          </a:stretch>
        </p:blipFill>
        <p:spPr>
          <a:xfrm>
            <a:off x="1846832" y="2708920"/>
            <a:ext cx="8495159" cy="3186343"/>
          </a:xfrm>
          <a:prstGeom prst="rect">
            <a:avLst/>
          </a:prstGeom>
        </p:spPr>
      </p:pic>
    </p:spTree>
    <p:extLst>
      <p:ext uri="{BB962C8B-B14F-4D97-AF65-F5344CB8AC3E}">
        <p14:creationId xmlns="" xmlns:p14="http://schemas.microsoft.com/office/powerpoint/2010/main" val="2903693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number of Image Quality Assessment (IQA) techniques are used for the same. These metrics can be broadly classified into two categories — Subjective metrics and Objective metrics. </a:t>
            </a:r>
          </a:p>
          <a:p>
            <a:r>
              <a:rPr lang="en-US" dirty="0" smtClean="0"/>
              <a:t>Subjective metrics are based on the human’s (observer) perceptual evaluation where a number or viewers rate their opinion based on their perceptions of image quality.</a:t>
            </a:r>
          </a:p>
          <a:p>
            <a:r>
              <a:rPr lang="en-US" dirty="0" smtClean="0"/>
              <a:t>whereas objective metrics are based on quantitative evaluation that try to assess the image quality.</a:t>
            </a:r>
          </a:p>
          <a:p>
            <a:r>
              <a:rPr lang="en-US" dirty="0" smtClean="0"/>
              <a:t>Subjective metrics are often more “perceptually accurate”, however these metrics are </a:t>
            </a:r>
            <a:r>
              <a:rPr lang="en-US" b="1" dirty="0" smtClean="0"/>
              <a:t>inconvenient, expensive or time-consuming</a:t>
            </a:r>
            <a:r>
              <a:rPr lang="en-US" dirty="0" smtClean="0"/>
              <a:t> to compute. </a:t>
            </a: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16</a:t>
            </a:fld>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994123"/>
          </a:xfrm>
        </p:spPr>
        <p:txBody>
          <a:bodyPr/>
          <a:lstStyle/>
          <a:p>
            <a:r>
              <a:rPr lang="en-US" dirty="0" smtClean="0"/>
              <a:t>Quantitative evaluation metrics:</a:t>
            </a:r>
            <a:endParaRPr lang="en-US" dirty="0"/>
          </a:p>
        </p:txBody>
      </p:sp>
      <p:sp>
        <p:nvSpPr>
          <p:cNvPr id="3" name="Content Placeholder 2"/>
          <p:cNvSpPr>
            <a:spLocks noGrp="1"/>
          </p:cNvSpPr>
          <p:nvPr>
            <p:ph idx="1"/>
          </p:nvPr>
        </p:nvSpPr>
        <p:spPr>
          <a:xfrm>
            <a:off x="1218883" y="1340768"/>
            <a:ext cx="10360501" cy="4823301"/>
          </a:xfrm>
        </p:spPr>
        <p:txBody>
          <a:bodyPr>
            <a:normAutofit fontScale="92500" lnSpcReduction="10000"/>
          </a:bodyPr>
          <a:lstStyle/>
          <a:p>
            <a:pPr marL="514350" indent="-514350"/>
            <a:r>
              <a:rPr lang="en-US" dirty="0" smtClean="0"/>
              <a:t>These are evaluated in </a:t>
            </a:r>
            <a:r>
              <a:rPr lang="en-US" b="1" dirty="0" smtClean="0"/>
              <a:t>Full </a:t>
            </a:r>
            <a:r>
              <a:rPr lang="en-US" b="1" dirty="0" smtClean="0"/>
              <a:t>Reference </a:t>
            </a:r>
            <a:r>
              <a:rPr lang="en-US" b="1" dirty="0" smtClean="0"/>
              <a:t>method </a:t>
            </a:r>
            <a:r>
              <a:rPr lang="en-US" dirty="0" err="1" smtClean="0"/>
              <a:t>ie</a:t>
            </a:r>
            <a:r>
              <a:rPr lang="en-US" dirty="0" smtClean="0"/>
              <a:t>. Comparing </a:t>
            </a:r>
            <a:r>
              <a:rPr lang="en-US" dirty="0" smtClean="0"/>
              <a:t>images </a:t>
            </a:r>
            <a:r>
              <a:rPr lang="en-US" dirty="0" err="1" smtClean="0"/>
              <a:t>w.r.t</a:t>
            </a:r>
            <a:r>
              <a:rPr lang="en-US" dirty="0" smtClean="0"/>
              <a:t> to original one.</a:t>
            </a:r>
          </a:p>
          <a:p>
            <a:pPr marL="514350" indent="-514350">
              <a:buAutoNum type="arabicPeriod"/>
            </a:pPr>
            <a:r>
              <a:rPr lang="en-US" u="sng" dirty="0" smtClean="0"/>
              <a:t>MSE</a:t>
            </a:r>
            <a:r>
              <a:rPr lang="en-US" dirty="0"/>
              <a:t>:</a:t>
            </a:r>
          </a:p>
          <a:p>
            <a:pPr marL="514350" indent="-514350">
              <a:buAutoNum type="arabicPeriod"/>
            </a:pPr>
            <a:endParaRPr lang="en-US" u="sng" dirty="0"/>
          </a:p>
          <a:p>
            <a:pPr marL="514350" indent="-514350">
              <a:buAutoNum type="arabicPeriod"/>
            </a:pPr>
            <a:endParaRPr lang="en-US" u="sng" dirty="0"/>
          </a:p>
          <a:p>
            <a:pPr marL="514350" indent="-514350">
              <a:buAutoNum type="arabicPeriod"/>
            </a:pPr>
            <a:endParaRPr lang="en-US" u="sng" dirty="0"/>
          </a:p>
          <a:p>
            <a:pPr marL="514350" indent="-514350">
              <a:buAutoNum type="arabicPeriod"/>
            </a:pPr>
            <a:endParaRPr lang="en-US" u="sng" dirty="0"/>
          </a:p>
          <a:p>
            <a:pPr marL="514350" indent="-514350">
              <a:buNone/>
            </a:pPr>
            <a:endParaRPr lang="en-US" dirty="0"/>
          </a:p>
          <a:p>
            <a:pPr marL="514350" indent="-514350"/>
            <a:r>
              <a:rPr lang="en-US" dirty="0"/>
              <a:t>comparative plot of mean root squared error of degraded input image </a:t>
            </a:r>
            <a:r>
              <a:rPr lang="en-US" dirty="0" err="1"/>
              <a:t>vs</a:t>
            </a:r>
            <a:r>
              <a:rPr lang="en-US" dirty="0"/>
              <a:t> Reconstructed output image </a:t>
            </a:r>
            <a:r>
              <a:rPr lang="en-US" dirty="0" err="1"/>
              <a:t>w.r.t</a:t>
            </a:r>
            <a:r>
              <a:rPr lang="en-US" dirty="0"/>
              <a:t> Original ground truth image.</a:t>
            </a:r>
            <a:endParaRPr lang="en-US" u="sng"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17</a:t>
            </a:fld>
            <a:endParaRPr lang="en-US"/>
          </a:p>
        </p:txBody>
      </p:sp>
      <p:pic>
        <p:nvPicPr>
          <p:cNvPr id="5" name="Picture 4" descr="MSE.png"/>
          <p:cNvPicPr>
            <a:picLocks noChangeAspect="1"/>
          </p:cNvPicPr>
          <p:nvPr/>
        </p:nvPicPr>
        <p:blipFill>
          <a:blip r:embed="rId2" cstate="print"/>
          <a:stretch>
            <a:fillRect/>
          </a:stretch>
        </p:blipFill>
        <p:spPr>
          <a:xfrm>
            <a:off x="4150196" y="1988840"/>
            <a:ext cx="5616624" cy="309634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876" y="836712"/>
            <a:ext cx="10309508" cy="5472607"/>
          </a:xfrm>
        </p:spPr>
        <p:txBody>
          <a:bodyPr>
            <a:normAutofit/>
          </a:bodyPr>
          <a:lstStyle/>
          <a:p>
            <a:pPr>
              <a:buNone/>
            </a:pPr>
            <a:r>
              <a:rPr lang="en-US" dirty="0"/>
              <a:t>2. </a:t>
            </a:r>
            <a:r>
              <a:rPr lang="en-US" u="sng" dirty="0"/>
              <a:t>PSNR:</a:t>
            </a:r>
          </a:p>
          <a:p>
            <a:pPr>
              <a:buNone/>
            </a:pPr>
            <a:endParaRPr lang="en-US" u="sng" dirty="0"/>
          </a:p>
          <a:p>
            <a:pPr>
              <a:buNone/>
            </a:pPr>
            <a:endParaRPr lang="en-US" u="sng" dirty="0"/>
          </a:p>
          <a:p>
            <a:pPr>
              <a:buNone/>
            </a:pPr>
            <a:endParaRPr lang="en-US" u="sng" dirty="0"/>
          </a:p>
          <a:p>
            <a:pPr>
              <a:buNone/>
            </a:pPr>
            <a:endParaRPr lang="en-US" u="sng" dirty="0"/>
          </a:p>
          <a:p>
            <a:pPr>
              <a:buNone/>
            </a:pPr>
            <a:endParaRPr lang="en-US" dirty="0"/>
          </a:p>
          <a:p>
            <a:endParaRPr lang="en-US" sz="2400" dirty="0"/>
          </a:p>
          <a:p>
            <a:r>
              <a:rPr lang="en-US" sz="2400" smtClean="0"/>
              <a:t>comparative </a:t>
            </a:r>
            <a:r>
              <a:rPr lang="en-US" sz="2400" dirty="0"/>
              <a:t>plot of peak signal to noise ratio of degraded input image vs Reconstructed output image w.r.t Original ground truth image</a:t>
            </a:r>
            <a:endParaRPr lang="en-US" sz="2400" u="sng" dirty="0"/>
          </a:p>
          <a:p>
            <a:pPr>
              <a:buNone/>
            </a:pPr>
            <a:endParaRPr lang="en-US" u="sng"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18</a:t>
            </a:fld>
            <a:endParaRPr lang="en-US"/>
          </a:p>
        </p:txBody>
      </p:sp>
      <p:pic>
        <p:nvPicPr>
          <p:cNvPr id="5" name="Picture 4" descr="PSNR.png"/>
          <p:cNvPicPr>
            <a:picLocks noChangeAspect="1"/>
          </p:cNvPicPr>
          <p:nvPr/>
        </p:nvPicPr>
        <p:blipFill>
          <a:blip r:embed="rId2" cstate="print"/>
          <a:stretch>
            <a:fillRect/>
          </a:stretch>
        </p:blipFill>
        <p:spPr>
          <a:xfrm>
            <a:off x="3358108" y="1052736"/>
            <a:ext cx="5472608" cy="345638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876" y="908720"/>
            <a:ext cx="10309509" cy="5255349"/>
          </a:xfrm>
        </p:spPr>
        <p:txBody>
          <a:bodyPr>
            <a:normAutofit/>
          </a:bodyPr>
          <a:lstStyle/>
          <a:p>
            <a:pPr>
              <a:buNone/>
            </a:pPr>
            <a:r>
              <a:rPr lang="en-US" sz="3300" dirty="0"/>
              <a:t>3. </a:t>
            </a:r>
            <a:r>
              <a:rPr lang="en-US" sz="3300" u="sng" dirty="0"/>
              <a:t>SSIM:</a:t>
            </a:r>
          </a:p>
          <a:p>
            <a:pPr>
              <a:buNone/>
            </a:pPr>
            <a:endParaRPr lang="en-US" u="sng" dirty="0"/>
          </a:p>
          <a:p>
            <a:pPr>
              <a:buNone/>
            </a:pPr>
            <a:endParaRPr lang="en-US" u="sng" dirty="0"/>
          </a:p>
          <a:p>
            <a:pPr>
              <a:buNone/>
            </a:pPr>
            <a:endParaRPr lang="en-US" u="sng" dirty="0"/>
          </a:p>
          <a:p>
            <a:pPr>
              <a:buNone/>
            </a:pPr>
            <a:endParaRPr lang="en-US" u="sng" dirty="0"/>
          </a:p>
          <a:p>
            <a:endParaRPr lang="en-US" dirty="0"/>
          </a:p>
          <a:p>
            <a:r>
              <a:rPr lang="en-US" dirty="0" smtClean="0"/>
              <a:t>Although </a:t>
            </a:r>
            <a:r>
              <a:rPr lang="en-US" dirty="0"/>
              <a:t>structure of degraded image was not much changed after degradation for 2x- up-sampling but still we can see an improvement in the SSIM value of reconstructed image.</a:t>
            </a:r>
            <a:endParaRPr lang="en-US" u="sng" dirty="0"/>
          </a:p>
        </p:txBody>
      </p:sp>
      <p:sp>
        <p:nvSpPr>
          <p:cNvPr id="4" name="Slide Number Placeholder 3"/>
          <p:cNvSpPr>
            <a:spLocks noGrp="1"/>
          </p:cNvSpPr>
          <p:nvPr>
            <p:ph type="sldNum" sz="quarter" idx="12"/>
          </p:nvPr>
        </p:nvSpPr>
        <p:spPr/>
        <p:txBody>
          <a:bodyPr/>
          <a:lstStyle/>
          <a:p>
            <a:fld id="{C014DD1E-5D91-48A3-AD6D-45FBA980D106}" type="slidenum">
              <a:rPr lang="en-US" smtClean="0"/>
              <a:pPr/>
              <a:t>19</a:t>
            </a:fld>
            <a:endParaRPr lang="en-US"/>
          </a:p>
        </p:txBody>
      </p:sp>
      <p:pic>
        <p:nvPicPr>
          <p:cNvPr id="5" name="Picture 4" descr="SSIM.png"/>
          <p:cNvPicPr>
            <a:picLocks noChangeAspect="1"/>
          </p:cNvPicPr>
          <p:nvPr/>
        </p:nvPicPr>
        <p:blipFill>
          <a:blip r:embed="rId2" cstate="print"/>
          <a:stretch>
            <a:fillRect/>
          </a:stretch>
        </p:blipFill>
        <p:spPr>
          <a:xfrm>
            <a:off x="3358108" y="980728"/>
            <a:ext cx="5436605" cy="328228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4363B8-0E45-402A-A9A6-C1461E953F1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 xmlns:a16="http://schemas.microsoft.com/office/drawing/2014/main" id="{33160B69-685C-45B4-8E22-59A430AA3783}"/>
              </a:ext>
            </a:extLst>
          </p:cNvPr>
          <p:cNvSpPr>
            <a:spLocks noGrp="1"/>
          </p:cNvSpPr>
          <p:nvPr>
            <p:ph idx="1"/>
          </p:nvPr>
        </p:nvSpPr>
        <p:spPr/>
        <p:txBody>
          <a:bodyPr>
            <a:normAutofit fontScale="85000" lnSpcReduction="20000"/>
          </a:bodyPr>
          <a:lstStyle/>
          <a:p>
            <a:pPr>
              <a:lnSpc>
                <a:spcPct val="120000"/>
              </a:lnSpc>
            </a:pPr>
            <a:r>
              <a:rPr lang="en-US" dirty="0"/>
              <a:t>Our work is motivated by the advancement in deep learning algorithms for various computer vision problems e.g. face recognition, self-driving car, captcha recognition.</a:t>
            </a:r>
          </a:p>
          <a:p>
            <a:pPr>
              <a:lnSpc>
                <a:spcPct val="120000"/>
              </a:lnSpc>
            </a:pPr>
            <a:r>
              <a:rPr lang="en-US" dirty="0"/>
              <a:t>In some Radar and Sonar imaging applications (e.g. magnetic resonance imaging (MRI), high-resolution computed tomography) Super-resolution can be very useful.</a:t>
            </a:r>
          </a:p>
          <a:p>
            <a:r>
              <a:rPr lang="en-US" dirty="0"/>
              <a:t>Converting SDTV content to HDTV</a:t>
            </a:r>
          </a:p>
          <a:p>
            <a:r>
              <a:rPr lang="en-US" dirty="0"/>
              <a:t>Daily Surveillance Camera </a:t>
            </a:r>
          </a:p>
          <a:p>
            <a:r>
              <a:rPr lang="en-US" dirty="0"/>
              <a:t>Improving the Biometric Authentication System </a:t>
            </a:r>
          </a:p>
          <a:p>
            <a:r>
              <a:rPr lang="en-US" dirty="0"/>
              <a:t>Signature Approval (cheque), Earth Remote Sensing, Astronomical Observation</a:t>
            </a:r>
          </a:p>
          <a:p>
            <a:endParaRPr lang="en-US" dirty="0"/>
          </a:p>
        </p:txBody>
      </p:sp>
      <p:sp>
        <p:nvSpPr>
          <p:cNvPr id="4" name="Slide Number Placeholder 3">
            <a:extLst>
              <a:ext uri="{FF2B5EF4-FFF2-40B4-BE49-F238E27FC236}">
                <a16:creationId xmlns="" xmlns:a16="http://schemas.microsoft.com/office/drawing/2014/main" id="{039FDAFF-484A-4C64-A3AF-D071B9F67157}"/>
              </a:ext>
            </a:extLst>
          </p:cNvPr>
          <p:cNvSpPr>
            <a:spLocks noGrp="1"/>
          </p:cNvSpPr>
          <p:nvPr>
            <p:ph type="sldNum" sz="quarter" idx="12"/>
          </p:nvPr>
        </p:nvSpPr>
        <p:spPr/>
        <p:txBody>
          <a:bodyPr/>
          <a:lstStyle/>
          <a:p>
            <a:fld id="{C014DD1E-5D91-48A3-AD6D-45FBA980D106}" type="slidenum">
              <a:rPr lang="en-US" smtClean="0"/>
              <a:pPr/>
              <a:t>2</a:t>
            </a:fld>
            <a:endParaRPr lang="en-US"/>
          </a:p>
        </p:txBody>
      </p:sp>
    </p:spTree>
    <p:extLst>
      <p:ext uri="{BB962C8B-B14F-4D97-AF65-F5344CB8AC3E}">
        <p14:creationId xmlns="" xmlns:p14="http://schemas.microsoft.com/office/powerpoint/2010/main" val="478200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50A2C-9E6C-4C98-A841-EBB34F36E87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 xmlns:a16="http://schemas.microsoft.com/office/drawing/2014/main" id="{FF465001-4879-4D31-BFEE-1C272E867E2D}"/>
              </a:ext>
            </a:extLst>
          </p:cNvPr>
          <p:cNvSpPr>
            <a:spLocks noGrp="1"/>
          </p:cNvSpPr>
          <p:nvPr>
            <p:ph idx="1"/>
          </p:nvPr>
        </p:nvSpPr>
        <p:spPr/>
        <p:txBody>
          <a:bodyPr>
            <a:normAutofit/>
          </a:bodyPr>
          <a:lstStyle/>
          <a:p>
            <a:r>
              <a:rPr lang="en-US" dirty="0"/>
              <a:t>We used cutting edge end-to-end trainable convolutional neural network-based model, Rather than either training or tuning different components of neural network separately for image super resolution.</a:t>
            </a:r>
          </a:p>
          <a:p>
            <a:r>
              <a:rPr lang="en-US" dirty="0"/>
              <a:t>Our model integrates Preprocessing, Feature extraction, Multidimensional mapping and Reconstruction phase into a unified architecture. </a:t>
            </a:r>
          </a:p>
          <a:p>
            <a:r>
              <a:rPr lang="en-US" dirty="0"/>
              <a:t>In future we are planning to add more layers to our model which may help in improving accuracy further. To train complex model high computation GPU enabled machine is required. </a:t>
            </a:r>
          </a:p>
          <a:p>
            <a:endParaRPr lang="en-US" dirty="0"/>
          </a:p>
        </p:txBody>
      </p:sp>
      <p:sp>
        <p:nvSpPr>
          <p:cNvPr id="4" name="Slide Number Placeholder 3">
            <a:extLst>
              <a:ext uri="{FF2B5EF4-FFF2-40B4-BE49-F238E27FC236}">
                <a16:creationId xmlns="" xmlns:a16="http://schemas.microsoft.com/office/drawing/2014/main" id="{8775DB9B-CEEF-424C-9B10-2D278F5D4719}"/>
              </a:ext>
            </a:extLst>
          </p:cNvPr>
          <p:cNvSpPr>
            <a:spLocks noGrp="1"/>
          </p:cNvSpPr>
          <p:nvPr>
            <p:ph type="sldNum" sz="quarter" idx="12"/>
          </p:nvPr>
        </p:nvSpPr>
        <p:spPr/>
        <p:txBody>
          <a:bodyPr/>
          <a:lstStyle/>
          <a:p>
            <a:fld id="{C014DD1E-5D91-48A3-AD6D-45FBA980D106}" type="slidenum">
              <a:rPr lang="en-US" smtClean="0"/>
              <a:pPr/>
              <a:t>20</a:t>
            </a:fld>
            <a:endParaRPr lang="en-US"/>
          </a:p>
        </p:txBody>
      </p:sp>
    </p:spTree>
    <p:extLst>
      <p:ext uri="{BB962C8B-B14F-4D97-AF65-F5344CB8AC3E}">
        <p14:creationId xmlns="" xmlns:p14="http://schemas.microsoft.com/office/powerpoint/2010/main" val="4137645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340D6-01A0-4228-A7EF-3159AB24877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 xmlns:a16="http://schemas.microsoft.com/office/drawing/2014/main" id="{3B176D1F-60DB-414C-B233-CA594E8E811F}"/>
              </a:ext>
            </a:extLst>
          </p:cNvPr>
          <p:cNvSpPr>
            <a:spLocks noGrp="1"/>
          </p:cNvSpPr>
          <p:nvPr>
            <p:ph idx="1"/>
          </p:nvPr>
        </p:nvSpPr>
        <p:spPr/>
        <p:txBody>
          <a:bodyPr>
            <a:normAutofit fontScale="62500" lnSpcReduction="20000"/>
          </a:bodyPr>
          <a:lstStyle/>
          <a:p>
            <a:pPr fontAlgn="base"/>
            <a:r>
              <a:rPr lang="en-US" dirty="0"/>
              <a:t>Chao Dong, Chen Change Loy, </a:t>
            </a:r>
            <a:r>
              <a:rPr lang="en-US" dirty="0" err="1"/>
              <a:t>Kaiming</a:t>
            </a:r>
            <a:r>
              <a:rPr lang="en-US" dirty="0"/>
              <a:t> He and </a:t>
            </a:r>
            <a:r>
              <a:rPr lang="en-US" dirty="0" err="1"/>
              <a:t>Xiaoou</a:t>
            </a:r>
            <a:r>
              <a:rPr lang="en-US" dirty="0"/>
              <a:t> Tang, "Learning a deep convolutional network for image super-resolution", </a:t>
            </a:r>
            <a:r>
              <a:rPr lang="en-US" i="1" dirty="0"/>
              <a:t>Computer Vision-ECCV 2014</a:t>
            </a:r>
            <a:r>
              <a:rPr lang="en-US" dirty="0"/>
              <a:t>, 2014.</a:t>
            </a:r>
          </a:p>
          <a:p>
            <a:r>
              <a:rPr lang="en-US" dirty="0"/>
              <a:t>Ezequiel López-Rubio, "</a:t>
            </a:r>
            <a:r>
              <a:rPr lang="en-US" dirty="0" err="1"/>
              <a:t>Superresolution</a:t>
            </a:r>
            <a:r>
              <a:rPr lang="en-US" dirty="0"/>
              <a:t> from a single noisy image by the median filter transform", </a:t>
            </a:r>
            <a:r>
              <a:rPr lang="en-US" i="1" dirty="0"/>
              <a:t>SIAM Journal on Imaging Sciences</a:t>
            </a:r>
            <a:r>
              <a:rPr lang="en-US" dirty="0"/>
              <a:t>, vol. 9, no. 1, 2016.</a:t>
            </a:r>
          </a:p>
          <a:p>
            <a:r>
              <a:rPr lang="en-US" dirty="0"/>
              <a:t>H. Weng, J. Lin, G. Lin and Y. </a:t>
            </a:r>
            <a:r>
              <a:rPr lang="en-US" dirty="0" err="1"/>
              <a:t>Niu</a:t>
            </a:r>
            <a:r>
              <a:rPr lang="en-US" dirty="0"/>
              <a:t>, "Multi-scale Fusion for Arbitrary-scale Image Super-resolution," 2019 3rd International Conference on Electronic Information Technology and Computer Engineering (EITCE), Xiamen, China, 2019.</a:t>
            </a:r>
          </a:p>
          <a:p>
            <a:r>
              <a:rPr lang="en-US" dirty="0" err="1"/>
              <a:t>Glasner</a:t>
            </a:r>
            <a:r>
              <a:rPr lang="en-US" dirty="0"/>
              <a:t>, D., </a:t>
            </a:r>
            <a:r>
              <a:rPr lang="en-US" dirty="0" err="1"/>
              <a:t>Bagon</a:t>
            </a:r>
            <a:r>
              <a:rPr lang="en-US" dirty="0"/>
              <a:t>, S., Irani, M.: Super-resolution from a single image. In: IEEE International Conference on Computer Vision. pp. 349–356 (2009) </a:t>
            </a:r>
          </a:p>
          <a:p>
            <a:r>
              <a:rPr lang="en-US" dirty="0"/>
              <a:t>Yang, J., Wang, Z., Lin, Z., Cohen, S., Huang, T.: Coupled dictionary training for image super-resolution. IEEE Transactions on Image Processing 21(8), 3467–3478 (2012) </a:t>
            </a:r>
          </a:p>
          <a:p>
            <a:pPr fontAlgn="base"/>
            <a:r>
              <a:rPr lang="en-US" dirty="0"/>
              <a:t>Hong Chang, </a:t>
            </a:r>
            <a:r>
              <a:rPr lang="en-US" dirty="0" err="1"/>
              <a:t>Dit</a:t>
            </a:r>
            <a:r>
              <a:rPr lang="en-US" dirty="0"/>
              <a:t>-Yan Yeung, and </a:t>
            </a:r>
            <a:r>
              <a:rPr lang="en-US" dirty="0" err="1"/>
              <a:t>Yimin</a:t>
            </a:r>
            <a:r>
              <a:rPr lang="en-US" dirty="0"/>
              <a:t> </a:t>
            </a:r>
            <a:r>
              <a:rPr lang="en-US" dirty="0" err="1"/>
              <a:t>Xiong</a:t>
            </a:r>
            <a:r>
              <a:rPr lang="en-US" dirty="0"/>
              <a:t>, "Super-resolution through neighbor embedding", Computer Vision and Pattern Recognition 2004. CVPR 2004. Proceedings of the 2004 IEEE Computer Society Conference on, vol. 1, 2004.</a:t>
            </a:r>
          </a:p>
          <a:p>
            <a:pPr fontAlgn="base"/>
            <a:r>
              <a:rPr lang="en-US" dirty="0"/>
              <a:t>Yang </a:t>
            </a:r>
            <a:r>
              <a:rPr lang="en-US" dirty="0" err="1"/>
              <a:t>Jianchao</a:t>
            </a:r>
            <a:r>
              <a:rPr lang="en-US" dirty="0"/>
              <a:t>, Wright John, Thomas S Huang, and Yi Ma, "Image super-resolution via sparse representation", Image Processing IEEE Transactions on, vol. 19, no. 11, 2010.</a:t>
            </a:r>
          </a:p>
          <a:p>
            <a:endParaRPr lang="en-US" sz="1600" dirty="0"/>
          </a:p>
          <a:p>
            <a:endParaRPr lang="en-US" dirty="0"/>
          </a:p>
        </p:txBody>
      </p:sp>
      <p:sp>
        <p:nvSpPr>
          <p:cNvPr id="4" name="Slide Number Placeholder 3">
            <a:extLst>
              <a:ext uri="{FF2B5EF4-FFF2-40B4-BE49-F238E27FC236}">
                <a16:creationId xmlns="" xmlns:a16="http://schemas.microsoft.com/office/drawing/2014/main" id="{0530D17C-C279-4D9C-9D3C-3C097EAC69C2}"/>
              </a:ext>
            </a:extLst>
          </p:cNvPr>
          <p:cNvSpPr>
            <a:spLocks noGrp="1"/>
          </p:cNvSpPr>
          <p:nvPr>
            <p:ph type="sldNum" sz="quarter" idx="12"/>
          </p:nvPr>
        </p:nvSpPr>
        <p:spPr/>
        <p:txBody>
          <a:bodyPr/>
          <a:lstStyle/>
          <a:p>
            <a:fld id="{C014DD1E-5D91-48A3-AD6D-45FBA980D106}" type="slidenum">
              <a:rPr lang="en-US" smtClean="0"/>
              <a:pPr/>
              <a:t>21</a:t>
            </a:fld>
            <a:endParaRPr lang="en-US"/>
          </a:p>
        </p:txBody>
      </p:sp>
    </p:spTree>
    <p:extLst>
      <p:ext uri="{BB962C8B-B14F-4D97-AF65-F5344CB8AC3E}">
        <p14:creationId xmlns="" xmlns:p14="http://schemas.microsoft.com/office/powerpoint/2010/main" val="33862722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1BA64E-0CAB-4E31-A9AA-8F7F66DE1C68}"/>
              </a:ext>
            </a:extLst>
          </p:cNvPr>
          <p:cNvSpPr txBox="1"/>
          <p:nvPr/>
        </p:nvSpPr>
        <p:spPr>
          <a:xfrm>
            <a:off x="3313112" y="1600200"/>
            <a:ext cx="5562600" cy="1446550"/>
          </a:xfrm>
          <a:prstGeom prst="rect">
            <a:avLst/>
          </a:prstGeom>
          <a:noFill/>
        </p:spPr>
        <p:txBody>
          <a:bodyPr wrap="square" rtlCol="0">
            <a:spAutoFit/>
          </a:bodyPr>
          <a:lstStyle/>
          <a:p>
            <a:r>
              <a:rPr lang="en-US" sz="8800" dirty="0">
                <a:latin typeface="Franklin Gothic Medium" panose="020B0603020102020204" pitchFamily="34" charset="0"/>
              </a:rPr>
              <a:t>Thank You!</a:t>
            </a:r>
          </a:p>
        </p:txBody>
      </p:sp>
      <p:sp>
        <p:nvSpPr>
          <p:cNvPr id="3" name="TextBox 2">
            <a:extLst>
              <a:ext uri="{FF2B5EF4-FFF2-40B4-BE49-F238E27FC236}">
                <a16:creationId xmlns="" xmlns:a16="http://schemas.microsoft.com/office/drawing/2014/main" id="{84EA38C9-361E-4D44-BF9B-65A7E5328C03}"/>
              </a:ext>
            </a:extLst>
          </p:cNvPr>
          <p:cNvSpPr txBox="1"/>
          <p:nvPr/>
        </p:nvSpPr>
        <p:spPr>
          <a:xfrm>
            <a:off x="4779962" y="3733800"/>
            <a:ext cx="2628900"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Questions?</a:t>
            </a:r>
          </a:p>
        </p:txBody>
      </p:sp>
      <p:sp>
        <p:nvSpPr>
          <p:cNvPr id="4" name="Slide Number Placeholder 3">
            <a:extLst>
              <a:ext uri="{FF2B5EF4-FFF2-40B4-BE49-F238E27FC236}">
                <a16:creationId xmlns="" xmlns:a16="http://schemas.microsoft.com/office/drawing/2014/main" id="{190AA1AD-FB2F-4920-B6D9-3166B6F7D6D4}"/>
              </a:ext>
            </a:extLst>
          </p:cNvPr>
          <p:cNvSpPr>
            <a:spLocks noGrp="1"/>
          </p:cNvSpPr>
          <p:nvPr>
            <p:ph type="sldNum" sz="quarter" idx="12"/>
          </p:nvPr>
        </p:nvSpPr>
        <p:spPr/>
        <p:txBody>
          <a:bodyPr/>
          <a:lstStyle/>
          <a:p>
            <a:fld id="{C014DD1E-5D91-48A3-AD6D-45FBA980D106}" type="slidenum">
              <a:rPr lang="en-US" smtClean="0"/>
              <a:pPr/>
              <a:t>22</a:t>
            </a:fld>
            <a:endParaRPr lang="en-US"/>
          </a:p>
        </p:txBody>
      </p:sp>
    </p:spTree>
    <p:extLst>
      <p:ext uri="{BB962C8B-B14F-4D97-AF65-F5344CB8AC3E}">
        <p14:creationId xmlns="" xmlns:p14="http://schemas.microsoft.com/office/powerpoint/2010/main" val="13818231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7D847-508F-403C-8FD5-C4E2BCB2458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694F467C-C477-4CA6-B898-BF818EBB78DD}"/>
              </a:ext>
            </a:extLst>
          </p:cNvPr>
          <p:cNvSpPr>
            <a:spLocks noGrp="1"/>
          </p:cNvSpPr>
          <p:nvPr>
            <p:ph idx="1"/>
          </p:nvPr>
        </p:nvSpPr>
        <p:spPr/>
        <p:txBody>
          <a:bodyPr>
            <a:normAutofit fontScale="92500"/>
          </a:bodyPr>
          <a:lstStyle/>
          <a:p>
            <a:r>
              <a:rPr lang="en-US" dirty="0"/>
              <a:t>Image Super-Resolution is the process of reconstructing a high-resolution image from a low-resolution image. </a:t>
            </a:r>
          </a:p>
          <a:p>
            <a:r>
              <a:rPr lang="en-US" dirty="0"/>
              <a:t>An image may have a “lower resolution” due to a smaller spatial resolution (i.e. size) or due to a result of degradation (such as blurring). </a:t>
            </a:r>
          </a:p>
          <a:p>
            <a:r>
              <a:rPr lang="en-US" dirty="0"/>
              <a:t>In Computer Vision low-resolution images used for Machine learning and deep learning based solution is the down-sampled image with some blurring and noise added to them. </a:t>
            </a:r>
          </a:p>
          <a:p>
            <a:r>
              <a:rPr lang="en-US" i="1" dirty="0"/>
              <a:t>LR = degradation(HR). </a:t>
            </a:r>
            <a:r>
              <a:rPr lang="en-US" dirty="0"/>
              <a:t>Usually degradation function is not known before hand. Directly estimating the inverse degradation function is an ill-posed problem. </a:t>
            </a:r>
          </a:p>
        </p:txBody>
      </p:sp>
      <p:sp>
        <p:nvSpPr>
          <p:cNvPr id="4" name="Slide Number Placeholder 3">
            <a:extLst>
              <a:ext uri="{FF2B5EF4-FFF2-40B4-BE49-F238E27FC236}">
                <a16:creationId xmlns="" xmlns:a16="http://schemas.microsoft.com/office/drawing/2014/main" id="{3AF0EC1E-68D4-4E31-A631-5337C482C978}"/>
              </a:ext>
            </a:extLst>
          </p:cNvPr>
          <p:cNvSpPr>
            <a:spLocks noGrp="1"/>
          </p:cNvSpPr>
          <p:nvPr>
            <p:ph type="sldNum" sz="quarter" idx="12"/>
          </p:nvPr>
        </p:nvSpPr>
        <p:spPr/>
        <p:txBody>
          <a:bodyPr/>
          <a:lstStyle/>
          <a:p>
            <a:fld id="{C014DD1E-5D91-48A3-AD6D-45FBA980D106}" type="slidenum">
              <a:rPr lang="en-US" smtClean="0"/>
              <a:pPr/>
              <a:t>3</a:t>
            </a:fld>
            <a:endParaRPr lang="en-US"/>
          </a:p>
        </p:txBody>
      </p:sp>
    </p:spTree>
    <p:extLst>
      <p:ext uri="{BB962C8B-B14F-4D97-AF65-F5344CB8AC3E}">
        <p14:creationId xmlns="" xmlns:p14="http://schemas.microsoft.com/office/powerpoint/2010/main" val="10222194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F6576-400D-4E1B-9EAE-4CA8921054E9}"/>
              </a:ext>
            </a:extLst>
          </p:cNvPr>
          <p:cNvSpPr>
            <a:spLocks noGrp="1"/>
          </p:cNvSpPr>
          <p:nvPr>
            <p:ph type="title"/>
          </p:nvPr>
        </p:nvSpPr>
        <p:spPr/>
        <p:txBody>
          <a:bodyPr/>
          <a:lstStyle/>
          <a:p>
            <a:r>
              <a:rPr lang="en-US" dirty="0"/>
              <a:t>Approaches for Image super resolution</a:t>
            </a:r>
          </a:p>
        </p:txBody>
      </p:sp>
      <p:sp>
        <p:nvSpPr>
          <p:cNvPr id="3" name="Content Placeholder 2">
            <a:extLst>
              <a:ext uri="{FF2B5EF4-FFF2-40B4-BE49-F238E27FC236}">
                <a16:creationId xmlns="" xmlns:a16="http://schemas.microsoft.com/office/drawing/2014/main" id="{CBA6C869-6D84-434A-9D8F-2C14C58C2939}"/>
              </a:ext>
            </a:extLst>
          </p:cNvPr>
          <p:cNvSpPr>
            <a:spLocks noGrp="1"/>
          </p:cNvSpPr>
          <p:nvPr>
            <p:ph idx="1"/>
          </p:nvPr>
        </p:nvSpPr>
        <p:spPr/>
        <p:txBody>
          <a:bodyPr>
            <a:normAutofit lnSpcReduction="10000"/>
          </a:bodyPr>
          <a:lstStyle/>
          <a:p>
            <a:r>
              <a:rPr lang="en-US" dirty="0"/>
              <a:t>Machine Learning Traditional </a:t>
            </a:r>
            <a:r>
              <a:rPr lang="en-US" dirty="0" smtClean="0"/>
              <a:t>Models: poor results</a:t>
            </a:r>
            <a:endParaRPr lang="en-US" dirty="0"/>
          </a:p>
          <a:p>
            <a:r>
              <a:rPr lang="en-US" dirty="0"/>
              <a:t>Interpolation based </a:t>
            </a:r>
            <a:r>
              <a:rPr lang="en-US" dirty="0" smtClean="0"/>
              <a:t>method</a:t>
            </a:r>
            <a:r>
              <a:rPr lang="en-US" dirty="0" smtClean="0"/>
              <a:t>: results in ringing and jagging effect</a:t>
            </a:r>
            <a:endParaRPr lang="en-US" dirty="0"/>
          </a:p>
          <a:p>
            <a:r>
              <a:rPr lang="en-US" dirty="0"/>
              <a:t>Manifold based </a:t>
            </a:r>
            <a:r>
              <a:rPr lang="en-US" dirty="0" smtClean="0"/>
              <a:t>approaches</a:t>
            </a:r>
            <a:r>
              <a:rPr lang="en-US" dirty="0" smtClean="0"/>
              <a:t>: discover mapping using geometry </a:t>
            </a:r>
            <a:r>
              <a:rPr lang="en-US" dirty="0" err="1" smtClean="0"/>
              <a:t>i.e</a:t>
            </a:r>
            <a:r>
              <a:rPr lang="en-US" dirty="0" smtClean="0"/>
              <a:t> computationally complex &amp; loss of high frequency area.</a:t>
            </a:r>
            <a:endParaRPr lang="en-US" dirty="0"/>
          </a:p>
          <a:p>
            <a:r>
              <a:rPr lang="en-US" dirty="0"/>
              <a:t>Noise resilient image super </a:t>
            </a:r>
            <a:r>
              <a:rPr lang="en-US" dirty="0" smtClean="0"/>
              <a:t>resolution: lot of info. Loss during </a:t>
            </a:r>
            <a:r>
              <a:rPr lang="en-US" dirty="0" err="1" smtClean="0"/>
              <a:t>denoising</a:t>
            </a:r>
            <a:r>
              <a:rPr lang="en-US" dirty="0" smtClean="0"/>
              <a:t>.</a:t>
            </a:r>
            <a:endParaRPr lang="en-US" dirty="0"/>
          </a:p>
          <a:p>
            <a:r>
              <a:rPr lang="en-US" dirty="0"/>
              <a:t>Single channel image super </a:t>
            </a:r>
            <a:r>
              <a:rPr lang="en-US" dirty="0" smtClean="0"/>
              <a:t>resolution</a:t>
            </a:r>
            <a:r>
              <a:rPr lang="en-US" dirty="0" smtClean="0"/>
              <a:t>: only works with grey scale</a:t>
            </a:r>
            <a:endParaRPr lang="en-US" dirty="0"/>
          </a:p>
          <a:p>
            <a:r>
              <a:rPr lang="en-US" dirty="0"/>
              <a:t>Our Approach: Using Deep Learning based model to convert low resolution image to high resolution image.</a:t>
            </a:r>
          </a:p>
          <a:p>
            <a:endParaRPr lang="en-US" dirty="0"/>
          </a:p>
        </p:txBody>
      </p:sp>
      <p:sp>
        <p:nvSpPr>
          <p:cNvPr id="4" name="Slide Number Placeholder 3">
            <a:extLst>
              <a:ext uri="{FF2B5EF4-FFF2-40B4-BE49-F238E27FC236}">
                <a16:creationId xmlns="" xmlns:a16="http://schemas.microsoft.com/office/drawing/2014/main" id="{85E0B479-4A27-4579-B0AA-7D87A9440163}"/>
              </a:ext>
            </a:extLst>
          </p:cNvPr>
          <p:cNvSpPr>
            <a:spLocks noGrp="1"/>
          </p:cNvSpPr>
          <p:nvPr>
            <p:ph type="sldNum" sz="quarter" idx="12"/>
          </p:nvPr>
        </p:nvSpPr>
        <p:spPr/>
        <p:txBody>
          <a:bodyPr/>
          <a:lstStyle/>
          <a:p>
            <a:fld id="{C014DD1E-5D91-48A3-AD6D-45FBA980D106}" type="slidenum">
              <a:rPr lang="en-US" smtClean="0"/>
              <a:pPr/>
              <a:t>4</a:t>
            </a:fld>
            <a:endParaRPr lang="en-US"/>
          </a:p>
        </p:txBody>
      </p:sp>
    </p:spTree>
    <p:extLst>
      <p:ext uri="{BB962C8B-B14F-4D97-AF65-F5344CB8AC3E}">
        <p14:creationId xmlns="" xmlns:p14="http://schemas.microsoft.com/office/powerpoint/2010/main" val="9696113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39CC38-E94F-4435-8270-14034F67B36E}"/>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 xmlns:a16="http://schemas.microsoft.com/office/drawing/2014/main" id="{1AF1FDC9-8960-4AAA-8E38-B49064504F21}"/>
              </a:ext>
            </a:extLst>
          </p:cNvPr>
          <p:cNvSpPr>
            <a:spLocks noGrp="1"/>
          </p:cNvSpPr>
          <p:nvPr>
            <p:ph idx="1"/>
          </p:nvPr>
        </p:nvSpPr>
        <p:spPr>
          <a:xfrm>
            <a:off x="1218883" y="1701796"/>
            <a:ext cx="10360501" cy="4654555"/>
          </a:xfrm>
        </p:spPr>
        <p:txBody>
          <a:bodyPr>
            <a:normAutofit fontScale="92500"/>
          </a:bodyPr>
          <a:lstStyle/>
          <a:p>
            <a:r>
              <a:rPr lang="en-US" dirty="0"/>
              <a:t>We designed a deep convolutional neural network that learns the end-to-end mapping of low-resolution to high-resolution images. </a:t>
            </a:r>
          </a:p>
          <a:p>
            <a:r>
              <a:rPr lang="en-US" dirty="0"/>
              <a:t>We make use of a unified architecture to integrate Image preprocessing, multidimensional mapping and image reconstruction phase for novel end-to-end neural network training for image super resolution. </a:t>
            </a:r>
          </a:p>
          <a:p>
            <a:r>
              <a:rPr lang="en-US" dirty="0"/>
              <a:t>An end to end trainable neural network is the one where all parameters of the model are simultaneously trained. There’s some data processing system or learning systems that require multiple stages of </a:t>
            </a:r>
            <a:r>
              <a:rPr lang="en-US" dirty="0" smtClean="0"/>
              <a:t>processing</a:t>
            </a:r>
          </a:p>
          <a:p>
            <a:r>
              <a:rPr lang="en-US" dirty="0" smtClean="0"/>
              <a:t>what </a:t>
            </a:r>
            <a:r>
              <a:rPr lang="en-US" dirty="0"/>
              <a:t>end to end deep learning does </a:t>
            </a:r>
            <a:r>
              <a:rPr lang="en-US" dirty="0" smtClean="0"/>
              <a:t>is, </a:t>
            </a:r>
            <a:r>
              <a:rPr lang="en-US" dirty="0"/>
              <a:t>it can take all those multiple stages and replace it with just a single neural network.</a:t>
            </a:r>
          </a:p>
          <a:p>
            <a:pPr marL="0" indent="0">
              <a:buNone/>
            </a:pPr>
            <a:endParaRPr lang="en-US" dirty="0"/>
          </a:p>
        </p:txBody>
      </p:sp>
      <p:sp>
        <p:nvSpPr>
          <p:cNvPr id="4" name="Slide Number Placeholder 3">
            <a:extLst>
              <a:ext uri="{FF2B5EF4-FFF2-40B4-BE49-F238E27FC236}">
                <a16:creationId xmlns="" xmlns:a16="http://schemas.microsoft.com/office/drawing/2014/main" id="{0B21F66A-DB5F-43EE-AB54-3279AF132747}"/>
              </a:ext>
            </a:extLst>
          </p:cNvPr>
          <p:cNvSpPr>
            <a:spLocks noGrp="1"/>
          </p:cNvSpPr>
          <p:nvPr>
            <p:ph type="sldNum" sz="quarter" idx="12"/>
          </p:nvPr>
        </p:nvSpPr>
        <p:spPr/>
        <p:txBody>
          <a:bodyPr/>
          <a:lstStyle/>
          <a:p>
            <a:fld id="{C014DD1E-5D91-48A3-AD6D-45FBA980D106}" type="slidenum">
              <a:rPr lang="en-US" smtClean="0"/>
              <a:pPr/>
              <a:t>5</a:t>
            </a:fld>
            <a:endParaRPr lang="en-US"/>
          </a:p>
        </p:txBody>
      </p:sp>
    </p:spTree>
    <p:extLst>
      <p:ext uri="{BB962C8B-B14F-4D97-AF65-F5344CB8AC3E}">
        <p14:creationId xmlns="" xmlns:p14="http://schemas.microsoft.com/office/powerpoint/2010/main" val="2153047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789EF-A11A-4580-B17B-3F088025175F}"/>
              </a:ext>
            </a:extLst>
          </p:cNvPr>
          <p:cNvSpPr>
            <a:spLocks noGrp="1"/>
          </p:cNvSpPr>
          <p:nvPr>
            <p:ph type="title"/>
          </p:nvPr>
        </p:nvSpPr>
        <p:spPr/>
        <p:txBody>
          <a:bodyPr/>
          <a:lstStyle/>
          <a:p>
            <a:r>
              <a:rPr lang="en-US" dirty="0"/>
              <a:t>Architecture</a:t>
            </a:r>
          </a:p>
        </p:txBody>
      </p:sp>
      <p:pic>
        <p:nvPicPr>
          <p:cNvPr id="6" name="Content Placeholder 5">
            <a:extLst>
              <a:ext uri="{FF2B5EF4-FFF2-40B4-BE49-F238E27FC236}">
                <a16:creationId xmlns="" xmlns:a16="http://schemas.microsoft.com/office/drawing/2014/main" id="{1823C52D-0D84-49F8-8400-3FCA5A035B0E}"/>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135158" y="1772816"/>
            <a:ext cx="7918508" cy="3888432"/>
          </a:xfrm>
        </p:spPr>
      </p:pic>
      <p:sp>
        <p:nvSpPr>
          <p:cNvPr id="4" name="Slide Number Placeholder 3">
            <a:extLst>
              <a:ext uri="{FF2B5EF4-FFF2-40B4-BE49-F238E27FC236}">
                <a16:creationId xmlns="" xmlns:a16="http://schemas.microsoft.com/office/drawing/2014/main" id="{A7B7AFAA-6C1B-41F9-A4F8-63F8045BA45C}"/>
              </a:ext>
            </a:extLst>
          </p:cNvPr>
          <p:cNvSpPr>
            <a:spLocks noGrp="1"/>
          </p:cNvSpPr>
          <p:nvPr>
            <p:ph type="sldNum" sz="quarter" idx="12"/>
          </p:nvPr>
        </p:nvSpPr>
        <p:spPr/>
        <p:txBody>
          <a:bodyPr/>
          <a:lstStyle/>
          <a:p>
            <a:fld id="{C014DD1E-5D91-48A3-AD6D-45FBA980D106}" type="slidenum">
              <a:rPr lang="en-US" smtClean="0"/>
              <a:pPr/>
              <a:t>6</a:t>
            </a:fld>
            <a:endParaRPr lang="en-US"/>
          </a:p>
        </p:txBody>
      </p:sp>
      <p:sp>
        <p:nvSpPr>
          <p:cNvPr id="7" name="TextBox 6">
            <a:extLst>
              <a:ext uri="{FF2B5EF4-FFF2-40B4-BE49-F238E27FC236}">
                <a16:creationId xmlns="" xmlns:a16="http://schemas.microsoft.com/office/drawing/2014/main" id="{8F96513D-FD8A-4E43-993F-505F5A51F3D0}"/>
              </a:ext>
            </a:extLst>
          </p:cNvPr>
          <p:cNvSpPr txBox="1"/>
          <p:nvPr/>
        </p:nvSpPr>
        <p:spPr>
          <a:xfrm>
            <a:off x="3790155" y="5781575"/>
            <a:ext cx="4608513" cy="307777"/>
          </a:xfrm>
          <a:prstGeom prst="rect">
            <a:avLst/>
          </a:prstGeom>
          <a:noFill/>
        </p:spPr>
        <p:txBody>
          <a:bodyPr wrap="square" rtlCol="0">
            <a:spAutoFit/>
          </a:bodyPr>
          <a:lstStyle/>
          <a:p>
            <a:pPr algn="ctr"/>
            <a:r>
              <a:rPr lang="en-US" sz="1400" dirty="0"/>
              <a:t>Fig: Neural Network Architecture for Image super Resolution</a:t>
            </a:r>
          </a:p>
        </p:txBody>
      </p:sp>
    </p:spTree>
    <p:extLst>
      <p:ext uri="{BB962C8B-B14F-4D97-AF65-F5344CB8AC3E}">
        <p14:creationId xmlns="" xmlns:p14="http://schemas.microsoft.com/office/powerpoint/2010/main" val="34633088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D086FA-B558-4528-BB6F-1817EAE9DDDD}"/>
              </a:ext>
            </a:extLst>
          </p:cNvPr>
          <p:cNvSpPr>
            <a:spLocks noGrp="1"/>
          </p:cNvSpPr>
          <p:nvPr>
            <p:ph type="title"/>
          </p:nvPr>
        </p:nvSpPr>
        <p:spPr/>
        <p:txBody>
          <a:bodyPr/>
          <a:lstStyle/>
          <a:p>
            <a:r>
              <a:rPr lang="en-US" dirty="0"/>
              <a:t>Input Image </a:t>
            </a:r>
          </a:p>
        </p:txBody>
      </p:sp>
      <p:sp>
        <p:nvSpPr>
          <p:cNvPr id="3" name="Content Placeholder 2">
            <a:extLst>
              <a:ext uri="{FF2B5EF4-FFF2-40B4-BE49-F238E27FC236}">
                <a16:creationId xmlns="" xmlns:a16="http://schemas.microsoft.com/office/drawing/2014/main" id="{4DBC80C9-8308-421D-B9F6-6C3EE0F97738}"/>
              </a:ext>
            </a:extLst>
          </p:cNvPr>
          <p:cNvSpPr>
            <a:spLocks noGrp="1"/>
          </p:cNvSpPr>
          <p:nvPr>
            <p:ph idx="1"/>
          </p:nvPr>
        </p:nvSpPr>
        <p:spPr/>
        <p:txBody>
          <a:bodyPr/>
          <a:lstStyle/>
          <a:p>
            <a:r>
              <a:rPr lang="en-US" dirty="0"/>
              <a:t>Our network takes degraded image and converts it to a high resolution image. </a:t>
            </a:r>
          </a:p>
          <a:p>
            <a:r>
              <a:rPr lang="en-US" dirty="0"/>
              <a:t> Data Preparation:  original high resolution data to low resolution data(degraded). </a:t>
            </a:r>
          </a:p>
          <a:p>
            <a:r>
              <a:rPr lang="en-US" dirty="0"/>
              <a:t>First high resolution reduced by a factor(f) of its actual size than up-scaled(zoom) to the original size by Inter Linear interpolation. This gives a degraded image for input. </a:t>
            </a:r>
          </a:p>
          <a:p>
            <a:r>
              <a:rPr lang="en-US" dirty="0"/>
              <a:t>To ensure our images are effectively degraded, we calculated MSE,PSNR, and SSIM of </a:t>
            </a:r>
            <a:r>
              <a:rPr lang="en-US" dirty="0" smtClean="0"/>
              <a:t>degraded image </a:t>
            </a:r>
            <a:r>
              <a:rPr lang="en-US" dirty="0" smtClean="0"/>
              <a:t>with reference </a:t>
            </a:r>
            <a:r>
              <a:rPr lang="en-US" dirty="0" smtClean="0"/>
              <a:t>image. </a:t>
            </a:r>
            <a:endParaRPr lang="en-US" dirty="0"/>
          </a:p>
          <a:p>
            <a:endParaRPr lang="en-US" dirty="0"/>
          </a:p>
          <a:p>
            <a:endParaRPr lang="en-US" dirty="0"/>
          </a:p>
          <a:p>
            <a:endParaRPr lang="en-US" dirty="0"/>
          </a:p>
        </p:txBody>
      </p:sp>
      <p:sp>
        <p:nvSpPr>
          <p:cNvPr id="4" name="Slide Number Placeholder 3">
            <a:extLst>
              <a:ext uri="{FF2B5EF4-FFF2-40B4-BE49-F238E27FC236}">
                <a16:creationId xmlns="" xmlns:a16="http://schemas.microsoft.com/office/drawing/2014/main" id="{0E347B55-2312-497D-8D53-038453C72994}"/>
              </a:ext>
            </a:extLst>
          </p:cNvPr>
          <p:cNvSpPr>
            <a:spLocks noGrp="1"/>
          </p:cNvSpPr>
          <p:nvPr>
            <p:ph type="sldNum" sz="quarter" idx="12"/>
          </p:nvPr>
        </p:nvSpPr>
        <p:spPr/>
        <p:txBody>
          <a:bodyPr/>
          <a:lstStyle/>
          <a:p>
            <a:fld id="{C014DD1E-5D91-48A3-AD6D-45FBA980D106}" type="slidenum">
              <a:rPr lang="en-US" smtClean="0"/>
              <a:pPr/>
              <a:t>7</a:t>
            </a:fld>
            <a:endParaRPr lang="en-US"/>
          </a:p>
        </p:txBody>
      </p:sp>
    </p:spTree>
    <p:extLst>
      <p:ext uri="{BB962C8B-B14F-4D97-AF65-F5344CB8AC3E}">
        <p14:creationId xmlns="" xmlns:p14="http://schemas.microsoft.com/office/powerpoint/2010/main" val="18930850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43679D-8EB1-40E7-B001-D3C8AB7706B5}"/>
              </a:ext>
            </a:extLst>
          </p:cNvPr>
          <p:cNvSpPr>
            <a:spLocks noGrp="1"/>
          </p:cNvSpPr>
          <p:nvPr>
            <p:ph type="title"/>
          </p:nvPr>
        </p:nvSpPr>
        <p:spPr/>
        <p:txBody>
          <a:bodyPr/>
          <a:lstStyle/>
          <a:p>
            <a:r>
              <a:rPr lang="en-US" dirty="0"/>
              <a:t>Degraded Image From HR Image</a:t>
            </a:r>
          </a:p>
        </p:txBody>
      </p:sp>
      <p:sp>
        <p:nvSpPr>
          <p:cNvPr id="4" name="Slide Number Placeholder 3">
            <a:extLst>
              <a:ext uri="{FF2B5EF4-FFF2-40B4-BE49-F238E27FC236}">
                <a16:creationId xmlns="" xmlns:a16="http://schemas.microsoft.com/office/drawing/2014/main" id="{A49A4785-0EA6-4B8E-B0F0-EF0F9D6D2114}"/>
              </a:ext>
            </a:extLst>
          </p:cNvPr>
          <p:cNvSpPr>
            <a:spLocks noGrp="1"/>
          </p:cNvSpPr>
          <p:nvPr>
            <p:ph type="sldNum" sz="quarter" idx="12"/>
          </p:nvPr>
        </p:nvSpPr>
        <p:spPr/>
        <p:txBody>
          <a:bodyPr/>
          <a:lstStyle/>
          <a:p>
            <a:fld id="{C014DD1E-5D91-48A3-AD6D-45FBA980D106}" type="slidenum">
              <a:rPr lang="en-US" smtClean="0"/>
              <a:pPr/>
              <a:t>8</a:t>
            </a:fld>
            <a:endParaRPr lang="en-US"/>
          </a:p>
        </p:txBody>
      </p:sp>
      <p:sp>
        <p:nvSpPr>
          <p:cNvPr id="6" name="TextBox 5">
            <a:extLst>
              <a:ext uri="{FF2B5EF4-FFF2-40B4-BE49-F238E27FC236}">
                <a16:creationId xmlns="" xmlns:a16="http://schemas.microsoft.com/office/drawing/2014/main" id="{5EDBE46E-9486-401B-B105-4C49450CD6CE}"/>
              </a:ext>
            </a:extLst>
          </p:cNvPr>
          <p:cNvSpPr txBox="1"/>
          <p:nvPr/>
        </p:nvSpPr>
        <p:spPr>
          <a:xfrm>
            <a:off x="4582244" y="5992642"/>
            <a:ext cx="3024336" cy="307777"/>
          </a:xfrm>
          <a:prstGeom prst="rect">
            <a:avLst/>
          </a:prstGeom>
          <a:noFill/>
        </p:spPr>
        <p:txBody>
          <a:bodyPr wrap="square" rtlCol="0">
            <a:spAutoFit/>
          </a:bodyPr>
          <a:lstStyle/>
          <a:p>
            <a:r>
              <a:rPr lang="en-US" sz="1400" dirty="0"/>
              <a:t>Fig: Blurred output from original Image</a:t>
            </a:r>
          </a:p>
        </p:txBody>
      </p:sp>
      <p:pic>
        <p:nvPicPr>
          <p:cNvPr id="10" name="Content Placeholder 9" descr="1.png"/>
          <p:cNvPicPr>
            <a:picLocks noGrp="1" noChangeAspect="1"/>
          </p:cNvPicPr>
          <p:nvPr>
            <p:ph idx="1"/>
          </p:nvPr>
        </p:nvPicPr>
        <p:blipFill>
          <a:blip r:embed="rId2" cstate="print"/>
          <a:stretch>
            <a:fillRect/>
          </a:stretch>
        </p:blipFill>
        <p:spPr>
          <a:xfrm>
            <a:off x="1773932" y="1916832"/>
            <a:ext cx="8816280" cy="3921199"/>
          </a:xfrm>
        </p:spPr>
      </p:pic>
    </p:spTree>
    <p:extLst>
      <p:ext uri="{BB962C8B-B14F-4D97-AF65-F5344CB8AC3E}">
        <p14:creationId xmlns="" xmlns:p14="http://schemas.microsoft.com/office/powerpoint/2010/main" val="34979174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0AD36C-96BD-4596-8CA6-705CF970AF56}"/>
              </a:ext>
            </a:extLst>
          </p:cNvPr>
          <p:cNvSpPr>
            <a:spLocks noGrp="1"/>
          </p:cNvSpPr>
          <p:nvPr>
            <p:ph type="title"/>
          </p:nvPr>
        </p:nvSpPr>
        <p:spPr/>
        <p:txBody>
          <a:bodyPr/>
          <a:lstStyle/>
          <a:p>
            <a:r>
              <a:rPr lang="en-US" dirty="0"/>
              <a:t>Image Preprocessing</a:t>
            </a:r>
          </a:p>
        </p:txBody>
      </p:sp>
      <p:sp>
        <p:nvSpPr>
          <p:cNvPr id="3" name="Content Placeholder 2">
            <a:extLst>
              <a:ext uri="{FF2B5EF4-FFF2-40B4-BE49-F238E27FC236}">
                <a16:creationId xmlns="" xmlns:a16="http://schemas.microsoft.com/office/drawing/2014/main" id="{02E7CB20-CAD8-4D51-8BB7-BDB31CDA6B05}"/>
              </a:ext>
            </a:extLst>
          </p:cNvPr>
          <p:cNvSpPr>
            <a:spLocks noGrp="1"/>
          </p:cNvSpPr>
          <p:nvPr>
            <p:ph idx="1"/>
          </p:nvPr>
        </p:nvSpPr>
        <p:spPr/>
        <p:txBody>
          <a:bodyPr>
            <a:normAutofit fontScale="92500" lnSpcReduction="20000"/>
          </a:bodyPr>
          <a:lstStyle/>
          <a:p>
            <a:r>
              <a:rPr lang="en-US" dirty="0"/>
              <a:t>Input Image is given as input to the image preprocessing step.</a:t>
            </a:r>
          </a:p>
          <a:p>
            <a:r>
              <a:rPr lang="en-US" dirty="0"/>
              <a:t>OpenCV works with and generates BGR (Blue, Green, Red) color format images. In our model we are working with </a:t>
            </a:r>
            <a:r>
              <a:rPr lang="en-US" dirty="0" err="1"/>
              <a:t>YCrCb</a:t>
            </a:r>
            <a:r>
              <a:rPr lang="en-US" dirty="0"/>
              <a:t> color space. So, we converted our input images to </a:t>
            </a:r>
            <a:r>
              <a:rPr lang="en-US" dirty="0" err="1"/>
              <a:t>YCrCb</a:t>
            </a:r>
            <a:r>
              <a:rPr lang="en-US" dirty="0"/>
              <a:t> color space. </a:t>
            </a:r>
          </a:p>
          <a:p>
            <a:r>
              <a:rPr lang="en-US" dirty="0"/>
              <a:t>The </a:t>
            </a:r>
            <a:r>
              <a:rPr lang="en-US" dirty="0" err="1"/>
              <a:t>Y'CrCb</a:t>
            </a:r>
            <a:r>
              <a:rPr lang="en-US" dirty="0"/>
              <a:t> is quite useful considering the phosphor emission characteristics of newer CRT screens. And is hence used in televisions, HDTV, etc.</a:t>
            </a:r>
          </a:p>
          <a:p>
            <a:r>
              <a:rPr lang="en-US" dirty="0"/>
              <a:t>The Y' channel (</a:t>
            </a:r>
            <a:r>
              <a:rPr lang="en-US" dirty="0" err="1"/>
              <a:t>luma</a:t>
            </a:r>
            <a:r>
              <a:rPr lang="en-US" dirty="0"/>
              <a:t>) is basically the grayscale version of the original image. Human eye is more receptive to black and white images, so this channel isn't compressed much. This preserves a lot of details. The Cr and </a:t>
            </a:r>
            <a:r>
              <a:rPr lang="en-US" dirty="0" err="1"/>
              <a:t>Cb</a:t>
            </a:r>
            <a:r>
              <a:rPr lang="en-US" dirty="0"/>
              <a:t> channels contain the </a:t>
            </a:r>
            <a:r>
              <a:rPr lang="en-US" dirty="0" err="1"/>
              <a:t>colour</a:t>
            </a:r>
            <a:r>
              <a:rPr lang="en-US" dirty="0"/>
              <a:t> information. They can be highly compressed.</a:t>
            </a:r>
          </a:p>
        </p:txBody>
      </p:sp>
      <p:sp>
        <p:nvSpPr>
          <p:cNvPr id="4" name="Slide Number Placeholder 3">
            <a:extLst>
              <a:ext uri="{FF2B5EF4-FFF2-40B4-BE49-F238E27FC236}">
                <a16:creationId xmlns="" xmlns:a16="http://schemas.microsoft.com/office/drawing/2014/main" id="{ECF80E8D-A835-46B5-9CD6-CBBBE740A4E6}"/>
              </a:ext>
            </a:extLst>
          </p:cNvPr>
          <p:cNvSpPr>
            <a:spLocks noGrp="1"/>
          </p:cNvSpPr>
          <p:nvPr>
            <p:ph type="sldNum" sz="quarter" idx="12"/>
          </p:nvPr>
        </p:nvSpPr>
        <p:spPr/>
        <p:txBody>
          <a:bodyPr/>
          <a:lstStyle/>
          <a:p>
            <a:fld id="{C014DD1E-5D91-48A3-AD6D-45FBA980D106}" type="slidenum">
              <a:rPr lang="en-US" smtClean="0"/>
              <a:pPr/>
              <a:t>9</a:t>
            </a:fld>
            <a:endParaRPr lang="en-US"/>
          </a:p>
        </p:txBody>
      </p:sp>
    </p:spTree>
    <p:extLst>
      <p:ext uri="{BB962C8B-B14F-4D97-AF65-F5344CB8AC3E}">
        <p14:creationId xmlns="" xmlns:p14="http://schemas.microsoft.com/office/powerpoint/2010/main" val="1150652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purl.org/dc/terms/"/>
    <ds:schemaRef ds:uri="http://schemas.microsoft.com/office/2006/documentManagement/types"/>
    <ds:schemaRef ds:uri="4873beb7-5857-4685-be1f-d57550cc96cc"/>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4943</TotalTime>
  <Words>1263</Words>
  <Application>Microsoft Office PowerPoint</Application>
  <PresentationFormat>Custom</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16x9</vt:lpstr>
      <vt:lpstr>Image Super Resolution using Deep Learning</vt:lpstr>
      <vt:lpstr>Motivation</vt:lpstr>
      <vt:lpstr>Problem Statement</vt:lpstr>
      <vt:lpstr>Approaches for Image super resolution</vt:lpstr>
      <vt:lpstr>Our Approach</vt:lpstr>
      <vt:lpstr>Architecture</vt:lpstr>
      <vt:lpstr>Input Image </vt:lpstr>
      <vt:lpstr>Degraded Image From HR Image</vt:lpstr>
      <vt:lpstr>Image Preprocessing</vt:lpstr>
      <vt:lpstr>Feature Extraction</vt:lpstr>
      <vt:lpstr>Convolution Neural Network</vt:lpstr>
      <vt:lpstr>Slide 12</vt:lpstr>
      <vt:lpstr>Multidimensional Mapping</vt:lpstr>
      <vt:lpstr>Image Reconstruction</vt:lpstr>
      <vt:lpstr>Output</vt:lpstr>
      <vt:lpstr>Performance Evaluation:</vt:lpstr>
      <vt:lpstr>Quantitative evaluation metrics:</vt:lpstr>
      <vt:lpstr>Slide 18</vt:lpstr>
      <vt:lpstr>Slide 19</vt:lpstr>
      <vt:lpstr>Conclusion</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License Plate Recognition</dc:title>
  <dc:creator>Shishpal Vishnoi</dc:creator>
  <cp:lastModifiedBy>Saurabh-pc</cp:lastModifiedBy>
  <cp:revision>245</cp:revision>
  <dcterms:created xsi:type="dcterms:W3CDTF">2019-02-10T07:44:20Z</dcterms:created>
  <dcterms:modified xsi:type="dcterms:W3CDTF">2020-07-03T04:46:24Z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