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C708C0-1EC7-4BA0-8C59-C9785ED900FF}">
  <a:tblStyle styleId="{76C708C0-1EC7-4BA0-8C59-C9785ED90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95f312a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95f312a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5f312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5f312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95f312a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95f312a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5f312a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5f312a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5f312ad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5f312a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Toaster State Table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72425" y="12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{76C708C0-1EC7-4BA0-8C59-C9785ED900FF}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Current State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Next State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Lever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OFF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ON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Cancel Button Pressed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ON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OFF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Timer =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ON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OFF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Lever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ON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OFF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1672425" y="3510800"/>
            <a:ext cx="2511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Note:</a:t>
            </a:r>
            <a:r>
              <a:rPr lang="en" sz="900"/>
              <a:t> All the other conditions are don’t care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Toaster State Machine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635175" y="2018148"/>
            <a:ext cx="562800" cy="2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29475" y="2018148"/>
            <a:ext cx="494700" cy="2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</p:txBody>
      </p:sp>
      <p:cxnSp>
        <p:nvCxnSpPr>
          <p:cNvPr id="69" name="Google Shape;69;p15"/>
          <p:cNvCxnSpPr>
            <a:stCxn id="67" idx="3"/>
            <a:endCxn id="68" idx="1"/>
          </p:cNvCxnSpPr>
          <p:nvPr/>
        </p:nvCxnSpPr>
        <p:spPr>
          <a:xfrm>
            <a:off x="4197975" y="2125698"/>
            <a:ext cx="14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>
            <a:stCxn id="68" idx="2"/>
          </p:cNvCxnSpPr>
          <p:nvPr/>
        </p:nvCxnSpPr>
        <p:spPr>
          <a:xfrm rot="5400000">
            <a:off x="4425125" y="1724148"/>
            <a:ext cx="942600" cy="196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>
            <a:endCxn id="67" idx="2"/>
          </p:cNvCxnSpPr>
          <p:nvPr/>
        </p:nvCxnSpPr>
        <p:spPr>
          <a:xfrm flipH="1" rot="10800000">
            <a:off x="3912675" y="2233248"/>
            <a:ext cx="3900" cy="9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4435925" y="1888898"/>
            <a:ext cx="9537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Lever Down</a:t>
            </a:r>
            <a:endParaRPr sz="800"/>
          </a:p>
        </p:txBody>
      </p:sp>
      <p:sp>
        <p:nvSpPr>
          <p:cNvPr id="73" name="Google Shape;73;p15"/>
          <p:cNvSpPr txBox="1"/>
          <p:nvPr/>
        </p:nvSpPr>
        <p:spPr>
          <a:xfrm>
            <a:off x="4436875" y="2061073"/>
            <a:ext cx="9537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Mesh ON</a:t>
            </a:r>
            <a:endParaRPr sz="800"/>
          </a:p>
        </p:txBody>
      </p:sp>
      <p:sp>
        <p:nvSpPr>
          <p:cNvPr id="74" name="Google Shape;74;p15"/>
          <p:cNvSpPr txBox="1"/>
          <p:nvPr/>
        </p:nvSpPr>
        <p:spPr>
          <a:xfrm>
            <a:off x="3885300" y="2415573"/>
            <a:ext cx="9537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Lever Up</a:t>
            </a:r>
            <a:endParaRPr sz="800"/>
          </a:p>
        </p:txBody>
      </p:sp>
      <p:sp>
        <p:nvSpPr>
          <p:cNvPr id="75" name="Google Shape;75;p15"/>
          <p:cNvSpPr txBox="1"/>
          <p:nvPr/>
        </p:nvSpPr>
        <p:spPr>
          <a:xfrm>
            <a:off x="3268225" y="2415573"/>
            <a:ext cx="9537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Mesh OFF</a:t>
            </a:r>
            <a:endParaRPr sz="800"/>
          </a:p>
        </p:txBody>
      </p:sp>
      <p:sp>
        <p:nvSpPr>
          <p:cNvPr id="76" name="Google Shape;76;p15"/>
          <p:cNvSpPr txBox="1"/>
          <p:nvPr/>
        </p:nvSpPr>
        <p:spPr>
          <a:xfrm>
            <a:off x="4305025" y="2920523"/>
            <a:ext cx="13515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Cancel Button Pressed</a:t>
            </a:r>
            <a:endParaRPr sz="800"/>
          </a:p>
        </p:txBody>
      </p:sp>
      <p:sp>
        <p:nvSpPr>
          <p:cNvPr id="77" name="Google Shape;77;p15"/>
          <p:cNvSpPr txBox="1"/>
          <p:nvPr/>
        </p:nvSpPr>
        <p:spPr>
          <a:xfrm>
            <a:off x="4492975" y="3104223"/>
            <a:ext cx="13515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Timer = 10</a:t>
            </a:r>
            <a:endParaRPr sz="800"/>
          </a:p>
        </p:txBody>
      </p:sp>
      <p:sp>
        <p:nvSpPr>
          <p:cNvPr id="78" name="Google Shape;78;p15"/>
          <p:cNvSpPr txBox="1"/>
          <p:nvPr/>
        </p:nvSpPr>
        <p:spPr>
          <a:xfrm>
            <a:off x="5844475" y="2345048"/>
            <a:ext cx="13515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Start Timer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9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Toaster code block diagram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099567" y="1022275"/>
            <a:ext cx="1137000" cy="43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099567" y="2229038"/>
            <a:ext cx="1137000" cy="43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99567" y="3435800"/>
            <a:ext cx="1137000" cy="43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005267" y="2158100"/>
            <a:ext cx="14760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3236567" y="1173500"/>
            <a:ext cx="2768700" cy="12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5" idx="3"/>
            <a:endCxn id="87" idx="1"/>
          </p:cNvCxnSpPr>
          <p:nvPr/>
        </p:nvCxnSpPr>
        <p:spPr>
          <a:xfrm>
            <a:off x="3236567" y="2444438"/>
            <a:ext cx="276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endCxn id="86" idx="3"/>
          </p:cNvCxnSpPr>
          <p:nvPr/>
        </p:nvCxnSpPr>
        <p:spPr>
          <a:xfrm flipH="1">
            <a:off x="3236567" y="2548700"/>
            <a:ext cx="2764200" cy="1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728900" y="770200"/>
            <a:ext cx="1178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" name="Google Shape;92;p16"/>
          <p:cNvSpPr/>
          <p:nvPr/>
        </p:nvSpPr>
        <p:spPr>
          <a:xfrm>
            <a:off x="476750" y="918850"/>
            <a:ext cx="907800" cy="20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Lever Position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76750" y="1345150"/>
            <a:ext cx="907800" cy="20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Cancel Button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76750" y="2321150"/>
            <a:ext cx="838800" cy="28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Second Counter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23350" y="3782725"/>
            <a:ext cx="838800" cy="20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Mesh Status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23350" y="3299325"/>
            <a:ext cx="838800" cy="20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Time Count</a:t>
            </a:r>
            <a:endParaRPr/>
          </a:p>
        </p:txBody>
      </p:sp>
      <p:cxnSp>
        <p:nvCxnSpPr>
          <p:cNvPr id="97" name="Google Shape;97;p16"/>
          <p:cNvCxnSpPr>
            <a:stCxn id="92" idx="3"/>
          </p:cNvCxnSpPr>
          <p:nvPr/>
        </p:nvCxnSpPr>
        <p:spPr>
          <a:xfrm>
            <a:off x="1384550" y="1023250"/>
            <a:ext cx="714600" cy="1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3" idx="3"/>
          </p:cNvCxnSpPr>
          <p:nvPr/>
        </p:nvCxnSpPr>
        <p:spPr>
          <a:xfrm flipH="1" rot="10800000">
            <a:off x="1384550" y="1337050"/>
            <a:ext cx="70050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4" idx="3"/>
            <a:endCxn id="85" idx="1"/>
          </p:cNvCxnSpPr>
          <p:nvPr/>
        </p:nvCxnSpPr>
        <p:spPr>
          <a:xfrm flipH="1" rot="10800000">
            <a:off x="1315550" y="2444300"/>
            <a:ext cx="783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86" idx="1"/>
            <a:endCxn id="96" idx="3"/>
          </p:cNvCxnSpPr>
          <p:nvPr/>
        </p:nvCxnSpPr>
        <p:spPr>
          <a:xfrm rot="10800000">
            <a:off x="1262267" y="3403700"/>
            <a:ext cx="8373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86" idx="1"/>
            <a:endCxn id="95" idx="3"/>
          </p:cNvCxnSpPr>
          <p:nvPr/>
        </p:nvCxnSpPr>
        <p:spPr>
          <a:xfrm flipH="1">
            <a:off x="1262267" y="3651200"/>
            <a:ext cx="8373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/>
          <p:nvPr/>
        </p:nvSpPr>
        <p:spPr>
          <a:xfrm>
            <a:off x="6521400" y="3660400"/>
            <a:ext cx="257100" cy="17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521400" y="3990438"/>
            <a:ext cx="257100" cy="17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521400" y="4320475"/>
            <a:ext cx="257100" cy="173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778500" y="3564650"/>
            <a:ext cx="88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Inputs</a:t>
            </a:r>
            <a:endParaRPr sz="1000"/>
          </a:p>
        </p:txBody>
      </p:sp>
      <p:sp>
        <p:nvSpPr>
          <p:cNvPr id="106" name="Google Shape;106;p16"/>
          <p:cNvSpPr txBox="1"/>
          <p:nvPr/>
        </p:nvSpPr>
        <p:spPr>
          <a:xfrm>
            <a:off x="6778500" y="3942550"/>
            <a:ext cx="88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Modules</a:t>
            </a:r>
            <a:endParaRPr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6778500" y="4262100"/>
            <a:ext cx="88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Outputs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2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 Details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395000"/>
            <a:ext cx="1675200" cy="235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64D79"/>
                </a:solidFill>
              </a:rPr>
              <a:t>def reader():</a:t>
            </a:r>
            <a:endParaRPr sz="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</a:t>
            </a:r>
            <a:r>
              <a:rPr lang="en" sz="800"/>
              <a:t> </a:t>
            </a:r>
            <a:r>
              <a:rPr lang="en" sz="800"/>
              <a:t>global reader_flag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r>
              <a:rPr lang="en" sz="800">
                <a:solidFill>
                  <a:srgbClr val="38761D"/>
                </a:solidFill>
              </a:rPr>
              <a:t>if keyboard.is_pressed('l'):</a:t>
            </a:r>
            <a:endParaRPr sz="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     reader_flag = 0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</a:rPr>
              <a:t>    if keyboard.is_pressed('c'):</a:t>
            </a:r>
            <a:endParaRPr sz="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     reader_flag = 1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r>
              <a:rPr lang="en" sz="800">
                <a:solidFill>
                  <a:srgbClr val="C27BA0"/>
                </a:solidFill>
              </a:rPr>
              <a:t>return reader_flag</a:t>
            </a:r>
            <a:endParaRPr sz="800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584150" y="1618175"/>
            <a:ext cx="1120800" cy="99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64D79"/>
                </a:solidFill>
              </a:rPr>
              <a:t>def timer()</a:t>
            </a:r>
            <a:r>
              <a:rPr lang="en" sz="800">
                <a:solidFill>
                  <a:srgbClr val="434343"/>
                </a:solidFill>
              </a:rPr>
              <a:t>: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r>
              <a:rPr lang="en" sz="800">
                <a:solidFill>
                  <a:srgbClr val="990000"/>
                </a:solidFill>
              </a:rPr>
              <a:t>time.sleep(0.1)</a:t>
            </a:r>
            <a:endParaRPr sz="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r>
              <a:rPr lang="en" sz="800">
                <a:solidFill>
                  <a:srgbClr val="A64D79"/>
                </a:solidFill>
              </a:rPr>
              <a:t>return</a:t>
            </a:r>
            <a:endParaRPr sz="800">
              <a:solidFill>
                <a:srgbClr val="A64D79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843625" y="1580375"/>
            <a:ext cx="2884500" cy="10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64D79"/>
                </a:solidFill>
              </a:rPr>
              <a:t>def writer(controller_dict):</a:t>
            </a:r>
            <a:endParaRPr sz="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r>
              <a:rPr lang="en" sz="800">
                <a:solidFill>
                  <a:srgbClr val="0B5394"/>
                </a:solidFill>
              </a:rPr>
              <a:t>s = '%(time_sec)d MESH %(m_status)s' % controller_dict</a:t>
            </a:r>
            <a:endParaRPr sz="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r>
              <a:rPr lang="en" sz="800">
                <a:solidFill>
                  <a:srgbClr val="0B5394"/>
                </a:solidFill>
              </a:rPr>
              <a:t>print s</a:t>
            </a:r>
            <a:endParaRPr sz="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</a:rPr>
              <a:t>    </a:t>
            </a:r>
            <a:r>
              <a:rPr lang="en" sz="800">
                <a:solidFill>
                  <a:srgbClr val="A64D79"/>
                </a:solidFill>
              </a:rPr>
              <a:t>return</a:t>
            </a:r>
            <a:endParaRPr sz="8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16" name="Google Shape;116;p17"/>
          <p:cNvCxnSpPr/>
          <p:nvPr/>
        </p:nvCxnSpPr>
        <p:spPr>
          <a:xfrm flipH="1" rot="10800000">
            <a:off x="1709925" y="1402875"/>
            <a:ext cx="967200" cy="838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 flipH="1" rot="10800000">
            <a:off x="1783275" y="1425800"/>
            <a:ext cx="926100" cy="150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2328775" y="1020488"/>
            <a:ext cx="1334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</a:rPr>
              <a:t>Check if Lever Downor Cancel Button is pressed</a:t>
            </a:r>
            <a:endParaRPr sz="800">
              <a:solidFill>
                <a:srgbClr val="6AA84F"/>
              </a:solidFill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 flipH="1" rot="10800000">
            <a:off x="4492525" y="1395000"/>
            <a:ext cx="687600" cy="6600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5070150" y="1020488"/>
            <a:ext cx="1013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0000"/>
                </a:solidFill>
              </a:rPr>
              <a:t>Create a 100 ms delay</a:t>
            </a:r>
            <a:endParaRPr sz="800">
              <a:solidFill>
                <a:srgbClr val="990000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6573775" y="2090300"/>
            <a:ext cx="531900" cy="8436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 flipH="1">
            <a:off x="7224625" y="2090400"/>
            <a:ext cx="321000" cy="8115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6725075" y="2933900"/>
            <a:ext cx="92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5394"/>
                </a:solidFill>
              </a:rPr>
              <a:t>Print timer and mesh status</a:t>
            </a:r>
            <a:endParaRPr sz="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204450"/>
            <a:ext cx="3563100" cy="4938900"/>
          </a:xfrm>
          <a:prstGeom prst="rect">
            <a:avLst/>
          </a:prstGeom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64D79"/>
                </a:solidFill>
              </a:rPr>
              <a:t>def controller():</a:t>
            </a:r>
            <a:endParaRPr sz="10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</a:t>
            </a:r>
            <a:r>
              <a:rPr lang="en" sz="1000">
                <a:solidFill>
                  <a:srgbClr val="38761D"/>
                </a:solidFill>
              </a:rPr>
              <a:t>for i in range (iter):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</a:t>
            </a:r>
            <a:r>
              <a:rPr lang="en" sz="1000">
                <a:solidFill>
                  <a:srgbClr val="1155CC"/>
                </a:solidFill>
              </a:rPr>
              <a:t>for j in range(10):</a:t>
            </a:r>
            <a:endParaRPr sz="1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    </a:t>
            </a:r>
            <a:r>
              <a:rPr lang="en" sz="1000">
                <a:solidFill>
                  <a:srgbClr val="E69138"/>
                </a:solidFill>
              </a:rPr>
              <a:t>timer()</a:t>
            </a:r>
            <a:endParaRPr sz="10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69138"/>
                </a:solidFill>
              </a:rPr>
              <a:t>                    status_dict['flag'] = reader()</a:t>
            </a:r>
            <a:endParaRPr sz="10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</a:t>
            </a:r>
            <a:r>
              <a:rPr lang="en" sz="1000">
                <a:solidFill>
                  <a:srgbClr val="45818E"/>
                </a:solidFill>
              </a:rPr>
              <a:t>status_dict['up_counter'] = i + 1</a:t>
            </a:r>
            <a:endParaRPr sz="10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</a:t>
            </a:r>
            <a:r>
              <a:rPr lang="en" sz="1000">
                <a:solidFill>
                  <a:srgbClr val="CC0000"/>
                </a:solidFill>
              </a:rPr>
              <a:t>if status_dict['flag'] == 0: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            controller_dict['m_status'] = "ON"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        if status_dict['flag'] == 1: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            controller_dict['m_status'] = "OFF"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</a:t>
            </a:r>
            <a:r>
              <a:rPr lang="en" sz="1000">
                <a:solidFill>
                  <a:srgbClr val="45818E"/>
                </a:solidFill>
              </a:rPr>
              <a:t>controller_dict['time_sec'] = status_dict['up_counter']</a:t>
            </a:r>
            <a:endParaRPr sz="10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</a:t>
            </a:r>
            <a:r>
              <a:rPr lang="en" sz="1000">
                <a:solidFill>
                  <a:srgbClr val="BF9000"/>
                </a:solidFill>
              </a:rPr>
              <a:t>writer(controller_dict)</a:t>
            </a:r>
            <a:endParaRPr sz="10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64D79"/>
                </a:solidFill>
              </a:rPr>
              <a:t>    return</a:t>
            </a:r>
            <a:endParaRPr sz="10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9" name="Google Shape;129;p18"/>
          <p:cNvCxnSpPr/>
          <p:nvPr/>
        </p:nvCxnSpPr>
        <p:spPr>
          <a:xfrm flipH="1" rot="10800000">
            <a:off x="1747025" y="273200"/>
            <a:ext cx="3377100" cy="507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1903200" y="1161425"/>
            <a:ext cx="4382100" cy="3417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1903200" y="4040700"/>
            <a:ext cx="4499400" cy="5172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 txBox="1"/>
          <p:nvPr/>
        </p:nvSpPr>
        <p:spPr>
          <a:xfrm>
            <a:off x="5036275" y="87825"/>
            <a:ext cx="2732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This loop makes the timer run for 10 seconds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285300" y="1346875"/>
            <a:ext cx="1844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This loop scans for Lever down and Cancel button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402600" y="3771150"/>
            <a:ext cx="1737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F9000"/>
                </a:solidFill>
              </a:rPr>
              <a:t>Sends the controller dict to writer module</a:t>
            </a:r>
            <a:endParaRPr sz="1000">
              <a:solidFill>
                <a:srgbClr val="BF9000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 flipH="1" rot="10800000">
            <a:off x="2732800" y="2742600"/>
            <a:ext cx="3279300" cy="790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6012100" y="2392213"/>
            <a:ext cx="2215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Checks if the Cancel button was pressed, and updates the Mesh Status</a:t>
            </a:r>
            <a:endParaRPr sz="1000">
              <a:solidFill>
                <a:srgbClr val="CC0000"/>
              </a:solidFill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2703500" y="1844625"/>
            <a:ext cx="1776300" cy="1269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4655500" y="1981275"/>
            <a:ext cx="1141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479800" y="1776300"/>
            <a:ext cx="1288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</a:rPr>
              <a:t>Calls the timer and reader module</a:t>
            </a:r>
            <a:endParaRPr sz="1000">
              <a:solidFill>
                <a:srgbClr val="E69138"/>
              </a:solidFill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2576625" y="2303350"/>
            <a:ext cx="2020200" cy="10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 flipH="1" rot="10800000">
            <a:off x="3572150" y="3494050"/>
            <a:ext cx="1014900" cy="566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4704300" y="3250075"/>
            <a:ext cx="1356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Seconds up counter</a:t>
            </a:r>
            <a:endParaRPr sz="1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