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59"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6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4002604-0997-4E9D-81B0-F6971F2997B1}" type="datetimeFigureOut">
              <a:rPr lang="en-US" smtClean="0"/>
              <a:t>12/19/2016</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317505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002604-0997-4E9D-81B0-F6971F2997B1}"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4155615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002604-0997-4E9D-81B0-F6971F2997B1}"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2101502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002604-0997-4E9D-81B0-F6971F2997B1}"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307375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002604-0997-4E9D-81B0-F6971F2997B1}"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377196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002604-0997-4E9D-81B0-F6971F2997B1}" type="datetimeFigureOut">
              <a:rPr lang="en-US" smtClean="0"/>
              <a:t>12/19/2016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3551835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002604-0997-4E9D-81B0-F6971F2997B1}" type="datetimeFigureOut">
              <a:rPr lang="en-US" smtClean="0"/>
              <a:t>12/19/2016</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297661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4002604-0997-4E9D-81B0-F6971F2997B1}"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2795977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4002604-0997-4E9D-81B0-F6971F2997B1}"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13421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02604-0997-4E9D-81B0-F6971F2997B1}"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32465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002604-0997-4E9D-81B0-F6971F2997B1}"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13461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002604-0997-4E9D-81B0-F6971F2997B1}"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124698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002604-0997-4E9D-81B0-F6971F2997B1}" type="datetimeFigureOut">
              <a:rPr lang="en-US" smtClean="0"/>
              <a:t>12/19/2016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102823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002604-0997-4E9D-81B0-F6971F2997B1}" type="datetimeFigureOut">
              <a:rPr lang="en-US" smtClean="0"/>
              <a:t>12/19/2016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312350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02604-0997-4E9D-81B0-F6971F2997B1}" type="datetimeFigureOut">
              <a:rPr lang="en-US" smtClean="0"/>
              <a:t>12/19/2016</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24764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002604-0997-4E9D-81B0-F6971F2997B1}"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246766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002604-0997-4E9D-81B0-F6971F2997B1}"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BF38D0-6838-47C5-AB61-A82E5C4908A9}" type="slidenum">
              <a:rPr lang="en-US" smtClean="0"/>
              <a:t>‹#›</a:t>
            </a:fld>
            <a:endParaRPr lang="en-US"/>
          </a:p>
        </p:txBody>
      </p:sp>
    </p:spTree>
    <p:extLst>
      <p:ext uri="{BB962C8B-B14F-4D97-AF65-F5344CB8AC3E}">
        <p14:creationId xmlns:p14="http://schemas.microsoft.com/office/powerpoint/2010/main" val="403176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002604-0997-4E9D-81B0-F6971F2997B1}" type="datetimeFigureOut">
              <a:rPr lang="en-US" smtClean="0"/>
              <a:t>12/19/2016</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BF38D0-6838-47C5-AB61-A82E5C4908A9}" type="slidenum">
              <a:rPr lang="en-US" smtClean="0"/>
              <a:t>‹#›</a:t>
            </a:fld>
            <a:endParaRPr lang="en-US"/>
          </a:p>
        </p:txBody>
      </p:sp>
    </p:spTree>
    <p:extLst>
      <p:ext uri="{BB962C8B-B14F-4D97-AF65-F5344CB8AC3E}">
        <p14:creationId xmlns:p14="http://schemas.microsoft.com/office/powerpoint/2010/main" val="16002376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6627" y="974631"/>
            <a:ext cx="8825658" cy="2589886"/>
          </a:xfrm>
        </p:spPr>
        <p:txBody>
          <a:bodyPr/>
          <a:lstStyle/>
          <a:p>
            <a:r>
              <a:rPr lang="en-US" dirty="0"/>
              <a:t>Intro to Parallel &amp; Distributed Computing-</a:t>
            </a:r>
            <a:br>
              <a:rPr lang="en-US" dirty="0"/>
            </a:br>
            <a:endParaRPr lang="en-US" sz="3200" dirty="0"/>
          </a:p>
        </p:txBody>
      </p:sp>
      <p:sp>
        <p:nvSpPr>
          <p:cNvPr id="3" name="Subtitle 2"/>
          <p:cNvSpPr>
            <a:spLocks noGrp="1"/>
          </p:cNvSpPr>
          <p:nvPr>
            <p:ph type="subTitle" idx="1"/>
          </p:nvPr>
        </p:nvSpPr>
        <p:spPr>
          <a:xfrm>
            <a:off x="1198759" y="3734257"/>
            <a:ext cx="8825658" cy="1609782"/>
          </a:xfrm>
        </p:spPr>
        <p:txBody>
          <a:bodyPr>
            <a:normAutofit fontScale="92500" lnSpcReduction="20000"/>
          </a:bodyPr>
          <a:lstStyle/>
          <a:p>
            <a:r>
              <a:rPr lang="en-US" sz="2800" dirty="0"/>
              <a:t>Saurabh Singh (ss2716)</a:t>
            </a:r>
            <a:br>
              <a:rPr lang="en-US" sz="2800" dirty="0"/>
            </a:br>
            <a:endParaRPr lang="en-US" sz="2800" dirty="0"/>
          </a:p>
          <a:p>
            <a:r>
              <a:rPr lang="en-US" sz="2800" dirty="0"/>
              <a:t>Final Course Project-</a:t>
            </a:r>
            <a:br>
              <a:rPr lang="en-US" sz="2800" dirty="0"/>
            </a:br>
            <a:r>
              <a:rPr lang="en-US" sz="2800" dirty="0"/>
              <a:t>Converting a Colored Image to Greyscale</a:t>
            </a:r>
            <a:endParaRPr lang="en-US" sz="2800" dirty="0"/>
          </a:p>
        </p:txBody>
      </p:sp>
    </p:spTree>
    <p:extLst>
      <p:ext uri="{BB962C8B-B14F-4D97-AF65-F5344CB8AC3E}">
        <p14:creationId xmlns:p14="http://schemas.microsoft.com/office/powerpoint/2010/main" val="3972985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23" y="476364"/>
            <a:ext cx="9328583" cy="5858730"/>
          </a:xfrm>
          <a:prstGeom prst="rect">
            <a:avLst/>
          </a:prstGeom>
        </p:spPr>
      </p:pic>
    </p:spTree>
    <p:extLst>
      <p:ext uri="{BB962C8B-B14F-4D97-AF65-F5344CB8AC3E}">
        <p14:creationId xmlns:p14="http://schemas.microsoft.com/office/powerpoint/2010/main" val="404326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a:xfrm>
            <a:off x="1154954" y="2603500"/>
            <a:ext cx="8825659" cy="2811719"/>
          </a:xfrm>
        </p:spPr>
        <p:txBody>
          <a:bodyPr/>
          <a:lstStyle/>
          <a:p>
            <a:r>
              <a:rPr lang="en-US" dirty="0"/>
              <a:t>The main challenge was to set up CUDA environment.</a:t>
            </a:r>
          </a:p>
          <a:p>
            <a:r>
              <a:rPr lang="en-US" dirty="0"/>
              <a:t>Figuring out the OpenCV image format.</a:t>
            </a:r>
          </a:p>
          <a:p>
            <a:endParaRPr lang="en-US" dirty="0"/>
          </a:p>
          <a:p>
            <a:pPr marL="0" indent="0">
              <a:buNone/>
            </a:pPr>
            <a:endParaRPr lang="en-US" dirty="0"/>
          </a:p>
          <a:p>
            <a:pPr marL="0" indent="0">
              <a:buNone/>
            </a:pPr>
            <a:r>
              <a:rPr lang="en-US" dirty="0"/>
              <a:t>					                  </a:t>
            </a:r>
            <a:r>
              <a:rPr lang="en-US" sz="4000" b="1" dirty="0"/>
              <a:t>THE END</a:t>
            </a:r>
          </a:p>
        </p:txBody>
      </p:sp>
    </p:spTree>
    <p:extLst>
      <p:ext uri="{BB962C8B-B14F-4D97-AF65-F5344CB8AC3E}">
        <p14:creationId xmlns:p14="http://schemas.microsoft.com/office/powerpoint/2010/main" val="65885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82989"/>
            <a:ext cx="8761413" cy="1149845"/>
          </a:xfrm>
        </p:spPr>
        <p:txBody>
          <a:bodyPr/>
          <a:lstStyle/>
          <a:p>
            <a:r>
              <a:rPr lang="en-US" dirty="0"/>
              <a:t>Problem Statement-</a:t>
            </a:r>
            <a:r>
              <a:rPr lang="en-US" b="1" dirty="0"/>
              <a:t> Color to Grayscale conversion of an Image</a:t>
            </a:r>
            <a:endParaRPr lang="en-US" dirty="0"/>
          </a:p>
        </p:txBody>
      </p:sp>
      <p:sp>
        <p:nvSpPr>
          <p:cNvPr id="3" name="Content Placeholder 2"/>
          <p:cNvSpPr>
            <a:spLocks noGrp="1"/>
          </p:cNvSpPr>
          <p:nvPr>
            <p:ph idx="1"/>
          </p:nvPr>
        </p:nvSpPr>
        <p:spPr/>
        <p:txBody>
          <a:bodyPr>
            <a:normAutofit lnSpcReduction="10000"/>
          </a:bodyPr>
          <a:lstStyle/>
          <a:p>
            <a:r>
              <a:rPr lang="en-US" dirty="0"/>
              <a:t>Convert a Color jpg image to a Grayscale one. Initially take the RGB channels of the image and compute the new </a:t>
            </a:r>
            <a:r>
              <a:rPr lang="en-US" dirty="0" err="1"/>
              <a:t>luma</a:t>
            </a:r>
            <a:r>
              <a:rPr lang="en-US" dirty="0"/>
              <a:t> component by averaging out the values i.e. Y=(R+G+B)/3 for each pixel. Inspect the outcome and figure out what may be a potential problem. Does this relate to how our eyes perceive the colors? Our eyes are most sensitive to green and least sensitive to Blue. Hence, experiment with different weighting of color channels and report your findings. Also check the following formula from the wiki page of Grayscale to compute the </a:t>
            </a:r>
            <a:r>
              <a:rPr lang="en-US" dirty="0" err="1"/>
              <a:t>luma</a:t>
            </a:r>
            <a:r>
              <a:rPr lang="en-US" dirty="0"/>
              <a:t> component:</a:t>
            </a:r>
          </a:p>
          <a:p>
            <a:r>
              <a:rPr lang="en-US" dirty="0"/>
              <a:t>Y' = 0.299 * R +0.587 * G + 0.114 * B.</a:t>
            </a:r>
          </a:p>
          <a:p>
            <a:r>
              <a:rPr lang="en-US" dirty="0"/>
              <a:t>​What are your parallelization and optimization techniques used in order to speed up the process?</a:t>
            </a:r>
          </a:p>
          <a:p>
            <a:endParaRPr lang="en-US" dirty="0"/>
          </a:p>
        </p:txBody>
      </p:sp>
    </p:spTree>
    <p:extLst>
      <p:ext uri="{BB962C8B-B14F-4D97-AF65-F5344CB8AC3E}">
        <p14:creationId xmlns:p14="http://schemas.microsoft.com/office/powerpoint/2010/main" val="195423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bother </a:t>
            </a:r>
            <a:r>
              <a:rPr lang="en-US" dirty="0"/>
              <a:t>parallelizing</a:t>
            </a:r>
            <a:r>
              <a:rPr lang="en-US" dirty="0"/>
              <a:t>?</a:t>
            </a:r>
          </a:p>
        </p:txBody>
      </p:sp>
      <p:sp>
        <p:nvSpPr>
          <p:cNvPr id="3" name="Content Placeholder 2"/>
          <p:cNvSpPr>
            <a:spLocks noGrp="1"/>
          </p:cNvSpPr>
          <p:nvPr>
            <p:ph idx="1"/>
          </p:nvPr>
        </p:nvSpPr>
        <p:spPr>
          <a:xfrm>
            <a:off x="1154954" y="2250410"/>
            <a:ext cx="10108045" cy="3876618"/>
          </a:xfrm>
        </p:spPr>
        <p:txBody>
          <a:bodyPr>
            <a:normAutofit/>
          </a:bodyPr>
          <a:lstStyle/>
          <a:p>
            <a:endParaRPr lang="en-US" dirty="0"/>
          </a:p>
          <a:p>
            <a:r>
              <a:rPr lang="en-US" dirty="0"/>
              <a:t>Involves manipulation in the pixel values. </a:t>
            </a:r>
          </a:p>
          <a:p>
            <a:r>
              <a:rPr lang="en-US" dirty="0"/>
              <a:t>Usually pixels internally stored as matrices. </a:t>
            </a:r>
          </a:p>
          <a:p>
            <a:r>
              <a:rPr lang="en-US" dirty="0"/>
              <a:t>Each pixel calculation independent of the other pixel calculations. </a:t>
            </a:r>
          </a:p>
          <a:p>
            <a:pPr marL="0" indent="0">
              <a:buNone/>
            </a:pPr>
            <a:r>
              <a:rPr lang="en-US" dirty="0"/>
              <a:t>	Y' = 0.299*R + 0.587*G + 0.114*B. </a:t>
            </a:r>
          </a:p>
          <a:p>
            <a:r>
              <a:rPr lang="en-US" dirty="0"/>
              <a:t>A high definition image can have up-to 25000000 pixels (even more)</a:t>
            </a:r>
          </a:p>
          <a:p>
            <a:r>
              <a:rPr lang="en-US" dirty="0"/>
              <a:t>Do you see now why the problem lends itself quite naturally to parallel a solution?	</a:t>
            </a:r>
          </a:p>
          <a:p>
            <a:pPr marL="0" indent="0">
              <a:buNone/>
            </a:pPr>
            <a:r>
              <a:rPr lang="en-US" dirty="0"/>
              <a:t> </a:t>
            </a:r>
          </a:p>
          <a:p>
            <a:endParaRPr lang="en-US" dirty="0"/>
          </a:p>
        </p:txBody>
      </p:sp>
    </p:spTree>
    <p:extLst>
      <p:ext uri="{BB962C8B-B14F-4D97-AF65-F5344CB8AC3E}">
        <p14:creationId xmlns:p14="http://schemas.microsoft.com/office/powerpoint/2010/main" val="344565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does </a:t>
            </a:r>
            <a:r>
              <a:rPr lang="en-US" dirty="0"/>
              <a:t>parallelization</a:t>
            </a:r>
            <a:r>
              <a:rPr lang="en-US" dirty="0"/>
              <a:t> always help?</a:t>
            </a:r>
          </a:p>
        </p:txBody>
      </p:sp>
      <p:sp>
        <p:nvSpPr>
          <p:cNvPr id="3" name="Content Placeholder 2"/>
          <p:cNvSpPr>
            <a:spLocks noGrp="1"/>
          </p:cNvSpPr>
          <p:nvPr>
            <p:ph idx="1"/>
          </p:nvPr>
        </p:nvSpPr>
        <p:spPr/>
        <p:txBody>
          <a:bodyPr/>
          <a:lstStyle/>
          <a:p>
            <a:r>
              <a:rPr lang="en-US" dirty="0"/>
              <a:t>Not really.</a:t>
            </a:r>
          </a:p>
          <a:p>
            <a:r>
              <a:rPr lang="en-US" dirty="0"/>
              <a:t>What if we have a small image of 10x10 (100 pixels)</a:t>
            </a:r>
          </a:p>
          <a:p>
            <a:r>
              <a:rPr lang="en-US" dirty="0"/>
              <a:t>Suppose we use threads- (one thread per pixel)</a:t>
            </a:r>
          </a:p>
          <a:p>
            <a:r>
              <a:rPr lang="en-US" dirty="0"/>
              <a:t>The overhead of creating and context switching threads takes over here</a:t>
            </a:r>
          </a:p>
          <a:p>
            <a:r>
              <a:rPr lang="en-US" dirty="0"/>
              <a:t>Take a look at the following plot of Serial VS Parallel implementations.</a:t>
            </a:r>
          </a:p>
        </p:txBody>
      </p:sp>
    </p:spTree>
    <p:extLst>
      <p:ext uri="{BB962C8B-B14F-4D97-AF65-F5344CB8AC3E}">
        <p14:creationId xmlns:p14="http://schemas.microsoft.com/office/powerpoint/2010/main" val="351118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709" y="416134"/>
            <a:ext cx="8571938" cy="5885611"/>
          </a:xfrm>
          <a:prstGeom prst="rect">
            <a:avLst/>
          </a:prstGeom>
        </p:spPr>
      </p:pic>
    </p:spTree>
    <p:extLst>
      <p:ext uri="{BB962C8B-B14F-4D97-AF65-F5344CB8AC3E}">
        <p14:creationId xmlns:p14="http://schemas.microsoft.com/office/powerpoint/2010/main" val="118511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how we do it?</a:t>
            </a:r>
          </a:p>
        </p:txBody>
      </p:sp>
      <p:sp>
        <p:nvSpPr>
          <p:cNvPr id="3" name="Content Placeholder 2"/>
          <p:cNvSpPr>
            <a:spLocks noGrp="1"/>
          </p:cNvSpPr>
          <p:nvPr>
            <p:ph idx="1"/>
          </p:nvPr>
        </p:nvSpPr>
        <p:spPr/>
        <p:txBody>
          <a:bodyPr>
            <a:normAutofit fontScale="92500" lnSpcReduction="10000"/>
          </a:bodyPr>
          <a:lstStyle/>
          <a:p>
            <a:r>
              <a:rPr lang="en-US" dirty="0"/>
              <a:t>First approach, Threads?</a:t>
            </a:r>
          </a:p>
          <a:p>
            <a:r>
              <a:rPr lang="en-US" dirty="0"/>
              <a:t>Ok! But regular CPU will have only eight cores at max. </a:t>
            </a:r>
          </a:p>
          <a:p>
            <a:r>
              <a:rPr lang="en-US" dirty="0"/>
              <a:t>If  #threads &gt; #CPU, some will have to wait! </a:t>
            </a:r>
          </a:p>
          <a:p>
            <a:r>
              <a:rPr lang="en-US" dirty="0"/>
              <a:t>We have </a:t>
            </a:r>
            <a:r>
              <a:rPr lang="en-US" dirty="0"/>
              <a:t>25000000 elements to process</a:t>
            </a:r>
            <a:endParaRPr lang="en-US" dirty="0"/>
          </a:p>
          <a:p>
            <a:r>
              <a:rPr lang="en-US" dirty="0"/>
              <a:t>GPU? Yes, we can create thousands of threads and they can be executed in batches. </a:t>
            </a:r>
          </a:p>
          <a:p>
            <a:r>
              <a:rPr lang="en-US" dirty="0"/>
              <a:t>Less wait, because more processing units.</a:t>
            </a:r>
          </a:p>
          <a:p>
            <a:r>
              <a:rPr lang="en-US" dirty="0"/>
              <a:t>Less overhead for creating and context switching threads since GPU threads are extremely lightweight.  </a:t>
            </a:r>
          </a:p>
          <a:p>
            <a:pPr marL="0" indent="0">
              <a:buNone/>
            </a:pPr>
            <a:r>
              <a:rPr lang="en-US" dirty="0"/>
              <a:t>  </a:t>
            </a:r>
          </a:p>
        </p:txBody>
      </p:sp>
    </p:spTree>
    <p:extLst>
      <p:ext uri="{BB962C8B-B14F-4D97-AF65-F5344CB8AC3E}">
        <p14:creationId xmlns:p14="http://schemas.microsoft.com/office/powerpoint/2010/main" val="356970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54650"/>
            <a:ext cx="8761413" cy="1112478"/>
          </a:xfrm>
        </p:spPr>
        <p:txBody>
          <a:bodyPr/>
          <a:lstStyle/>
          <a:p>
            <a:r>
              <a:rPr lang="en-US" dirty="0"/>
              <a:t>Is there anything else we can use? Apart from CUDA?</a:t>
            </a:r>
          </a:p>
        </p:txBody>
      </p:sp>
      <p:sp>
        <p:nvSpPr>
          <p:cNvPr id="3" name="Content Placeholder 2"/>
          <p:cNvSpPr>
            <a:spLocks noGrp="1"/>
          </p:cNvSpPr>
          <p:nvPr>
            <p:ph idx="1"/>
          </p:nvPr>
        </p:nvSpPr>
        <p:spPr/>
        <p:txBody>
          <a:bodyPr/>
          <a:lstStyle/>
          <a:p>
            <a:r>
              <a:rPr lang="en-US" dirty="0"/>
              <a:t>Yes, there is a graphic library. OpenCV</a:t>
            </a:r>
          </a:p>
          <a:p>
            <a:r>
              <a:rPr lang="en-US" dirty="0"/>
              <a:t>Does everything automatically.</a:t>
            </a:r>
          </a:p>
          <a:p>
            <a:r>
              <a:rPr lang="en-US" dirty="0"/>
              <a:t>Can’t we use it directly?</a:t>
            </a:r>
          </a:p>
          <a:p>
            <a:r>
              <a:rPr lang="en-US" dirty="0"/>
              <a:t>Where is the fun in that?</a:t>
            </a:r>
          </a:p>
          <a:p>
            <a:r>
              <a:rPr lang="en-US" dirty="0"/>
              <a:t>Besides, can we do better than OpenCV?</a:t>
            </a:r>
          </a:p>
          <a:p>
            <a:r>
              <a:rPr lang="en-US" dirty="0"/>
              <a:t>Lets find out.</a:t>
            </a:r>
          </a:p>
        </p:txBody>
      </p:sp>
    </p:spTree>
    <p:extLst>
      <p:ext uri="{BB962C8B-B14F-4D97-AF65-F5344CB8AC3E}">
        <p14:creationId xmlns:p14="http://schemas.microsoft.com/office/powerpoint/2010/main" val="31006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we do against OpenCV?</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438" y="2436575"/>
            <a:ext cx="8492422" cy="4029929"/>
          </a:xfrm>
        </p:spPr>
      </p:pic>
    </p:spTree>
    <p:extLst>
      <p:ext uri="{BB962C8B-B14F-4D97-AF65-F5344CB8AC3E}">
        <p14:creationId xmlns:p14="http://schemas.microsoft.com/office/powerpoint/2010/main" val="50862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Highlights</a:t>
            </a:r>
          </a:p>
        </p:txBody>
      </p:sp>
      <p:sp>
        <p:nvSpPr>
          <p:cNvPr id="3" name="Content Placeholder 2"/>
          <p:cNvSpPr>
            <a:spLocks noGrp="1"/>
          </p:cNvSpPr>
          <p:nvPr>
            <p:ph idx="1"/>
          </p:nvPr>
        </p:nvSpPr>
        <p:spPr/>
        <p:txBody>
          <a:bodyPr>
            <a:normAutofit/>
          </a:bodyPr>
          <a:lstStyle/>
          <a:p>
            <a:r>
              <a:rPr lang="en-US" dirty="0"/>
              <a:t>What's the optimum number of threads per blocks in CUDA?</a:t>
            </a:r>
          </a:p>
          <a:p>
            <a:r>
              <a:rPr lang="en-US" dirty="0"/>
              <a:t>We try to find that sweet spot by increasing the number of threads per block. </a:t>
            </a:r>
          </a:p>
          <a:p>
            <a:r>
              <a:rPr lang="en-US" dirty="0"/>
              <a:t>By increasing it in a multiple of 32 (wrap size).</a:t>
            </a:r>
          </a:p>
          <a:p>
            <a:r>
              <a:rPr lang="en-US" dirty="0"/>
              <a:t>512 is the number!</a:t>
            </a:r>
          </a:p>
          <a:p>
            <a:r>
              <a:rPr lang="en-US" dirty="0"/>
              <a:t>See the plot below</a:t>
            </a:r>
          </a:p>
        </p:txBody>
      </p:sp>
    </p:spTree>
    <p:extLst>
      <p:ext uri="{BB962C8B-B14F-4D97-AF65-F5344CB8AC3E}">
        <p14:creationId xmlns:p14="http://schemas.microsoft.com/office/powerpoint/2010/main" val="331793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57</TotalTime>
  <Words>461</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Intro to Parallel &amp; Distributed Computing- </vt:lpstr>
      <vt:lpstr>Problem Statement- Color to Grayscale conversion of an Image</vt:lpstr>
      <vt:lpstr>Why bother parallelizing?</vt:lpstr>
      <vt:lpstr>But does parallelization always help?</vt:lpstr>
      <vt:lpstr>PowerPoint Presentation</vt:lpstr>
      <vt:lpstr>But how we do it?</vt:lpstr>
      <vt:lpstr>Is there anything else we can use? Apart from CUDA?</vt:lpstr>
      <vt:lpstr>How did we do against OpenCV?</vt:lpstr>
      <vt:lpstr>Highlights</vt:lpstr>
      <vt:lpstr>PowerPoint Presentation</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Parallel &amp; Distributed Computing </dc:title>
  <dc:creator>Saurabh Singh</dc:creator>
  <cp:lastModifiedBy>Saurabh Singh</cp:lastModifiedBy>
  <cp:revision>45</cp:revision>
  <dcterms:created xsi:type="dcterms:W3CDTF">2016-12-20T02:08:20Z</dcterms:created>
  <dcterms:modified xsi:type="dcterms:W3CDTF">2016-12-20T03:05:56Z</dcterms:modified>
</cp:coreProperties>
</file>