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1641170"/>
            <a:ext cx="1097280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b="1">
                <a:solidFill>
                  <a:srgbClr val="212121"/>
                </a:solidFill>
                <a:latin typeface="Noto Sans"/>
                <a:cs typeface="Noto Sans"/>
              </a:rPr>
              <a:t>Site</a:t>
            </a:r>
            <a:r>
              <a:rPr dirty="0" sz="1500" spc="-60" b="1">
                <a:solidFill>
                  <a:srgbClr val="212121"/>
                </a:solidFill>
                <a:latin typeface="Noto Sans"/>
                <a:cs typeface="Noto Sans"/>
              </a:rPr>
              <a:t> </a:t>
            </a:r>
            <a:r>
              <a:rPr dirty="0" sz="1500" spc="-5" b="1">
                <a:solidFill>
                  <a:srgbClr val="212121"/>
                </a:solidFill>
                <a:latin typeface="Noto Sans"/>
                <a:cs typeface="Noto Sans"/>
              </a:rPr>
              <a:t>Details</a:t>
            </a:r>
            <a:endParaRPr sz="1500">
              <a:latin typeface="Noto Sans"/>
              <a:cs typeface="Noto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88719" y="2281427"/>
            <a:ext cx="5387340" cy="20320"/>
            <a:chOff x="1188719" y="2281427"/>
            <a:chExt cx="5387340" cy="20320"/>
          </a:xfrm>
        </p:grpSpPr>
        <p:sp>
          <p:nvSpPr>
            <p:cNvPr id="4" name="object 4"/>
            <p:cNvSpPr/>
            <p:nvPr/>
          </p:nvSpPr>
          <p:spPr>
            <a:xfrm>
              <a:off x="1188720" y="2281427"/>
              <a:ext cx="5387340" cy="20320"/>
            </a:xfrm>
            <a:custGeom>
              <a:avLst/>
              <a:gdLst/>
              <a:ahLst/>
              <a:cxnLst/>
              <a:rect l="l" t="t" r="r" b="b"/>
              <a:pathLst>
                <a:path w="5387340" h="20319">
                  <a:moveTo>
                    <a:pt x="5387340" y="0"/>
                  </a:moveTo>
                  <a:lnTo>
                    <a:pt x="538429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0" y="16776"/>
                  </a:lnTo>
                  <a:lnTo>
                    <a:pt x="0" y="19812"/>
                  </a:lnTo>
                  <a:lnTo>
                    <a:pt x="5387340" y="19812"/>
                  </a:lnTo>
                  <a:lnTo>
                    <a:pt x="5387340" y="3060"/>
                  </a:lnTo>
                  <a:lnTo>
                    <a:pt x="5387340" y="12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88720" y="2284475"/>
              <a:ext cx="5387340" cy="17145"/>
            </a:xfrm>
            <a:custGeom>
              <a:avLst/>
              <a:gdLst/>
              <a:ahLst/>
              <a:cxnLst/>
              <a:rect l="l" t="t" r="r" b="b"/>
              <a:pathLst>
                <a:path w="5387340" h="17144">
                  <a:moveTo>
                    <a:pt x="5387340" y="0"/>
                  </a:moveTo>
                  <a:lnTo>
                    <a:pt x="5384292" y="0"/>
                  </a:lnTo>
                  <a:lnTo>
                    <a:pt x="5384292" y="13716"/>
                  </a:lnTo>
                  <a:lnTo>
                    <a:pt x="0" y="13716"/>
                  </a:lnTo>
                  <a:lnTo>
                    <a:pt x="0" y="16764"/>
                  </a:lnTo>
                  <a:lnTo>
                    <a:pt x="5384292" y="16764"/>
                  </a:lnTo>
                  <a:lnTo>
                    <a:pt x="5387340" y="16764"/>
                  </a:lnTo>
                  <a:lnTo>
                    <a:pt x="5387340" y="13716"/>
                  </a:lnTo>
                  <a:lnTo>
                    <a:pt x="538734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76019" y="2596282"/>
            <a:ext cx="828675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 b="1">
                <a:solidFill>
                  <a:srgbClr val="212121"/>
                </a:solidFill>
                <a:latin typeface="Noto Sans"/>
                <a:cs typeface="Noto Sans"/>
              </a:rPr>
              <a:t>System</a:t>
            </a:r>
            <a:r>
              <a:rPr dirty="0" sz="1050" spc="-65" b="1">
                <a:solidFill>
                  <a:srgbClr val="212121"/>
                </a:solidFill>
                <a:latin typeface="Noto Sans"/>
                <a:cs typeface="Noto Sans"/>
              </a:rPr>
              <a:t> </a:t>
            </a:r>
            <a:r>
              <a:rPr dirty="0" sz="1050" spc="10" b="1">
                <a:solidFill>
                  <a:srgbClr val="212121"/>
                </a:solidFill>
                <a:latin typeface="Noto Sans"/>
                <a:cs typeface="Noto Sans"/>
              </a:rPr>
              <a:t>info</a:t>
            </a:r>
            <a:endParaRPr sz="105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3291" y="2959607"/>
            <a:ext cx="773430" cy="193675"/>
          </a:xfrm>
          <a:prstGeom prst="rect">
            <a:avLst/>
          </a:prstGeom>
          <a:solidFill>
            <a:srgbClr val="F7F7F7"/>
          </a:solidFill>
          <a:ln w="7620">
            <a:solidFill>
              <a:srgbClr val="BFBFBF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225"/>
              </a:spcBef>
            </a:pPr>
            <a:r>
              <a:rPr dirty="0" sz="900" spc="-5" b="1">
                <a:solidFill>
                  <a:srgbClr val="808080"/>
                </a:solidFill>
                <a:latin typeface="Noto Sans"/>
                <a:cs typeface="Noto Sans"/>
              </a:rPr>
              <a:t>IP</a:t>
            </a:r>
            <a:r>
              <a:rPr dirty="0" sz="900" spc="-60" b="1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dirty="0" sz="900" spc="20" b="1">
                <a:solidFill>
                  <a:srgbClr val="808080"/>
                </a:solidFill>
                <a:latin typeface="Noto Sans"/>
                <a:cs typeface="Noto Sans"/>
              </a:rPr>
              <a:t>addresses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019" y="3154365"/>
            <a:ext cx="733425" cy="168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5</a:t>
            </a:r>
            <a:r>
              <a:rPr dirty="0" sz="900">
                <a:solidFill>
                  <a:srgbClr val="212121"/>
                </a:solidFill>
                <a:latin typeface="Noto Sans"/>
                <a:cs typeface="Noto Sans"/>
              </a:rPr>
              <a:t>4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.</a:t>
            </a:r>
            <a:r>
              <a:rPr dirty="0" sz="900" spc="20">
                <a:solidFill>
                  <a:srgbClr val="212121"/>
                </a:solidFill>
                <a:latin typeface="Noto Sans"/>
                <a:cs typeface="Noto Sans"/>
              </a:rPr>
              <a:t>8</a:t>
            </a:r>
            <a:r>
              <a:rPr dirty="0" sz="900">
                <a:solidFill>
                  <a:srgbClr val="212121"/>
                </a:solidFill>
                <a:latin typeface="Noto Sans"/>
                <a:cs typeface="Noto Sans"/>
              </a:rPr>
              <a:t>2</a:t>
            </a:r>
            <a:r>
              <a:rPr dirty="0" sz="900" spc="25">
                <a:solidFill>
                  <a:srgbClr val="212121"/>
                </a:solidFill>
                <a:latin typeface="Noto Sans"/>
                <a:cs typeface="Noto Sans"/>
              </a:rPr>
              <a:t>.</a:t>
            </a:r>
            <a:r>
              <a:rPr dirty="0" sz="900">
                <a:solidFill>
                  <a:srgbClr val="212121"/>
                </a:solidFill>
                <a:latin typeface="Noto Sans"/>
                <a:cs typeface="Noto Sans"/>
              </a:rPr>
              <a:t>2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2</a:t>
            </a:r>
            <a:r>
              <a:rPr dirty="0" sz="900" spc="5">
                <a:solidFill>
                  <a:srgbClr val="212121"/>
                </a:solidFill>
                <a:latin typeface="Noto Sans"/>
                <a:cs typeface="Noto Sans"/>
              </a:rPr>
              <a:t>.</a:t>
            </a:r>
            <a:r>
              <a:rPr dirty="0" sz="900" spc="30">
                <a:solidFill>
                  <a:srgbClr val="212121"/>
                </a:solidFill>
                <a:latin typeface="Noto Sans"/>
                <a:cs typeface="Noto Sans"/>
              </a:rPr>
              <a:t>2</a:t>
            </a:r>
            <a:r>
              <a:rPr dirty="0" sz="900">
                <a:solidFill>
                  <a:srgbClr val="212121"/>
                </a:solidFill>
                <a:latin typeface="Noto Sans"/>
                <a:cs typeface="Noto Sans"/>
              </a:rPr>
              <a:t>1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4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3291" y="3326891"/>
            <a:ext cx="490220" cy="193040"/>
          </a:xfrm>
          <a:prstGeom prst="rect">
            <a:avLst/>
          </a:prstGeom>
          <a:solidFill>
            <a:srgbClr val="F7F7F7"/>
          </a:solidFill>
          <a:ln w="7620">
            <a:solidFill>
              <a:srgbClr val="BFBFBF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225"/>
              </a:spcBef>
            </a:pPr>
            <a:r>
              <a:rPr dirty="0" sz="900" spc="10" b="1">
                <a:solidFill>
                  <a:srgbClr val="808080"/>
                </a:solidFill>
                <a:latin typeface="Noto Sans"/>
                <a:cs typeface="Noto Sans"/>
              </a:rPr>
              <a:t>Hosting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6019" y="3521650"/>
            <a:ext cx="760730" cy="168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Amazon</a:t>
            </a:r>
            <a:r>
              <a:rPr dirty="0" sz="900" spc="-30">
                <a:solidFill>
                  <a:srgbClr val="212121"/>
                </a:solidFill>
                <a:latin typeface="Noto Sans"/>
                <a:cs typeface="Noto Sans"/>
              </a:rPr>
              <a:t> 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AWS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3291" y="3693414"/>
            <a:ext cx="414020" cy="193040"/>
          </a:xfrm>
          <a:prstGeom prst="rect">
            <a:avLst/>
          </a:prstGeom>
          <a:solidFill>
            <a:srgbClr val="F7F7F7"/>
          </a:solidFill>
          <a:ln w="7620">
            <a:solidFill>
              <a:srgbClr val="BFBFBF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220"/>
              </a:spcBef>
            </a:pPr>
            <a:r>
              <a:rPr dirty="0" sz="900" spc="15" b="1">
                <a:solidFill>
                  <a:srgbClr val="808080"/>
                </a:solidFill>
                <a:latin typeface="Noto Sans"/>
                <a:cs typeface="Noto Sans"/>
              </a:rPr>
              <a:t>Server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6019" y="3888934"/>
            <a:ext cx="1061720" cy="168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Apache-Coyote</a:t>
            </a:r>
            <a:r>
              <a:rPr dirty="0" sz="900" spc="-40">
                <a:solidFill>
                  <a:srgbClr val="212121"/>
                </a:solidFill>
                <a:latin typeface="Noto Sans"/>
                <a:cs typeface="Noto Sans"/>
              </a:rPr>
              <a:t>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1.1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3291" y="4059935"/>
            <a:ext cx="892810" cy="193675"/>
          </a:xfrm>
          <a:prstGeom prst="rect">
            <a:avLst/>
          </a:prstGeom>
          <a:solidFill>
            <a:srgbClr val="F7F7F7"/>
          </a:solidFill>
          <a:ln w="7620">
            <a:solidFill>
              <a:srgbClr val="BFBFBF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225"/>
              </a:spcBef>
            </a:pPr>
            <a:r>
              <a:rPr dirty="0" sz="900" spc="20" b="1">
                <a:solidFill>
                  <a:srgbClr val="808080"/>
                </a:solidFill>
                <a:latin typeface="Noto Sans"/>
                <a:cs typeface="Noto Sans"/>
              </a:rPr>
              <a:t>TLS</a:t>
            </a:r>
            <a:r>
              <a:rPr dirty="0" sz="900" spc="-45" b="1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dirty="0" sz="900" spc="15" b="1">
                <a:solidFill>
                  <a:srgbClr val="808080"/>
                </a:solidFill>
                <a:latin typeface="Noto Sans"/>
                <a:cs typeface="Noto Sans"/>
              </a:rPr>
              <a:t>Certificate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6019" y="4254694"/>
            <a:ext cx="1221105" cy="168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5">
                <a:solidFill>
                  <a:srgbClr val="212121"/>
                </a:solidFill>
                <a:latin typeface="Noto Sans"/>
                <a:cs typeface="Noto Sans"/>
              </a:rPr>
              <a:t>Issued 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by </a:t>
            </a:r>
            <a:r>
              <a:rPr dirty="0" sz="900" spc="5">
                <a:solidFill>
                  <a:srgbClr val="212121"/>
                </a:solidFill>
                <a:latin typeface="Noto Sans"/>
                <a:cs typeface="Noto Sans"/>
              </a:rPr>
              <a:t>DigiCert</a:t>
            </a:r>
            <a:r>
              <a:rPr dirty="0" sz="900" spc="-30">
                <a:solidFill>
                  <a:srgbClr val="212121"/>
                </a:solidFill>
                <a:latin typeface="Noto Sans"/>
                <a:cs typeface="Noto Sans"/>
              </a:rPr>
              <a:t> </a:t>
            </a:r>
            <a:r>
              <a:rPr dirty="0" sz="900" spc="-10">
                <a:solidFill>
                  <a:srgbClr val="212121"/>
                </a:solidFill>
                <a:latin typeface="Noto Sans"/>
                <a:cs typeface="Noto Sans"/>
              </a:rPr>
              <a:t>Inc</a:t>
            </a:r>
            <a:endParaRPr sz="900">
              <a:latin typeface="Noto Sans"/>
              <a:cs typeface="Noto San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88719" y="4805171"/>
            <a:ext cx="5387340" cy="18415"/>
            <a:chOff x="1188719" y="4805171"/>
            <a:chExt cx="5387340" cy="18415"/>
          </a:xfrm>
        </p:grpSpPr>
        <p:sp>
          <p:nvSpPr>
            <p:cNvPr id="16" name="object 16"/>
            <p:cNvSpPr/>
            <p:nvPr/>
          </p:nvSpPr>
          <p:spPr>
            <a:xfrm>
              <a:off x="1188720" y="4805171"/>
              <a:ext cx="5387340" cy="18415"/>
            </a:xfrm>
            <a:custGeom>
              <a:avLst/>
              <a:gdLst/>
              <a:ahLst/>
              <a:cxnLst/>
              <a:rect l="l" t="t" r="r" b="b"/>
              <a:pathLst>
                <a:path w="5387340" h="18414">
                  <a:moveTo>
                    <a:pt x="5387340" y="0"/>
                  </a:moveTo>
                  <a:lnTo>
                    <a:pt x="5384292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0" y="15252"/>
                  </a:lnTo>
                  <a:lnTo>
                    <a:pt x="0" y="18288"/>
                  </a:lnTo>
                  <a:lnTo>
                    <a:pt x="5387340" y="18288"/>
                  </a:lnTo>
                  <a:lnTo>
                    <a:pt x="5387340" y="3060"/>
                  </a:lnTo>
                  <a:lnTo>
                    <a:pt x="5387340" y="12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88720" y="4808219"/>
              <a:ext cx="5387340" cy="15240"/>
            </a:xfrm>
            <a:custGeom>
              <a:avLst/>
              <a:gdLst/>
              <a:ahLst/>
              <a:cxnLst/>
              <a:rect l="l" t="t" r="r" b="b"/>
              <a:pathLst>
                <a:path w="5387340" h="15239">
                  <a:moveTo>
                    <a:pt x="5387340" y="0"/>
                  </a:moveTo>
                  <a:lnTo>
                    <a:pt x="5384292" y="0"/>
                  </a:lnTo>
                  <a:lnTo>
                    <a:pt x="5384292" y="12192"/>
                  </a:lnTo>
                  <a:lnTo>
                    <a:pt x="0" y="12192"/>
                  </a:lnTo>
                  <a:lnTo>
                    <a:pt x="0" y="15240"/>
                  </a:lnTo>
                  <a:lnTo>
                    <a:pt x="5384292" y="15240"/>
                  </a:lnTo>
                  <a:lnTo>
                    <a:pt x="5387340" y="15240"/>
                  </a:lnTo>
                  <a:lnTo>
                    <a:pt x="5387340" y="12192"/>
                  </a:lnTo>
                  <a:lnTo>
                    <a:pt x="538734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176019" y="5117278"/>
            <a:ext cx="673100" cy="168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Links</a:t>
            </a:r>
            <a:r>
              <a:rPr dirty="0" sz="900" spc="-35">
                <a:solidFill>
                  <a:srgbClr val="212121"/>
                </a:solidFill>
                <a:latin typeface="Noto Sans"/>
                <a:cs typeface="Noto Sans"/>
              </a:rPr>
              <a:t> 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found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71955" y="5551932"/>
            <a:ext cx="5422900" cy="370840"/>
          </a:xfrm>
          <a:prstGeom prst="rect">
            <a:avLst/>
          </a:prstGeom>
          <a:solidFill>
            <a:srgbClr val="F6F6F6"/>
          </a:solidFill>
        </p:spPr>
        <p:txBody>
          <a:bodyPr wrap="square" lIns="0" tIns="13335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/index.html</a:t>
            </a:r>
            <a:endParaRPr sz="900">
              <a:latin typeface="Noto Sans"/>
              <a:cs typeface="Noto Sans"/>
            </a:endParaRPr>
          </a:p>
          <a:p>
            <a:pPr marL="16510">
              <a:lnSpc>
                <a:spcPct val="100000"/>
              </a:lnSpc>
              <a:spcBef>
                <a:spcPts val="555"/>
              </a:spcBef>
            </a:pPr>
            <a:r>
              <a:rPr dirty="0" sz="900" spc="5">
                <a:solidFill>
                  <a:srgbClr val="212121"/>
                </a:solidFill>
                <a:latin typeface="Noto Sans"/>
                <a:cs typeface="Noto Sans"/>
              </a:rPr>
              <a:t>/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76019" y="5918902"/>
            <a:ext cx="1121410" cy="168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Javascripts</a:t>
            </a:r>
            <a:r>
              <a:rPr dirty="0" sz="900" spc="-20">
                <a:solidFill>
                  <a:srgbClr val="212121"/>
                </a:solidFill>
                <a:latin typeface="Noto Sans"/>
                <a:cs typeface="Noto Sans"/>
              </a:rPr>
              <a:t>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included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1955" y="6085332"/>
            <a:ext cx="5422900" cy="577850"/>
          </a:xfrm>
          <a:prstGeom prst="rect">
            <a:avLst/>
          </a:prstGeom>
          <a:solidFill>
            <a:srgbClr val="F6F6F6"/>
          </a:solidFill>
        </p:spPr>
        <p:txBody>
          <a:bodyPr wrap="square" lIns="0" tIns="13335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/resources/js/jquery-1.8.2.min.js</a:t>
            </a:r>
            <a:endParaRPr sz="900">
              <a:latin typeface="Noto Sans"/>
              <a:cs typeface="Noto Sans"/>
            </a:endParaRPr>
          </a:p>
          <a:p>
            <a:pPr marL="16510">
              <a:lnSpc>
                <a:spcPct val="100000"/>
              </a:lnSpc>
              <a:spcBef>
                <a:spcPts val="555"/>
              </a:spcBef>
            </a:pP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/resources/js/bootstrap.min.js</a:t>
            </a:r>
            <a:endParaRPr sz="900">
              <a:latin typeface="Noto Sans"/>
              <a:cs typeface="Noto Sans"/>
            </a:endParaRPr>
          </a:p>
          <a:p>
            <a:pPr marL="16510">
              <a:lnSpc>
                <a:spcPct val="100000"/>
              </a:lnSpc>
              <a:spcBef>
                <a:spcPts val="550"/>
              </a:spcBef>
            </a:pP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/resources/js/placeholders.min.js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76019" y="6659566"/>
            <a:ext cx="955675" cy="168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5">
                <a:solidFill>
                  <a:srgbClr val="212121"/>
                </a:solidFill>
                <a:latin typeface="Noto Sans"/>
                <a:cs typeface="Noto Sans"/>
              </a:rPr>
              <a:t>Iframes</a:t>
            </a:r>
            <a:r>
              <a:rPr dirty="0" sz="900" spc="-25">
                <a:solidFill>
                  <a:srgbClr val="212121"/>
                </a:solidFill>
                <a:latin typeface="Noto Sans"/>
                <a:cs typeface="Noto Sans"/>
              </a:rPr>
              <a:t>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included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71955" y="6824471"/>
            <a:ext cx="5422900" cy="163195"/>
          </a:xfrm>
          <a:prstGeom prst="rect">
            <a:avLst/>
          </a:prstGeom>
          <a:solidFill>
            <a:srgbClr val="F6F6F6"/>
          </a:solidFill>
        </p:spPr>
        <p:txBody>
          <a:bodyPr wrap="square" lIns="0" tIns="13335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dirty="0" sz="900" spc="20">
                <a:solidFill>
                  <a:srgbClr val="212121"/>
                </a:solidFill>
                <a:latin typeface="Noto Sans"/>
                <a:cs typeface="Noto Sans"/>
              </a:rPr>
              <a:t>No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iframes</a:t>
            </a:r>
            <a:r>
              <a:rPr dirty="0" sz="900">
                <a:solidFill>
                  <a:srgbClr val="212121"/>
                </a:solidFill>
                <a:latin typeface="Noto Sans"/>
                <a:cs typeface="Noto Sans"/>
              </a:rPr>
              <a:t> 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found.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76019" y="6984178"/>
            <a:ext cx="1567180" cy="168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20">
                <a:solidFill>
                  <a:srgbClr val="212121"/>
                </a:solidFill>
                <a:latin typeface="Noto Sans"/>
                <a:cs typeface="Noto Sans"/>
              </a:rPr>
              <a:t>Embedded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objects</a:t>
            </a:r>
            <a:r>
              <a:rPr dirty="0" sz="900" spc="-45">
                <a:solidFill>
                  <a:srgbClr val="212121"/>
                </a:solidFill>
                <a:latin typeface="Noto Sans"/>
                <a:cs typeface="Noto Sans"/>
              </a:rPr>
              <a:t> 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included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71955" y="7150607"/>
            <a:ext cx="5422900" cy="161925"/>
          </a:xfrm>
          <a:prstGeom prst="rect">
            <a:avLst/>
          </a:prstGeom>
          <a:solidFill>
            <a:srgbClr val="F6F6F6"/>
          </a:solidFill>
        </p:spPr>
        <p:txBody>
          <a:bodyPr wrap="square" lIns="0" tIns="12065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95"/>
              </a:spcBef>
            </a:pPr>
            <a:r>
              <a:rPr dirty="0" sz="900" spc="20">
                <a:solidFill>
                  <a:srgbClr val="212121"/>
                </a:solidFill>
                <a:latin typeface="Noto Sans"/>
                <a:cs typeface="Noto Sans"/>
              </a:rPr>
              <a:t>No </a:t>
            </a:r>
            <a:r>
              <a:rPr dirty="0" sz="900" spc="5">
                <a:solidFill>
                  <a:srgbClr val="212121"/>
                </a:solidFill>
                <a:latin typeface="Noto Sans"/>
                <a:cs typeface="Noto Sans"/>
              </a:rPr>
              <a:t>plugins</a:t>
            </a:r>
            <a:r>
              <a:rPr dirty="0" sz="900" spc="20">
                <a:solidFill>
                  <a:srgbClr val="212121"/>
                </a:solidFill>
                <a:latin typeface="Noto Sans"/>
                <a:cs typeface="Noto Sans"/>
              </a:rPr>
              <a:t>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found.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71955" y="8430768"/>
            <a:ext cx="5422900" cy="9525"/>
          </a:xfrm>
          <a:custGeom>
            <a:avLst/>
            <a:gdLst/>
            <a:ahLst/>
            <a:cxnLst/>
            <a:rect l="l" t="t" r="r" b="b"/>
            <a:pathLst>
              <a:path w="5422900" h="9525">
                <a:moveTo>
                  <a:pt x="5422392" y="9144"/>
                </a:moveTo>
                <a:lnTo>
                  <a:pt x="0" y="9144"/>
                </a:lnTo>
                <a:lnTo>
                  <a:pt x="0" y="0"/>
                </a:lnTo>
                <a:lnTo>
                  <a:pt x="5422392" y="0"/>
                </a:lnTo>
                <a:lnTo>
                  <a:pt x="5422392" y="9144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176019" y="8094481"/>
            <a:ext cx="5207000" cy="98234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solidFill>
                  <a:srgbClr val="212121"/>
                </a:solidFill>
                <a:latin typeface="Noto Sans"/>
                <a:cs typeface="Noto Sans"/>
              </a:rPr>
              <a:t>TLS</a:t>
            </a:r>
            <a:r>
              <a:rPr dirty="0" sz="1200" spc="-5">
                <a:solidFill>
                  <a:srgbClr val="212121"/>
                </a:solidFill>
                <a:latin typeface="Noto Sans"/>
                <a:cs typeface="Noto Sans"/>
              </a:rPr>
              <a:t> </a:t>
            </a:r>
            <a:r>
              <a:rPr dirty="0" sz="1200" spc="5">
                <a:solidFill>
                  <a:srgbClr val="212121"/>
                </a:solidFill>
                <a:latin typeface="Noto Sans"/>
                <a:cs typeface="Noto Sans"/>
              </a:rPr>
              <a:t>Recommendations</a:t>
            </a:r>
            <a:endParaRPr sz="12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00">
              <a:latin typeface="Noto Sans"/>
              <a:cs typeface="Noto Sans"/>
            </a:endParaRPr>
          </a:p>
          <a:p>
            <a:pPr marL="12700" marR="5080">
              <a:lnSpc>
                <a:spcPct val="101099"/>
              </a:lnSpc>
            </a:pPr>
            <a:r>
              <a:rPr dirty="0" sz="900" spc="20">
                <a:solidFill>
                  <a:srgbClr val="212121"/>
                </a:solidFill>
                <a:latin typeface="Times New Roman"/>
                <a:cs typeface="Times New Roman"/>
              </a:rPr>
              <a:t>No </a:t>
            </a:r>
            <a:r>
              <a:rPr dirty="0" sz="900" spc="15">
                <a:solidFill>
                  <a:srgbClr val="212121"/>
                </a:solidFill>
                <a:latin typeface="Times New Roman"/>
                <a:cs typeface="Times New Roman"/>
              </a:rPr>
              <a:t>redirect </a:t>
            </a:r>
            <a:r>
              <a:rPr dirty="0" sz="900" spc="10">
                <a:solidFill>
                  <a:srgbClr val="212121"/>
                </a:solidFill>
                <a:latin typeface="Times New Roman"/>
                <a:cs typeface="Times New Roman"/>
              </a:rPr>
              <a:t>from </a:t>
            </a:r>
            <a:r>
              <a:rPr dirty="0" sz="900" spc="20">
                <a:solidFill>
                  <a:srgbClr val="212121"/>
                </a:solidFill>
                <a:latin typeface="Times New Roman"/>
                <a:cs typeface="Times New Roman"/>
              </a:rPr>
              <a:t>HTTP </a:t>
            </a:r>
            <a:r>
              <a:rPr dirty="0" sz="900" spc="10">
                <a:solidFill>
                  <a:srgbClr val="212121"/>
                </a:solidFill>
                <a:latin typeface="Times New Roman"/>
                <a:cs typeface="Times New Roman"/>
              </a:rPr>
              <a:t>to </a:t>
            </a:r>
            <a:r>
              <a:rPr dirty="0" sz="900" spc="20">
                <a:solidFill>
                  <a:srgbClr val="212121"/>
                </a:solidFill>
                <a:latin typeface="Times New Roman"/>
                <a:cs typeface="Times New Roman"/>
              </a:rPr>
              <a:t>HTTPS </a:t>
            </a:r>
            <a:r>
              <a:rPr dirty="0" sz="900" spc="15">
                <a:solidFill>
                  <a:srgbClr val="212121"/>
                </a:solidFill>
                <a:latin typeface="Times New Roman"/>
                <a:cs typeface="Times New Roman"/>
              </a:rPr>
              <a:t>found. You should </a:t>
            </a:r>
            <a:r>
              <a:rPr dirty="0" sz="900" spc="10">
                <a:solidFill>
                  <a:srgbClr val="212121"/>
                </a:solidFill>
                <a:latin typeface="Times New Roman"/>
                <a:cs typeface="Times New Roman"/>
              </a:rPr>
              <a:t>redirect </a:t>
            </a:r>
            <a:r>
              <a:rPr dirty="0" sz="900" spc="15">
                <a:solidFill>
                  <a:srgbClr val="212121"/>
                </a:solidFill>
                <a:latin typeface="Times New Roman"/>
                <a:cs typeface="Times New Roman"/>
              </a:rPr>
              <a:t>your </a:t>
            </a:r>
            <a:r>
              <a:rPr dirty="0" sz="900" spc="10">
                <a:solidFill>
                  <a:srgbClr val="212121"/>
                </a:solidFill>
                <a:latin typeface="Times New Roman"/>
                <a:cs typeface="Times New Roman"/>
              </a:rPr>
              <a:t>website visitors </a:t>
            </a:r>
            <a:r>
              <a:rPr dirty="0" sz="900" spc="5">
                <a:solidFill>
                  <a:srgbClr val="212121"/>
                </a:solidFill>
                <a:latin typeface="Times New Roman"/>
                <a:cs typeface="Times New Roman"/>
              </a:rPr>
              <a:t>to </a:t>
            </a:r>
            <a:r>
              <a:rPr dirty="0" sz="900" spc="1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dirty="0" sz="900" spc="20">
                <a:solidFill>
                  <a:srgbClr val="212121"/>
                </a:solidFill>
                <a:latin typeface="Times New Roman"/>
                <a:cs typeface="Times New Roman"/>
              </a:rPr>
              <a:t>HTTPS </a:t>
            </a:r>
            <a:r>
              <a:rPr dirty="0" sz="900" spc="10">
                <a:solidFill>
                  <a:srgbClr val="212121"/>
                </a:solidFill>
                <a:latin typeface="Times New Roman"/>
                <a:cs typeface="Times New Roman"/>
              </a:rPr>
              <a:t>version </a:t>
            </a:r>
            <a:r>
              <a:rPr dirty="0" sz="900" spc="5">
                <a:solidFill>
                  <a:srgbClr val="212121"/>
                </a:solidFill>
                <a:latin typeface="Times New Roman"/>
                <a:cs typeface="Times New Roman"/>
              </a:rPr>
              <a:t>to  </a:t>
            </a:r>
            <a:r>
              <a:rPr dirty="0" sz="900" spc="15">
                <a:solidFill>
                  <a:srgbClr val="212121"/>
                </a:solidFill>
                <a:latin typeface="Times New Roman"/>
                <a:cs typeface="Times New Roman"/>
              </a:rPr>
              <a:t>avoid the "Not Secure" </a:t>
            </a:r>
            <a:r>
              <a:rPr dirty="0" sz="900" spc="10">
                <a:solidFill>
                  <a:srgbClr val="212121"/>
                </a:solidFill>
                <a:latin typeface="Times New Roman"/>
                <a:cs typeface="Times New Roman"/>
              </a:rPr>
              <a:t>browser</a:t>
            </a:r>
            <a:r>
              <a:rPr dirty="0" sz="900" spc="5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900" spc="15">
                <a:solidFill>
                  <a:srgbClr val="212121"/>
                </a:solidFill>
                <a:latin typeface="Times New Roman"/>
                <a:cs typeface="Times New Roman"/>
              </a:rPr>
              <a:t>warning.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900" spc="20">
                <a:solidFill>
                  <a:srgbClr val="212121"/>
                </a:solidFill>
                <a:latin typeface="Times New Roman"/>
                <a:cs typeface="Times New Roman"/>
              </a:rPr>
              <a:t>TLS </a:t>
            </a:r>
            <a:r>
              <a:rPr dirty="0" sz="900" spc="15">
                <a:solidFill>
                  <a:srgbClr val="212121"/>
                </a:solidFill>
                <a:latin typeface="Times New Roman"/>
                <a:cs typeface="Times New Roman"/>
              </a:rPr>
              <a:t>1.0 is </a:t>
            </a:r>
            <a:r>
              <a:rPr dirty="0" sz="900" spc="10">
                <a:solidFill>
                  <a:srgbClr val="212121"/>
                </a:solidFill>
                <a:latin typeface="Times New Roman"/>
                <a:cs typeface="Times New Roman"/>
              </a:rPr>
              <a:t>obsolete. Please </a:t>
            </a:r>
            <a:r>
              <a:rPr dirty="0" sz="900" spc="15">
                <a:solidFill>
                  <a:srgbClr val="212121"/>
                </a:solidFill>
                <a:latin typeface="Times New Roman"/>
                <a:cs typeface="Times New Roman"/>
              </a:rPr>
              <a:t>upgrade your </a:t>
            </a:r>
            <a:r>
              <a:rPr dirty="0" sz="900" spc="20">
                <a:solidFill>
                  <a:srgbClr val="212121"/>
                </a:solidFill>
                <a:latin typeface="Times New Roman"/>
                <a:cs typeface="Times New Roman"/>
              </a:rPr>
              <a:t>TLS</a:t>
            </a:r>
            <a:r>
              <a:rPr dirty="0" sz="900" spc="-2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900" spc="10">
                <a:solidFill>
                  <a:srgbClr val="212121"/>
                </a:solidFill>
                <a:latin typeface="Times New Roman"/>
                <a:cs typeface="Times New Roman"/>
              </a:rPr>
              <a:t>configuration.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90244" y="7409688"/>
            <a:ext cx="5265811" cy="579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941576" y="865632"/>
            <a:ext cx="3611879" cy="740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860882"/>
            <a:ext cx="2935605" cy="1499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5" b="1">
                <a:solidFill>
                  <a:srgbClr val="212121"/>
                </a:solidFill>
                <a:latin typeface="Noto Sans"/>
                <a:cs typeface="Noto Sans"/>
              </a:rPr>
              <a:t>Website Malware &amp;</a:t>
            </a:r>
            <a:r>
              <a:rPr dirty="0" sz="1500" spc="15" b="1">
                <a:solidFill>
                  <a:srgbClr val="212121"/>
                </a:solidFill>
                <a:latin typeface="Noto Sans"/>
                <a:cs typeface="Noto Sans"/>
              </a:rPr>
              <a:t> </a:t>
            </a:r>
            <a:r>
              <a:rPr dirty="0" sz="1500" spc="-5" b="1">
                <a:solidFill>
                  <a:srgbClr val="212121"/>
                </a:solidFill>
                <a:latin typeface="Noto Sans"/>
                <a:cs typeface="Noto Sans"/>
              </a:rPr>
              <a:t>Security</a:t>
            </a:r>
            <a:endParaRPr sz="1500">
              <a:latin typeface="Noto Sans"/>
              <a:cs typeface="Noto Sans"/>
            </a:endParaRPr>
          </a:p>
          <a:p>
            <a:pPr marL="441959" indent="-215265">
              <a:lnSpc>
                <a:spcPct val="100000"/>
              </a:lnSpc>
              <a:spcBef>
                <a:spcPts val="1560"/>
              </a:spcBef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900" spc="20">
                <a:solidFill>
                  <a:srgbClr val="212121"/>
                </a:solidFill>
                <a:latin typeface="Noto Sans"/>
                <a:cs typeface="Noto Sans"/>
              </a:rPr>
              <a:t>No 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malware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detected 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by </a:t>
            </a:r>
            <a:r>
              <a:rPr dirty="0" sz="900" spc="5">
                <a:solidFill>
                  <a:srgbClr val="212121"/>
                </a:solidFill>
                <a:latin typeface="Noto Sans"/>
                <a:cs typeface="Noto Sans"/>
              </a:rPr>
              <a:t>scan </a:t>
            </a:r>
            <a:r>
              <a:rPr dirty="0" sz="900" spc="15">
                <a:solidFill>
                  <a:srgbClr val="808080"/>
                </a:solidFill>
                <a:latin typeface="Noto Sans"/>
                <a:cs typeface="Noto Sans"/>
              </a:rPr>
              <a:t>(Low </a:t>
            </a:r>
            <a:r>
              <a:rPr dirty="0" sz="900" spc="5">
                <a:solidFill>
                  <a:srgbClr val="808080"/>
                </a:solidFill>
                <a:latin typeface="Noto Sans"/>
                <a:cs typeface="Noto Sans"/>
              </a:rPr>
              <a:t>Risk)</a:t>
            </a:r>
            <a:endParaRPr sz="900">
              <a:latin typeface="Noto Sans"/>
              <a:cs typeface="Noto Sans"/>
            </a:endParaRPr>
          </a:p>
          <a:p>
            <a:pPr marL="441959" indent="-215265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900" spc="20">
                <a:solidFill>
                  <a:srgbClr val="212121"/>
                </a:solidFill>
                <a:latin typeface="Noto Sans"/>
                <a:cs typeface="Noto Sans"/>
              </a:rPr>
              <a:t>No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injected </a:t>
            </a:r>
            <a:r>
              <a:rPr dirty="0" sz="900" spc="20">
                <a:solidFill>
                  <a:srgbClr val="212121"/>
                </a:solidFill>
                <a:latin typeface="Noto Sans"/>
                <a:cs typeface="Noto Sans"/>
              </a:rPr>
              <a:t>spam 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detected </a:t>
            </a:r>
            <a:r>
              <a:rPr dirty="0" sz="900" spc="10">
                <a:solidFill>
                  <a:srgbClr val="808080"/>
                </a:solidFill>
                <a:latin typeface="Noto Sans"/>
                <a:cs typeface="Noto Sans"/>
              </a:rPr>
              <a:t>(Low</a:t>
            </a:r>
            <a:r>
              <a:rPr dirty="0" sz="900" spc="-55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dirty="0" sz="900" spc="10">
                <a:solidFill>
                  <a:srgbClr val="808080"/>
                </a:solidFill>
                <a:latin typeface="Noto Sans"/>
                <a:cs typeface="Noto Sans"/>
              </a:rPr>
              <a:t>Risk)</a:t>
            </a:r>
            <a:endParaRPr sz="900">
              <a:latin typeface="Noto Sans"/>
              <a:cs typeface="Noto Sans"/>
            </a:endParaRPr>
          </a:p>
          <a:p>
            <a:pPr marL="441959" indent="-215265">
              <a:lnSpc>
                <a:spcPct val="100000"/>
              </a:lnSpc>
              <a:spcBef>
                <a:spcPts val="190"/>
              </a:spcBef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900" spc="20">
                <a:solidFill>
                  <a:srgbClr val="212121"/>
                </a:solidFill>
                <a:latin typeface="Noto Sans"/>
                <a:cs typeface="Noto Sans"/>
              </a:rPr>
              <a:t>No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defacements detected </a:t>
            </a:r>
            <a:r>
              <a:rPr dirty="0" sz="900" spc="15">
                <a:solidFill>
                  <a:srgbClr val="808080"/>
                </a:solidFill>
                <a:latin typeface="Noto Sans"/>
                <a:cs typeface="Noto Sans"/>
              </a:rPr>
              <a:t>(Low</a:t>
            </a:r>
            <a:r>
              <a:rPr dirty="0" sz="900" spc="25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dirty="0" sz="900" spc="10">
                <a:solidFill>
                  <a:srgbClr val="808080"/>
                </a:solidFill>
                <a:latin typeface="Noto Sans"/>
                <a:cs typeface="Noto Sans"/>
              </a:rPr>
              <a:t>Risk)</a:t>
            </a:r>
            <a:endParaRPr sz="900">
              <a:latin typeface="Noto Sans"/>
              <a:cs typeface="Noto Sans"/>
            </a:endParaRPr>
          </a:p>
          <a:p>
            <a:pPr marL="441959" indent="-215265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dirty="0" sz="900" spc="20">
                <a:solidFill>
                  <a:srgbClr val="212121"/>
                </a:solidFill>
                <a:latin typeface="Noto Sans"/>
                <a:cs typeface="Noto Sans"/>
              </a:rPr>
              <a:t>No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internal server 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errors detected </a:t>
            </a:r>
            <a:r>
              <a:rPr dirty="0" sz="900" spc="10">
                <a:solidFill>
                  <a:srgbClr val="808080"/>
                </a:solidFill>
                <a:latin typeface="Noto Sans"/>
                <a:cs typeface="Noto Sans"/>
              </a:rPr>
              <a:t>(Low</a:t>
            </a:r>
            <a:r>
              <a:rPr dirty="0" sz="900" spc="-15">
                <a:solidFill>
                  <a:srgbClr val="808080"/>
                </a:solidFill>
                <a:latin typeface="Noto Sans"/>
                <a:cs typeface="Noto Sans"/>
              </a:rPr>
              <a:t> </a:t>
            </a:r>
            <a:r>
              <a:rPr dirty="0" sz="900" spc="10">
                <a:solidFill>
                  <a:srgbClr val="808080"/>
                </a:solidFill>
                <a:latin typeface="Noto Sans"/>
                <a:cs typeface="Noto Sans"/>
              </a:rPr>
              <a:t>Risk)</a:t>
            </a:r>
            <a:endParaRPr sz="9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</a:pPr>
            <a:r>
              <a:rPr dirty="0" sz="1500" spc="-15" b="1">
                <a:solidFill>
                  <a:srgbClr val="212121"/>
                </a:solidFill>
                <a:latin typeface="Noto Sans"/>
                <a:cs typeface="Noto Sans"/>
              </a:rPr>
              <a:t>Hardening</a:t>
            </a:r>
            <a:r>
              <a:rPr dirty="0" sz="1500" b="1">
                <a:solidFill>
                  <a:srgbClr val="212121"/>
                </a:solidFill>
                <a:latin typeface="Noto Sans"/>
                <a:cs typeface="Noto Sans"/>
              </a:rPr>
              <a:t> </a:t>
            </a:r>
            <a:r>
              <a:rPr dirty="0" sz="1500" spc="-10" b="1">
                <a:solidFill>
                  <a:srgbClr val="212121"/>
                </a:solidFill>
                <a:latin typeface="Noto Sans"/>
                <a:cs typeface="Noto Sans"/>
              </a:rPr>
              <a:t>Improvements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1955" y="2531364"/>
            <a:ext cx="5422900" cy="227329"/>
          </a:xfrm>
          <a:prstGeom prst="rect">
            <a:avLst/>
          </a:prstGeom>
          <a:solidFill>
            <a:srgbClr val="F6F6F6"/>
          </a:solidFill>
        </p:spPr>
        <p:txBody>
          <a:bodyPr wrap="square" lIns="0" tIns="13335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dirty="0" sz="1200" spc="5">
                <a:solidFill>
                  <a:srgbClr val="212121"/>
                </a:solidFill>
                <a:latin typeface="Noto Sans"/>
                <a:cs typeface="Noto Sans"/>
              </a:rPr>
              <a:t>TLS</a:t>
            </a:r>
            <a:endParaRPr sz="1200">
              <a:latin typeface="Noto Sans"/>
              <a:cs typeface="Noto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71955" y="2866644"/>
            <a:ext cx="5422900" cy="670560"/>
            <a:chOff x="1171955" y="2866644"/>
            <a:chExt cx="5422900" cy="670560"/>
          </a:xfrm>
        </p:grpSpPr>
        <p:sp>
          <p:nvSpPr>
            <p:cNvPr id="5" name="object 5"/>
            <p:cNvSpPr/>
            <p:nvPr/>
          </p:nvSpPr>
          <p:spPr>
            <a:xfrm>
              <a:off x="1171955" y="2875788"/>
              <a:ext cx="5422900" cy="269875"/>
            </a:xfrm>
            <a:custGeom>
              <a:avLst/>
              <a:gdLst/>
              <a:ahLst/>
              <a:cxnLst/>
              <a:rect l="l" t="t" r="r" b="b"/>
              <a:pathLst>
                <a:path w="5422900" h="269875">
                  <a:moveTo>
                    <a:pt x="5422392" y="269747"/>
                  </a:moveTo>
                  <a:lnTo>
                    <a:pt x="0" y="269747"/>
                  </a:lnTo>
                  <a:lnTo>
                    <a:pt x="0" y="0"/>
                  </a:lnTo>
                  <a:lnTo>
                    <a:pt x="5422392" y="0"/>
                  </a:lnTo>
                  <a:lnTo>
                    <a:pt x="5422392" y="269747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1955" y="2866644"/>
              <a:ext cx="5422900" cy="9525"/>
            </a:xfrm>
            <a:custGeom>
              <a:avLst/>
              <a:gdLst/>
              <a:ahLst/>
              <a:cxnLst/>
              <a:rect l="l" t="t" r="r" b="b"/>
              <a:pathLst>
                <a:path w="5422900" h="9525">
                  <a:moveTo>
                    <a:pt x="5422392" y="9143"/>
                  </a:moveTo>
                  <a:lnTo>
                    <a:pt x="0" y="9143"/>
                  </a:lnTo>
                  <a:lnTo>
                    <a:pt x="0" y="0"/>
                  </a:lnTo>
                  <a:lnTo>
                    <a:pt x="5422392" y="0"/>
                  </a:lnTo>
                  <a:lnTo>
                    <a:pt x="5422392" y="914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71956" y="3145535"/>
              <a:ext cx="5422900" cy="391795"/>
            </a:xfrm>
            <a:custGeom>
              <a:avLst/>
              <a:gdLst/>
              <a:ahLst/>
              <a:cxnLst/>
              <a:rect l="l" t="t" r="r" b="b"/>
              <a:pathLst>
                <a:path w="5422900" h="391795">
                  <a:moveTo>
                    <a:pt x="5422392" y="0"/>
                  </a:moveTo>
                  <a:lnTo>
                    <a:pt x="0" y="0"/>
                  </a:lnTo>
                  <a:lnTo>
                    <a:pt x="0" y="163068"/>
                  </a:lnTo>
                  <a:lnTo>
                    <a:pt x="0" y="391668"/>
                  </a:lnTo>
                  <a:lnTo>
                    <a:pt x="5422392" y="391668"/>
                  </a:lnTo>
                  <a:lnTo>
                    <a:pt x="5422392" y="163068"/>
                  </a:lnTo>
                  <a:lnTo>
                    <a:pt x="5422392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171955" y="3643884"/>
            <a:ext cx="5422900" cy="669290"/>
            <a:chOff x="1171955" y="3643884"/>
            <a:chExt cx="5422900" cy="669290"/>
          </a:xfrm>
        </p:grpSpPr>
        <p:sp>
          <p:nvSpPr>
            <p:cNvPr id="9" name="object 9"/>
            <p:cNvSpPr/>
            <p:nvPr/>
          </p:nvSpPr>
          <p:spPr>
            <a:xfrm>
              <a:off x="1171955" y="3653028"/>
              <a:ext cx="5422900" cy="269875"/>
            </a:xfrm>
            <a:custGeom>
              <a:avLst/>
              <a:gdLst/>
              <a:ahLst/>
              <a:cxnLst/>
              <a:rect l="l" t="t" r="r" b="b"/>
              <a:pathLst>
                <a:path w="5422900" h="269875">
                  <a:moveTo>
                    <a:pt x="5422392" y="269748"/>
                  </a:moveTo>
                  <a:lnTo>
                    <a:pt x="0" y="269748"/>
                  </a:lnTo>
                  <a:lnTo>
                    <a:pt x="0" y="0"/>
                  </a:lnTo>
                  <a:lnTo>
                    <a:pt x="5422392" y="0"/>
                  </a:lnTo>
                  <a:lnTo>
                    <a:pt x="5422392" y="269748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71955" y="3643884"/>
              <a:ext cx="5422900" cy="9525"/>
            </a:xfrm>
            <a:custGeom>
              <a:avLst/>
              <a:gdLst/>
              <a:ahLst/>
              <a:cxnLst/>
              <a:rect l="l" t="t" r="r" b="b"/>
              <a:pathLst>
                <a:path w="5422900" h="9525">
                  <a:moveTo>
                    <a:pt x="5422392" y="9143"/>
                  </a:moveTo>
                  <a:lnTo>
                    <a:pt x="0" y="9143"/>
                  </a:lnTo>
                  <a:lnTo>
                    <a:pt x="0" y="0"/>
                  </a:lnTo>
                  <a:lnTo>
                    <a:pt x="5422392" y="0"/>
                  </a:lnTo>
                  <a:lnTo>
                    <a:pt x="5422392" y="9143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71956" y="3922775"/>
              <a:ext cx="5422900" cy="390525"/>
            </a:xfrm>
            <a:custGeom>
              <a:avLst/>
              <a:gdLst/>
              <a:ahLst/>
              <a:cxnLst/>
              <a:rect l="l" t="t" r="r" b="b"/>
              <a:pathLst>
                <a:path w="5422900" h="390525">
                  <a:moveTo>
                    <a:pt x="5422392" y="0"/>
                  </a:moveTo>
                  <a:lnTo>
                    <a:pt x="0" y="0"/>
                  </a:lnTo>
                  <a:lnTo>
                    <a:pt x="0" y="163068"/>
                  </a:lnTo>
                  <a:lnTo>
                    <a:pt x="0" y="390144"/>
                  </a:lnTo>
                  <a:lnTo>
                    <a:pt x="5422392" y="390144"/>
                  </a:lnTo>
                  <a:lnTo>
                    <a:pt x="5422392" y="163068"/>
                  </a:lnTo>
                  <a:lnTo>
                    <a:pt x="5422392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171955" y="4421123"/>
            <a:ext cx="5422900" cy="2171700"/>
            <a:chOff x="1171955" y="4421123"/>
            <a:chExt cx="5422900" cy="2171700"/>
          </a:xfrm>
        </p:grpSpPr>
        <p:sp>
          <p:nvSpPr>
            <p:cNvPr id="13" name="object 13"/>
            <p:cNvSpPr/>
            <p:nvPr/>
          </p:nvSpPr>
          <p:spPr>
            <a:xfrm>
              <a:off x="1171955" y="4430267"/>
              <a:ext cx="5422900" cy="269875"/>
            </a:xfrm>
            <a:custGeom>
              <a:avLst/>
              <a:gdLst/>
              <a:ahLst/>
              <a:cxnLst/>
              <a:rect l="l" t="t" r="r" b="b"/>
              <a:pathLst>
                <a:path w="5422900" h="269875">
                  <a:moveTo>
                    <a:pt x="5422392" y="269747"/>
                  </a:moveTo>
                  <a:lnTo>
                    <a:pt x="0" y="269747"/>
                  </a:lnTo>
                  <a:lnTo>
                    <a:pt x="0" y="0"/>
                  </a:lnTo>
                  <a:lnTo>
                    <a:pt x="5422392" y="0"/>
                  </a:lnTo>
                  <a:lnTo>
                    <a:pt x="5422392" y="269747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71955" y="4421123"/>
              <a:ext cx="5422900" cy="9525"/>
            </a:xfrm>
            <a:custGeom>
              <a:avLst/>
              <a:gdLst/>
              <a:ahLst/>
              <a:cxnLst/>
              <a:rect l="l" t="t" r="r" b="b"/>
              <a:pathLst>
                <a:path w="5422900" h="9525">
                  <a:moveTo>
                    <a:pt x="5422392" y="9144"/>
                  </a:moveTo>
                  <a:lnTo>
                    <a:pt x="0" y="9144"/>
                  </a:lnTo>
                  <a:lnTo>
                    <a:pt x="0" y="0"/>
                  </a:lnTo>
                  <a:lnTo>
                    <a:pt x="5422392" y="0"/>
                  </a:lnTo>
                  <a:lnTo>
                    <a:pt x="5422392" y="9144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171956" y="4700015"/>
              <a:ext cx="5422900" cy="1892935"/>
            </a:xfrm>
            <a:custGeom>
              <a:avLst/>
              <a:gdLst/>
              <a:ahLst/>
              <a:cxnLst/>
              <a:rect l="l" t="t" r="r" b="b"/>
              <a:pathLst>
                <a:path w="5422900" h="1892934">
                  <a:moveTo>
                    <a:pt x="5422392" y="0"/>
                  </a:moveTo>
                  <a:lnTo>
                    <a:pt x="0" y="0"/>
                  </a:lnTo>
                  <a:lnTo>
                    <a:pt x="0" y="161544"/>
                  </a:lnTo>
                  <a:lnTo>
                    <a:pt x="0" y="432816"/>
                  </a:lnTo>
                  <a:lnTo>
                    <a:pt x="0" y="1892808"/>
                  </a:lnTo>
                  <a:lnTo>
                    <a:pt x="5422392" y="1892808"/>
                  </a:lnTo>
                  <a:lnTo>
                    <a:pt x="5422392" y="161544"/>
                  </a:lnTo>
                  <a:lnTo>
                    <a:pt x="5422392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171955" y="2961498"/>
            <a:ext cx="5422900" cy="36328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6510" marR="122555">
              <a:lnSpc>
                <a:spcPct val="117800"/>
              </a:lnSpc>
              <a:spcBef>
                <a:spcPts val="90"/>
              </a:spcBef>
            </a:pP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This 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TLS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connection 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uses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obsolete cryptography. 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Please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prioritize 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modern cipher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suites 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such </a:t>
            </a:r>
            <a:r>
              <a:rPr dirty="0" sz="900" spc="5">
                <a:solidFill>
                  <a:srgbClr val="212121"/>
                </a:solidFill>
                <a:latin typeface="Noto Sans"/>
                <a:cs typeface="Noto Sans"/>
              </a:rPr>
              <a:t>as  </a:t>
            </a:r>
            <a:r>
              <a:rPr dirty="0" sz="900" spc="20">
                <a:solidFill>
                  <a:srgbClr val="212121"/>
                </a:solidFill>
                <a:latin typeface="Noto Sans"/>
                <a:cs typeface="Noto Sans"/>
              </a:rPr>
              <a:t>ECDHE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with</a:t>
            </a:r>
            <a:r>
              <a:rPr dirty="0" sz="900" spc="-20">
                <a:solidFill>
                  <a:srgbClr val="212121"/>
                </a:solidFill>
                <a:latin typeface="Noto Sans"/>
                <a:cs typeface="Noto Sans"/>
              </a:rPr>
              <a:t> </a:t>
            </a:r>
            <a:r>
              <a:rPr dirty="0" sz="900" spc="20">
                <a:solidFill>
                  <a:srgbClr val="212121"/>
                </a:solidFill>
                <a:latin typeface="Noto Sans"/>
                <a:cs typeface="Noto Sans"/>
              </a:rPr>
              <a:t>AES-GCM.</a:t>
            </a:r>
            <a:endParaRPr sz="900">
              <a:latin typeface="Noto Sans"/>
              <a:cs typeface="Noto Sans"/>
            </a:endParaRPr>
          </a:p>
          <a:p>
            <a:pPr marL="16510">
              <a:lnSpc>
                <a:spcPct val="100000"/>
              </a:lnSpc>
              <a:spcBef>
                <a:spcPts val="204"/>
              </a:spcBef>
            </a:pPr>
            <a:r>
              <a:rPr dirty="0" sz="1200">
                <a:solidFill>
                  <a:srgbClr val="212121"/>
                </a:solidFill>
                <a:latin typeface="Noto Sans"/>
                <a:cs typeface="Noto Sans"/>
              </a:rPr>
              <a:t>Protection</a:t>
            </a:r>
            <a:endParaRPr sz="12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Noto Sans"/>
              <a:cs typeface="Noto Sans"/>
            </a:endParaRPr>
          </a:p>
          <a:p>
            <a:pPr marL="16510" marR="238125">
              <a:lnSpc>
                <a:spcPct val="117800"/>
              </a:lnSpc>
            </a:pPr>
            <a:r>
              <a:rPr dirty="0" sz="900" spc="20">
                <a:solidFill>
                  <a:srgbClr val="212121"/>
                </a:solidFill>
                <a:latin typeface="Noto Sans"/>
                <a:cs typeface="Noto Sans"/>
              </a:rPr>
              <a:t>No 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website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application firewall detected. 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Please </a:t>
            </a:r>
            <a:r>
              <a:rPr dirty="0" sz="900" spc="5">
                <a:solidFill>
                  <a:srgbClr val="212121"/>
                </a:solidFill>
                <a:latin typeface="Noto Sans"/>
                <a:cs typeface="Noto Sans"/>
              </a:rPr>
              <a:t>install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a 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cloud-based WAF </a:t>
            </a:r>
            <a:r>
              <a:rPr dirty="0" sz="900" spc="5">
                <a:solidFill>
                  <a:srgbClr val="212121"/>
                </a:solidFill>
                <a:latin typeface="Noto Sans"/>
                <a:cs typeface="Noto Sans"/>
              </a:rPr>
              <a:t>to 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prevent website 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hacks 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and </a:t>
            </a:r>
            <a:r>
              <a:rPr dirty="0" sz="900" spc="20">
                <a:solidFill>
                  <a:srgbClr val="212121"/>
                </a:solidFill>
                <a:latin typeface="Noto Sans"/>
                <a:cs typeface="Noto Sans"/>
              </a:rPr>
              <a:t>DDoS</a:t>
            </a:r>
            <a:r>
              <a:rPr dirty="0" sz="900" spc="30">
                <a:solidFill>
                  <a:srgbClr val="212121"/>
                </a:solidFill>
                <a:latin typeface="Noto Sans"/>
                <a:cs typeface="Noto Sans"/>
              </a:rPr>
              <a:t> </a:t>
            </a:r>
            <a:r>
              <a:rPr dirty="0" sz="900" spc="5">
                <a:solidFill>
                  <a:srgbClr val="212121"/>
                </a:solidFill>
                <a:latin typeface="Noto Sans"/>
                <a:cs typeface="Noto Sans"/>
              </a:rPr>
              <a:t>attacks.</a:t>
            </a:r>
            <a:endParaRPr sz="900">
              <a:latin typeface="Noto Sans"/>
              <a:cs typeface="Noto Sans"/>
            </a:endParaRPr>
          </a:p>
          <a:p>
            <a:pPr marL="16510">
              <a:lnSpc>
                <a:spcPct val="100000"/>
              </a:lnSpc>
              <a:spcBef>
                <a:spcPts val="215"/>
              </a:spcBef>
            </a:pPr>
            <a:r>
              <a:rPr dirty="0" sz="1200">
                <a:solidFill>
                  <a:srgbClr val="212121"/>
                </a:solidFill>
                <a:latin typeface="Noto Sans"/>
                <a:cs typeface="Noto Sans"/>
              </a:rPr>
              <a:t>Security</a:t>
            </a:r>
            <a:r>
              <a:rPr dirty="0" sz="1200" spc="-15">
                <a:solidFill>
                  <a:srgbClr val="212121"/>
                </a:solidFill>
                <a:latin typeface="Noto Sans"/>
                <a:cs typeface="Noto Sans"/>
              </a:rPr>
              <a:t> </a:t>
            </a:r>
            <a:r>
              <a:rPr dirty="0" sz="1200" spc="5">
                <a:solidFill>
                  <a:srgbClr val="212121"/>
                </a:solidFill>
                <a:latin typeface="Noto Sans"/>
                <a:cs typeface="Noto Sans"/>
              </a:rPr>
              <a:t>Headers</a:t>
            </a:r>
            <a:endParaRPr sz="12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Noto Sans"/>
              <a:cs typeface="Noto Sans"/>
            </a:endParaRPr>
          </a:p>
          <a:p>
            <a:pPr marL="16510" marR="141605">
              <a:lnSpc>
                <a:spcPct val="117800"/>
              </a:lnSpc>
            </a:pPr>
            <a:r>
              <a:rPr dirty="0" sz="900" spc="5">
                <a:solidFill>
                  <a:srgbClr val="212121"/>
                </a:solidFill>
                <a:latin typeface="Noto Sans"/>
                <a:cs typeface="Noto Sans"/>
              </a:rPr>
              <a:t>Missing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security header </a:t>
            </a:r>
            <a:r>
              <a:rPr dirty="0" sz="900">
                <a:solidFill>
                  <a:srgbClr val="212121"/>
                </a:solidFill>
                <a:latin typeface="Noto Sans"/>
                <a:cs typeface="Noto Sans"/>
              </a:rPr>
              <a:t>for </a:t>
            </a:r>
            <a:r>
              <a:rPr dirty="0" sz="900" spc="5">
                <a:solidFill>
                  <a:srgbClr val="212121"/>
                </a:solidFill>
                <a:latin typeface="Noto Sans"/>
                <a:cs typeface="Noto Sans"/>
              </a:rPr>
              <a:t>ClickJacking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Protection. </a:t>
            </a:r>
            <a:r>
              <a:rPr dirty="0" sz="900" spc="5">
                <a:solidFill>
                  <a:srgbClr val="212121"/>
                </a:solidFill>
                <a:latin typeface="Noto Sans"/>
                <a:cs typeface="Noto Sans"/>
              </a:rPr>
              <a:t>Alternatively, 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you can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use Content-Security-  Policy: frame-ancestors 'none'.</a:t>
            </a:r>
            <a:endParaRPr sz="900">
              <a:latin typeface="Noto Sans"/>
              <a:cs typeface="Noto Sans"/>
            </a:endParaRPr>
          </a:p>
          <a:p>
            <a:pPr marL="16510">
              <a:lnSpc>
                <a:spcPct val="100000"/>
              </a:lnSpc>
              <a:spcBef>
                <a:spcPts val="1045"/>
              </a:spcBef>
            </a:pPr>
            <a:r>
              <a:rPr dirty="0" sz="900" spc="5">
                <a:solidFill>
                  <a:srgbClr val="212121"/>
                </a:solidFill>
                <a:latin typeface="Noto Sans"/>
                <a:cs typeface="Noto Sans"/>
              </a:rPr>
              <a:t>Missing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security header to 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prevent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Content 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Type</a:t>
            </a:r>
            <a:r>
              <a:rPr dirty="0" sz="900" spc="25">
                <a:solidFill>
                  <a:srgbClr val="212121"/>
                </a:solidFill>
                <a:latin typeface="Noto Sans"/>
                <a:cs typeface="Noto Sans"/>
              </a:rPr>
              <a:t> </a:t>
            </a:r>
            <a:r>
              <a:rPr dirty="0" sz="900">
                <a:solidFill>
                  <a:srgbClr val="212121"/>
                </a:solidFill>
                <a:latin typeface="Noto Sans"/>
                <a:cs typeface="Noto Sans"/>
              </a:rPr>
              <a:t>sniffing.</a:t>
            </a:r>
            <a:endParaRPr sz="900">
              <a:latin typeface="Noto Sans"/>
              <a:cs typeface="Noto Sans"/>
            </a:endParaRPr>
          </a:p>
          <a:p>
            <a:pPr marL="16510" marR="1784350">
              <a:lnSpc>
                <a:spcPct val="117800"/>
              </a:lnSpc>
              <a:spcBef>
                <a:spcPts val="850"/>
              </a:spcBef>
            </a:pPr>
            <a:r>
              <a:rPr dirty="0" sz="900" spc="5">
                <a:solidFill>
                  <a:srgbClr val="212121"/>
                </a:solidFill>
                <a:latin typeface="Noto Sans"/>
                <a:cs typeface="Noto Sans"/>
              </a:rPr>
              <a:t>Missing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Strict-Transport-Security security header. Affected </a:t>
            </a:r>
            <a:r>
              <a:rPr dirty="0" sz="900" spc="5">
                <a:solidFill>
                  <a:srgbClr val="212121"/>
                </a:solidFill>
                <a:latin typeface="Noto Sans"/>
                <a:cs typeface="Noto Sans"/>
              </a:rPr>
              <a:t>pages: 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https://zero.webappsecurity.com/</a:t>
            </a:r>
            <a:endParaRPr sz="900">
              <a:latin typeface="Noto Sans"/>
              <a:cs typeface="Noto Sans"/>
            </a:endParaRPr>
          </a:p>
          <a:p>
            <a:pPr marL="16510" marR="257810">
              <a:lnSpc>
                <a:spcPct val="117800"/>
              </a:lnSpc>
              <a:spcBef>
                <a:spcPts val="865"/>
              </a:spcBef>
            </a:pPr>
            <a:r>
              <a:rPr dirty="0" sz="900" spc="5">
                <a:solidFill>
                  <a:srgbClr val="212121"/>
                </a:solidFill>
                <a:latin typeface="Noto Sans"/>
                <a:cs typeface="Noto Sans"/>
              </a:rPr>
              <a:t>Missing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Content-Security-Policy directive. </a:t>
            </a:r>
            <a:r>
              <a:rPr dirty="0" sz="900" spc="25">
                <a:solidFill>
                  <a:srgbClr val="212121"/>
                </a:solidFill>
                <a:latin typeface="Noto Sans"/>
                <a:cs typeface="Noto Sans"/>
              </a:rPr>
              <a:t>We 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recommend </a:t>
            </a:r>
            <a:r>
              <a:rPr dirty="0" sz="900" spc="5">
                <a:solidFill>
                  <a:srgbClr val="212121"/>
                </a:solidFill>
                <a:latin typeface="Noto Sans"/>
                <a:cs typeface="Noto Sans"/>
              </a:rPr>
              <a:t>to 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add </a:t>
            </a:r>
            <a:r>
              <a:rPr dirty="0" sz="900" spc="5">
                <a:solidFill>
                  <a:srgbClr val="212121"/>
                </a:solidFill>
                <a:latin typeface="Noto Sans"/>
                <a:cs typeface="Noto Sans"/>
              </a:rPr>
              <a:t>the following 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CSP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directives  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(you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can 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use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default-src </a:t>
            </a:r>
            <a:r>
              <a:rPr dirty="0" sz="900" spc="5">
                <a:solidFill>
                  <a:srgbClr val="212121"/>
                </a:solidFill>
                <a:latin typeface="Noto Sans"/>
                <a:cs typeface="Noto Sans"/>
              </a:rPr>
              <a:t>if all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values are the same): </a:t>
            </a:r>
            <a:r>
              <a:rPr dirty="0" sz="900" spc="5">
                <a:solidFill>
                  <a:srgbClr val="212121"/>
                </a:solidFill>
                <a:latin typeface="Noto Sans"/>
                <a:cs typeface="Noto Sans"/>
              </a:rPr>
              <a:t>script-src,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object-src, </a:t>
            </a:r>
            <a:r>
              <a:rPr dirty="0" sz="900" spc="5">
                <a:solidFill>
                  <a:srgbClr val="212121"/>
                </a:solidFill>
                <a:latin typeface="Noto Sans"/>
                <a:cs typeface="Noto Sans"/>
              </a:rPr>
              <a:t>base-uri,</a:t>
            </a:r>
            <a:r>
              <a:rPr dirty="0" sz="900" spc="155">
                <a:solidFill>
                  <a:srgbClr val="212121"/>
                </a:solidFill>
                <a:latin typeface="Noto Sans"/>
                <a:cs typeface="Noto Sans"/>
              </a:rPr>
              <a:t>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frame-src</a:t>
            </a:r>
            <a:endParaRPr sz="900">
              <a:latin typeface="Noto Sans"/>
              <a:cs typeface="Noto Sans"/>
            </a:endParaRPr>
          </a:p>
          <a:p>
            <a:pPr marL="16510" marR="433705">
              <a:lnSpc>
                <a:spcPct val="117800"/>
              </a:lnSpc>
              <a:spcBef>
                <a:spcPts val="865"/>
              </a:spcBef>
            </a:pP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Default server 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banners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displayed. 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Your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site </a:t>
            </a:r>
            <a:r>
              <a:rPr dirty="0" sz="900" spc="5">
                <a:solidFill>
                  <a:srgbClr val="212121"/>
                </a:solidFill>
                <a:latin typeface="Noto Sans"/>
                <a:cs typeface="Noto Sans"/>
              </a:rPr>
              <a:t>is displaying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your 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web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server default </a:t>
            </a:r>
            <a:r>
              <a:rPr dirty="0" sz="900" spc="15">
                <a:solidFill>
                  <a:srgbClr val="212121"/>
                </a:solidFill>
                <a:latin typeface="Noto Sans"/>
                <a:cs typeface="Noto Sans"/>
              </a:rPr>
              <a:t>banners.  </a:t>
            </a: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Affected</a:t>
            </a:r>
            <a:r>
              <a:rPr dirty="0" sz="900">
                <a:solidFill>
                  <a:srgbClr val="212121"/>
                </a:solidFill>
                <a:latin typeface="Noto Sans"/>
                <a:cs typeface="Noto Sans"/>
              </a:rPr>
              <a:t> </a:t>
            </a:r>
            <a:r>
              <a:rPr dirty="0" sz="900" spc="5">
                <a:solidFill>
                  <a:srgbClr val="212121"/>
                </a:solidFill>
                <a:latin typeface="Noto Sans"/>
                <a:cs typeface="Noto Sans"/>
              </a:rPr>
              <a:t>pages:</a:t>
            </a:r>
            <a:endParaRPr sz="900">
              <a:latin typeface="Noto Sans"/>
              <a:cs typeface="Noto Sans"/>
            </a:endParaRPr>
          </a:p>
          <a:p>
            <a:pPr marL="16510">
              <a:lnSpc>
                <a:spcPct val="100000"/>
              </a:lnSpc>
              <a:spcBef>
                <a:spcPts val="200"/>
              </a:spcBef>
            </a:pPr>
            <a:r>
              <a:rPr dirty="0" sz="900" spc="10">
                <a:solidFill>
                  <a:srgbClr val="212121"/>
                </a:solidFill>
                <a:latin typeface="Noto Sans"/>
                <a:cs typeface="Noto Sans"/>
              </a:rPr>
              <a:t>https://zero.webappsecurity.com/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6019" y="6971722"/>
            <a:ext cx="1528445" cy="65659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300" spc="5">
                <a:latin typeface="Carlito"/>
                <a:cs typeface="Carlito"/>
              </a:rPr>
              <a:t>REPORTED</a:t>
            </a:r>
            <a:r>
              <a:rPr dirty="0" sz="1300" spc="-10">
                <a:latin typeface="Carlito"/>
                <a:cs typeface="Carlito"/>
              </a:rPr>
              <a:t> </a:t>
            </a:r>
            <a:r>
              <a:rPr dirty="0" sz="1300" spc="10">
                <a:latin typeface="Carlito"/>
                <a:cs typeface="Carlito"/>
              </a:rPr>
              <a:t>BY</a:t>
            </a:r>
            <a:endParaRPr sz="1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u="sng" sz="1300" spc="-3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00" spc="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SAURABH</a:t>
            </a:r>
            <a:r>
              <a:rPr dirty="0" u="sng" sz="1300" spc="-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300" spc="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SATAPATHY</a:t>
            </a:r>
            <a:endParaRPr sz="1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saura</dc:creator>
  <dc:title>Microsoft Word - Document1</dc:title>
  <dcterms:created xsi:type="dcterms:W3CDTF">2021-07-31T15:57:00Z</dcterms:created>
  <dcterms:modified xsi:type="dcterms:W3CDTF">2021-07-31T15:57:00Z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2021-07-31T00:00:00Z</vt:filetime>
  </property>
  <property fmtid="{D5CDD505-2E9C-101B-9397-08002B2CF9AE}" pid="3" name="LastSaved">
    <vt:filetime>2021-07-31T00:00:00Z</vt:filetime>
  </property>
</Properties>
</file>