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8" r:id="rId2"/>
    <p:sldId id="259" r:id="rId3"/>
    <p:sldId id="260" r:id="rId4"/>
    <p:sldId id="261" r:id="rId5"/>
    <p:sldId id="267" r:id="rId6"/>
    <p:sldId id="268" r:id="rId7"/>
    <p:sldId id="262" r:id="rId8"/>
    <p:sldId id="269"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78FDA-85AA-46E8-B40E-4F3A514D15E3}" type="datetimeFigureOut">
              <a:rPr lang="en-US" smtClean="0"/>
              <a:t>10/4/2019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E2218-46DE-49FD-976A-82F8C04790C8}" type="slidenum">
              <a:rPr lang="en-US" smtClean="0"/>
              <a:t>‹#›</a:t>
            </a:fld>
            <a:endParaRPr lang="en-US"/>
          </a:p>
        </p:txBody>
      </p:sp>
    </p:spTree>
    <p:extLst>
      <p:ext uri="{BB962C8B-B14F-4D97-AF65-F5344CB8AC3E}">
        <p14:creationId xmlns:p14="http://schemas.microsoft.com/office/powerpoint/2010/main" val="104923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10/4/2019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2C6C-D0D7-4460-9C8C-FCF7D547EDFB}"/>
              </a:ext>
            </a:extLst>
          </p:cNvPr>
          <p:cNvSpPr>
            <a:spLocks noGrp="1"/>
          </p:cNvSpPr>
          <p:nvPr>
            <p:ph type="ctrTitle"/>
          </p:nvPr>
        </p:nvSpPr>
        <p:spPr/>
        <p:txBody>
          <a:bodyPr/>
          <a:lstStyle/>
          <a:p>
            <a:r>
              <a:rPr lang="en-US" dirty="0" err="1"/>
              <a:t>Parkme</a:t>
            </a:r>
            <a:r>
              <a:rPr lang="en-US" dirty="0"/>
              <a:t> </a:t>
            </a:r>
          </a:p>
        </p:txBody>
      </p:sp>
      <p:sp>
        <p:nvSpPr>
          <p:cNvPr id="3" name="Subtitle 2">
            <a:extLst>
              <a:ext uri="{FF2B5EF4-FFF2-40B4-BE49-F238E27FC236}">
                <a16:creationId xmlns:a16="http://schemas.microsoft.com/office/drawing/2014/main" id="{F2FC2895-BC10-40D6-B4A7-4CBAFCCE9C1D}"/>
              </a:ext>
            </a:extLst>
          </p:cNvPr>
          <p:cNvSpPr>
            <a:spLocks noGrp="1"/>
          </p:cNvSpPr>
          <p:nvPr>
            <p:ph type="subTitle" idx="1"/>
          </p:nvPr>
        </p:nvSpPr>
        <p:spPr/>
        <p:txBody>
          <a:bodyPr/>
          <a:lstStyle/>
          <a:p>
            <a:r>
              <a:rPr lang="en-US" dirty="0">
                <a:solidFill>
                  <a:schemeClr val="accent1">
                    <a:lumMod val="75000"/>
                  </a:schemeClr>
                </a:solidFill>
              </a:rPr>
              <a:t>Parking spots just for you……….</a:t>
            </a:r>
          </a:p>
        </p:txBody>
      </p:sp>
    </p:spTree>
    <p:extLst>
      <p:ext uri="{BB962C8B-B14F-4D97-AF65-F5344CB8AC3E}">
        <p14:creationId xmlns:p14="http://schemas.microsoft.com/office/powerpoint/2010/main" val="250080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BE50AF-F5BB-4DA7-9491-163F00079FF0}"/>
              </a:ext>
            </a:extLst>
          </p:cNvPr>
          <p:cNvSpPr/>
          <p:nvPr/>
        </p:nvSpPr>
        <p:spPr>
          <a:xfrm>
            <a:off x="3895061" y="224135"/>
            <a:ext cx="4136838" cy="923330"/>
          </a:xfrm>
          <a:prstGeom prst="rect">
            <a:avLst/>
          </a:prstGeom>
          <a:noFill/>
        </p:spPr>
        <p:txBody>
          <a:bodyPr wrap="none" lIns="91440" tIns="45720" rIns="91440" bIns="45720">
            <a:spAutoFit/>
          </a:bodyPr>
          <a:lstStyle/>
          <a:p>
            <a:pPr algn="ctr"/>
            <a:r>
              <a:rPr lang="en-US" sz="5400" i="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a:t>
            </a:r>
            <a:r>
              <a:rPr lang="en-US" sz="5400"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pen source</a:t>
            </a:r>
            <a:endParaRPr lang="en-US" sz="5400" i="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DD5C3396-60B9-4BD9-B548-068E5F46E5A8}"/>
              </a:ext>
            </a:extLst>
          </p:cNvPr>
          <p:cNvPicPr>
            <a:picLocks noChangeAspect="1"/>
          </p:cNvPicPr>
          <p:nvPr/>
        </p:nvPicPr>
        <p:blipFill>
          <a:blip r:embed="rId2"/>
          <a:stretch>
            <a:fillRect/>
          </a:stretch>
        </p:blipFill>
        <p:spPr>
          <a:xfrm>
            <a:off x="7673008" y="2030048"/>
            <a:ext cx="4333610" cy="2186980"/>
          </a:xfrm>
          <a:prstGeom prst="rect">
            <a:avLst/>
          </a:prstGeom>
        </p:spPr>
      </p:pic>
    </p:spTree>
    <p:extLst>
      <p:ext uri="{BB962C8B-B14F-4D97-AF65-F5344CB8AC3E}">
        <p14:creationId xmlns:p14="http://schemas.microsoft.com/office/powerpoint/2010/main" val="2792861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7769A4-CB87-4C60-B3A5-3D95987FEC97}"/>
              </a:ext>
            </a:extLst>
          </p:cNvPr>
          <p:cNvSpPr/>
          <p:nvPr/>
        </p:nvSpPr>
        <p:spPr>
          <a:xfrm>
            <a:off x="2600221" y="290396"/>
            <a:ext cx="6726521" cy="923330"/>
          </a:xfrm>
          <a:prstGeom prst="rect">
            <a:avLst/>
          </a:prstGeom>
          <a:noFill/>
        </p:spPr>
        <p:txBody>
          <a:bodyPr wrap="none" lIns="91440" tIns="45720" rIns="91440" bIns="45720">
            <a:spAutoFit/>
          </a:bodyPr>
          <a:lstStyle/>
          <a:p>
            <a:pPr algn="ctr"/>
            <a:r>
              <a:rPr lang="en-US" sz="54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Future amendment</a:t>
            </a:r>
            <a:endParaRPr lang="en-US" sz="5400" b="1" i="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 name="TextBox 1">
            <a:extLst>
              <a:ext uri="{FF2B5EF4-FFF2-40B4-BE49-F238E27FC236}">
                <a16:creationId xmlns:a16="http://schemas.microsoft.com/office/drawing/2014/main" id="{A550A93E-28F0-4902-AC30-893478A9C7C8}"/>
              </a:ext>
            </a:extLst>
          </p:cNvPr>
          <p:cNvSpPr txBox="1"/>
          <p:nvPr/>
        </p:nvSpPr>
        <p:spPr>
          <a:xfrm>
            <a:off x="397566" y="1678505"/>
            <a:ext cx="6726521" cy="6093976"/>
          </a:xfrm>
          <a:prstGeom prst="rect">
            <a:avLst/>
          </a:prstGeom>
          <a:noFill/>
        </p:spPr>
        <p:txBody>
          <a:bodyPr wrap="square" rtlCol="0">
            <a:spAutoFit/>
          </a:bodyPr>
          <a:lstStyle/>
          <a:p>
            <a:r>
              <a:rPr lang="en-US" sz="2000" dirty="0"/>
              <a:t>We are making this project for the ground level parking.</a:t>
            </a:r>
          </a:p>
          <a:p>
            <a:endParaRPr lang="en-US" sz="2000" dirty="0"/>
          </a:p>
          <a:p>
            <a:r>
              <a:rPr lang="en-US" sz="2000" dirty="0"/>
              <a:t>In future , if there is multi-</a:t>
            </a:r>
            <a:r>
              <a:rPr lang="en-US" sz="2000" dirty="0" err="1"/>
              <a:t>storey</a:t>
            </a:r>
            <a:r>
              <a:rPr lang="en-US" sz="2000" dirty="0"/>
              <a:t> parking then we will create the slots for the multi-</a:t>
            </a:r>
            <a:r>
              <a:rPr lang="en-US" sz="2000" dirty="0" err="1"/>
              <a:t>storey</a:t>
            </a:r>
            <a:r>
              <a:rPr lang="en-US" sz="2000" dirty="0"/>
              <a:t> parking . Then it reduces the workload of the user for parking the vehicle in the multi-</a:t>
            </a:r>
            <a:r>
              <a:rPr lang="en-US" sz="2000" dirty="0" err="1"/>
              <a:t>storey</a:t>
            </a:r>
            <a:r>
              <a:rPr lang="en-US" sz="2000" dirty="0"/>
              <a:t> parking.</a:t>
            </a:r>
          </a:p>
          <a:p>
            <a:endParaRPr lang="en-US" sz="2000" dirty="0"/>
          </a:p>
          <a:p>
            <a:r>
              <a:rPr lang="en-US" sz="2000" dirty="0"/>
              <a:t>We will create this application for the customer for pre -booking . Through this ,customers can book their vehicles parking in the advance , so that they will not waste their time for parking . </a:t>
            </a:r>
          </a:p>
          <a:p>
            <a:endParaRPr lang="en-US" sz="2400" dirty="0"/>
          </a:p>
          <a:p>
            <a:endParaRPr lang="en-US" dirty="0"/>
          </a:p>
          <a:p>
            <a:endParaRPr lang="en-US" dirty="0"/>
          </a:p>
          <a:p>
            <a:endParaRPr lang="en-US" dirty="0"/>
          </a:p>
          <a:p>
            <a:endParaRPr lang="en-US" dirty="0"/>
          </a:p>
          <a:p>
            <a:endParaRPr lang="en-US" dirty="0"/>
          </a:p>
          <a:p>
            <a:r>
              <a:rPr lang="en-US" dirty="0"/>
              <a:t> </a:t>
            </a:r>
          </a:p>
          <a:p>
            <a:endParaRPr lang="en-US" dirty="0"/>
          </a:p>
        </p:txBody>
      </p:sp>
      <p:pic>
        <p:nvPicPr>
          <p:cNvPr id="4" name="Picture 3">
            <a:extLst>
              <a:ext uri="{FF2B5EF4-FFF2-40B4-BE49-F238E27FC236}">
                <a16:creationId xmlns:a16="http://schemas.microsoft.com/office/drawing/2014/main" id="{AB16319D-9898-4574-98AB-1955C4AC916D}"/>
              </a:ext>
            </a:extLst>
          </p:cNvPr>
          <p:cNvPicPr>
            <a:picLocks noChangeAspect="1"/>
          </p:cNvPicPr>
          <p:nvPr/>
        </p:nvPicPr>
        <p:blipFill>
          <a:blip r:embed="rId2"/>
          <a:stretch>
            <a:fillRect/>
          </a:stretch>
        </p:blipFill>
        <p:spPr>
          <a:xfrm>
            <a:off x="7580517" y="1643270"/>
            <a:ext cx="4395169" cy="2974933"/>
          </a:xfrm>
          <a:prstGeom prst="rect">
            <a:avLst/>
          </a:prstGeom>
        </p:spPr>
      </p:pic>
    </p:spTree>
    <p:extLst>
      <p:ext uri="{BB962C8B-B14F-4D97-AF65-F5344CB8AC3E}">
        <p14:creationId xmlns:p14="http://schemas.microsoft.com/office/powerpoint/2010/main" val="203867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A8EC4C-AED3-4317-9D7E-97F4CE2E85B0}"/>
              </a:ext>
            </a:extLst>
          </p:cNvPr>
          <p:cNvSpPr/>
          <p:nvPr/>
        </p:nvSpPr>
        <p:spPr>
          <a:xfrm>
            <a:off x="3647031" y="2410744"/>
            <a:ext cx="4450047"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pic>
        <p:nvPicPr>
          <p:cNvPr id="4" name="Picture 3">
            <a:extLst>
              <a:ext uri="{FF2B5EF4-FFF2-40B4-BE49-F238E27FC236}">
                <a16:creationId xmlns:a16="http://schemas.microsoft.com/office/drawing/2014/main" id="{0B19BE65-FE34-4059-A775-83357D8FE060}"/>
              </a:ext>
            </a:extLst>
          </p:cNvPr>
          <p:cNvPicPr>
            <a:picLocks noChangeAspect="1"/>
          </p:cNvPicPr>
          <p:nvPr/>
        </p:nvPicPr>
        <p:blipFill>
          <a:blip r:embed="rId2"/>
          <a:stretch>
            <a:fillRect/>
          </a:stretch>
        </p:blipFill>
        <p:spPr>
          <a:xfrm>
            <a:off x="8547652" y="791944"/>
            <a:ext cx="2827938" cy="3037934"/>
          </a:xfrm>
          <a:prstGeom prst="rect">
            <a:avLst/>
          </a:prstGeom>
        </p:spPr>
      </p:pic>
    </p:spTree>
    <p:extLst>
      <p:ext uri="{BB962C8B-B14F-4D97-AF65-F5344CB8AC3E}">
        <p14:creationId xmlns:p14="http://schemas.microsoft.com/office/powerpoint/2010/main" val="52265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A0FEB-B448-4071-82A1-56355B1733D9}"/>
              </a:ext>
            </a:extLst>
          </p:cNvPr>
          <p:cNvSpPr txBox="1"/>
          <p:nvPr/>
        </p:nvSpPr>
        <p:spPr>
          <a:xfrm>
            <a:off x="384313" y="636104"/>
            <a:ext cx="5274365" cy="7294305"/>
          </a:xfrm>
          <a:prstGeom prst="rect">
            <a:avLst/>
          </a:prstGeom>
          <a:noFill/>
        </p:spPr>
        <p:txBody>
          <a:bodyPr wrap="square" rtlCol="0">
            <a:spAutoFit/>
          </a:bodyPr>
          <a:lstStyle/>
          <a:p>
            <a:r>
              <a:rPr lang="en-US" sz="4000" i="1" dirty="0"/>
              <a:t>CONTENT </a:t>
            </a:r>
            <a:r>
              <a:rPr lang="en-US" sz="4000" dirty="0"/>
              <a:t>:</a:t>
            </a:r>
          </a:p>
          <a:p>
            <a:endParaRPr lang="en-US" sz="2800" dirty="0">
              <a:solidFill>
                <a:srgbClr val="FFFF00"/>
              </a:solidFill>
            </a:endParaRPr>
          </a:p>
          <a:p>
            <a:endParaRPr lang="en-US" sz="2800" dirty="0">
              <a:solidFill>
                <a:srgbClr val="FFFF00"/>
              </a:solidFill>
            </a:endParaRPr>
          </a:p>
          <a:p>
            <a:pPr marL="342900" indent="-342900">
              <a:buFont typeface="Arial" panose="020B0604020202020204" pitchFamily="34" charset="0"/>
              <a:buChar char="•"/>
            </a:pPr>
            <a:r>
              <a:rPr lang="en-US" sz="2400" dirty="0">
                <a:solidFill>
                  <a:srgbClr val="FFFF00"/>
                </a:solidFill>
              </a:rPr>
              <a:t>Need of car parking.</a:t>
            </a:r>
          </a:p>
          <a:p>
            <a:endParaRPr lang="en-US" sz="2400" dirty="0">
              <a:solidFill>
                <a:srgbClr val="FFFF00"/>
              </a:solidFill>
            </a:endParaRPr>
          </a:p>
          <a:p>
            <a:pPr marL="342900" indent="-342900">
              <a:buFont typeface="Arial" panose="020B0604020202020204" pitchFamily="34" charset="0"/>
              <a:buChar char="•"/>
            </a:pPr>
            <a:r>
              <a:rPr lang="en-US" sz="2400" dirty="0">
                <a:solidFill>
                  <a:srgbClr val="FFFF00"/>
                </a:solidFill>
              </a:rPr>
              <a:t>About app.</a:t>
            </a:r>
          </a:p>
          <a:p>
            <a:pPr marL="342900" indent="-342900">
              <a:buFont typeface="Arial" panose="020B0604020202020204" pitchFamily="34" charset="0"/>
              <a:buChar char="•"/>
            </a:pPr>
            <a:endParaRPr lang="en-US" sz="2400" dirty="0">
              <a:solidFill>
                <a:srgbClr val="FFFF00"/>
              </a:solidFill>
            </a:endParaRPr>
          </a:p>
          <a:p>
            <a:pPr marL="342900" indent="-342900">
              <a:buFont typeface="Arial" panose="020B0604020202020204" pitchFamily="34" charset="0"/>
              <a:buChar char="•"/>
            </a:pPr>
            <a:r>
              <a:rPr lang="en-US" sz="2400" dirty="0">
                <a:solidFill>
                  <a:srgbClr val="FFFF00"/>
                </a:solidFill>
              </a:rPr>
              <a:t>Features.</a:t>
            </a:r>
          </a:p>
          <a:p>
            <a:pPr marL="342900" indent="-342900">
              <a:buFont typeface="Arial" panose="020B0604020202020204" pitchFamily="34" charset="0"/>
              <a:buChar char="•"/>
            </a:pPr>
            <a:endParaRPr lang="en-US" sz="2400" dirty="0">
              <a:solidFill>
                <a:srgbClr val="FFFF00"/>
              </a:solidFill>
            </a:endParaRPr>
          </a:p>
          <a:p>
            <a:pPr marL="342900" indent="-342900">
              <a:buFont typeface="Arial" panose="020B0604020202020204" pitchFamily="34" charset="0"/>
              <a:buChar char="•"/>
            </a:pPr>
            <a:r>
              <a:rPr lang="en-US" sz="2400" dirty="0">
                <a:solidFill>
                  <a:srgbClr val="FFFF00"/>
                </a:solidFill>
              </a:rPr>
              <a:t>Business.</a:t>
            </a:r>
          </a:p>
          <a:p>
            <a:pPr marL="342900" indent="-342900">
              <a:buFont typeface="Arial" panose="020B0604020202020204" pitchFamily="34" charset="0"/>
              <a:buChar char="•"/>
            </a:pPr>
            <a:endParaRPr lang="en-US" sz="2400" dirty="0">
              <a:solidFill>
                <a:srgbClr val="FFFF00"/>
              </a:solidFill>
            </a:endParaRPr>
          </a:p>
          <a:p>
            <a:pPr marL="342900" indent="-342900">
              <a:buFont typeface="Arial" panose="020B0604020202020204" pitchFamily="34" charset="0"/>
              <a:buChar char="•"/>
            </a:pPr>
            <a:r>
              <a:rPr lang="en-US" sz="2400" dirty="0">
                <a:solidFill>
                  <a:srgbClr val="FFFF00"/>
                </a:solidFill>
              </a:rPr>
              <a:t>Open source.</a:t>
            </a:r>
          </a:p>
          <a:p>
            <a:pPr marL="342900" indent="-342900">
              <a:buFont typeface="Arial" panose="020B0604020202020204" pitchFamily="34" charset="0"/>
              <a:buChar char="•"/>
            </a:pPr>
            <a:endParaRPr lang="en-US" sz="2400" dirty="0">
              <a:solidFill>
                <a:srgbClr val="FFFF00"/>
              </a:solidFill>
            </a:endParaRPr>
          </a:p>
          <a:p>
            <a:pPr marL="342900" indent="-342900">
              <a:buFont typeface="Arial" panose="020B0604020202020204" pitchFamily="34" charset="0"/>
              <a:buChar char="•"/>
            </a:pPr>
            <a:endParaRPr lang="en-US" sz="2400" dirty="0">
              <a:solidFill>
                <a:srgbClr val="FFFF00"/>
              </a:solidFill>
            </a:endParaRPr>
          </a:p>
          <a:p>
            <a:endParaRPr lang="en-US" sz="2400" dirty="0">
              <a:solidFill>
                <a:srgbClr val="FFFF00"/>
              </a:solidFill>
            </a:endParaRPr>
          </a:p>
          <a:p>
            <a:endParaRPr lang="en-US" sz="2800" dirty="0">
              <a:solidFill>
                <a:srgbClr val="FFFF00"/>
              </a:solidFill>
            </a:endParaRPr>
          </a:p>
          <a:p>
            <a:pPr marL="457200" indent="-457200">
              <a:buFont typeface="Arial" panose="020B0604020202020204" pitchFamily="34" charset="0"/>
              <a:buChar char="•"/>
            </a:pPr>
            <a:endParaRPr lang="en-US" sz="2800" dirty="0">
              <a:solidFill>
                <a:srgbClr val="FFFF00"/>
              </a:solidFill>
            </a:endParaRPr>
          </a:p>
          <a:p>
            <a:endParaRPr lang="en-US" sz="2800" dirty="0"/>
          </a:p>
        </p:txBody>
      </p:sp>
      <p:sp>
        <p:nvSpPr>
          <p:cNvPr id="4" name="TextBox 3">
            <a:extLst>
              <a:ext uri="{FF2B5EF4-FFF2-40B4-BE49-F238E27FC236}">
                <a16:creationId xmlns:a16="http://schemas.microsoft.com/office/drawing/2014/main" id="{2A9A5EA9-3C46-481B-A11B-76C4F56DAF8E}"/>
              </a:ext>
            </a:extLst>
          </p:cNvPr>
          <p:cNvSpPr txBox="1"/>
          <p:nvPr/>
        </p:nvSpPr>
        <p:spPr>
          <a:xfrm rot="10800000" flipH="1" flipV="1">
            <a:off x="8096278" y="3227836"/>
            <a:ext cx="371140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solidFill>
                  <a:srgbClr val="FFFF00"/>
                </a:solidFill>
              </a:rPr>
              <a:t>Github</a:t>
            </a:r>
            <a:r>
              <a:rPr lang="en-US" sz="2400" dirty="0">
                <a:solidFill>
                  <a:srgbClr val="FFFF00"/>
                </a:solidFill>
              </a:rPr>
              <a:t> Id</a:t>
            </a:r>
          </a:p>
          <a:p>
            <a:pPr marL="285750" indent="-285750">
              <a:buFont typeface="Arial" panose="020B0604020202020204" pitchFamily="34" charset="0"/>
              <a:buChar char="•"/>
            </a:pPr>
            <a:endParaRPr lang="en-US" sz="2400" dirty="0">
              <a:solidFill>
                <a:srgbClr val="FFFF00"/>
              </a:solidFill>
            </a:endParaRPr>
          </a:p>
          <a:p>
            <a:pPr marL="285750" indent="-285750">
              <a:buFont typeface="Arial" panose="020B0604020202020204" pitchFamily="34" charset="0"/>
              <a:buChar char="•"/>
            </a:pPr>
            <a:r>
              <a:rPr lang="en-US" sz="2400" dirty="0">
                <a:solidFill>
                  <a:srgbClr val="FFFF00"/>
                </a:solidFill>
              </a:rPr>
              <a:t>Future amendment.</a:t>
            </a:r>
          </a:p>
        </p:txBody>
      </p:sp>
    </p:spTree>
    <p:extLst>
      <p:ext uri="{BB962C8B-B14F-4D97-AF65-F5344CB8AC3E}">
        <p14:creationId xmlns:p14="http://schemas.microsoft.com/office/powerpoint/2010/main" val="113779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993312-5119-4BBE-BD2A-D7D150078BD0}"/>
              </a:ext>
            </a:extLst>
          </p:cNvPr>
          <p:cNvSpPr/>
          <p:nvPr/>
        </p:nvSpPr>
        <p:spPr>
          <a:xfrm>
            <a:off x="2125768" y="449422"/>
            <a:ext cx="6933309"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Need of car parking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Box 4">
            <a:extLst>
              <a:ext uri="{FF2B5EF4-FFF2-40B4-BE49-F238E27FC236}">
                <a16:creationId xmlns:a16="http://schemas.microsoft.com/office/drawing/2014/main" id="{0CE31C24-3A9F-43D6-973D-AE3F1EDA0D95}"/>
              </a:ext>
            </a:extLst>
          </p:cNvPr>
          <p:cNvSpPr txBox="1"/>
          <p:nvPr/>
        </p:nvSpPr>
        <p:spPr>
          <a:xfrm>
            <a:off x="834888" y="1497496"/>
            <a:ext cx="10084904" cy="5386090"/>
          </a:xfrm>
          <a:prstGeom prst="rect">
            <a:avLst/>
          </a:prstGeom>
          <a:noFill/>
        </p:spPr>
        <p:txBody>
          <a:bodyPr wrap="square" rtlCol="0">
            <a:spAutoFit/>
          </a:bodyPr>
          <a:lstStyle/>
          <a:p>
            <a:r>
              <a:rPr lang="en-US" b="1" dirty="0">
                <a:solidFill>
                  <a:schemeClr val="accent1">
                    <a:lumMod val="75000"/>
                  </a:schemeClr>
                </a:solidFill>
              </a:rPr>
              <a:t>Parking</a:t>
            </a:r>
            <a:r>
              <a:rPr lang="en-US" dirty="0"/>
              <a:t> spaces are very important to cities. A city must </a:t>
            </a:r>
            <a:r>
              <a:rPr lang="en-US" b="1" dirty="0"/>
              <a:t>have</a:t>
            </a:r>
            <a:r>
              <a:rPr lang="en-US" dirty="0"/>
              <a:t> enough </a:t>
            </a:r>
            <a:r>
              <a:rPr lang="en-US" b="1" dirty="0"/>
              <a:t>parking</a:t>
            </a:r>
            <a:r>
              <a:rPr lang="en-US" dirty="0"/>
              <a:t> spaces to provide their residents and their visitors a place to </a:t>
            </a:r>
            <a:r>
              <a:rPr lang="en-US" b="1" dirty="0"/>
              <a:t>park</a:t>
            </a:r>
            <a:r>
              <a:rPr lang="en-US" dirty="0"/>
              <a:t> their </a:t>
            </a:r>
            <a:r>
              <a:rPr lang="en-US" b="1" dirty="0"/>
              <a:t>car</a:t>
            </a:r>
            <a:r>
              <a:rPr lang="en-US" dirty="0"/>
              <a:t>. Since </a:t>
            </a:r>
            <a:r>
              <a:rPr lang="en-US" b="1" dirty="0">
                <a:solidFill>
                  <a:schemeClr val="accent1">
                    <a:lumMod val="75000"/>
                  </a:schemeClr>
                </a:solidFill>
              </a:rPr>
              <a:t>cars</a:t>
            </a:r>
            <a:r>
              <a:rPr lang="en-US" dirty="0"/>
              <a:t> are a main factor in transportation.</a:t>
            </a:r>
          </a:p>
          <a:p>
            <a:endParaRPr lang="en-US" dirty="0"/>
          </a:p>
          <a:p>
            <a:r>
              <a:rPr lang="en-US" dirty="0"/>
              <a:t>In today’s people parks their cars in the road , this reduces the width of the road. </a:t>
            </a:r>
          </a:p>
          <a:p>
            <a:endParaRPr lang="en-US" dirty="0"/>
          </a:p>
          <a:p>
            <a:r>
              <a:rPr lang="en-US" sz="2000" b="1" i="1" dirty="0">
                <a:solidFill>
                  <a:schemeClr val="accent6">
                    <a:lumMod val="75000"/>
                  </a:schemeClr>
                </a:solidFill>
              </a:rPr>
              <a:t>Many problems arises if we park cars in the road :-</a:t>
            </a:r>
          </a:p>
          <a:p>
            <a:endParaRPr lang="en-US" sz="2000" b="1" i="1" dirty="0">
              <a:solidFill>
                <a:schemeClr val="accent6">
                  <a:lumMod val="75000"/>
                </a:schemeClr>
              </a:solidFill>
            </a:endParaRPr>
          </a:p>
          <a:p>
            <a:pPr marL="342900" indent="-342900">
              <a:buFont typeface="Wingdings" panose="05000000000000000000" pitchFamily="2" charset="2"/>
              <a:buChar char="v"/>
            </a:pPr>
            <a:r>
              <a:rPr lang="en-US" sz="2000" dirty="0"/>
              <a:t>Traffic jams.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Accidents.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Unordered car parking.</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dirty="0"/>
              <a:t>Lack of sufficient parking space.</a:t>
            </a:r>
            <a:endParaRPr lang="en-US" sz="2000" dirty="0"/>
          </a:p>
          <a:p>
            <a:endParaRPr lang="en-US" sz="2000" dirty="0"/>
          </a:p>
          <a:p>
            <a:endParaRPr lang="en-US" dirty="0"/>
          </a:p>
          <a:p>
            <a:endParaRPr lang="en-US" dirty="0"/>
          </a:p>
        </p:txBody>
      </p:sp>
    </p:spTree>
    <p:extLst>
      <p:ext uri="{BB962C8B-B14F-4D97-AF65-F5344CB8AC3E}">
        <p14:creationId xmlns:p14="http://schemas.microsoft.com/office/powerpoint/2010/main" val="269702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E5329-393F-4F94-BA13-F69DC5AEAF04}"/>
              </a:ext>
            </a:extLst>
          </p:cNvPr>
          <p:cNvSpPr/>
          <p:nvPr/>
        </p:nvSpPr>
        <p:spPr>
          <a:xfrm>
            <a:off x="3766666" y="436170"/>
            <a:ext cx="4396673" cy="923330"/>
          </a:xfrm>
          <a:prstGeom prst="rect">
            <a:avLst/>
          </a:prstGeom>
          <a:noFill/>
        </p:spPr>
        <p:txBody>
          <a:bodyPr wrap="square" lIns="91440" tIns="45720" rIns="91440" bIns="45720">
            <a:spAutoFit/>
            <a:scene3d>
              <a:camera prst="orthographicFront"/>
              <a:lightRig rig="threePt" dir="t"/>
            </a:scene3d>
            <a:sp3d extrusionH="57150">
              <a:bevelT w="69850" h="38100" prst="cross"/>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ABOUT APP</a:t>
            </a:r>
          </a:p>
        </p:txBody>
      </p:sp>
      <p:sp>
        <p:nvSpPr>
          <p:cNvPr id="3" name="TextBox 2">
            <a:extLst>
              <a:ext uri="{FF2B5EF4-FFF2-40B4-BE49-F238E27FC236}">
                <a16:creationId xmlns:a16="http://schemas.microsoft.com/office/drawing/2014/main" id="{6A5B44CB-6010-4866-A661-D78EDAACBF22}"/>
              </a:ext>
            </a:extLst>
          </p:cNvPr>
          <p:cNvSpPr txBox="1"/>
          <p:nvPr/>
        </p:nvSpPr>
        <p:spPr>
          <a:xfrm>
            <a:off x="642730" y="2020625"/>
            <a:ext cx="10906539" cy="4401205"/>
          </a:xfrm>
          <a:prstGeom prst="rect">
            <a:avLst/>
          </a:prstGeom>
          <a:noFill/>
        </p:spPr>
        <p:txBody>
          <a:bodyPr wrap="square" rtlCol="0">
            <a:spAutoFit/>
          </a:bodyPr>
          <a:lstStyle/>
          <a:p>
            <a:r>
              <a:rPr lang="en-US" sz="2800" dirty="0" err="1"/>
              <a:t>Parkme</a:t>
            </a:r>
            <a:r>
              <a:rPr lang="en-US" sz="2800" dirty="0"/>
              <a:t> is an application which generally tells us how many parking spots are available for parking and it tells to the user all parking details . All information is gathered through this app about when the car comes in the parking area and when it comes out from the parking area , and through this app the user will retrieve the information about the car and the driver  in case of the emergency.</a:t>
            </a:r>
          </a:p>
          <a:p>
            <a:endParaRPr lang="en-US" sz="2800" dirty="0"/>
          </a:p>
          <a:p>
            <a:endParaRPr lang="en-US" sz="2800" dirty="0"/>
          </a:p>
          <a:p>
            <a:endParaRPr lang="en-US" sz="2800" dirty="0"/>
          </a:p>
        </p:txBody>
      </p:sp>
    </p:spTree>
    <p:extLst>
      <p:ext uri="{BB962C8B-B14F-4D97-AF65-F5344CB8AC3E}">
        <p14:creationId xmlns:p14="http://schemas.microsoft.com/office/powerpoint/2010/main" val="91644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7465ADEA-6CE9-4ADF-9177-460BE7C5CB1A}"/>
              </a:ext>
            </a:extLst>
          </p:cNvPr>
          <p:cNvSpPr/>
          <p:nvPr/>
        </p:nvSpPr>
        <p:spPr>
          <a:xfrm>
            <a:off x="841512" y="1625875"/>
            <a:ext cx="2239617" cy="768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F57CEA8-6641-4F1D-8E70-4104BCE52043}"/>
              </a:ext>
            </a:extLst>
          </p:cNvPr>
          <p:cNvSpPr/>
          <p:nvPr/>
        </p:nvSpPr>
        <p:spPr>
          <a:xfrm>
            <a:off x="841510" y="3264390"/>
            <a:ext cx="2239617" cy="768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02E456F-B4C7-4EF6-980D-5D79BA268876}"/>
              </a:ext>
            </a:extLst>
          </p:cNvPr>
          <p:cNvSpPr/>
          <p:nvPr/>
        </p:nvSpPr>
        <p:spPr>
          <a:xfrm>
            <a:off x="476621" y="409738"/>
            <a:ext cx="4692183" cy="830997"/>
          </a:xfrm>
          <a:prstGeom prst="rect">
            <a:avLst/>
          </a:prstGeom>
          <a:noFill/>
        </p:spPr>
        <p:txBody>
          <a:bodyPr wrap="none" lIns="91440" tIns="45720" rIns="91440" bIns="45720">
            <a:spAutoFit/>
          </a:bodyPr>
          <a:lstStyle/>
          <a:p>
            <a:pPr algn="ctr"/>
            <a:r>
              <a:rPr lang="en-US" sz="4800" dirty="0">
                <a:ln w="0"/>
                <a:gradFill>
                  <a:gsLst>
                    <a:gs pos="21000">
                      <a:srgbClr val="53575C"/>
                    </a:gs>
                    <a:gs pos="88000">
                      <a:srgbClr val="C5C7CA"/>
                    </a:gs>
                  </a:gsLst>
                  <a:lin ang="5400000"/>
                </a:gradFill>
              </a:rPr>
              <a:t>Attributes used:</a:t>
            </a:r>
            <a:endParaRPr lang="en-US" sz="4800" b="0" cap="none" spc="0" dirty="0">
              <a:ln w="0"/>
              <a:gradFill>
                <a:gsLst>
                  <a:gs pos="21000">
                    <a:srgbClr val="53575C"/>
                  </a:gs>
                  <a:gs pos="88000">
                    <a:srgbClr val="C5C7CA"/>
                  </a:gs>
                </a:gsLst>
                <a:lin ang="5400000"/>
              </a:gradFill>
              <a:effectLst/>
            </a:endParaRPr>
          </a:p>
        </p:txBody>
      </p:sp>
      <p:sp>
        <p:nvSpPr>
          <p:cNvPr id="14" name="TextBox 13">
            <a:extLst>
              <a:ext uri="{FF2B5EF4-FFF2-40B4-BE49-F238E27FC236}">
                <a16:creationId xmlns:a16="http://schemas.microsoft.com/office/drawing/2014/main" id="{B3AC5328-5F6E-4B7D-9245-EB1193C8CEE6}"/>
              </a:ext>
            </a:extLst>
          </p:cNvPr>
          <p:cNvSpPr txBox="1"/>
          <p:nvPr/>
        </p:nvSpPr>
        <p:spPr>
          <a:xfrm>
            <a:off x="1527311" y="1741291"/>
            <a:ext cx="1298713" cy="369332"/>
          </a:xfrm>
          <a:prstGeom prst="rect">
            <a:avLst/>
          </a:prstGeom>
          <a:noFill/>
        </p:spPr>
        <p:txBody>
          <a:bodyPr wrap="square" rtlCol="0">
            <a:spAutoFit/>
          </a:bodyPr>
          <a:lstStyle/>
          <a:p>
            <a:r>
              <a:rPr lang="en-US" dirty="0"/>
              <a:t>Name</a:t>
            </a:r>
          </a:p>
        </p:txBody>
      </p:sp>
      <p:sp>
        <p:nvSpPr>
          <p:cNvPr id="15" name="TextBox 14">
            <a:extLst>
              <a:ext uri="{FF2B5EF4-FFF2-40B4-BE49-F238E27FC236}">
                <a16:creationId xmlns:a16="http://schemas.microsoft.com/office/drawing/2014/main" id="{C9FCD151-654E-4D32-9FEF-6848E6EB18F0}"/>
              </a:ext>
            </a:extLst>
          </p:cNvPr>
          <p:cNvSpPr txBox="1"/>
          <p:nvPr/>
        </p:nvSpPr>
        <p:spPr>
          <a:xfrm>
            <a:off x="1434546" y="3325537"/>
            <a:ext cx="1007166" cy="646331"/>
          </a:xfrm>
          <a:prstGeom prst="rect">
            <a:avLst/>
          </a:prstGeom>
          <a:noFill/>
        </p:spPr>
        <p:txBody>
          <a:bodyPr wrap="square" rtlCol="0">
            <a:spAutoFit/>
          </a:bodyPr>
          <a:lstStyle/>
          <a:p>
            <a:r>
              <a:rPr lang="en-US" dirty="0"/>
              <a:t>Contact no.</a:t>
            </a:r>
          </a:p>
        </p:txBody>
      </p:sp>
      <p:sp>
        <p:nvSpPr>
          <p:cNvPr id="19" name="Oval 18">
            <a:extLst>
              <a:ext uri="{FF2B5EF4-FFF2-40B4-BE49-F238E27FC236}">
                <a16:creationId xmlns:a16="http://schemas.microsoft.com/office/drawing/2014/main" id="{D4C9409B-BB5D-4065-9AE9-C85732900919}"/>
              </a:ext>
            </a:extLst>
          </p:cNvPr>
          <p:cNvSpPr/>
          <p:nvPr/>
        </p:nvSpPr>
        <p:spPr>
          <a:xfrm>
            <a:off x="841510" y="4847811"/>
            <a:ext cx="2239618" cy="7686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06100D3-9459-45F4-B983-CA93A85AFAFE}"/>
              </a:ext>
            </a:extLst>
          </p:cNvPr>
          <p:cNvSpPr txBox="1"/>
          <p:nvPr/>
        </p:nvSpPr>
        <p:spPr>
          <a:xfrm>
            <a:off x="4837044" y="1810542"/>
            <a:ext cx="6904383" cy="738664"/>
          </a:xfrm>
          <a:prstGeom prst="rect">
            <a:avLst/>
          </a:prstGeom>
          <a:noFill/>
        </p:spPr>
        <p:txBody>
          <a:bodyPr wrap="square" rtlCol="0">
            <a:spAutoFit/>
          </a:bodyPr>
          <a:lstStyle/>
          <a:p>
            <a:r>
              <a:rPr lang="en-US" sz="2400" dirty="0"/>
              <a:t>In this user will enter his/her name.</a:t>
            </a:r>
          </a:p>
          <a:p>
            <a:endParaRPr lang="en-US" dirty="0"/>
          </a:p>
        </p:txBody>
      </p:sp>
      <p:sp>
        <p:nvSpPr>
          <p:cNvPr id="30" name="TextBox 29">
            <a:extLst>
              <a:ext uri="{FF2B5EF4-FFF2-40B4-BE49-F238E27FC236}">
                <a16:creationId xmlns:a16="http://schemas.microsoft.com/office/drawing/2014/main" id="{12035636-BB69-4AC9-AFF0-3769E1E1CB60}"/>
              </a:ext>
            </a:extLst>
          </p:cNvPr>
          <p:cNvSpPr txBox="1"/>
          <p:nvPr/>
        </p:nvSpPr>
        <p:spPr>
          <a:xfrm>
            <a:off x="4837044" y="3429000"/>
            <a:ext cx="5801141" cy="738664"/>
          </a:xfrm>
          <a:prstGeom prst="rect">
            <a:avLst/>
          </a:prstGeom>
          <a:noFill/>
        </p:spPr>
        <p:txBody>
          <a:bodyPr wrap="square" rtlCol="0">
            <a:spAutoFit/>
          </a:bodyPr>
          <a:lstStyle/>
          <a:p>
            <a:r>
              <a:rPr lang="en-US" sz="2400" dirty="0"/>
              <a:t>User will enter his/her contact number.</a:t>
            </a:r>
          </a:p>
          <a:p>
            <a:endParaRPr lang="en-US" dirty="0"/>
          </a:p>
        </p:txBody>
      </p:sp>
      <p:sp>
        <p:nvSpPr>
          <p:cNvPr id="33" name="TextBox 32">
            <a:extLst>
              <a:ext uri="{FF2B5EF4-FFF2-40B4-BE49-F238E27FC236}">
                <a16:creationId xmlns:a16="http://schemas.microsoft.com/office/drawing/2014/main" id="{E9062A52-61B6-4AC6-9F6E-3CDCEB005B2A}"/>
              </a:ext>
            </a:extLst>
          </p:cNvPr>
          <p:cNvSpPr txBox="1"/>
          <p:nvPr/>
        </p:nvSpPr>
        <p:spPr>
          <a:xfrm>
            <a:off x="4837044" y="5047458"/>
            <a:ext cx="6679096" cy="461665"/>
          </a:xfrm>
          <a:prstGeom prst="rect">
            <a:avLst/>
          </a:prstGeom>
          <a:noFill/>
        </p:spPr>
        <p:txBody>
          <a:bodyPr wrap="square" rtlCol="0">
            <a:spAutoFit/>
          </a:bodyPr>
          <a:lstStyle/>
          <a:p>
            <a:r>
              <a:rPr lang="en-US" sz="2400" dirty="0"/>
              <a:t>In this user will enter the vehicle number.</a:t>
            </a:r>
            <a:endParaRPr lang="en-US" dirty="0"/>
          </a:p>
        </p:txBody>
      </p:sp>
      <p:sp>
        <p:nvSpPr>
          <p:cNvPr id="34" name="TextBox 33">
            <a:extLst>
              <a:ext uri="{FF2B5EF4-FFF2-40B4-BE49-F238E27FC236}">
                <a16:creationId xmlns:a16="http://schemas.microsoft.com/office/drawing/2014/main" id="{D81327DD-B758-4F19-A19D-469D4656358E}"/>
              </a:ext>
            </a:extLst>
          </p:cNvPr>
          <p:cNvSpPr txBox="1"/>
          <p:nvPr/>
        </p:nvSpPr>
        <p:spPr>
          <a:xfrm>
            <a:off x="1434546" y="4902905"/>
            <a:ext cx="1123124" cy="646331"/>
          </a:xfrm>
          <a:prstGeom prst="rect">
            <a:avLst/>
          </a:prstGeom>
          <a:noFill/>
        </p:spPr>
        <p:txBody>
          <a:bodyPr wrap="square" rtlCol="0">
            <a:spAutoFit/>
          </a:bodyPr>
          <a:lstStyle/>
          <a:p>
            <a:r>
              <a:rPr lang="en-US" dirty="0"/>
              <a:t>Vehicle no.</a:t>
            </a:r>
          </a:p>
        </p:txBody>
      </p:sp>
    </p:spTree>
    <p:extLst>
      <p:ext uri="{BB962C8B-B14F-4D97-AF65-F5344CB8AC3E}">
        <p14:creationId xmlns:p14="http://schemas.microsoft.com/office/powerpoint/2010/main" val="57871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ADEA916-84B9-4A3F-8861-0EA4D78F91F8}"/>
              </a:ext>
            </a:extLst>
          </p:cNvPr>
          <p:cNvSpPr/>
          <p:nvPr/>
        </p:nvSpPr>
        <p:spPr>
          <a:xfrm>
            <a:off x="1033670" y="1364974"/>
            <a:ext cx="2040834" cy="67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8AA9E8B-4C10-4F62-9E3A-F3337F5EEC4D}"/>
              </a:ext>
            </a:extLst>
          </p:cNvPr>
          <p:cNvSpPr/>
          <p:nvPr/>
        </p:nvSpPr>
        <p:spPr>
          <a:xfrm>
            <a:off x="1033670" y="4002157"/>
            <a:ext cx="2040834" cy="67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E461833-43CD-43DE-BD3C-43D418B70F6D}"/>
              </a:ext>
            </a:extLst>
          </p:cNvPr>
          <p:cNvSpPr txBox="1"/>
          <p:nvPr/>
        </p:nvSpPr>
        <p:spPr>
          <a:xfrm>
            <a:off x="1709531" y="1518238"/>
            <a:ext cx="1205947" cy="369332"/>
          </a:xfrm>
          <a:prstGeom prst="rect">
            <a:avLst/>
          </a:prstGeom>
          <a:noFill/>
        </p:spPr>
        <p:txBody>
          <a:bodyPr wrap="square" rtlCol="0">
            <a:spAutoFit/>
          </a:bodyPr>
          <a:lstStyle/>
          <a:p>
            <a:r>
              <a:rPr lang="en-US" dirty="0"/>
              <a:t>Spot</a:t>
            </a:r>
          </a:p>
        </p:txBody>
      </p:sp>
      <p:sp>
        <p:nvSpPr>
          <p:cNvPr id="7" name="TextBox 6">
            <a:extLst>
              <a:ext uri="{FF2B5EF4-FFF2-40B4-BE49-F238E27FC236}">
                <a16:creationId xmlns:a16="http://schemas.microsoft.com/office/drawing/2014/main" id="{F4831353-457E-4CE7-A26F-BE32510F48A8}"/>
              </a:ext>
            </a:extLst>
          </p:cNvPr>
          <p:cNvSpPr txBox="1"/>
          <p:nvPr/>
        </p:nvSpPr>
        <p:spPr>
          <a:xfrm>
            <a:off x="5234608" y="1498359"/>
            <a:ext cx="5817704" cy="461665"/>
          </a:xfrm>
          <a:prstGeom prst="rect">
            <a:avLst/>
          </a:prstGeom>
          <a:noFill/>
        </p:spPr>
        <p:txBody>
          <a:bodyPr wrap="square" rtlCol="0">
            <a:spAutoFit/>
          </a:bodyPr>
          <a:lstStyle/>
          <a:p>
            <a:r>
              <a:rPr lang="en-US" sz="2400" dirty="0"/>
              <a:t>In this user will fill the empty spots </a:t>
            </a:r>
            <a:r>
              <a:rPr lang="en-US" dirty="0"/>
              <a:t>.</a:t>
            </a:r>
          </a:p>
        </p:txBody>
      </p:sp>
      <p:sp>
        <p:nvSpPr>
          <p:cNvPr id="8" name="TextBox 7">
            <a:extLst>
              <a:ext uri="{FF2B5EF4-FFF2-40B4-BE49-F238E27FC236}">
                <a16:creationId xmlns:a16="http://schemas.microsoft.com/office/drawing/2014/main" id="{16CE9A46-EB77-4F32-A6DA-1412ADF487E1}"/>
              </a:ext>
            </a:extLst>
          </p:cNvPr>
          <p:cNvSpPr txBox="1"/>
          <p:nvPr/>
        </p:nvSpPr>
        <p:spPr>
          <a:xfrm>
            <a:off x="1630018" y="4146200"/>
            <a:ext cx="1113183" cy="369332"/>
          </a:xfrm>
          <a:prstGeom prst="rect">
            <a:avLst/>
          </a:prstGeom>
          <a:noFill/>
        </p:spPr>
        <p:txBody>
          <a:bodyPr wrap="square" rtlCol="0">
            <a:spAutoFit/>
          </a:bodyPr>
          <a:lstStyle/>
          <a:p>
            <a:r>
              <a:rPr lang="en-US" dirty="0"/>
              <a:t>Time</a:t>
            </a:r>
          </a:p>
        </p:txBody>
      </p:sp>
      <p:sp>
        <p:nvSpPr>
          <p:cNvPr id="9" name="TextBox 8">
            <a:extLst>
              <a:ext uri="{FF2B5EF4-FFF2-40B4-BE49-F238E27FC236}">
                <a16:creationId xmlns:a16="http://schemas.microsoft.com/office/drawing/2014/main" id="{6099318B-1D02-4D55-AD2B-88DA69864913}"/>
              </a:ext>
            </a:extLst>
          </p:cNvPr>
          <p:cNvSpPr txBox="1"/>
          <p:nvPr/>
        </p:nvSpPr>
        <p:spPr>
          <a:xfrm>
            <a:off x="5234608" y="4002157"/>
            <a:ext cx="4929809" cy="1200329"/>
          </a:xfrm>
          <a:prstGeom prst="rect">
            <a:avLst/>
          </a:prstGeom>
          <a:noFill/>
        </p:spPr>
        <p:txBody>
          <a:bodyPr wrap="square" rtlCol="0">
            <a:spAutoFit/>
          </a:bodyPr>
          <a:lstStyle/>
          <a:p>
            <a:r>
              <a:rPr lang="en-US" sz="2400" dirty="0"/>
              <a:t>In this user will enter the time of arriving of the vehicle in the parking. </a:t>
            </a:r>
          </a:p>
        </p:txBody>
      </p:sp>
    </p:spTree>
    <p:extLst>
      <p:ext uri="{BB962C8B-B14F-4D97-AF65-F5344CB8AC3E}">
        <p14:creationId xmlns:p14="http://schemas.microsoft.com/office/powerpoint/2010/main" val="26824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402D-F0AA-46ED-B087-DD467907EC6A}"/>
              </a:ext>
            </a:extLst>
          </p:cNvPr>
          <p:cNvSpPr>
            <a:spLocks noGrp="1"/>
          </p:cNvSpPr>
          <p:nvPr>
            <p:ph type="title"/>
          </p:nvPr>
        </p:nvSpPr>
        <p:spPr>
          <a:xfrm>
            <a:off x="1057822" y="-114300"/>
            <a:ext cx="5929773" cy="2362200"/>
          </a:xfrm>
        </p:spPr>
        <p:txBody>
          <a:bodyPr>
            <a:normAutofit fontScale="90000"/>
          </a:bodyPr>
          <a:lstStyle/>
          <a:p>
            <a:br>
              <a:rPr lang="en-US" sz="4400" i="1" dirty="0">
                <a:solidFill>
                  <a:schemeClr val="accent6">
                    <a:lumMod val="75000"/>
                  </a:schemeClr>
                </a:solidFill>
              </a:rPr>
            </a:br>
            <a:r>
              <a:rPr lang="en-US" sz="4400" i="1" dirty="0">
                <a:solidFill>
                  <a:schemeClr val="accent6">
                    <a:lumMod val="75000"/>
                  </a:schemeClr>
                </a:solidFill>
              </a:rPr>
              <a:t>Features</a:t>
            </a:r>
            <a:br>
              <a:rPr lang="en-US" sz="4400" i="1" dirty="0">
                <a:solidFill>
                  <a:schemeClr val="accent6">
                    <a:lumMod val="75000"/>
                  </a:schemeClr>
                </a:solidFill>
              </a:rPr>
            </a:br>
            <a:br>
              <a:rPr lang="en-US" sz="4400" i="1" dirty="0">
                <a:solidFill>
                  <a:schemeClr val="accent6">
                    <a:lumMod val="75000"/>
                  </a:schemeClr>
                </a:solidFill>
              </a:rPr>
            </a:br>
            <a:br>
              <a:rPr lang="en-US" dirty="0"/>
            </a:br>
            <a:endParaRPr lang="en-US" dirty="0"/>
          </a:p>
        </p:txBody>
      </p:sp>
      <p:sp>
        <p:nvSpPr>
          <p:cNvPr id="4" name="Text Placeholder 3">
            <a:extLst>
              <a:ext uri="{FF2B5EF4-FFF2-40B4-BE49-F238E27FC236}">
                <a16:creationId xmlns:a16="http://schemas.microsoft.com/office/drawing/2014/main" id="{DEE54661-2C75-44D1-A200-436BB8D60811}"/>
              </a:ext>
            </a:extLst>
          </p:cNvPr>
          <p:cNvSpPr>
            <a:spLocks noGrp="1"/>
          </p:cNvSpPr>
          <p:nvPr>
            <p:ph type="body" sz="half" idx="2"/>
          </p:nvPr>
        </p:nvSpPr>
        <p:spPr>
          <a:xfrm>
            <a:off x="834281" y="1461052"/>
            <a:ext cx="5934950" cy="2819400"/>
          </a:xfrm>
        </p:spPr>
        <p:txBody>
          <a:bodyPr/>
          <a:lstStyle/>
          <a:p>
            <a:br>
              <a:rPr lang="en-US"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US" dirty="0"/>
          </a:p>
        </p:txBody>
      </p:sp>
      <p:pic>
        <p:nvPicPr>
          <p:cNvPr id="8" name="Picture 7">
            <a:extLst>
              <a:ext uri="{FF2B5EF4-FFF2-40B4-BE49-F238E27FC236}">
                <a16:creationId xmlns:a16="http://schemas.microsoft.com/office/drawing/2014/main" id="{EF3DE5D7-F64A-46F5-B3DD-CDF4138153C6}"/>
              </a:ext>
            </a:extLst>
          </p:cNvPr>
          <p:cNvPicPr>
            <a:picLocks noChangeAspect="1"/>
          </p:cNvPicPr>
          <p:nvPr/>
        </p:nvPicPr>
        <p:blipFill>
          <a:blip r:embed="rId2"/>
          <a:stretch>
            <a:fillRect/>
          </a:stretch>
        </p:blipFill>
        <p:spPr>
          <a:xfrm>
            <a:off x="6987595" y="2059096"/>
            <a:ext cx="5077534" cy="2410161"/>
          </a:xfrm>
          <a:prstGeom prst="rect">
            <a:avLst/>
          </a:prstGeom>
        </p:spPr>
      </p:pic>
      <p:sp>
        <p:nvSpPr>
          <p:cNvPr id="13" name="TextBox 12">
            <a:extLst>
              <a:ext uri="{FF2B5EF4-FFF2-40B4-BE49-F238E27FC236}">
                <a16:creationId xmlns:a16="http://schemas.microsoft.com/office/drawing/2014/main" id="{D4E962D6-9244-4A28-A775-6BB19E992E24}"/>
              </a:ext>
            </a:extLst>
          </p:cNvPr>
          <p:cNvSpPr txBox="1"/>
          <p:nvPr/>
        </p:nvSpPr>
        <p:spPr>
          <a:xfrm>
            <a:off x="413339" y="1048798"/>
            <a:ext cx="5929773" cy="6463308"/>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accent6">
                    <a:lumMod val="20000"/>
                    <a:lumOff val="80000"/>
                  </a:schemeClr>
                </a:solidFill>
              </a:rPr>
              <a:t>Quick check in and check out.</a:t>
            </a:r>
          </a:p>
          <a:p>
            <a:pPr marL="285750" indent="-285750">
              <a:buFont typeface="Wingdings" panose="05000000000000000000" pitchFamily="2" charset="2"/>
              <a:buChar char="q"/>
            </a:pPr>
            <a:endParaRPr lang="en-US" sz="2000" dirty="0">
              <a:solidFill>
                <a:schemeClr val="accent6">
                  <a:lumMod val="20000"/>
                  <a:lumOff val="80000"/>
                </a:schemeClr>
              </a:solidFill>
            </a:endParaRPr>
          </a:p>
          <a:p>
            <a:pPr marL="285750" indent="-285750">
              <a:buFont typeface="Wingdings" panose="05000000000000000000" pitchFamily="2" charset="2"/>
              <a:buChar char="q"/>
            </a:pPr>
            <a:r>
              <a:rPr lang="en-US" sz="2000" dirty="0">
                <a:solidFill>
                  <a:schemeClr val="accent6">
                    <a:lumMod val="20000"/>
                    <a:lumOff val="80000"/>
                  </a:schemeClr>
                </a:solidFill>
              </a:rPr>
              <a:t>Print vouchers and reports.</a:t>
            </a:r>
          </a:p>
          <a:p>
            <a:pPr marL="285750" indent="-285750">
              <a:buFont typeface="Wingdings" panose="05000000000000000000" pitchFamily="2" charset="2"/>
              <a:buChar char="q"/>
            </a:pPr>
            <a:endParaRPr lang="en-US" sz="2000" dirty="0">
              <a:solidFill>
                <a:schemeClr val="accent6">
                  <a:lumMod val="20000"/>
                  <a:lumOff val="80000"/>
                </a:schemeClr>
              </a:solidFill>
            </a:endParaRPr>
          </a:p>
          <a:p>
            <a:pPr marL="285750" indent="-285750">
              <a:buFont typeface="Wingdings" panose="05000000000000000000" pitchFamily="2" charset="2"/>
              <a:buChar char="q"/>
            </a:pPr>
            <a:r>
              <a:rPr lang="en-US" sz="2000" dirty="0">
                <a:solidFill>
                  <a:schemeClr val="accent6">
                    <a:lumMod val="20000"/>
                    <a:lumOff val="80000"/>
                  </a:schemeClr>
                </a:solidFill>
              </a:rPr>
              <a:t>Real time vehicle counting.</a:t>
            </a:r>
          </a:p>
          <a:p>
            <a:pPr marL="285750" indent="-285750">
              <a:buFont typeface="Wingdings" panose="05000000000000000000" pitchFamily="2" charset="2"/>
              <a:buChar char="q"/>
            </a:pPr>
            <a:endParaRPr lang="en-US" sz="2000" dirty="0">
              <a:solidFill>
                <a:schemeClr val="accent6">
                  <a:lumMod val="20000"/>
                  <a:lumOff val="80000"/>
                </a:schemeClr>
              </a:solidFill>
            </a:endParaRPr>
          </a:p>
          <a:p>
            <a:pPr marL="285750" indent="-285750">
              <a:buFont typeface="Wingdings" panose="05000000000000000000" pitchFamily="2" charset="2"/>
              <a:buChar char="q"/>
            </a:pPr>
            <a:r>
              <a:rPr lang="en-US" sz="2000" dirty="0">
                <a:solidFill>
                  <a:schemeClr val="accent6">
                    <a:lumMod val="20000"/>
                    <a:lumOff val="80000"/>
                  </a:schemeClr>
                </a:solidFill>
              </a:rPr>
              <a:t>Every vehicle is systematically arranged.</a:t>
            </a:r>
          </a:p>
          <a:p>
            <a:pPr marL="285750" indent="-285750">
              <a:buFont typeface="Wingdings" panose="05000000000000000000" pitchFamily="2" charset="2"/>
              <a:buChar char="q"/>
            </a:pPr>
            <a:endParaRPr lang="en-US" sz="2000" dirty="0">
              <a:solidFill>
                <a:schemeClr val="accent6">
                  <a:lumMod val="20000"/>
                  <a:lumOff val="80000"/>
                </a:schemeClr>
              </a:solidFill>
            </a:endParaRPr>
          </a:p>
          <a:p>
            <a:pPr marL="285750" indent="-285750">
              <a:buFont typeface="Wingdings" panose="05000000000000000000" pitchFamily="2" charset="2"/>
              <a:buChar char="q"/>
            </a:pPr>
            <a:r>
              <a:rPr lang="en-US" sz="2000" dirty="0">
                <a:solidFill>
                  <a:schemeClr val="accent6">
                    <a:lumMod val="20000"/>
                    <a:lumOff val="80000"/>
                  </a:schemeClr>
                </a:solidFill>
              </a:rPr>
              <a:t>Chances of blockage of road reduces.</a:t>
            </a:r>
          </a:p>
          <a:p>
            <a:pPr marL="285750" indent="-285750">
              <a:buFont typeface="Wingdings" panose="05000000000000000000" pitchFamily="2" charset="2"/>
              <a:buChar char="q"/>
            </a:pPr>
            <a:endParaRPr lang="en-US" sz="2000" dirty="0">
              <a:solidFill>
                <a:schemeClr val="accent6">
                  <a:lumMod val="20000"/>
                  <a:lumOff val="80000"/>
                </a:schemeClr>
              </a:solidFill>
            </a:endParaRPr>
          </a:p>
          <a:p>
            <a:pPr marL="285750" indent="-285750">
              <a:buFont typeface="Wingdings" panose="05000000000000000000" pitchFamily="2" charset="2"/>
              <a:buChar char="q"/>
            </a:pPr>
            <a:r>
              <a:rPr lang="en-US" sz="2000" dirty="0">
                <a:solidFill>
                  <a:schemeClr val="accent6">
                    <a:lumMod val="20000"/>
                    <a:lumOff val="80000"/>
                  </a:schemeClr>
                </a:solidFill>
              </a:rPr>
              <a:t>Security.</a:t>
            </a:r>
          </a:p>
          <a:p>
            <a:pPr marL="285750" indent="-285750">
              <a:buFont typeface="Wingdings" panose="05000000000000000000" pitchFamily="2" charset="2"/>
              <a:buChar char="q"/>
            </a:pPr>
            <a:endParaRPr lang="en-US" sz="2000" dirty="0">
              <a:solidFill>
                <a:schemeClr val="accent6">
                  <a:lumMod val="20000"/>
                  <a:lumOff val="80000"/>
                </a:schemeClr>
              </a:solidFill>
            </a:endParaRPr>
          </a:p>
          <a:p>
            <a:pPr marL="285750" indent="-285750">
              <a:buFont typeface="Wingdings" panose="05000000000000000000" pitchFamily="2" charset="2"/>
              <a:buChar char="q"/>
            </a:pPr>
            <a:r>
              <a:rPr lang="en-US" sz="2000" dirty="0">
                <a:solidFill>
                  <a:schemeClr val="accent6">
                    <a:lumMod val="20000"/>
                    <a:lumOff val="80000"/>
                  </a:schemeClr>
                </a:solidFill>
              </a:rPr>
              <a:t>Accommodates maximum cars in minimum space.</a:t>
            </a:r>
          </a:p>
          <a:p>
            <a:pPr marL="285750" indent="-285750">
              <a:buFont typeface="Wingdings" panose="05000000000000000000" pitchFamily="2" charset="2"/>
              <a:buChar char="q"/>
            </a:pPr>
            <a:endParaRPr lang="en-US" sz="2000" dirty="0">
              <a:solidFill>
                <a:schemeClr val="accent6">
                  <a:lumMod val="20000"/>
                  <a:lumOff val="80000"/>
                </a:schemeClr>
              </a:solidFill>
            </a:endParaRPr>
          </a:p>
          <a:p>
            <a:pPr marL="285750" indent="-285750">
              <a:buFont typeface="Wingdings" panose="05000000000000000000" pitchFamily="2" charset="2"/>
              <a:buChar char="q"/>
            </a:pPr>
            <a:r>
              <a:rPr lang="en-US" sz="2000" dirty="0">
                <a:solidFill>
                  <a:schemeClr val="accent6">
                    <a:lumMod val="20000"/>
                    <a:lumOff val="80000"/>
                  </a:schemeClr>
                </a:solidFill>
              </a:rPr>
              <a:t>Attractive modular design.</a:t>
            </a:r>
          </a:p>
          <a:p>
            <a:pPr marL="285750" indent="-285750">
              <a:buFont typeface="Wingdings" panose="05000000000000000000" pitchFamily="2" charset="2"/>
              <a:buChar char="q"/>
            </a:pPr>
            <a:endParaRPr lang="en-US" sz="2000" dirty="0">
              <a:solidFill>
                <a:schemeClr val="accent6">
                  <a:lumMod val="20000"/>
                  <a:lumOff val="80000"/>
                </a:schemeClr>
              </a:solidFill>
            </a:endParaRPr>
          </a:p>
          <a:p>
            <a:pPr marL="285750" indent="-285750">
              <a:buFont typeface="Wingdings" panose="05000000000000000000" pitchFamily="2" charset="2"/>
              <a:buChar char="q"/>
            </a:pPr>
            <a:r>
              <a:rPr lang="en-US" sz="2000" dirty="0">
                <a:solidFill>
                  <a:schemeClr val="accent6">
                    <a:lumMod val="20000"/>
                    <a:lumOff val="80000"/>
                  </a:schemeClr>
                </a:solidFill>
              </a:rPr>
              <a:t>Vehicle identification.</a:t>
            </a:r>
          </a:p>
          <a:p>
            <a:pPr marL="285750" indent="-285750">
              <a:buFont typeface="Wingdings" panose="05000000000000000000" pitchFamily="2" charset="2"/>
              <a:buChar char="q"/>
            </a:pPr>
            <a:endParaRPr lang="en-US" dirty="0">
              <a:solidFill>
                <a:schemeClr val="accent6">
                  <a:lumMod val="20000"/>
                  <a:lumOff val="80000"/>
                </a:schemeClr>
              </a:solidFill>
            </a:endParaRPr>
          </a:p>
          <a:p>
            <a:pPr marL="285750" indent="-285750">
              <a:buFont typeface="Wingdings" panose="05000000000000000000" pitchFamily="2" charset="2"/>
              <a:buChar char="q"/>
            </a:pPr>
            <a:endParaRPr lang="en-US" dirty="0">
              <a:solidFill>
                <a:schemeClr val="accent6">
                  <a:lumMod val="20000"/>
                  <a:lumOff val="80000"/>
                </a:schemeClr>
              </a:solidFill>
            </a:endParaRPr>
          </a:p>
          <a:p>
            <a:pPr marL="285750" indent="-285750">
              <a:buFont typeface="Wingdings" panose="05000000000000000000" pitchFamily="2" charset="2"/>
              <a:buChar char="q"/>
            </a:pPr>
            <a:endParaRPr lang="en-US" dirty="0">
              <a:solidFill>
                <a:schemeClr val="accent6">
                  <a:lumMod val="20000"/>
                  <a:lumOff val="80000"/>
                </a:schemeClr>
              </a:solidFill>
            </a:endParaRPr>
          </a:p>
        </p:txBody>
      </p:sp>
    </p:spTree>
    <p:extLst>
      <p:ext uri="{BB962C8B-B14F-4D97-AF65-F5344CB8AC3E}">
        <p14:creationId xmlns:p14="http://schemas.microsoft.com/office/powerpoint/2010/main" val="248192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52FAD1-513A-4A0D-B220-C62B810CB8D6}"/>
              </a:ext>
            </a:extLst>
          </p:cNvPr>
          <p:cNvSpPr/>
          <p:nvPr/>
        </p:nvSpPr>
        <p:spPr>
          <a:xfrm>
            <a:off x="3115023" y="210882"/>
            <a:ext cx="5961953" cy="923330"/>
          </a:xfrm>
          <a:prstGeom prst="rect">
            <a:avLst/>
          </a:prstGeom>
          <a:noFill/>
        </p:spPr>
        <p:txBody>
          <a:bodyPr wrap="none" lIns="91440" tIns="45720" rIns="91440" bIns="45720">
            <a:spAutoFit/>
          </a:bodyPr>
          <a:lstStyle/>
          <a:p>
            <a:pPr algn="ctr"/>
            <a:r>
              <a:rPr lang="en-US" sz="5400" dirty="0">
                <a:ln w="0"/>
                <a:solidFill>
                  <a:schemeClr val="tx2"/>
                </a:solidFill>
                <a:effectLst>
                  <a:outerShdw blurRad="38100" dist="25400" dir="5400000" algn="ctr" rotWithShape="0">
                    <a:srgbClr val="6E747A">
                      <a:alpha val="43000"/>
                    </a:srgbClr>
                  </a:outerShdw>
                </a:effectLst>
              </a:rPr>
              <a:t>Data flow diagram</a:t>
            </a:r>
            <a:endParaRPr lang="en-US" sz="5400" b="0" cap="none" spc="0" dirty="0">
              <a:ln w="0"/>
              <a:solidFill>
                <a:schemeClr val="tx2"/>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3009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F3CCC4-680E-40ED-96A9-9044970C4C4E}"/>
              </a:ext>
            </a:extLst>
          </p:cNvPr>
          <p:cNvSpPr/>
          <p:nvPr/>
        </p:nvSpPr>
        <p:spPr>
          <a:xfrm>
            <a:off x="3327831" y="290396"/>
            <a:ext cx="4847224" cy="923330"/>
          </a:xfrm>
          <a:prstGeom prst="rect">
            <a:avLst/>
          </a:prstGeom>
          <a:noFill/>
        </p:spPr>
        <p:txBody>
          <a:bodyPr wrap="none" lIns="91440" tIns="45720" rIns="91440" bIns="45720">
            <a:spAutoFit/>
          </a:bodyPr>
          <a:lstStyle/>
          <a:p>
            <a:pPr algn="ctr"/>
            <a:r>
              <a:rPr lang="en-US" sz="5400" i="1" dirty="0">
                <a:ln w="0"/>
                <a:solidFill>
                  <a:schemeClr val="accent6">
                    <a:lumMod val="60000"/>
                    <a:lumOff val="40000"/>
                  </a:schemeClr>
                </a:solidFill>
              </a:rPr>
              <a:t>Public purpose</a:t>
            </a:r>
            <a:endParaRPr lang="en-US" sz="5400" b="0" i="1" cap="none" spc="0" dirty="0">
              <a:ln w="0"/>
              <a:solidFill>
                <a:schemeClr val="accent6">
                  <a:lumMod val="60000"/>
                  <a:lumOff val="40000"/>
                </a:schemeClr>
              </a:solidFill>
              <a:effectLst/>
            </a:endParaRPr>
          </a:p>
        </p:txBody>
      </p:sp>
      <p:pic>
        <p:nvPicPr>
          <p:cNvPr id="6" name="Picture 5">
            <a:extLst>
              <a:ext uri="{FF2B5EF4-FFF2-40B4-BE49-F238E27FC236}">
                <a16:creationId xmlns:a16="http://schemas.microsoft.com/office/drawing/2014/main" id="{8700147A-402D-4FCF-BE96-C0963A9E376B}"/>
              </a:ext>
            </a:extLst>
          </p:cNvPr>
          <p:cNvPicPr>
            <a:picLocks noChangeAspect="1"/>
          </p:cNvPicPr>
          <p:nvPr/>
        </p:nvPicPr>
        <p:blipFill>
          <a:blip r:embed="rId2"/>
          <a:stretch>
            <a:fillRect/>
          </a:stretch>
        </p:blipFill>
        <p:spPr>
          <a:xfrm>
            <a:off x="7666909" y="1939282"/>
            <a:ext cx="4305901" cy="2562583"/>
          </a:xfrm>
          <a:prstGeom prst="rect">
            <a:avLst/>
          </a:prstGeom>
        </p:spPr>
      </p:pic>
      <p:sp>
        <p:nvSpPr>
          <p:cNvPr id="3" name="TextBox 2">
            <a:extLst>
              <a:ext uri="{FF2B5EF4-FFF2-40B4-BE49-F238E27FC236}">
                <a16:creationId xmlns:a16="http://schemas.microsoft.com/office/drawing/2014/main" id="{5F44D50E-2BB1-4247-AF9A-39A2819ADD8D}"/>
              </a:ext>
            </a:extLst>
          </p:cNvPr>
          <p:cNvSpPr txBox="1"/>
          <p:nvPr/>
        </p:nvSpPr>
        <p:spPr>
          <a:xfrm>
            <a:off x="728869" y="1303178"/>
            <a:ext cx="6771861" cy="5262979"/>
          </a:xfrm>
          <a:prstGeom prst="rect">
            <a:avLst/>
          </a:prstGeom>
          <a:noFill/>
        </p:spPr>
        <p:txBody>
          <a:bodyPr wrap="square" rtlCol="0">
            <a:spAutoFit/>
          </a:bodyPr>
          <a:lstStyle/>
          <a:p>
            <a:r>
              <a:rPr lang="en-US" sz="2400" dirty="0"/>
              <a:t>This application  helps  the students and faculty and others for parking their vehicles.</a:t>
            </a:r>
          </a:p>
          <a:p>
            <a:r>
              <a:rPr lang="en-US" sz="2400" dirty="0"/>
              <a:t>It will make the parking work easier for the user and the customer to park their car and if the organization wants detail  about the vehicles ,how many vehicles come in this month and how much time they stay their vehicle and in which time they enter and in which time they comes out .And it also makes the vehicle secure . This application also helps the user to tell how many spots are vacant for car parking . This application also helps in proper management of car parking in case of any event occurs in the organization.</a:t>
            </a:r>
          </a:p>
        </p:txBody>
      </p:sp>
    </p:spTree>
    <p:extLst>
      <p:ext uri="{BB962C8B-B14F-4D97-AF65-F5344CB8AC3E}">
        <p14:creationId xmlns:p14="http://schemas.microsoft.com/office/powerpoint/2010/main" val="2543738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668</TotalTime>
  <Words>432</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Rockwell</vt:lpstr>
      <vt:lpstr>Wingdings</vt:lpstr>
      <vt:lpstr>Damask</vt:lpstr>
      <vt:lpstr>Parkme </vt:lpstr>
      <vt:lpstr>PowerPoint Presentation</vt:lpstr>
      <vt:lpstr>PowerPoint Presentation</vt:lpstr>
      <vt:lpstr>PowerPoint Presentation</vt:lpstr>
      <vt:lpstr>PowerPoint Presentation</vt:lpstr>
      <vt:lpstr>PowerPoint Presentation</vt:lpstr>
      <vt:lpstr> Features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dc:title>
  <dc:creator>Royal Kaushal</dc:creator>
  <cp:lastModifiedBy>Royal Kaushal</cp:lastModifiedBy>
  <cp:revision>47</cp:revision>
  <dcterms:created xsi:type="dcterms:W3CDTF">2019-10-02T15:22:17Z</dcterms:created>
  <dcterms:modified xsi:type="dcterms:W3CDTF">2019-10-04T12:10:30Z</dcterms:modified>
</cp:coreProperties>
</file>