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80"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C6DB6-5A2A-4574-9C2B-458784962C3E}" v="430" dt="2024-02-21T21:03:06.636"/>
    <p1510:client id="{231185C1-67FA-4C86-909B-B2C6B7EA6671}" v="2162" dt="2024-02-22T07:34:03.917"/>
    <p1510:client id="{D6F7C990-0E3C-4693-B910-D95C698ED6AC}" v="982" dt="2024-02-23T16:21:39.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2/23/2024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28364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48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02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78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57752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03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68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06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846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48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2/23/2024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20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2/23/2024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2412087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9089" y="1247140"/>
            <a:ext cx="9512395" cy="3450844"/>
          </a:xfrm>
        </p:spPr>
        <p:txBody>
          <a:bodyPr>
            <a:normAutofit/>
          </a:bodyPr>
          <a:lstStyle/>
          <a:p>
            <a:r>
              <a:rPr lang="en-US" dirty="0"/>
              <a:t>Predicting House Prices Using Machine Learning Algorithm</a:t>
            </a:r>
          </a:p>
        </p:txBody>
      </p:sp>
      <p:sp>
        <p:nvSpPr>
          <p:cNvPr id="10" name="Rectangle 9">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759A-1323-8FC1-80A6-4523C8F5F07F}"/>
              </a:ext>
            </a:extLst>
          </p:cNvPr>
          <p:cNvSpPr>
            <a:spLocks noGrp="1"/>
          </p:cNvSpPr>
          <p:nvPr>
            <p:ph type="title"/>
          </p:nvPr>
        </p:nvSpPr>
        <p:spPr>
          <a:xfrm>
            <a:off x="1587710" y="455362"/>
            <a:ext cx="9486690" cy="747230"/>
          </a:xfrm>
        </p:spPr>
        <p:txBody>
          <a:bodyPr>
            <a:normAutofit fontScale="90000"/>
          </a:bodyPr>
          <a:lstStyle/>
          <a:p>
            <a:r>
              <a:rPr lang="en-US" dirty="0"/>
              <a:t>Pre-Processing</a:t>
            </a:r>
          </a:p>
        </p:txBody>
      </p:sp>
      <p:sp>
        <p:nvSpPr>
          <p:cNvPr id="3" name="Content Placeholder 2">
            <a:extLst>
              <a:ext uri="{FF2B5EF4-FFF2-40B4-BE49-F238E27FC236}">
                <a16:creationId xmlns:a16="http://schemas.microsoft.com/office/drawing/2014/main" id="{20E7FF9C-0F0B-A3FF-54E0-314F89C04B7F}"/>
              </a:ext>
            </a:extLst>
          </p:cNvPr>
          <p:cNvSpPr>
            <a:spLocks noGrp="1"/>
          </p:cNvSpPr>
          <p:nvPr>
            <p:ph idx="1"/>
          </p:nvPr>
        </p:nvSpPr>
        <p:spPr>
          <a:xfrm>
            <a:off x="1587710" y="1202367"/>
            <a:ext cx="9486690" cy="3926152"/>
          </a:xfrm>
        </p:spPr>
        <p:txBody>
          <a:bodyPr vert="horz" lIns="91440" tIns="45720" rIns="91440" bIns="45720" rtlCol="0" anchor="t">
            <a:normAutofit/>
          </a:bodyPr>
          <a:lstStyle/>
          <a:p>
            <a:pPr marL="0" indent="0">
              <a:buNone/>
            </a:pPr>
            <a:r>
              <a:rPr lang="en-US" sz="2000" b="1" u="sng" dirty="0"/>
              <a:t>Size Column</a:t>
            </a:r>
          </a:p>
          <a:p>
            <a:r>
              <a:rPr lang="en-US" sz="1400" dirty="0">
                <a:ea typeface="+mn-lt"/>
                <a:cs typeface="+mn-lt"/>
              </a:rPr>
              <a:t>Only keeping the number of rooms and removing the rest from each columns.</a:t>
            </a:r>
          </a:p>
          <a:p>
            <a:r>
              <a:rPr lang="en-US" sz="1400" dirty="0">
                <a:ea typeface="+mn-lt"/>
                <a:cs typeface="+mn-lt"/>
              </a:rPr>
              <a:t>Fill the missing values of each room by understanding the house size .</a:t>
            </a:r>
            <a:endParaRPr lang="en-US" sz="1400"/>
          </a:p>
          <a:p>
            <a:r>
              <a:rPr lang="en-US" sz="1400" dirty="0">
                <a:ea typeface="+mn-lt"/>
                <a:cs typeface="+mn-lt"/>
              </a:rPr>
              <a:t>For house size greater than 2500 </a:t>
            </a:r>
            <a:r>
              <a:rPr lang="en-US" sz="1400" dirty="0" err="1">
                <a:ea typeface="+mn-lt"/>
                <a:cs typeface="+mn-lt"/>
              </a:rPr>
              <a:t>sqft</a:t>
            </a:r>
            <a:r>
              <a:rPr lang="en-US" sz="1400" dirty="0">
                <a:ea typeface="+mn-lt"/>
                <a:cs typeface="+mn-lt"/>
              </a:rPr>
              <a:t> fill it as 3 rooms.</a:t>
            </a:r>
            <a:endParaRPr lang="en-US" sz="1400" dirty="0"/>
          </a:p>
          <a:p>
            <a:r>
              <a:rPr lang="en-US" sz="1400" dirty="0">
                <a:ea typeface="+mn-lt"/>
                <a:cs typeface="+mn-lt"/>
              </a:rPr>
              <a:t>For house size lesser than 2500 </a:t>
            </a:r>
            <a:r>
              <a:rPr lang="en-US" sz="1400" err="1">
                <a:ea typeface="+mn-lt"/>
                <a:cs typeface="+mn-lt"/>
              </a:rPr>
              <a:t>sqft</a:t>
            </a:r>
            <a:r>
              <a:rPr lang="en-US" sz="1400" dirty="0">
                <a:ea typeface="+mn-lt"/>
                <a:cs typeface="+mn-lt"/>
              </a:rPr>
              <a:t> fill it as 2 rooms.</a:t>
            </a:r>
            <a:endParaRPr lang="en-US" sz="1400" dirty="0"/>
          </a:p>
        </p:txBody>
      </p:sp>
      <p:pic>
        <p:nvPicPr>
          <p:cNvPr id="4" name="Picture 3" descr="A screenshot of a computer program&#10;&#10;Description automatically generated">
            <a:extLst>
              <a:ext uri="{FF2B5EF4-FFF2-40B4-BE49-F238E27FC236}">
                <a16:creationId xmlns:a16="http://schemas.microsoft.com/office/drawing/2014/main" id="{9D4CDF8D-A2B6-0EF0-FD70-3A9B7415751D}"/>
              </a:ext>
            </a:extLst>
          </p:cNvPr>
          <p:cNvPicPr>
            <a:picLocks noChangeAspect="1"/>
          </p:cNvPicPr>
          <p:nvPr/>
        </p:nvPicPr>
        <p:blipFill>
          <a:blip r:embed="rId2"/>
          <a:stretch>
            <a:fillRect/>
          </a:stretch>
        </p:blipFill>
        <p:spPr>
          <a:xfrm>
            <a:off x="1187535" y="3697244"/>
            <a:ext cx="6470307" cy="1821591"/>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860F2341-3868-F9F7-971A-44476A694C88}"/>
              </a:ext>
            </a:extLst>
          </p:cNvPr>
          <p:cNvPicPr>
            <a:picLocks noChangeAspect="1"/>
          </p:cNvPicPr>
          <p:nvPr/>
        </p:nvPicPr>
        <p:blipFill>
          <a:blip r:embed="rId3"/>
          <a:stretch>
            <a:fillRect/>
          </a:stretch>
        </p:blipFill>
        <p:spPr>
          <a:xfrm>
            <a:off x="7904591" y="3692996"/>
            <a:ext cx="4105790" cy="1830087"/>
          </a:xfrm>
          <a:prstGeom prst="rect">
            <a:avLst/>
          </a:prstGeom>
        </p:spPr>
      </p:pic>
    </p:spTree>
    <p:extLst>
      <p:ext uri="{BB962C8B-B14F-4D97-AF65-F5344CB8AC3E}">
        <p14:creationId xmlns:p14="http://schemas.microsoft.com/office/powerpoint/2010/main" val="350879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72C2-B682-B2E3-683F-D3E356A4E4D6}"/>
              </a:ext>
            </a:extLst>
          </p:cNvPr>
          <p:cNvSpPr>
            <a:spLocks noGrp="1"/>
          </p:cNvSpPr>
          <p:nvPr>
            <p:ph type="title"/>
          </p:nvPr>
        </p:nvSpPr>
        <p:spPr>
          <a:xfrm>
            <a:off x="1587710" y="455362"/>
            <a:ext cx="9486690" cy="822037"/>
          </a:xfrm>
        </p:spPr>
        <p:txBody>
          <a:bodyPr/>
          <a:lstStyle/>
          <a:p>
            <a:r>
              <a:rPr lang="en-US" dirty="0"/>
              <a:t>Pre-Processing</a:t>
            </a:r>
          </a:p>
        </p:txBody>
      </p:sp>
      <p:sp>
        <p:nvSpPr>
          <p:cNvPr id="3" name="Content Placeholder 2">
            <a:extLst>
              <a:ext uri="{FF2B5EF4-FFF2-40B4-BE49-F238E27FC236}">
                <a16:creationId xmlns:a16="http://schemas.microsoft.com/office/drawing/2014/main" id="{3EE11E63-2A04-A98C-D1E1-202A5C85E96F}"/>
              </a:ext>
            </a:extLst>
          </p:cNvPr>
          <p:cNvSpPr>
            <a:spLocks noGrp="1"/>
          </p:cNvSpPr>
          <p:nvPr>
            <p:ph idx="1"/>
          </p:nvPr>
        </p:nvSpPr>
        <p:spPr>
          <a:xfrm>
            <a:off x="1587710" y="1364399"/>
            <a:ext cx="9486690" cy="1494475"/>
          </a:xfrm>
        </p:spPr>
        <p:txBody>
          <a:bodyPr vert="horz" lIns="91440" tIns="45720" rIns="91440" bIns="45720" rtlCol="0" anchor="t">
            <a:normAutofit/>
          </a:bodyPr>
          <a:lstStyle/>
          <a:p>
            <a:pPr marL="0" indent="0">
              <a:buNone/>
            </a:pPr>
            <a:r>
              <a:rPr lang="en-US" sz="2000" b="1" u="sng" dirty="0"/>
              <a:t>Society column</a:t>
            </a:r>
          </a:p>
          <a:p>
            <a:r>
              <a:rPr lang="en-US" sz="1600" dirty="0"/>
              <a:t>The society column has 5502 missing values.</a:t>
            </a:r>
          </a:p>
          <a:p>
            <a:r>
              <a:rPr lang="en-US" sz="1600" dirty="0">
                <a:ea typeface="+mn-lt"/>
                <a:cs typeface="+mn-lt"/>
              </a:rPr>
              <a:t>Randomly filling the missing values in society column with the highest </a:t>
            </a:r>
            <a:r>
              <a:rPr lang="en-US" sz="1600" dirty="0" err="1">
                <a:ea typeface="+mn-lt"/>
                <a:cs typeface="+mn-lt"/>
              </a:rPr>
              <a:t>occoured</a:t>
            </a:r>
            <a:r>
              <a:rPr lang="en-US" sz="1600" dirty="0">
                <a:ea typeface="+mn-lt"/>
                <a:cs typeface="+mn-lt"/>
              </a:rPr>
              <a:t> values.</a:t>
            </a:r>
            <a:endParaRPr lang="en-US" sz="1600" dirty="0"/>
          </a:p>
          <a:p>
            <a:pPr marL="0" indent="0">
              <a:buNone/>
            </a:pPr>
            <a:endParaRPr lang="en-US" b="1" u="sng" dirty="0"/>
          </a:p>
        </p:txBody>
      </p:sp>
      <p:pic>
        <p:nvPicPr>
          <p:cNvPr id="4" name="Picture 3" descr="A computer code with black text&#10;&#10;Description automatically generated">
            <a:extLst>
              <a:ext uri="{FF2B5EF4-FFF2-40B4-BE49-F238E27FC236}">
                <a16:creationId xmlns:a16="http://schemas.microsoft.com/office/drawing/2014/main" id="{AB12C44B-2873-B360-C677-FC5075D8578E}"/>
              </a:ext>
            </a:extLst>
          </p:cNvPr>
          <p:cNvPicPr>
            <a:picLocks noChangeAspect="1"/>
          </p:cNvPicPr>
          <p:nvPr/>
        </p:nvPicPr>
        <p:blipFill>
          <a:blip r:embed="rId2"/>
          <a:stretch>
            <a:fillRect/>
          </a:stretch>
        </p:blipFill>
        <p:spPr>
          <a:xfrm>
            <a:off x="1524000" y="2746040"/>
            <a:ext cx="9144000" cy="772007"/>
          </a:xfrm>
          <a:prstGeom prst="rect">
            <a:avLst/>
          </a:prstGeom>
        </p:spPr>
      </p:pic>
      <p:sp>
        <p:nvSpPr>
          <p:cNvPr id="5" name="TextBox 4">
            <a:extLst>
              <a:ext uri="{FF2B5EF4-FFF2-40B4-BE49-F238E27FC236}">
                <a16:creationId xmlns:a16="http://schemas.microsoft.com/office/drawing/2014/main" id="{58FCF538-1FB8-2540-21CB-2012DC90C507}"/>
              </a:ext>
            </a:extLst>
          </p:cNvPr>
          <p:cNvSpPr txBox="1"/>
          <p:nvPr/>
        </p:nvSpPr>
        <p:spPr>
          <a:xfrm>
            <a:off x="1526791" y="3700412"/>
            <a:ext cx="9784494"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Bath col</a:t>
            </a:r>
            <a:r>
              <a:rPr lang="en-US" sz="2000" b="1" u="sng" dirty="0"/>
              <a:t>umn</a:t>
            </a:r>
          </a:p>
          <a:p>
            <a:pPr marL="285750" indent="-285750">
              <a:buFont typeface="Arial"/>
              <a:buChar char="•"/>
            </a:pPr>
            <a:r>
              <a:rPr lang="en-US" sz="1600" dirty="0">
                <a:ea typeface="+mn-lt"/>
                <a:cs typeface="+mn-lt"/>
              </a:rPr>
              <a:t>There are 73 missing values in the bath column .</a:t>
            </a:r>
            <a:endParaRPr lang="en-US" sz="1600" dirty="0"/>
          </a:p>
          <a:p>
            <a:pPr marL="285750" indent="-285750">
              <a:buFont typeface="Arial"/>
              <a:buChar char="•"/>
            </a:pPr>
            <a:r>
              <a:rPr lang="en-US" sz="1600" dirty="0">
                <a:ea typeface="+mn-lt"/>
                <a:cs typeface="+mn-lt"/>
              </a:rPr>
              <a:t>Hence filling them based on house square feet.</a:t>
            </a:r>
            <a:endParaRPr lang="en-US" sz="1600" dirty="0"/>
          </a:p>
        </p:txBody>
      </p:sp>
      <p:pic>
        <p:nvPicPr>
          <p:cNvPr id="6" name="Picture 5" descr="A computer code with text&#10;&#10;Description automatically generated">
            <a:extLst>
              <a:ext uri="{FF2B5EF4-FFF2-40B4-BE49-F238E27FC236}">
                <a16:creationId xmlns:a16="http://schemas.microsoft.com/office/drawing/2014/main" id="{54DB81E5-2E34-DDB5-E9B3-27B025DE1B80}"/>
              </a:ext>
            </a:extLst>
          </p:cNvPr>
          <p:cNvPicPr>
            <a:picLocks noChangeAspect="1"/>
          </p:cNvPicPr>
          <p:nvPr/>
        </p:nvPicPr>
        <p:blipFill>
          <a:blip r:embed="rId3"/>
          <a:stretch>
            <a:fillRect/>
          </a:stretch>
        </p:blipFill>
        <p:spPr>
          <a:xfrm>
            <a:off x="1591235" y="4808277"/>
            <a:ext cx="7306235" cy="1656563"/>
          </a:xfrm>
          <a:prstGeom prst="rect">
            <a:avLst/>
          </a:prstGeom>
        </p:spPr>
      </p:pic>
    </p:spTree>
    <p:extLst>
      <p:ext uri="{BB962C8B-B14F-4D97-AF65-F5344CB8AC3E}">
        <p14:creationId xmlns:p14="http://schemas.microsoft.com/office/powerpoint/2010/main" val="93786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9AAF-160B-8FB5-7757-E660E6252FE4}"/>
              </a:ext>
            </a:extLst>
          </p:cNvPr>
          <p:cNvSpPr>
            <a:spLocks noGrp="1"/>
          </p:cNvSpPr>
          <p:nvPr>
            <p:ph type="title"/>
          </p:nvPr>
        </p:nvSpPr>
        <p:spPr>
          <a:xfrm>
            <a:off x="1587710" y="455362"/>
            <a:ext cx="9486690" cy="726636"/>
          </a:xfrm>
        </p:spPr>
        <p:txBody>
          <a:bodyPr>
            <a:normAutofit fontScale="90000"/>
          </a:bodyPr>
          <a:lstStyle/>
          <a:p>
            <a:r>
              <a:rPr lang="en-US" dirty="0"/>
              <a:t>Pre-Processing</a:t>
            </a:r>
          </a:p>
        </p:txBody>
      </p:sp>
      <p:sp>
        <p:nvSpPr>
          <p:cNvPr id="3" name="Content Placeholder 2">
            <a:extLst>
              <a:ext uri="{FF2B5EF4-FFF2-40B4-BE49-F238E27FC236}">
                <a16:creationId xmlns:a16="http://schemas.microsoft.com/office/drawing/2014/main" id="{DD0AD5F8-09CE-5653-876E-A809DA79528D}"/>
              </a:ext>
            </a:extLst>
          </p:cNvPr>
          <p:cNvSpPr>
            <a:spLocks noGrp="1"/>
          </p:cNvSpPr>
          <p:nvPr>
            <p:ph idx="1"/>
          </p:nvPr>
        </p:nvSpPr>
        <p:spPr>
          <a:xfrm>
            <a:off x="1587710" y="1192071"/>
            <a:ext cx="9486690" cy="1444503"/>
          </a:xfrm>
        </p:spPr>
        <p:txBody>
          <a:bodyPr vert="horz" lIns="91440" tIns="45720" rIns="91440" bIns="45720" rtlCol="0" anchor="t">
            <a:normAutofit/>
          </a:bodyPr>
          <a:lstStyle/>
          <a:p>
            <a:pPr marL="0" indent="0">
              <a:buNone/>
            </a:pPr>
            <a:r>
              <a:rPr lang="en-US" b="1" u="sng" dirty="0"/>
              <a:t>Balcony column</a:t>
            </a:r>
          </a:p>
          <a:p>
            <a:r>
              <a:rPr lang="en-US" sz="1600" dirty="0">
                <a:ea typeface="+mn-lt"/>
                <a:cs typeface="+mn-lt"/>
              </a:rPr>
              <a:t>There are 609 missing values in the balcony column.</a:t>
            </a:r>
            <a:endParaRPr lang="en-US" sz="1600" dirty="0"/>
          </a:p>
          <a:p>
            <a:r>
              <a:rPr lang="en-US" sz="1600" dirty="0">
                <a:ea typeface="+mn-lt"/>
                <a:cs typeface="+mn-lt"/>
              </a:rPr>
              <a:t>Hence filling them based on house square feet.</a:t>
            </a:r>
            <a:endParaRPr lang="en-US" sz="1600" dirty="0"/>
          </a:p>
        </p:txBody>
      </p:sp>
      <p:pic>
        <p:nvPicPr>
          <p:cNvPr id="4" name="Picture 3" descr="A screenshot of a computer code&#10;&#10;Description automatically generated">
            <a:extLst>
              <a:ext uri="{FF2B5EF4-FFF2-40B4-BE49-F238E27FC236}">
                <a16:creationId xmlns:a16="http://schemas.microsoft.com/office/drawing/2014/main" id="{8D8E0CE6-C8AB-8D56-5EC4-A4C03D84E398}"/>
              </a:ext>
            </a:extLst>
          </p:cNvPr>
          <p:cNvPicPr>
            <a:picLocks noChangeAspect="1"/>
          </p:cNvPicPr>
          <p:nvPr/>
        </p:nvPicPr>
        <p:blipFill>
          <a:blip r:embed="rId2"/>
          <a:stretch>
            <a:fillRect/>
          </a:stretch>
        </p:blipFill>
        <p:spPr>
          <a:xfrm>
            <a:off x="1771135" y="2720633"/>
            <a:ext cx="6621162" cy="1509410"/>
          </a:xfrm>
          <a:prstGeom prst="rect">
            <a:avLst/>
          </a:prstGeom>
        </p:spPr>
      </p:pic>
      <p:sp>
        <p:nvSpPr>
          <p:cNvPr id="5" name="TextBox 4">
            <a:extLst>
              <a:ext uri="{FF2B5EF4-FFF2-40B4-BE49-F238E27FC236}">
                <a16:creationId xmlns:a16="http://schemas.microsoft.com/office/drawing/2014/main" id="{3BFE3A0D-ACD4-47AA-A969-0342800825A0}"/>
              </a:ext>
            </a:extLst>
          </p:cNvPr>
          <p:cNvSpPr txBox="1"/>
          <p:nvPr/>
        </p:nvSpPr>
        <p:spPr>
          <a:xfrm>
            <a:off x="1712286" y="4441645"/>
            <a:ext cx="9282395"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Availability column</a:t>
            </a:r>
            <a:endParaRPr lang="en-US" dirty="0"/>
          </a:p>
          <a:p>
            <a:pPr marL="285750" indent="-285750">
              <a:buFont typeface="Arial"/>
              <a:buChar char="•"/>
            </a:pPr>
            <a:r>
              <a:rPr lang="en-US" sz="1600" dirty="0"/>
              <a:t>The</a:t>
            </a:r>
            <a:r>
              <a:rPr lang="en-US" sz="1600" dirty="0">
                <a:ea typeface="+mn-lt"/>
                <a:cs typeface="+mn-lt"/>
              </a:rPr>
              <a:t> availability column does not play an import role in the price prediction of the house hence better to drop the column.</a:t>
            </a:r>
            <a:endParaRPr lang="en-US" sz="1600"/>
          </a:p>
        </p:txBody>
      </p:sp>
      <p:pic>
        <p:nvPicPr>
          <p:cNvPr id="6" name="Picture 5">
            <a:extLst>
              <a:ext uri="{FF2B5EF4-FFF2-40B4-BE49-F238E27FC236}">
                <a16:creationId xmlns:a16="http://schemas.microsoft.com/office/drawing/2014/main" id="{E0DB29CE-4A1E-DC29-36F9-3E7C76A2C1B3}"/>
              </a:ext>
            </a:extLst>
          </p:cNvPr>
          <p:cNvPicPr>
            <a:picLocks noChangeAspect="1"/>
          </p:cNvPicPr>
          <p:nvPr/>
        </p:nvPicPr>
        <p:blipFill>
          <a:blip r:embed="rId3"/>
          <a:stretch>
            <a:fillRect/>
          </a:stretch>
        </p:blipFill>
        <p:spPr>
          <a:xfrm>
            <a:off x="1771907" y="5563243"/>
            <a:ext cx="5353050" cy="633026"/>
          </a:xfrm>
          <a:prstGeom prst="rect">
            <a:avLst/>
          </a:prstGeom>
        </p:spPr>
      </p:pic>
    </p:spTree>
    <p:extLst>
      <p:ext uri="{BB962C8B-B14F-4D97-AF65-F5344CB8AC3E}">
        <p14:creationId xmlns:p14="http://schemas.microsoft.com/office/powerpoint/2010/main" val="401624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BBF2-E4EF-F72F-455B-EFEA250F5802}"/>
              </a:ext>
            </a:extLst>
          </p:cNvPr>
          <p:cNvSpPr>
            <a:spLocks noGrp="1"/>
          </p:cNvSpPr>
          <p:nvPr>
            <p:ph type="title"/>
          </p:nvPr>
        </p:nvSpPr>
        <p:spPr>
          <a:xfrm>
            <a:off x="1587710" y="455362"/>
            <a:ext cx="9486690" cy="833243"/>
          </a:xfrm>
        </p:spPr>
        <p:txBody>
          <a:bodyPr/>
          <a:lstStyle/>
          <a:p>
            <a:r>
              <a:rPr lang="en-US" dirty="0"/>
              <a:t>Pre-Processing</a:t>
            </a:r>
          </a:p>
        </p:txBody>
      </p:sp>
      <p:sp>
        <p:nvSpPr>
          <p:cNvPr id="3" name="Content Placeholder 2">
            <a:extLst>
              <a:ext uri="{FF2B5EF4-FFF2-40B4-BE49-F238E27FC236}">
                <a16:creationId xmlns:a16="http://schemas.microsoft.com/office/drawing/2014/main" id="{F29D3E31-3288-3DD7-858F-B7C0E7B18A8F}"/>
              </a:ext>
            </a:extLst>
          </p:cNvPr>
          <p:cNvSpPr>
            <a:spLocks noGrp="1"/>
          </p:cNvSpPr>
          <p:nvPr>
            <p:ph idx="1"/>
          </p:nvPr>
        </p:nvSpPr>
        <p:spPr>
          <a:xfrm>
            <a:off x="1520475" y="1285958"/>
            <a:ext cx="9553925" cy="1516887"/>
          </a:xfrm>
        </p:spPr>
        <p:txBody>
          <a:bodyPr vert="horz" lIns="91440" tIns="45720" rIns="91440" bIns="45720" rtlCol="0" anchor="t">
            <a:normAutofit lnSpcReduction="10000"/>
          </a:bodyPr>
          <a:lstStyle/>
          <a:p>
            <a:pPr marL="0" indent="0">
              <a:buNone/>
            </a:pPr>
            <a:r>
              <a:rPr lang="en-US" b="1" u="sng" dirty="0"/>
              <a:t>Price Column</a:t>
            </a:r>
          </a:p>
          <a:p>
            <a:pPr marL="285750" indent="-285750"/>
            <a:r>
              <a:rPr lang="en-US" sz="1600" dirty="0">
                <a:solidFill>
                  <a:srgbClr val="ECECEC"/>
                </a:solidFill>
                <a:ea typeface="+mn-lt"/>
                <a:cs typeface="+mn-lt"/>
              </a:rPr>
              <a:t>The price column is in the form of object </a:t>
            </a:r>
            <a:r>
              <a:rPr lang="en-US" sz="1600" err="1">
                <a:solidFill>
                  <a:srgbClr val="ECECEC"/>
                </a:solidFill>
                <a:ea typeface="+mn-lt"/>
                <a:cs typeface="+mn-lt"/>
              </a:rPr>
              <a:t>dtype</a:t>
            </a:r>
            <a:r>
              <a:rPr lang="en-US" sz="1600" dirty="0">
                <a:solidFill>
                  <a:srgbClr val="ECECEC"/>
                </a:solidFill>
                <a:ea typeface="+mn-lt"/>
                <a:cs typeface="+mn-lt"/>
              </a:rPr>
              <a:t>; therefore, it needs to be converted into numerical </a:t>
            </a:r>
            <a:r>
              <a:rPr lang="en-US" sz="1600" err="1">
                <a:solidFill>
                  <a:srgbClr val="ECECEC"/>
                </a:solidFill>
                <a:ea typeface="+mn-lt"/>
                <a:cs typeface="+mn-lt"/>
              </a:rPr>
              <a:t>dtype</a:t>
            </a:r>
            <a:r>
              <a:rPr lang="en-US" sz="1600" dirty="0">
                <a:solidFill>
                  <a:srgbClr val="ECECEC"/>
                </a:solidFill>
                <a:ea typeface="+mn-lt"/>
                <a:cs typeface="+mn-lt"/>
              </a:rPr>
              <a:t>.</a:t>
            </a:r>
            <a:endParaRPr lang="en-US" sz="1600" dirty="0" err="1"/>
          </a:p>
          <a:p>
            <a:pPr marL="285750" indent="-285750"/>
            <a:r>
              <a:rPr lang="en-US" sz="1600" dirty="0">
                <a:solidFill>
                  <a:srgbClr val="ECECEC"/>
                </a:solidFill>
              </a:rPr>
              <a:t>Removing symbols like '$,?,-' </a:t>
            </a:r>
            <a:r>
              <a:rPr lang="en-US" sz="1600" err="1">
                <a:solidFill>
                  <a:srgbClr val="ECECEC"/>
                </a:solidFill>
              </a:rPr>
              <a:t>etc</a:t>
            </a:r>
            <a:r>
              <a:rPr lang="en-US" sz="1600" dirty="0">
                <a:solidFill>
                  <a:srgbClr val="ECECEC"/>
                </a:solidFill>
              </a:rPr>
              <a:t> from the column.</a:t>
            </a:r>
          </a:p>
          <a:p>
            <a:pPr marL="0" indent="0">
              <a:buNone/>
            </a:pPr>
            <a:endParaRPr lang="en-US" b="1" u="sng" dirty="0"/>
          </a:p>
        </p:txBody>
      </p:sp>
      <p:pic>
        <p:nvPicPr>
          <p:cNvPr id="4" name="Picture 3" descr="A screenshot of a computer&#10;&#10;Description automatically generated">
            <a:extLst>
              <a:ext uri="{FF2B5EF4-FFF2-40B4-BE49-F238E27FC236}">
                <a16:creationId xmlns:a16="http://schemas.microsoft.com/office/drawing/2014/main" id="{50AA940F-8307-489B-CF0F-CF996AEDF735}"/>
              </a:ext>
            </a:extLst>
          </p:cNvPr>
          <p:cNvPicPr>
            <a:picLocks noChangeAspect="1"/>
          </p:cNvPicPr>
          <p:nvPr/>
        </p:nvPicPr>
        <p:blipFill>
          <a:blip r:embed="rId2"/>
          <a:stretch>
            <a:fillRect/>
          </a:stretch>
        </p:blipFill>
        <p:spPr>
          <a:xfrm>
            <a:off x="2577353" y="2870038"/>
            <a:ext cx="6958852" cy="3728894"/>
          </a:xfrm>
          <a:prstGeom prst="rect">
            <a:avLst/>
          </a:prstGeom>
        </p:spPr>
      </p:pic>
    </p:spTree>
    <p:extLst>
      <p:ext uri="{BB962C8B-B14F-4D97-AF65-F5344CB8AC3E}">
        <p14:creationId xmlns:p14="http://schemas.microsoft.com/office/powerpoint/2010/main" val="126745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FC94-3747-A19C-AEAF-37ACB46B5E77}"/>
              </a:ext>
            </a:extLst>
          </p:cNvPr>
          <p:cNvSpPr>
            <a:spLocks noGrp="1"/>
          </p:cNvSpPr>
          <p:nvPr>
            <p:ph type="title"/>
          </p:nvPr>
        </p:nvSpPr>
        <p:spPr>
          <a:xfrm>
            <a:off x="1587710" y="455362"/>
            <a:ext cx="9486690" cy="721184"/>
          </a:xfrm>
        </p:spPr>
        <p:txBody>
          <a:bodyPr>
            <a:normAutofit fontScale="90000"/>
          </a:bodyPr>
          <a:lstStyle/>
          <a:p>
            <a:r>
              <a:rPr lang="en-US" dirty="0"/>
              <a:t>Future Engineering &amp; Scaling</a:t>
            </a:r>
          </a:p>
        </p:txBody>
      </p:sp>
      <p:sp>
        <p:nvSpPr>
          <p:cNvPr id="6" name="TextBox 5">
            <a:extLst>
              <a:ext uri="{FF2B5EF4-FFF2-40B4-BE49-F238E27FC236}">
                <a16:creationId xmlns:a16="http://schemas.microsoft.com/office/drawing/2014/main" id="{F2DCE0A3-B977-160A-C51F-466A1E067449}"/>
              </a:ext>
            </a:extLst>
          </p:cNvPr>
          <p:cNvSpPr txBox="1"/>
          <p:nvPr/>
        </p:nvSpPr>
        <p:spPr>
          <a:xfrm>
            <a:off x="1403302" y="1313181"/>
            <a:ext cx="10260845"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dirty="0">
                <a:solidFill>
                  <a:srgbClr val="ECECEC"/>
                </a:solidFill>
                <a:ea typeface="+mn-lt"/>
                <a:cs typeface="+mn-lt"/>
              </a:rPr>
              <a:t>Utilized category encoders for converting categorical columns into numerical ones.</a:t>
            </a:r>
            <a:endParaRPr lang="en-US" sz="1600" dirty="0">
              <a:ea typeface="+mn-lt"/>
              <a:cs typeface="+mn-lt"/>
            </a:endParaRPr>
          </a:p>
          <a:p>
            <a:pPr marL="171450" indent="-171450">
              <a:buFont typeface="Arial"/>
              <a:buChar char="•"/>
            </a:pPr>
            <a:r>
              <a:rPr lang="en-US" sz="1600" dirty="0">
                <a:solidFill>
                  <a:srgbClr val="ECECEC"/>
                </a:solidFill>
                <a:ea typeface="+mn-lt"/>
                <a:cs typeface="+mn-lt"/>
              </a:rPr>
              <a:t>Chose the Target encoding method, considering the presence of multiple values in a category column.</a:t>
            </a:r>
            <a:endParaRPr lang="en-US" sz="1600" dirty="0"/>
          </a:p>
          <a:p>
            <a:pPr marL="171450" indent="-171450">
              <a:buFont typeface="Arial"/>
              <a:buChar char="•"/>
            </a:pPr>
            <a:r>
              <a:rPr lang="en-US" sz="1600" dirty="0">
                <a:solidFill>
                  <a:srgbClr val="ECECEC"/>
                </a:solidFill>
                <a:ea typeface="+mn-lt"/>
                <a:cs typeface="+mn-lt"/>
              </a:rPr>
              <a:t>Applied encoding specifically to columns like '</a:t>
            </a:r>
            <a:r>
              <a:rPr lang="en-US" sz="1600" dirty="0" err="1">
                <a:solidFill>
                  <a:srgbClr val="ECECEC"/>
                </a:solidFill>
                <a:ea typeface="+mn-lt"/>
                <a:cs typeface="+mn-lt"/>
              </a:rPr>
              <a:t>area_type</a:t>
            </a:r>
            <a:r>
              <a:rPr lang="en-US" sz="1600" dirty="0">
                <a:solidFill>
                  <a:srgbClr val="ECECEC"/>
                </a:solidFill>
                <a:ea typeface="+mn-lt"/>
                <a:cs typeface="+mn-lt"/>
              </a:rPr>
              <a:t>,' 'Location,' and 'society.'</a:t>
            </a:r>
            <a:endParaRPr lang="en-US" sz="1600" dirty="0"/>
          </a:p>
          <a:p>
            <a:pPr marL="171450" indent="-171450">
              <a:buFont typeface="Arial"/>
              <a:buChar char="•"/>
            </a:pPr>
            <a:r>
              <a:rPr lang="en-US" sz="1600" dirty="0">
                <a:solidFill>
                  <a:srgbClr val="ECECEC"/>
                </a:solidFill>
                <a:ea typeface="+mn-lt"/>
                <a:cs typeface="+mn-lt"/>
              </a:rPr>
              <a:t>Following the encoding process, partitioned the dataset into training and testing sets.</a:t>
            </a:r>
            <a:endParaRPr lang="en-US" sz="1600" dirty="0">
              <a:ea typeface="+mn-lt"/>
              <a:cs typeface="+mn-lt"/>
            </a:endParaRPr>
          </a:p>
          <a:p>
            <a:pPr marL="171450" indent="-171450">
              <a:buFont typeface="Arial"/>
              <a:buChar char="•"/>
            </a:pPr>
            <a:r>
              <a:rPr lang="en-US" sz="1600" dirty="0">
                <a:solidFill>
                  <a:srgbClr val="ECECEC"/>
                </a:solidFill>
                <a:ea typeface="+mn-lt"/>
                <a:cs typeface="+mn-lt"/>
              </a:rPr>
              <a:t>This division into training and testing sets was done to facilitate training and prediction using machine learning algorithms</a:t>
            </a:r>
            <a:endParaRPr lang="en-US" sz="1600" dirty="0"/>
          </a:p>
          <a:p>
            <a:pPr marL="171450" indent="-171450">
              <a:buFont typeface="Arial"/>
              <a:buChar char="•"/>
            </a:pPr>
            <a:endParaRPr lang="en-US" sz="1600" dirty="0">
              <a:solidFill>
                <a:srgbClr val="ECECEC"/>
              </a:solidFill>
            </a:endParaRPr>
          </a:p>
          <a:p>
            <a:endParaRPr lang="en-US" sz="1200" dirty="0">
              <a:solidFill>
                <a:srgbClr val="ECECEC"/>
              </a:solidFill>
            </a:endParaRPr>
          </a:p>
        </p:txBody>
      </p:sp>
      <p:pic>
        <p:nvPicPr>
          <p:cNvPr id="7" name="Picture 6" descr="A screenshot of a computer&#10;&#10;Description automatically generated">
            <a:extLst>
              <a:ext uri="{FF2B5EF4-FFF2-40B4-BE49-F238E27FC236}">
                <a16:creationId xmlns:a16="http://schemas.microsoft.com/office/drawing/2014/main" id="{617507B7-72EC-C8C4-DC4D-5EE0ADBE5C39}"/>
              </a:ext>
            </a:extLst>
          </p:cNvPr>
          <p:cNvPicPr>
            <a:picLocks noChangeAspect="1"/>
          </p:cNvPicPr>
          <p:nvPr/>
        </p:nvPicPr>
        <p:blipFill>
          <a:blip r:embed="rId2"/>
          <a:stretch>
            <a:fillRect/>
          </a:stretch>
        </p:blipFill>
        <p:spPr>
          <a:xfrm>
            <a:off x="2121349" y="2962835"/>
            <a:ext cx="8397536" cy="3364007"/>
          </a:xfrm>
          <a:prstGeom prst="rect">
            <a:avLst/>
          </a:prstGeom>
        </p:spPr>
      </p:pic>
    </p:spTree>
    <p:extLst>
      <p:ext uri="{BB962C8B-B14F-4D97-AF65-F5344CB8AC3E}">
        <p14:creationId xmlns:p14="http://schemas.microsoft.com/office/powerpoint/2010/main" val="165304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23D0-9E90-274B-9901-E825F56874BB}"/>
              </a:ext>
            </a:extLst>
          </p:cNvPr>
          <p:cNvSpPr>
            <a:spLocks noGrp="1"/>
          </p:cNvSpPr>
          <p:nvPr>
            <p:ph type="title"/>
          </p:nvPr>
        </p:nvSpPr>
        <p:spPr>
          <a:xfrm>
            <a:off x="1587710" y="455362"/>
            <a:ext cx="9486690" cy="799625"/>
          </a:xfrm>
        </p:spPr>
        <p:txBody>
          <a:bodyPr/>
          <a:lstStyle/>
          <a:p>
            <a:r>
              <a:rPr lang="en-US" dirty="0"/>
              <a:t>ML Algorithm-Linear Regression</a:t>
            </a:r>
          </a:p>
        </p:txBody>
      </p:sp>
      <p:sp>
        <p:nvSpPr>
          <p:cNvPr id="3" name="Content Placeholder 2">
            <a:extLst>
              <a:ext uri="{FF2B5EF4-FFF2-40B4-BE49-F238E27FC236}">
                <a16:creationId xmlns:a16="http://schemas.microsoft.com/office/drawing/2014/main" id="{DD9F415B-9DFC-EC2A-A8A6-3FBAAC935635}"/>
              </a:ext>
            </a:extLst>
          </p:cNvPr>
          <p:cNvSpPr>
            <a:spLocks noGrp="1"/>
          </p:cNvSpPr>
          <p:nvPr>
            <p:ph idx="1"/>
          </p:nvPr>
        </p:nvSpPr>
        <p:spPr>
          <a:xfrm>
            <a:off x="1587710" y="1431634"/>
            <a:ext cx="9486690" cy="1434207"/>
          </a:xfrm>
        </p:spPr>
        <p:txBody>
          <a:bodyPr vert="horz" lIns="91440" tIns="45720" rIns="91440" bIns="45720" rtlCol="0" anchor="t">
            <a:normAutofit/>
          </a:bodyPr>
          <a:lstStyle/>
          <a:p>
            <a:pPr marL="0" indent="0">
              <a:buNone/>
            </a:pPr>
            <a:r>
              <a:rPr lang="en-US" sz="1800" dirty="0">
                <a:latin typeface="Times New Roman"/>
                <a:cs typeface="Times New Roman"/>
              </a:rPr>
              <a:t>Linear regression attempts to model the relationship between two variables by fitting a linear equation to observed data. One variable is considered to be an explanatory variable, and the other is considered to be a dependent variable. For example, a modeler might want to relate the weights of individuals to their heights using a linear regression model</a:t>
            </a:r>
            <a:r>
              <a:rPr lang="en-US" dirty="0">
                <a:latin typeface="Times New Roman"/>
                <a:cs typeface="Times New Roman"/>
              </a:rPr>
              <a:t>.</a:t>
            </a:r>
          </a:p>
        </p:txBody>
      </p:sp>
      <p:pic>
        <p:nvPicPr>
          <p:cNvPr id="4" name="Picture 3" descr="A diagram of a line of regression&#10;&#10;Description automatically generated">
            <a:extLst>
              <a:ext uri="{FF2B5EF4-FFF2-40B4-BE49-F238E27FC236}">
                <a16:creationId xmlns:a16="http://schemas.microsoft.com/office/drawing/2014/main" id="{FEAE7D8A-A043-BC25-B1D1-7B25E1C9AA94}"/>
              </a:ext>
            </a:extLst>
          </p:cNvPr>
          <p:cNvPicPr>
            <a:picLocks noChangeAspect="1"/>
          </p:cNvPicPr>
          <p:nvPr/>
        </p:nvPicPr>
        <p:blipFill>
          <a:blip r:embed="rId2"/>
          <a:stretch>
            <a:fillRect/>
          </a:stretch>
        </p:blipFill>
        <p:spPr>
          <a:xfrm>
            <a:off x="1524000" y="2984127"/>
            <a:ext cx="3644348" cy="3644348"/>
          </a:xfrm>
          <a:prstGeom prst="rect">
            <a:avLst/>
          </a:prstGeom>
        </p:spPr>
      </p:pic>
      <p:sp>
        <p:nvSpPr>
          <p:cNvPr id="5" name="TextBox 4">
            <a:extLst>
              <a:ext uri="{FF2B5EF4-FFF2-40B4-BE49-F238E27FC236}">
                <a16:creationId xmlns:a16="http://schemas.microsoft.com/office/drawing/2014/main" id="{9743AA31-133F-A7A8-8279-E985AB484570}"/>
              </a:ext>
            </a:extLst>
          </p:cNvPr>
          <p:cNvSpPr txBox="1"/>
          <p:nvPr/>
        </p:nvSpPr>
        <p:spPr>
          <a:xfrm>
            <a:off x="5868174" y="3051450"/>
            <a:ext cx="590959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ECECEC"/>
                </a:solidFill>
                <a:ea typeface="+mn-lt"/>
                <a:cs typeface="+mn-lt"/>
              </a:rPr>
              <a:t>y^=</a:t>
            </a:r>
            <a:r>
              <a:rPr lang="en-US" sz="1600" i="1" dirty="0">
                <a:solidFill>
                  <a:srgbClr val="ECECEC"/>
                </a:solidFill>
                <a:ea typeface="+mn-lt"/>
                <a:cs typeface="+mn-lt"/>
              </a:rPr>
              <a:t>b</a:t>
            </a:r>
            <a:r>
              <a:rPr lang="en-US" sz="1600" dirty="0">
                <a:solidFill>
                  <a:srgbClr val="ECECEC"/>
                </a:solidFill>
                <a:ea typeface="+mn-lt"/>
                <a:cs typeface="+mn-lt"/>
              </a:rPr>
              <a:t>0 +</a:t>
            </a:r>
            <a:r>
              <a:rPr lang="en-US" sz="1600" i="1" dirty="0">
                <a:solidFill>
                  <a:srgbClr val="ECECEC"/>
                </a:solidFill>
                <a:ea typeface="+mn-lt"/>
                <a:cs typeface="+mn-lt"/>
              </a:rPr>
              <a:t>b</a:t>
            </a:r>
            <a:r>
              <a:rPr lang="en-US" sz="1600" dirty="0">
                <a:solidFill>
                  <a:srgbClr val="ECECEC"/>
                </a:solidFill>
                <a:ea typeface="+mn-lt"/>
                <a:cs typeface="+mn-lt"/>
              </a:rPr>
              <a:t>1 </a:t>
            </a:r>
            <a:r>
              <a:rPr lang="en-US" sz="1600" i="1" dirty="0">
                <a:solidFill>
                  <a:srgbClr val="ECECEC"/>
                </a:solidFill>
                <a:ea typeface="+mn-lt"/>
                <a:cs typeface="+mn-lt"/>
              </a:rPr>
              <a:t>x</a:t>
            </a:r>
            <a:r>
              <a:rPr lang="en-US" sz="1600" dirty="0">
                <a:solidFill>
                  <a:srgbClr val="ECECEC"/>
                </a:solidFill>
                <a:ea typeface="+mn-lt"/>
                <a:cs typeface="+mn-lt"/>
              </a:rPr>
              <a:t>1 +</a:t>
            </a:r>
            <a:r>
              <a:rPr lang="en-US" sz="1600" i="1" dirty="0">
                <a:solidFill>
                  <a:srgbClr val="ECECEC"/>
                </a:solidFill>
                <a:ea typeface="+mn-lt"/>
                <a:cs typeface="+mn-lt"/>
              </a:rPr>
              <a:t>b</a:t>
            </a:r>
            <a:r>
              <a:rPr lang="en-US" sz="1600" dirty="0">
                <a:solidFill>
                  <a:srgbClr val="ECECEC"/>
                </a:solidFill>
                <a:ea typeface="+mn-lt"/>
                <a:cs typeface="+mn-lt"/>
              </a:rPr>
              <a:t>2 </a:t>
            </a:r>
            <a:r>
              <a:rPr lang="en-US" sz="1600" i="1" dirty="0">
                <a:solidFill>
                  <a:srgbClr val="ECECEC"/>
                </a:solidFill>
                <a:ea typeface="+mn-lt"/>
                <a:cs typeface="+mn-lt"/>
              </a:rPr>
              <a:t>x</a:t>
            </a:r>
            <a:r>
              <a:rPr lang="en-US" sz="1600" dirty="0">
                <a:solidFill>
                  <a:srgbClr val="ECECEC"/>
                </a:solidFill>
                <a:ea typeface="+mn-lt"/>
                <a:cs typeface="+mn-lt"/>
              </a:rPr>
              <a:t>2 +…+</a:t>
            </a:r>
            <a:r>
              <a:rPr lang="en-US" sz="1600" i="1" dirty="0">
                <a:solidFill>
                  <a:srgbClr val="ECECEC"/>
                </a:solidFill>
                <a:ea typeface="+mn-lt"/>
                <a:cs typeface="+mn-lt"/>
              </a:rPr>
              <a:t>bn</a:t>
            </a:r>
            <a:r>
              <a:rPr lang="en-US" sz="1600" dirty="0">
                <a:solidFill>
                  <a:srgbClr val="ECECEC"/>
                </a:solidFill>
                <a:ea typeface="+mn-lt"/>
                <a:cs typeface="+mn-lt"/>
              </a:rPr>
              <a:t> </a:t>
            </a:r>
            <a:r>
              <a:rPr lang="en-US" sz="1600" i="1" err="1">
                <a:solidFill>
                  <a:srgbClr val="ECECEC"/>
                </a:solidFill>
                <a:ea typeface="+mn-lt"/>
                <a:cs typeface="+mn-lt"/>
              </a:rPr>
              <a:t>xn</a:t>
            </a:r>
            <a:r>
              <a:rPr lang="en-US" sz="1600" dirty="0">
                <a:solidFill>
                  <a:srgbClr val="ECECEC"/>
                </a:solidFill>
                <a:ea typeface="+mn-lt"/>
                <a:cs typeface="+mn-lt"/>
              </a:rPr>
              <a:t> </a:t>
            </a:r>
            <a:endParaRPr lang="en-US" sz="1600"/>
          </a:p>
          <a:p>
            <a:r>
              <a:rPr lang="en-US" sz="1600" dirty="0">
                <a:solidFill>
                  <a:srgbClr val="ECECEC"/>
                </a:solidFill>
                <a:ea typeface="+mn-lt"/>
                <a:cs typeface="+mn-lt"/>
              </a:rPr>
              <a:t>where:</a:t>
            </a:r>
            <a:endParaRPr lang="en-US" sz="1600" dirty="0"/>
          </a:p>
          <a:p>
            <a:pPr marL="285750" indent="-285750">
              <a:buFont typeface="Arial"/>
              <a:buChar char="•"/>
            </a:pPr>
            <a:r>
              <a:rPr lang="en-US" sz="1600" i="1" dirty="0">
                <a:solidFill>
                  <a:srgbClr val="ECECEC"/>
                </a:solidFill>
                <a:ea typeface="+mn-lt"/>
                <a:cs typeface="+mn-lt"/>
              </a:rPr>
              <a:t>y</a:t>
            </a:r>
            <a:r>
              <a:rPr lang="en-US" sz="1600" dirty="0">
                <a:solidFill>
                  <a:srgbClr val="ECECEC"/>
                </a:solidFill>
                <a:ea typeface="+mn-lt"/>
                <a:cs typeface="+mn-lt"/>
              </a:rPr>
              <a:t> is the dependent variable,</a:t>
            </a:r>
            <a:endParaRPr lang="en-US" sz="1600"/>
          </a:p>
          <a:p>
            <a:pPr marL="285750" indent="-285750">
              <a:buFont typeface="Arial"/>
              <a:buChar char="•"/>
            </a:pPr>
            <a:r>
              <a:rPr lang="en-US" sz="1600" dirty="0">
                <a:solidFill>
                  <a:srgbClr val="ECECEC"/>
                </a:solidFill>
                <a:ea typeface="+mn-lt"/>
                <a:cs typeface="+mn-lt"/>
              </a:rPr>
              <a:t>x1,x2 ,…,</a:t>
            </a:r>
            <a:r>
              <a:rPr lang="en-US" sz="1600" i="1" err="1">
                <a:solidFill>
                  <a:srgbClr val="ECECEC"/>
                </a:solidFill>
                <a:ea typeface="+mn-lt"/>
                <a:cs typeface="+mn-lt"/>
              </a:rPr>
              <a:t>xn</a:t>
            </a:r>
            <a:r>
              <a:rPr lang="en-US" sz="1600" dirty="0">
                <a:solidFill>
                  <a:srgbClr val="ECECEC"/>
                </a:solidFill>
                <a:ea typeface="+mn-lt"/>
                <a:cs typeface="+mn-lt"/>
              </a:rPr>
              <a:t>  are the independent variables,</a:t>
            </a:r>
            <a:endParaRPr lang="en-US" sz="1600"/>
          </a:p>
          <a:p>
            <a:pPr marL="285750" indent="-285750">
              <a:buFont typeface="Arial"/>
              <a:buChar char="•"/>
            </a:pPr>
            <a:r>
              <a:rPr lang="en-US" sz="1600" i="1" dirty="0">
                <a:solidFill>
                  <a:srgbClr val="ECECEC"/>
                </a:solidFill>
                <a:ea typeface="+mn-lt"/>
                <a:cs typeface="+mn-lt"/>
              </a:rPr>
              <a:t>b</a:t>
            </a:r>
            <a:r>
              <a:rPr lang="en-US" sz="1600" dirty="0">
                <a:solidFill>
                  <a:srgbClr val="ECECEC"/>
                </a:solidFill>
                <a:ea typeface="+mn-lt"/>
                <a:cs typeface="+mn-lt"/>
              </a:rPr>
              <a:t>0  is the y-intercept,</a:t>
            </a:r>
            <a:endParaRPr lang="en-US" sz="1600"/>
          </a:p>
          <a:p>
            <a:pPr marL="285750" indent="-285750">
              <a:buFont typeface="Arial"/>
              <a:buChar char="•"/>
            </a:pPr>
            <a:r>
              <a:rPr lang="en-US" sz="1600" dirty="0">
                <a:solidFill>
                  <a:srgbClr val="ECECEC"/>
                </a:solidFill>
                <a:ea typeface="+mn-lt"/>
                <a:cs typeface="+mn-lt"/>
              </a:rPr>
              <a:t>b1,b2,,…,</a:t>
            </a:r>
            <a:r>
              <a:rPr lang="en-US" sz="1600" i="1" dirty="0">
                <a:solidFill>
                  <a:srgbClr val="ECECEC"/>
                </a:solidFill>
                <a:ea typeface="+mn-lt"/>
                <a:cs typeface="+mn-lt"/>
              </a:rPr>
              <a:t>bn</a:t>
            </a:r>
            <a:r>
              <a:rPr lang="en-US" sz="1600" dirty="0">
                <a:solidFill>
                  <a:srgbClr val="ECECEC"/>
                </a:solidFill>
                <a:ea typeface="+mn-lt"/>
                <a:cs typeface="+mn-lt"/>
              </a:rPr>
              <a:t>  are the coefficients representing the change in </a:t>
            </a:r>
            <a:r>
              <a:rPr lang="en-US" sz="1600" i="1" dirty="0">
                <a:solidFill>
                  <a:srgbClr val="ECECEC"/>
                </a:solidFill>
                <a:ea typeface="+mn-lt"/>
                <a:cs typeface="+mn-lt"/>
              </a:rPr>
              <a:t>y</a:t>
            </a:r>
            <a:r>
              <a:rPr lang="en-US" sz="1600" dirty="0">
                <a:solidFill>
                  <a:srgbClr val="ECECEC"/>
                </a:solidFill>
                <a:ea typeface="+mn-lt"/>
                <a:cs typeface="+mn-lt"/>
              </a:rPr>
              <a:t> with a one-unit change in </a:t>
            </a:r>
            <a:r>
              <a:rPr lang="en-US" sz="1600" i="1" dirty="0">
                <a:solidFill>
                  <a:srgbClr val="ECECEC"/>
                </a:solidFill>
                <a:ea typeface="+mn-lt"/>
                <a:cs typeface="+mn-lt"/>
              </a:rPr>
              <a:t>x</a:t>
            </a:r>
            <a:r>
              <a:rPr lang="en-US" sz="1600" dirty="0">
                <a:solidFill>
                  <a:srgbClr val="ECECEC"/>
                </a:solidFill>
                <a:ea typeface="+mn-lt"/>
                <a:cs typeface="+mn-lt"/>
              </a:rPr>
              <a:t>1 ,</a:t>
            </a:r>
            <a:r>
              <a:rPr lang="en-US" sz="1600" i="1" dirty="0">
                <a:solidFill>
                  <a:srgbClr val="ECECEC"/>
                </a:solidFill>
                <a:ea typeface="+mn-lt"/>
                <a:cs typeface="+mn-lt"/>
              </a:rPr>
              <a:t>x</a:t>
            </a:r>
            <a:r>
              <a:rPr lang="en-US" sz="1600" dirty="0">
                <a:solidFill>
                  <a:srgbClr val="ECECEC"/>
                </a:solidFill>
                <a:ea typeface="+mn-lt"/>
                <a:cs typeface="+mn-lt"/>
              </a:rPr>
              <a:t>2 ,…,</a:t>
            </a:r>
            <a:r>
              <a:rPr lang="en-US" sz="1600" i="1" err="1">
                <a:solidFill>
                  <a:srgbClr val="ECECEC"/>
                </a:solidFill>
                <a:ea typeface="+mn-lt"/>
                <a:cs typeface="+mn-lt"/>
              </a:rPr>
              <a:t>xn</a:t>
            </a:r>
            <a:r>
              <a:rPr lang="en-US" sz="1600" dirty="0">
                <a:solidFill>
                  <a:srgbClr val="ECECEC"/>
                </a:solidFill>
                <a:ea typeface="+mn-lt"/>
                <a:cs typeface="+mn-lt"/>
              </a:rPr>
              <a:t>  respectively.</a:t>
            </a:r>
            <a:endParaRPr lang="en-US" sz="1600" dirty="0"/>
          </a:p>
          <a:p>
            <a:pPr algn="l"/>
            <a:endParaRPr lang="en-US" dirty="0"/>
          </a:p>
        </p:txBody>
      </p:sp>
    </p:spTree>
    <p:extLst>
      <p:ext uri="{BB962C8B-B14F-4D97-AF65-F5344CB8AC3E}">
        <p14:creationId xmlns:p14="http://schemas.microsoft.com/office/powerpoint/2010/main" val="145636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1A03-C1EC-70D1-4D54-265A85FCEF70}"/>
              </a:ext>
            </a:extLst>
          </p:cNvPr>
          <p:cNvSpPr>
            <a:spLocks noGrp="1"/>
          </p:cNvSpPr>
          <p:nvPr>
            <p:ph type="title"/>
          </p:nvPr>
        </p:nvSpPr>
        <p:spPr>
          <a:xfrm>
            <a:off x="1587710" y="455362"/>
            <a:ext cx="9486690" cy="778122"/>
          </a:xfrm>
        </p:spPr>
        <p:txBody>
          <a:bodyPr/>
          <a:lstStyle/>
          <a:p>
            <a:r>
              <a:rPr lang="en-US" dirty="0"/>
              <a:t>ML Algorithm- Linear Regression</a:t>
            </a:r>
          </a:p>
        </p:txBody>
      </p:sp>
      <p:sp>
        <p:nvSpPr>
          <p:cNvPr id="3" name="Content Placeholder 2">
            <a:extLst>
              <a:ext uri="{FF2B5EF4-FFF2-40B4-BE49-F238E27FC236}">
                <a16:creationId xmlns:a16="http://schemas.microsoft.com/office/drawing/2014/main" id="{5E724788-5DDD-DE4A-FF72-069CDC62CC27}"/>
              </a:ext>
            </a:extLst>
          </p:cNvPr>
          <p:cNvSpPr>
            <a:spLocks noGrp="1"/>
          </p:cNvSpPr>
          <p:nvPr>
            <p:ph idx="1"/>
          </p:nvPr>
        </p:nvSpPr>
        <p:spPr>
          <a:xfrm>
            <a:off x="1587710" y="1356827"/>
            <a:ext cx="9486690" cy="1393017"/>
          </a:xfrm>
        </p:spPr>
        <p:txBody>
          <a:bodyPr vert="horz" lIns="91440" tIns="45720" rIns="91440" bIns="45720" rtlCol="0" anchor="t">
            <a:normAutofit lnSpcReduction="10000"/>
          </a:bodyPr>
          <a:lstStyle/>
          <a:p>
            <a:pPr marL="0" indent="0">
              <a:buNone/>
            </a:pPr>
            <a:r>
              <a:rPr lang="en-US" sz="1600" b="1" u="sng" dirty="0">
                <a:solidFill>
                  <a:srgbClr val="ECECEC"/>
                </a:solidFill>
                <a:ea typeface="+mn-lt"/>
                <a:cs typeface="+mn-lt"/>
              </a:rPr>
              <a:t>Gradient Descent</a:t>
            </a:r>
            <a:r>
              <a:rPr lang="en-US" sz="1600" dirty="0">
                <a:solidFill>
                  <a:srgbClr val="ECECEC"/>
                </a:solidFill>
                <a:ea typeface="+mn-lt"/>
                <a:cs typeface="+mn-lt"/>
              </a:rPr>
              <a:t> is an optimization algorithm commonly used in linear regression to find the minimum of the cost function. The cost function measures the difference between the predicted values of the model and the actual values in the training data. The goal is to minimize this cost function to obtain the best-fitting linear regression model. Gradient decent will always give you a updated value for b which is better than the previous.</a:t>
            </a:r>
            <a:endParaRPr lang="en-US" sz="1600" dirty="0"/>
          </a:p>
        </p:txBody>
      </p:sp>
      <p:sp>
        <p:nvSpPr>
          <p:cNvPr id="4" name="TextBox 3">
            <a:extLst>
              <a:ext uri="{FF2B5EF4-FFF2-40B4-BE49-F238E27FC236}">
                <a16:creationId xmlns:a16="http://schemas.microsoft.com/office/drawing/2014/main" id="{66A84651-81FA-FB06-7E85-6387B21FFD3B}"/>
              </a:ext>
            </a:extLst>
          </p:cNvPr>
          <p:cNvSpPr txBox="1"/>
          <p:nvPr/>
        </p:nvSpPr>
        <p:spPr>
          <a:xfrm>
            <a:off x="1364679" y="2896725"/>
            <a:ext cx="3720682"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p>
          <a:p>
            <a:endParaRPr lang="en-US" sz="1600" dirty="0"/>
          </a:p>
          <a:p>
            <a:r>
              <a:rPr lang="en-US" sz="1600" dirty="0"/>
              <a:t>Acc to gradient decent</a:t>
            </a:r>
            <a:endParaRPr lang="en-US" dirty="0"/>
          </a:p>
          <a:p>
            <a:endParaRPr lang="en-US" sz="1600" dirty="0"/>
          </a:p>
          <a:p>
            <a:r>
              <a:rPr lang="en-US" sz="1600" dirty="0"/>
              <a:t>b(u)=b(c)-(n*(</a:t>
            </a:r>
            <a:r>
              <a:rPr lang="en-US" sz="1600" err="1"/>
              <a:t>dJ</a:t>
            </a:r>
            <a:r>
              <a:rPr lang="en-US" sz="1600" dirty="0"/>
              <a:t>/</a:t>
            </a:r>
            <a:r>
              <a:rPr lang="en-US" sz="1600" err="1"/>
              <a:t>db</a:t>
            </a:r>
            <a:r>
              <a:rPr lang="en-US" sz="1600" dirty="0"/>
              <a:t>))</a:t>
            </a:r>
          </a:p>
          <a:p>
            <a:endParaRPr lang="en-US" sz="1600" dirty="0"/>
          </a:p>
          <a:p>
            <a:r>
              <a:rPr lang="en-US" sz="1600" dirty="0"/>
              <a:t>b(u)--&gt; updated value of b</a:t>
            </a:r>
          </a:p>
          <a:p>
            <a:r>
              <a:rPr lang="en-US" sz="1600" dirty="0"/>
              <a:t>b(c)--&gt; current value of b</a:t>
            </a:r>
          </a:p>
          <a:p>
            <a:r>
              <a:rPr lang="en-US" sz="1600" dirty="0"/>
              <a:t>n--&gt; learning rate</a:t>
            </a:r>
          </a:p>
          <a:p>
            <a:r>
              <a:rPr lang="en-US" sz="1600" err="1"/>
              <a:t>dJ</a:t>
            </a:r>
            <a:r>
              <a:rPr lang="en-US" sz="1600" dirty="0"/>
              <a:t>/</a:t>
            </a:r>
            <a:r>
              <a:rPr lang="en-US" sz="1600" err="1"/>
              <a:t>db</a:t>
            </a:r>
            <a:r>
              <a:rPr lang="en-US" sz="1600" dirty="0"/>
              <a:t>= derivation of cost function w.r.t b</a:t>
            </a:r>
          </a:p>
        </p:txBody>
      </p:sp>
      <p:pic>
        <p:nvPicPr>
          <p:cNvPr id="5" name="Picture 4" descr="A graph with blue dots&#10;&#10;Description automatically generated">
            <a:extLst>
              <a:ext uri="{FF2B5EF4-FFF2-40B4-BE49-F238E27FC236}">
                <a16:creationId xmlns:a16="http://schemas.microsoft.com/office/drawing/2014/main" id="{09D918F6-1E7A-2FC5-8DF4-52EA373AA7AD}"/>
              </a:ext>
            </a:extLst>
          </p:cNvPr>
          <p:cNvPicPr>
            <a:picLocks noChangeAspect="1"/>
          </p:cNvPicPr>
          <p:nvPr/>
        </p:nvPicPr>
        <p:blipFill>
          <a:blip r:embed="rId2"/>
          <a:stretch>
            <a:fillRect/>
          </a:stretch>
        </p:blipFill>
        <p:spPr>
          <a:xfrm>
            <a:off x="6012566" y="2751438"/>
            <a:ext cx="5016898" cy="3785287"/>
          </a:xfrm>
          <a:prstGeom prst="rect">
            <a:avLst/>
          </a:prstGeom>
        </p:spPr>
      </p:pic>
    </p:spTree>
    <p:extLst>
      <p:ext uri="{BB962C8B-B14F-4D97-AF65-F5344CB8AC3E}">
        <p14:creationId xmlns:p14="http://schemas.microsoft.com/office/powerpoint/2010/main" val="2006346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10900-F76B-5D2D-9DB0-42D91C1FE43D}"/>
              </a:ext>
            </a:extLst>
          </p:cNvPr>
          <p:cNvSpPr>
            <a:spLocks noGrp="1"/>
          </p:cNvSpPr>
          <p:nvPr>
            <p:ph type="title"/>
          </p:nvPr>
        </p:nvSpPr>
        <p:spPr>
          <a:xfrm>
            <a:off x="1587501" y="455613"/>
            <a:ext cx="4581288" cy="2268667"/>
          </a:xfrm>
        </p:spPr>
        <p:txBody>
          <a:bodyPr vert="horz" lIns="91440" tIns="45720" rIns="91440" bIns="45720" rtlCol="0" anchor="t">
            <a:normAutofit/>
          </a:bodyPr>
          <a:lstStyle/>
          <a:p>
            <a:r>
              <a:rPr lang="en-US" b="1" kern="1200">
                <a:solidFill>
                  <a:schemeClr val="tx1"/>
                </a:solidFill>
                <a:latin typeface="+mj-lt"/>
                <a:ea typeface="+mj-ea"/>
                <a:cs typeface="+mj-cs"/>
              </a:rPr>
              <a:t>ML Algorithm- Decision Tree</a:t>
            </a:r>
          </a:p>
        </p:txBody>
      </p:sp>
      <p:sp>
        <p:nvSpPr>
          <p:cNvPr id="13" name="Rectangle 12">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EE223E-A43D-96E0-49E7-1DCA57D8E32E}"/>
              </a:ext>
            </a:extLst>
          </p:cNvPr>
          <p:cNvSpPr txBox="1"/>
          <p:nvPr/>
        </p:nvSpPr>
        <p:spPr>
          <a:xfrm>
            <a:off x="6666895" y="455613"/>
            <a:ext cx="4963672" cy="226866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Clr>
                <a:schemeClr val="accent1"/>
              </a:buClr>
              <a:buFont typeface="Arial" panose="020B0604020202020204" pitchFamily="34" charset="0"/>
              <a:buChar char="•"/>
            </a:pPr>
            <a:r>
              <a:rPr lang="en-US" b="1" u="sng"/>
              <a:t>Step 1:</a:t>
            </a:r>
            <a:r>
              <a:rPr lang="en-US"/>
              <a:t> Find the best feature and corresponding rule to split the data. </a:t>
            </a:r>
          </a:p>
          <a:p>
            <a:pPr indent="-228600">
              <a:lnSpc>
                <a:spcPct val="110000"/>
              </a:lnSpc>
              <a:spcAft>
                <a:spcPts val="600"/>
              </a:spcAft>
              <a:buClr>
                <a:schemeClr val="accent1"/>
              </a:buClr>
              <a:buFont typeface="Arial" panose="020B0604020202020204" pitchFamily="34" charset="0"/>
              <a:buChar char="•"/>
            </a:pPr>
            <a:r>
              <a:rPr lang="en-US" b="1" u="sng"/>
              <a:t>Step 2:</a:t>
            </a:r>
            <a:r>
              <a:rPr lang="en-US"/>
              <a:t> Check if the child/decision nodes need further splitting. If not, assign a label to the node; if yes, repeat Step 1.</a:t>
            </a:r>
          </a:p>
        </p:txBody>
      </p:sp>
      <p:pic>
        <p:nvPicPr>
          <p:cNvPr id="4" name="Picture 3" descr="A diagram of a decision tree&#10;&#10;Description automatically generated">
            <a:extLst>
              <a:ext uri="{FF2B5EF4-FFF2-40B4-BE49-F238E27FC236}">
                <a16:creationId xmlns:a16="http://schemas.microsoft.com/office/drawing/2014/main" id="{32FED709-6E7D-DBFF-19DB-C8BA10FE3CBA}"/>
              </a:ext>
            </a:extLst>
          </p:cNvPr>
          <p:cNvPicPr>
            <a:picLocks noChangeAspect="1"/>
          </p:cNvPicPr>
          <p:nvPr/>
        </p:nvPicPr>
        <p:blipFill rotWithShape="1">
          <a:blip r:embed="rId2"/>
          <a:srcRect l="13213" r="2" b="2"/>
          <a:stretch/>
        </p:blipFill>
        <p:spPr>
          <a:xfrm>
            <a:off x="1587664" y="3085222"/>
            <a:ext cx="4955414" cy="3211811"/>
          </a:xfrm>
          <a:prstGeom prst="rect">
            <a:avLst/>
          </a:prstGeom>
        </p:spPr>
      </p:pic>
      <p:pic>
        <p:nvPicPr>
          <p:cNvPr id="6" name="Picture 5" descr="A graph with blue dots&#10;&#10;Description automatically generated">
            <a:extLst>
              <a:ext uri="{FF2B5EF4-FFF2-40B4-BE49-F238E27FC236}">
                <a16:creationId xmlns:a16="http://schemas.microsoft.com/office/drawing/2014/main" id="{32A92AA1-95E5-4017-5333-CDB837C47058}"/>
              </a:ext>
            </a:extLst>
          </p:cNvPr>
          <p:cNvPicPr>
            <a:picLocks noChangeAspect="1"/>
          </p:cNvPicPr>
          <p:nvPr/>
        </p:nvPicPr>
        <p:blipFill rotWithShape="1">
          <a:blip r:embed="rId3"/>
          <a:srcRect t="5100" r="4" b="6721"/>
          <a:stretch/>
        </p:blipFill>
        <p:spPr>
          <a:xfrm>
            <a:off x="6666895" y="3085222"/>
            <a:ext cx="4955421" cy="3211811"/>
          </a:xfrm>
          <a:prstGeom prst="rect">
            <a:avLst/>
          </a:prstGeom>
        </p:spPr>
      </p:pic>
    </p:spTree>
    <p:extLst>
      <p:ext uri="{BB962C8B-B14F-4D97-AF65-F5344CB8AC3E}">
        <p14:creationId xmlns:p14="http://schemas.microsoft.com/office/powerpoint/2010/main" val="286450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53A60-B447-AD8B-BEFD-B6C8A16DEB62}"/>
              </a:ext>
            </a:extLst>
          </p:cNvPr>
          <p:cNvSpPr>
            <a:spLocks noGrp="1"/>
          </p:cNvSpPr>
          <p:nvPr>
            <p:ph type="title"/>
          </p:nvPr>
        </p:nvSpPr>
        <p:spPr>
          <a:xfrm>
            <a:off x="1587710" y="455362"/>
            <a:ext cx="4067909" cy="1550419"/>
          </a:xfrm>
        </p:spPr>
        <p:txBody>
          <a:bodyPr>
            <a:normAutofit/>
          </a:bodyPr>
          <a:lstStyle/>
          <a:p>
            <a:pPr>
              <a:lnSpc>
                <a:spcPct val="90000"/>
              </a:lnSpc>
            </a:pPr>
            <a:r>
              <a:rPr lang="en-US" sz="3400"/>
              <a:t>ML Algorithm- K Nearest Neighbors</a:t>
            </a:r>
          </a:p>
        </p:txBody>
      </p:sp>
      <p:sp>
        <p:nvSpPr>
          <p:cNvPr id="3" name="Content Placeholder 2">
            <a:extLst>
              <a:ext uri="{FF2B5EF4-FFF2-40B4-BE49-F238E27FC236}">
                <a16:creationId xmlns:a16="http://schemas.microsoft.com/office/drawing/2014/main" id="{0F560CDA-E94D-1647-E3DA-79343366B2DC}"/>
              </a:ext>
            </a:extLst>
          </p:cNvPr>
          <p:cNvSpPr>
            <a:spLocks noGrp="1"/>
          </p:cNvSpPr>
          <p:nvPr>
            <p:ph idx="1"/>
          </p:nvPr>
        </p:nvSpPr>
        <p:spPr>
          <a:xfrm>
            <a:off x="1587710" y="2160016"/>
            <a:ext cx="4067909" cy="3926152"/>
          </a:xfrm>
        </p:spPr>
        <p:txBody>
          <a:bodyPr vert="horz" lIns="91440" tIns="45720" rIns="91440" bIns="45720" rtlCol="0">
            <a:normAutofit/>
          </a:bodyPr>
          <a:lstStyle/>
          <a:p>
            <a:pPr>
              <a:lnSpc>
                <a:spcPct val="100000"/>
              </a:lnSpc>
            </a:pPr>
            <a:r>
              <a:rPr lang="en-US" sz="1200" b="1" u="sng">
                <a:ea typeface="+mn-lt"/>
                <a:cs typeface="+mn-lt"/>
              </a:rPr>
              <a:t>The K-NN working can be explained on the basis of the below algorithm:</a:t>
            </a:r>
            <a:endParaRPr lang="en-US" sz="1200" b="1" u="sng"/>
          </a:p>
          <a:p>
            <a:pPr>
              <a:lnSpc>
                <a:spcPct val="100000"/>
              </a:lnSpc>
            </a:pPr>
            <a:r>
              <a:rPr lang="en-US" sz="1200" b="1">
                <a:ea typeface="+mn-lt"/>
                <a:cs typeface="+mn-lt"/>
              </a:rPr>
              <a:t>Step-1:</a:t>
            </a:r>
            <a:r>
              <a:rPr lang="en-US" sz="1200">
                <a:ea typeface="+mn-lt"/>
                <a:cs typeface="+mn-lt"/>
              </a:rPr>
              <a:t> Select the number K of the neighbors</a:t>
            </a:r>
            <a:endParaRPr lang="en-US" sz="1200"/>
          </a:p>
          <a:p>
            <a:pPr>
              <a:lnSpc>
                <a:spcPct val="100000"/>
              </a:lnSpc>
            </a:pPr>
            <a:r>
              <a:rPr lang="en-US" sz="1200" b="1">
                <a:ea typeface="+mn-lt"/>
                <a:cs typeface="+mn-lt"/>
              </a:rPr>
              <a:t>Step-2:</a:t>
            </a:r>
            <a:r>
              <a:rPr lang="en-US" sz="1200">
                <a:ea typeface="+mn-lt"/>
                <a:cs typeface="+mn-lt"/>
              </a:rPr>
              <a:t> Calculate the Euclidean distance of </a:t>
            </a:r>
            <a:r>
              <a:rPr lang="en-US" sz="1200" b="1">
                <a:ea typeface="+mn-lt"/>
                <a:cs typeface="+mn-lt"/>
              </a:rPr>
              <a:t>K number of neighbors</a:t>
            </a:r>
            <a:endParaRPr lang="en-US" sz="1200"/>
          </a:p>
          <a:p>
            <a:pPr>
              <a:lnSpc>
                <a:spcPct val="100000"/>
              </a:lnSpc>
            </a:pPr>
            <a:r>
              <a:rPr lang="en-US" sz="1200" b="1">
                <a:ea typeface="+mn-lt"/>
                <a:cs typeface="+mn-lt"/>
              </a:rPr>
              <a:t>Step-3:</a:t>
            </a:r>
            <a:r>
              <a:rPr lang="en-US" sz="1200">
                <a:ea typeface="+mn-lt"/>
                <a:cs typeface="+mn-lt"/>
              </a:rPr>
              <a:t> Take the K nearest neighbors as per the calculated Euclidean distance.</a:t>
            </a:r>
            <a:endParaRPr lang="en-US" sz="1200"/>
          </a:p>
          <a:p>
            <a:pPr>
              <a:lnSpc>
                <a:spcPct val="100000"/>
              </a:lnSpc>
            </a:pPr>
            <a:r>
              <a:rPr lang="en-US" sz="1200" b="1">
                <a:ea typeface="+mn-lt"/>
                <a:cs typeface="+mn-lt"/>
              </a:rPr>
              <a:t>Step-4:</a:t>
            </a:r>
            <a:r>
              <a:rPr lang="en-US" sz="1200">
                <a:ea typeface="+mn-lt"/>
                <a:cs typeface="+mn-lt"/>
              </a:rPr>
              <a:t> Among these k neighbors, count the number of the data points in each category.</a:t>
            </a:r>
            <a:endParaRPr lang="en-US" sz="1200"/>
          </a:p>
          <a:p>
            <a:pPr>
              <a:lnSpc>
                <a:spcPct val="100000"/>
              </a:lnSpc>
            </a:pPr>
            <a:r>
              <a:rPr lang="en-US" sz="1200" b="1">
                <a:ea typeface="+mn-lt"/>
                <a:cs typeface="+mn-lt"/>
              </a:rPr>
              <a:t>Step-5:</a:t>
            </a:r>
            <a:r>
              <a:rPr lang="en-US" sz="1200">
                <a:ea typeface="+mn-lt"/>
                <a:cs typeface="+mn-lt"/>
              </a:rPr>
              <a:t> Assign the new data points to that category for which the number of the neighbor is maximum.</a:t>
            </a:r>
            <a:endParaRPr lang="en-US" sz="1200"/>
          </a:p>
          <a:p>
            <a:pPr>
              <a:lnSpc>
                <a:spcPct val="100000"/>
              </a:lnSpc>
            </a:pPr>
            <a:r>
              <a:rPr lang="en-US" sz="1200" b="1">
                <a:ea typeface="+mn-lt"/>
                <a:cs typeface="+mn-lt"/>
              </a:rPr>
              <a:t>Step-6:</a:t>
            </a:r>
            <a:r>
              <a:rPr lang="en-US" sz="1200">
                <a:ea typeface="+mn-lt"/>
                <a:cs typeface="+mn-lt"/>
              </a:rPr>
              <a:t> Our model is ready.</a:t>
            </a:r>
            <a:endParaRPr lang="en-US" sz="1200"/>
          </a:p>
          <a:p>
            <a:pPr>
              <a:lnSpc>
                <a:spcPct val="100000"/>
              </a:lnSpc>
            </a:pPr>
            <a:endParaRPr lang="en-US" sz="1200"/>
          </a:p>
        </p:txBody>
      </p:sp>
      <p:pic>
        <p:nvPicPr>
          <p:cNvPr id="4" name="Picture 3" descr="A graph with blue dots&#10;&#10;Description automatically generated">
            <a:extLst>
              <a:ext uri="{FF2B5EF4-FFF2-40B4-BE49-F238E27FC236}">
                <a16:creationId xmlns:a16="http://schemas.microsoft.com/office/drawing/2014/main" id="{3E7462BD-AD2E-BC95-7BC6-8ADC224E9A80}"/>
              </a:ext>
            </a:extLst>
          </p:cNvPr>
          <p:cNvPicPr>
            <a:picLocks noChangeAspect="1"/>
          </p:cNvPicPr>
          <p:nvPr/>
        </p:nvPicPr>
        <p:blipFill>
          <a:blip r:embed="rId2"/>
          <a:stretch>
            <a:fillRect/>
          </a:stretch>
        </p:blipFill>
        <p:spPr>
          <a:xfrm>
            <a:off x="6224325" y="1484810"/>
            <a:ext cx="5199575" cy="3730696"/>
          </a:xfrm>
          <a:prstGeom prst="rect">
            <a:avLst/>
          </a:prstGeom>
        </p:spPr>
      </p:pic>
    </p:spTree>
    <p:extLst>
      <p:ext uri="{BB962C8B-B14F-4D97-AF65-F5344CB8AC3E}">
        <p14:creationId xmlns:p14="http://schemas.microsoft.com/office/powerpoint/2010/main" val="205085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2801B-EC6A-5C4D-0F8C-3ACB144645F6}"/>
              </a:ext>
            </a:extLst>
          </p:cNvPr>
          <p:cNvSpPr>
            <a:spLocks noGrp="1"/>
          </p:cNvSpPr>
          <p:nvPr>
            <p:ph type="title"/>
          </p:nvPr>
        </p:nvSpPr>
        <p:spPr>
          <a:xfrm>
            <a:off x="1587710" y="455362"/>
            <a:ext cx="9486690" cy="1550419"/>
          </a:xfrm>
        </p:spPr>
        <p:txBody>
          <a:bodyPr>
            <a:normAutofit/>
          </a:bodyPr>
          <a:lstStyle/>
          <a:p>
            <a:r>
              <a:rPr lang="en-US" dirty="0"/>
              <a:t>ML Algorithm- Random forest</a:t>
            </a:r>
          </a:p>
        </p:txBody>
      </p:sp>
      <p:sp>
        <p:nvSpPr>
          <p:cNvPr id="3" name="Content Placeholder 2">
            <a:extLst>
              <a:ext uri="{FF2B5EF4-FFF2-40B4-BE49-F238E27FC236}">
                <a16:creationId xmlns:a16="http://schemas.microsoft.com/office/drawing/2014/main" id="{9CD7DA65-24B1-20A2-987C-9620BCB595A2}"/>
              </a:ext>
            </a:extLst>
          </p:cNvPr>
          <p:cNvSpPr>
            <a:spLocks noGrp="1"/>
          </p:cNvSpPr>
          <p:nvPr>
            <p:ph idx="1"/>
          </p:nvPr>
        </p:nvSpPr>
        <p:spPr>
          <a:xfrm>
            <a:off x="1515418" y="1656020"/>
            <a:ext cx="6539326" cy="3925887"/>
          </a:xfrm>
        </p:spPr>
        <p:txBody>
          <a:bodyPr vert="horz" lIns="91440" tIns="45720" rIns="91440" bIns="45720" rtlCol="0" anchor="t">
            <a:normAutofit/>
          </a:bodyPr>
          <a:lstStyle/>
          <a:p>
            <a:pPr>
              <a:lnSpc>
                <a:spcPct val="100000"/>
              </a:lnSpc>
            </a:pPr>
            <a:r>
              <a:rPr lang="en-US" sz="1500" dirty="0">
                <a:latin typeface="Georgia"/>
              </a:rPr>
              <a:t>Random forest operates by constructing a multitude of decision tree at training time and outputting the class that’s the mode of the classes (classification) or mean prediction (regression) of the individual trees.</a:t>
            </a:r>
            <a:endParaRPr lang="en-US" sz="1500" dirty="0"/>
          </a:p>
          <a:p>
            <a:pPr>
              <a:lnSpc>
                <a:spcPct val="100000"/>
              </a:lnSpc>
            </a:pPr>
            <a:r>
              <a:rPr lang="en-US" sz="1500" dirty="0">
                <a:latin typeface="Georgia"/>
              </a:rPr>
              <a:t>A random forest is a meta-estimator (i.e. it combines the result of multiple predictions), which aggregates many decision trees with some helpful modifications:</a:t>
            </a:r>
          </a:p>
          <a:p>
            <a:pPr>
              <a:lnSpc>
                <a:spcPct val="100000"/>
              </a:lnSpc>
            </a:pPr>
            <a:r>
              <a:rPr lang="en-US" sz="1500" dirty="0">
                <a:ea typeface="+mn-lt"/>
                <a:cs typeface="+mn-lt"/>
              </a:rPr>
              <a:t>The number of features that can be split at each node is limited to some percentage of the total (which is known as the hyper-parameter). This limitation ensures that the ensemble model does not rely too heavily on any individual feature and makes fair use of all potentially predictive features.</a:t>
            </a:r>
            <a:endParaRPr lang="en-US" sz="1500" dirty="0">
              <a:latin typeface="Georgia"/>
            </a:endParaRPr>
          </a:p>
          <a:p>
            <a:pPr>
              <a:lnSpc>
                <a:spcPct val="100000"/>
              </a:lnSpc>
            </a:pPr>
            <a:r>
              <a:rPr lang="en-US" sz="1500" dirty="0">
                <a:ea typeface="+mn-lt"/>
                <a:cs typeface="+mn-lt"/>
              </a:rPr>
              <a:t>Each tree draws a random sample from the original data set when generating its splits, adding a further element of randomness that prevents overfitting.</a:t>
            </a:r>
            <a:endParaRPr lang="en-US" sz="1500" dirty="0"/>
          </a:p>
          <a:p>
            <a:pPr>
              <a:lnSpc>
                <a:spcPct val="100000"/>
              </a:lnSpc>
            </a:pPr>
            <a:endParaRPr lang="en-US" sz="1500">
              <a:latin typeface="Georgia"/>
            </a:endParaRPr>
          </a:p>
          <a:p>
            <a:pPr marL="0" indent="0">
              <a:lnSpc>
                <a:spcPct val="100000"/>
              </a:lnSpc>
              <a:buNone/>
            </a:pPr>
            <a:endParaRPr lang="en-US" sz="1500"/>
          </a:p>
        </p:txBody>
      </p:sp>
      <p:pic>
        <p:nvPicPr>
          <p:cNvPr id="4" name="Picture 3" descr="A diagram of a tree&#10;&#10;Description automatically generated">
            <a:extLst>
              <a:ext uri="{FF2B5EF4-FFF2-40B4-BE49-F238E27FC236}">
                <a16:creationId xmlns:a16="http://schemas.microsoft.com/office/drawing/2014/main" id="{4370700B-6F31-261A-8FB2-444C51044D75}"/>
              </a:ext>
            </a:extLst>
          </p:cNvPr>
          <p:cNvPicPr>
            <a:picLocks noChangeAspect="1"/>
          </p:cNvPicPr>
          <p:nvPr/>
        </p:nvPicPr>
        <p:blipFill>
          <a:blip r:embed="rId2"/>
          <a:stretch>
            <a:fillRect/>
          </a:stretch>
        </p:blipFill>
        <p:spPr>
          <a:xfrm>
            <a:off x="8213675" y="1178060"/>
            <a:ext cx="3732635" cy="2539076"/>
          </a:xfrm>
          <a:prstGeom prst="rect">
            <a:avLst/>
          </a:prstGeom>
        </p:spPr>
      </p:pic>
      <p:pic>
        <p:nvPicPr>
          <p:cNvPr id="5" name="Picture 4" descr="A graph with blue dots&#10;&#10;Description automatically generated">
            <a:extLst>
              <a:ext uri="{FF2B5EF4-FFF2-40B4-BE49-F238E27FC236}">
                <a16:creationId xmlns:a16="http://schemas.microsoft.com/office/drawing/2014/main" id="{C41FC6B7-FC07-BF9E-5191-0AB5AD0F3940}"/>
              </a:ext>
            </a:extLst>
          </p:cNvPr>
          <p:cNvPicPr>
            <a:picLocks noChangeAspect="1"/>
          </p:cNvPicPr>
          <p:nvPr/>
        </p:nvPicPr>
        <p:blipFill>
          <a:blip r:embed="rId3"/>
          <a:stretch>
            <a:fillRect/>
          </a:stretch>
        </p:blipFill>
        <p:spPr>
          <a:xfrm>
            <a:off x="8444344" y="3874713"/>
            <a:ext cx="3273345" cy="2418963"/>
          </a:xfrm>
          <a:prstGeom prst="rect">
            <a:avLst/>
          </a:prstGeom>
        </p:spPr>
      </p:pic>
    </p:spTree>
    <p:extLst>
      <p:ext uri="{BB962C8B-B14F-4D97-AF65-F5344CB8AC3E}">
        <p14:creationId xmlns:p14="http://schemas.microsoft.com/office/powerpoint/2010/main" val="308736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B4A1-1A3B-6E26-D0C4-30D0C685D8C5}"/>
              </a:ext>
            </a:extLst>
          </p:cNvPr>
          <p:cNvSpPr>
            <a:spLocks noGrp="1"/>
          </p:cNvSpPr>
          <p:nvPr>
            <p:ph type="title"/>
          </p:nvPr>
        </p:nvSpPr>
        <p:spPr>
          <a:xfrm>
            <a:off x="1587710" y="455362"/>
            <a:ext cx="9486690" cy="778122"/>
          </a:xfrm>
        </p:spPr>
        <p:txBody>
          <a:bodyPr/>
          <a:lstStyle/>
          <a:p>
            <a:r>
              <a:rPr lang="en-US" dirty="0"/>
              <a:t>Contents</a:t>
            </a:r>
          </a:p>
        </p:txBody>
      </p:sp>
      <p:sp>
        <p:nvSpPr>
          <p:cNvPr id="3" name="Content Placeholder 2">
            <a:extLst>
              <a:ext uri="{FF2B5EF4-FFF2-40B4-BE49-F238E27FC236}">
                <a16:creationId xmlns:a16="http://schemas.microsoft.com/office/drawing/2014/main" id="{EC52C7E3-F99F-82DA-9C68-EE89D9371F4D}"/>
              </a:ext>
            </a:extLst>
          </p:cNvPr>
          <p:cNvSpPr>
            <a:spLocks noGrp="1"/>
          </p:cNvSpPr>
          <p:nvPr>
            <p:ph idx="1"/>
          </p:nvPr>
        </p:nvSpPr>
        <p:spPr>
          <a:xfrm>
            <a:off x="1587710" y="1573070"/>
            <a:ext cx="9486690" cy="4513098"/>
          </a:xfrm>
        </p:spPr>
        <p:txBody>
          <a:bodyPr vert="horz" lIns="91440" tIns="45720" rIns="91440" bIns="45720" rtlCol="0" anchor="t">
            <a:normAutofit/>
          </a:bodyPr>
          <a:lstStyle/>
          <a:p>
            <a:r>
              <a:rPr lang="en-US" dirty="0"/>
              <a:t>Introduction</a:t>
            </a:r>
          </a:p>
          <a:p>
            <a:r>
              <a:rPr lang="en-US" dirty="0"/>
              <a:t>Problem Statement</a:t>
            </a:r>
          </a:p>
          <a:p>
            <a:r>
              <a:rPr lang="en-US" dirty="0"/>
              <a:t>Data Exploration</a:t>
            </a:r>
          </a:p>
          <a:p>
            <a:r>
              <a:rPr lang="en-US" dirty="0"/>
              <a:t>Pre Processing</a:t>
            </a:r>
          </a:p>
          <a:p>
            <a:r>
              <a:rPr lang="en-US" dirty="0"/>
              <a:t>Machine Learning Approach</a:t>
            </a:r>
          </a:p>
          <a:p>
            <a:r>
              <a:rPr lang="en-US" dirty="0"/>
              <a:t>Checking the accuracy of the model</a:t>
            </a:r>
          </a:p>
          <a:p>
            <a:r>
              <a:rPr lang="en-US" dirty="0"/>
              <a:t>Results &amp; Conclusion</a:t>
            </a:r>
          </a:p>
        </p:txBody>
      </p:sp>
    </p:spTree>
    <p:extLst>
      <p:ext uri="{BB962C8B-B14F-4D97-AF65-F5344CB8AC3E}">
        <p14:creationId xmlns:p14="http://schemas.microsoft.com/office/powerpoint/2010/main" val="761509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F9DE-F978-7F4F-E20A-A82DA98BEC6C}"/>
              </a:ext>
            </a:extLst>
          </p:cNvPr>
          <p:cNvSpPr>
            <a:spLocks noGrp="1"/>
          </p:cNvSpPr>
          <p:nvPr>
            <p:ph type="title"/>
          </p:nvPr>
        </p:nvSpPr>
        <p:spPr>
          <a:xfrm>
            <a:off x="1587710" y="352389"/>
            <a:ext cx="9486690" cy="695744"/>
          </a:xfrm>
        </p:spPr>
        <p:txBody>
          <a:bodyPr>
            <a:normAutofit fontScale="90000"/>
          </a:bodyPr>
          <a:lstStyle/>
          <a:p>
            <a:r>
              <a:rPr lang="en-US" sz="3200" dirty="0"/>
              <a:t>ML Algorithm-</a:t>
            </a:r>
            <a:r>
              <a:rPr lang="en-US" sz="3200" dirty="0">
                <a:ea typeface="+mj-lt"/>
                <a:cs typeface="+mj-lt"/>
              </a:rPr>
              <a:t>Extreme Gradient Boosting (</a:t>
            </a:r>
            <a:r>
              <a:rPr lang="en-US" sz="3200" err="1">
                <a:ea typeface="+mj-lt"/>
                <a:cs typeface="+mj-lt"/>
              </a:rPr>
              <a:t>XGBoost</a:t>
            </a:r>
            <a:r>
              <a:rPr lang="en-US" sz="3200" dirty="0">
                <a:ea typeface="+mj-lt"/>
                <a:cs typeface="+mj-lt"/>
              </a:rPr>
              <a:t>)</a:t>
            </a:r>
            <a:r>
              <a:rPr lang="en-US" sz="1100" b="0" dirty="0">
                <a:solidFill>
                  <a:srgbClr val="555555"/>
                </a:solidFill>
                <a:ea typeface="+mj-lt"/>
                <a:cs typeface="+mj-lt"/>
              </a:rPr>
              <a:t> </a:t>
            </a:r>
            <a:endParaRPr lang="en-US" dirty="0"/>
          </a:p>
        </p:txBody>
      </p:sp>
      <p:sp>
        <p:nvSpPr>
          <p:cNvPr id="3" name="Content Placeholder 2">
            <a:extLst>
              <a:ext uri="{FF2B5EF4-FFF2-40B4-BE49-F238E27FC236}">
                <a16:creationId xmlns:a16="http://schemas.microsoft.com/office/drawing/2014/main" id="{3EA482A0-CC2F-AE9E-85E0-93F881E30260}"/>
              </a:ext>
            </a:extLst>
          </p:cNvPr>
          <p:cNvSpPr>
            <a:spLocks noGrp="1"/>
          </p:cNvSpPr>
          <p:nvPr>
            <p:ph idx="1"/>
          </p:nvPr>
        </p:nvSpPr>
        <p:spPr>
          <a:xfrm>
            <a:off x="1587710" y="1330781"/>
            <a:ext cx="9486690" cy="1707388"/>
          </a:xfrm>
        </p:spPr>
        <p:txBody>
          <a:bodyPr vert="horz" lIns="91440" tIns="45720" rIns="91440" bIns="45720" rtlCol="0" anchor="t">
            <a:normAutofit lnSpcReduction="10000"/>
          </a:bodyPr>
          <a:lstStyle/>
          <a:p>
            <a:r>
              <a:rPr lang="en-US" sz="1800" b="1">
                <a:ea typeface="+mn-lt"/>
                <a:cs typeface="+mn-lt"/>
              </a:rPr>
              <a:t>Gradient boosting</a:t>
            </a:r>
            <a:r>
              <a:rPr lang="en-US" sz="1800">
                <a:ea typeface="+mn-lt"/>
                <a:cs typeface="+mn-lt"/>
              </a:rPr>
              <a:t> refers to a class of ensemble machine learning algorithms that can be used for classification or regression predictive modeling problems.</a:t>
            </a:r>
            <a:endParaRPr lang="en-US" sz="1800"/>
          </a:p>
          <a:p>
            <a:r>
              <a:rPr lang="en-US" sz="1800" dirty="0">
                <a:ea typeface="+mn-lt"/>
                <a:cs typeface="+mn-lt"/>
              </a:rPr>
              <a:t>Ensembles are constructed from decision tree models. Trees are added one at a time to the ensemble and fit to correct the prediction errors made by prior models. This is a type of ensemble machine learning model referred to as boosting.</a:t>
            </a:r>
            <a:endParaRPr lang="en-US" sz="1800" dirty="0"/>
          </a:p>
          <a:p>
            <a:pPr marL="0" indent="0">
              <a:buNone/>
            </a:pPr>
            <a:endParaRPr lang="en-US" dirty="0"/>
          </a:p>
        </p:txBody>
      </p:sp>
      <p:pic>
        <p:nvPicPr>
          <p:cNvPr id="4" name="Picture 3" descr="A diagram of a tree&#10;&#10;Description automatically generated">
            <a:extLst>
              <a:ext uri="{FF2B5EF4-FFF2-40B4-BE49-F238E27FC236}">
                <a16:creationId xmlns:a16="http://schemas.microsoft.com/office/drawing/2014/main" id="{C022D338-50FC-135B-9432-455D35E66EA0}"/>
              </a:ext>
            </a:extLst>
          </p:cNvPr>
          <p:cNvPicPr>
            <a:picLocks noChangeAspect="1"/>
          </p:cNvPicPr>
          <p:nvPr/>
        </p:nvPicPr>
        <p:blipFill>
          <a:blip r:embed="rId2"/>
          <a:stretch>
            <a:fillRect/>
          </a:stretch>
        </p:blipFill>
        <p:spPr>
          <a:xfrm>
            <a:off x="1585547" y="3097306"/>
            <a:ext cx="4863525" cy="3341595"/>
          </a:xfrm>
          <a:prstGeom prst="rect">
            <a:avLst/>
          </a:prstGeom>
        </p:spPr>
      </p:pic>
      <p:pic>
        <p:nvPicPr>
          <p:cNvPr id="5" name="Picture 4" descr="A graph with blue dots&#10;&#10;Description automatically generated">
            <a:extLst>
              <a:ext uri="{FF2B5EF4-FFF2-40B4-BE49-F238E27FC236}">
                <a16:creationId xmlns:a16="http://schemas.microsoft.com/office/drawing/2014/main" id="{50E56FDB-F126-8567-1A47-D8EC1F841ADE}"/>
              </a:ext>
            </a:extLst>
          </p:cNvPr>
          <p:cNvPicPr>
            <a:picLocks noChangeAspect="1"/>
          </p:cNvPicPr>
          <p:nvPr/>
        </p:nvPicPr>
        <p:blipFill>
          <a:blip r:embed="rId3"/>
          <a:stretch>
            <a:fillRect/>
          </a:stretch>
        </p:blipFill>
        <p:spPr>
          <a:xfrm>
            <a:off x="7164217" y="3094382"/>
            <a:ext cx="4379220" cy="3341759"/>
          </a:xfrm>
          <a:prstGeom prst="rect">
            <a:avLst/>
          </a:prstGeom>
        </p:spPr>
      </p:pic>
    </p:spTree>
    <p:extLst>
      <p:ext uri="{BB962C8B-B14F-4D97-AF65-F5344CB8AC3E}">
        <p14:creationId xmlns:p14="http://schemas.microsoft.com/office/powerpoint/2010/main" val="41252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7921-8500-DBBF-3FDD-C1A85914E251}"/>
              </a:ext>
            </a:extLst>
          </p:cNvPr>
          <p:cNvSpPr>
            <a:spLocks noGrp="1"/>
          </p:cNvSpPr>
          <p:nvPr>
            <p:ph type="title"/>
          </p:nvPr>
        </p:nvSpPr>
        <p:spPr>
          <a:xfrm>
            <a:off x="1587710" y="455362"/>
            <a:ext cx="9486690" cy="722159"/>
          </a:xfrm>
        </p:spPr>
        <p:txBody>
          <a:bodyPr>
            <a:normAutofit fontScale="90000"/>
          </a:bodyPr>
          <a:lstStyle/>
          <a:p>
            <a:r>
              <a:rPr lang="en-US" dirty="0"/>
              <a:t>Checking The Accuracy of the Model</a:t>
            </a:r>
          </a:p>
        </p:txBody>
      </p:sp>
      <p:sp>
        <p:nvSpPr>
          <p:cNvPr id="4" name="TextBox 3">
            <a:extLst>
              <a:ext uri="{FF2B5EF4-FFF2-40B4-BE49-F238E27FC236}">
                <a16:creationId xmlns:a16="http://schemas.microsoft.com/office/drawing/2014/main" id="{8E644F84-5BB8-ACAA-66D8-50DF02DEF4D0}"/>
              </a:ext>
            </a:extLst>
          </p:cNvPr>
          <p:cNvSpPr txBox="1"/>
          <p:nvPr/>
        </p:nvSpPr>
        <p:spPr>
          <a:xfrm>
            <a:off x="1338930" y="2847467"/>
            <a:ext cx="513685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ECECEC"/>
                </a:solidFill>
              </a:rPr>
              <a:t>1) Mean Squared Error (MSE):</a:t>
            </a:r>
            <a:endParaRPr lang="en-US" dirty="0"/>
          </a:p>
          <a:p>
            <a:r>
              <a:rPr lang="en-US" sz="1600" dirty="0">
                <a:solidFill>
                  <a:srgbClr val="ECECEC"/>
                </a:solidFill>
                <a:ea typeface="+mn-lt"/>
                <a:cs typeface="+mn-lt"/>
              </a:rPr>
              <a:t>Mean Squared Error measures the average squared difference between predicted and actual values. It penalizes larger errors more than smaller ones.</a:t>
            </a:r>
            <a:endParaRPr lang="en-US" sz="1600" dirty="0"/>
          </a:p>
          <a:p>
            <a:pPr algn="l"/>
            <a:endParaRPr lang="en-US" dirty="0"/>
          </a:p>
        </p:txBody>
      </p:sp>
      <p:sp>
        <p:nvSpPr>
          <p:cNvPr id="5" name="TextBox 4">
            <a:extLst>
              <a:ext uri="{FF2B5EF4-FFF2-40B4-BE49-F238E27FC236}">
                <a16:creationId xmlns:a16="http://schemas.microsoft.com/office/drawing/2014/main" id="{15B40051-65F9-5338-E835-9ED482F7C240}"/>
              </a:ext>
            </a:extLst>
          </p:cNvPr>
          <p:cNvSpPr txBox="1"/>
          <p:nvPr/>
        </p:nvSpPr>
        <p:spPr>
          <a:xfrm>
            <a:off x="7008803" y="2723922"/>
            <a:ext cx="491799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ECECEC"/>
                </a:solidFill>
              </a:rPr>
              <a:t>2) Mean Absolute Error (MAE):</a:t>
            </a:r>
            <a:endParaRPr lang="en-US" dirty="0"/>
          </a:p>
          <a:p>
            <a:r>
              <a:rPr lang="en-US" sz="1600" dirty="0">
                <a:solidFill>
                  <a:srgbClr val="ECECEC"/>
                </a:solidFill>
                <a:ea typeface="+mn-lt"/>
                <a:cs typeface="+mn-lt"/>
              </a:rPr>
              <a:t>Mean Absolute Error is the average absolute difference between predicted and actual values. It provides a measure of the average magnitude of errors.</a:t>
            </a:r>
            <a:endParaRPr lang="en-US" sz="1600" dirty="0"/>
          </a:p>
          <a:p>
            <a:pPr algn="l"/>
            <a:endParaRPr lang="en-US" dirty="0"/>
          </a:p>
        </p:txBody>
      </p:sp>
      <p:pic>
        <p:nvPicPr>
          <p:cNvPr id="6" name="Picture 5" descr="A black background with white text&#10;&#10;Description automatically generated">
            <a:extLst>
              <a:ext uri="{FF2B5EF4-FFF2-40B4-BE49-F238E27FC236}">
                <a16:creationId xmlns:a16="http://schemas.microsoft.com/office/drawing/2014/main" id="{70CA3D0D-48BE-E970-CEC3-645862E802CF}"/>
              </a:ext>
            </a:extLst>
          </p:cNvPr>
          <p:cNvPicPr>
            <a:picLocks noChangeAspect="1"/>
          </p:cNvPicPr>
          <p:nvPr/>
        </p:nvPicPr>
        <p:blipFill>
          <a:blip r:embed="rId2"/>
          <a:stretch>
            <a:fillRect/>
          </a:stretch>
        </p:blipFill>
        <p:spPr>
          <a:xfrm>
            <a:off x="1337233" y="4415995"/>
            <a:ext cx="4080561" cy="1660954"/>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7F535970-110B-1820-335C-E602568BC44A}"/>
              </a:ext>
            </a:extLst>
          </p:cNvPr>
          <p:cNvPicPr>
            <a:picLocks noChangeAspect="1"/>
          </p:cNvPicPr>
          <p:nvPr/>
        </p:nvPicPr>
        <p:blipFill>
          <a:blip r:embed="rId3"/>
          <a:stretch>
            <a:fillRect/>
          </a:stretch>
        </p:blipFill>
        <p:spPr>
          <a:xfrm>
            <a:off x="7066391" y="4417540"/>
            <a:ext cx="4031649" cy="1657864"/>
          </a:xfrm>
          <a:prstGeom prst="rect">
            <a:avLst/>
          </a:prstGeom>
        </p:spPr>
      </p:pic>
      <p:sp>
        <p:nvSpPr>
          <p:cNvPr id="8" name="TextBox 7">
            <a:extLst>
              <a:ext uri="{FF2B5EF4-FFF2-40B4-BE49-F238E27FC236}">
                <a16:creationId xmlns:a16="http://schemas.microsoft.com/office/drawing/2014/main" id="{1FC6362D-4406-FEDF-4FEF-43B4D1E6AD1E}"/>
              </a:ext>
            </a:extLst>
          </p:cNvPr>
          <p:cNvSpPr txBox="1"/>
          <p:nvPr/>
        </p:nvSpPr>
        <p:spPr>
          <a:xfrm>
            <a:off x="1287433" y="1261685"/>
            <a:ext cx="992611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ECECEC"/>
                </a:solidFill>
                <a:ea typeface="+mn-lt"/>
                <a:cs typeface="+mn-lt"/>
              </a:rPr>
              <a:t>In regression, where the goal is to predict a continuous numeric value, we use different evaluation metrics. Here are some common metrics for assessing the accuracy of a regression model:</a:t>
            </a:r>
            <a:endParaRPr lang="en-US" dirty="0"/>
          </a:p>
        </p:txBody>
      </p:sp>
    </p:spTree>
    <p:extLst>
      <p:ext uri="{BB962C8B-B14F-4D97-AF65-F5344CB8AC3E}">
        <p14:creationId xmlns:p14="http://schemas.microsoft.com/office/powerpoint/2010/main" val="3668694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BF55-51E7-27B6-1343-0B0214548B35}"/>
              </a:ext>
            </a:extLst>
          </p:cNvPr>
          <p:cNvSpPr>
            <a:spLocks noGrp="1"/>
          </p:cNvSpPr>
          <p:nvPr>
            <p:ph type="title"/>
          </p:nvPr>
        </p:nvSpPr>
        <p:spPr>
          <a:xfrm>
            <a:off x="1587710" y="455362"/>
            <a:ext cx="9486690" cy="798717"/>
          </a:xfrm>
        </p:spPr>
        <p:txBody>
          <a:bodyPr/>
          <a:lstStyle/>
          <a:p>
            <a:r>
              <a:rPr lang="en-US" sz="4000" dirty="0">
                <a:ea typeface="+mj-lt"/>
                <a:cs typeface="+mj-lt"/>
              </a:rPr>
              <a:t>Checking The Accuracy of the Model</a:t>
            </a:r>
            <a:endParaRPr lang="en-US" dirty="0"/>
          </a:p>
        </p:txBody>
      </p:sp>
      <p:sp>
        <p:nvSpPr>
          <p:cNvPr id="4" name="TextBox 3">
            <a:extLst>
              <a:ext uri="{FF2B5EF4-FFF2-40B4-BE49-F238E27FC236}">
                <a16:creationId xmlns:a16="http://schemas.microsoft.com/office/drawing/2014/main" id="{5E50E09D-9AC2-9AC6-3AAE-1C83F481FA3D}"/>
              </a:ext>
            </a:extLst>
          </p:cNvPr>
          <p:cNvSpPr txBox="1"/>
          <p:nvPr/>
        </p:nvSpPr>
        <p:spPr>
          <a:xfrm>
            <a:off x="1274559" y="1467674"/>
            <a:ext cx="532997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ECECEC"/>
                </a:solidFill>
              </a:rPr>
              <a:t>3) Root Mean Squared Error (RMSE):</a:t>
            </a:r>
            <a:endParaRPr lang="en-US" dirty="0"/>
          </a:p>
          <a:p>
            <a:r>
              <a:rPr lang="en-US" sz="1600" dirty="0">
                <a:solidFill>
                  <a:srgbClr val="ECECEC"/>
                </a:solidFill>
                <a:ea typeface="+mn-lt"/>
                <a:cs typeface="+mn-lt"/>
              </a:rPr>
              <a:t>Root Mean Squared Error is the square root of the Mean Squared Error. It provides an interpretable measure of the average magnitude of errors in the same units as the target variable.</a:t>
            </a:r>
            <a:endParaRPr lang="en-US" sz="1600" dirty="0"/>
          </a:p>
          <a:p>
            <a:pPr algn="l"/>
            <a:endParaRPr lang="en-US" dirty="0"/>
          </a:p>
        </p:txBody>
      </p:sp>
      <p:sp>
        <p:nvSpPr>
          <p:cNvPr id="5" name="TextBox 4">
            <a:extLst>
              <a:ext uri="{FF2B5EF4-FFF2-40B4-BE49-F238E27FC236}">
                <a16:creationId xmlns:a16="http://schemas.microsoft.com/office/drawing/2014/main" id="{24901D43-EDAB-44D2-664A-A26319C3725E}"/>
              </a:ext>
            </a:extLst>
          </p:cNvPr>
          <p:cNvSpPr txBox="1"/>
          <p:nvPr/>
        </p:nvSpPr>
        <p:spPr>
          <a:xfrm>
            <a:off x="6542739" y="1467695"/>
            <a:ext cx="5149734"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ECECEC"/>
                </a:solidFill>
              </a:rPr>
              <a:t>4) R-squared (Coefficient of Determination):</a:t>
            </a:r>
            <a:endParaRPr lang="en-US" dirty="0"/>
          </a:p>
          <a:p>
            <a:r>
              <a:rPr lang="en-US" sz="1600" dirty="0">
                <a:solidFill>
                  <a:srgbClr val="ECECEC"/>
                </a:solidFill>
                <a:highlight>
                  <a:srgbClr val="212121"/>
                </a:highlight>
                <a:ea typeface="+mn-lt"/>
                <a:cs typeface="+mn-lt"/>
              </a:rPr>
              <a:t>R-squared measures the proportion of the variance in the dependent variable that is predictable from the independent variables. It ranges from 0 to 1, where 0 indicates that the model does not explain any variance, and 1 indicates perfect prediction.</a:t>
            </a:r>
            <a:endParaRPr lang="en-US" sz="1600" dirty="0">
              <a:highlight>
                <a:srgbClr val="212121"/>
              </a:highlight>
              <a:ea typeface="+mn-lt"/>
              <a:cs typeface="+mn-lt"/>
            </a:endParaRPr>
          </a:p>
          <a:p>
            <a:endParaRPr lang="en-US" b="1" dirty="0">
              <a:solidFill>
                <a:srgbClr val="ECECEC"/>
              </a:solidFill>
              <a:highlight>
                <a:srgbClr val="212121"/>
              </a:highlight>
              <a:latin typeface="Söhne"/>
            </a:endParaRPr>
          </a:p>
        </p:txBody>
      </p:sp>
      <p:pic>
        <p:nvPicPr>
          <p:cNvPr id="6" name="Picture 5" descr="A black background with white text&#10;&#10;Description automatically generated">
            <a:extLst>
              <a:ext uri="{FF2B5EF4-FFF2-40B4-BE49-F238E27FC236}">
                <a16:creationId xmlns:a16="http://schemas.microsoft.com/office/drawing/2014/main" id="{07E97740-E557-1750-FC74-AEF4D6724179}"/>
              </a:ext>
            </a:extLst>
          </p:cNvPr>
          <p:cNvPicPr>
            <a:picLocks noChangeAspect="1"/>
          </p:cNvPicPr>
          <p:nvPr/>
        </p:nvPicPr>
        <p:blipFill>
          <a:blip r:embed="rId2"/>
          <a:stretch>
            <a:fillRect/>
          </a:stretch>
        </p:blipFill>
        <p:spPr>
          <a:xfrm>
            <a:off x="1388718" y="3391673"/>
            <a:ext cx="4255615" cy="1866385"/>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A9232516-4FBB-966E-D832-A2C351C09E68}"/>
              </a:ext>
            </a:extLst>
          </p:cNvPr>
          <p:cNvPicPr>
            <a:picLocks noChangeAspect="1"/>
          </p:cNvPicPr>
          <p:nvPr/>
        </p:nvPicPr>
        <p:blipFill>
          <a:blip r:embed="rId3"/>
          <a:stretch>
            <a:fillRect/>
          </a:stretch>
        </p:blipFill>
        <p:spPr>
          <a:xfrm>
            <a:off x="6781155" y="3387553"/>
            <a:ext cx="4118146" cy="1874622"/>
          </a:xfrm>
          <a:prstGeom prst="rect">
            <a:avLst/>
          </a:prstGeom>
        </p:spPr>
      </p:pic>
    </p:spTree>
    <p:extLst>
      <p:ext uri="{BB962C8B-B14F-4D97-AF65-F5344CB8AC3E}">
        <p14:creationId xmlns:p14="http://schemas.microsoft.com/office/powerpoint/2010/main" val="4221014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C04EC-B85E-9BA1-D4CD-5D8E03E0872D}"/>
              </a:ext>
            </a:extLst>
          </p:cNvPr>
          <p:cNvSpPr>
            <a:spLocks noGrp="1"/>
          </p:cNvSpPr>
          <p:nvPr>
            <p:ph type="title"/>
          </p:nvPr>
        </p:nvSpPr>
        <p:spPr>
          <a:xfrm>
            <a:off x="5763820" y="455362"/>
            <a:ext cx="5310579" cy="1550419"/>
          </a:xfrm>
        </p:spPr>
        <p:txBody>
          <a:bodyPr>
            <a:normAutofit/>
          </a:bodyPr>
          <a:lstStyle/>
          <a:p>
            <a:r>
              <a:rPr lang="en-US" dirty="0"/>
              <a:t>Results &amp; Conclusion</a:t>
            </a:r>
          </a:p>
        </p:txBody>
      </p:sp>
      <p:sp>
        <p:nvSpPr>
          <p:cNvPr id="3" name="Content Placeholder 2">
            <a:extLst>
              <a:ext uri="{FF2B5EF4-FFF2-40B4-BE49-F238E27FC236}">
                <a16:creationId xmlns:a16="http://schemas.microsoft.com/office/drawing/2014/main" id="{FD1F6D83-EBFF-A033-288C-05675FDE210F}"/>
              </a:ext>
            </a:extLst>
          </p:cNvPr>
          <p:cNvSpPr>
            <a:spLocks noGrp="1"/>
          </p:cNvSpPr>
          <p:nvPr>
            <p:ph idx="1"/>
          </p:nvPr>
        </p:nvSpPr>
        <p:spPr>
          <a:xfrm>
            <a:off x="5763820" y="2160016"/>
            <a:ext cx="5310579" cy="3926152"/>
          </a:xfrm>
        </p:spPr>
        <p:txBody>
          <a:bodyPr vert="horz" lIns="91440" tIns="45720" rIns="91440" bIns="45720" rtlCol="0">
            <a:normAutofit/>
          </a:bodyPr>
          <a:lstStyle/>
          <a:p>
            <a:pPr>
              <a:lnSpc>
                <a:spcPct val="100000"/>
              </a:lnSpc>
            </a:pPr>
            <a:r>
              <a:rPr lang="en-US" sz="1300" b="1">
                <a:ea typeface="+mn-lt"/>
                <a:cs typeface="+mn-lt"/>
              </a:rPr>
              <a:t>Random Forest Performs Best:</a:t>
            </a:r>
            <a:endParaRPr lang="en-US" sz="1300"/>
          </a:p>
          <a:p>
            <a:pPr lvl="1">
              <a:lnSpc>
                <a:spcPct val="100000"/>
              </a:lnSpc>
            </a:pPr>
            <a:r>
              <a:rPr lang="en-US" sz="1300">
                <a:ea typeface="+mn-lt"/>
                <a:cs typeface="+mn-lt"/>
              </a:rPr>
              <a:t>The Random Forest model has the lowest mean squared error (4342.022388), indicating that, on average, its predictions have the smallest squared differences from the actual values among the models compared.</a:t>
            </a:r>
            <a:endParaRPr lang="en-US" sz="1300"/>
          </a:p>
          <a:p>
            <a:pPr>
              <a:lnSpc>
                <a:spcPct val="100000"/>
              </a:lnSpc>
            </a:pPr>
            <a:r>
              <a:rPr lang="en-US" sz="1300" b="1">
                <a:ea typeface="+mn-lt"/>
                <a:cs typeface="+mn-lt"/>
              </a:rPr>
              <a:t>Decision Tree and K Nearest Neighbors (KNN):</a:t>
            </a:r>
            <a:endParaRPr lang="en-US" sz="1300"/>
          </a:p>
          <a:p>
            <a:pPr lvl="1">
              <a:lnSpc>
                <a:spcPct val="100000"/>
              </a:lnSpc>
            </a:pPr>
            <a:r>
              <a:rPr lang="en-US" sz="1300">
                <a:ea typeface="+mn-lt"/>
                <a:cs typeface="+mn-lt"/>
              </a:rPr>
              <a:t>The Decision Tree and K Nearest Neighbors models have higher mean squared errors compared to Random Forest but lower than Linear Regression and </a:t>
            </a:r>
            <a:r>
              <a:rPr lang="en-US" sz="1300" err="1">
                <a:ea typeface="+mn-lt"/>
                <a:cs typeface="+mn-lt"/>
              </a:rPr>
              <a:t>XGBoost</a:t>
            </a:r>
            <a:r>
              <a:rPr lang="en-US" sz="1300">
                <a:ea typeface="+mn-lt"/>
                <a:cs typeface="+mn-lt"/>
              </a:rPr>
              <a:t>. They perform reasonably well but are outperformed by Random Forest.</a:t>
            </a:r>
            <a:endParaRPr lang="en-US" sz="1300"/>
          </a:p>
          <a:p>
            <a:pPr>
              <a:lnSpc>
                <a:spcPct val="100000"/>
              </a:lnSpc>
            </a:pPr>
            <a:r>
              <a:rPr lang="en-US" sz="1300" b="1">
                <a:ea typeface="+mn-lt"/>
                <a:cs typeface="+mn-lt"/>
              </a:rPr>
              <a:t>Linear Regression and </a:t>
            </a:r>
            <a:r>
              <a:rPr lang="en-US" sz="1300" b="1" err="1">
                <a:ea typeface="+mn-lt"/>
                <a:cs typeface="+mn-lt"/>
              </a:rPr>
              <a:t>XGBoost</a:t>
            </a:r>
            <a:r>
              <a:rPr lang="en-US" sz="1300" b="1">
                <a:ea typeface="+mn-lt"/>
                <a:cs typeface="+mn-lt"/>
              </a:rPr>
              <a:t>:</a:t>
            </a:r>
            <a:endParaRPr lang="en-US" sz="1300"/>
          </a:p>
          <a:p>
            <a:pPr lvl="1">
              <a:lnSpc>
                <a:spcPct val="100000"/>
              </a:lnSpc>
            </a:pPr>
            <a:r>
              <a:rPr lang="en-US" sz="1300">
                <a:ea typeface="+mn-lt"/>
                <a:cs typeface="+mn-lt"/>
              </a:rPr>
              <a:t>Linear Regression and </a:t>
            </a:r>
            <a:r>
              <a:rPr lang="en-US" sz="1300" err="1">
                <a:ea typeface="+mn-lt"/>
                <a:cs typeface="+mn-lt"/>
              </a:rPr>
              <a:t>XGBoost</a:t>
            </a:r>
            <a:r>
              <a:rPr lang="en-US" sz="1300">
                <a:ea typeface="+mn-lt"/>
                <a:cs typeface="+mn-lt"/>
              </a:rPr>
              <a:t> have relatively higher mean squared errors compared to the other models. This suggests that, on average, their predictions have larger squared differences from the actual values.</a:t>
            </a:r>
            <a:endParaRPr lang="en-US" sz="1300"/>
          </a:p>
          <a:p>
            <a:pPr>
              <a:lnSpc>
                <a:spcPct val="100000"/>
              </a:lnSpc>
            </a:pPr>
            <a:endParaRPr lang="en-US" sz="1300"/>
          </a:p>
        </p:txBody>
      </p:sp>
      <p:pic>
        <p:nvPicPr>
          <p:cNvPr id="4" name="Picture 3" descr="A table with numbers and text&#10;&#10;Description automatically generated">
            <a:extLst>
              <a:ext uri="{FF2B5EF4-FFF2-40B4-BE49-F238E27FC236}">
                <a16:creationId xmlns:a16="http://schemas.microsoft.com/office/drawing/2014/main" id="{768CF238-E79B-6517-C53F-F914D7841A19}"/>
              </a:ext>
            </a:extLst>
          </p:cNvPr>
          <p:cNvPicPr>
            <a:picLocks noChangeAspect="1"/>
          </p:cNvPicPr>
          <p:nvPr/>
        </p:nvPicPr>
        <p:blipFill rotWithShape="1">
          <a:blip r:embed="rId2"/>
          <a:srcRect l="4552" r="4332" b="-2"/>
          <a:stretch/>
        </p:blipFill>
        <p:spPr>
          <a:xfrm>
            <a:off x="662585" y="1266941"/>
            <a:ext cx="3217333" cy="2143009"/>
          </a:xfrm>
          <a:prstGeom prst="rect">
            <a:avLst/>
          </a:prstGeom>
        </p:spPr>
      </p:pic>
      <p:pic>
        <p:nvPicPr>
          <p:cNvPr id="5" name="Picture 4" descr="A graph with different colored squares&#10;&#10;Description automatically generated">
            <a:extLst>
              <a:ext uri="{FF2B5EF4-FFF2-40B4-BE49-F238E27FC236}">
                <a16:creationId xmlns:a16="http://schemas.microsoft.com/office/drawing/2014/main" id="{93F7FF27-DFA5-6E59-27A0-3A87EB0AB77B}"/>
              </a:ext>
            </a:extLst>
          </p:cNvPr>
          <p:cNvPicPr>
            <a:picLocks noChangeAspect="1"/>
          </p:cNvPicPr>
          <p:nvPr/>
        </p:nvPicPr>
        <p:blipFill rotWithShape="1">
          <a:blip r:embed="rId3"/>
          <a:srcRect t="16950" r="-4" b="11589"/>
          <a:stretch/>
        </p:blipFill>
        <p:spPr>
          <a:xfrm>
            <a:off x="662585" y="3921529"/>
            <a:ext cx="3835767" cy="2563513"/>
          </a:xfrm>
          <a:prstGeom prst="rect">
            <a:avLst/>
          </a:prstGeom>
        </p:spPr>
      </p:pic>
    </p:spTree>
    <p:extLst>
      <p:ext uri="{BB962C8B-B14F-4D97-AF65-F5344CB8AC3E}">
        <p14:creationId xmlns:p14="http://schemas.microsoft.com/office/powerpoint/2010/main" val="384626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26E6-4414-4F3C-EA8A-8832C72EAC8C}"/>
              </a:ext>
            </a:extLst>
          </p:cNvPr>
          <p:cNvSpPr>
            <a:spLocks noGrp="1"/>
          </p:cNvSpPr>
          <p:nvPr>
            <p:ph type="title"/>
          </p:nvPr>
        </p:nvSpPr>
        <p:spPr>
          <a:xfrm>
            <a:off x="1587710" y="455362"/>
            <a:ext cx="9486690" cy="809014"/>
          </a:xfrm>
        </p:spPr>
        <p:txBody>
          <a:bodyPr/>
          <a:lstStyle/>
          <a:p>
            <a:r>
              <a:rPr lang="en-US" dirty="0">
                <a:ea typeface="+mj-lt"/>
                <a:cs typeface="+mj-lt"/>
              </a:rPr>
              <a:t>Results &amp; Conclusion</a:t>
            </a:r>
            <a:endParaRPr lang="en-US" dirty="0"/>
          </a:p>
        </p:txBody>
      </p:sp>
      <p:sp>
        <p:nvSpPr>
          <p:cNvPr id="3" name="Content Placeholder 2">
            <a:extLst>
              <a:ext uri="{FF2B5EF4-FFF2-40B4-BE49-F238E27FC236}">
                <a16:creationId xmlns:a16="http://schemas.microsoft.com/office/drawing/2014/main" id="{438CCB58-B259-56B9-C7B9-0947FF826A17}"/>
              </a:ext>
            </a:extLst>
          </p:cNvPr>
          <p:cNvSpPr>
            <a:spLocks noGrp="1"/>
          </p:cNvSpPr>
          <p:nvPr>
            <p:ph idx="1"/>
          </p:nvPr>
        </p:nvSpPr>
        <p:spPr>
          <a:xfrm>
            <a:off x="1639196" y="1511286"/>
            <a:ext cx="9486690" cy="3926152"/>
          </a:xfrm>
        </p:spPr>
        <p:txBody>
          <a:bodyPr vert="horz" lIns="91440" tIns="45720" rIns="91440" bIns="45720" rtlCol="0" anchor="t">
            <a:noAutofit/>
          </a:bodyPr>
          <a:lstStyle/>
          <a:p>
            <a:r>
              <a:rPr lang="en-US" sz="1400" b="1" dirty="0">
                <a:latin typeface="Arial"/>
                <a:cs typeface="Arial"/>
              </a:rPr>
              <a:t>Consider Model Complexity:</a:t>
            </a:r>
            <a:endParaRPr lang="en-US" sz="1400">
              <a:latin typeface="Arial"/>
              <a:cs typeface="Arial"/>
            </a:endParaRPr>
          </a:p>
          <a:p>
            <a:pPr lvl="1"/>
            <a:r>
              <a:rPr lang="en-US" sz="1400" dirty="0">
                <a:solidFill>
                  <a:srgbClr val="ECECEC"/>
                </a:solidFill>
                <a:latin typeface="Arial"/>
                <a:cs typeface="Arial"/>
              </a:rPr>
              <a:t>The lower MSE of Random Forest compared to Decision Tree highlights the benefit of ensemble methods that can reduce overfitting and improve generalization.</a:t>
            </a:r>
            <a:endParaRPr lang="en-US" sz="1400">
              <a:latin typeface="Arial"/>
              <a:cs typeface="Arial"/>
            </a:endParaRPr>
          </a:p>
          <a:p>
            <a:r>
              <a:rPr lang="en-US" sz="1400" b="1" dirty="0">
                <a:latin typeface="Arial"/>
                <a:cs typeface="Arial"/>
              </a:rPr>
              <a:t>Potential Overfitting:</a:t>
            </a:r>
            <a:endParaRPr lang="en-US" sz="1400">
              <a:latin typeface="Arial"/>
              <a:cs typeface="Arial"/>
            </a:endParaRPr>
          </a:p>
          <a:p>
            <a:pPr lvl="1"/>
            <a:r>
              <a:rPr lang="en-US" sz="1400" dirty="0">
                <a:solidFill>
                  <a:srgbClr val="ECECEC"/>
                </a:solidFill>
                <a:latin typeface="Arial"/>
                <a:cs typeface="Arial"/>
              </a:rPr>
              <a:t>The comparatively higher MSE for Linear Regression and </a:t>
            </a:r>
            <a:r>
              <a:rPr lang="en-US" sz="1400" err="1">
                <a:solidFill>
                  <a:srgbClr val="ECECEC"/>
                </a:solidFill>
                <a:latin typeface="Arial"/>
                <a:cs typeface="Arial"/>
              </a:rPr>
              <a:t>XGBoost</a:t>
            </a:r>
            <a:r>
              <a:rPr lang="en-US" sz="1400" dirty="0">
                <a:solidFill>
                  <a:srgbClr val="ECECEC"/>
                </a:solidFill>
                <a:latin typeface="Arial"/>
                <a:cs typeface="Arial"/>
              </a:rPr>
              <a:t> may indicate that these models are either less suitable for the data or might be overfitting the training data.</a:t>
            </a:r>
            <a:endParaRPr lang="en-US" sz="1400">
              <a:latin typeface="Arial"/>
              <a:cs typeface="Arial"/>
            </a:endParaRPr>
          </a:p>
          <a:p>
            <a:r>
              <a:rPr lang="en-US" sz="1400" b="1" dirty="0">
                <a:latin typeface="Arial"/>
                <a:cs typeface="Arial"/>
              </a:rPr>
              <a:t>Consider Other Metrics:</a:t>
            </a:r>
            <a:endParaRPr lang="en-US" sz="1400">
              <a:latin typeface="Arial"/>
              <a:cs typeface="Arial"/>
            </a:endParaRPr>
          </a:p>
          <a:p>
            <a:pPr lvl="1"/>
            <a:r>
              <a:rPr lang="en-US" sz="1400" dirty="0">
                <a:solidFill>
                  <a:srgbClr val="ECECEC"/>
                </a:solidFill>
                <a:latin typeface="Arial"/>
                <a:cs typeface="Arial"/>
              </a:rPr>
              <a:t>While MSE provides a measure of the average squared differences, it's essential to consider other metrics such as Mean Absolute Error (MAE), Root Mean Squared Error (RMSE), and R-squared to get a more comprehensive understanding of the model performance.</a:t>
            </a:r>
            <a:endParaRPr lang="en-US" sz="1400">
              <a:latin typeface="Arial"/>
              <a:cs typeface="Arial"/>
            </a:endParaRPr>
          </a:p>
          <a:p>
            <a:r>
              <a:rPr lang="en-US" sz="1400" b="1" dirty="0">
                <a:latin typeface="Arial"/>
                <a:cs typeface="Arial"/>
              </a:rPr>
              <a:t>Further Investigation:</a:t>
            </a:r>
            <a:endParaRPr lang="en-US" sz="1400">
              <a:latin typeface="Arial"/>
              <a:cs typeface="Arial"/>
            </a:endParaRPr>
          </a:p>
          <a:p>
            <a:pPr lvl="1"/>
            <a:r>
              <a:rPr lang="en-US" sz="1400" dirty="0">
                <a:solidFill>
                  <a:srgbClr val="ECECEC"/>
                </a:solidFill>
                <a:latin typeface="Arial"/>
                <a:cs typeface="Arial"/>
              </a:rPr>
              <a:t>It's crucial to explore additional aspects such as feature importance, model interpretability, and the nature of the data to gain insights into the strengths and weaknesses of each model.</a:t>
            </a:r>
            <a:endParaRPr lang="en-US" sz="1400" dirty="0">
              <a:latin typeface="Arial"/>
              <a:cs typeface="Arial"/>
            </a:endParaRPr>
          </a:p>
          <a:p>
            <a:endParaRPr lang="en-US" dirty="0"/>
          </a:p>
        </p:txBody>
      </p:sp>
    </p:spTree>
    <p:extLst>
      <p:ext uri="{BB962C8B-B14F-4D97-AF65-F5344CB8AC3E}">
        <p14:creationId xmlns:p14="http://schemas.microsoft.com/office/powerpoint/2010/main" val="2937486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1" name="Rectangle 10">
            <a:extLst>
              <a:ext uri="{FF2B5EF4-FFF2-40B4-BE49-F238E27FC236}">
                <a16:creationId xmlns:a16="http://schemas.microsoft.com/office/drawing/2014/main" id="{281148B8-58D0-4E9A-A32C-B3B181A3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F5CEF-F005-1D52-43BB-B94B4B69CCF9}"/>
              </a:ext>
            </a:extLst>
          </p:cNvPr>
          <p:cNvSpPr>
            <a:spLocks noGrp="1"/>
          </p:cNvSpPr>
          <p:nvPr>
            <p:ph type="title"/>
          </p:nvPr>
        </p:nvSpPr>
        <p:spPr>
          <a:xfrm>
            <a:off x="4654296" y="1247140"/>
            <a:ext cx="6458614" cy="3450844"/>
          </a:xfrm>
        </p:spPr>
        <p:txBody>
          <a:bodyPr vert="horz" lIns="91440" tIns="45720" rIns="91440" bIns="45720" rtlCol="0" anchor="t">
            <a:normAutofit/>
          </a:bodyPr>
          <a:lstStyle/>
          <a:p>
            <a:r>
              <a:rPr lang="en-US" sz="6000"/>
              <a:t>Thank You</a:t>
            </a:r>
          </a:p>
        </p:txBody>
      </p:sp>
      <p:sp>
        <p:nvSpPr>
          <p:cNvPr id="13" name="Rectangle 12">
            <a:extLst>
              <a:ext uri="{FF2B5EF4-FFF2-40B4-BE49-F238E27FC236}">
                <a16:creationId xmlns:a16="http://schemas.microsoft.com/office/drawing/2014/main" id="{3B8154F5-2E4B-4EB4-9BE5-A38ED1238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4067325"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9F217F6F-016A-42CB-9074-E8CBC6CC7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274713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5911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5445-C5C2-CF05-C128-3E666FF9123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18C7F1A-8C0A-43A8-1C38-4B3C4471CBF1}"/>
              </a:ext>
            </a:extLst>
          </p:cNvPr>
          <p:cNvSpPr>
            <a:spLocks noGrp="1"/>
          </p:cNvSpPr>
          <p:nvPr>
            <p:ph idx="1"/>
          </p:nvPr>
        </p:nvSpPr>
        <p:spPr/>
        <p:txBody>
          <a:bodyPr vert="horz" lIns="91440" tIns="45720" rIns="91440" bIns="45720" rtlCol="0" anchor="t">
            <a:normAutofit fontScale="92500"/>
          </a:bodyPr>
          <a:lstStyle/>
          <a:p>
            <a:r>
              <a:rPr lang="en-US" sz="2000" dirty="0">
                <a:solidFill>
                  <a:srgbClr val="ECECEC"/>
                </a:solidFill>
                <a:ea typeface="+mn-lt"/>
                <a:cs typeface="+mn-lt"/>
              </a:rPr>
              <a:t>In the ever-evolving real estate landscape, the ability to accurately forecast property values is not just a challenge but a crucial aspect for various stakeholders – from homebuyers and sellers to real estate professionals.</a:t>
            </a:r>
            <a:endParaRPr lang="en-US" sz="2000"/>
          </a:p>
          <a:p>
            <a:r>
              <a:rPr lang="en-US" sz="2000" dirty="0">
                <a:solidFill>
                  <a:srgbClr val="ECECEC"/>
                </a:solidFill>
                <a:ea typeface="+mn-lt"/>
                <a:cs typeface="+mn-lt"/>
              </a:rPr>
              <a:t>In this presentation, we will explore a machine learning algorithm meticulously designed to address this challenge and provide robust predictions for house prices.</a:t>
            </a:r>
            <a:endParaRPr lang="en-US" sz="2000"/>
          </a:p>
          <a:p>
            <a:r>
              <a:rPr lang="en-US" sz="2000" dirty="0">
                <a:solidFill>
                  <a:srgbClr val="ECECEC"/>
                </a:solidFill>
                <a:ea typeface="+mn-lt"/>
                <a:cs typeface="+mn-lt"/>
              </a:rPr>
              <a:t>The fusion of advanced machine learning algorithms with the intricate nuances of housing markets marks a pivotal juncture in the evolution of real estate. Our objective is not merely to predict house prices; it is to redefine how we approach this challenge, leveraging the capabilities of a model designed to adapt, learn, and provide insights beyond traditional methodologies.</a:t>
            </a:r>
            <a:endParaRPr lang="en-US" sz="2000" dirty="0">
              <a:solidFill>
                <a:srgbClr val="3C4043"/>
              </a:solidFill>
              <a:ea typeface="+mn-lt"/>
              <a:cs typeface="+mn-lt"/>
            </a:endParaRPr>
          </a:p>
        </p:txBody>
      </p:sp>
    </p:spTree>
    <p:extLst>
      <p:ext uri="{BB962C8B-B14F-4D97-AF65-F5344CB8AC3E}">
        <p14:creationId xmlns:p14="http://schemas.microsoft.com/office/powerpoint/2010/main" val="340060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AC4F-CFD7-6712-5CB0-3D9924D064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2992878-906A-B86E-283F-871C94433D57}"/>
              </a:ext>
            </a:extLst>
          </p:cNvPr>
          <p:cNvSpPr>
            <a:spLocks noGrp="1"/>
          </p:cNvSpPr>
          <p:nvPr>
            <p:ph idx="1"/>
          </p:nvPr>
        </p:nvSpPr>
        <p:spPr/>
        <p:txBody>
          <a:bodyPr vert="horz" lIns="91440" tIns="45720" rIns="91440" bIns="45720" rtlCol="0" anchor="t">
            <a:normAutofit/>
          </a:bodyPr>
          <a:lstStyle/>
          <a:p>
            <a:r>
              <a:rPr lang="en-US" sz="1800" dirty="0">
                <a:solidFill>
                  <a:srgbClr val="ECECEC"/>
                </a:solidFill>
                <a:ea typeface="+mn-lt"/>
                <a:cs typeface="+mn-lt"/>
              </a:rPr>
              <a:t>The real estate industry stands on the cusp of a data-driven revolution, where accurate predictions of house prices hold the key to informed decision-making for both buyers and sellers. However, the dynamic nature of housing markets, influenced by myriad factors, poses a formidable challenge in achieving precise price forecasts. The problem at hand is to develop a robust machine learning model capable of deciphering the intricate patterns within diverse datasets, considering variables such as location, size, amenities, and market trends. The goal is to transcend traditional valuation methods and create a predictive framework that not only meets but surpasses the expectations of stakeholders. In doing so, we aim to revolutionize the accuracy and reliability of house price predictions, providing a transformative tool for real estate professionals, investors, and anyone navigating the complexities of property transactions.</a:t>
            </a:r>
            <a:endParaRPr lang="en-US" sz="1800" dirty="0"/>
          </a:p>
        </p:txBody>
      </p:sp>
    </p:spTree>
    <p:extLst>
      <p:ext uri="{BB962C8B-B14F-4D97-AF65-F5344CB8AC3E}">
        <p14:creationId xmlns:p14="http://schemas.microsoft.com/office/powerpoint/2010/main" val="192702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18DF-F33C-C803-71D0-4CBE0F53D748}"/>
              </a:ext>
            </a:extLst>
          </p:cNvPr>
          <p:cNvSpPr>
            <a:spLocks noGrp="1"/>
          </p:cNvSpPr>
          <p:nvPr>
            <p:ph type="title"/>
          </p:nvPr>
        </p:nvSpPr>
        <p:spPr/>
        <p:txBody>
          <a:bodyPr>
            <a:normAutofit fontScale="90000"/>
          </a:bodyPr>
          <a:lstStyle/>
          <a:p>
            <a:r>
              <a:rPr lang="en-US" dirty="0"/>
              <a:t>Data Exploration                                           </a:t>
            </a:r>
            <a:r>
              <a:rPr lang="en-US" sz="1800" dirty="0"/>
              <a:t>For this we are taking a data set with the size of 13320x9 </a:t>
            </a:r>
            <a:br>
              <a:rPr lang="en-US" dirty="0"/>
            </a:br>
            <a:br>
              <a:rPr lang="en-US" dirty="0"/>
            </a:br>
            <a:br>
              <a:rPr lang="en-US" dirty="0"/>
            </a:br>
            <a:endParaRPr lang="en-US" dirty="0"/>
          </a:p>
        </p:txBody>
      </p:sp>
      <p:pic>
        <p:nvPicPr>
          <p:cNvPr id="4" name="Picture 3" descr="A screenshot of a computer&#10;&#10;Description automatically generated">
            <a:extLst>
              <a:ext uri="{FF2B5EF4-FFF2-40B4-BE49-F238E27FC236}">
                <a16:creationId xmlns:a16="http://schemas.microsoft.com/office/drawing/2014/main" id="{FC338D92-8769-67DD-C6FD-B626E7CAD77A}"/>
              </a:ext>
            </a:extLst>
          </p:cNvPr>
          <p:cNvPicPr>
            <a:picLocks noChangeAspect="1"/>
          </p:cNvPicPr>
          <p:nvPr/>
        </p:nvPicPr>
        <p:blipFill>
          <a:blip r:embed="rId2"/>
          <a:stretch>
            <a:fillRect/>
          </a:stretch>
        </p:blipFill>
        <p:spPr>
          <a:xfrm>
            <a:off x="1770845" y="2012212"/>
            <a:ext cx="9111801" cy="4336109"/>
          </a:xfrm>
          <a:prstGeom prst="rect">
            <a:avLst/>
          </a:prstGeom>
        </p:spPr>
      </p:pic>
    </p:spTree>
    <p:extLst>
      <p:ext uri="{BB962C8B-B14F-4D97-AF65-F5344CB8AC3E}">
        <p14:creationId xmlns:p14="http://schemas.microsoft.com/office/powerpoint/2010/main" val="76488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010051-36BE-0FA9-19CF-651B9F296029}"/>
              </a:ext>
            </a:extLst>
          </p:cNvPr>
          <p:cNvSpPr>
            <a:spLocks noGrp="1"/>
          </p:cNvSpPr>
          <p:nvPr>
            <p:ph type="title"/>
          </p:nvPr>
        </p:nvSpPr>
        <p:spPr>
          <a:xfrm>
            <a:off x="1777323" y="4202832"/>
            <a:ext cx="3853829" cy="1889995"/>
          </a:xfrm>
        </p:spPr>
        <p:txBody>
          <a:bodyPr vert="horz" lIns="91440" tIns="45720" rIns="91440" bIns="45720" rtlCol="0" anchor="t">
            <a:normAutofit/>
          </a:bodyPr>
          <a:lstStyle/>
          <a:p>
            <a:r>
              <a:rPr lang="en-US" b="1" kern="1200">
                <a:solidFill>
                  <a:schemeClr val="tx1"/>
                </a:solidFill>
                <a:latin typeface="+mj-lt"/>
                <a:ea typeface="+mj-ea"/>
                <a:cs typeface="+mj-cs"/>
              </a:rPr>
              <a:t>Data Exploration</a:t>
            </a:r>
          </a:p>
        </p:txBody>
      </p:sp>
      <p:sp>
        <p:nvSpPr>
          <p:cNvPr id="5" name="TextBox 4">
            <a:extLst>
              <a:ext uri="{FF2B5EF4-FFF2-40B4-BE49-F238E27FC236}">
                <a16:creationId xmlns:a16="http://schemas.microsoft.com/office/drawing/2014/main" id="{727714D6-49AE-1559-01A7-F4D83021035A}"/>
              </a:ext>
            </a:extLst>
          </p:cNvPr>
          <p:cNvSpPr txBox="1"/>
          <p:nvPr/>
        </p:nvSpPr>
        <p:spPr>
          <a:xfrm>
            <a:off x="6155705" y="4202832"/>
            <a:ext cx="5264729" cy="18833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indent="-228600">
              <a:spcAft>
                <a:spcPts val="600"/>
              </a:spcAft>
              <a:buClr>
                <a:schemeClr val="accent1"/>
              </a:buClr>
              <a:buFont typeface="Arial" panose="020B0604020202020204" pitchFamily="34" charset="0"/>
              <a:buChar char="•"/>
            </a:pPr>
            <a:r>
              <a:rPr lang="en-US" sz="1500" dirty="0"/>
              <a:t>There are 5 Columns with null values </a:t>
            </a:r>
          </a:p>
          <a:p>
            <a:pPr indent="-228600">
              <a:spcAft>
                <a:spcPts val="600"/>
              </a:spcAft>
              <a:buClr>
                <a:schemeClr val="accent1"/>
              </a:buClr>
              <a:buFont typeface="Arial" panose="020B0604020202020204" pitchFamily="34" charset="0"/>
              <a:buChar char="•"/>
            </a:pPr>
            <a:r>
              <a:rPr lang="en-US" sz="1500" dirty="0"/>
              <a:t>Location column has 1 null values.</a:t>
            </a:r>
          </a:p>
          <a:p>
            <a:pPr indent="-228600">
              <a:spcAft>
                <a:spcPts val="600"/>
              </a:spcAft>
              <a:buClr>
                <a:schemeClr val="accent1"/>
              </a:buClr>
              <a:buFont typeface="Arial" panose="020B0604020202020204" pitchFamily="34" charset="0"/>
              <a:buChar char="•"/>
            </a:pPr>
            <a:r>
              <a:rPr lang="en-US" sz="1500" dirty="0"/>
              <a:t>Size column has 16 null values</a:t>
            </a:r>
          </a:p>
          <a:p>
            <a:pPr indent="-228600">
              <a:spcAft>
                <a:spcPts val="600"/>
              </a:spcAft>
              <a:buClr>
                <a:schemeClr val="accent1"/>
              </a:buClr>
              <a:buFont typeface="Arial" panose="020B0604020202020204" pitchFamily="34" charset="0"/>
              <a:buChar char="•"/>
            </a:pPr>
            <a:r>
              <a:rPr lang="en-US" sz="1500" dirty="0"/>
              <a:t>Society column has 5502 null values</a:t>
            </a:r>
          </a:p>
          <a:p>
            <a:pPr indent="-228600">
              <a:spcAft>
                <a:spcPts val="600"/>
              </a:spcAft>
              <a:buClr>
                <a:schemeClr val="accent1"/>
              </a:buClr>
              <a:buFont typeface="Arial" panose="020B0604020202020204" pitchFamily="34" charset="0"/>
              <a:buChar char="•"/>
            </a:pPr>
            <a:r>
              <a:rPr lang="en-US" sz="1500" dirty="0"/>
              <a:t>Bath column has 73 null values </a:t>
            </a:r>
          </a:p>
          <a:p>
            <a:pPr indent="-228600">
              <a:spcAft>
                <a:spcPts val="600"/>
              </a:spcAft>
              <a:buClr>
                <a:schemeClr val="accent1"/>
              </a:buClr>
              <a:buFont typeface="Arial" panose="020B0604020202020204" pitchFamily="34" charset="0"/>
              <a:buChar char="•"/>
            </a:pPr>
            <a:r>
              <a:rPr lang="en-US" sz="1500" dirty="0"/>
              <a:t>balcony column has 609 null values</a:t>
            </a:r>
          </a:p>
          <a:p>
            <a:pPr indent="-228600">
              <a:spcAft>
                <a:spcPts val="600"/>
              </a:spcAft>
              <a:buClr>
                <a:schemeClr val="accent1"/>
              </a:buClr>
              <a:buFont typeface="Arial" panose="020B0604020202020204" pitchFamily="34" charset="0"/>
              <a:buChar char="•"/>
            </a:pPr>
            <a:r>
              <a:rPr lang="en-US" sz="1500" dirty="0"/>
              <a:t>We can see that Plot-area in </a:t>
            </a:r>
            <a:r>
              <a:rPr lang="en-US" sz="1500" dirty="0" err="1"/>
              <a:t>area_type</a:t>
            </a:r>
            <a:r>
              <a:rPr lang="en-US" sz="1500" dirty="0"/>
              <a:t> column has the highest distribution of price.</a:t>
            </a:r>
          </a:p>
        </p:txBody>
      </p:sp>
      <p:pic>
        <p:nvPicPr>
          <p:cNvPr id="6" name="Picture 5" descr="A graph of different colored rectangular shapes&#10;&#10;Description automatically generated">
            <a:extLst>
              <a:ext uri="{FF2B5EF4-FFF2-40B4-BE49-F238E27FC236}">
                <a16:creationId xmlns:a16="http://schemas.microsoft.com/office/drawing/2014/main" id="{CF9DADBB-D68A-0FFF-33C0-EA69B5846926}"/>
              </a:ext>
            </a:extLst>
          </p:cNvPr>
          <p:cNvPicPr>
            <a:picLocks noChangeAspect="1"/>
          </p:cNvPicPr>
          <p:nvPr/>
        </p:nvPicPr>
        <p:blipFill>
          <a:blip r:embed="rId2"/>
          <a:stretch>
            <a:fillRect/>
          </a:stretch>
        </p:blipFill>
        <p:spPr>
          <a:xfrm>
            <a:off x="1777323" y="565153"/>
            <a:ext cx="4332433" cy="3151845"/>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8616101D-517A-EC3F-6F69-FCE3516C9031}"/>
              </a:ext>
            </a:extLst>
          </p:cNvPr>
          <p:cNvPicPr>
            <a:picLocks noChangeAspect="1"/>
          </p:cNvPicPr>
          <p:nvPr/>
        </p:nvPicPr>
        <p:blipFill>
          <a:blip r:embed="rId3"/>
          <a:stretch>
            <a:fillRect/>
          </a:stretch>
        </p:blipFill>
        <p:spPr>
          <a:xfrm>
            <a:off x="7632186" y="565153"/>
            <a:ext cx="2995351" cy="3154680"/>
          </a:xfrm>
          <a:prstGeom prst="rect">
            <a:avLst/>
          </a:prstGeom>
        </p:spPr>
      </p:pic>
    </p:spTree>
    <p:extLst>
      <p:ext uri="{BB962C8B-B14F-4D97-AF65-F5344CB8AC3E}">
        <p14:creationId xmlns:p14="http://schemas.microsoft.com/office/powerpoint/2010/main" val="30822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2499-F0CF-8F8A-E00D-D0B276F8E674}"/>
              </a:ext>
            </a:extLst>
          </p:cNvPr>
          <p:cNvSpPr>
            <a:spLocks noGrp="1"/>
          </p:cNvSpPr>
          <p:nvPr>
            <p:ph type="title"/>
          </p:nvPr>
        </p:nvSpPr>
        <p:spPr>
          <a:xfrm>
            <a:off x="1587710" y="455362"/>
            <a:ext cx="9486690" cy="777376"/>
          </a:xfrm>
        </p:spPr>
        <p:txBody>
          <a:bodyPr/>
          <a:lstStyle/>
          <a:p>
            <a:r>
              <a:rPr lang="en-US" dirty="0"/>
              <a:t>Pre-Processing</a:t>
            </a:r>
          </a:p>
        </p:txBody>
      </p:sp>
      <p:sp>
        <p:nvSpPr>
          <p:cNvPr id="3" name="Content Placeholder 2">
            <a:extLst>
              <a:ext uri="{FF2B5EF4-FFF2-40B4-BE49-F238E27FC236}">
                <a16:creationId xmlns:a16="http://schemas.microsoft.com/office/drawing/2014/main" id="{596DEEFD-6860-69C1-C7ED-466B6ECFED15}"/>
              </a:ext>
            </a:extLst>
          </p:cNvPr>
          <p:cNvSpPr>
            <a:spLocks noGrp="1"/>
          </p:cNvSpPr>
          <p:nvPr>
            <p:ph idx="1"/>
          </p:nvPr>
        </p:nvSpPr>
        <p:spPr>
          <a:xfrm>
            <a:off x="1587710" y="1276538"/>
            <a:ext cx="9486690" cy="1145882"/>
          </a:xfrm>
        </p:spPr>
        <p:txBody>
          <a:bodyPr vert="horz" lIns="91440" tIns="45720" rIns="91440" bIns="45720" rtlCol="0" anchor="t">
            <a:normAutofit/>
          </a:bodyPr>
          <a:lstStyle/>
          <a:p>
            <a:pPr marL="0" indent="0">
              <a:buNone/>
            </a:pPr>
            <a:r>
              <a:rPr lang="en-US" sz="2000" b="1" u="sng" dirty="0"/>
              <a:t>Area-type column</a:t>
            </a:r>
            <a:endParaRPr lang="en-US" sz="2000"/>
          </a:p>
          <a:p>
            <a:r>
              <a:rPr lang="en-US" sz="2000" dirty="0"/>
              <a:t>Here replacing empty spaces with '-'.</a:t>
            </a:r>
          </a:p>
        </p:txBody>
      </p:sp>
      <p:pic>
        <p:nvPicPr>
          <p:cNvPr id="4" name="Picture 3">
            <a:extLst>
              <a:ext uri="{FF2B5EF4-FFF2-40B4-BE49-F238E27FC236}">
                <a16:creationId xmlns:a16="http://schemas.microsoft.com/office/drawing/2014/main" id="{192C2566-EFEC-E111-C8CB-5920F22512A3}"/>
              </a:ext>
            </a:extLst>
          </p:cNvPr>
          <p:cNvPicPr>
            <a:picLocks noChangeAspect="1"/>
          </p:cNvPicPr>
          <p:nvPr/>
        </p:nvPicPr>
        <p:blipFill>
          <a:blip r:embed="rId2"/>
          <a:stretch>
            <a:fillRect/>
          </a:stretch>
        </p:blipFill>
        <p:spPr>
          <a:xfrm>
            <a:off x="1664301" y="2415489"/>
            <a:ext cx="5650641" cy="503022"/>
          </a:xfrm>
          <a:prstGeom prst="rect">
            <a:avLst/>
          </a:prstGeom>
        </p:spPr>
      </p:pic>
      <p:sp>
        <p:nvSpPr>
          <p:cNvPr id="5" name="TextBox 4">
            <a:extLst>
              <a:ext uri="{FF2B5EF4-FFF2-40B4-BE49-F238E27FC236}">
                <a16:creationId xmlns:a16="http://schemas.microsoft.com/office/drawing/2014/main" id="{7CFBACBB-D4C3-66C1-BD4C-0E7462BC300B}"/>
              </a:ext>
            </a:extLst>
          </p:cNvPr>
          <p:cNvSpPr txBox="1"/>
          <p:nvPr/>
        </p:nvSpPr>
        <p:spPr>
          <a:xfrm>
            <a:off x="1712286" y="3179961"/>
            <a:ext cx="848418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Location column</a:t>
            </a:r>
            <a:endParaRPr lang="en-US" sz="2000"/>
          </a:p>
          <a:p>
            <a:endParaRPr lang="en-US" sz="2000" dirty="0"/>
          </a:p>
          <a:p>
            <a:pPr marL="342900" indent="-342900">
              <a:buFont typeface="Arial"/>
              <a:buChar char="•"/>
            </a:pPr>
            <a:r>
              <a:rPr lang="en-US" sz="2000" dirty="0"/>
              <a:t>The location column has 1 null value hence filling it with most occurred name in the location column that is 'Whitefield'.</a:t>
            </a:r>
          </a:p>
        </p:txBody>
      </p:sp>
      <p:pic>
        <p:nvPicPr>
          <p:cNvPr id="6" name="Picture 5" descr="A screenshot of a computer&#10;&#10;Description automatically generated">
            <a:extLst>
              <a:ext uri="{FF2B5EF4-FFF2-40B4-BE49-F238E27FC236}">
                <a16:creationId xmlns:a16="http://schemas.microsoft.com/office/drawing/2014/main" id="{E8C3EFA6-61E5-91F1-48F9-C1522253A270}"/>
              </a:ext>
            </a:extLst>
          </p:cNvPr>
          <p:cNvPicPr>
            <a:picLocks noChangeAspect="1"/>
          </p:cNvPicPr>
          <p:nvPr/>
        </p:nvPicPr>
        <p:blipFill>
          <a:blip r:embed="rId3"/>
          <a:stretch>
            <a:fillRect/>
          </a:stretch>
        </p:blipFill>
        <p:spPr>
          <a:xfrm>
            <a:off x="1668162" y="4722700"/>
            <a:ext cx="7547918" cy="1644789"/>
          </a:xfrm>
          <a:prstGeom prst="rect">
            <a:avLst/>
          </a:prstGeom>
        </p:spPr>
      </p:pic>
    </p:spTree>
    <p:extLst>
      <p:ext uri="{BB962C8B-B14F-4D97-AF65-F5344CB8AC3E}">
        <p14:creationId xmlns:p14="http://schemas.microsoft.com/office/powerpoint/2010/main" val="50893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186B-C954-D1A2-B0D5-A667D8A4F70E}"/>
              </a:ext>
            </a:extLst>
          </p:cNvPr>
          <p:cNvSpPr>
            <a:spLocks noGrp="1"/>
          </p:cNvSpPr>
          <p:nvPr>
            <p:ph type="title"/>
          </p:nvPr>
        </p:nvSpPr>
        <p:spPr>
          <a:xfrm>
            <a:off x="1587710" y="455362"/>
            <a:ext cx="9486690" cy="870798"/>
          </a:xfrm>
        </p:spPr>
        <p:txBody>
          <a:bodyPr/>
          <a:lstStyle/>
          <a:p>
            <a:r>
              <a:rPr lang="en-US" dirty="0"/>
              <a:t>Pre-processing</a:t>
            </a:r>
          </a:p>
        </p:txBody>
      </p:sp>
      <p:sp>
        <p:nvSpPr>
          <p:cNvPr id="3" name="Content Placeholder 2">
            <a:extLst>
              <a:ext uri="{FF2B5EF4-FFF2-40B4-BE49-F238E27FC236}">
                <a16:creationId xmlns:a16="http://schemas.microsoft.com/office/drawing/2014/main" id="{F5058570-DC8C-8BE3-D18A-E5BFD082A9A2}"/>
              </a:ext>
            </a:extLst>
          </p:cNvPr>
          <p:cNvSpPr>
            <a:spLocks noGrp="1"/>
          </p:cNvSpPr>
          <p:nvPr>
            <p:ph idx="1"/>
          </p:nvPr>
        </p:nvSpPr>
        <p:spPr>
          <a:xfrm>
            <a:off x="1587710" y="1295043"/>
            <a:ext cx="9486690" cy="3926152"/>
          </a:xfrm>
        </p:spPr>
        <p:txBody>
          <a:bodyPr vert="horz" lIns="91440" tIns="45720" rIns="91440" bIns="45720" rtlCol="0" anchor="t">
            <a:normAutofit/>
          </a:bodyPr>
          <a:lstStyle/>
          <a:p>
            <a:pPr marL="0" indent="0">
              <a:buNone/>
            </a:pPr>
            <a:r>
              <a:rPr lang="en-US" sz="2000" b="1" u="sng" err="1"/>
              <a:t>Total_sqft</a:t>
            </a:r>
            <a:r>
              <a:rPr lang="en-US" sz="2000" b="1" u="sng" dirty="0"/>
              <a:t> column</a:t>
            </a:r>
          </a:p>
          <a:p>
            <a:r>
              <a:rPr lang="en-US" sz="1600" err="1"/>
              <a:t>Total_sqft</a:t>
            </a:r>
            <a:r>
              <a:rPr lang="en-US" sz="1600" dirty="0"/>
              <a:t> column is an object column but this column has to be converted to numerical column .</a:t>
            </a:r>
          </a:p>
          <a:p>
            <a:r>
              <a:rPr lang="en-US" sz="1600" dirty="0">
                <a:solidFill>
                  <a:srgbClr val="ECECEC"/>
                </a:solidFill>
                <a:ea typeface="+mn-lt"/>
                <a:cs typeface="+mn-lt"/>
              </a:rPr>
              <a:t>In this column, the carpet area of the house has been given in various forms such as square meters, square yards, perch, acres, ground, </a:t>
            </a:r>
            <a:r>
              <a:rPr lang="en-US" sz="1600" err="1">
                <a:solidFill>
                  <a:srgbClr val="ECECEC"/>
                </a:solidFill>
                <a:ea typeface="+mn-lt"/>
                <a:cs typeface="+mn-lt"/>
              </a:rPr>
              <a:t>guntha</a:t>
            </a:r>
            <a:r>
              <a:rPr lang="en-US" sz="1600" dirty="0">
                <a:solidFill>
                  <a:srgbClr val="ECECEC"/>
                </a:solidFill>
                <a:ea typeface="+mn-lt"/>
                <a:cs typeface="+mn-lt"/>
              </a:rPr>
              <a:t>, and cents, hence the conversion to square feet as a standard approach.</a:t>
            </a:r>
          </a:p>
          <a:p>
            <a:pPr marL="0" indent="0">
              <a:buNone/>
            </a:pPr>
            <a:br>
              <a:rPr lang="en-US" b="1" u="sng" dirty="0"/>
            </a:br>
            <a:endParaRPr lang="en-US" b="1" u="sng"/>
          </a:p>
        </p:txBody>
      </p:sp>
      <p:pic>
        <p:nvPicPr>
          <p:cNvPr id="4" name="Picture 3" descr="A screenshot of a computer program&#10;&#10;Description automatically generated">
            <a:extLst>
              <a:ext uri="{FF2B5EF4-FFF2-40B4-BE49-F238E27FC236}">
                <a16:creationId xmlns:a16="http://schemas.microsoft.com/office/drawing/2014/main" id="{3416A473-5B63-50D6-AF03-65BE44E8C01A}"/>
              </a:ext>
            </a:extLst>
          </p:cNvPr>
          <p:cNvPicPr>
            <a:picLocks noChangeAspect="1"/>
          </p:cNvPicPr>
          <p:nvPr/>
        </p:nvPicPr>
        <p:blipFill>
          <a:blip r:embed="rId2"/>
          <a:stretch>
            <a:fillRect/>
          </a:stretch>
        </p:blipFill>
        <p:spPr>
          <a:xfrm>
            <a:off x="2980764" y="3047288"/>
            <a:ext cx="5950323" cy="3553688"/>
          </a:xfrm>
          <a:prstGeom prst="rect">
            <a:avLst/>
          </a:prstGeom>
        </p:spPr>
      </p:pic>
    </p:spTree>
    <p:extLst>
      <p:ext uri="{BB962C8B-B14F-4D97-AF65-F5344CB8AC3E}">
        <p14:creationId xmlns:p14="http://schemas.microsoft.com/office/powerpoint/2010/main" val="41053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68F9-5AD4-494F-EE80-9E8D754BD2C2}"/>
              </a:ext>
            </a:extLst>
          </p:cNvPr>
          <p:cNvSpPr>
            <a:spLocks noGrp="1"/>
          </p:cNvSpPr>
          <p:nvPr>
            <p:ph type="title"/>
          </p:nvPr>
        </p:nvSpPr>
        <p:spPr>
          <a:xfrm>
            <a:off x="1587710" y="455362"/>
            <a:ext cx="9486690" cy="743596"/>
          </a:xfrm>
        </p:spPr>
        <p:txBody>
          <a:bodyPr>
            <a:normAutofit fontScale="90000"/>
          </a:bodyPr>
          <a:lstStyle/>
          <a:p>
            <a:r>
              <a:rPr lang="en-US" dirty="0"/>
              <a:t>Pre-Processing</a:t>
            </a:r>
          </a:p>
        </p:txBody>
      </p:sp>
      <p:sp>
        <p:nvSpPr>
          <p:cNvPr id="3" name="Content Placeholder 2">
            <a:extLst>
              <a:ext uri="{FF2B5EF4-FFF2-40B4-BE49-F238E27FC236}">
                <a16:creationId xmlns:a16="http://schemas.microsoft.com/office/drawing/2014/main" id="{C6A5B531-7CDF-FB2A-DCAB-11D71A9239CE}"/>
              </a:ext>
            </a:extLst>
          </p:cNvPr>
          <p:cNvSpPr>
            <a:spLocks noGrp="1"/>
          </p:cNvSpPr>
          <p:nvPr>
            <p:ph idx="1"/>
          </p:nvPr>
        </p:nvSpPr>
        <p:spPr>
          <a:xfrm>
            <a:off x="1352387" y="1196311"/>
            <a:ext cx="9722013" cy="1662563"/>
          </a:xfrm>
        </p:spPr>
        <p:txBody>
          <a:bodyPr vert="horz" lIns="91440" tIns="45720" rIns="91440" bIns="45720" rtlCol="0" anchor="t">
            <a:noAutofit/>
          </a:bodyPr>
          <a:lstStyle/>
          <a:p>
            <a:r>
              <a:rPr lang="en-US" sz="1600" dirty="0">
                <a:ea typeface="+mn-lt"/>
                <a:cs typeface="+mn-lt"/>
              </a:rPr>
              <a:t>creating 2 new columns for </a:t>
            </a:r>
            <a:r>
              <a:rPr lang="en-US" sz="1600" err="1">
                <a:ea typeface="+mn-lt"/>
                <a:cs typeface="+mn-lt"/>
              </a:rPr>
              <a:t>satat_value</a:t>
            </a:r>
            <a:r>
              <a:rPr lang="en-US" sz="1600" dirty="0">
                <a:ea typeface="+mn-lt"/>
                <a:cs typeface="+mn-lt"/>
              </a:rPr>
              <a:t> and </a:t>
            </a:r>
            <a:r>
              <a:rPr lang="en-US" sz="1600" err="1">
                <a:ea typeface="+mn-lt"/>
                <a:cs typeface="+mn-lt"/>
              </a:rPr>
              <a:t>end_value</a:t>
            </a:r>
            <a:r>
              <a:rPr lang="en-US" sz="1600" dirty="0">
                <a:ea typeface="+mn-lt"/>
                <a:cs typeface="+mn-lt"/>
              </a:rPr>
              <a:t> and splitting the </a:t>
            </a:r>
            <a:r>
              <a:rPr lang="en-US" sz="1600" err="1">
                <a:ea typeface="+mn-lt"/>
                <a:cs typeface="+mn-lt"/>
              </a:rPr>
              <a:t>datas</a:t>
            </a:r>
            <a:r>
              <a:rPr lang="en-US" sz="1600" dirty="0">
                <a:ea typeface="+mn-lt"/>
                <a:cs typeface="+mn-lt"/>
              </a:rPr>
              <a:t> in </a:t>
            </a:r>
            <a:r>
              <a:rPr lang="en-US" sz="1600" err="1">
                <a:ea typeface="+mn-lt"/>
                <a:cs typeface="+mn-lt"/>
              </a:rPr>
              <a:t>total_sqft</a:t>
            </a:r>
            <a:r>
              <a:rPr lang="en-US" sz="1600" dirty="0">
                <a:ea typeface="+mn-lt"/>
                <a:cs typeface="+mn-lt"/>
              </a:rPr>
              <a:t> column containing '-' using split method.</a:t>
            </a:r>
            <a:endParaRPr lang="en-US" sz="1600"/>
          </a:p>
          <a:p>
            <a:r>
              <a:rPr lang="en-US" sz="1600" dirty="0">
                <a:ea typeface="+mn-lt"/>
                <a:cs typeface="+mn-lt"/>
              </a:rPr>
              <a:t>creating the new column average and finding the average between 2 </a:t>
            </a:r>
            <a:r>
              <a:rPr lang="en-US" sz="1600" err="1">
                <a:ea typeface="+mn-lt"/>
                <a:cs typeface="+mn-lt"/>
              </a:rPr>
              <a:t>aplit</a:t>
            </a:r>
            <a:r>
              <a:rPr lang="en-US" sz="1600" dirty="0">
                <a:ea typeface="+mn-lt"/>
                <a:cs typeface="+mn-lt"/>
              </a:rPr>
              <a:t> columns.</a:t>
            </a:r>
          </a:p>
          <a:p>
            <a:r>
              <a:rPr lang="en-US" sz="1600" dirty="0">
                <a:ea typeface="+mn-lt"/>
                <a:cs typeface="+mn-lt"/>
              </a:rPr>
              <a:t>multiplying the average column and </a:t>
            </a:r>
            <a:r>
              <a:rPr lang="en-US" sz="1600" err="1">
                <a:ea typeface="+mn-lt"/>
                <a:cs typeface="+mn-lt"/>
              </a:rPr>
              <a:t>sqft_cnvt</a:t>
            </a:r>
            <a:r>
              <a:rPr lang="en-US" sz="1600" dirty="0">
                <a:ea typeface="+mn-lt"/>
                <a:cs typeface="+mn-lt"/>
              </a:rPr>
              <a:t> column to get the final square feet.</a:t>
            </a:r>
          </a:p>
          <a:p>
            <a:r>
              <a:rPr lang="en-US" sz="1600" dirty="0">
                <a:ea typeface="+mn-lt"/>
                <a:cs typeface="+mn-lt"/>
              </a:rPr>
              <a:t>drop the columns that are not required.</a:t>
            </a:r>
            <a:endParaRPr lang="en-US" sz="1600" dirty="0"/>
          </a:p>
        </p:txBody>
      </p:sp>
      <p:pic>
        <p:nvPicPr>
          <p:cNvPr id="4" name="Picture 3">
            <a:extLst>
              <a:ext uri="{FF2B5EF4-FFF2-40B4-BE49-F238E27FC236}">
                <a16:creationId xmlns:a16="http://schemas.microsoft.com/office/drawing/2014/main" id="{6E333E31-94BE-D8DC-AC25-3248C98C3967}"/>
              </a:ext>
            </a:extLst>
          </p:cNvPr>
          <p:cNvPicPr>
            <a:picLocks noChangeAspect="1"/>
          </p:cNvPicPr>
          <p:nvPr/>
        </p:nvPicPr>
        <p:blipFill>
          <a:blip r:embed="rId2"/>
          <a:stretch>
            <a:fillRect/>
          </a:stretch>
        </p:blipFill>
        <p:spPr>
          <a:xfrm>
            <a:off x="1311088" y="3164896"/>
            <a:ext cx="6387354" cy="3172795"/>
          </a:xfrm>
          <a:prstGeom prst="rect">
            <a:avLst/>
          </a:prstGeom>
        </p:spPr>
      </p:pic>
      <p:pic>
        <p:nvPicPr>
          <p:cNvPr id="5" name="Picture 4" descr="A computer screen shot of a computer code&#10;&#10;Description automatically generated">
            <a:extLst>
              <a:ext uri="{FF2B5EF4-FFF2-40B4-BE49-F238E27FC236}">
                <a16:creationId xmlns:a16="http://schemas.microsoft.com/office/drawing/2014/main" id="{F9A3F2C1-A0F8-C768-CD55-C0095E138FE0}"/>
              </a:ext>
            </a:extLst>
          </p:cNvPr>
          <p:cNvPicPr>
            <a:picLocks noChangeAspect="1"/>
          </p:cNvPicPr>
          <p:nvPr/>
        </p:nvPicPr>
        <p:blipFill>
          <a:blip r:embed="rId3"/>
          <a:stretch>
            <a:fillRect/>
          </a:stretch>
        </p:blipFill>
        <p:spPr>
          <a:xfrm>
            <a:off x="7933764" y="3169590"/>
            <a:ext cx="3978090" cy="597262"/>
          </a:xfrm>
          <a:prstGeom prst="rect">
            <a:avLst/>
          </a:prstGeom>
        </p:spPr>
      </p:pic>
      <p:pic>
        <p:nvPicPr>
          <p:cNvPr id="6" name="Picture 5" descr="A close-up of a white background&#10;&#10;Description automatically generated">
            <a:extLst>
              <a:ext uri="{FF2B5EF4-FFF2-40B4-BE49-F238E27FC236}">
                <a16:creationId xmlns:a16="http://schemas.microsoft.com/office/drawing/2014/main" id="{13112926-A607-2BEE-47EC-7A6DA5F9D461}"/>
              </a:ext>
            </a:extLst>
          </p:cNvPr>
          <p:cNvPicPr>
            <a:picLocks noChangeAspect="1"/>
          </p:cNvPicPr>
          <p:nvPr/>
        </p:nvPicPr>
        <p:blipFill>
          <a:blip r:embed="rId4"/>
          <a:stretch>
            <a:fillRect/>
          </a:stretch>
        </p:blipFill>
        <p:spPr>
          <a:xfrm>
            <a:off x="7832911" y="4076609"/>
            <a:ext cx="4258236" cy="452897"/>
          </a:xfrm>
          <a:prstGeom prst="rect">
            <a:avLst/>
          </a:prstGeom>
        </p:spPr>
      </p:pic>
    </p:spTree>
    <p:extLst>
      <p:ext uri="{BB962C8B-B14F-4D97-AF65-F5344CB8AC3E}">
        <p14:creationId xmlns:p14="http://schemas.microsoft.com/office/powerpoint/2010/main" val="276429389"/>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InterweaveVTI</vt:lpstr>
      <vt:lpstr>Predicting House Prices Using Machine Learning Algorithm</vt:lpstr>
      <vt:lpstr>Contents</vt:lpstr>
      <vt:lpstr>Introduction</vt:lpstr>
      <vt:lpstr>Problem Statement</vt:lpstr>
      <vt:lpstr>Data Exploration                                           For this we are taking a data set with the size of 13320x9    </vt:lpstr>
      <vt:lpstr>Data Exploration</vt:lpstr>
      <vt:lpstr>Pre-Processing</vt:lpstr>
      <vt:lpstr>Pre-processing</vt:lpstr>
      <vt:lpstr>Pre-Processing</vt:lpstr>
      <vt:lpstr>Pre-Processing</vt:lpstr>
      <vt:lpstr>Pre-Processing</vt:lpstr>
      <vt:lpstr>Pre-Processing</vt:lpstr>
      <vt:lpstr>Pre-Processing</vt:lpstr>
      <vt:lpstr>Future Engineering &amp; Scaling</vt:lpstr>
      <vt:lpstr>ML Algorithm-Linear Regression</vt:lpstr>
      <vt:lpstr>ML Algorithm- Linear Regression</vt:lpstr>
      <vt:lpstr>ML Algorithm- Decision Tree</vt:lpstr>
      <vt:lpstr>ML Algorithm- K Nearest Neighbors</vt:lpstr>
      <vt:lpstr>ML Algorithm- Random forest</vt:lpstr>
      <vt:lpstr>ML Algorithm-Extreme Gradient Boosting (XGBoost) </vt:lpstr>
      <vt:lpstr>Checking The Accuracy of the Model</vt:lpstr>
      <vt:lpstr>Checking The Accuracy of the Model</vt:lpstr>
      <vt:lpstr>Results &amp; Conclusion</vt:lpstr>
      <vt:lpstr>Results &amp;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795</cp:revision>
  <dcterms:created xsi:type="dcterms:W3CDTF">2013-07-15T20:26:40Z</dcterms:created>
  <dcterms:modified xsi:type="dcterms:W3CDTF">2024-02-23T16:22:37Z</dcterms:modified>
</cp:coreProperties>
</file>