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70" r:id="rId9"/>
    <p:sldId id="271" r:id="rId10"/>
    <p:sldId id="272" r:id="rId11"/>
    <p:sldId id="262" r:id="rId12"/>
    <p:sldId id="263" r:id="rId13"/>
    <p:sldId id="264" r:id="rId14"/>
    <p:sldId id="269" r:id="rId15"/>
    <p:sldId id="273" r:id="rId16"/>
    <p:sldId id="274" r:id="rId17"/>
    <p:sldId id="275" r:id="rId18"/>
    <p:sldId id="265"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257218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11006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315919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222988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249854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2940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79299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94091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174345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308206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291E1-6A69-4AEC-AF5A-FF5AC9804897}" type="datetimeFigureOut">
              <a:rPr lang="en-IN" smtClean="0"/>
              <a:pPr/>
              <a:t>15-12-2015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57921-D985-4B51-A865-47714990C2D9}" type="slidenum">
              <a:rPr lang="en-IN" smtClean="0"/>
              <a:pPr/>
              <a:t>‹#›</a:t>
            </a:fld>
            <a:endParaRPr lang="en-IN"/>
          </a:p>
        </p:txBody>
      </p:sp>
    </p:spTree>
    <p:extLst>
      <p:ext uri="{BB962C8B-B14F-4D97-AF65-F5344CB8AC3E}">
        <p14:creationId xmlns:p14="http://schemas.microsoft.com/office/powerpoint/2010/main" val="135219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291E1-6A69-4AEC-AF5A-FF5AC9804897}" type="datetimeFigureOut">
              <a:rPr lang="en-IN" smtClean="0"/>
              <a:pPr/>
              <a:t>15-12-2015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57921-D985-4B51-A865-47714990C2D9}" type="slidenum">
              <a:rPr lang="en-IN" smtClean="0"/>
              <a:pPr/>
              <a:t>‹#›</a:t>
            </a:fld>
            <a:endParaRPr lang="en-IN"/>
          </a:p>
        </p:txBody>
      </p:sp>
    </p:spTree>
    <p:extLst>
      <p:ext uri="{BB962C8B-B14F-4D97-AF65-F5344CB8AC3E}">
        <p14:creationId xmlns:p14="http://schemas.microsoft.com/office/powerpoint/2010/main" val="14595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wiki.apache.org/confluence/display/Hive/LanguageManual" TargetMode="External"/><Relationship Id="rId2" Type="http://schemas.openxmlformats.org/officeDocument/2006/relationships/hyperlink" Target="https://hadoop.apache.org/docs/r1.2.1/api/" TargetMode="External"/><Relationship Id="rId1" Type="http://schemas.openxmlformats.org/officeDocument/2006/relationships/slideLayout" Target="../slideLayouts/slideLayout2.xml"/><Relationship Id="rId5" Type="http://schemas.openxmlformats.org/officeDocument/2006/relationships/hyperlink" Target="http://pr.efactory.de/e-pagerank-algorithm.shtml" TargetMode="External"/><Relationship Id="rId4" Type="http://schemas.openxmlformats.org/officeDocument/2006/relationships/hyperlink" Target="http://www.cs.princeton.edu/~chazelle/courses/BIB/pagerank.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dirty="0" smtClean="0">
                <a:latin typeface="Times New Roman" panose="02020603050405020304" pitchFamily="18" charset="0"/>
                <a:cs typeface="Times New Roman" panose="02020603050405020304" pitchFamily="18" charset="0"/>
              </a:rPr>
              <a:t>Finding Most </a:t>
            </a:r>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nfluential </a:t>
            </a:r>
            <a:r>
              <a:rPr lang="en-IN" dirty="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apers </a:t>
            </a:r>
            <a:r>
              <a:rPr lang="en-IN" dirty="0">
                <a:latin typeface="Times New Roman" panose="02020603050405020304" pitchFamily="18" charset="0"/>
                <a:cs typeface="Times New Roman" panose="02020603050405020304" pitchFamily="18" charset="0"/>
              </a:rPr>
              <a:t>B</a:t>
            </a:r>
            <a:r>
              <a:rPr lang="en-IN" dirty="0" smtClean="0">
                <a:latin typeface="Times New Roman" panose="02020603050405020304" pitchFamily="18" charset="0"/>
                <a:cs typeface="Times New Roman" panose="02020603050405020304" pitchFamily="18" charset="0"/>
              </a:rPr>
              <a:t>ased on DBLP Citation Network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95936" y="5085184"/>
            <a:ext cx="4712568" cy="1512168"/>
          </a:xfrm>
        </p:spPr>
        <p:txBody>
          <a:bodyPr>
            <a:normAutofit fontScale="40000" lnSpcReduction="20000"/>
          </a:bodyPr>
          <a:lstStyle/>
          <a:p>
            <a:r>
              <a:rPr lang="en-US" sz="7000" dirty="0" smtClean="0">
                <a:solidFill>
                  <a:schemeClr val="tx1">
                    <a:lumMod val="95000"/>
                    <a:lumOff val="5000"/>
                  </a:schemeClr>
                </a:solidFill>
                <a:latin typeface="Times New Roman" panose="02020603050405020304" pitchFamily="18" charset="0"/>
                <a:cs typeface="Times New Roman" panose="02020603050405020304" pitchFamily="18" charset="0"/>
              </a:rPr>
              <a:t>By:</a:t>
            </a:r>
          </a:p>
          <a:p>
            <a:r>
              <a:rPr lang="en-US" sz="7000" dirty="0" err="1" smtClean="0">
                <a:solidFill>
                  <a:schemeClr val="tx1">
                    <a:lumMod val="95000"/>
                    <a:lumOff val="5000"/>
                  </a:schemeClr>
                </a:solidFill>
                <a:latin typeface="Times New Roman" panose="02020603050405020304" pitchFamily="18" charset="0"/>
                <a:cs typeface="Times New Roman" panose="02020603050405020304" pitchFamily="18" charset="0"/>
              </a:rPr>
              <a:t>Saurabh</a:t>
            </a:r>
            <a:r>
              <a:rPr lang="en-US" sz="7000" dirty="0" smtClean="0">
                <a:solidFill>
                  <a:schemeClr val="tx1">
                    <a:lumMod val="95000"/>
                    <a:lumOff val="5000"/>
                  </a:schemeClr>
                </a:solidFill>
                <a:latin typeface="Times New Roman" panose="02020603050405020304" pitchFamily="18" charset="0"/>
                <a:cs typeface="Times New Roman" panose="02020603050405020304" pitchFamily="18" charset="0"/>
              </a:rPr>
              <a:t> Pathak</a:t>
            </a:r>
            <a:r>
              <a:rPr lang="en-US" sz="70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7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7000" dirty="0" err="1" smtClean="0">
                <a:solidFill>
                  <a:schemeClr val="tx1">
                    <a:lumMod val="95000"/>
                    <a:lumOff val="5000"/>
                  </a:schemeClr>
                </a:solidFill>
                <a:latin typeface="Times New Roman" panose="02020603050405020304" pitchFamily="18" charset="0"/>
                <a:cs typeface="Times New Roman" panose="02020603050405020304" pitchFamily="18" charset="0"/>
              </a:rPr>
              <a:t>Sonali</a:t>
            </a:r>
            <a:r>
              <a:rPr lang="en-US" sz="7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7000" dirty="0" err="1" smtClean="0">
                <a:solidFill>
                  <a:schemeClr val="tx1">
                    <a:lumMod val="95000"/>
                    <a:lumOff val="5000"/>
                  </a:schemeClr>
                </a:solidFill>
                <a:latin typeface="Times New Roman" panose="02020603050405020304" pitchFamily="18" charset="0"/>
                <a:cs typeface="Times New Roman" panose="02020603050405020304" pitchFamily="18" charset="0"/>
              </a:rPr>
              <a:t>Priya</a:t>
            </a:r>
            <a:endParaRPr lang="en-US" sz="7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000" dirty="0" smtClean="0">
                <a:solidFill>
                  <a:schemeClr val="tx1">
                    <a:lumMod val="95000"/>
                    <a:lumOff val="5000"/>
                  </a:schemeClr>
                </a:solidFill>
              </a:rPr>
              <a:t/>
            </a:r>
            <a:br>
              <a:rPr lang="en-US" sz="2000" dirty="0" smtClean="0">
                <a:solidFill>
                  <a:schemeClr val="tx1">
                    <a:lumMod val="95000"/>
                    <a:lumOff val="5000"/>
                  </a:schemeClr>
                </a:solidFill>
              </a:rPr>
            </a:br>
            <a:endParaRPr lang="en-IN" sz="2000" dirty="0">
              <a:solidFill>
                <a:schemeClr val="tx1">
                  <a:lumMod val="95000"/>
                  <a:lumOff val="5000"/>
                </a:schemeClr>
              </a:solidFill>
            </a:endParaRPr>
          </a:p>
        </p:txBody>
      </p:sp>
    </p:spTree>
    <p:extLst>
      <p:ext uri="{BB962C8B-B14F-4D97-AF65-F5344CB8AC3E}">
        <p14:creationId xmlns:p14="http://schemas.microsoft.com/office/powerpoint/2010/main" val="59744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340768"/>
            <a:ext cx="8229600" cy="5400600"/>
          </a:xfrm>
        </p:spPr>
        <p:txBody>
          <a:bodyPr>
            <a:normAutofit/>
          </a:bodyPr>
          <a:lstStyle/>
          <a:p>
            <a:r>
              <a:rPr lang="en-IN" b="1" dirty="0" smtClean="0">
                <a:latin typeface="Times New Roman" panose="02020603050405020304" pitchFamily="18" charset="0"/>
                <a:cs typeface="Times New Roman" panose="02020603050405020304" pitchFamily="18" charset="0"/>
              </a:rPr>
              <a:t>Reducer Class Logic:</a:t>
            </a:r>
          </a:p>
          <a:p>
            <a:pPr marL="0" indent="0">
              <a:buNone/>
            </a:pPr>
            <a:r>
              <a:rPr lang="en-IN" sz="2000" b="1" dirty="0">
                <a:solidFill>
                  <a:schemeClr val="tx2"/>
                </a:solidFill>
                <a:latin typeface="Times New Roman" panose="02020603050405020304" pitchFamily="18" charset="0"/>
                <a:cs typeface="Times New Roman" panose="02020603050405020304" pitchFamily="18" charset="0"/>
              </a:rPr>
              <a:t>public class </a:t>
            </a:r>
            <a:r>
              <a:rPr lang="en-IN" sz="2000" b="1" dirty="0" err="1">
                <a:solidFill>
                  <a:schemeClr val="tx2"/>
                </a:solidFill>
                <a:latin typeface="Times New Roman" panose="02020603050405020304" pitchFamily="18" charset="0"/>
                <a:cs typeface="Times New Roman" panose="02020603050405020304" pitchFamily="18" charset="0"/>
              </a:rPr>
              <a:t>PageRankReducer</a:t>
            </a:r>
            <a:r>
              <a:rPr lang="en-IN" sz="2000" b="1" dirty="0">
                <a:solidFill>
                  <a:schemeClr val="tx2"/>
                </a:solidFill>
                <a:latin typeface="Times New Roman" panose="02020603050405020304" pitchFamily="18" charset="0"/>
                <a:cs typeface="Times New Roman" panose="02020603050405020304" pitchFamily="18" charset="0"/>
              </a:rPr>
              <a:t> extends    </a:t>
            </a:r>
            <a:endParaRPr lang="en-IN"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2000" b="1" dirty="0" smtClean="0">
                <a:solidFill>
                  <a:schemeClr val="tx2"/>
                </a:solidFill>
                <a:latin typeface="Times New Roman" panose="02020603050405020304" pitchFamily="18" charset="0"/>
                <a:cs typeface="Times New Roman" panose="02020603050405020304" pitchFamily="18" charset="0"/>
              </a:rPr>
              <a:t>Reducer&lt;</a:t>
            </a:r>
            <a:r>
              <a:rPr lang="en-IN" sz="2000" b="1" dirty="0" err="1" smtClean="0">
                <a:solidFill>
                  <a:schemeClr val="tx2"/>
                </a:solidFill>
                <a:latin typeface="Times New Roman" panose="02020603050405020304" pitchFamily="18" charset="0"/>
                <a:cs typeface="Times New Roman" panose="02020603050405020304" pitchFamily="18" charset="0"/>
              </a:rPr>
              <a:t>IntWritable</a:t>
            </a:r>
            <a:r>
              <a:rPr lang="en-IN" sz="2000" b="1" dirty="0">
                <a:solidFill>
                  <a:schemeClr val="tx2"/>
                </a:solidFill>
                <a:latin typeface="Times New Roman" panose="02020603050405020304" pitchFamily="18" charset="0"/>
                <a:cs typeface="Times New Roman" panose="02020603050405020304" pitchFamily="18" charset="0"/>
              </a:rPr>
              <a:t>, </a:t>
            </a:r>
            <a:r>
              <a:rPr lang="en-IN" sz="2000" b="1" dirty="0" err="1">
                <a:solidFill>
                  <a:schemeClr val="tx2"/>
                </a:solidFill>
                <a:latin typeface="Times New Roman" panose="02020603050405020304" pitchFamily="18" charset="0"/>
                <a:cs typeface="Times New Roman" panose="02020603050405020304" pitchFamily="18" charset="0"/>
              </a:rPr>
              <a:t>IntWritable</a:t>
            </a:r>
            <a:r>
              <a:rPr lang="en-IN" sz="2000" b="1" dirty="0">
                <a:solidFill>
                  <a:schemeClr val="tx2"/>
                </a:solidFill>
                <a:latin typeface="Times New Roman" panose="02020603050405020304" pitchFamily="18" charset="0"/>
                <a:cs typeface="Times New Roman" panose="02020603050405020304" pitchFamily="18" charset="0"/>
              </a:rPr>
              <a:t>, </a:t>
            </a:r>
            <a:r>
              <a:rPr lang="en-IN" sz="2000" b="1" dirty="0" err="1">
                <a:solidFill>
                  <a:schemeClr val="tx2"/>
                </a:solidFill>
                <a:latin typeface="Times New Roman" panose="02020603050405020304" pitchFamily="18" charset="0"/>
                <a:cs typeface="Times New Roman" panose="02020603050405020304" pitchFamily="18" charset="0"/>
              </a:rPr>
              <a:t>IntWritable</a:t>
            </a:r>
            <a:r>
              <a:rPr lang="en-IN" sz="2000" b="1" dirty="0">
                <a:solidFill>
                  <a:schemeClr val="tx2"/>
                </a:solidFill>
                <a:latin typeface="Times New Roman" panose="02020603050405020304" pitchFamily="18" charset="0"/>
                <a:cs typeface="Times New Roman" panose="02020603050405020304" pitchFamily="18" charset="0"/>
              </a:rPr>
              <a:t>, </a:t>
            </a:r>
            <a:r>
              <a:rPr lang="en-IN" sz="2000" b="1" dirty="0" err="1">
                <a:solidFill>
                  <a:schemeClr val="tx2"/>
                </a:solidFill>
                <a:latin typeface="Times New Roman" panose="02020603050405020304" pitchFamily="18" charset="0"/>
                <a:cs typeface="Times New Roman" panose="02020603050405020304" pitchFamily="18" charset="0"/>
              </a:rPr>
              <a:t>IntWritable</a:t>
            </a:r>
            <a:r>
              <a:rPr lang="en-IN" sz="2000" b="1" dirty="0">
                <a:solidFill>
                  <a:schemeClr val="tx2"/>
                </a:solidFill>
                <a:latin typeface="Times New Roman" panose="02020603050405020304" pitchFamily="18" charset="0"/>
                <a:cs typeface="Times New Roman" panose="02020603050405020304" pitchFamily="18" charset="0"/>
              </a:rPr>
              <a:t>&gt; </a:t>
            </a:r>
            <a:endParaRPr lang="en-IN"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2000" b="1" dirty="0" smtClean="0">
                <a:solidFill>
                  <a:schemeClr val="tx2"/>
                </a:solidFill>
                <a:latin typeface="Times New Roman" panose="02020603050405020304" pitchFamily="18" charset="0"/>
                <a:cs typeface="Times New Roman" panose="02020603050405020304" pitchFamily="18" charset="0"/>
              </a:rPr>
              <a:t>{  </a:t>
            </a:r>
          </a:p>
          <a:p>
            <a:pPr marL="0" indent="0">
              <a:buNone/>
            </a:pPr>
            <a:r>
              <a:rPr lang="en-IN" sz="2000" b="1" dirty="0" smtClean="0">
                <a:solidFill>
                  <a:schemeClr val="tx2"/>
                </a:solidFill>
                <a:latin typeface="Times New Roman" panose="02020603050405020304" pitchFamily="18" charset="0"/>
                <a:cs typeface="Times New Roman" panose="02020603050405020304" pitchFamily="18" charset="0"/>
              </a:rPr>
              <a:t>	public </a:t>
            </a:r>
            <a:r>
              <a:rPr lang="en-IN" sz="2000" b="1" dirty="0">
                <a:solidFill>
                  <a:schemeClr val="tx2"/>
                </a:solidFill>
                <a:latin typeface="Times New Roman" panose="02020603050405020304" pitchFamily="18" charset="0"/>
                <a:cs typeface="Times New Roman" panose="02020603050405020304" pitchFamily="18" charset="0"/>
              </a:rPr>
              <a:t>void reduce(</a:t>
            </a:r>
            <a:r>
              <a:rPr lang="en-IN" sz="2000" b="1" dirty="0" err="1">
                <a:solidFill>
                  <a:schemeClr val="tx2"/>
                </a:solidFill>
                <a:latin typeface="Times New Roman" panose="02020603050405020304" pitchFamily="18" charset="0"/>
                <a:cs typeface="Times New Roman" panose="02020603050405020304" pitchFamily="18" charset="0"/>
              </a:rPr>
              <a:t>IntWritable</a:t>
            </a:r>
            <a:r>
              <a:rPr lang="en-IN" sz="2000" b="1" dirty="0">
                <a:solidFill>
                  <a:schemeClr val="tx2"/>
                </a:solidFill>
                <a:latin typeface="Times New Roman" panose="02020603050405020304" pitchFamily="18" charset="0"/>
                <a:cs typeface="Times New Roman" panose="02020603050405020304" pitchFamily="18" charset="0"/>
              </a:rPr>
              <a:t> key, </a:t>
            </a:r>
            <a:r>
              <a:rPr lang="en-IN" sz="2000" b="1" dirty="0" err="1">
                <a:solidFill>
                  <a:schemeClr val="tx2"/>
                </a:solidFill>
                <a:latin typeface="Times New Roman" panose="02020603050405020304" pitchFamily="18" charset="0"/>
                <a:cs typeface="Times New Roman" panose="02020603050405020304" pitchFamily="18" charset="0"/>
              </a:rPr>
              <a:t>Iterable</a:t>
            </a:r>
            <a:r>
              <a:rPr lang="en-IN" sz="2000" b="1" dirty="0">
                <a:solidFill>
                  <a:schemeClr val="tx2"/>
                </a:solidFill>
                <a:latin typeface="Times New Roman" panose="02020603050405020304" pitchFamily="18" charset="0"/>
                <a:cs typeface="Times New Roman" panose="02020603050405020304" pitchFamily="18" charset="0"/>
              </a:rPr>
              <a:t>&lt;</a:t>
            </a:r>
            <a:r>
              <a:rPr lang="en-IN" sz="2000" b="1" dirty="0" err="1">
                <a:solidFill>
                  <a:schemeClr val="tx2"/>
                </a:solidFill>
                <a:latin typeface="Times New Roman" panose="02020603050405020304" pitchFamily="18" charset="0"/>
                <a:cs typeface="Times New Roman" panose="02020603050405020304" pitchFamily="18" charset="0"/>
              </a:rPr>
              <a:t>IntWritable</a:t>
            </a:r>
            <a:r>
              <a:rPr lang="en-IN" sz="2000" b="1" dirty="0">
                <a:solidFill>
                  <a:schemeClr val="tx2"/>
                </a:solidFill>
                <a:latin typeface="Times New Roman" panose="02020603050405020304" pitchFamily="18" charset="0"/>
                <a:cs typeface="Times New Roman" panose="02020603050405020304" pitchFamily="18" charset="0"/>
              </a:rPr>
              <a:t>&gt; values, </a:t>
            </a:r>
            <a:r>
              <a:rPr lang="en-IN" sz="2000" b="1" dirty="0" smtClean="0">
                <a:solidFill>
                  <a:schemeClr val="tx2"/>
                </a:solidFill>
                <a:latin typeface="Times New Roman" panose="02020603050405020304" pitchFamily="18" charset="0"/>
                <a:cs typeface="Times New Roman" panose="02020603050405020304" pitchFamily="18" charset="0"/>
              </a:rPr>
              <a:t>	Context </a:t>
            </a:r>
            <a:r>
              <a:rPr lang="en-IN" sz="2000" b="1" dirty="0">
                <a:solidFill>
                  <a:schemeClr val="tx2"/>
                </a:solidFill>
                <a:latin typeface="Times New Roman" panose="02020603050405020304" pitchFamily="18" charset="0"/>
                <a:cs typeface="Times New Roman" panose="02020603050405020304" pitchFamily="18" charset="0"/>
              </a:rPr>
              <a:t>context)    </a:t>
            </a:r>
            <a:r>
              <a:rPr lang="en-IN" sz="2000" b="1" dirty="0" smtClean="0">
                <a:solidFill>
                  <a:schemeClr val="tx2"/>
                </a:solidFill>
                <a:latin typeface="Times New Roman" panose="02020603050405020304" pitchFamily="18" charset="0"/>
                <a:cs typeface="Times New Roman" panose="02020603050405020304" pitchFamily="18" charset="0"/>
              </a:rPr>
              <a:t>throws </a:t>
            </a:r>
            <a:r>
              <a:rPr lang="en-IN" sz="2000" b="1" dirty="0" err="1">
                <a:solidFill>
                  <a:schemeClr val="tx2"/>
                </a:solidFill>
                <a:latin typeface="Times New Roman" panose="02020603050405020304" pitchFamily="18" charset="0"/>
                <a:cs typeface="Times New Roman" panose="02020603050405020304" pitchFamily="18" charset="0"/>
              </a:rPr>
              <a:t>IOException</a:t>
            </a:r>
            <a:r>
              <a:rPr lang="en-IN" sz="2000" b="1" dirty="0">
                <a:solidFill>
                  <a:schemeClr val="tx2"/>
                </a:solidFill>
                <a:latin typeface="Times New Roman" panose="02020603050405020304" pitchFamily="18" charset="0"/>
                <a:cs typeface="Times New Roman" panose="02020603050405020304" pitchFamily="18" charset="0"/>
              </a:rPr>
              <a:t>, </a:t>
            </a:r>
            <a:r>
              <a:rPr lang="en-IN" sz="2000" b="1" dirty="0" err="1">
                <a:solidFill>
                  <a:schemeClr val="tx2"/>
                </a:solidFill>
                <a:latin typeface="Times New Roman" panose="02020603050405020304" pitchFamily="18" charset="0"/>
                <a:cs typeface="Times New Roman" panose="02020603050405020304" pitchFamily="18" charset="0"/>
              </a:rPr>
              <a:t>InterruptedException</a:t>
            </a:r>
            <a:r>
              <a:rPr lang="en-IN" sz="2000" b="1" dirty="0">
                <a:solidFill>
                  <a:schemeClr val="tx2"/>
                </a:solidFill>
                <a:latin typeface="Times New Roman" panose="02020603050405020304" pitchFamily="18" charset="0"/>
                <a:cs typeface="Times New Roman" panose="02020603050405020304" pitchFamily="18" charset="0"/>
              </a:rPr>
              <a:t> {	    </a:t>
            </a:r>
          </a:p>
          <a:p>
            <a:pPr marL="0" indent="0">
              <a:buNone/>
            </a:pPr>
            <a:r>
              <a:rPr lang="en-IN" sz="2000" b="1" dirty="0" smtClean="0">
                <a:solidFill>
                  <a:schemeClr val="tx2"/>
                </a:solidFill>
                <a:latin typeface="Times New Roman" panose="02020603050405020304" pitchFamily="18" charset="0"/>
                <a:cs typeface="Times New Roman" panose="02020603050405020304" pitchFamily="18" charset="0"/>
              </a:rPr>
              <a:t>		for </a:t>
            </a:r>
            <a:r>
              <a:rPr lang="en-IN" sz="2000" b="1" dirty="0">
                <a:solidFill>
                  <a:schemeClr val="tx2"/>
                </a:solidFill>
                <a:latin typeface="Times New Roman" panose="02020603050405020304" pitchFamily="18" charset="0"/>
                <a:cs typeface="Times New Roman" panose="02020603050405020304" pitchFamily="18" charset="0"/>
              </a:rPr>
              <a:t>(</a:t>
            </a:r>
            <a:r>
              <a:rPr lang="en-IN" sz="2000" b="1" dirty="0" err="1">
                <a:solidFill>
                  <a:schemeClr val="tx2"/>
                </a:solidFill>
                <a:latin typeface="Times New Roman" panose="02020603050405020304" pitchFamily="18" charset="0"/>
                <a:cs typeface="Times New Roman" panose="02020603050405020304" pitchFamily="18" charset="0"/>
              </a:rPr>
              <a:t>IntWritable</a:t>
            </a:r>
            <a:r>
              <a:rPr lang="en-IN" sz="2000" b="1" dirty="0">
                <a:solidFill>
                  <a:schemeClr val="tx2"/>
                </a:solidFill>
                <a:latin typeface="Times New Roman" panose="02020603050405020304" pitchFamily="18" charset="0"/>
                <a:cs typeface="Times New Roman" panose="02020603050405020304" pitchFamily="18" charset="0"/>
              </a:rPr>
              <a:t> value : values) {	    	</a:t>
            </a:r>
            <a:endParaRPr lang="en-IN"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2"/>
                </a:solidFill>
                <a:latin typeface="Times New Roman" panose="02020603050405020304" pitchFamily="18" charset="0"/>
                <a:cs typeface="Times New Roman" panose="02020603050405020304" pitchFamily="18" charset="0"/>
              </a:rPr>
              <a:t>	</a:t>
            </a:r>
            <a:r>
              <a:rPr lang="en-IN" sz="2000" b="1" dirty="0" smtClean="0">
                <a:solidFill>
                  <a:schemeClr val="tx2"/>
                </a:solidFill>
                <a:latin typeface="Times New Roman" panose="02020603050405020304" pitchFamily="18" charset="0"/>
                <a:cs typeface="Times New Roman" panose="02020603050405020304" pitchFamily="18" charset="0"/>
              </a:rPr>
              <a:t>		</a:t>
            </a:r>
            <a:r>
              <a:rPr lang="en-IN" sz="2000" b="1" dirty="0" err="1" smtClean="0">
                <a:solidFill>
                  <a:schemeClr val="tx2"/>
                </a:solidFill>
                <a:latin typeface="Times New Roman" panose="02020603050405020304" pitchFamily="18" charset="0"/>
                <a:cs typeface="Times New Roman" panose="02020603050405020304" pitchFamily="18" charset="0"/>
              </a:rPr>
              <a:t>context.write</a:t>
            </a:r>
            <a:r>
              <a:rPr lang="en-IN" sz="2000" b="1" dirty="0" smtClean="0">
                <a:solidFill>
                  <a:schemeClr val="tx2"/>
                </a:solidFill>
                <a:latin typeface="Times New Roman" panose="02020603050405020304" pitchFamily="18" charset="0"/>
                <a:cs typeface="Times New Roman" panose="02020603050405020304" pitchFamily="18" charset="0"/>
              </a:rPr>
              <a:t>(key</a:t>
            </a:r>
            <a:r>
              <a:rPr lang="en-IN" sz="2000" b="1" dirty="0">
                <a:solidFill>
                  <a:schemeClr val="tx2"/>
                </a:solidFill>
                <a:latin typeface="Times New Roman" panose="02020603050405020304" pitchFamily="18" charset="0"/>
                <a:cs typeface="Times New Roman" panose="02020603050405020304" pitchFamily="18" charset="0"/>
              </a:rPr>
              <a:t>, value);	   </a:t>
            </a:r>
            <a:endParaRPr lang="en-IN"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2"/>
                </a:solidFill>
                <a:latin typeface="Times New Roman" panose="02020603050405020304" pitchFamily="18" charset="0"/>
                <a:cs typeface="Times New Roman" panose="02020603050405020304" pitchFamily="18" charset="0"/>
              </a:rPr>
              <a:t>	</a:t>
            </a:r>
            <a:r>
              <a:rPr lang="en-IN" sz="2000" b="1" dirty="0" smtClean="0">
                <a:solidFill>
                  <a:schemeClr val="tx2"/>
                </a:solidFill>
                <a:latin typeface="Times New Roman" panose="02020603050405020304" pitchFamily="18" charset="0"/>
                <a:cs typeface="Times New Roman" panose="02020603050405020304" pitchFamily="18" charset="0"/>
              </a:rPr>
              <a:t> 	}</a:t>
            </a:r>
            <a:r>
              <a:rPr lang="en-IN" sz="2000" b="1" dirty="0">
                <a:solidFill>
                  <a:schemeClr val="tx2"/>
                </a:solidFill>
                <a:latin typeface="Times New Roman" panose="02020603050405020304" pitchFamily="18" charset="0"/>
                <a:cs typeface="Times New Roman" panose="02020603050405020304" pitchFamily="18" charset="0"/>
              </a:rPr>
              <a:t>	      </a:t>
            </a:r>
            <a:endParaRPr lang="en-IN"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2000" b="1" dirty="0" smtClean="0">
                <a:solidFill>
                  <a:schemeClr val="tx2"/>
                </a:solidFill>
                <a:latin typeface="Times New Roman" panose="02020603050405020304" pitchFamily="18" charset="0"/>
                <a:cs typeface="Times New Roman" panose="02020603050405020304" pitchFamily="18" charset="0"/>
              </a:rPr>
              <a:t>	}</a:t>
            </a:r>
          </a:p>
          <a:p>
            <a:pPr marL="0" indent="0">
              <a:buNone/>
            </a:pPr>
            <a:r>
              <a:rPr lang="en-IN" sz="2000" b="1" dirty="0" smtClean="0">
                <a:solidFill>
                  <a:schemeClr val="tx2"/>
                </a:solidFill>
                <a:latin typeface="Times New Roman" panose="02020603050405020304" pitchFamily="18" charset="0"/>
                <a:cs typeface="Times New Roman" panose="02020603050405020304" pitchFamily="18" charset="0"/>
              </a:rPr>
              <a:t>}</a:t>
            </a:r>
            <a:endParaRPr lang="en-IN" sz="2000" dirty="0" smtClean="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28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Map reduce Output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8922" y="1600200"/>
            <a:ext cx="8046156"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Hive 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smtClean="0">
                <a:latin typeface="Times New Roman" panose="02020603050405020304" pitchFamily="18" charset="0"/>
                <a:cs typeface="Times New Roman" panose="02020603050405020304" pitchFamily="18" charset="0"/>
              </a:rPr>
              <a:t>Loaded the link graph data into </a:t>
            </a:r>
            <a:r>
              <a:rPr lang="en-IN" dirty="0" err="1" smtClean="0">
                <a:latin typeface="Times New Roman" panose="02020603050405020304" pitchFamily="18" charset="0"/>
                <a:cs typeface="Times New Roman" panose="02020603050405020304" pitchFamily="18" charset="0"/>
              </a:rPr>
              <a:t>mpRedOp</a:t>
            </a:r>
            <a:r>
              <a:rPr lang="en-IN" dirty="0" smtClean="0">
                <a:latin typeface="Times New Roman" panose="02020603050405020304" pitchFamily="18" charset="0"/>
                <a:cs typeface="Times New Roman" panose="02020603050405020304" pitchFamily="18" charset="0"/>
              </a:rPr>
              <a:t> table.</a:t>
            </a:r>
          </a:p>
          <a:p>
            <a:r>
              <a:rPr lang="en-IN" dirty="0" smtClean="0">
                <a:latin typeface="Times New Roman" panose="02020603050405020304" pitchFamily="18" charset="0"/>
                <a:cs typeface="Times New Roman" panose="02020603050405020304" pitchFamily="18" charset="0"/>
              </a:rPr>
              <a:t>Created a table </a:t>
            </a:r>
            <a:r>
              <a:rPr lang="en-IN" dirty="0" err="1" smtClean="0">
                <a:latin typeface="Times New Roman" panose="02020603050405020304" pitchFamily="18" charset="0"/>
                <a:cs typeface="Times New Roman" panose="02020603050405020304" pitchFamily="18" charset="0"/>
              </a:rPr>
              <a:t>IncOnly</a:t>
            </a:r>
            <a:r>
              <a:rPr lang="en-IN" dirty="0" smtClean="0">
                <a:latin typeface="Times New Roman" panose="02020603050405020304" pitchFamily="18" charset="0"/>
                <a:cs typeface="Times New Roman" panose="02020603050405020304" pitchFamily="18" charset="0"/>
              </a:rPr>
              <a:t> and selected only the indices which had incoming links.</a:t>
            </a:r>
          </a:p>
          <a:p>
            <a:r>
              <a:rPr lang="en-IN" dirty="0" smtClean="0">
                <a:latin typeface="Times New Roman" panose="02020603050405020304" pitchFamily="18" charset="0"/>
                <a:cs typeface="Times New Roman" panose="02020603050405020304" pitchFamily="18" charset="0"/>
              </a:rPr>
              <a:t>Created a table which will have indices, all of it’s incoming links, no. of outgoing links of all incoming links, page rank of incoming links as four columns and loaded initial data into it before first iteration.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latin typeface="Times New Roman" panose="02020603050405020304" pitchFamily="18" charset="0"/>
                <a:cs typeface="Times New Roman" panose="02020603050405020304" pitchFamily="18" charset="0"/>
              </a:rPr>
              <a:t>Wrote a script to take summation of page ranks of incoming links and eventually calculating the page rank of indices and updated all new page ranks.</a:t>
            </a:r>
          </a:p>
          <a:p>
            <a:r>
              <a:rPr lang="en-IN" dirty="0" smtClean="0">
                <a:latin typeface="Times New Roman" panose="02020603050405020304" pitchFamily="18" charset="0"/>
                <a:cs typeface="Times New Roman" panose="02020603050405020304" pitchFamily="18" charset="0"/>
              </a:rPr>
              <a:t>Repeated the above steps 10 times to get the page ranks after 10 iterations.</a:t>
            </a:r>
          </a:p>
          <a:p>
            <a:r>
              <a:rPr lang="en-IN" dirty="0" smtClean="0">
                <a:latin typeface="Times New Roman" panose="02020603050405020304" pitchFamily="18" charset="0"/>
                <a:cs typeface="Times New Roman" panose="02020603050405020304" pitchFamily="18" charset="0"/>
              </a:rPr>
              <a:t>Wrote a script to find the top ten page ranks and store it in a text file which is the required paper_rank.txt.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Script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68760"/>
            <a:ext cx="8229600" cy="5472608"/>
          </a:xfrm>
        </p:spPr>
        <p:txBody>
          <a:bodyPr>
            <a:normAutofit lnSpcReduction="10000"/>
          </a:bodyPr>
          <a:lstStyle/>
          <a:p>
            <a:pPr marL="0" indent="0">
              <a:buNone/>
            </a:pPr>
            <a:r>
              <a:rPr lang="en-IN" sz="1600" dirty="0" smtClean="0">
                <a:latin typeface="Times New Roman" panose="02020603050405020304" pitchFamily="18" charset="0"/>
                <a:cs typeface="Times New Roman" panose="02020603050405020304" pitchFamily="18" charset="0"/>
              </a:rPr>
              <a:t>/*****   load link graph ******/</a:t>
            </a:r>
          </a:p>
          <a:p>
            <a:pPr marL="0" indent="0">
              <a:buNone/>
            </a:pPr>
            <a:r>
              <a:rPr lang="en-IN" sz="1600" dirty="0">
                <a:latin typeface="Times New Roman" panose="02020603050405020304" pitchFamily="18" charset="0"/>
                <a:cs typeface="Times New Roman" panose="02020603050405020304" pitchFamily="18" charset="0"/>
              </a:rPr>
              <a:t>create table </a:t>
            </a:r>
            <a:r>
              <a:rPr lang="en-IN" sz="1600" dirty="0" err="1">
                <a:latin typeface="Times New Roman" panose="02020603050405020304" pitchFamily="18" charset="0"/>
                <a:cs typeface="Times New Roman" panose="02020603050405020304" pitchFamily="18" charset="0"/>
              </a:rPr>
              <a:t>mpRedOp</a:t>
            </a:r>
            <a:r>
              <a:rPr lang="en-IN" sz="1600" dirty="0">
                <a:latin typeface="Times New Roman" panose="02020603050405020304" pitchFamily="18" charset="0"/>
                <a:cs typeface="Times New Roman" panose="02020603050405020304" pitchFamily="18" charset="0"/>
              </a:rPr>
              <a:t>(PI INT, PJ INT)row format </a:t>
            </a:r>
            <a:r>
              <a:rPr lang="en-IN" sz="1600" dirty="0" err="1">
                <a:latin typeface="Times New Roman" panose="02020603050405020304" pitchFamily="18" charset="0"/>
                <a:cs typeface="Times New Roman" panose="02020603050405020304" pitchFamily="18" charset="0"/>
              </a:rPr>
              <a:t>delimitedfields</a:t>
            </a:r>
            <a:r>
              <a:rPr lang="en-IN" sz="1600" dirty="0">
                <a:latin typeface="Times New Roman" panose="02020603050405020304" pitchFamily="18" charset="0"/>
                <a:cs typeface="Times New Roman" panose="02020603050405020304" pitchFamily="18" charset="0"/>
              </a:rPr>
              <a:t> terminated by '\t</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load </a:t>
            </a:r>
            <a:r>
              <a:rPr lang="en-IN" sz="1600" dirty="0">
                <a:latin typeface="Times New Roman" panose="02020603050405020304" pitchFamily="18" charset="0"/>
                <a:cs typeface="Times New Roman" panose="02020603050405020304" pitchFamily="18" charset="0"/>
              </a:rPr>
              <a:t>data local </a:t>
            </a:r>
            <a:r>
              <a:rPr lang="en-IN" sz="1600" dirty="0" err="1">
                <a:latin typeface="Times New Roman" panose="02020603050405020304" pitchFamily="18" charset="0"/>
                <a:cs typeface="Times New Roman" panose="02020603050405020304" pitchFamily="18" charset="0"/>
              </a:rPr>
              <a:t>inpath</a:t>
            </a:r>
            <a:r>
              <a:rPr lang="en-IN" sz="1600" dirty="0">
                <a:latin typeface="Times New Roman" panose="02020603050405020304" pitchFamily="18" charset="0"/>
                <a:cs typeface="Times New Roman" panose="02020603050405020304" pitchFamily="18" charset="0"/>
              </a:rPr>
              <a:t> '/home/administrator/Downloads/</a:t>
            </a:r>
            <a:r>
              <a:rPr lang="en-IN" sz="1600" dirty="0" err="1">
                <a:latin typeface="Times New Roman" panose="02020603050405020304" pitchFamily="18" charset="0"/>
                <a:cs typeface="Times New Roman" panose="02020603050405020304" pitchFamily="18" charset="0"/>
              </a:rPr>
              <a:t>mapRedOutput</a:t>
            </a:r>
            <a:r>
              <a:rPr lang="en-IN" sz="1600" dirty="0">
                <a:latin typeface="Times New Roman" panose="02020603050405020304" pitchFamily="18" charset="0"/>
                <a:cs typeface="Times New Roman" panose="02020603050405020304" pitchFamily="18" charset="0"/>
              </a:rPr>
              <a:t>' into table </a:t>
            </a:r>
            <a:r>
              <a:rPr lang="en-IN" sz="1600" dirty="0" err="1">
                <a:latin typeface="Times New Roman" panose="02020603050405020304" pitchFamily="18" charset="0"/>
                <a:cs typeface="Times New Roman" panose="02020603050405020304" pitchFamily="18" charset="0"/>
              </a:rPr>
              <a:t>mpRedOp</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 select incoming links *****/</a:t>
            </a:r>
          </a:p>
          <a:p>
            <a:pPr marL="0" indent="0">
              <a:buNone/>
            </a:pPr>
            <a:r>
              <a:rPr lang="en-IN" sz="1600" dirty="0">
                <a:latin typeface="Times New Roman" panose="02020603050405020304" pitchFamily="18" charset="0"/>
                <a:cs typeface="Times New Roman" panose="02020603050405020304" pitchFamily="18" charset="0"/>
              </a:rPr>
              <a:t>create table </a:t>
            </a:r>
            <a:r>
              <a:rPr lang="en-IN" sz="1600" dirty="0" err="1">
                <a:latin typeface="Times New Roman" panose="02020603050405020304" pitchFamily="18" charset="0"/>
                <a:cs typeface="Times New Roman" panose="02020603050405020304" pitchFamily="18" charset="0"/>
              </a:rPr>
              <a:t>IncOnly</a:t>
            </a:r>
            <a:r>
              <a:rPr lang="en-IN" sz="1600" dirty="0">
                <a:latin typeface="Times New Roman" panose="02020603050405020304" pitchFamily="18" charset="0"/>
                <a:cs typeface="Times New Roman" panose="02020603050405020304" pitchFamily="18" charset="0"/>
              </a:rPr>
              <a:t>(Incoming INT)row format </a:t>
            </a:r>
            <a:r>
              <a:rPr lang="en-IN" sz="1600" dirty="0" err="1">
                <a:latin typeface="Times New Roman" panose="02020603050405020304" pitchFamily="18" charset="0"/>
                <a:cs typeface="Times New Roman" panose="02020603050405020304" pitchFamily="18" charset="0"/>
              </a:rPr>
              <a:t>delimitedfields</a:t>
            </a:r>
            <a:r>
              <a:rPr lang="en-IN" sz="1600" dirty="0">
                <a:latin typeface="Times New Roman" panose="02020603050405020304" pitchFamily="18" charset="0"/>
                <a:cs typeface="Times New Roman" panose="02020603050405020304" pitchFamily="18" charset="0"/>
              </a:rPr>
              <a:t> terminated by '\t</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create </a:t>
            </a:r>
            <a:r>
              <a:rPr lang="en-IN" sz="1600" dirty="0">
                <a:latin typeface="Times New Roman" panose="02020603050405020304" pitchFamily="18" charset="0"/>
                <a:cs typeface="Times New Roman" panose="02020603050405020304" pitchFamily="18" charset="0"/>
              </a:rPr>
              <a:t>table Incoming(Node INT, Incoming INT)row format </a:t>
            </a:r>
            <a:r>
              <a:rPr lang="en-IN" sz="1600" dirty="0" smtClean="0">
                <a:latin typeface="Times New Roman" panose="02020603050405020304" pitchFamily="18" charset="0"/>
                <a:cs typeface="Times New Roman" panose="02020603050405020304" pitchFamily="18" charset="0"/>
              </a:rPr>
              <a:t>delimited</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fields </a:t>
            </a:r>
            <a:r>
              <a:rPr lang="en-IN" sz="1600" dirty="0">
                <a:latin typeface="Times New Roman" panose="02020603050405020304" pitchFamily="18" charset="0"/>
                <a:cs typeface="Times New Roman" panose="02020603050405020304" pitchFamily="18" charset="0"/>
              </a:rPr>
              <a:t>terminated by '\t</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err="1" smtClean="0">
                <a:latin typeface="Times New Roman" panose="02020603050405020304" pitchFamily="18" charset="0"/>
                <a:cs typeface="Times New Roman" panose="02020603050405020304" pitchFamily="18" charset="0"/>
              </a:rPr>
              <a:t>IncOnly</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a:latin typeface="Times New Roman" panose="02020603050405020304" pitchFamily="18" charset="0"/>
                <a:cs typeface="Times New Roman" panose="02020603050405020304" pitchFamily="18" charset="0"/>
              </a:rPr>
              <a:t>PI from </a:t>
            </a:r>
            <a:r>
              <a:rPr lang="en-IN" sz="1600" dirty="0" err="1">
                <a:latin typeface="Times New Roman" panose="02020603050405020304" pitchFamily="18" charset="0"/>
                <a:cs typeface="Times New Roman" panose="02020603050405020304" pitchFamily="18" charset="0"/>
              </a:rPr>
              <a:t>mpRedOp</a:t>
            </a:r>
            <a:r>
              <a:rPr lang="en-IN" sz="1600" dirty="0">
                <a:latin typeface="Times New Roman" panose="02020603050405020304" pitchFamily="18" charset="0"/>
                <a:cs typeface="Times New Roman" panose="02020603050405020304" pitchFamily="18" charset="0"/>
              </a:rPr>
              <a:t> where PI IN(select PJ from </a:t>
            </a:r>
            <a:r>
              <a:rPr lang="en-IN" sz="1600" dirty="0" err="1">
                <a:latin typeface="Times New Roman" panose="02020603050405020304" pitchFamily="18" charset="0"/>
                <a:cs typeface="Times New Roman" panose="02020603050405020304" pitchFamily="18" charset="0"/>
              </a:rPr>
              <a:t>mpRedOp</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smtClean="0">
                <a:latin typeface="Times New Roman" panose="02020603050405020304" pitchFamily="18" charset="0"/>
                <a:cs typeface="Times New Roman" panose="02020603050405020304" pitchFamily="18" charset="0"/>
              </a:rPr>
              <a:t>Incoming </a:t>
            </a: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inc.Incoming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mp.PI</a:t>
            </a:r>
            <a:r>
              <a:rPr lang="en-IN" sz="1600" dirty="0">
                <a:latin typeface="Times New Roman" panose="02020603050405020304" pitchFamily="18" charset="0"/>
                <a:cs typeface="Times New Roman" panose="02020603050405020304" pitchFamily="18" charset="0"/>
              </a:rPr>
              <a:t> from </a:t>
            </a:r>
            <a:r>
              <a:rPr lang="en-IN" sz="1600" dirty="0" err="1">
                <a:latin typeface="Times New Roman" panose="02020603050405020304" pitchFamily="18" charset="0"/>
                <a:cs typeface="Times New Roman" panose="02020603050405020304" pitchFamily="18" charset="0"/>
              </a:rPr>
              <a:t>IncOnly</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mpRedOp</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mp</a:t>
            </a:r>
            <a:r>
              <a:rPr lang="en-IN" sz="1600" dirty="0">
                <a:latin typeface="Times New Roman" panose="02020603050405020304" pitchFamily="18" charset="0"/>
                <a:cs typeface="Times New Roman" panose="02020603050405020304" pitchFamily="18" charset="0"/>
              </a:rPr>
              <a:t> where </a:t>
            </a:r>
            <a:r>
              <a:rPr lang="en-IN" sz="1600" dirty="0" err="1">
                <a:latin typeface="Times New Roman" panose="02020603050405020304" pitchFamily="18" charset="0"/>
                <a:cs typeface="Times New Roman" panose="02020603050405020304" pitchFamily="18" charset="0"/>
              </a:rPr>
              <a:t>inc.Incoming</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mp.PJ</a:t>
            </a:r>
            <a:r>
              <a:rPr lang="en-IN" sz="1600" dirty="0">
                <a:latin typeface="Times New Roman" panose="02020603050405020304" pitchFamily="18" charset="0"/>
                <a:cs typeface="Times New Roman" panose="02020603050405020304" pitchFamily="18" charset="0"/>
              </a:rPr>
              <a:t> group by </a:t>
            </a:r>
            <a:r>
              <a:rPr lang="en-IN" sz="1600" dirty="0" err="1">
                <a:latin typeface="Times New Roman" panose="02020603050405020304" pitchFamily="18" charset="0"/>
                <a:cs typeface="Times New Roman" panose="02020603050405020304" pitchFamily="18" charset="0"/>
              </a:rPr>
              <a:t>inc.Incoming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mp.PI</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smtClean="0">
                <a:latin typeface="Times New Roman" panose="02020603050405020304" pitchFamily="18" charset="0"/>
                <a:cs typeface="Times New Roman" panose="02020603050405020304" pitchFamily="18" charset="0"/>
              </a:rPr>
              <a:t>Incoming</a:t>
            </a: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mp.PI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inc.Incoming</a:t>
            </a:r>
            <a:r>
              <a:rPr lang="en-IN" sz="1600" dirty="0">
                <a:latin typeface="Times New Roman" panose="02020603050405020304" pitchFamily="18" charset="0"/>
                <a:cs typeface="Times New Roman" panose="02020603050405020304" pitchFamily="18" charset="0"/>
              </a:rPr>
              <a:t> from </a:t>
            </a:r>
            <a:r>
              <a:rPr lang="en-IN" sz="1600" dirty="0" err="1">
                <a:latin typeface="Times New Roman" panose="02020603050405020304" pitchFamily="18" charset="0"/>
                <a:cs typeface="Times New Roman" panose="02020603050405020304" pitchFamily="18" charset="0"/>
              </a:rPr>
              <a:t>mpRedOp</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mp</a:t>
            </a:r>
            <a:r>
              <a:rPr lang="en-IN" sz="1600" dirty="0">
                <a:latin typeface="Times New Roman" panose="02020603050405020304" pitchFamily="18" charset="0"/>
                <a:cs typeface="Times New Roman" panose="02020603050405020304" pitchFamily="18" charset="0"/>
              </a:rPr>
              <a:t> left outer join Incoming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on </a:t>
            </a:r>
            <a:r>
              <a:rPr lang="en-IN" sz="1600" dirty="0" err="1">
                <a:latin typeface="Times New Roman" panose="02020603050405020304" pitchFamily="18" charset="0"/>
                <a:cs typeface="Times New Roman" panose="02020603050405020304" pitchFamily="18" charset="0"/>
              </a:rPr>
              <a:t>inc.Node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mp.PI</a:t>
            </a:r>
            <a:r>
              <a:rPr lang="en-IN" sz="1600" dirty="0">
                <a:latin typeface="Times New Roman" panose="02020603050405020304" pitchFamily="18" charset="0"/>
                <a:cs typeface="Times New Roman" panose="02020603050405020304" pitchFamily="18" charset="0"/>
              </a:rPr>
              <a:t> group by </a:t>
            </a:r>
            <a:r>
              <a:rPr lang="en-IN" sz="1600" dirty="0" err="1">
                <a:latin typeface="Times New Roman" panose="02020603050405020304" pitchFamily="18" charset="0"/>
                <a:cs typeface="Times New Roman" panose="02020603050405020304" pitchFamily="18" charset="0"/>
              </a:rPr>
              <a:t>mp.PI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inc.Incoming</a:t>
            </a:r>
            <a:r>
              <a:rPr lang="en-IN" sz="16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latin typeface="Times New Roman" panose="02020603050405020304" pitchFamily="18" charset="0"/>
                <a:cs typeface="Times New Roman" panose="02020603050405020304" pitchFamily="18" charset="0"/>
              </a:rPr>
              <a:t>Script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196752"/>
            <a:ext cx="8229600" cy="5472608"/>
          </a:xfrm>
        </p:spPr>
        <p:txBody>
          <a:bodyPr>
            <a:normAutofit fontScale="92500" lnSpcReduction="20000"/>
          </a:bodyPr>
          <a:lstStyle/>
          <a:p>
            <a:pPr marL="0" indent="0">
              <a:buNone/>
            </a:pP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innitialize</a:t>
            </a:r>
            <a:r>
              <a:rPr lang="en-IN" sz="1600" dirty="0" smtClean="0">
                <a:latin typeface="Times New Roman" panose="02020603050405020304" pitchFamily="18" charset="0"/>
                <a:cs typeface="Times New Roman" panose="02020603050405020304" pitchFamily="18" charset="0"/>
              </a:rPr>
              <a:t> table for page rank calculation **************/</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create </a:t>
            </a:r>
            <a:r>
              <a:rPr lang="en-IN" sz="1600" dirty="0">
                <a:latin typeface="Times New Roman" panose="02020603050405020304" pitchFamily="18" charset="0"/>
                <a:cs typeface="Times New Roman" panose="02020603050405020304" pitchFamily="18" charset="0"/>
              </a:rPr>
              <a:t>table Outgoing(PI INT, </a:t>
            </a:r>
            <a:r>
              <a:rPr lang="en-IN" sz="1600" dirty="0" err="1">
                <a:latin typeface="Times New Roman" panose="02020603050405020304" pitchFamily="18" charset="0"/>
                <a:cs typeface="Times New Roman" panose="02020603050405020304" pitchFamily="18" charset="0"/>
              </a:rPr>
              <a:t>Cnt</a:t>
            </a:r>
            <a:r>
              <a:rPr lang="en-IN" sz="1600" dirty="0">
                <a:latin typeface="Times New Roman" panose="02020603050405020304" pitchFamily="18" charset="0"/>
                <a:cs typeface="Times New Roman" panose="02020603050405020304" pitchFamily="18" charset="0"/>
              </a:rPr>
              <a:t> INT, PR DOUBLE</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row </a:t>
            </a:r>
            <a:r>
              <a:rPr lang="en-IN" sz="1600" dirty="0">
                <a:latin typeface="Times New Roman" panose="02020603050405020304" pitchFamily="18" charset="0"/>
                <a:cs typeface="Times New Roman" panose="02020603050405020304" pitchFamily="18" charset="0"/>
              </a:rPr>
              <a:t>format </a:t>
            </a:r>
            <a:r>
              <a:rPr lang="en-IN" sz="1600" dirty="0" smtClean="0">
                <a:latin typeface="Times New Roman" panose="02020603050405020304" pitchFamily="18" charset="0"/>
                <a:cs typeface="Times New Roman" panose="02020603050405020304" pitchFamily="18" charset="0"/>
              </a:rPr>
              <a:t>delimited</a:t>
            </a:r>
          </a:p>
          <a:p>
            <a:pPr marL="0" indent="0">
              <a:buNone/>
            </a:pPr>
            <a:r>
              <a:rPr lang="en-IN" sz="1600" dirty="0" smtClean="0">
                <a:latin typeface="Times New Roman" panose="02020603050405020304" pitchFamily="18" charset="0"/>
                <a:cs typeface="Times New Roman" panose="02020603050405020304" pitchFamily="18" charset="0"/>
              </a:rPr>
              <a:t>fields </a:t>
            </a:r>
            <a:r>
              <a:rPr lang="en-IN" sz="1600" dirty="0">
                <a:latin typeface="Times New Roman" panose="02020603050405020304" pitchFamily="18" charset="0"/>
                <a:cs typeface="Times New Roman" panose="02020603050405020304" pitchFamily="18" charset="0"/>
              </a:rPr>
              <a:t>terminated by '\t</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smtClean="0">
                <a:latin typeface="Times New Roman" panose="02020603050405020304" pitchFamily="18" charset="0"/>
                <a:cs typeface="Times New Roman" panose="02020603050405020304" pitchFamily="18" charset="0"/>
              </a:rPr>
              <a:t>Outgoing</a:t>
            </a: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a:latin typeface="Times New Roman" panose="02020603050405020304" pitchFamily="18" charset="0"/>
                <a:cs typeface="Times New Roman" panose="02020603050405020304" pitchFamily="18" charset="0"/>
              </a:rPr>
              <a:t>PI, count(PJ), 1/564705 from </a:t>
            </a:r>
            <a:r>
              <a:rPr lang="en-IN" sz="1600" dirty="0" err="1">
                <a:latin typeface="Times New Roman" panose="02020603050405020304" pitchFamily="18" charset="0"/>
                <a:cs typeface="Times New Roman" panose="02020603050405020304" pitchFamily="18" charset="0"/>
              </a:rPr>
              <a:t>mpRedOp</a:t>
            </a:r>
            <a:r>
              <a:rPr lang="en-IN" sz="1600" dirty="0">
                <a:latin typeface="Times New Roman" panose="02020603050405020304" pitchFamily="18" charset="0"/>
                <a:cs typeface="Times New Roman" panose="02020603050405020304" pitchFamily="18" charset="0"/>
              </a:rPr>
              <a:t> group by PI</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create </a:t>
            </a:r>
            <a:r>
              <a:rPr lang="en-IN" sz="1600" dirty="0">
                <a:latin typeface="Times New Roman" panose="02020603050405020304" pitchFamily="18" charset="0"/>
                <a:cs typeface="Times New Roman" panose="02020603050405020304" pitchFamily="18" charset="0"/>
              </a:rPr>
              <a:t>table </a:t>
            </a:r>
            <a:r>
              <a:rPr lang="en-IN" sz="1600" dirty="0" err="1">
                <a:latin typeface="Times New Roman" panose="02020603050405020304" pitchFamily="18" charset="0"/>
                <a:cs typeface="Times New Roman" panose="02020603050405020304" pitchFamily="18" charset="0"/>
              </a:rPr>
              <a:t>PR_Rank</a:t>
            </a:r>
            <a:r>
              <a:rPr lang="en-IN" sz="1600" dirty="0">
                <a:latin typeface="Times New Roman" panose="02020603050405020304" pitchFamily="18" charset="0"/>
                <a:cs typeface="Times New Roman" panose="02020603050405020304" pitchFamily="18" charset="0"/>
              </a:rPr>
              <a:t>(PI INT,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INT, </a:t>
            </a:r>
            <a:r>
              <a:rPr lang="en-IN" sz="1600" dirty="0" err="1">
                <a:latin typeface="Times New Roman" panose="02020603050405020304" pitchFamily="18" charset="0"/>
                <a:cs typeface="Times New Roman" panose="02020603050405020304" pitchFamily="18" charset="0"/>
              </a:rPr>
              <a:t>Outg</a:t>
            </a:r>
            <a:r>
              <a:rPr lang="en-IN" sz="1600" dirty="0">
                <a:latin typeface="Times New Roman" panose="02020603050405020304" pitchFamily="18" charset="0"/>
                <a:cs typeface="Times New Roman" panose="02020603050405020304" pitchFamily="18" charset="0"/>
              </a:rPr>
              <a:t> INT, PR DOUBLE</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row </a:t>
            </a:r>
            <a:r>
              <a:rPr lang="en-IN" sz="1600" dirty="0">
                <a:latin typeface="Times New Roman" panose="02020603050405020304" pitchFamily="18" charset="0"/>
                <a:cs typeface="Times New Roman" panose="02020603050405020304" pitchFamily="18" charset="0"/>
              </a:rPr>
              <a:t>format </a:t>
            </a:r>
            <a:r>
              <a:rPr lang="en-IN" sz="1600" dirty="0" smtClean="0">
                <a:latin typeface="Times New Roman" panose="02020603050405020304" pitchFamily="18" charset="0"/>
                <a:cs typeface="Times New Roman" panose="02020603050405020304" pitchFamily="18" charset="0"/>
              </a:rPr>
              <a:t>delimited fields </a:t>
            </a:r>
            <a:r>
              <a:rPr lang="en-IN" sz="1600" dirty="0">
                <a:latin typeface="Times New Roman" panose="02020603050405020304" pitchFamily="18" charset="0"/>
                <a:cs typeface="Times New Roman" panose="02020603050405020304" pitchFamily="18" charset="0"/>
              </a:rPr>
              <a:t>terminated by '\t</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err="1" smtClean="0">
                <a:latin typeface="Times New Roman" panose="02020603050405020304" pitchFamily="18" charset="0"/>
                <a:cs typeface="Times New Roman" panose="02020603050405020304" pitchFamily="18" charset="0"/>
              </a:rPr>
              <a:t>PR_Rank</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inc.Node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inc.Incoming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outg.Cnt</a:t>
            </a:r>
            <a:r>
              <a:rPr lang="en-IN" sz="1600" dirty="0">
                <a:latin typeface="Times New Roman" panose="02020603050405020304" pitchFamily="18" charset="0"/>
                <a:cs typeface="Times New Roman" panose="02020603050405020304" pitchFamily="18" charset="0"/>
              </a:rPr>
              <a:t>, 1/564705 from Incoming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left outer join Outgoing </a:t>
            </a:r>
            <a:r>
              <a:rPr lang="en-IN" sz="1600" dirty="0" err="1">
                <a:latin typeface="Times New Roman" panose="02020603050405020304" pitchFamily="18" charset="0"/>
                <a:cs typeface="Times New Roman" panose="02020603050405020304" pitchFamily="18" charset="0"/>
              </a:rPr>
              <a:t>outg</a:t>
            </a:r>
            <a:r>
              <a:rPr lang="en-IN" sz="1600" dirty="0">
                <a:latin typeface="Times New Roman" panose="02020603050405020304" pitchFamily="18" charset="0"/>
                <a:cs typeface="Times New Roman" panose="02020603050405020304" pitchFamily="18" charset="0"/>
              </a:rPr>
              <a:t> on </a:t>
            </a:r>
            <a:r>
              <a:rPr lang="en-IN" sz="1600" dirty="0" err="1">
                <a:latin typeface="Times New Roman" panose="02020603050405020304" pitchFamily="18" charset="0"/>
                <a:cs typeface="Times New Roman" panose="02020603050405020304" pitchFamily="18" charset="0"/>
              </a:rPr>
              <a:t>inc.Incoming</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outg.PI</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create </a:t>
            </a:r>
            <a:r>
              <a:rPr lang="en-IN" sz="1600" dirty="0">
                <a:latin typeface="Times New Roman" panose="02020603050405020304" pitchFamily="18" charset="0"/>
                <a:cs typeface="Times New Roman" panose="02020603050405020304" pitchFamily="18" charset="0"/>
              </a:rPr>
              <a:t>table </a:t>
            </a:r>
            <a:r>
              <a:rPr lang="en-IN" sz="1600" dirty="0" err="1">
                <a:latin typeface="Times New Roman" panose="02020603050405020304" pitchFamily="18" charset="0"/>
                <a:cs typeface="Times New Roman" panose="02020603050405020304" pitchFamily="18" charset="0"/>
              </a:rPr>
              <a:t>PR_Rank_Iter</a:t>
            </a:r>
            <a:r>
              <a:rPr lang="en-IN" sz="1600" dirty="0">
                <a:latin typeface="Times New Roman" panose="02020603050405020304" pitchFamily="18" charset="0"/>
                <a:cs typeface="Times New Roman" panose="02020603050405020304" pitchFamily="18" charset="0"/>
              </a:rPr>
              <a:t>(PI INT,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INT, </a:t>
            </a:r>
            <a:r>
              <a:rPr lang="en-IN" sz="1600" dirty="0" err="1">
                <a:latin typeface="Times New Roman" panose="02020603050405020304" pitchFamily="18" charset="0"/>
                <a:cs typeface="Times New Roman" panose="02020603050405020304" pitchFamily="18" charset="0"/>
              </a:rPr>
              <a:t>Outg</a:t>
            </a:r>
            <a:r>
              <a:rPr lang="en-IN" sz="1600" dirty="0">
                <a:latin typeface="Times New Roman" panose="02020603050405020304" pitchFamily="18" charset="0"/>
                <a:cs typeface="Times New Roman" panose="02020603050405020304" pitchFamily="18" charset="0"/>
              </a:rPr>
              <a:t> INT, PR DOUBLE</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row </a:t>
            </a:r>
            <a:r>
              <a:rPr lang="en-IN" sz="1600" dirty="0">
                <a:latin typeface="Times New Roman" panose="02020603050405020304" pitchFamily="18" charset="0"/>
                <a:cs typeface="Times New Roman" panose="02020603050405020304" pitchFamily="18" charset="0"/>
              </a:rPr>
              <a:t>format </a:t>
            </a:r>
            <a:r>
              <a:rPr lang="en-IN" sz="1600" dirty="0" smtClean="0">
                <a:latin typeface="Times New Roman" panose="02020603050405020304" pitchFamily="18" charset="0"/>
                <a:cs typeface="Times New Roman" panose="02020603050405020304" pitchFamily="18" charset="0"/>
              </a:rPr>
              <a:t>delimited</a:t>
            </a:r>
          </a:p>
          <a:p>
            <a:pPr marL="0" indent="0">
              <a:buNone/>
            </a:pPr>
            <a:r>
              <a:rPr lang="en-IN" sz="1600" dirty="0" smtClean="0">
                <a:latin typeface="Times New Roman" panose="02020603050405020304" pitchFamily="18" charset="0"/>
                <a:cs typeface="Times New Roman" panose="02020603050405020304" pitchFamily="18" charset="0"/>
              </a:rPr>
              <a:t>fields </a:t>
            </a:r>
            <a:r>
              <a:rPr lang="en-IN" sz="1600" dirty="0">
                <a:latin typeface="Times New Roman" panose="02020603050405020304" pitchFamily="18" charset="0"/>
                <a:cs typeface="Times New Roman" panose="02020603050405020304" pitchFamily="18" charset="0"/>
              </a:rPr>
              <a:t>terminated by '\t</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create </a:t>
            </a:r>
            <a:r>
              <a:rPr lang="en-IN" sz="1600" dirty="0">
                <a:latin typeface="Times New Roman" panose="02020603050405020304" pitchFamily="18" charset="0"/>
                <a:cs typeface="Times New Roman" panose="02020603050405020304" pitchFamily="18" charset="0"/>
              </a:rPr>
              <a:t>table </a:t>
            </a:r>
            <a:r>
              <a:rPr lang="en-IN" sz="1600" dirty="0" err="1">
                <a:latin typeface="Times New Roman" panose="02020603050405020304" pitchFamily="18" charset="0"/>
                <a:cs typeface="Times New Roman" panose="02020603050405020304" pitchFamily="18" charset="0"/>
              </a:rPr>
              <a:t>PR_Iter</a:t>
            </a:r>
            <a:r>
              <a:rPr lang="en-IN" sz="1600" dirty="0">
                <a:latin typeface="Times New Roman" panose="02020603050405020304" pitchFamily="18" charset="0"/>
                <a:cs typeface="Times New Roman" panose="02020603050405020304" pitchFamily="18" charset="0"/>
              </a:rPr>
              <a:t>(PI INT, PR DOUBLE</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row </a:t>
            </a:r>
            <a:r>
              <a:rPr lang="en-IN" sz="1600" dirty="0">
                <a:latin typeface="Times New Roman" panose="02020603050405020304" pitchFamily="18" charset="0"/>
                <a:cs typeface="Times New Roman" panose="02020603050405020304" pitchFamily="18" charset="0"/>
              </a:rPr>
              <a:t>format </a:t>
            </a:r>
            <a:r>
              <a:rPr lang="en-IN" sz="1600" dirty="0" smtClean="0">
                <a:latin typeface="Times New Roman" panose="02020603050405020304" pitchFamily="18" charset="0"/>
                <a:cs typeface="Times New Roman" panose="02020603050405020304" pitchFamily="18" charset="0"/>
              </a:rPr>
              <a:t>delimited</a:t>
            </a:r>
          </a:p>
          <a:p>
            <a:pPr marL="0" indent="0">
              <a:buNone/>
            </a:pPr>
            <a:r>
              <a:rPr lang="en-IN" sz="1600" dirty="0" smtClean="0">
                <a:latin typeface="Times New Roman" panose="02020603050405020304" pitchFamily="18" charset="0"/>
                <a:cs typeface="Times New Roman" panose="02020603050405020304" pitchFamily="18" charset="0"/>
              </a:rPr>
              <a:t>fields </a:t>
            </a:r>
            <a:r>
              <a:rPr lang="en-IN" sz="1600" dirty="0">
                <a:latin typeface="Times New Roman" panose="02020603050405020304" pitchFamily="18" charset="0"/>
                <a:cs typeface="Times New Roman" panose="02020603050405020304" pitchFamily="18" charset="0"/>
              </a:rPr>
              <a:t>terminated by '\t'; </a:t>
            </a:r>
          </a:p>
        </p:txBody>
      </p:sp>
    </p:spTree>
    <p:extLst>
      <p:ext uri="{BB962C8B-B14F-4D97-AF65-F5344CB8AC3E}">
        <p14:creationId xmlns:p14="http://schemas.microsoft.com/office/powerpoint/2010/main" val="4069780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latin typeface="Times New Roman" panose="02020603050405020304" pitchFamily="18" charset="0"/>
                <a:cs typeface="Times New Roman" panose="02020603050405020304" pitchFamily="18" charset="0"/>
              </a:rPr>
              <a:t>Script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196752"/>
            <a:ext cx="8229600" cy="5472608"/>
          </a:xfrm>
        </p:spPr>
        <p:txBody>
          <a:bodyPr>
            <a:normAutofit fontScale="92500" lnSpcReduction="20000"/>
          </a:bodyPr>
          <a:lstStyle/>
          <a:p>
            <a:pPr marL="0" indent="0">
              <a:buNone/>
            </a:pPr>
            <a:r>
              <a:rPr lang="en-IN" sz="1600" dirty="0" smtClean="0">
                <a:latin typeface="Times New Roman" panose="02020603050405020304" pitchFamily="18" charset="0"/>
                <a:cs typeface="Times New Roman" panose="02020603050405020304" pitchFamily="18" charset="0"/>
              </a:rPr>
              <a:t>/******** page rank 10 iterations calculation **************/</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insert overwrite table </a:t>
            </a:r>
            <a:r>
              <a:rPr lang="en-IN" sz="1600" dirty="0" err="1" smtClean="0">
                <a:latin typeface="Times New Roman" panose="02020603050405020304" pitchFamily="18" charset="0"/>
                <a:cs typeface="Times New Roman" panose="02020603050405020304" pitchFamily="18" charset="0"/>
              </a:rPr>
              <a:t>PR_Rank_Iter</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a:latin typeface="Times New Roman" panose="02020603050405020304" pitchFamily="18" charset="0"/>
                <a:cs typeface="Times New Roman" panose="02020603050405020304" pitchFamily="18" charset="0"/>
              </a:rPr>
              <a:t>PI,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Outg</a:t>
            </a:r>
            <a:r>
              <a:rPr lang="en-IN" sz="1600" dirty="0">
                <a:latin typeface="Times New Roman" panose="02020603050405020304" pitchFamily="18" charset="0"/>
                <a:cs typeface="Times New Roman" panose="02020603050405020304" pitchFamily="18" charset="0"/>
              </a:rPr>
              <a:t>, 0.85*(PR/</a:t>
            </a:r>
            <a:r>
              <a:rPr lang="en-IN" sz="1600" dirty="0" err="1">
                <a:latin typeface="Times New Roman" panose="02020603050405020304" pitchFamily="18" charset="0"/>
                <a:cs typeface="Times New Roman" panose="02020603050405020304" pitchFamily="18" charset="0"/>
              </a:rPr>
              <a:t>Outg</a:t>
            </a:r>
            <a:r>
              <a:rPr lang="en-IN" sz="1600" dirty="0">
                <a:latin typeface="Times New Roman" panose="02020603050405020304" pitchFamily="18" charset="0"/>
                <a:cs typeface="Times New Roman" panose="02020603050405020304" pitchFamily="18" charset="0"/>
              </a:rPr>
              <a:t>) from </a:t>
            </a:r>
            <a:r>
              <a:rPr lang="en-IN" sz="1600" dirty="0" err="1">
                <a:latin typeface="Times New Roman" panose="02020603050405020304" pitchFamily="18" charset="0"/>
                <a:cs typeface="Times New Roman" panose="02020603050405020304" pitchFamily="18" charset="0"/>
              </a:rPr>
              <a:t>PR_Rank</a:t>
            </a:r>
            <a:r>
              <a:rPr lang="en-IN" sz="1600" dirty="0">
                <a:latin typeface="Times New Roman" panose="02020603050405020304" pitchFamily="18" charset="0"/>
                <a:cs typeface="Times New Roman" panose="02020603050405020304" pitchFamily="18" charset="0"/>
              </a:rPr>
              <a:t> where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IS NOT NULL</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into table </a:t>
            </a:r>
            <a:r>
              <a:rPr lang="en-IN" sz="1600" dirty="0" err="1">
                <a:latin typeface="Times New Roman" panose="02020603050405020304" pitchFamily="18" charset="0"/>
                <a:cs typeface="Times New Roman" panose="02020603050405020304" pitchFamily="18" charset="0"/>
              </a:rPr>
              <a:t>PR_Rank_Iterselect</a:t>
            </a:r>
            <a:r>
              <a:rPr lang="en-IN" sz="1600" dirty="0">
                <a:latin typeface="Times New Roman" panose="02020603050405020304" pitchFamily="18" charset="0"/>
                <a:cs typeface="Times New Roman" panose="02020603050405020304" pitchFamily="18" charset="0"/>
              </a:rPr>
              <a:t> PI,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Outg</a:t>
            </a:r>
            <a:r>
              <a:rPr lang="en-IN" sz="1600" dirty="0">
                <a:latin typeface="Times New Roman" panose="02020603050405020304" pitchFamily="18" charset="0"/>
                <a:cs typeface="Times New Roman" panose="02020603050405020304" pitchFamily="18" charset="0"/>
              </a:rPr>
              <a:t>, (0.15/564705) from </a:t>
            </a:r>
            <a:r>
              <a:rPr lang="en-IN" sz="1600" dirty="0" err="1">
                <a:latin typeface="Times New Roman" panose="02020603050405020304" pitchFamily="18" charset="0"/>
                <a:cs typeface="Times New Roman" panose="02020603050405020304" pitchFamily="18" charset="0"/>
              </a:rPr>
              <a:t>PR_Rank</a:t>
            </a:r>
            <a:r>
              <a:rPr lang="en-IN" sz="1600" dirty="0">
                <a:latin typeface="Times New Roman" panose="02020603050405020304" pitchFamily="18" charset="0"/>
                <a:cs typeface="Times New Roman" panose="02020603050405020304" pitchFamily="18" charset="0"/>
              </a:rPr>
              <a:t> where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IS NULL</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err="1" smtClean="0">
                <a:latin typeface="Times New Roman" panose="02020603050405020304" pitchFamily="18" charset="0"/>
                <a:cs typeface="Times New Roman" panose="02020603050405020304" pitchFamily="18" charset="0"/>
              </a:rPr>
              <a:t>PR_Iter</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a:latin typeface="Times New Roman" panose="02020603050405020304" pitchFamily="18" charset="0"/>
                <a:cs typeface="Times New Roman" panose="02020603050405020304" pitchFamily="18" charset="0"/>
              </a:rPr>
              <a:t>PI, ((0.15/564705)+sum(PR)) from </a:t>
            </a:r>
            <a:r>
              <a:rPr lang="en-IN" sz="1600" dirty="0" err="1">
                <a:latin typeface="Times New Roman" panose="02020603050405020304" pitchFamily="18" charset="0"/>
                <a:cs typeface="Times New Roman" panose="02020603050405020304" pitchFamily="18" charset="0"/>
              </a:rPr>
              <a:t>PR_Rank_Iter</a:t>
            </a:r>
            <a:r>
              <a:rPr lang="en-IN" sz="1600" dirty="0">
                <a:latin typeface="Times New Roman" panose="02020603050405020304" pitchFamily="18" charset="0"/>
                <a:cs typeface="Times New Roman" panose="02020603050405020304" pitchFamily="18" charset="0"/>
              </a:rPr>
              <a:t> where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IS NOT NULL group by PI</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into table </a:t>
            </a:r>
            <a:r>
              <a:rPr lang="en-IN" sz="1600" dirty="0" err="1" smtClean="0">
                <a:latin typeface="Times New Roman" panose="02020603050405020304" pitchFamily="18" charset="0"/>
                <a:cs typeface="Times New Roman" panose="02020603050405020304" pitchFamily="18" charset="0"/>
              </a:rPr>
              <a:t>PR_Iter</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a:latin typeface="Times New Roman" panose="02020603050405020304" pitchFamily="18" charset="0"/>
                <a:cs typeface="Times New Roman" panose="02020603050405020304" pitchFamily="18" charset="0"/>
              </a:rPr>
              <a:t>PI, sum(PR) from </a:t>
            </a:r>
            <a:r>
              <a:rPr lang="en-IN" sz="1600" dirty="0" err="1">
                <a:latin typeface="Times New Roman" panose="02020603050405020304" pitchFamily="18" charset="0"/>
                <a:cs typeface="Times New Roman" panose="02020603050405020304" pitchFamily="18" charset="0"/>
              </a:rPr>
              <a:t>PR_Rank_Iter</a:t>
            </a:r>
            <a:r>
              <a:rPr lang="en-IN" sz="1600" dirty="0">
                <a:latin typeface="Times New Roman" panose="02020603050405020304" pitchFamily="18" charset="0"/>
                <a:cs typeface="Times New Roman" panose="02020603050405020304" pitchFamily="18" charset="0"/>
              </a:rPr>
              <a:t> where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IS NULL group by PI</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err="1" smtClean="0">
                <a:latin typeface="Times New Roman" panose="02020603050405020304" pitchFamily="18" charset="0"/>
                <a:cs typeface="Times New Roman" panose="02020603050405020304" pitchFamily="18" charset="0"/>
              </a:rPr>
              <a:t>PR_Rank_Iter</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prr.PI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prr.Inc</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prr.Outg</a:t>
            </a:r>
            <a:r>
              <a:rPr lang="en-IN" sz="1600" dirty="0">
                <a:latin typeface="Times New Roman" panose="02020603050405020304" pitchFamily="18" charset="0"/>
                <a:cs typeface="Times New Roman" panose="02020603050405020304" pitchFamily="18" charset="0"/>
              </a:rPr>
              <a:t>, prit.PR from </a:t>
            </a:r>
            <a:r>
              <a:rPr lang="en-IN" sz="1600" dirty="0" err="1">
                <a:latin typeface="Times New Roman" panose="02020603050405020304" pitchFamily="18" charset="0"/>
                <a:cs typeface="Times New Roman" panose="02020603050405020304" pitchFamily="18" charset="0"/>
              </a:rPr>
              <a:t>PR_Rank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prr</a:t>
            </a:r>
            <a:r>
              <a:rPr lang="en-IN" sz="1600" dirty="0">
                <a:latin typeface="Times New Roman" panose="02020603050405020304" pitchFamily="18" charset="0"/>
                <a:cs typeface="Times New Roman" panose="02020603050405020304" pitchFamily="18" charset="0"/>
              </a:rPr>
              <a:t> left outer join </a:t>
            </a:r>
            <a:r>
              <a:rPr lang="en-IN" sz="1600" dirty="0" err="1">
                <a:latin typeface="Times New Roman" panose="02020603050405020304" pitchFamily="18" charset="0"/>
                <a:cs typeface="Times New Roman" panose="02020603050405020304" pitchFamily="18" charset="0"/>
              </a:rPr>
              <a:t>PR_Iter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prit</a:t>
            </a:r>
            <a:r>
              <a:rPr lang="en-IN" sz="1600" dirty="0">
                <a:latin typeface="Times New Roman" panose="02020603050405020304" pitchFamily="18" charset="0"/>
                <a:cs typeface="Times New Roman" panose="02020603050405020304" pitchFamily="18" charset="0"/>
              </a:rPr>
              <a:t> on </a:t>
            </a:r>
            <a:r>
              <a:rPr lang="en-IN" sz="1600" dirty="0" err="1">
                <a:latin typeface="Times New Roman" panose="02020603050405020304" pitchFamily="18" charset="0"/>
                <a:cs typeface="Times New Roman" panose="02020603050405020304" pitchFamily="18" charset="0"/>
              </a:rPr>
              <a:t>prr.Inc</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prit.PI</a:t>
            </a:r>
            <a:r>
              <a:rPr lang="en-IN" sz="1600" dirty="0">
                <a:latin typeface="Times New Roman" panose="02020603050405020304" pitchFamily="18" charset="0"/>
                <a:cs typeface="Times New Roman" panose="02020603050405020304" pitchFamily="18" charset="0"/>
              </a:rPr>
              <a:t> where </a:t>
            </a:r>
            <a:r>
              <a:rPr lang="en-IN" sz="1600" dirty="0" err="1">
                <a:latin typeface="Times New Roman" panose="02020603050405020304" pitchFamily="18" charset="0"/>
                <a:cs typeface="Times New Roman" panose="02020603050405020304" pitchFamily="18" charset="0"/>
              </a:rPr>
              <a:t>prr.Inc</a:t>
            </a:r>
            <a:r>
              <a:rPr lang="en-IN" sz="1600" dirty="0">
                <a:latin typeface="Times New Roman" panose="02020603050405020304" pitchFamily="18" charset="0"/>
                <a:cs typeface="Times New Roman" panose="02020603050405020304" pitchFamily="18" charset="0"/>
              </a:rPr>
              <a:t> IS NOT NULL order by </a:t>
            </a:r>
            <a:r>
              <a:rPr lang="en-IN" sz="1600" dirty="0" err="1">
                <a:latin typeface="Times New Roman" panose="02020603050405020304" pitchFamily="18" charset="0"/>
                <a:cs typeface="Times New Roman" panose="02020603050405020304" pitchFamily="18" charset="0"/>
              </a:rPr>
              <a:t>prr.PI</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err="1" smtClean="0">
                <a:latin typeface="Times New Roman" panose="02020603050405020304" pitchFamily="18" charset="0"/>
                <a:cs typeface="Times New Roman" panose="02020603050405020304" pitchFamily="18" charset="0"/>
              </a:rPr>
              <a:t>PR_Rank</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prr.PI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prr.Inc</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prr.Outg</a:t>
            </a:r>
            <a:r>
              <a:rPr lang="en-IN" sz="1600" dirty="0">
                <a:latin typeface="Times New Roman" panose="02020603050405020304" pitchFamily="18" charset="0"/>
                <a:cs typeface="Times New Roman" panose="02020603050405020304" pitchFamily="18" charset="0"/>
              </a:rPr>
              <a:t>, (0.15/564705) from </a:t>
            </a:r>
            <a:r>
              <a:rPr lang="en-IN" sz="1600" dirty="0" err="1">
                <a:latin typeface="Times New Roman" panose="02020603050405020304" pitchFamily="18" charset="0"/>
                <a:cs typeface="Times New Roman" panose="02020603050405020304" pitchFamily="18" charset="0"/>
              </a:rPr>
              <a:t>PR_Rank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prr</a:t>
            </a:r>
            <a:r>
              <a:rPr lang="en-IN" sz="1600" dirty="0">
                <a:latin typeface="Times New Roman" panose="02020603050405020304" pitchFamily="18" charset="0"/>
                <a:cs typeface="Times New Roman" panose="02020603050405020304" pitchFamily="18" charset="0"/>
              </a:rPr>
              <a:t> left outer join </a:t>
            </a:r>
            <a:r>
              <a:rPr lang="en-IN" sz="1600" dirty="0" err="1">
                <a:latin typeface="Times New Roman" panose="02020603050405020304" pitchFamily="18" charset="0"/>
                <a:cs typeface="Times New Roman" panose="02020603050405020304" pitchFamily="18" charset="0"/>
              </a:rPr>
              <a:t>PR_Iter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prit</a:t>
            </a:r>
            <a:r>
              <a:rPr lang="en-IN" sz="1600" dirty="0">
                <a:latin typeface="Times New Roman" panose="02020603050405020304" pitchFamily="18" charset="0"/>
                <a:cs typeface="Times New Roman" panose="02020603050405020304" pitchFamily="18" charset="0"/>
              </a:rPr>
              <a:t> on </a:t>
            </a:r>
            <a:r>
              <a:rPr lang="en-IN" sz="1600" dirty="0" err="1">
                <a:latin typeface="Times New Roman" panose="02020603050405020304" pitchFamily="18" charset="0"/>
                <a:cs typeface="Times New Roman" panose="02020603050405020304" pitchFamily="18" charset="0"/>
              </a:rPr>
              <a:t>prr.Inc</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prit.PI</a:t>
            </a:r>
            <a:r>
              <a:rPr lang="en-IN" sz="1600" dirty="0">
                <a:latin typeface="Times New Roman" panose="02020603050405020304" pitchFamily="18" charset="0"/>
                <a:cs typeface="Times New Roman" panose="02020603050405020304" pitchFamily="18" charset="0"/>
              </a:rPr>
              <a:t> where </a:t>
            </a:r>
            <a:r>
              <a:rPr lang="en-IN" sz="1600" dirty="0" err="1">
                <a:latin typeface="Times New Roman" panose="02020603050405020304" pitchFamily="18" charset="0"/>
                <a:cs typeface="Times New Roman" panose="02020603050405020304" pitchFamily="18" charset="0"/>
              </a:rPr>
              <a:t>prr.Inc</a:t>
            </a:r>
            <a:r>
              <a:rPr lang="en-IN" sz="1600" dirty="0">
                <a:latin typeface="Times New Roman" panose="02020603050405020304" pitchFamily="18" charset="0"/>
                <a:cs typeface="Times New Roman" panose="02020603050405020304" pitchFamily="18" charset="0"/>
              </a:rPr>
              <a:t> IS NULL order by </a:t>
            </a:r>
            <a:r>
              <a:rPr lang="en-IN" sz="1600" dirty="0" err="1">
                <a:latin typeface="Times New Roman" panose="02020603050405020304" pitchFamily="18" charset="0"/>
                <a:cs typeface="Times New Roman" panose="02020603050405020304" pitchFamily="18" charset="0"/>
              </a:rPr>
              <a:t>prr.PI</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into table </a:t>
            </a:r>
            <a:r>
              <a:rPr lang="en-IN" sz="1600" dirty="0" err="1" smtClean="0">
                <a:latin typeface="Times New Roman" panose="02020603050405020304" pitchFamily="18" charset="0"/>
                <a:cs typeface="Times New Roman" panose="02020603050405020304" pitchFamily="18" charset="0"/>
              </a:rPr>
              <a:t>PR_Rank</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a:latin typeface="Times New Roman" panose="02020603050405020304" pitchFamily="18" charset="0"/>
                <a:cs typeface="Times New Roman" panose="02020603050405020304" pitchFamily="18" charset="0"/>
              </a:rPr>
              <a:t>PI, </a:t>
            </a:r>
            <a:r>
              <a:rPr lang="en-IN" sz="1600" dirty="0" err="1">
                <a:latin typeface="Times New Roman" panose="02020603050405020304" pitchFamily="18" charset="0"/>
                <a:cs typeface="Times New Roman" panose="02020603050405020304" pitchFamily="18" charset="0"/>
              </a:rPr>
              <a:t>Inc</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Outg</a:t>
            </a:r>
            <a:r>
              <a:rPr lang="en-IN" sz="1600" dirty="0">
                <a:latin typeface="Times New Roman" panose="02020603050405020304" pitchFamily="18" charset="0"/>
                <a:cs typeface="Times New Roman" panose="02020603050405020304" pitchFamily="18" charset="0"/>
              </a:rPr>
              <a:t>, PR from </a:t>
            </a:r>
            <a:r>
              <a:rPr lang="en-IN" sz="1600" dirty="0" err="1">
                <a:latin typeface="Times New Roman" panose="02020603050405020304" pitchFamily="18" charset="0"/>
                <a:cs typeface="Times New Roman" panose="02020603050405020304" pitchFamily="18" charset="0"/>
              </a:rPr>
              <a:t>PR_Rank_Iter</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9606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latin typeface="Times New Roman" panose="02020603050405020304" pitchFamily="18" charset="0"/>
                <a:cs typeface="Times New Roman" panose="02020603050405020304" pitchFamily="18" charset="0"/>
              </a:rPr>
              <a:t>Script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196752"/>
            <a:ext cx="8229600" cy="5472608"/>
          </a:xfrm>
        </p:spPr>
        <p:txBody>
          <a:bodyPr>
            <a:normAutofit/>
          </a:bodyPr>
          <a:lstStyle/>
          <a:p>
            <a:pPr marL="0" indent="0">
              <a:buNone/>
            </a:pPr>
            <a:r>
              <a:rPr lang="en-IN" sz="1600" dirty="0" smtClean="0">
                <a:latin typeface="Times New Roman" panose="02020603050405020304" pitchFamily="18" charset="0"/>
                <a:cs typeface="Times New Roman" panose="02020603050405020304" pitchFamily="18" charset="0"/>
              </a:rPr>
              <a:t>/******** final result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create table </a:t>
            </a:r>
            <a:r>
              <a:rPr lang="en-IN" sz="1600" dirty="0" err="1">
                <a:latin typeface="Times New Roman" panose="02020603050405020304" pitchFamily="18" charset="0"/>
                <a:cs typeface="Times New Roman" panose="02020603050405020304" pitchFamily="18" charset="0"/>
              </a:rPr>
              <a:t>Final_Result</a:t>
            </a:r>
            <a:r>
              <a:rPr lang="en-IN" sz="1600" dirty="0">
                <a:latin typeface="Times New Roman" panose="02020603050405020304" pitchFamily="18" charset="0"/>
                <a:cs typeface="Times New Roman" panose="02020603050405020304" pitchFamily="18" charset="0"/>
              </a:rPr>
              <a:t>(PI INT, </a:t>
            </a:r>
            <a:r>
              <a:rPr lang="en-IN" sz="1600" dirty="0" err="1">
                <a:latin typeface="Times New Roman" panose="02020603050405020304" pitchFamily="18" charset="0"/>
                <a:cs typeface="Times New Roman" panose="02020603050405020304" pitchFamily="18" charset="0"/>
              </a:rPr>
              <a:t>Cnt</a:t>
            </a:r>
            <a:r>
              <a:rPr lang="en-IN" sz="1600" dirty="0">
                <a:latin typeface="Times New Roman" panose="02020603050405020304" pitchFamily="18" charset="0"/>
                <a:cs typeface="Times New Roman" panose="02020603050405020304" pitchFamily="18" charset="0"/>
              </a:rPr>
              <a:t> INT, PR DOUBLE</a:t>
            </a:r>
            <a:r>
              <a:rPr lang="en-IN" sz="1600" dirty="0" smtClean="0">
                <a:latin typeface="Times New Roman" panose="02020603050405020304" pitchFamily="18" charset="0"/>
                <a:cs typeface="Times New Roman" panose="02020603050405020304" pitchFamily="18" charset="0"/>
              </a:rPr>
              <a:t>)</a:t>
            </a:r>
          </a:p>
          <a:p>
            <a:pPr marL="0" indent="0">
              <a:buNone/>
            </a:pPr>
            <a:r>
              <a:rPr lang="en-IN" sz="1600" dirty="0" smtClean="0">
                <a:latin typeface="Times New Roman" panose="02020603050405020304" pitchFamily="18" charset="0"/>
                <a:cs typeface="Times New Roman" panose="02020603050405020304" pitchFamily="18" charset="0"/>
              </a:rPr>
              <a:t>row </a:t>
            </a:r>
            <a:r>
              <a:rPr lang="en-IN" sz="1600" dirty="0">
                <a:latin typeface="Times New Roman" panose="02020603050405020304" pitchFamily="18" charset="0"/>
                <a:cs typeface="Times New Roman" panose="02020603050405020304" pitchFamily="18" charset="0"/>
              </a:rPr>
              <a:t>format </a:t>
            </a:r>
            <a:r>
              <a:rPr lang="en-IN" sz="1600" dirty="0" smtClean="0">
                <a:latin typeface="Times New Roman" panose="02020603050405020304" pitchFamily="18" charset="0"/>
                <a:cs typeface="Times New Roman" panose="02020603050405020304" pitchFamily="18" charset="0"/>
              </a:rPr>
              <a:t>delimited</a:t>
            </a:r>
          </a:p>
          <a:p>
            <a:pPr marL="0" indent="0">
              <a:buNone/>
            </a:pPr>
            <a:r>
              <a:rPr lang="en-IN" sz="1600" dirty="0" smtClean="0">
                <a:latin typeface="Times New Roman" panose="02020603050405020304" pitchFamily="18" charset="0"/>
                <a:cs typeface="Times New Roman" panose="02020603050405020304" pitchFamily="18" charset="0"/>
              </a:rPr>
              <a:t>fields </a:t>
            </a:r>
            <a:r>
              <a:rPr lang="en-IN" sz="1600" dirty="0">
                <a:latin typeface="Times New Roman" panose="02020603050405020304" pitchFamily="18" charset="0"/>
                <a:cs typeface="Times New Roman" panose="02020603050405020304" pitchFamily="18" charset="0"/>
              </a:rPr>
              <a:t>terminated by '\t</a:t>
            </a:r>
            <a:r>
              <a:rPr lang="en-IN" sz="1600" dirty="0" smtClean="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table </a:t>
            </a:r>
            <a:r>
              <a:rPr lang="en-IN" sz="1600" dirty="0" err="1" smtClean="0">
                <a:latin typeface="Times New Roman" panose="02020603050405020304" pitchFamily="18" charset="0"/>
                <a:cs typeface="Times New Roman" panose="02020603050405020304" pitchFamily="18" charset="0"/>
              </a:rPr>
              <a:t>Final_Result</a:t>
            </a: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outg.PI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outg.Cnt</a:t>
            </a:r>
            <a:r>
              <a:rPr lang="en-IN" sz="1600" dirty="0">
                <a:latin typeface="Times New Roman" panose="02020603050405020304" pitchFamily="18" charset="0"/>
                <a:cs typeface="Times New Roman" panose="02020603050405020304" pitchFamily="18" charset="0"/>
              </a:rPr>
              <a:t>, prit.PR from Outgoing </a:t>
            </a:r>
            <a:r>
              <a:rPr lang="en-IN" sz="1600" dirty="0" err="1">
                <a:latin typeface="Times New Roman" panose="02020603050405020304" pitchFamily="18" charset="0"/>
                <a:cs typeface="Times New Roman" panose="02020603050405020304" pitchFamily="18" charset="0"/>
              </a:rPr>
              <a:t>outg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PR_Iter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prit</a:t>
            </a:r>
            <a:r>
              <a:rPr lang="en-IN" sz="1600" dirty="0">
                <a:latin typeface="Times New Roman" panose="02020603050405020304" pitchFamily="18" charset="0"/>
                <a:cs typeface="Times New Roman" panose="02020603050405020304" pitchFamily="18" charset="0"/>
              </a:rPr>
              <a:t> where </a:t>
            </a:r>
            <a:r>
              <a:rPr lang="en-IN" sz="1600" dirty="0" err="1">
                <a:latin typeface="Times New Roman" panose="02020603050405020304" pitchFamily="18" charset="0"/>
                <a:cs typeface="Times New Roman" panose="02020603050405020304" pitchFamily="18" charset="0"/>
              </a:rPr>
              <a:t>outg.PI</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prit.PI</a:t>
            </a:r>
            <a:r>
              <a:rPr lang="en-IN" sz="1600" dirty="0">
                <a:latin typeface="Times New Roman" panose="02020603050405020304" pitchFamily="18" charset="0"/>
                <a:cs typeface="Times New Roman" panose="02020603050405020304" pitchFamily="18" charset="0"/>
              </a:rPr>
              <a:t> order by </a:t>
            </a:r>
            <a:r>
              <a:rPr lang="en-IN" sz="1600" dirty="0" err="1">
                <a:latin typeface="Times New Roman" panose="02020603050405020304" pitchFamily="18" charset="0"/>
                <a:cs typeface="Times New Roman" panose="02020603050405020304" pitchFamily="18" charset="0"/>
              </a:rPr>
              <a:t>outg.PI</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smtClean="0">
                <a:latin typeface="Times New Roman" panose="02020603050405020304" pitchFamily="18" charset="0"/>
                <a:cs typeface="Times New Roman" panose="02020603050405020304" pitchFamily="18" charset="0"/>
              </a:rPr>
              <a:t>insert </a:t>
            </a:r>
            <a:r>
              <a:rPr lang="en-IN" sz="1600" dirty="0">
                <a:latin typeface="Times New Roman" panose="02020603050405020304" pitchFamily="18" charset="0"/>
                <a:cs typeface="Times New Roman" panose="02020603050405020304" pitchFamily="18" charset="0"/>
              </a:rPr>
              <a:t>overwrite local directory '/</a:t>
            </a:r>
            <a:r>
              <a:rPr lang="en-IN" sz="1600" dirty="0" smtClean="0">
                <a:latin typeface="Times New Roman" panose="02020603050405020304" pitchFamily="18" charset="0"/>
                <a:cs typeface="Times New Roman" panose="02020603050405020304" pitchFamily="18" charset="0"/>
              </a:rPr>
              <a:t>home/administrator/Downloads/result.txt‘</a:t>
            </a:r>
          </a:p>
          <a:p>
            <a:pPr marL="0" indent="0">
              <a:buNone/>
            </a:pPr>
            <a:r>
              <a:rPr lang="en-IN" sz="1600" dirty="0" smtClean="0">
                <a:latin typeface="Times New Roman" panose="02020603050405020304" pitchFamily="18" charset="0"/>
                <a:cs typeface="Times New Roman" panose="02020603050405020304" pitchFamily="18" charset="0"/>
              </a:rPr>
              <a:t>row </a:t>
            </a:r>
            <a:r>
              <a:rPr lang="en-IN" sz="1600" dirty="0">
                <a:latin typeface="Times New Roman" panose="02020603050405020304" pitchFamily="18" charset="0"/>
                <a:cs typeface="Times New Roman" panose="02020603050405020304" pitchFamily="18" charset="0"/>
              </a:rPr>
              <a:t>format </a:t>
            </a:r>
            <a:r>
              <a:rPr lang="en-IN" sz="1600" dirty="0" smtClean="0">
                <a:latin typeface="Times New Roman" panose="02020603050405020304" pitchFamily="18" charset="0"/>
                <a:cs typeface="Times New Roman" panose="02020603050405020304" pitchFamily="18" charset="0"/>
              </a:rPr>
              <a:t>delimited</a:t>
            </a:r>
          </a:p>
          <a:p>
            <a:pPr marL="0" indent="0">
              <a:buNone/>
            </a:pPr>
            <a:r>
              <a:rPr lang="en-IN" sz="1600" dirty="0" smtClean="0">
                <a:latin typeface="Times New Roman" panose="02020603050405020304" pitchFamily="18" charset="0"/>
                <a:cs typeface="Times New Roman" panose="02020603050405020304" pitchFamily="18" charset="0"/>
              </a:rPr>
              <a:t>fields </a:t>
            </a:r>
            <a:r>
              <a:rPr lang="en-IN" sz="1600" dirty="0">
                <a:latin typeface="Times New Roman" panose="02020603050405020304" pitchFamily="18" charset="0"/>
                <a:cs typeface="Times New Roman" panose="02020603050405020304" pitchFamily="18" charset="0"/>
              </a:rPr>
              <a:t>terminated by '\</a:t>
            </a:r>
            <a:r>
              <a:rPr lang="en-IN" sz="1600" dirty="0" smtClean="0">
                <a:latin typeface="Times New Roman" panose="02020603050405020304" pitchFamily="18" charset="0"/>
                <a:cs typeface="Times New Roman" panose="02020603050405020304" pitchFamily="18" charset="0"/>
              </a:rPr>
              <a:t>t‘</a:t>
            </a:r>
          </a:p>
          <a:p>
            <a:pPr marL="0" indent="0">
              <a:buNone/>
            </a:pPr>
            <a:r>
              <a:rPr lang="en-IN" sz="1600" dirty="0" smtClean="0">
                <a:latin typeface="Times New Roman" panose="02020603050405020304" pitchFamily="18" charset="0"/>
                <a:cs typeface="Times New Roman" panose="02020603050405020304" pitchFamily="18" charset="0"/>
              </a:rPr>
              <a:t>select </a:t>
            </a:r>
            <a:r>
              <a:rPr lang="en-IN" sz="1600" dirty="0">
                <a:latin typeface="Times New Roman" panose="02020603050405020304" pitchFamily="18" charset="0"/>
                <a:cs typeface="Times New Roman" panose="02020603050405020304" pitchFamily="18" charset="0"/>
              </a:rPr>
              <a:t>PI, </a:t>
            </a:r>
            <a:r>
              <a:rPr lang="en-IN" sz="1600" dirty="0" err="1">
                <a:latin typeface="Times New Roman" panose="02020603050405020304" pitchFamily="18" charset="0"/>
                <a:cs typeface="Times New Roman" panose="02020603050405020304" pitchFamily="18" charset="0"/>
              </a:rPr>
              <a:t>Cnt</a:t>
            </a:r>
            <a:r>
              <a:rPr lang="en-IN" sz="1600" dirty="0">
                <a:latin typeface="Times New Roman" panose="02020603050405020304" pitchFamily="18" charset="0"/>
                <a:cs typeface="Times New Roman" panose="02020603050405020304" pitchFamily="18" charset="0"/>
              </a:rPr>
              <a:t>, PR from </a:t>
            </a:r>
            <a:r>
              <a:rPr lang="en-IN" sz="1600" dirty="0" err="1">
                <a:latin typeface="Times New Roman" panose="02020603050405020304" pitchFamily="18" charset="0"/>
                <a:cs typeface="Times New Roman" panose="02020603050405020304" pitchFamily="18" charset="0"/>
              </a:rPr>
              <a:t>Final_Result</a:t>
            </a:r>
            <a:r>
              <a:rPr lang="en-IN" sz="1600" dirty="0">
                <a:latin typeface="Times New Roman" panose="02020603050405020304" pitchFamily="18" charset="0"/>
                <a:cs typeface="Times New Roman" panose="02020603050405020304" pitchFamily="18" charset="0"/>
              </a:rPr>
              <a:t> order by PR DESC limit 10;</a:t>
            </a: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672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Output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8922" y="1600200"/>
            <a:ext cx="8046156"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3600" dirty="0" smtClean="0">
                <a:latin typeface="Times New Roman" panose="02020603050405020304" pitchFamily="18" charset="0"/>
                <a:cs typeface="Times New Roman" panose="02020603050405020304" pitchFamily="18" charset="0"/>
              </a:rPr>
              <a:t>With page rank algorithm implementation using map reduce and hive scripts, we could find the top ten papers with highest page rank.</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Procedure</a:t>
            </a:r>
          </a:p>
          <a:p>
            <a:r>
              <a:rPr lang="en-US" dirty="0" smtClean="0">
                <a:latin typeface="Times New Roman" panose="02020603050405020304" pitchFamily="18" charset="0"/>
                <a:cs typeface="Times New Roman" panose="02020603050405020304" pitchFamily="18" charset="0"/>
              </a:rPr>
              <a:t>Map Reduce Implementation</a:t>
            </a:r>
          </a:p>
          <a:p>
            <a:r>
              <a:rPr lang="en-US" dirty="0" smtClean="0">
                <a:latin typeface="Times New Roman" panose="02020603050405020304" pitchFamily="18" charset="0"/>
                <a:cs typeface="Times New Roman" panose="02020603050405020304" pitchFamily="18" charset="0"/>
              </a:rPr>
              <a:t>Hive Implementation</a:t>
            </a:r>
          </a:p>
          <a:p>
            <a:r>
              <a:rPr lang="en-US" dirty="0" smtClean="0">
                <a:latin typeface="Times New Roman" panose="02020603050405020304" pitchFamily="18" charset="0"/>
                <a:cs typeface="Times New Roman" panose="02020603050405020304" pitchFamily="18" charset="0"/>
              </a:rPr>
              <a:t>Conclusion</a:t>
            </a:r>
          </a:p>
          <a:p>
            <a:r>
              <a:rPr lang="en-US" dirty="0" smtClean="0">
                <a:latin typeface="Times New Roman" panose="02020603050405020304" pitchFamily="18" charset="0"/>
                <a:cs typeface="Times New Roman" panose="02020603050405020304" pitchFamily="18" charset="0"/>
              </a:rPr>
              <a:t>Reference</a:t>
            </a:r>
          </a:p>
          <a:p>
            <a:endParaRPr lang="en-US" dirty="0" smtClean="0"/>
          </a:p>
          <a:p>
            <a:endParaRPr lang="en-IN" dirty="0"/>
          </a:p>
        </p:txBody>
      </p:sp>
    </p:spTree>
    <p:extLst>
      <p:ext uri="{BB962C8B-B14F-4D97-AF65-F5344CB8AC3E}">
        <p14:creationId xmlns:p14="http://schemas.microsoft.com/office/powerpoint/2010/main" val="3023083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31995"/>
            <a:ext cx="8229600" cy="4525963"/>
          </a:xfrm>
        </p:spPr>
        <p:txBody>
          <a:bodyPr/>
          <a:lstStyle/>
          <a:p>
            <a:pPr lvl="0"/>
            <a:r>
              <a:rPr lang="en-US" u="sng" dirty="0">
                <a:latin typeface="Times New Roman" panose="02020603050405020304" pitchFamily="18" charset="0"/>
                <a:cs typeface="Times New Roman" panose="02020603050405020304" pitchFamily="18" charset="0"/>
                <a:hlinkClick r:id="rId2"/>
              </a:rPr>
              <a:t>https://hadoop.apache.org/docs/r1.2.1/api/</a:t>
            </a:r>
            <a:endParaRPr lang="en-US" dirty="0">
              <a:latin typeface="Times New Roman" panose="02020603050405020304" pitchFamily="18" charset="0"/>
              <a:cs typeface="Times New Roman" panose="02020603050405020304" pitchFamily="18" charset="0"/>
            </a:endParaRPr>
          </a:p>
          <a:p>
            <a:pPr lvl="0"/>
            <a:r>
              <a:rPr lang="en-US" u="sng" dirty="0">
                <a:latin typeface="Times New Roman" panose="02020603050405020304" pitchFamily="18" charset="0"/>
                <a:cs typeface="Times New Roman" panose="02020603050405020304" pitchFamily="18" charset="0"/>
                <a:hlinkClick r:id="rId3"/>
              </a:rPr>
              <a:t>https://cwiki.apache.org/confluence/display/Hive/LanguageManual</a:t>
            </a:r>
            <a:endParaRPr lang="en-US" dirty="0">
              <a:latin typeface="Times New Roman" panose="02020603050405020304" pitchFamily="18" charset="0"/>
              <a:cs typeface="Times New Roman" panose="02020603050405020304" pitchFamily="18" charset="0"/>
            </a:endParaRPr>
          </a:p>
          <a:p>
            <a:pPr lvl="0"/>
            <a:r>
              <a:rPr lang="en-US" u="sng" dirty="0">
                <a:latin typeface="Times New Roman" panose="02020603050405020304" pitchFamily="18" charset="0"/>
                <a:cs typeface="Times New Roman" panose="02020603050405020304" pitchFamily="18" charset="0"/>
                <a:hlinkClick r:id="rId4"/>
              </a:rPr>
              <a:t>http://www.cs.princeton.edu/~chazelle/courses/BIB/pagerank.htm</a:t>
            </a:r>
            <a:endParaRPr lang="en-US" dirty="0">
              <a:latin typeface="Times New Roman" panose="02020603050405020304" pitchFamily="18" charset="0"/>
              <a:cs typeface="Times New Roman" panose="02020603050405020304" pitchFamily="18" charset="0"/>
            </a:endParaRPr>
          </a:p>
          <a:p>
            <a:pPr lvl="0"/>
            <a:r>
              <a:rPr lang="en-US" u="sng" dirty="0">
                <a:latin typeface="Times New Roman" panose="02020603050405020304" pitchFamily="18" charset="0"/>
                <a:cs typeface="Times New Roman" panose="02020603050405020304" pitchFamily="18" charset="0"/>
                <a:hlinkClick r:id="rId5"/>
              </a:rPr>
              <a:t>http://pr.efactory.de/e-pagerank-algorithm.shtml</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In this project we implemented the page rank algorithm which was innovated by Google upon the DBLP citation network dataset.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We have performed 10 iterations using the Hive Script to find the top ten ranked pages. We used the map reduce  to find the page index and the citations..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Procedure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We used the map reduce to get the paper index and its citation</a:t>
            </a:r>
          </a:p>
          <a:p>
            <a:r>
              <a:rPr lang="en-US" dirty="0" smtClean="0">
                <a:latin typeface="Times New Roman" panose="02020603050405020304" pitchFamily="18" charset="0"/>
                <a:cs typeface="Times New Roman" panose="02020603050405020304" pitchFamily="18" charset="0"/>
              </a:rPr>
              <a:t>Saved all the output in a file Link.txt.</a:t>
            </a:r>
          </a:p>
          <a:p>
            <a:r>
              <a:rPr lang="en-US" dirty="0" smtClean="0">
                <a:latin typeface="Times New Roman" panose="02020603050405020304" pitchFamily="18" charset="0"/>
                <a:cs typeface="Times New Roman" panose="02020603050405020304" pitchFamily="18" charset="0"/>
              </a:rPr>
              <a:t>Used Hive script to calculate the page rank and perform the 10 iterations.</a:t>
            </a:r>
          </a:p>
          <a:p>
            <a:r>
              <a:rPr lang="en-US" dirty="0" smtClean="0">
                <a:latin typeface="Times New Roman" panose="02020603050405020304" pitchFamily="18" charset="0"/>
                <a:cs typeface="Times New Roman" panose="02020603050405020304" pitchFamily="18" charset="0"/>
              </a:rPr>
              <a:t> Saved the output in the file paper_rank.txt.</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Map Reduce 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IN" dirty="0" smtClean="0">
                <a:latin typeface="Times New Roman" panose="02020603050405020304" pitchFamily="18" charset="0"/>
                <a:cs typeface="Times New Roman" panose="02020603050405020304" pitchFamily="18" charset="0"/>
              </a:rPr>
              <a:t>DBLP Input Format : </a:t>
            </a:r>
            <a:r>
              <a:rPr lang="en-IN" sz="2800" dirty="0" smtClean="0">
                <a:latin typeface="Times New Roman" panose="02020603050405020304" pitchFamily="18" charset="0"/>
                <a:cs typeface="Times New Roman" panose="02020603050405020304" pitchFamily="18" charset="0"/>
              </a:rPr>
              <a:t>We have used DBLPInputFormat.java class where we parse the given DBLP-Citation-network V7 data. We have used several overridden methods of </a:t>
            </a:r>
            <a:r>
              <a:rPr lang="en-IN" sz="2800" dirty="0" err="1" smtClean="0">
                <a:latin typeface="Times New Roman" panose="02020603050405020304" pitchFamily="18" charset="0"/>
                <a:cs typeface="Times New Roman" panose="02020603050405020304" pitchFamily="18" charset="0"/>
              </a:rPr>
              <a:t>InputFormat</a:t>
            </a:r>
            <a:r>
              <a:rPr lang="en-IN" sz="2800" dirty="0" smtClean="0">
                <a:latin typeface="Times New Roman" panose="02020603050405020304" pitchFamily="18" charset="0"/>
                <a:cs typeface="Times New Roman" panose="02020603050405020304" pitchFamily="18" charset="0"/>
              </a:rPr>
              <a:t> and </a:t>
            </a:r>
            <a:r>
              <a:rPr lang="en-IN" sz="2800" smtClean="0">
                <a:latin typeface="Times New Roman" panose="02020603050405020304" pitchFamily="18" charset="0"/>
                <a:cs typeface="Times New Roman" panose="02020603050405020304" pitchFamily="18" charset="0"/>
              </a:rPr>
              <a:t>RecordReder </a:t>
            </a:r>
            <a:r>
              <a:rPr lang="en-IN" sz="2800" dirty="0" smtClean="0">
                <a:latin typeface="Times New Roman" panose="02020603050405020304" pitchFamily="18" charset="0"/>
                <a:cs typeface="Times New Roman" panose="02020603050405020304" pitchFamily="18" charset="0"/>
              </a:rPr>
              <a:t>like </a:t>
            </a:r>
            <a:r>
              <a:rPr lang="en-IN" sz="2800" dirty="0" err="1" smtClean="0">
                <a:latin typeface="Times New Roman" panose="02020603050405020304" pitchFamily="18" charset="0"/>
                <a:cs typeface="Times New Roman" panose="02020603050405020304" pitchFamily="18" charset="0"/>
              </a:rPr>
              <a:t>createRecordReader</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nextKeyValue</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getCurrentKey</a:t>
            </a:r>
            <a:r>
              <a:rPr lang="en-IN" sz="2800" dirty="0" smtClean="0">
                <a:latin typeface="Times New Roman" panose="02020603050405020304" pitchFamily="18" charset="0"/>
                <a:cs typeface="Times New Roman" panose="02020603050405020304" pitchFamily="18" charset="0"/>
              </a:rPr>
              <a:t>(), etc. to achieve this.</a:t>
            </a:r>
          </a:p>
          <a:p>
            <a:r>
              <a:rPr lang="en-IN" sz="3500" dirty="0" err="1" smtClean="0">
                <a:latin typeface="Times New Roman" panose="02020603050405020304" pitchFamily="18" charset="0"/>
                <a:cs typeface="Times New Roman" panose="02020603050405020304" pitchFamily="18" charset="0"/>
              </a:rPr>
              <a:t>Mapper</a:t>
            </a:r>
            <a:r>
              <a:rPr lang="en-IN" sz="2800" dirty="0" smtClean="0">
                <a:latin typeface="Times New Roman" panose="02020603050405020304" pitchFamily="18" charset="0"/>
                <a:cs typeface="Times New Roman" panose="02020603050405020304" pitchFamily="18" charset="0"/>
              </a:rPr>
              <a:t>: We used PageRankMapper.java class to parse the output from the DBLP input format. We get the input in </a:t>
            </a:r>
            <a:r>
              <a:rPr lang="en-IN" sz="2800" dirty="0" err="1" smtClean="0">
                <a:latin typeface="Times New Roman" panose="02020603050405020304" pitchFamily="18" charset="0"/>
                <a:cs typeface="Times New Roman" panose="02020603050405020304" pitchFamily="18" charset="0"/>
              </a:rPr>
              <a:t>mapper</a:t>
            </a:r>
            <a:r>
              <a:rPr lang="en-IN" sz="2800" dirty="0" smtClean="0">
                <a:latin typeface="Times New Roman" panose="02020603050405020304" pitchFamily="18" charset="0"/>
                <a:cs typeface="Times New Roman" panose="02020603050405020304" pitchFamily="18" charset="0"/>
              </a:rPr>
              <a:t> in the format like #*………….\n\n\n!#. We parse this input in </a:t>
            </a:r>
            <a:r>
              <a:rPr lang="en-IN" sz="2800" dirty="0" err="1" smtClean="0">
                <a:latin typeface="Times New Roman" panose="02020603050405020304" pitchFamily="18" charset="0"/>
                <a:cs typeface="Times New Roman" panose="02020603050405020304" pitchFamily="18" charset="0"/>
              </a:rPr>
              <a:t>mapper</a:t>
            </a:r>
            <a:r>
              <a:rPr lang="en-IN" sz="2800" dirty="0" smtClean="0">
                <a:latin typeface="Times New Roman" panose="02020603050405020304" pitchFamily="18" charset="0"/>
                <a:cs typeface="Times New Roman" panose="02020603050405020304" pitchFamily="18" charset="0"/>
              </a:rPr>
              <a:t> to emit key as index of page and the value as reference index.</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Reducer: </a:t>
            </a:r>
            <a:r>
              <a:rPr lang="en-IN" sz="2800" dirty="0" smtClean="0">
                <a:latin typeface="Times New Roman" panose="02020603050405020304" pitchFamily="18" charset="0"/>
                <a:cs typeface="Times New Roman" panose="02020603050405020304" pitchFamily="18" charset="0"/>
              </a:rPr>
              <a:t>We use PageRankReducer.java class to emit all the pages with its corresponding page references as a link graph.</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340768"/>
            <a:ext cx="8229600" cy="5400600"/>
          </a:xfrm>
        </p:spPr>
        <p:txBody>
          <a:bodyPr>
            <a:normAutofit fontScale="85000" lnSpcReduction="20000"/>
          </a:bodyPr>
          <a:lstStyle/>
          <a:p>
            <a:r>
              <a:rPr lang="en-IN" b="1" dirty="0" smtClean="0">
                <a:latin typeface="Times New Roman" panose="02020603050405020304" pitchFamily="18" charset="0"/>
                <a:cs typeface="Times New Roman" panose="02020603050405020304" pitchFamily="18" charset="0"/>
              </a:rPr>
              <a:t>Driver Class Settings:</a:t>
            </a:r>
            <a:endParaRPr lang="en-IN" dirty="0" smtClean="0">
              <a:latin typeface="Times New Roman" panose="02020603050405020304" pitchFamily="18" charset="0"/>
              <a:cs typeface="Times New Roman" panose="02020603050405020304" pitchFamily="18" charset="0"/>
            </a:endParaRPr>
          </a:p>
          <a:p>
            <a:pPr marL="457200" lvl="1" indent="0">
              <a:buNone/>
            </a:pPr>
            <a:r>
              <a:rPr lang="en-IN" dirty="0" smtClean="0">
                <a:solidFill>
                  <a:schemeClr val="tx2"/>
                </a:solidFill>
                <a:latin typeface="Times New Roman" panose="02020603050405020304" pitchFamily="18" charset="0"/>
                <a:cs typeface="Times New Roman" panose="02020603050405020304" pitchFamily="18" charset="0"/>
              </a:rPr>
              <a:t>Job </a:t>
            </a:r>
            <a:r>
              <a:rPr lang="en-IN" dirty="0">
                <a:solidFill>
                  <a:schemeClr val="tx2"/>
                </a:solidFill>
                <a:latin typeface="Times New Roman" panose="02020603050405020304" pitchFamily="18" charset="0"/>
                <a:cs typeface="Times New Roman" panose="02020603050405020304" pitchFamily="18" charset="0"/>
              </a:rPr>
              <a:t>job= new Job(</a:t>
            </a:r>
            <a:r>
              <a:rPr lang="en-IN" dirty="0" err="1">
                <a:solidFill>
                  <a:schemeClr val="tx2"/>
                </a:solidFill>
                <a:latin typeface="Times New Roman" panose="02020603050405020304" pitchFamily="18" charset="0"/>
                <a:cs typeface="Times New Roman" panose="02020603050405020304" pitchFamily="18" charset="0"/>
              </a:rPr>
              <a:t>getConf</a:t>
            </a:r>
            <a:r>
              <a:rPr lang="en-IN" dirty="0" smtClean="0">
                <a:solidFill>
                  <a:schemeClr val="tx2"/>
                </a:solidFill>
                <a:latin typeface="Times New Roman" panose="02020603050405020304" pitchFamily="18" charset="0"/>
                <a:cs typeface="Times New Roman" panose="02020603050405020304" pitchFamily="18" charset="0"/>
              </a:rPr>
              <a:t>());	</a:t>
            </a:r>
          </a:p>
          <a:p>
            <a:pPr marL="457200" lvl="1" indent="0">
              <a:buNone/>
            </a:pPr>
            <a:r>
              <a:rPr lang="en-IN" dirty="0" err="1" smtClean="0">
                <a:solidFill>
                  <a:schemeClr val="tx2"/>
                </a:solidFill>
                <a:latin typeface="Times New Roman" panose="02020603050405020304" pitchFamily="18" charset="0"/>
                <a:cs typeface="Times New Roman" panose="02020603050405020304" pitchFamily="18" charset="0"/>
              </a:rPr>
              <a:t>job.setJarByClass</a:t>
            </a:r>
            <a:r>
              <a:rPr lang="en-IN" dirty="0" smtClean="0">
                <a:solidFill>
                  <a:schemeClr val="tx2"/>
                </a:solidFill>
                <a:latin typeface="Times New Roman" panose="02020603050405020304" pitchFamily="18" charset="0"/>
                <a:cs typeface="Times New Roman" panose="02020603050405020304" pitchFamily="18" charset="0"/>
              </a:rPr>
              <a:t>(</a:t>
            </a:r>
            <a:r>
              <a:rPr lang="en-IN" dirty="0" err="1" smtClean="0">
                <a:solidFill>
                  <a:schemeClr val="tx2"/>
                </a:solidFill>
                <a:latin typeface="Times New Roman" panose="02020603050405020304" pitchFamily="18" charset="0"/>
                <a:cs typeface="Times New Roman" panose="02020603050405020304" pitchFamily="18" charset="0"/>
              </a:rPr>
              <a:t>PageRankDriver.class</a:t>
            </a:r>
            <a:r>
              <a:rPr lang="en-IN" dirty="0" smtClean="0">
                <a:solidFill>
                  <a:schemeClr val="tx2"/>
                </a:solidFill>
                <a:latin typeface="Times New Roman" panose="02020603050405020304" pitchFamily="18" charset="0"/>
                <a:cs typeface="Times New Roman" panose="02020603050405020304" pitchFamily="18" charset="0"/>
              </a:rPr>
              <a:t>);</a:t>
            </a:r>
          </a:p>
          <a:p>
            <a:pPr marL="457200" lvl="1" indent="0">
              <a:buNone/>
            </a:pPr>
            <a:r>
              <a:rPr lang="en-IN" dirty="0" err="1" smtClean="0">
                <a:solidFill>
                  <a:schemeClr val="tx2"/>
                </a:solidFill>
                <a:latin typeface="Times New Roman" panose="02020603050405020304" pitchFamily="18" charset="0"/>
                <a:cs typeface="Times New Roman" panose="02020603050405020304" pitchFamily="18" charset="0"/>
              </a:rPr>
              <a:t>job.setJobName</a:t>
            </a:r>
            <a:r>
              <a:rPr lang="en-IN" dirty="0">
                <a:solidFill>
                  <a:schemeClr val="tx2"/>
                </a:solidFill>
                <a:latin typeface="Times New Roman" panose="02020603050405020304" pitchFamily="18" charset="0"/>
                <a:cs typeface="Times New Roman" panose="02020603050405020304" pitchFamily="18" charset="0"/>
              </a:rPr>
              <a:t>("</a:t>
            </a:r>
            <a:r>
              <a:rPr lang="en-IN" dirty="0" err="1">
                <a:solidFill>
                  <a:schemeClr val="tx2"/>
                </a:solidFill>
                <a:latin typeface="Times New Roman" panose="02020603050405020304" pitchFamily="18" charset="0"/>
                <a:cs typeface="Times New Roman" panose="02020603050405020304" pitchFamily="18" charset="0"/>
              </a:rPr>
              <a:t>pagerank</a:t>
            </a:r>
            <a:r>
              <a:rPr lang="en-IN" dirty="0" smtClean="0">
                <a:solidFill>
                  <a:schemeClr val="tx2"/>
                </a:solidFill>
                <a:latin typeface="Times New Roman" panose="02020603050405020304" pitchFamily="18" charset="0"/>
                <a:cs typeface="Times New Roman" panose="02020603050405020304" pitchFamily="18" charset="0"/>
              </a:rPr>
              <a:t>");</a:t>
            </a:r>
          </a:p>
          <a:p>
            <a:pPr marL="457200" lvl="1" indent="0">
              <a:buNone/>
            </a:pPr>
            <a:endParaRPr lang="en-IN" dirty="0">
              <a:solidFill>
                <a:schemeClr val="tx2"/>
              </a:solidFill>
              <a:latin typeface="Times New Roman" panose="02020603050405020304" pitchFamily="18" charset="0"/>
              <a:cs typeface="Times New Roman" panose="02020603050405020304" pitchFamily="18" charset="0"/>
            </a:endParaRPr>
          </a:p>
          <a:p>
            <a:pPr marL="457200" lvl="1" indent="0">
              <a:buNone/>
            </a:pPr>
            <a:r>
              <a:rPr lang="en-IN" dirty="0" smtClean="0">
                <a:solidFill>
                  <a:schemeClr val="tx2"/>
                </a:solidFill>
                <a:latin typeface="Times New Roman" panose="02020603050405020304" pitchFamily="18" charset="0"/>
                <a:cs typeface="Times New Roman" panose="02020603050405020304" pitchFamily="18" charset="0"/>
              </a:rPr>
              <a:t>//</a:t>
            </a:r>
            <a:r>
              <a:rPr lang="en-IN" dirty="0">
                <a:solidFill>
                  <a:schemeClr val="tx2"/>
                </a:solidFill>
                <a:latin typeface="Times New Roman" panose="02020603050405020304" pitchFamily="18" charset="0"/>
                <a:cs typeface="Times New Roman" panose="02020603050405020304" pitchFamily="18" charset="0"/>
              </a:rPr>
              <a:t>Setting the mapper, </a:t>
            </a:r>
            <a:r>
              <a:rPr lang="en-IN" dirty="0" smtClean="0">
                <a:solidFill>
                  <a:schemeClr val="tx2"/>
                </a:solidFill>
                <a:latin typeface="Times New Roman" panose="02020603050405020304" pitchFamily="18" charset="0"/>
                <a:cs typeface="Times New Roman" panose="02020603050405020304" pitchFamily="18" charset="0"/>
              </a:rPr>
              <a:t>reducer classes</a:t>
            </a:r>
          </a:p>
          <a:p>
            <a:pPr marL="457200" lvl="1" indent="0">
              <a:buNone/>
            </a:pPr>
            <a:r>
              <a:rPr lang="en-IN" dirty="0" err="1" smtClean="0">
                <a:solidFill>
                  <a:schemeClr val="tx2"/>
                </a:solidFill>
                <a:latin typeface="Times New Roman" panose="02020603050405020304" pitchFamily="18" charset="0"/>
                <a:cs typeface="Times New Roman" panose="02020603050405020304" pitchFamily="18" charset="0"/>
              </a:rPr>
              <a:t>job.setMapperClass</a:t>
            </a:r>
            <a:r>
              <a:rPr lang="en-IN" dirty="0" smtClean="0">
                <a:solidFill>
                  <a:schemeClr val="tx2"/>
                </a:solidFill>
                <a:latin typeface="Times New Roman" panose="02020603050405020304" pitchFamily="18" charset="0"/>
                <a:cs typeface="Times New Roman" panose="02020603050405020304" pitchFamily="18" charset="0"/>
              </a:rPr>
              <a:t>(</a:t>
            </a:r>
            <a:r>
              <a:rPr lang="en-IN" dirty="0" err="1" smtClean="0">
                <a:solidFill>
                  <a:schemeClr val="tx2"/>
                </a:solidFill>
                <a:latin typeface="Times New Roman" panose="02020603050405020304" pitchFamily="18" charset="0"/>
                <a:cs typeface="Times New Roman" panose="02020603050405020304" pitchFamily="18" charset="0"/>
              </a:rPr>
              <a:t>PageRankMapper.class</a:t>
            </a:r>
            <a:r>
              <a:rPr lang="en-IN" dirty="0" smtClean="0">
                <a:solidFill>
                  <a:schemeClr val="tx2"/>
                </a:solidFill>
                <a:latin typeface="Times New Roman" panose="02020603050405020304" pitchFamily="18" charset="0"/>
                <a:cs typeface="Times New Roman" panose="02020603050405020304" pitchFamily="18" charset="0"/>
              </a:rPr>
              <a:t>);</a:t>
            </a:r>
          </a:p>
          <a:p>
            <a:pPr marL="457200" lvl="1" indent="0">
              <a:buNone/>
            </a:pPr>
            <a:r>
              <a:rPr lang="en-IN" dirty="0" err="1" smtClean="0">
                <a:solidFill>
                  <a:schemeClr val="tx2"/>
                </a:solidFill>
                <a:latin typeface="Times New Roman" panose="02020603050405020304" pitchFamily="18" charset="0"/>
                <a:cs typeface="Times New Roman" panose="02020603050405020304" pitchFamily="18" charset="0"/>
              </a:rPr>
              <a:t>job.setReducerClass</a:t>
            </a:r>
            <a:r>
              <a:rPr lang="en-IN" dirty="0" smtClean="0">
                <a:solidFill>
                  <a:schemeClr val="tx2"/>
                </a:solidFill>
                <a:latin typeface="Times New Roman" panose="02020603050405020304" pitchFamily="18" charset="0"/>
                <a:cs typeface="Times New Roman" panose="02020603050405020304" pitchFamily="18" charset="0"/>
              </a:rPr>
              <a:t>(</a:t>
            </a:r>
            <a:r>
              <a:rPr lang="en-IN" dirty="0" err="1" smtClean="0">
                <a:solidFill>
                  <a:schemeClr val="tx2"/>
                </a:solidFill>
                <a:latin typeface="Times New Roman" panose="02020603050405020304" pitchFamily="18" charset="0"/>
                <a:cs typeface="Times New Roman" panose="02020603050405020304" pitchFamily="18" charset="0"/>
              </a:rPr>
              <a:t>PageRankReducer.class</a:t>
            </a:r>
            <a:r>
              <a:rPr lang="en-IN" dirty="0" smtClean="0">
                <a:solidFill>
                  <a:schemeClr val="tx2"/>
                </a:solidFill>
                <a:latin typeface="Times New Roman" panose="02020603050405020304" pitchFamily="18" charset="0"/>
                <a:cs typeface="Times New Roman" panose="02020603050405020304" pitchFamily="18" charset="0"/>
              </a:rPr>
              <a:t>);</a:t>
            </a:r>
          </a:p>
          <a:p>
            <a:pPr marL="457200" lvl="1" indent="0">
              <a:buNone/>
            </a:pPr>
            <a:r>
              <a:rPr lang="en-IN" dirty="0" err="1" smtClean="0">
                <a:solidFill>
                  <a:schemeClr val="tx2"/>
                </a:solidFill>
                <a:latin typeface="Times New Roman" panose="02020603050405020304" pitchFamily="18" charset="0"/>
                <a:cs typeface="Times New Roman" panose="02020603050405020304" pitchFamily="18" charset="0"/>
              </a:rPr>
              <a:t>job.setInputFormatClass</a:t>
            </a:r>
            <a:r>
              <a:rPr lang="en-IN" dirty="0" smtClean="0">
                <a:solidFill>
                  <a:schemeClr val="tx2"/>
                </a:solidFill>
                <a:latin typeface="Times New Roman" panose="02020603050405020304" pitchFamily="18" charset="0"/>
                <a:cs typeface="Times New Roman" panose="02020603050405020304" pitchFamily="18" charset="0"/>
              </a:rPr>
              <a:t>(</a:t>
            </a:r>
            <a:r>
              <a:rPr lang="en-IN" dirty="0" err="1" smtClean="0">
                <a:solidFill>
                  <a:schemeClr val="tx2"/>
                </a:solidFill>
                <a:latin typeface="Times New Roman" panose="02020603050405020304" pitchFamily="18" charset="0"/>
                <a:cs typeface="Times New Roman" panose="02020603050405020304" pitchFamily="18" charset="0"/>
              </a:rPr>
              <a:t>DBLPInputFormat.class</a:t>
            </a:r>
            <a:r>
              <a:rPr lang="en-IN" dirty="0" smtClean="0">
                <a:solidFill>
                  <a:schemeClr val="tx2"/>
                </a:solidFill>
                <a:latin typeface="Times New Roman" panose="02020603050405020304" pitchFamily="18" charset="0"/>
                <a:cs typeface="Times New Roman" panose="02020603050405020304" pitchFamily="18" charset="0"/>
              </a:rPr>
              <a:t>);</a:t>
            </a:r>
          </a:p>
          <a:p>
            <a:pPr marL="457200" lvl="1" indent="0">
              <a:buNone/>
            </a:pPr>
            <a:endParaRPr lang="en-IN" dirty="0" smtClean="0">
              <a:solidFill>
                <a:schemeClr val="tx2"/>
              </a:solidFill>
              <a:latin typeface="Times New Roman" panose="02020603050405020304" pitchFamily="18" charset="0"/>
              <a:cs typeface="Times New Roman" panose="02020603050405020304" pitchFamily="18" charset="0"/>
            </a:endParaRPr>
          </a:p>
          <a:p>
            <a:pPr marL="457200" lvl="1" indent="0">
              <a:buNone/>
            </a:pPr>
            <a:r>
              <a:rPr lang="en-IN" dirty="0" smtClean="0">
                <a:solidFill>
                  <a:schemeClr val="tx2"/>
                </a:solidFill>
                <a:latin typeface="Times New Roman" panose="02020603050405020304" pitchFamily="18" charset="0"/>
                <a:cs typeface="Times New Roman" panose="02020603050405020304" pitchFamily="18" charset="0"/>
              </a:rPr>
              <a:t>//</a:t>
            </a:r>
            <a:r>
              <a:rPr lang="en-IN" dirty="0">
                <a:solidFill>
                  <a:schemeClr val="tx2"/>
                </a:solidFill>
                <a:latin typeface="Times New Roman" panose="02020603050405020304" pitchFamily="18" charset="0"/>
                <a:cs typeface="Times New Roman" panose="02020603050405020304" pitchFamily="18" charset="0"/>
              </a:rPr>
              <a:t>Setting the format of the key-value pair to write in the output </a:t>
            </a:r>
            <a:r>
              <a:rPr lang="en-IN" dirty="0" smtClean="0">
                <a:solidFill>
                  <a:schemeClr val="tx2"/>
                </a:solidFill>
                <a:latin typeface="Times New Roman" panose="02020603050405020304" pitchFamily="18" charset="0"/>
                <a:cs typeface="Times New Roman" panose="02020603050405020304" pitchFamily="18" charset="0"/>
              </a:rPr>
              <a:t>file.</a:t>
            </a:r>
          </a:p>
          <a:p>
            <a:pPr marL="457200" lvl="1" indent="0">
              <a:buNone/>
            </a:pPr>
            <a:r>
              <a:rPr lang="en-IN" dirty="0" err="1" smtClean="0">
                <a:solidFill>
                  <a:schemeClr val="tx2"/>
                </a:solidFill>
                <a:latin typeface="Times New Roman" panose="02020603050405020304" pitchFamily="18" charset="0"/>
                <a:cs typeface="Times New Roman" panose="02020603050405020304" pitchFamily="18" charset="0"/>
              </a:rPr>
              <a:t>job.setOutputKeyClass</a:t>
            </a:r>
            <a:r>
              <a:rPr lang="en-IN" dirty="0" smtClean="0">
                <a:solidFill>
                  <a:schemeClr val="tx2"/>
                </a:solidFill>
                <a:latin typeface="Times New Roman" panose="02020603050405020304" pitchFamily="18" charset="0"/>
                <a:cs typeface="Times New Roman" panose="02020603050405020304" pitchFamily="18" charset="0"/>
              </a:rPr>
              <a:t>(</a:t>
            </a:r>
            <a:r>
              <a:rPr lang="en-IN" dirty="0" err="1" smtClean="0">
                <a:solidFill>
                  <a:schemeClr val="tx2"/>
                </a:solidFill>
                <a:latin typeface="Times New Roman" panose="02020603050405020304" pitchFamily="18" charset="0"/>
                <a:cs typeface="Times New Roman" panose="02020603050405020304" pitchFamily="18" charset="0"/>
              </a:rPr>
              <a:t>IntWritable.class</a:t>
            </a:r>
            <a:r>
              <a:rPr lang="en-IN" dirty="0" smtClean="0">
                <a:solidFill>
                  <a:schemeClr val="tx2"/>
                </a:solidFill>
                <a:latin typeface="Times New Roman" panose="02020603050405020304" pitchFamily="18" charset="0"/>
                <a:cs typeface="Times New Roman" panose="02020603050405020304" pitchFamily="18" charset="0"/>
              </a:rPr>
              <a:t>);</a:t>
            </a:r>
          </a:p>
          <a:p>
            <a:pPr marL="457200" lvl="1" indent="0">
              <a:buNone/>
            </a:pPr>
            <a:r>
              <a:rPr lang="en-IN" dirty="0" err="1" smtClean="0">
                <a:solidFill>
                  <a:schemeClr val="tx2"/>
                </a:solidFill>
                <a:latin typeface="Times New Roman" panose="02020603050405020304" pitchFamily="18" charset="0"/>
                <a:cs typeface="Times New Roman" panose="02020603050405020304" pitchFamily="18" charset="0"/>
              </a:rPr>
              <a:t>job.setOutputValueClass</a:t>
            </a:r>
            <a:r>
              <a:rPr lang="en-IN" dirty="0" smtClean="0">
                <a:solidFill>
                  <a:schemeClr val="tx2"/>
                </a:solidFill>
                <a:latin typeface="Times New Roman" panose="02020603050405020304" pitchFamily="18" charset="0"/>
                <a:cs typeface="Times New Roman" panose="02020603050405020304" pitchFamily="18" charset="0"/>
              </a:rPr>
              <a:t>(</a:t>
            </a:r>
            <a:r>
              <a:rPr lang="en-IN" dirty="0" err="1" smtClean="0">
                <a:solidFill>
                  <a:schemeClr val="tx2"/>
                </a:solidFill>
                <a:latin typeface="Times New Roman" panose="02020603050405020304" pitchFamily="18" charset="0"/>
                <a:cs typeface="Times New Roman" panose="02020603050405020304" pitchFamily="18" charset="0"/>
              </a:rPr>
              <a:t>IntWritable.class</a:t>
            </a:r>
            <a:r>
              <a:rPr lang="en-IN" dirty="0">
                <a:solidFill>
                  <a:schemeClr val="tx2"/>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196752"/>
            <a:ext cx="8229600" cy="5400600"/>
          </a:xfrm>
        </p:spPr>
        <p:txBody>
          <a:bodyPr>
            <a:noAutofit/>
          </a:bodyPr>
          <a:lstStyle/>
          <a:p>
            <a:r>
              <a:rPr lang="en-IN" sz="1600" b="1" dirty="0" smtClean="0">
                <a:latin typeface="Times New Roman" panose="02020603050405020304" pitchFamily="18" charset="0"/>
                <a:cs typeface="Times New Roman" panose="02020603050405020304" pitchFamily="18" charset="0"/>
              </a:rPr>
              <a:t>Mapper Class Logic:</a:t>
            </a:r>
          </a:p>
          <a:p>
            <a:pPr marL="0" indent="0">
              <a:buNone/>
            </a:pPr>
            <a:r>
              <a:rPr lang="en-IN" sz="1600" b="1" dirty="0">
                <a:latin typeface="Times New Roman" panose="02020603050405020304" pitchFamily="18" charset="0"/>
                <a:cs typeface="Times New Roman" panose="02020603050405020304" pitchFamily="18" charset="0"/>
              </a:rPr>
              <a:t>		 </a:t>
            </a:r>
            <a:endParaRPr lang="en-IN" sz="1600" b="1" dirty="0" smtClean="0">
              <a:latin typeface="Times New Roman" panose="02020603050405020304" pitchFamily="18" charset="0"/>
              <a:cs typeface="Times New Roman" panose="02020603050405020304" pitchFamily="18" charset="0"/>
            </a:endParaRPr>
          </a:p>
          <a:p>
            <a:pPr marL="400050" lvl="1" indent="0">
              <a:buNone/>
            </a:pPr>
            <a:r>
              <a:rPr lang="en-IN" sz="1600" b="1" dirty="0" smtClean="0">
                <a:solidFill>
                  <a:schemeClr val="tx2"/>
                </a:solidFill>
                <a:latin typeface="Times New Roman" panose="02020603050405020304" pitchFamily="18" charset="0"/>
                <a:cs typeface="Times New Roman" panose="02020603050405020304" pitchFamily="18" charset="0"/>
              </a:rPr>
              <a:t> </a:t>
            </a:r>
            <a:r>
              <a:rPr lang="en-IN" sz="1600" b="1" dirty="0">
                <a:solidFill>
                  <a:schemeClr val="tx2"/>
                </a:solidFill>
                <a:latin typeface="Times New Roman" panose="02020603050405020304" pitchFamily="18" charset="0"/>
                <a:cs typeface="Times New Roman" panose="02020603050405020304" pitchFamily="18" charset="0"/>
              </a:rPr>
              <a:t>String line = </a:t>
            </a:r>
            <a:r>
              <a:rPr lang="en-IN" sz="1600" b="1" dirty="0" err="1">
                <a:solidFill>
                  <a:schemeClr val="tx2"/>
                </a:solidFill>
                <a:latin typeface="Times New Roman" panose="02020603050405020304" pitchFamily="18" charset="0"/>
                <a:cs typeface="Times New Roman" panose="02020603050405020304" pitchFamily="18" charset="0"/>
              </a:rPr>
              <a:t>value.toString</a:t>
            </a:r>
            <a:r>
              <a:rPr lang="en-IN" sz="1600" b="1" dirty="0">
                <a:solidFill>
                  <a:schemeClr val="tx2"/>
                </a:solidFill>
                <a:latin typeface="Times New Roman" panose="02020603050405020304" pitchFamily="18" charset="0"/>
                <a:cs typeface="Times New Roman" panose="02020603050405020304" pitchFamily="18" charset="0"/>
              </a:rPr>
              <a:t>();	  </a:t>
            </a:r>
            <a:endParaRPr lang="en-IN" sz="1600" b="1" dirty="0" smtClean="0">
              <a:solidFill>
                <a:schemeClr val="tx2"/>
              </a:solidFill>
              <a:latin typeface="Times New Roman" panose="02020603050405020304" pitchFamily="18" charset="0"/>
              <a:cs typeface="Times New Roman" panose="02020603050405020304" pitchFamily="18" charset="0"/>
            </a:endParaRPr>
          </a:p>
          <a:p>
            <a:pPr marL="400050" lvl="1" indent="0">
              <a:buNone/>
            </a:pPr>
            <a:r>
              <a:rPr lang="en-IN" sz="1600" b="1" dirty="0" smtClean="0">
                <a:solidFill>
                  <a:schemeClr val="tx2"/>
                </a:solidFill>
                <a:latin typeface="Times New Roman" panose="02020603050405020304" pitchFamily="18" charset="0"/>
                <a:cs typeface="Times New Roman" panose="02020603050405020304" pitchFamily="18" charset="0"/>
              </a:rPr>
              <a:t> </a:t>
            </a:r>
            <a:r>
              <a:rPr lang="en-IN" sz="1600" b="1" dirty="0" err="1" smtClean="0">
                <a:solidFill>
                  <a:schemeClr val="tx2"/>
                </a:solidFill>
                <a:latin typeface="Times New Roman" panose="02020603050405020304" pitchFamily="18" charset="0"/>
                <a:cs typeface="Times New Roman" panose="02020603050405020304" pitchFamily="18" charset="0"/>
              </a:rPr>
              <a:t>StringTokenizer</a:t>
            </a:r>
            <a:r>
              <a:rPr lang="en-IN" sz="1600" b="1" dirty="0" smtClean="0">
                <a:solidFill>
                  <a:schemeClr val="tx2"/>
                </a:solidFill>
                <a:latin typeface="Times New Roman" panose="02020603050405020304" pitchFamily="18" charset="0"/>
                <a:cs typeface="Times New Roman" panose="02020603050405020304" pitchFamily="18" charset="0"/>
              </a:rPr>
              <a:t> </a:t>
            </a:r>
            <a:r>
              <a:rPr lang="en-IN" sz="1600" b="1" dirty="0">
                <a:solidFill>
                  <a:schemeClr val="tx2"/>
                </a:solidFill>
                <a:latin typeface="Times New Roman" panose="02020603050405020304" pitchFamily="18" charset="0"/>
                <a:cs typeface="Times New Roman" panose="02020603050405020304" pitchFamily="18" charset="0"/>
              </a:rPr>
              <a:t>record = new </a:t>
            </a:r>
            <a:r>
              <a:rPr lang="en-IN" sz="1600" b="1" dirty="0" err="1">
                <a:solidFill>
                  <a:schemeClr val="tx2"/>
                </a:solidFill>
                <a:latin typeface="Times New Roman" panose="02020603050405020304" pitchFamily="18" charset="0"/>
                <a:cs typeface="Times New Roman" panose="02020603050405020304" pitchFamily="18" charset="0"/>
              </a:rPr>
              <a:t>StringTokenizer</a:t>
            </a:r>
            <a:r>
              <a:rPr lang="en-IN" sz="1600" b="1" dirty="0">
                <a:solidFill>
                  <a:schemeClr val="tx2"/>
                </a:solidFill>
                <a:latin typeface="Times New Roman" panose="02020603050405020304" pitchFamily="18" charset="0"/>
                <a:cs typeface="Times New Roman" panose="02020603050405020304" pitchFamily="18" charset="0"/>
              </a:rPr>
              <a:t>(line, "\n");	  </a:t>
            </a:r>
            <a:endParaRPr lang="en-IN" sz="1600" b="1" dirty="0" smtClean="0">
              <a:solidFill>
                <a:schemeClr val="tx2"/>
              </a:solidFill>
              <a:latin typeface="Times New Roman" panose="02020603050405020304" pitchFamily="18" charset="0"/>
              <a:cs typeface="Times New Roman" panose="02020603050405020304" pitchFamily="18" charset="0"/>
            </a:endParaRPr>
          </a:p>
          <a:p>
            <a:pPr marL="400050" lvl="1" indent="0">
              <a:buNone/>
            </a:pPr>
            <a:r>
              <a:rPr lang="en-IN" sz="1600" b="1" dirty="0" smtClean="0">
                <a:solidFill>
                  <a:schemeClr val="tx2"/>
                </a:solidFill>
                <a:latin typeface="Times New Roman" panose="02020603050405020304" pitchFamily="18" charset="0"/>
                <a:cs typeface="Times New Roman" panose="02020603050405020304" pitchFamily="18" charset="0"/>
              </a:rPr>
              <a:t> </a:t>
            </a:r>
            <a:r>
              <a:rPr lang="en-IN" sz="1600" b="1" dirty="0" err="1">
                <a:solidFill>
                  <a:schemeClr val="tx2"/>
                </a:solidFill>
                <a:latin typeface="Times New Roman" panose="02020603050405020304" pitchFamily="18" charset="0"/>
                <a:cs typeface="Times New Roman" panose="02020603050405020304" pitchFamily="18" charset="0"/>
              </a:rPr>
              <a:t>int</a:t>
            </a:r>
            <a:r>
              <a:rPr lang="en-IN" sz="1600" b="1" dirty="0">
                <a:solidFill>
                  <a:schemeClr val="tx2"/>
                </a:solidFill>
                <a:latin typeface="Times New Roman" panose="02020603050405020304" pitchFamily="18" charset="0"/>
                <a:cs typeface="Times New Roman" panose="02020603050405020304" pitchFamily="18" charset="0"/>
              </a:rPr>
              <a:t> index = 0, </a:t>
            </a:r>
            <a:r>
              <a:rPr lang="en-IN" sz="1600" b="1" dirty="0" err="1">
                <a:solidFill>
                  <a:schemeClr val="tx2"/>
                </a:solidFill>
                <a:latin typeface="Times New Roman" panose="02020603050405020304" pitchFamily="18" charset="0"/>
                <a:cs typeface="Times New Roman" panose="02020603050405020304" pitchFamily="18" charset="0"/>
              </a:rPr>
              <a:t>citedIndex</a:t>
            </a:r>
            <a:r>
              <a:rPr lang="en-IN" sz="1600" b="1" dirty="0">
                <a:solidFill>
                  <a:schemeClr val="tx2"/>
                </a:solidFill>
                <a:latin typeface="Times New Roman" panose="02020603050405020304" pitchFamily="18" charset="0"/>
                <a:cs typeface="Times New Roman" panose="02020603050405020304" pitchFamily="18" charset="0"/>
              </a:rPr>
              <a:t> = 0;		 </a:t>
            </a:r>
            <a:endParaRPr lang="en-IN" sz="1600" b="1" dirty="0" smtClean="0">
              <a:solidFill>
                <a:schemeClr val="tx2"/>
              </a:solidFill>
              <a:latin typeface="Times New Roman" panose="02020603050405020304" pitchFamily="18" charset="0"/>
              <a:cs typeface="Times New Roman" panose="02020603050405020304" pitchFamily="18" charset="0"/>
            </a:endParaRPr>
          </a:p>
          <a:p>
            <a:pPr marL="400050" lvl="1" indent="0">
              <a:buNone/>
            </a:pPr>
            <a:r>
              <a:rPr lang="en-IN" sz="1600" b="1" dirty="0" smtClean="0">
                <a:solidFill>
                  <a:schemeClr val="tx2"/>
                </a:solidFill>
                <a:latin typeface="Times New Roman" panose="02020603050405020304" pitchFamily="18" charset="0"/>
                <a:cs typeface="Times New Roman" panose="02020603050405020304" pitchFamily="18" charset="0"/>
              </a:rPr>
              <a:t> </a:t>
            </a:r>
            <a:r>
              <a:rPr lang="en-IN" sz="1600" b="1" dirty="0">
                <a:solidFill>
                  <a:schemeClr val="tx2"/>
                </a:solidFill>
                <a:latin typeface="Times New Roman" panose="02020603050405020304" pitchFamily="18" charset="0"/>
                <a:cs typeface="Times New Roman" panose="02020603050405020304" pitchFamily="18" charset="0"/>
              </a:rPr>
              <a:t>while (</a:t>
            </a:r>
            <a:r>
              <a:rPr lang="en-IN" sz="1600" b="1" dirty="0" err="1">
                <a:solidFill>
                  <a:schemeClr val="tx2"/>
                </a:solidFill>
                <a:latin typeface="Times New Roman" panose="02020603050405020304" pitchFamily="18" charset="0"/>
                <a:cs typeface="Times New Roman" panose="02020603050405020304" pitchFamily="18" charset="0"/>
              </a:rPr>
              <a:t>record.hasMoreTokens</a:t>
            </a:r>
            <a:r>
              <a:rPr lang="en-IN" sz="1600" b="1" dirty="0">
                <a:solidFill>
                  <a:schemeClr val="tx2"/>
                </a:solidFill>
                <a:latin typeface="Times New Roman" panose="02020603050405020304" pitchFamily="18" charset="0"/>
                <a:cs typeface="Times New Roman" panose="02020603050405020304" pitchFamily="18" charset="0"/>
              </a:rPr>
              <a:t>()){			  			 </a:t>
            </a:r>
            <a:endParaRPr lang="en-IN" sz="16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1600" b="1" dirty="0" smtClean="0">
                <a:solidFill>
                  <a:schemeClr val="tx2"/>
                </a:solidFill>
                <a:latin typeface="Times New Roman" panose="02020603050405020304" pitchFamily="18" charset="0"/>
                <a:cs typeface="Times New Roman" panose="02020603050405020304" pitchFamily="18" charset="0"/>
              </a:rPr>
              <a:t> 	String </a:t>
            </a:r>
            <a:r>
              <a:rPr lang="en-IN" sz="1600" b="1" dirty="0">
                <a:solidFill>
                  <a:schemeClr val="tx2"/>
                </a:solidFill>
                <a:latin typeface="Times New Roman" panose="02020603050405020304" pitchFamily="18" charset="0"/>
                <a:cs typeface="Times New Roman" panose="02020603050405020304" pitchFamily="18" charset="0"/>
              </a:rPr>
              <a:t>token = </a:t>
            </a:r>
            <a:r>
              <a:rPr lang="en-IN" sz="1600" b="1" dirty="0" err="1">
                <a:solidFill>
                  <a:schemeClr val="tx2"/>
                </a:solidFill>
                <a:latin typeface="Times New Roman" panose="02020603050405020304" pitchFamily="18" charset="0"/>
                <a:cs typeface="Times New Roman" panose="02020603050405020304" pitchFamily="18" charset="0"/>
              </a:rPr>
              <a:t>record.nextToken</a:t>
            </a:r>
            <a:r>
              <a:rPr lang="en-IN" sz="1600" b="1" dirty="0">
                <a:solidFill>
                  <a:schemeClr val="tx2"/>
                </a:solidFill>
                <a:latin typeface="Times New Roman" panose="02020603050405020304" pitchFamily="18" charset="0"/>
                <a:cs typeface="Times New Roman" panose="02020603050405020304" pitchFamily="18" charset="0"/>
              </a:rPr>
              <a:t>();			  </a:t>
            </a:r>
            <a:endParaRPr lang="en-IN" sz="1600" b="1" dirty="0" smtClean="0">
              <a:solidFill>
                <a:schemeClr val="tx2"/>
              </a:solidFill>
              <a:latin typeface="Times New Roman" panose="02020603050405020304" pitchFamily="18" charset="0"/>
              <a:cs typeface="Times New Roman" panose="02020603050405020304" pitchFamily="18" charset="0"/>
            </a:endParaRPr>
          </a:p>
          <a:p>
            <a:pPr marL="457200" lvl="1" indent="0">
              <a:buNone/>
            </a:pPr>
            <a:r>
              <a:rPr lang="en-IN" sz="1600" b="1" dirty="0" smtClean="0">
                <a:solidFill>
                  <a:schemeClr val="tx2"/>
                </a:solidFill>
                <a:latin typeface="Times New Roman" panose="02020603050405020304" pitchFamily="18" charset="0"/>
                <a:cs typeface="Times New Roman" panose="02020603050405020304" pitchFamily="18" charset="0"/>
              </a:rPr>
              <a:t>	if(</a:t>
            </a:r>
            <a:r>
              <a:rPr lang="en-IN" sz="1600" b="1" dirty="0" err="1" smtClean="0">
                <a:solidFill>
                  <a:schemeClr val="tx2"/>
                </a:solidFill>
                <a:latin typeface="Times New Roman" panose="02020603050405020304" pitchFamily="18" charset="0"/>
                <a:cs typeface="Times New Roman" panose="02020603050405020304" pitchFamily="18" charset="0"/>
              </a:rPr>
              <a:t>token.contains</a:t>
            </a:r>
            <a:r>
              <a:rPr lang="en-IN" sz="1600" b="1" dirty="0">
                <a:solidFill>
                  <a:schemeClr val="tx2"/>
                </a:solidFill>
                <a:latin typeface="Times New Roman" panose="02020603050405020304" pitchFamily="18" charset="0"/>
                <a:cs typeface="Times New Roman" panose="02020603050405020304" pitchFamily="18" charset="0"/>
              </a:rPr>
              <a:t>("index")){		</a:t>
            </a:r>
          </a:p>
          <a:p>
            <a:pPr marL="457200" lvl="1" indent="0">
              <a:buNone/>
            </a:pPr>
            <a:r>
              <a:rPr lang="en-IN" sz="1600" b="1" dirty="0" smtClean="0">
                <a:solidFill>
                  <a:schemeClr val="tx2"/>
                </a:solidFill>
                <a:latin typeface="Times New Roman" panose="02020603050405020304" pitchFamily="18" charset="0"/>
                <a:cs typeface="Times New Roman" panose="02020603050405020304" pitchFamily="18" charset="0"/>
              </a:rPr>
              <a:t>		try{  </a:t>
            </a:r>
            <a:r>
              <a:rPr lang="en-IN" sz="1600" b="1" dirty="0">
                <a:solidFill>
                  <a:schemeClr val="tx2"/>
                </a:solidFill>
                <a:latin typeface="Times New Roman" panose="02020603050405020304" pitchFamily="18" charset="0"/>
                <a:cs typeface="Times New Roman" panose="02020603050405020304" pitchFamily="18" charset="0"/>
              </a:rPr>
              <a:t>index </a:t>
            </a:r>
            <a:r>
              <a:rPr lang="en-IN" sz="1600" b="1" dirty="0" smtClean="0">
                <a:solidFill>
                  <a:schemeClr val="tx2"/>
                </a:solidFill>
                <a:latin typeface="Times New Roman" panose="02020603050405020304" pitchFamily="18" charset="0"/>
                <a:cs typeface="Times New Roman" panose="02020603050405020304" pitchFamily="18" charset="0"/>
              </a:rPr>
              <a:t>= 			</a:t>
            </a:r>
          </a:p>
          <a:p>
            <a:pPr marL="457200" lvl="1" indent="0">
              <a:buNone/>
            </a:pPr>
            <a:endParaRPr lang="en-IN" sz="1600" b="1" dirty="0">
              <a:solidFill>
                <a:schemeClr val="tx2"/>
              </a:solidFill>
              <a:latin typeface="Times New Roman" panose="02020603050405020304" pitchFamily="18" charset="0"/>
              <a:cs typeface="Times New Roman" panose="02020603050405020304" pitchFamily="18" charset="0"/>
            </a:endParaRPr>
          </a:p>
          <a:p>
            <a:pPr marL="457200" lvl="1" indent="0">
              <a:buNone/>
            </a:pPr>
            <a:r>
              <a:rPr lang="en-IN" sz="1600" b="1" dirty="0" err="1" smtClean="0">
                <a:solidFill>
                  <a:schemeClr val="tx2"/>
                </a:solidFill>
                <a:latin typeface="Times New Roman" panose="02020603050405020304" pitchFamily="18" charset="0"/>
                <a:cs typeface="Times New Roman" panose="02020603050405020304" pitchFamily="18" charset="0"/>
              </a:rPr>
              <a:t>Integer.parseInt</a:t>
            </a:r>
            <a:r>
              <a:rPr lang="en-IN" sz="1600" b="1" dirty="0" smtClean="0">
                <a:solidFill>
                  <a:schemeClr val="tx2"/>
                </a:solidFill>
                <a:latin typeface="Times New Roman" panose="02020603050405020304" pitchFamily="18" charset="0"/>
                <a:cs typeface="Times New Roman" panose="02020603050405020304" pitchFamily="18" charset="0"/>
              </a:rPr>
              <a:t>(</a:t>
            </a:r>
            <a:r>
              <a:rPr lang="en-IN" sz="1600" b="1" dirty="0" err="1" smtClean="0">
                <a:solidFill>
                  <a:schemeClr val="tx2"/>
                </a:solidFill>
                <a:latin typeface="Times New Roman" panose="02020603050405020304" pitchFamily="18" charset="0"/>
                <a:cs typeface="Times New Roman" panose="02020603050405020304" pitchFamily="18" charset="0"/>
              </a:rPr>
              <a:t>token.substring</a:t>
            </a:r>
            <a:r>
              <a:rPr lang="en-IN" sz="1600" b="1" dirty="0" smtClean="0">
                <a:solidFill>
                  <a:schemeClr val="tx2"/>
                </a:solidFill>
                <a:latin typeface="Times New Roman" panose="02020603050405020304" pitchFamily="18" charset="0"/>
                <a:cs typeface="Times New Roman" panose="02020603050405020304" pitchFamily="18" charset="0"/>
              </a:rPr>
              <a:t>(</a:t>
            </a:r>
            <a:r>
              <a:rPr lang="en-IN" sz="1600" b="1" dirty="0" err="1" smtClean="0">
                <a:solidFill>
                  <a:schemeClr val="tx2"/>
                </a:solidFill>
                <a:latin typeface="Times New Roman" panose="02020603050405020304" pitchFamily="18" charset="0"/>
                <a:cs typeface="Times New Roman" panose="02020603050405020304" pitchFamily="18" charset="0"/>
              </a:rPr>
              <a:t>token.indexOf</a:t>
            </a:r>
            <a:r>
              <a:rPr lang="en-IN" sz="1600" b="1" dirty="0">
                <a:solidFill>
                  <a:schemeClr val="tx2"/>
                </a:solidFill>
                <a:latin typeface="Times New Roman" panose="02020603050405020304" pitchFamily="18" charset="0"/>
                <a:cs typeface="Times New Roman" panose="02020603050405020304" pitchFamily="18" charset="0"/>
              </a:rPr>
              <a:t>("x")+1).trim</a:t>
            </a:r>
            <a:r>
              <a:rPr lang="en-IN" sz="1600" b="1" dirty="0" smtClean="0">
                <a:solidFill>
                  <a:schemeClr val="tx2"/>
                </a:solidFill>
                <a:latin typeface="Times New Roman" panose="02020603050405020304" pitchFamily="18" charset="0"/>
                <a:cs typeface="Times New Roman" panose="02020603050405020304" pitchFamily="18" charset="0"/>
              </a:rPr>
              <a:t>());</a:t>
            </a:r>
          </a:p>
          <a:p>
            <a:pPr marL="2286000" lvl="5" indent="0">
              <a:buNone/>
            </a:pPr>
            <a:endParaRPr lang="en-IN" sz="1600" b="1" dirty="0">
              <a:solidFill>
                <a:schemeClr val="tx2"/>
              </a:solidFill>
              <a:latin typeface="Times New Roman" panose="02020603050405020304" pitchFamily="18" charset="0"/>
              <a:cs typeface="Times New Roman" panose="02020603050405020304" pitchFamily="18" charset="0"/>
            </a:endParaRPr>
          </a:p>
          <a:p>
            <a:pPr marL="2743200" lvl="6" indent="0">
              <a:buNone/>
            </a:pPr>
            <a:r>
              <a:rPr lang="en-IN" sz="1600" b="1" dirty="0" smtClean="0">
                <a:solidFill>
                  <a:schemeClr val="tx2"/>
                </a:solidFill>
                <a:latin typeface="Times New Roman" panose="02020603050405020304" pitchFamily="18" charset="0"/>
                <a:cs typeface="Times New Roman" panose="02020603050405020304" pitchFamily="18" charset="0"/>
              </a:rPr>
              <a:t>}</a:t>
            </a:r>
            <a:r>
              <a:rPr lang="en-IN" sz="1600" b="1" dirty="0">
                <a:solidFill>
                  <a:schemeClr val="tx2"/>
                </a:solidFill>
                <a:latin typeface="Times New Roman" panose="02020603050405020304" pitchFamily="18" charset="0"/>
                <a:cs typeface="Times New Roman" panose="02020603050405020304" pitchFamily="18" charset="0"/>
              </a:rPr>
              <a:t>catch(</a:t>
            </a:r>
            <a:r>
              <a:rPr lang="en-IN" sz="1600" b="1" dirty="0" err="1">
                <a:solidFill>
                  <a:schemeClr val="tx2"/>
                </a:solidFill>
                <a:latin typeface="Times New Roman" panose="02020603050405020304" pitchFamily="18" charset="0"/>
                <a:cs typeface="Times New Roman" panose="02020603050405020304" pitchFamily="18" charset="0"/>
              </a:rPr>
              <a:t>NumberFormatException</a:t>
            </a:r>
            <a:r>
              <a:rPr lang="en-IN" sz="1600" b="1" dirty="0">
                <a:solidFill>
                  <a:schemeClr val="tx2"/>
                </a:solidFill>
                <a:latin typeface="Times New Roman" panose="02020603050405020304" pitchFamily="18" charset="0"/>
                <a:cs typeface="Times New Roman" panose="02020603050405020304" pitchFamily="18" charset="0"/>
              </a:rPr>
              <a:t> </a:t>
            </a:r>
            <a:r>
              <a:rPr lang="en-IN" sz="1600" b="1" dirty="0" err="1">
                <a:solidFill>
                  <a:schemeClr val="tx2"/>
                </a:solidFill>
                <a:latin typeface="Times New Roman" panose="02020603050405020304" pitchFamily="18" charset="0"/>
                <a:cs typeface="Times New Roman" panose="02020603050405020304" pitchFamily="18" charset="0"/>
              </a:rPr>
              <a:t>exp</a:t>
            </a:r>
            <a:r>
              <a:rPr lang="en-IN" sz="1600" b="1" dirty="0" smtClean="0">
                <a:solidFill>
                  <a:schemeClr val="tx2"/>
                </a:solidFill>
                <a:latin typeface="Times New Roman" panose="02020603050405020304" pitchFamily="18" charset="0"/>
                <a:cs typeface="Times New Roman" panose="02020603050405020304" pitchFamily="18" charset="0"/>
              </a:rPr>
              <a:t>){</a:t>
            </a:r>
          </a:p>
          <a:p>
            <a:pPr marL="2743200" lvl="6" indent="0">
              <a:buNone/>
            </a:pPr>
            <a:r>
              <a:rPr lang="en-IN" sz="1600" b="1" dirty="0">
                <a:solidFill>
                  <a:schemeClr val="tx2"/>
                </a:solidFill>
                <a:latin typeface="Times New Roman" panose="02020603050405020304" pitchFamily="18" charset="0"/>
                <a:cs typeface="Times New Roman" panose="02020603050405020304" pitchFamily="18" charset="0"/>
              </a:rPr>
              <a:t>			  		</a:t>
            </a:r>
            <a:endParaRPr lang="en-IN" sz="1600" b="1" dirty="0" smtClean="0">
              <a:solidFill>
                <a:schemeClr val="tx2"/>
              </a:solidFill>
              <a:latin typeface="Times New Roman" panose="02020603050405020304" pitchFamily="18" charset="0"/>
              <a:cs typeface="Times New Roman" panose="02020603050405020304" pitchFamily="18" charset="0"/>
            </a:endParaRPr>
          </a:p>
          <a:p>
            <a:pPr marL="2743200" lvl="6" indent="0">
              <a:buNone/>
            </a:pPr>
            <a:r>
              <a:rPr lang="en-IN" sz="1600" b="1" dirty="0">
                <a:solidFill>
                  <a:schemeClr val="tx2"/>
                </a:solidFill>
                <a:latin typeface="Times New Roman" panose="02020603050405020304" pitchFamily="18" charset="0"/>
                <a:cs typeface="Times New Roman" panose="02020603050405020304" pitchFamily="18" charset="0"/>
              </a:rPr>
              <a:t>	</a:t>
            </a:r>
            <a:r>
              <a:rPr lang="en-IN" sz="1600" b="1" dirty="0" smtClean="0">
                <a:solidFill>
                  <a:schemeClr val="tx2"/>
                </a:solidFill>
                <a:latin typeface="Times New Roman" panose="02020603050405020304" pitchFamily="18" charset="0"/>
                <a:cs typeface="Times New Roman" panose="02020603050405020304" pitchFamily="18" charset="0"/>
              </a:rPr>
              <a:t>index </a:t>
            </a:r>
            <a:r>
              <a:rPr lang="en-IN" sz="1600" b="1" dirty="0">
                <a:solidFill>
                  <a:schemeClr val="tx2"/>
                </a:solidFill>
                <a:latin typeface="Times New Roman" panose="02020603050405020304" pitchFamily="18" charset="0"/>
                <a:cs typeface="Times New Roman" panose="02020603050405020304" pitchFamily="18" charset="0"/>
              </a:rPr>
              <a:t>= -1;				 </a:t>
            </a:r>
            <a:endParaRPr lang="en-IN" sz="1600" b="1" dirty="0" smtClean="0">
              <a:solidFill>
                <a:schemeClr val="tx2"/>
              </a:solidFill>
              <a:latin typeface="Times New Roman" panose="02020603050405020304" pitchFamily="18" charset="0"/>
              <a:cs typeface="Times New Roman" panose="02020603050405020304" pitchFamily="18" charset="0"/>
            </a:endParaRPr>
          </a:p>
          <a:p>
            <a:pPr marL="2743200" lvl="6" indent="0">
              <a:buNone/>
            </a:pPr>
            <a:r>
              <a:rPr lang="en-IN" sz="1600" b="1" dirty="0" smtClean="0">
                <a:solidFill>
                  <a:schemeClr val="tx2"/>
                </a:solidFill>
                <a:latin typeface="Times New Roman" panose="02020603050405020304" pitchFamily="18" charset="0"/>
                <a:cs typeface="Times New Roman" panose="02020603050405020304" pitchFamily="18" charset="0"/>
              </a:rPr>
              <a:t> </a:t>
            </a:r>
            <a:r>
              <a:rPr lang="en-IN" sz="1600" b="1" dirty="0">
                <a:solidFill>
                  <a:schemeClr val="tx2"/>
                </a:solidFill>
                <a:latin typeface="Times New Roman" panose="02020603050405020304" pitchFamily="18" charset="0"/>
                <a:cs typeface="Times New Roman" panose="02020603050405020304" pitchFamily="18" charset="0"/>
              </a:rPr>
              <a:t>}				  	</a:t>
            </a:r>
          </a:p>
          <a:p>
            <a:pPr marL="2286000" lvl="5" indent="0">
              <a:buNone/>
            </a:pPr>
            <a:r>
              <a:rPr lang="en-IN" sz="1600" b="1" dirty="0" smtClean="0">
                <a:solidFill>
                  <a:schemeClr val="tx2"/>
                </a:solidFill>
                <a:latin typeface="Times New Roman" panose="02020603050405020304" pitchFamily="18" charset="0"/>
                <a:cs typeface="Times New Roman" panose="02020603050405020304" pitchFamily="18" charset="0"/>
              </a:rPr>
              <a:t>} </a:t>
            </a:r>
            <a:r>
              <a:rPr lang="en-IN" sz="1600" b="1" dirty="0">
                <a:solidFill>
                  <a:schemeClr val="tx2"/>
                </a:solidFill>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		  </a:t>
            </a:r>
            <a:endParaRPr lang="en-IN" sz="1600" b="1" dirty="0" smtClean="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36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340768"/>
            <a:ext cx="8229600" cy="5400600"/>
          </a:xfrm>
        </p:spPr>
        <p:txBody>
          <a:bodyPr>
            <a:normAutofit/>
          </a:bodyPr>
          <a:lstStyle/>
          <a:p>
            <a:r>
              <a:rPr lang="en-IN" b="1" dirty="0" smtClean="0">
                <a:latin typeface="Times New Roman" panose="02020603050405020304" pitchFamily="18" charset="0"/>
                <a:cs typeface="Times New Roman" panose="02020603050405020304" pitchFamily="18" charset="0"/>
              </a:rPr>
              <a:t>Mapper Class Logic:</a:t>
            </a:r>
          </a:p>
          <a:p>
            <a:pPr marL="0" indent="0">
              <a:buNone/>
            </a:pPr>
            <a:r>
              <a:rPr lang="en-IN" b="1" dirty="0"/>
              <a:t>		 </a:t>
            </a:r>
            <a:endParaRPr lang="en-IN" b="1" dirty="0" smtClean="0"/>
          </a:p>
          <a:p>
            <a:pPr marL="0" indent="0">
              <a:buNone/>
            </a:pPr>
            <a:r>
              <a:rPr lang="en-IN" sz="2200" b="1" dirty="0" smtClean="0">
                <a:solidFill>
                  <a:schemeClr val="tx2"/>
                </a:solidFill>
                <a:latin typeface="Times New Roman" panose="02020603050405020304" pitchFamily="18" charset="0"/>
                <a:cs typeface="Times New Roman" panose="02020603050405020304" pitchFamily="18" charset="0"/>
              </a:rPr>
              <a:t>else </a:t>
            </a:r>
            <a:r>
              <a:rPr lang="en-IN" sz="2200" b="1" dirty="0">
                <a:solidFill>
                  <a:schemeClr val="tx2"/>
                </a:solidFill>
                <a:latin typeface="Times New Roman" panose="02020603050405020304" pitchFamily="18" charset="0"/>
                <a:cs typeface="Times New Roman" panose="02020603050405020304" pitchFamily="18" charset="0"/>
              </a:rPr>
              <a:t>if(</a:t>
            </a:r>
            <a:r>
              <a:rPr lang="en-IN" sz="2200" b="1" dirty="0" err="1">
                <a:solidFill>
                  <a:schemeClr val="tx2"/>
                </a:solidFill>
                <a:latin typeface="Times New Roman" panose="02020603050405020304" pitchFamily="18" charset="0"/>
                <a:cs typeface="Times New Roman" panose="02020603050405020304" pitchFamily="18" charset="0"/>
              </a:rPr>
              <a:t>token.contains</a:t>
            </a:r>
            <a:r>
              <a:rPr lang="en-IN" sz="2200" b="1" dirty="0">
                <a:solidFill>
                  <a:schemeClr val="tx2"/>
                </a:solidFill>
                <a:latin typeface="Times New Roman" panose="02020603050405020304" pitchFamily="18" charset="0"/>
                <a:cs typeface="Times New Roman" panose="02020603050405020304" pitchFamily="18" charset="0"/>
              </a:rPr>
              <a:t>("%")){				  </a:t>
            </a:r>
            <a:endParaRPr lang="en-IN" sz="22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2200" b="1" dirty="0">
                <a:solidFill>
                  <a:schemeClr val="tx2"/>
                </a:solidFill>
                <a:latin typeface="Times New Roman" panose="02020603050405020304" pitchFamily="18" charset="0"/>
                <a:cs typeface="Times New Roman" panose="02020603050405020304" pitchFamily="18" charset="0"/>
              </a:rPr>
              <a:t>	</a:t>
            </a:r>
            <a:r>
              <a:rPr lang="en-IN" sz="2200" b="1" dirty="0" smtClean="0">
                <a:solidFill>
                  <a:schemeClr val="tx2"/>
                </a:solidFill>
                <a:latin typeface="Times New Roman" panose="02020603050405020304" pitchFamily="18" charset="0"/>
                <a:cs typeface="Times New Roman" panose="02020603050405020304" pitchFamily="18" charset="0"/>
              </a:rPr>
              <a:t>try{	</a:t>
            </a:r>
            <a:r>
              <a:rPr lang="en-IN" sz="2200" b="1" dirty="0" err="1" smtClean="0">
                <a:solidFill>
                  <a:schemeClr val="tx2"/>
                </a:solidFill>
                <a:latin typeface="Times New Roman" panose="02020603050405020304" pitchFamily="18" charset="0"/>
                <a:cs typeface="Times New Roman" panose="02020603050405020304" pitchFamily="18" charset="0"/>
              </a:rPr>
              <a:t>citedIndex</a:t>
            </a:r>
            <a:r>
              <a:rPr lang="en-IN" sz="2200" b="1" dirty="0" smtClean="0">
                <a:solidFill>
                  <a:schemeClr val="tx2"/>
                </a:solidFill>
                <a:latin typeface="Times New Roman" panose="02020603050405020304" pitchFamily="18" charset="0"/>
                <a:cs typeface="Times New Roman" panose="02020603050405020304" pitchFamily="18" charset="0"/>
              </a:rPr>
              <a:t> </a:t>
            </a:r>
            <a:r>
              <a:rPr lang="en-IN" sz="2200" b="1" dirty="0">
                <a:solidFill>
                  <a:schemeClr val="tx2"/>
                </a:solidFill>
                <a:latin typeface="Times New Roman" panose="02020603050405020304" pitchFamily="18" charset="0"/>
                <a:cs typeface="Times New Roman" panose="02020603050405020304" pitchFamily="18" charset="0"/>
              </a:rPr>
              <a:t>= </a:t>
            </a:r>
            <a:r>
              <a:rPr lang="en-IN" sz="2200" b="1" dirty="0" err="1">
                <a:solidFill>
                  <a:schemeClr val="tx2"/>
                </a:solidFill>
                <a:latin typeface="Times New Roman" panose="02020603050405020304" pitchFamily="18" charset="0"/>
                <a:cs typeface="Times New Roman" panose="02020603050405020304" pitchFamily="18" charset="0"/>
              </a:rPr>
              <a:t>Integer.parseInt</a:t>
            </a:r>
            <a:r>
              <a:rPr lang="en-IN" sz="2200" b="1" dirty="0">
                <a:solidFill>
                  <a:schemeClr val="tx2"/>
                </a:solidFill>
                <a:latin typeface="Times New Roman" panose="02020603050405020304" pitchFamily="18" charset="0"/>
                <a:cs typeface="Times New Roman" panose="02020603050405020304" pitchFamily="18" charset="0"/>
              </a:rPr>
              <a:t>(</a:t>
            </a:r>
            <a:r>
              <a:rPr lang="en-IN" sz="2200" b="1" dirty="0" err="1">
                <a:solidFill>
                  <a:schemeClr val="tx2"/>
                </a:solidFill>
                <a:latin typeface="Times New Roman" panose="02020603050405020304" pitchFamily="18" charset="0"/>
                <a:cs typeface="Times New Roman" panose="02020603050405020304" pitchFamily="18" charset="0"/>
              </a:rPr>
              <a:t>token.substring</a:t>
            </a:r>
            <a:r>
              <a:rPr lang="en-IN" sz="2200" b="1" dirty="0">
                <a:solidFill>
                  <a:schemeClr val="tx2"/>
                </a:solidFill>
                <a:latin typeface="Times New Roman" panose="02020603050405020304" pitchFamily="18" charset="0"/>
                <a:cs typeface="Times New Roman" panose="02020603050405020304" pitchFamily="18" charset="0"/>
              </a:rPr>
              <a:t>(</a:t>
            </a:r>
            <a:r>
              <a:rPr lang="en-IN" sz="2200" b="1" dirty="0" err="1">
                <a:solidFill>
                  <a:schemeClr val="tx2"/>
                </a:solidFill>
                <a:latin typeface="Times New Roman" panose="02020603050405020304" pitchFamily="18" charset="0"/>
                <a:cs typeface="Times New Roman" panose="02020603050405020304" pitchFamily="18" charset="0"/>
              </a:rPr>
              <a:t>token.indexOf</a:t>
            </a:r>
            <a:r>
              <a:rPr lang="en-IN" sz="2200" b="1" dirty="0">
                <a:solidFill>
                  <a:schemeClr val="tx2"/>
                </a:solidFill>
                <a:latin typeface="Times New Roman" panose="02020603050405020304" pitchFamily="18" charset="0"/>
                <a:cs typeface="Times New Roman" panose="02020603050405020304" pitchFamily="18" charset="0"/>
              </a:rPr>
              <a:t>("%")+1).trim());				 </a:t>
            </a:r>
            <a:endParaRPr lang="en-IN" sz="22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2200" b="1" dirty="0" smtClean="0">
                <a:solidFill>
                  <a:schemeClr val="tx2"/>
                </a:solidFill>
                <a:latin typeface="Times New Roman" panose="02020603050405020304" pitchFamily="18" charset="0"/>
                <a:cs typeface="Times New Roman" panose="02020603050405020304" pitchFamily="18" charset="0"/>
              </a:rPr>
              <a:t> </a:t>
            </a:r>
            <a:r>
              <a:rPr lang="en-IN" sz="2200" b="1" dirty="0">
                <a:solidFill>
                  <a:schemeClr val="tx2"/>
                </a:solidFill>
                <a:latin typeface="Times New Roman" panose="02020603050405020304" pitchFamily="18" charset="0"/>
                <a:cs typeface="Times New Roman" panose="02020603050405020304" pitchFamily="18" charset="0"/>
              </a:rPr>
              <a:t>}catch(</a:t>
            </a:r>
            <a:r>
              <a:rPr lang="en-IN" sz="2200" b="1" dirty="0" err="1">
                <a:solidFill>
                  <a:schemeClr val="tx2"/>
                </a:solidFill>
                <a:latin typeface="Times New Roman" panose="02020603050405020304" pitchFamily="18" charset="0"/>
                <a:cs typeface="Times New Roman" panose="02020603050405020304" pitchFamily="18" charset="0"/>
              </a:rPr>
              <a:t>NumberFormatException</a:t>
            </a:r>
            <a:r>
              <a:rPr lang="en-IN" sz="2200" b="1" dirty="0">
                <a:solidFill>
                  <a:schemeClr val="tx2"/>
                </a:solidFill>
                <a:latin typeface="Times New Roman" panose="02020603050405020304" pitchFamily="18" charset="0"/>
                <a:cs typeface="Times New Roman" panose="02020603050405020304" pitchFamily="18" charset="0"/>
              </a:rPr>
              <a:t> </a:t>
            </a:r>
            <a:r>
              <a:rPr lang="en-IN" sz="2200" b="1" dirty="0" err="1">
                <a:solidFill>
                  <a:schemeClr val="tx2"/>
                </a:solidFill>
                <a:latin typeface="Times New Roman" panose="02020603050405020304" pitchFamily="18" charset="0"/>
                <a:cs typeface="Times New Roman" panose="02020603050405020304" pitchFamily="18" charset="0"/>
              </a:rPr>
              <a:t>exp</a:t>
            </a:r>
            <a:r>
              <a:rPr lang="en-IN" sz="2200" b="1" dirty="0">
                <a:solidFill>
                  <a:schemeClr val="tx2"/>
                </a:solidFill>
                <a:latin typeface="Times New Roman" panose="02020603050405020304" pitchFamily="18" charset="0"/>
                <a:cs typeface="Times New Roman" panose="02020603050405020304" pitchFamily="18" charset="0"/>
              </a:rPr>
              <a:t>){					  </a:t>
            </a:r>
            <a:r>
              <a:rPr lang="en-IN" sz="2200" b="1" dirty="0" err="1">
                <a:solidFill>
                  <a:schemeClr val="tx2"/>
                </a:solidFill>
                <a:latin typeface="Times New Roman" panose="02020603050405020304" pitchFamily="18" charset="0"/>
                <a:cs typeface="Times New Roman" panose="02020603050405020304" pitchFamily="18" charset="0"/>
              </a:rPr>
              <a:t>citedIndex</a:t>
            </a:r>
            <a:r>
              <a:rPr lang="en-IN" sz="2200" b="1" dirty="0">
                <a:solidFill>
                  <a:schemeClr val="tx2"/>
                </a:solidFill>
                <a:latin typeface="Times New Roman" panose="02020603050405020304" pitchFamily="18" charset="0"/>
                <a:cs typeface="Times New Roman" panose="02020603050405020304" pitchFamily="18" charset="0"/>
              </a:rPr>
              <a:t> = -1</a:t>
            </a:r>
            <a:r>
              <a:rPr lang="en-IN" sz="2200" b="1" dirty="0" smtClean="0">
                <a:solidFill>
                  <a:schemeClr val="tx2"/>
                </a:solidFill>
                <a:latin typeface="Times New Roman" panose="02020603050405020304" pitchFamily="18" charset="0"/>
                <a:cs typeface="Times New Roman" panose="02020603050405020304" pitchFamily="18" charset="0"/>
              </a:rPr>
              <a:t>;}</a:t>
            </a:r>
          </a:p>
          <a:p>
            <a:pPr marL="0" indent="0">
              <a:buNone/>
            </a:pPr>
            <a:r>
              <a:rPr lang="en-IN" sz="2200" b="1" dirty="0" smtClean="0">
                <a:solidFill>
                  <a:schemeClr val="tx2"/>
                </a:solidFill>
                <a:latin typeface="Times New Roman" panose="02020603050405020304" pitchFamily="18" charset="0"/>
                <a:cs typeface="Times New Roman" panose="02020603050405020304" pitchFamily="18" charset="0"/>
              </a:rPr>
              <a:t>if(index </a:t>
            </a:r>
            <a:r>
              <a:rPr lang="en-IN" sz="2200" b="1" dirty="0">
                <a:solidFill>
                  <a:schemeClr val="tx2"/>
                </a:solidFill>
                <a:latin typeface="Times New Roman" panose="02020603050405020304" pitchFamily="18" charset="0"/>
                <a:cs typeface="Times New Roman" panose="02020603050405020304" pitchFamily="18" charset="0"/>
              </a:rPr>
              <a:t>!= -1 &amp;&amp; </a:t>
            </a:r>
            <a:r>
              <a:rPr lang="en-IN" sz="2200" b="1" dirty="0" err="1">
                <a:solidFill>
                  <a:schemeClr val="tx2"/>
                </a:solidFill>
                <a:latin typeface="Times New Roman" panose="02020603050405020304" pitchFamily="18" charset="0"/>
                <a:cs typeface="Times New Roman" panose="02020603050405020304" pitchFamily="18" charset="0"/>
              </a:rPr>
              <a:t>citedIndex</a:t>
            </a:r>
            <a:r>
              <a:rPr lang="en-IN" sz="2200" b="1" dirty="0">
                <a:solidFill>
                  <a:schemeClr val="tx2"/>
                </a:solidFill>
                <a:latin typeface="Times New Roman" panose="02020603050405020304" pitchFamily="18" charset="0"/>
                <a:cs typeface="Times New Roman" panose="02020603050405020304" pitchFamily="18" charset="0"/>
              </a:rPr>
              <a:t> != -1)				  </a:t>
            </a:r>
            <a:r>
              <a:rPr lang="en-IN" sz="2200" b="1" dirty="0" smtClean="0">
                <a:solidFill>
                  <a:schemeClr val="tx2"/>
                </a:solidFill>
                <a:latin typeface="Times New Roman" panose="02020603050405020304" pitchFamily="18" charset="0"/>
                <a:cs typeface="Times New Roman" panose="02020603050405020304" pitchFamily="18" charset="0"/>
              </a:rPr>
              <a:t>	</a:t>
            </a:r>
            <a:r>
              <a:rPr lang="en-IN" sz="2200" b="1" dirty="0" err="1" smtClean="0">
                <a:solidFill>
                  <a:schemeClr val="tx2"/>
                </a:solidFill>
                <a:latin typeface="Times New Roman" panose="02020603050405020304" pitchFamily="18" charset="0"/>
                <a:cs typeface="Times New Roman" panose="02020603050405020304" pitchFamily="18" charset="0"/>
              </a:rPr>
              <a:t>context.write</a:t>
            </a:r>
            <a:r>
              <a:rPr lang="en-IN" sz="2200" b="1" dirty="0" smtClean="0">
                <a:solidFill>
                  <a:schemeClr val="tx2"/>
                </a:solidFill>
                <a:latin typeface="Times New Roman" panose="02020603050405020304" pitchFamily="18" charset="0"/>
                <a:cs typeface="Times New Roman" panose="02020603050405020304" pitchFamily="18" charset="0"/>
              </a:rPr>
              <a:t>(new </a:t>
            </a:r>
            <a:r>
              <a:rPr lang="en-IN" sz="2200" b="1" dirty="0" err="1">
                <a:solidFill>
                  <a:schemeClr val="tx2"/>
                </a:solidFill>
                <a:latin typeface="Times New Roman" panose="02020603050405020304" pitchFamily="18" charset="0"/>
                <a:cs typeface="Times New Roman" panose="02020603050405020304" pitchFamily="18" charset="0"/>
              </a:rPr>
              <a:t>IntWritable</a:t>
            </a:r>
            <a:r>
              <a:rPr lang="en-IN" sz="2200" b="1" dirty="0">
                <a:solidFill>
                  <a:schemeClr val="tx2"/>
                </a:solidFill>
                <a:latin typeface="Times New Roman" panose="02020603050405020304" pitchFamily="18" charset="0"/>
                <a:cs typeface="Times New Roman" panose="02020603050405020304" pitchFamily="18" charset="0"/>
              </a:rPr>
              <a:t>(index), new </a:t>
            </a:r>
            <a:r>
              <a:rPr lang="en-IN" sz="2200" b="1" dirty="0" smtClean="0">
                <a:solidFill>
                  <a:schemeClr val="tx2"/>
                </a:solidFill>
                <a:latin typeface="Times New Roman" panose="02020603050405020304" pitchFamily="18" charset="0"/>
                <a:cs typeface="Times New Roman" panose="02020603050405020304" pitchFamily="18" charset="0"/>
              </a:rPr>
              <a:t>			</a:t>
            </a:r>
            <a:r>
              <a:rPr lang="en-IN" sz="2200" b="1" dirty="0" err="1" smtClean="0">
                <a:solidFill>
                  <a:schemeClr val="tx2"/>
                </a:solidFill>
                <a:latin typeface="Times New Roman" panose="02020603050405020304" pitchFamily="18" charset="0"/>
                <a:cs typeface="Times New Roman" panose="02020603050405020304" pitchFamily="18" charset="0"/>
              </a:rPr>
              <a:t>IntWritable</a:t>
            </a:r>
            <a:r>
              <a:rPr lang="en-IN" sz="2200" b="1" dirty="0" smtClean="0">
                <a:solidFill>
                  <a:schemeClr val="tx2"/>
                </a:solidFill>
                <a:latin typeface="Times New Roman" panose="02020603050405020304" pitchFamily="18" charset="0"/>
                <a:cs typeface="Times New Roman" panose="02020603050405020304" pitchFamily="18" charset="0"/>
              </a:rPr>
              <a:t>(</a:t>
            </a:r>
            <a:r>
              <a:rPr lang="en-IN" sz="2200" b="1" dirty="0" err="1" smtClean="0">
                <a:solidFill>
                  <a:schemeClr val="tx2"/>
                </a:solidFill>
                <a:latin typeface="Times New Roman" panose="02020603050405020304" pitchFamily="18" charset="0"/>
                <a:cs typeface="Times New Roman" panose="02020603050405020304" pitchFamily="18" charset="0"/>
              </a:rPr>
              <a:t>citedIndex</a:t>
            </a:r>
            <a:r>
              <a:rPr lang="en-IN" sz="2200" b="1" dirty="0">
                <a:solidFill>
                  <a:schemeClr val="tx2"/>
                </a:solidFill>
                <a:latin typeface="Times New Roman" panose="02020603050405020304" pitchFamily="18" charset="0"/>
                <a:cs typeface="Times New Roman" panose="02020603050405020304" pitchFamily="18" charset="0"/>
              </a:rPr>
              <a:t>));			 </a:t>
            </a:r>
            <a:endParaRPr lang="en-IN" sz="22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IN" sz="2200" b="1" dirty="0" smtClean="0">
                <a:solidFill>
                  <a:schemeClr val="tx2"/>
                </a:solidFill>
                <a:latin typeface="Times New Roman" panose="02020603050405020304" pitchFamily="18" charset="0"/>
                <a:cs typeface="Times New Roman" panose="02020603050405020304" pitchFamily="18" charset="0"/>
              </a:rPr>
              <a:t> </a:t>
            </a:r>
            <a:r>
              <a:rPr lang="en-IN" sz="2200" b="1" dirty="0">
                <a:solidFill>
                  <a:schemeClr val="tx2"/>
                </a:solidFill>
                <a:latin typeface="Times New Roman" panose="02020603050405020304" pitchFamily="18" charset="0"/>
                <a:cs typeface="Times New Roman" panose="02020603050405020304" pitchFamily="18" charset="0"/>
              </a:rPr>
              <a:t>}			  		  }</a:t>
            </a:r>
            <a:endParaRPr lang="en-IN" sz="2200" b="1" dirty="0" smtClean="0">
              <a:solidFill>
                <a:schemeClr val="tx2"/>
              </a:solidFill>
              <a:latin typeface="Times New Roman" panose="02020603050405020304" pitchFamily="18" charset="0"/>
              <a:cs typeface="Times New Roman" panose="02020603050405020304" pitchFamily="18" charset="0"/>
            </a:endParaRPr>
          </a:p>
          <a:p>
            <a:endParaRPr lang="en-IN" dirty="0" smtClean="0"/>
          </a:p>
        </p:txBody>
      </p:sp>
    </p:spTree>
    <p:extLst>
      <p:ext uri="{BB962C8B-B14F-4D97-AF65-F5344CB8AC3E}">
        <p14:creationId xmlns:p14="http://schemas.microsoft.com/office/powerpoint/2010/main" val="2198048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956</Words>
  <Application>Microsoft Office PowerPoint</Application>
  <PresentationFormat>On-screen Show (4:3)</PresentationFormat>
  <Paragraphs>169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Finding Most Influential Papers Based on DBLP Citation Network </vt:lpstr>
      <vt:lpstr>Overview</vt:lpstr>
      <vt:lpstr>Introduction</vt:lpstr>
      <vt:lpstr>Procedure</vt:lpstr>
      <vt:lpstr>Map Reduce Implementation</vt:lpstr>
      <vt:lpstr>PowerPoint Presentation</vt:lpstr>
      <vt:lpstr>Code</vt:lpstr>
      <vt:lpstr>Code</vt:lpstr>
      <vt:lpstr>Code</vt:lpstr>
      <vt:lpstr>Code</vt:lpstr>
      <vt:lpstr>Map reduce Output</vt:lpstr>
      <vt:lpstr>Hive Implementation</vt:lpstr>
      <vt:lpstr>PowerPoint Presentation</vt:lpstr>
      <vt:lpstr>Script</vt:lpstr>
      <vt:lpstr>Script</vt:lpstr>
      <vt:lpstr>Script</vt:lpstr>
      <vt:lpstr>Script</vt:lpstr>
      <vt:lpstr>Hive Output</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most influential papers based on DBLP Citation Network</dc:title>
  <dc:creator>sony</dc:creator>
  <cp:lastModifiedBy>Saurabh</cp:lastModifiedBy>
  <cp:revision>36</cp:revision>
  <dcterms:created xsi:type="dcterms:W3CDTF">2015-12-14T00:14:47Z</dcterms:created>
  <dcterms:modified xsi:type="dcterms:W3CDTF">2015-12-16T02:10:36Z</dcterms:modified>
</cp:coreProperties>
</file>