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5"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1/14/2021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2272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1/14/2021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43159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1/14/2021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0995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1/14/2021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5578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1/14/2021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59975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1/14/2021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9557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1/14/2021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4327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1/14/2021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533433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1/14/2021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6212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1/14/2021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80539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1/14/2021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6882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1/14/2021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2767387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allery.cortanaintelligence.com/Experiment/SHARKTANK-ALGO"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gallery.cortanaintelligence.com/Experiment/SHARKTANK-TEXT-ANALYS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FE5491-6A7C-4166-877F-4467138BE72C}"/>
              </a:ext>
            </a:extLst>
          </p:cNvPr>
          <p:cNvSpPr>
            <a:spLocks noGrp="1"/>
          </p:cNvSpPr>
          <p:nvPr>
            <p:ph type="ctrTitle"/>
          </p:nvPr>
        </p:nvSpPr>
        <p:spPr>
          <a:xfrm>
            <a:off x="5315736" y="640081"/>
            <a:ext cx="6491951" cy="3812102"/>
          </a:xfrm>
        </p:spPr>
        <p:txBody>
          <a:bodyPr anchor="b">
            <a:normAutofit/>
          </a:bodyPr>
          <a:lstStyle/>
          <a:p>
            <a:pPr algn="l"/>
            <a:r>
              <a:rPr lang="en-IN" dirty="0">
                <a:solidFill>
                  <a:schemeClr val="bg1"/>
                </a:solidFill>
              </a:rPr>
              <a:t>SHARKTANK</a:t>
            </a:r>
            <a:br>
              <a:rPr lang="en-IN" dirty="0">
                <a:solidFill>
                  <a:schemeClr val="bg1"/>
                </a:solidFill>
              </a:rPr>
            </a:br>
            <a:r>
              <a:rPr lang="en-IN" dirty="0">
                <a:solidFill>
                  <a:schemeClr val="bg1"/>
                </a:solidFill>
              </a:rPr>
              <a:t>ASSIGNMENT</a:t>
            </a:r>
          </a:p>
        </p:txBody>
      </p:sp>
      <p:sp>
        <p:nvSpPr>
          <p:cNvPr id="3" name="Subtitle 2">
            <a:extLst>
              <a:ext uri="{FF2B5EF4-FFF2-40B4-BE49-F238E27FC236}">
                <a16:creationId xmlns:a16="http://schemas.microsoft.com/office/drawing/2014/main" id="{64EE3727-FD42-47A8-958B-2B7AE4A08C94}"/>
              </a:ext>
            </a:extLst>
          </p:cNvPr>
          <p:cNvSpPr>
            <a:spLocks noGrp="1"/>
          </p:cNvSpPr>
          <p:nvPr>
            <p:ph type="subTitle" idx="1"/>
          </p:nvPr>
        </p:nvSpPr>
        <p:spPr>
          <a:xfrm>
            <a:off x="7277057" y="5295386"/>
            <a:ext cx="4530630" cy="1357205"/>
          </a:xfrm>
        </p:spPr>
        <p:txBody>
          <a:bodyPr anchor="t">
            <a:normAutofit fontScale="70000" lnSpcReduction="20000"/>
          </a:bodyPr>
          <a:lstStyle/>
          <a:p>
            <a:pPr algn="l"/>
            <a:r>
              <a:rPr lang="en-IN" sz="3200" b="1" dirty="0"/>
              <a:t>By- SAURABH SHARMA</a:t>
            </a:r>
          </a:p>
          <a:p>
            <a:pPr algn="l">
              <a:lnSpc>
                <a:spcPct val="120000"/>
              </a:lnSpc>
            </a:pPr>
            <a:r>
              <a:rPr lang="en-IN" sz="3200" dirty="0">
                <a:solidFill>
                  <a:srgbClr val="FFFF00"/>
                </a:solidFill>
              </a:rPr>
              <a:t>MBA- BUSINESS ANALYTCS, BMU</a:t>
            </a:r>
          </a:p>
          <a:p>
            <a:pPr algn="l"/>
            <a:r>
              <a:rPr lang="en-IN" sz="3200" dirty="0">
                <a:solidFill>
                  <a:srgbClr val="FFFF00"/>
                </a:solidFill>
              </a:rPr>
              <a:t>REG. NO. 190A3010041</a:t>
            </a:r>
          </a:p>
        </p:txBody>
      </p:sp>
      <p:pic>
        <p:nvPicPr>
          <p:cNvPr id="4" name="Picture 3">
            <a:extLst>
              <a:ext uri="{FF2B5EF4-FFF2-40B4-BE49-F238E27FC236}">
                <a16:creationId xmlns:a16="http://schemas.microsoft.com/office/drawing/2014/main" id="{1C348FFA-6D91-4AB9-AE51-733A0E62CE63}"/>
              </a:ext>
            </a:extLst>
          </p:cNvPr>
          <p:cNvPicPr>
            <a:picLocks noChangeAspect="1"/>
          </p:cNvPicPr>
          <p:nvPr/>
        </p:nvPicPr>
        <p:blipFill rotWithShape="1">
          <a:blip r:embed="rId2"/>
          <a:srcRect l="19746" r="34244" b="-1"/>
          <a:stretch/>
        </p:blipFill>
        <p:spPr>
          <a:xfrm>
            <a:off x="20" y="10"/>
            <a:ext cx="4657325" cy="6857990"/>
          </a:xfrm>
          <a:prstGeom prst="rect">
            <a:avLst/>
          </a:prstGeom>
        </p:spPr>
      </p:pic>
    </p:spTree>
    <p:extLst>
      <p:ext uri="{BB962C8B-B14F-4D97-AF65-F5344CB8AC3E}">
        <p14:creationId xmlns:p14="http://schemas.microsoft.com/office/powerpoint/2010/main" val="1621169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43D75-A3F6-4989-8F9D-E640F9065E3F}"/>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id="{A4467888-F50A-489A-8A2C-FD1B083CD666}"/>
              </a:ext>
            </a:extLst>
          </p:cNvPr>
          <p:cNvSpPr>
            <a:spLocks noGrp="1"/>
          </p:cNvSpPr>
          <p:nvPr>
            <p:ph idx="1"/>
          </p:nvPr>
        </p:nvSpPr>
        <p:spPr/>
        <p:txBody>
          <a:bodyPr>
            <a:normAutofit lnSpcReduction="10000"/>
          </a:bodyPr>
          <a:lstStyle/>
          <a:p>
            <a:pPr marL="457200" indent="-457200">
              <a:buFont typeface="Arial" panose="020B0604020202020204" pitchFamily="34" charset="0"/>
              <a:buChar char="•"/>
            </a:pPr>
            <a:r>
              <a:rPr lang="en-IN" dirty="0"/>
              <a:t>Shark Tank is a US based show wherein entrepreneurs and founders pitch their businesses in front of investors (aka Sharks) who decides to invest or not in the businesses based on multiple parameters.</a:t>
            </a:r>
          </a:p>
          <a:p>
            <a:pPr marL="457200" indent="-457200">
              <a:buFont typeface="Arial" panose="020B0604020202020204" pitchFamily="34" charset="0"/>
              <a:buChar char="•"/>
            </a:pPr>
            <a:r>
              <a:rPr lang="en-IN" dirty="0"/>
              <a:t>Here, we have got an dataset containing Shark Tank episodes with 495 records where each entrepreneur making their pitch to investors (aka sharks). Using multiple algorithms, we will predict given the description of new pitch, how likely is the pitch will convert into success or not.</a:t>
            </a:r>
          </a:p>
        </p:txBody>
      </p:sp>
    </p:spTree>
    <p:extLst>
      <p:ext uri="{BB962C8B-B14F-4D97-AF65-F5344CB8AC3E}">
        <p14:creationId xmlns:p14="http://schemas.microsoft.com/office/powerpoint/2010/main" val="3957814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326C9-8F5B-4C56-B042-60E5D122A09D}"/>
              </a:ext>
            </a:extLst>
          </p:cNvPr>
          <p:cNvSpPr>
            <a:spLocks noGrp="1"/>
          </p:cNvSpPr>
          <p:nvPr>
            <p:ph type="title"/>
          </p:nvPr>
        </p:nvSpPr>
        <p:spPr>
          <a:xfrm>
            <a:off x="960120" y="317814"/>
            <a:ext cx="10268712" cy="1700784"/>
          </a:xfrm>
        </p:spPr>
        <p:txBody>
          <a:bodyPr>
            <a:normAutofit/>
          </a:bodyPr>
          <a:lstStyle/>
          <a:p>
            <a:r>
              <a:rPr lang="en-IN" dirty="0"/>
              <a:t>My APPROACH</a:t>
            </a:r>
          </a:p>
        </p:txBody>
      </p:sp>
      <p:sp>
        <p:nvSpPr>
          <p:cNvPr id="11" name="Rectangle 10">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B2AB1ED-2957-4A91-9D66-6E938C23D8EC}"/>
              </a:ext>
            </a:extLst>
          </p:cNvPr>
          <p:cNvPicPr>
            <a:picLocks noChangeAspect="1"/>
          </p:cNvPicPr>
          <p:nvPr/>
        </p:nvPicPr>
        <p:blipFill rotWithShape="1">
          <a:blip r:embed="rId2"/>
          <a:srcRect l="19950" r="6228" b="-1"/>
          <a:stretch/>
        </p:blipFill>
        <p:spPr>
          <a:xfrm>
            <a:off x="-3048" y="2264988"/>
            <a:ext cx="4370832" cy="3952189"/>
          </a:xfrm>
          <a:prstGeom prst="rect">
            <a:avLst/>
          </a:prstGeom>
        </p:spPr>
      </p:pic>
      <p:sp>
        <p:nvSpPr>
          <p:cNvPr id="3" name="Content Placeholder 2">
            <a:extLst>
              <a:ext uri="{FF2B5EF4-FFF2-40B4-BE49-F238E27FC236}">
                <a16:creationId xmlns:a16="http://schemas.microsoft.com/office/drawing/2014/main" id="{1AE53E4C-D174-4C3F-9927-001CD8258F18}"/>
              </a:ext>
            </a:extLst>
          </p:cNvPr>
          <p:cNvSpPr>
            <a:spLocks noGrp="1"/>
          </p:cNvSpPr>
          <p:nvPr>
            <p:ph idx="1"/>
          </p:nvPr>
        </p:nvSpPr>
        <p:spPr>
          <a:xfrm>
            <a:off x="5004426" y="2587625"/>
            <a:ext cx="6223961" cy="3317875"/>
          </a:xfrm>
        </p:spPr>
        <p:txBody>
          <a:bodyPr anchor="ctr">
            <a:normAutofit/>
          </a:bodyPr>
          <a:lstStyle/>
          <a:p>
            <a:pPr marL="457200" indent="-457200">
              <a:lnSpc>
                <a:spcPct val="91000"/>
              </a:lnSpc>
              <a:buFont typeface="Arial" panose="020B0604020202020204" pitchFamily="34" charset="0"/>
              <a:buChar char="•"/>
            </a:pPr>
            <a:r>
              <a:rPr lang="en-IN" sz="1800" dirty="0"/>
              <a:t>CHECK FOR MISSING VALUES: NO MISSING VALUES IN DATA </a:t>
            </a:r>
            <a:r>
              <a:rPr lang="en-IN" sz="1800" dirty="0">
                <a:solidFill>
                  <a:srgbClr val="FF0000"/>
                </a:solidFill>
              </a:rPr>
              <a:t>EXCEPT ENTREPRENEURS AND WEBSITE.</a:t>
            </a:r>
          </a:p>
          <a:p>
            <a:pPr marL="457200" indent="-457200">
              <a:lnSpc>
                <a:spcPct val="91000"/>
              </a:lnSpc>
              <a:buFont typeface="Arial" panose="020B0604020202020204" pitchFamily="34" charset="0"/>
              <a:buChar char="•"/>
            </a:pPr>
            <a:r>
              <a:rPr lang="en-IN" sz="1800" dirty="0"/>
              <a:t>REMOVING UNNECESSARY COLUMNS i.e. website</a:t>
            </a:r>
          </a:p>
          <a:p>
            <a:pPr marL="457200" indent="-457200">
              <a:lnSpc>
                <a:spcPct val="91000"/>
              </a:lnSpc>
              <a:buFont typeface="Arial" panose="020B0604020202020204" pitchFamily="34" charset="0"/>
              <a:buChar char="•"/>
            </a:pPr>
            <a:r>
              <a:rPr lang="en-IN" sz="1800" dirty="0"/>
              <a:t>TARGET VARIABLE - DEAL : CATEGORICAL, that means I will be using CLASSIFICATION TECHNIQUES and will try to sort the best algorithm.</a:t>
            </a:r>
          </a:p>
          <a:p>
            <a:pPr marL="457200" indent="-457200">
              <a:lnSpc>
                <a:spcPct val="91000"/>
              </a:lnSpc>
              <a:buFont typeface="Arial" panose="020B0604020202020204" pitchFamily="34" charset="0"/>
              <a:buChar char="•"/>
            </a:pPr>
            <a:r>
              <a:rPr lang="en-IN" sz="1800" dirty="0"/>
              <a:t>TEXT ANALYSIS ON DESCRIPTION</a:t>
            </a:r>
          </a:p>
          <a:p>
            <a:pPr marL="457200" indent="-457200">
              <a:lnSpc>
                <a:spcPct val="91000"/>
              </a:lnSpc>
              <a:buFont typeface="Arial" panose="020B0604020202020204" pitchFamily="34" charset="0"/>
              <a:buChar char="•"/>
            </a:pPr>
            <a:r>
              <a:rPr lang="en-IN" sz="1800" dirty="0"/>
              <a:t>WILL USE ASSOCIATION FOR FURTHER INSIGHTS.</a:t>
            </a:r>
          </a:p>
          <a:p>
            <a:pPr marL="457200" indent="-457200">
              <a:lnSpc>
                <a:spcPct val="91000"/>
              </a:lnSpc>
              <a:buFont typeface="Arial" panose="020B0604020202020204" pitchFamily="34" charset="0"/>
              <a:buChar char="•"/>
            </a:pPr>
            <a:endParaRPr lang="en-IN" sz="1800" dirty="0"/>
          </a:p>
        </p:txBody>
      </p:sp>
    </p:spTree>
    <p:extLst>
      <p:ext uri="{BB962C8B-B14F-4D97-AF65-F5344CB8AC3E}">
        <p14:creationId xmlns:p14="http://schemas.microsoft.com/office/powerpoint/2010/main" val="422732998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BD847-5EB5-438F-998D-C0B8FDDE5951}"/>
              </a:ext>
            </a:extLst>
          </p:cNvPr>
          <p:cNvSpPr>
            <a:spLocks noGrp="1"/>
          </p:cNvSpPr>
          <p:nvPr>
            <p:ph type="title"/>
          </p:nvPr>
        </p:nvSpPr>
        <p:spPr/>
        <p:txBody>
          <a:bodyPr/>
          <a:lstStyle/>
          <a:p>
            <a:r>
              <a:rPr lang="en-IN" dirty="0"/>
              <a:t>Techniques USED :</a:t>
            </a:r>
          </a:p>
        </p:txBody>
      </p:sp>
      <p:sp>
        <p:nvSpPr>
          <p:cNvPr id="3" name="Content Placeholder 2">
            <a:extLst>
              <a:ext uri="{FF2B5EF4-FFF2-40B4-BE49-F238E27FC236}">
                <a16:creationId xmlns:a16="http://schemas.microsoft.com/office/drawing/2014/main" id="{9E0E17C5-8FF9-4AFC-B8B0-E46F2FB3D2E1}"/>
              </a:ext>
            </a:extLst>
          </p:cNvPr>
          <p:cNvSpPr>
            <a:spLocks noGrp="1"/>
          </p:cNvSpPr>
          <p:nvPr>
            <p:ph idx="1"/>
          </p:nvPr>
        </p:nvSpPr>
        <p:spPr/>
        <p:txBody>
          <a:bodyPr>
            <a:normAutofit lnSpcReduction="10000"/>
          </a:bodyPr>
          <a:lstStyle/>
          <a:p>
            <a:pPr marL="457200" indent="-457200">
              <a:buFont typeface="Arial" panose="020B0604020202020204" pitchFamily="34" charset="0"/>
              <a:buChar char="•"/>
            </a:pPr>
            <a:r>
              <a:rPr lang="en-IN" dirty="0"/>
              <a:t>LOGISTIC REGRESSION : </a:t>
            </a:r>
            <a:r>
              <a:rPr lang="en-IN" b="1" dirty="0">
                <a:solidFill>
                  <a:srgbClr val="002060"/>
                </a:solidFill>
              </a:rPr>
              <a:t>50.4% ACCURACY</a:t>
            </a:r>
          </a:p>
          <a:p>
            <a:pPr marL="457200" indent="-457200">
              <a:buFont typeface="Arial" panose="020B0604020202020204" pitchFamily="34" charset="0"/>
              <a:buChar char="•"/>
            </a:pPr>
            <a:r>
              <a:rPr lang="en-IN" dirty="0"/>
              <a:t>SUPPORT VECTOR MACHINE : </a:t>
            </a:r>
            <a:r>
              <a:rPr lang="en-IN" b="1" dirty="0">
                <a:solidFill>
                  <a:srgbClr val="002060"/>
                </a:solidFill>
              </a:rPr>
              <a:t>48.7% ACCURACY</a:t>
            </a:r>
          </a:p>
          <a:p>
            <a:pPr marL="457200" indent="-457200">
              <a:buFont typeface="Arial" panose="020B0604020202020204" pitchFamily="34" charset="0"/>
              <a:buChar char="•"/>
            </a:pPr>
            <a:r>
              <a:rPr lang="en-IN" dirty="0"/>
              <a:t>BOOSTED DECISION TREE : </a:t>
            </a:r>
            <a:r>
              <a:rPr lang="en-IN" b="1" dirty="0">
                <a:solidFill>
                  <a:srgbClr val="002060"/>
                </a:solidFill>
              </a:rPr>
              <a:t>52.2% ACCURACY</a:t>
            </a:r>
          </a:p>
          <a:p>
            <a:pPr marL="457200" indent="-457200">
              <a:buFont typeface="Arial" panose="020B0604020202020204" pitchFamily="34" charset="0"/>
              <a:buChar char="•"/>
            </a:pPr>
            <a:r>
              <a:rPr lang="en-IN" dirty="0"/>
              <a:t>DECISION FOREST : </a:t>
            </a:r>
            <a:r>
              <a:rPr lang="en-IN" b="1" dirty="0">
                <a:solidFill>
                  <a:srgbClr val="002060"/>
                </a:solidFill>
              </a:rPr>
              <a:t>49.3% ACCURACY</a:t>
            </a:r>
          </a:p>
          <a:p>
            <a:pPr marL="457200" indent="-457200">
              <a:buFont typeface="Arial" panose="020B0604020202020204" pitchFamily="34" charset="0"/>
              <a:buChar char="•"/>
            </a:pPr>
            <a:endParaRPr lang="en-IN" b="1" dirty="0">
              <a:solidFill>
                <a:srgbClr val="002060"/>
              </a:solidFill>
            </a:endParaRPr>
          </a:p>
          <a:p>
            <a:pPr marL="457200" indent="-457200">
              <a:buFont typeface="Arial" panose="020B0604020202020204" pitchFamily="34" charset="0"/>
              <a:buChar char="•"/>
            </a:pPr>
            <a:r>
              <a:rPr lang="en-IN" b="1" dirty="0">
                <a:solidFill>
                  <a:srgbClr val="C00000"/>
                </a:solidFill>
              </a:rPr>
              <a:t>BOOSTED DECISION TREE gives the highest accuracy among all but still it is very low. We will go for ASSOCIATION RULES NEXT.</a:t>
            </a:r>
          </a:p>
        </p:txBody>
      </p:sp>
    </p:spTree>
    <p:extLst>
      <p:ext uri="{BB962C8B-B14F-4D97-AF65-F5344CB8AC3E}">
        <p14:creationId xmlns:p14="http://schemas.microsoft.com/office/powerpoint/2010/main" val="3492212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5F787-C253-4CDC-8C0C-C00D17426F78}"/>
              </a:ext>
            </a:extLst>
          </p:cNvPr>
          <p:cNvSpPr>
            <a:spLocks noGrp="1"/>
          </p:cNvSpPr>
          <p:nvPr>
            <p:ph type="title"/>
          </p:nvPr>
        </p:nvSpPr>
        <p:spPr/>
        <p:txBody>
          <a:bodyPr/>
          <a:lstStyle/>
          <a:p>
            <a:r>
              <a:rPr lang="en-IN" dirty="0"/>
              <a:t>ASSOCIATION RULE</a:t>
            </a:r>
          </a:p>
        </p:txBody>
      </p:sp>
      <p:sp>
        <p:nvSpPr>
          <p:cNvPr id="3" name="Content Placeholder 2">
            <a:extLst>
              <a:ext uri="{FF2B5EF4-FFF2-40B4-BE49-F238E27FC236}">
                <a16:creationId xmlns:a16="http://schemas.microsoft.com/office/drawing/2014/main" id="{453FF039-E583-4B52-B88A-CEAF875C25B2}"/>
              </a:ext>
            </a:extLst>
          </p:cNvPr>
          <p:cNvSpPr>
            <a:spLocks noGrp="1"/>
          </p:cNvSpPr>
          <p:nvPr>
            <p:ph idx="1"/>
          </p:nvPr>
        </p:nvSpPr>
        <p:spPr>
          <a:xfrm>
            <a:off x="960120" y="2451652"/>
            <a:ext cx="10450002" cy="3935896"/>
          </a:xfrm>
        </p:spPr>
        <p:txBody>
          <a:bodyPr>
            <a:normAutofit fontScale="77500" lnSpcReduction="20000"/>
          </a:bodyPr>
          <a:lstStyle/>
          <a:p>
            <a:pPr marL="457200" indent="-457200">
              <a:buFont typeface="Arial" panose="020B0604020202020204" pitchFamily="34" charset="0"/>
              <a:buChar char="•"/>
            </a:pPr>
            <a:r>
              <a:rPr lang="en-IN" dirty="0"/>
              <a:t>TOTAL 6691 DIFFERENT RULES WERE CREATED USING APRIORI EXECUTION AT SUPPORT 0.01 and CONFIDENCE 0.07. </a:t>
            </a:r>
          </a:p>
          <a:p>
            <a:pPr marL="457200" indent="-457200">
              <a:buFont typeface="Arial" panose="020B0604020202020204" pitchFamily="34" charset="0"/>
              <a:buChar char="•"/>
            </a:pPr>
            <a:r>
              <a:rPr lang="en-IN" dirty="0"/>
              <a:t>COLUMNS CHOOSED FOR ASSOCIATION : </a:t>
            </a:r>
          </a:p>
          <a:p>
            <a:pPr marL="457200" indent="-457200">
              <a:buFont typeface="Wingdings" panose="05000000000000000000" pitchFamily="2" charset="2"/>
              <a:buChar char="q"/>
            </a:pPr>
            <a:r>
              <a:rPr lang="en-IN" dirty="0">
                <a:solidFill>
                  <a:srgbClr val="C00000"/>
                </a:solidFill>
              </a:rPr>
              <a:t>Deal (Dependent var.) </a:t>
            </a:r>
          </a:p>
          <a:p>
            <a:pPr marL="457200" indent="-457200">
              <a:buFont typeface="Wingdings" panose="05000000000000000000" pitchFamily="2" charset="2"/>
              <a:buChar char="q"/>
            </a:pPr>
            <a:r>
              <a:rPr lang="en-IN" dirty="0">
                <a:solidFill>
                  <a:srgbClr val="C00000"/>
                </a:solidFill>
              </a:rPr>
              <a:t>Location</a:t>
            </a:r>
          </a:p>
          <a:p>
            <a:pPr marL="457200" indent="-457200">
              <a:buFont typeface="Wingdings" panose="05000000000000000000" pitchFamily="2" charset="2"/>
              <a:buChar char="q"/>
            </a:pPr>
            <a:r>
              <a:rPr lang="en-IN" dirty="0">
                <a:solidFill>
                  <a:srgbClr val="C00000"/>
                </a:solidFill>
              </a:rPr>
              <a:t>Category</a:t>
            </a:r>
          </a:p>
          <a:p>
            <a:pPr marL="457200" indent="-457200">
              <a:buFont typeface="Wingdings" panose="05000000000000000000" pitchFamily="2" charset="2"/>
              <a:buChar char="q"/>
            </a:pPr>
            <a:r>
              <a:rPr lang="en-IN" dirty="0">
                <a:solidFill>
                  <a:srgbClr val="C00000"/>
                </a:solidFill>
              </a:rPr>
              <a:t>Sharks (all)</a:t>
            </a:r>
          </a:p>
          <a:p>
            <a:pPr marL="457200" indent="-457200">
              <a:buFont typeface="Wingdings" panose="05000000000000000000" pitchFamily="2" charset="2"/>
              <a:buChar char="q"/>
            </a:pPr>
            <a:r>
              <a:rPr lang="en-IN" dirty="0">
                <a:solidFill>
                  <a:srgbClr val="C00000"/>
                </a:solidFill>
              </a:rPr>
              <a:t>Multiple Entrepreneurs</a:t>
            </a:r>
          </a:p>
          <a:p>
            <a:pPr marL="457200" indent="-457200">
              <a:buFont typeface="Arial" panose="020B0604020202020204" pitchFamily="34" charset="0"/>
              <a:buChar char="•"/>
            </a:pPr>
            <a:r>
              <a:rPr lang="en-IN" dirty="0"/>
              <a:t>CONFIDENCE AND SUPPORT ARE MORE RELIABLE TOWARDS MY ANALYSIS TO MAKE CONCLUSION ON THE RULES.</a:t>
            </a:r>
          </a:p>
        </p:txBody>
      </p:sp>
    </p:spTree>
    <p:extLst>
      <p:ext uri="{BB962C8B-B14F-4D97-AF65-F5344CB8AC3E}">
        <p14:creationId xmlns:p14="http://schemas.microsoft.com/office/powerpoint/2010/main" val="2422587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4FC69-0200-4122-8E18-9D940E73E96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944517E-65C2-4D72-A068-19B5044AC7ED}"/>
              </a:ext>
            </a:extLst>
          </p:cNvPr>
          <p:cNvSpPr>
            <a:spLocks noGrp="1"/>
          </p:cNvSpPr>
          <p:nvPr>
            <p:ph idx="1"/>
          </p:nvPr>
        </p:nvSpPr>
        <p:spPr>
          <a:xfrm>
            <a:off x="503583" y="2441980"/>
            <a:ext cx="11031925" cy="4270248"/>
          </a:xfrm>
        </p:spPr>
        <p:txBody>
          <a:bodyPr>
            <a:noAutofit/>
          </a:bodyPr>
          <a:lstStyle/>
          <a:p>
            <a:pPr marL="457200" indent="-457200">
              <a:buFont typeface="Arial" panose="020B0604020202020204" pitchFamily="34" charset="0"/>
              <a:buChar char="•"/>
            </a:pPr>
            <a:r>
              <a:rPr lang="en-IN" sz="1600" b="1" i="0" dirty="0">
                <a:effectLst/>
                <a:latin typeface="Times New Roman" panose="02020603050405020304" pitchFamily="18" charset="0"/>
                <a:cs typeface="Times New Roman" panose="02020603050405020304" pitchFamily="18" charset="0"/>
              </a:rPr>
              <a:t>There is 100% probability for those who had their product category as ‘Novelties’, didn’t have multiple entrepreneurs, and had Kevin O’Leary, Mark Cuban and Barbara Corcoran as the Sharks were given a Deal.</a:t>
            </a:r>
          </a:p>
          <a:p>
            <a:pPr marL="457200" indent="-457200">
              <a:buFont typeface="Arial" panose="020B0604020202020204" pitchFamily="34" charset="0"/>
              <a:buChar char="•"/>
            </a:pPr>
            <a:r>
              <a:rPr lang="en-IN" sz="1600" b="1" i="0" dirty="0">
                <a:effectLst/>
                <a:latin typeface="Times New Roman" panose="02020603050405020304" pitchFamily="18" charset="0"/>
                <a:cs typeface="Times New Roman" panose="02020603050405020304" pitchFamily="18" charset="0"/>
              </a:rPr>
              <a:t>There is 100% probability for those who had their company Location as ‘San Diego, CA’ and had Lori Greiner, Robert Herjavec, Daymond John and Kevin O’Leary as the Sharks were given a Deal.</a:t>
            </a:r>
          </a:p>
          <a:p>
            <a:pPr marL="457200" indent="-457200">
              <a:buFont typeface="Arial" panose="020B0604020202020204" pitchFamily="34" charset="0"/>
              <a:buChar char="•"/>
            </a:pPr>
            <a:r>
              <a:rPr lang="en-IN" sz="1600" b="1" i="0" dirty="0">
                <a:effectLst/>
                <a:latin typeface="Times New Roman" panose="02020603050405020304" pitchFamily="18" charset="0"/>
                <a:cs typeface="Times New Roman" panose="02020603050405020304" pitchFamily="18" charset="0"/>
              </a:rPr>
              <a:t>There is 100% probability for those who had products of category ‘Online Services’, were NOT multiple entrepreneurs and had Mark Cuban as a Shark were given a Deal.</a:t>
            </a:r>
          </a:p>
          <a:p>
            <a:pPr marL="457200" indent="-457200">
              <a:buFont typeface="Arial" panose="020B0604020202020204" pitchFamily="34" charset="0"/>
              <a:buChar char="•"/>
            </a:pPr>
            <a:r>
              <a:rPr lang="en-IN" sz="1600" b="1" i="0" dirty="0">
                <a:effectLst/>
                <a:latin typeface="Times New Roman" panose="02020603050405020304" pitchFamily="18" charset="0"/>
                <a:cs typeface="Times New Roman" panose="02020603050405020304" pitchFamily="18" charset="0"/>
              </a:rPr>
              <a:t>There is 100% probability for those who had products of category ‘Furniture’ and were NOT multiple entrepreneurs were given a Deal.</a:t>
            </a:r>
          </a:p>
          <a:p>
            <a:pPr marL="457200" indent="-457200">
              <a:buFont typeface="Arial" panose="020B0604020202020204" pitchFamily="34" charset="0"/>
              <a:buChar char="•"/>
            </a:pPr>
            <a:r>
              <a:rPr lang="en-IN" sz="1600" b="1" i="0" dirty="0">
                <a:effectLst/>
                <a:latin typeface="Times New Roman" panose="02020603050405020304" pitchFamily="18" charset="0"/>
                <a:cs typeface="Times New Roman" panose="02020603050405020304" pitchFamily="18" charset="0"/>
              </a:rPr>
              <a:t>There is 100% probability that when Shark 4 is Daymond John and Shark 5 is Mark Cuban then Shark 3 will be Kevin O’ Leary.</a:t>
            </a:r>
          </a:p>
          <a:p>
            <a:pPr marL="457200" indent="-457200">
              <a:buFont typeface="Arial" panose="020B0604020202020204" pitchFamily="34" charset="0"/>
              <a:buChar char="•"/>
            </a:pPr>
            <a:r>
              <a:rPr lang="en-IN" sz="1600" b="1" i="0" dirty="0">
                <a:effectLst/>
                <a:latin typeface="Times New Roman" panose="02020603050405020304" pitchFamily="18" charset="0"/>
                <a:cs typeface="Times New Roman" panose="02020603050405020304" pitchFamily="18" charset="0"/>
              </a:rPr>
              <a:t>There is 100% probability that when Shark 1 is Barbara Corcoran and Shark 4 is Daymond John then Shark 2 will be Robert Herjavec</a:t>
            </a:r>
          </a:p>
          <a:p>
            <a:pPr marL="457200" indent="-457200">
              <a:buFont typeface="Arial" panose="020B0604020202020204" pitchFamily="34" charset="0"/>
              <a:buChar char="•"/>
            </a:pPr>
            <a:endParaRPr lang="en-IN" sz="1600" b="1" dirty="0"/>
          </a:p>
        </p:txBody>
      </p:sp>
    </p:spTree>
    <p:extLst>
      <p:ext uri="{BB962C8B-B14F-4D97-AF65-F5344CB8AC3E}">
        <p14:creationId xmlns:p14="http://schemas.microsoft.com/office/powerpoint/2010/main" val="366069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BD14A-988A-44F2-80D5-7C94FA7A26ED}"/>
              </a:ext>
            </a:extLst>
          </p:cNvPr>
          <p:cNvSpPr>
            <a:spLocks noGrp="1"/>
          </p:cNvSpPr>
          <p:nvPr>
            <p:ph type="title"/>
          </p:nvPr>
        </p:nvSpPr>
        <p:spPr/>
        <p:txBody>
          <a:bodyPr/>
          <a:lstStyle/>
          <a:p>
            <a:r>
              <a:rPr lang="en-IN" dirty="0"/>
              <a:t>TEXT ANALYSIS : DESCRIPTION</a:t>
            </a:r>
          </a:p>
        </p:txBody>
      </p:sp>
      <p:sp>
        <p:nvSpPr>
          <p:cNvPr id="3" name="Content Placeholder 2">
            <a:extLst>
              <a:ext uri="{FF2B5EF4-FFF2-40B4-BE49-F238E27FC236}">
                <a16:creationId xmlns:a16="http://schemas.microsoft.com/office/drawing/2014/main" id="{BF7C68F1-12C9-42F4-9BEE-7355D3FBC195}"/>
              </a:ext>
            </a:extLst>
          </p:cNvPr>
          <p:cNvSpPr>
            <a:spLocks noGrp="1"/>
          </p:cNvSpPr>
          <p:nvPr>
            <p:ph idx="1"/>
          </p:nvPr>
        </p:nvSpPr>
        <p:spPr>
          <a:xfrm>
            <a:off x="702365" y="2428728"/>
            <a:ext cx="10526467" cy="4321770"/>
          </a:xfrm>
        </p:spPr>
        <p:txBody>
          <a:bodyPr/>
          <a:lstStyle/>
          <a:p>
            <a:r>
              <a:rPr lang="en-IN" dirty="0"/>
              <a:t>LANGUAGE USED FOR DESCRIPTION IS ENGLISH</a:t>
            </a:r>
          </a:p>
          <a:p>
            <a:r>
              <a:rPr lang="en-IN" dirty="0"/>
              <a:t>TOP 10 ENTITIES : </a:t>
            </a:r>
          </a:p>
        </p:txBody>
      </p:sp>
      <p:pic>
        <p:nvPicPr>
          <p:cNvPr id="5" name="Picture 4">
            <a:extLst>
              <a:ext uri="{FF2B5EF4-FFF2-40B4-BE49-F238E27FC236}">
                <a16:creationId xmlns:a16="http://schemas.microsoft.com/office/drawing/2014/main" id="{A933F4DF-C4AB-49B5-A962-A92A312016FB}"/>
              </a:ext>
            </a:extLst>
          </p:cNvPr>
          <p:cNvPicPr>
            <a:picLocks noChangeAspect="1"/>
          </p:cNvPicPr>
          <p:nvPr/>
        </p:nvPicPr>
        <p:blipFill>
          <a:blip r:embed="rId2"/>
          <a:stretch>
            <a:fillRect/>
          </a:stretch>
        </p:blipFill>
        <p:spPr>
          <a:xfrm>
            <a:off x="814348" y="3463914"/>
            <a:ext cx="4700187" cy="3286584"/>
          </a:xfrm>
          <a:prstGeom prst="rect">
            <a:avLst/>
          </a:prstGeom>
          <a:ln>
            <a:solidFill>
              <a:schemeClr val="tx1"/>
            </a:solidFill>
          </a:ln>
        </p:spPr>
      </p:pic>
      <p:sp>
        <p:nvSpPr>
          <p:cNvPr id="6" name="TextBox 5">
            <a:extLst>
              <a:ext uri="{FF2B5EF4-FFF2-40B4-BE49-F238E27FC236}">
                <a16:creationId xmlns:a16="http://schemas.microsoft.com/office/drawing/2014/main" id="{7FCD484E-B919-4620-B1CB-EB77B27B667D}"/>
              </a:ext>
            </a:extLst>
          </p:cNvPr>
          <p:cNvSpPr txBox="1"/>
          <p:nvPr/>
        </p:nvSpPr>
        <p:spPr>
          <a:xfrm>
            <a:off x="5514535" y="3644348"/>
            <a:ext cx="5458265" cy="2862322"/>
          </a:xfrm>
          <a:prstGeom prst="rect">
            <a:avLst/>
          </a:prstGeom>
          <a:noFill/>
        </p:spPr>
        <p:txBody>
          <a:bodyPr wrap="square" rtlCol="0">
            <a:spAutoFit/>
          </a:bodyPr>
          <a:lstStyle/>
          <a:p>
            <a:pPr>
              <a:buFont typeface="Wingdings" panose="05000000000000000000" pitchFamily="2" charset="2"/>
              <a:buChar char="§"/>
            </a:pPr>
            <a:r>
              <a:rPr lang="en-IN" dirty="0">
                <a:solidFill>
                  <a:srgbClr val="C00000"/>
                </a:solidFill>
                <a:latin typeface="Times New Roman" panose="02020603050405020304" pitchFamily="18" charset="0"/>
                <a:cs typeface="Times New Roman" panose="02020603050405020304" pitchFamily="18" charset="0"/>
              </a:rPr>
              <a:t> USA</a:t>
            </a:r>
          </a:p>
          <a:p>
            <a:pPr>
              <a:buFont typeface="Wingdings" panose="05000000000000000000" pitchFamily="2" charset="2"/>
              <a:buChar char="§"/>
            </a:pPr>
            <a:r>
              <a:rPr lang="en-IN" dirty="0">
                <a:solidFill>
                  <a:srgbClr val="C00000"/>
                </a:solidFill>
                <a:latin typeface="Times New Roman" panose="02020603050405020304" pitchFamily="18" charset="0"/>
                <a:cs typeface="Times New Roman" panose="02020603050405020304" pitchFamily="18" charset="0"/>
              </a:rPr>
              <a:t> California</a:t>
            </a:r>
          </a:p>
          <a:p>
            <a:pPr>
              <a:buFont typeface="Wingdings" panose="05000000000000000000" pitchFamily="2" charset="2"/>
              <a:buChar char="§"/>
            </a:pPr>
            <a:r>
              <a:rPr lang="en-IN" dirty="0">
                <a:solidFill>
                  <a:srgbClr val="C00000"/>
                </a:solidFill>
                <a:latin typeface="Times New Roman" panose="02020603050405020304" pitchFamily="18" charset="0"/>
                <a:cs typeface="Times New Roman" panose="02020603050405020304" pitchFamily="18" charset="0"/>
              </a:rPr>
              <a:t> Henry</a:t>
            </a:r>
          </a:p>
          <a:p>
            <a:pPr>
              <a:buFont typeface="Wingdings" panose="05000000000000000000" pitchFamily="2" charset="2"/>
              <a:buChar char="§"/>
            </a:pPr>
            <a:r>
              <a:rPr lang="en-IN" dirty="0">
                <a:solidFill>
                  <a:srgbClr val="C00000"/>
                </a:solidFill>
                <a:latin typeface="Times New Roman" panose="02020603050405020304" pitchFamily="18" charset="0"/>
                <a:cs typeface="Times New Roman" panose="02020603050405020304" pitchFamily="18" charset="0"/>
              </a:rPr>
              <a:t> Ryan</a:t>
            </a:r>
          </a:p>
          <a:p>
            <a:pPr>
              <a:buFont typeface="Wingdings" panose="05000000000000000000" pitchFamily="2" charset="2"/>
              <a:buChar char="§"/>
            </a:pPr>
            <a:r>
              <a:rPr lang="en-IN" dirty="0">
                <a:solidFill>
                  <a:srgbClr val="C00000"/>
                </a:solidFill>
                <a:latin typeface="Times New Roman" panose="02020603050405020304" pitchFamily="18" charset="0"/>
                <a:cs typeface="Times New Roman" panose="02020603050405020304" pitchFamily="18" charset="0"/>
              </a:rPr>
              <a:t> </a:t>
            </a:r>
            <a:r>
              <a:rPr lang="en-IN" dirty="0" err="1">
                <a:solidFill>
                  <a:srgbClr val="C00000"/>
                </a:solidFill>
                <a:latin typeface="Times New Roman" panose="02020603050405020304" pitchFamily="18" charset="0"/>
                <a:cs typeface="Times New Roman" panose="02020603050405020304" pitchFamily="18" charset="0"/>
              </a:rPr>
              <a:t>Marz</a:t>
            </a:r>
            <a:endParaRPr lang="en-IN" dirty="0">
              <a:solidFill>
                <a:srgbClr val="C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dirty="0">
                <a:solidFill>
                  <a:srgbClr val="C00000"/>
                </a:solidFill>
                <a:latin typeface="Times New Roman" panose="02020603050405020304" pitchFamily="18" charset="0"/>
                <a:cs typeface="Times New Roman" panose="02020603050405020304" pitchFamily="18" charset="0"/>
              </a:rPr>
              <a:t> Addison</a:t>
            </a:r>
          </a:p>
          <a:p>
            <a:pPr>
              <a:buFont typeface="Wingdings" panose="05000000000000000000" pitchFamily="2" charset="2"/>
              <a:buChar char="§"/>
            </a:pPr>
            <a:r>
              <a:rPr lang="en-IN" dirty="0">
                <a:solidFill>
                  <a:srgbClr val="C00000"/>
                </a:solidFill>
                <a:latin typeface="Times New Roman" panose="02020603050405020304" pitchFamily="18" charset="0"/>
                <a:cs typeface="Times New Roman" panose="02020603050405020304" pitchFamily="18" charset="0"/>
              </a:rPr>
              <a:t> Echo Valley</a:t>
            </a:r>
          </a:p>
          <a:p>
            <a:pPr>
              <a:buFont typeface="Wingdings" panose="05000000000000000000" pitchFamily="2" charset="2"/>
              <a:buChar char="§"/>
            </a:pPr>
            <a:r>
              <a:rPr lang="en-IN" dirty="0">
                <a:solidFill>
                  <a:srgbClr val="C00000"/>
                </a:solidFill>
                <a:latin typeface="Times New Roman" panose="02020603050405020304" pitchFamily="18" charset="0"/>
                <a:cs typeface="Times New Roman" panose="02020603050405020304" pitchFamily="18" charset="0"/>
              </a:rPr>
              <a:t> Ry</a:t>
            </a:r>
          </a:p>
          <a:p>
            <a:pPr>
              <a:buFont typeface="Wingdings" panose="05000000000000000000" pitchFamily="2" charset="2"/>
              <a:buChar char="§"/>
            </a:pPr>
            <a:r>
              <a:rPr lang="en-IN" dirty="0">
                <a:solidFill>
                  <a:srgbClr val="C00000"/>
                </a:solidFill>
                <a:latin typeface="Times New Roman" panose="02020603050405020304" pitchFamily="18" charset="0"/>
                <a:cs typeface="Times New Roman" panose="02020603050405020304" pitchFamily="18" charset="0"/>
              </a:rPr>
              <a:t> </a:t>
            </a:r>
            <a:r>
              <a:rPr lang="en-IN" dirty="0" err="1">
                <a:solidFill>
                  <a:srgbClr val="C00000"/>
                </a:solidFill>
                <a:latin typeface="Times New Roman" panose="02020603050405020304" pitchFamily="18" charset="0"/>
                <a:cs typeface="Times New Roman" panose="02020603050405020304" pitchFamily="18" charset="0"/>
              </a:rPr>
              <a:t>Yubo</a:t>
            </a:r>
            <a:endParaRPr lang="en-IN" dirty="0">
              <a:solidFill>
                <a:srgbClr val="C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dirty="0">
                <a:solidFill>
                  <a:srgbClr val="C00000"/>
                </a:solidFill>
                <a:latin typeface="Times New Roman" panose="02020603050405020304" pitchFamily="18" charset="0"/>
                <a:cs typeface="Times New Roman" panose="02020603050405020304" pitchFamily="18" charset="0"/>
              </a:rPr>
              <a:t> David</a:t>
            </a:r>
          </a:p>
        </p:txBody>
      </p:sp>
    </p:spTree>
    <p:extLst>
      <p:ext uri="{BB962C8B-B14F-4D97-AF65-F5344CB8AC3E}">
        <p14:creationId xmlns:p14="http://schemas.microsoft.com/office/powerpoint/2010/main" val="3468958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1D64EE-C015-4E46-8AC8-13E58A5BCA2B}"/>
              </a:ext>
            </a:extLst>
          </p:cNvPr>
          <p:cNvSpPr>
            <a:spLocks noGrp="1"/>
          </p:cNvSpPr>
          <p:nvPr>
            <p:ph type="title"/>
          </p:nvPr>
        </p:nvSpPr>
        <p:spPr>
          <a:xfrm>
            <a:off x="664699" y="143124"/>
            <a:ext cx="5775858" cy="2096494"/>
          </a:xfrm>
        </p:spPr>
        <p:txBody>
          <a:bodyPr vert="horz" lIns="91440" tIns="45720" rIns="91440" bIns="45720" rtlCol="0" anchor="ctr">
            <a:normAutofit fontScale="90000"/>
          </a:bodyPr>
          <a:lstStyle/>
          <a:p>
            <a:r>
              <a:rPr lang="en-US" sz="5500" dirty="0"/>
              <a:t>TOP 10 CATEGORIES BY EPISODES</a:t>
            </a:r>
          </a:p>
        </p:txBody>
      </p:sp>
      <p:pic>
        <p:nvPicPr>
          <p:cNvPr id="5" name="Content Placeholder 4" descr="Chart, bar chart&#10;&#10;Description automatically generated">
            <a:extLst>
              <a:ext uri="{FF2B5EF4-FFF2-40B4-BE49-F238E27FC236}">
                <a16:creationId xmlns:a16="http://schemas.microsoft.com/office/drawing/2014/main" id="{D207334D-31BB-4923-BC54-B38347A7ACBA}"/>
              </a:ext>
            </a:extLst>
          </p:cNvPr>
          <p:cNvPicPr>
            <a:picLocks noGrp="1" noChangeAspect="1"/>
          </p:cNvPicPr>
          <p:nvPr>
            <p:ph idx="1"/>
          </p:nvPr>
        </p:nvPicPr>
        <p:blipFill rotWithShape="1">
          <a:blip r:embed="rId2"/>
          <a:srcRect l="6066" r="9651" b="1"/>
          <a:stretch/>
        </p:blipFill>
        <p:spPr>
          <a:xfrm>
            <a:off x="403287" y="2559489"/>
            <a:ext cx="5775858" cy="3594100"/>
          </a:xfrm>
          <a:prstGeom prst="rect">
            <a:avLst/>
          </a:prstGeom>
        </p:spPr>
      </p:pic>
      <p:pic>
        <p:nvPicPr>
          <p:cNvPr id="7" name="Picture 6">
            <a:extLst>
              <a:ext uri="{FF2B5EF4-FFF2-40B4-BE49-F238E27FC236}">
                <a16:creationId xmlns:a16="http://schemas.microsoft.com/office/drawing/2014/main" id="{D0A1DF86-96C6-4F4A-BB60-9B4B39338F1F}"/>
              </a:ext>
            </a:extLst>
          </p:cNvPr>
          <p:cNvPicPr>
            <a:picLocks noChangeAspect="1"/>
          </p:cNvPicPr>
          <p:nvPr/>
        </p:nvPicPr>
        <p:blipFill>
          <a:blip r:embed="rId3"/>
          <a:stretch>
            <a:fillRect/>
          </a:stretch>
        </p:blipFill>
        <p:spPr>
          <a:xfrm>
            <a:off x="6724161" y="4234375"/>
            <a:ext cx="5467839" cy="1913114"/>
          </a:xfrm>
          <a:prstGeom prst="rect">
            <a:avLst/>
          </a:prstGeom>
        </p:spPr>
      </p:pic>
      <p:sp>
        <p:nvSpPr>
          <p:cNvPr id="8" name="Title 1">
            <a:extLst>
              <a:ext uri="{FF2B5EF4-FFF2-40B4-BE49-F238E27FC236}">
                <a16:creationId xmlns:a16="http://schemas.microsoft.com/office/drawing/2014/main" id="{D798349F-C10A-42CD-AA79-C03D4932751F}"/>
              </a:ext>
            </a:extLst>
          </p:cNvPr>
          <p:cNvSpPr txBox="1">
            <a:spLocks/>
          </p:cNvSpPr>
          <p:nvPr/>
        </p:nvSpPr>
        <p:spPr>
          <a:xfrm>
            <a:off x="6570151" y="253321"/>
            <a:ext cx="5775858" cy="2096494"/>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a:lstStyle>
          <a:p>
            <a:r>
              <a:rPr lang="en-IN" sz="5500" dirty="0"/>
              <a:t>Size of Shark names indicate how often they appear together on Shark Tank</a:t>
            </a:r>
            <a:endParaRPr lang="en-US" sz="5500" dirty="0"/>
          </a:p>
        </p:txBody>
      </p:sp>
    </p:spTree>
    <p:extLst>
      <p:ext uri="{BB962C8B-B14F-4D97-AF65-F5344CB8AC3E}">
        <p14:creationId xmlns:p14="http://schemas.microsoft.com/office/powerpoint/2010/main" val="1783397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E6257-275D-4373-8B82-8E6BAFAC9200}"/>
              </a:ext>
            </a:extLst>
          </p:cNvPr>
          <p:cNvSpPr>
            <a:spLocks noGrp="1"/>
          </p:cNvSpPr>
          <p:nvPr>
            <p:ph type="title"/>
          </p:nvPr>
        </p:nvSpPr>
        <p:spPr>
          <a:xfrm>
            <a:off x="5300811" y="317500"/>
            <a:ext cx="5927576" cy="1701800"/>
          </a:xfrm>
        </p:spPr>
        <p:txBody>
          <a:bodyPr>
            <a:normAutofit/>
          </a:bodyPr>
          <a:lstStyle/>
          <a:p>
            <a:r>
              <a:rPr lang="en-IN" dirty="0"/>
              <a:t>EXPLORE :</a:t>
            </a:r>
          </a:p>
        </p:txBody>
      </p:sp>
      <p:pic>
        <p:nvPicPr>
          <p:cNvPr id="5" name="Picture 4" descr="A magnifying glass on a yellow background&#10;&#10;Description automatically generated">
            <a:extLst>
              <a:ext uri="{FF2B5EF4-FFF2-40B4-BE49-F238E27FC236}">
                <a16:creationId xmlns:a16="http://schemas.microsoft.com/office/drawing/2014/main" id="{11EAE08B-7C2B-435E-9DD4-EEB8595A0D04}"/>
              </a:ext>
            </a:extLst>
          </p:cNvPr>
          <p:cNvPicPr>
            <a:picLocks noChangeAspect="1"/>
          </p:cNvPicPr>
          <p:nvPr/>
        </p:nvPicPr>
        <p:blipFill rotWithShape="1">
          <a:blip r:embed="rId2"/>
          <a:srcRect l="40474" r="14194" b="-1"/>
          <a:stretch/>
        </p:blipFill>
        <p:spPr>
          <a:xfrm>
            <a:off x="20" y="10"/>
            <a:ext cx="4657324" cy="6857990"/>
          </a:xfrm>
          <a:prstGeom prst="rect">
            <a:avLst/>
          </a:prstGeom>
        </p:spPr>
      </p:pic>
      <p:sp>
        <p:nvSpPr>
          <p:cNvPr id="3" name="Content Placeholder 2">
            <a:extLst>
              <a:ext uri="{FF2B5EF4-FFF2-40B4-BE49-F238E27FC236}">
                <a16:creationId xmlns:a16="http://schemas.microsoft.com/office/drawing/2014/main" id="{5A6CA2A4-242B-4A62-A163-3B0BB9FF0856}"/>
              </a:ext>
            </a:extLst>
          </p:cNvPr>
          <p:cNvSpPr>
            <a:spLocks noGrp="1"/>
          </p:cNvSpPr>
          <p:nvPr>
            <p:ph idx="1"/>
          </p:nvPr>
        </p:nvSpPr>
        <p:spPr>
          <a:xfrm>
            <a:off x="5300810" y="2587625"/>
            <a:ext cx="5927577" cy="3594100"/>
          </a:xfrm>
        </p:spPr>
        <p:txBody>
          <a:bodyPr anchor="t">
            <a:normAutofit/>
          </a:bodyPr>
          <a:lstStyle/>
          <a:p>
            <a:pPr>
              <a:lnSpc>
                <a:spcPct val="91000"/>
              </a:lnSpc>
            </a:pPr>
            <a:r>
              <a:rPr lang="en-IN" dirty="0"/>
              <a:t>VISIT THE GALLERY TO VIEW THE EXPERIMENT :</a:t>
            </a:r>
          </a:p>
          <a:p>
            <a:pPr>
              <a:lnSpc>
                <a:spcPct val="91000"/>
              </a:lnSpc>
            </a:pPr>
            <a:r>
              <a:rPr lang="en-IN" dirty="0">
                <a:solidFill>
                  <a:srgbClr val="FF0000"/>
                </a:solidFill>
                <a:hlinkClick r:id="rId3">
                  <a:extLst>
                    <a:ext uri="{A12FA001-AC4F-418D-AE19-62706E023703}">
                      <ahyp:hlinkClr xmlns:ahyp="http://schemas.microsoft.com/office/drawing/2018/hyperlinkcolor" val="tx"/>
                    </a:ext>
                  </a:extLst>
                </a:hlinkClick>
              </a:rPr>
              <a:t>https://gallery.cortanaintelligence.com/Experiment/SHARKTANK-ALGO</a:t>
            </a:r>
            <a:br>
              <a:rPr lang="en-IN" dirty="0"/>
            </a:br>
            <a:endParaRPr lang="en-IN" dirty="0"/>
          </a:p>
          <a:p>
            <a:pPr>
              <a:lnSpc>
                <a:spcPct val="91000"/>
              </a:lnSpc>
            </a:pPr>
            <a:r>
              <a:rPr lang="en-IN" dirty="0">
                <a:solidFill>
                  <a:srgbClr val="FF0000"/>
                </a:solidFill>
                <a:hlinkClick r:id="rId4">
                  <a:extLst>
                    <a:ext uri="{A12FA001-AC4F-418D-AE19-62706E023703}">
                      <ahyp:hlinkClr xmlns:ahyp="http://schemas.microsoft.com/office/drawing/2018/hyperlinkcolor" val="tx"/>
                    </a:ext>
                  </a:extLst>
                </a:hlinkClick>
              </a:rPr>
              <a:t>https://gallery.cortanaintelligence.com/Experiment/SHARKTANK-TEXT-ANALYSIS</a:t>
            </a:r>
            <a:endParaRPr lang="en-IN" dirty="0">
              <a:solidFill>
                <a:srgbClr val="FF0000"/>
              </a:solidFill>
            </a:endParaRPr>
          </a:p>
        </p:txBody>
      </p:sp>
    </p:spTree>
    <p:extLst>
      <p:ext uri="{BB962C8B-B14F-4D97-AF65-F5344CB8AC3E}">
        <p14:creationId xmlns:p14="http://schemas.microsoft.com/office/powerpoint/2010/main" val="4047525013"/>
      </p:ext>
    </p:extLst>
  </p:cSld>
  <p:clrMapOvr>
    <a:masterClrMapping/>
  </p:clrMapOvr>
</p:sld>
</file>

<file path=ppt/theme/theme1.xml><?xml version="1.0" encoding="utf-8"?>
<a:theme xmlns:a="http://schemas.openxmlformats.org/drawingml/2006/main" name="JuxtaposeVTI">
  <a:themeElements>
    <a:clrScheme name="AnalogousFromDarkSeedLeftStep">
      <a:dk1>
        <a:srgbClr val="000000"/>
      </a:dk1>
      <a:lt1>
        <a:srgbClr val="FFFFFF"/>
      </a:lt1>
      <a:dk2>
        <a:srgbClr val="1C2B31"/>
      </a:dk2>
      <a:lt2>
        <a:srgbClr val="F0F3F2"/>
      </a:lt2>
      <a:accent1>
        <a:srgbClr val="C34D80"/>
      </a:accent1>
      <a:accent2>
        <a:srgbClr val="B13BA0"/>
      </a:accent2>
      <a:accent3>
        <a:srgbClr val="A34DC3"/>
      </a:accent3>
      <a:accent4>
        <a:srgbClr val="6541B4"/>
      </a:accent4>
      <a:accent5>
        <a:srgbClr val="4D59C3"/>
      </a:accent5>
      <a:accent6>
        <a:srgbClr val="3B78B1"/>
      </a:accent6>
      <a:hlink>
        <a:srgbClr val="473FBF"/>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6</TotalTime>
  <Words>546</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Franklin Gothic Demi Cond</vt:lpstr>
      <vt:lpstr>Franklin Gothic Medium</vt:lpstr>
      <vt:lpstr>Times New Roman</vt:lpstr>
      <vt:lpstr>Wingdings</vt:lpstr>
      <vt:lpstr>JuxtaposeVTI</vt:lpstr>
      <vt:lpstr>SHARKTANK ASSIGNMENT</vt:lpstr>
      <vt:lpstr>BACKGROUND</vt:lpstr>
      <vt:lpstr>My APPROACH</vt:lpstr>
      <vt:lpstr>Techniques USED :</vt:lpstr>
      <vt:lpstr>ASSOCIATION RULE</vt:lpstr>
      <vt:lpstr>CONCLUSION</vt:lpstr>
      <vt:lpstr>TEXT ANALYSIS : DESCRIPTION</vt:lpstr>
      <vt:lpstr>TOP 10 CATEGORIES BY EPISODES</vt:lpstr>
      <vt:lpstr>EXPLORE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SHARKTANK ASSIGNMENT</dc:title>
  <dc:creator>saurabh sharma</dc:creator>
  <cp:lastModifiedBy>saurabh sharma</cp:lastModifiedBy>
  <cp:revision>2</cp:revision>
  <dcterms:created xsi:type="dcterms:W3CDTF">2021-01-14T17:01:51Z</dcterms:created>
  <dcterms:modified xsi:type="dcterms:W3CDTF">2021-01-14T17:31:38Z</dcterms:modified>
</cp:coreProperties>
</file>