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41E2EF2-1BBB-4E2C-9B7D-C0698F8828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519C99-CFF8-4103-9B74-3A608F926611}">
      <dgm:prSet/>
      <dgm:spPr/>
      <dgm:t>
        <a:bodyPr/>
        <a:lstStyle/>
        <a:p>
          <a:r>
            <a:rPr lang="en-IN" b="0" i="0"/>
            <a:t>split our dataset in train (80%) and test (20%) set. </a:t>
          </a:r>
          <a:endParaRPr lang="en-US"/>
        </a:p>
      </dgm:t>
    </dgm:pt>
    <dgm:pt modelId="{FDECD77E-B36C-4246-A99A-6FBF5311FDC2}" type="parTrans" cxnId="{5B44FE6D-FA24-4D3C-8B87-AF1853992F0B}">
      <dgm:prSet/>
      <dgm:spPr/>
      <dgm:t>
        <a:bodyPr/>
        <a:lstStyle/>
        <a:p>
          <a:endParaRPr lang="en-US"/>
        </a:p>
      </dgm:t>
    </dgm:pt>
    <dgm:pt modelId="{A60B14E6-D002-45DC-BFEA-D8D9106B8A9A}" type="sibTrans" cxnId="{5B44FE6D-FA24-4D3C-8B87-AF1853992F0B}">
      <dgm:prSet/>
      <dgm:spPr/>
      <dgm:t>
        <a:bodyPr/>
        <a:lstStyle/>
        <a:p>
          <a:endParaRPr lang="en-US"/>
        </a:p>
      </dgm:t>
    </dgm:pt>
    <dgm:pt modelId="{4C6C537D-7F9C-474E-9A7D-0646C962AC25}">
      <dgm:prSet/>
      <dgm:spPr/>
      <dgm:t>
        <a:bodyPr/>
        <a:lstStyle/>
        <a:p>
          <a:r>
            <a:rPr lang="en-IN" b="0" i="0"/>
            <a:t>This is crucial for the robustness of our model: indeed, since the main goal of any machine learning model is making an accurate prediction on new, never-seen-before data, it is pivotal to tune the parameters of our algorithm based on its performance on the test set rather than on the train set, in order to avoid overfitting.</a:t>
          </a:r>
          <a:endParaRPr lang="en-US"/>
        </a:p>
      </dgm:t>
    </dgm:pt>
    <dgm:pt modelId="{9FBE35B6-1BDA-410E-9492-0C566BED8B99}" type="parTrans" cxnId="{4BC11D31-31A6-48AB-828D-11CB94CAB159}">
      <dgm:prSet/>
      <dgm:spPr/>
      <dgm:t>
        <a:bodyPr/>
        <a:lstStyle/>
        <a:p>
          <a:endParaRPr lang="en-US"/>
        </a:p>
      </dgm:t>
    </dgm:pt>
    <dgm:pt modelId="{993AC75E-2A5E-4098-A186-C87E0012D04B}" type="sibTrans" cxnId="{4BC11D31-31A6-48AB-828D-11CB94CAB159}">
      <dgm:prSet/>
      <dgm:spPr/>
      <dgm:t>
        <a:bodyPr/>
        <a:lstStyle/>
        <a:p>
          <a:endParaRPr lang="en-US"/>
        </a:p>
      </dgm:t>
    </dgm:pt>
    <dgm:pt modelId="{FEBFAD6E-01F0-4807-B75E-3E4D6EFDC29F}">
      <dgm:prSet/>
      <dgm:spPr/>
      <dgm:t>
        <a:bodyPr/>
        <a:lstStyle/>
        <a:p>
          <a:r>
            <a:rPr lang="en-IN" b="0" i="0"/>
            <a:t>As you can see, we ended up with a model with an accuracy of 94.25%, which is very good to be an indicator of a reliable predictor. This is how I Predicte</a:t>
          </a:r>
          <a:r>
            <a:rPr lang="en-IN"/>
            <a:t>d the ratings collected by users as reviews.</a:t>
          </a:r>
          <a:endParaRPr lang="en-US"/>
        </a:p>
      </dgm:t>
    </dgm:pt>
    <dgm:pt modelId="{7E37516D-5B07-428B-B81A-446D99189DEA}" type="parTrans" cxnId="{E42881F5-948B-4D3B-B988-188A5312F958}">
      <dgm:prSet/>
      <dgm:spPr/>
      <dgm:t>
        <a:bodyPr/>
        <a:lstStyle/>
        <a:p>
          <a:endParaRPr lang="en-US"/>
        </a:p>
      </dgm:t>
    </dgm:pt>
    <dgm:pt modelId="{0CF546C5-B0B2-4E95-80F2-2FB3DDDB6B8B}" type="sibTrans" cxnId="{E42881F5-948B-4D3B-B988-188A5312F958}">
      <dgm:prSet/>
      <dgm:spPr/>
      <dgm:t>
        <a:bodyPr/>
        <a:lstStyle/>
        <a:p>
          <a:endParaRPr lang="en-US"/>
        </a:p>
      </dgm:t>
    </dgm:pt>
    <dgm:pt modelId="{BB24BF7F-19CB-4F59-BD70-52AD4B427697}" type="pres">
      <dgm:prSet presAssocID="{A41E2EF2-1BBB-4E2C-9B7D-C0698F882839}" presName="root" presStyleCnt="0">
        <dgm:presLayoutVars>
          <dgm:dir/>
          <dgm:resizeHandles val="exact"/>
        </dgm:presLayoutVars>
      </dgm:prSet>
      <dgm:spPr/>
    </dgm:pt>
    <dgm:pt modelId="{9DD5B832-CB4D-4E43-84BC-D4752E6736D6}" type="pres">
      <dgm:prSet presAssocID="{34519C99-CFF8-4103-9B74-3A608F926611}" presName="compNode" presStyleCnt="0"/>
      <dgm:spPr/>
    </dgm:pt>
    <dgm:pt modelId="{52927790-9D86-4782-822B-7AD4558EF3E9}" type="pres">
      <dgm:prSet presAssocID="{34519C99-CFF8-4103-9B74-3A608F926611}" presName="bgRect" presStyleLbl="bgShp" presStyleIdx="0" presStyleCnt="3"/>
      <dgm:spPr/>
    </dgm:pt>
    <dgm:pt modelId="{9453B1FE-8D22-4A8B-8AF1-F8E648A91C76}" type="pres">
      <dgm:prSet presAssocID="{34519C99-CFF8-4103-9B74-3A608F9266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3AA15D2-0D4B-4F01-A2E0-84E07FDAAA8D}" type="pres">
      <dgm:prSet presAssocID="{34519C99-CFF8-4103-9B74-3A608F926611}" presName="spaceRect" presStyleCnt="0"/>
      <dgm:spPr/>
    </dgm:pt>
    <dgm:pt modelId="{57E621D6-54DF-4EE0-AD92-2A7C56A62AD4}" type="pres">
      <dgm:prSet presAssocID="{34519C99-CFF8-4103-9B74-3A608F926611}" presName="parTx" presStyleLbl="revTx" presStyleIdx="0" presStyleCnt="3">
        <dgm:presLayoutVars>
          <dgm:chMax val="0"/>
          <dgm:chPref val="0"/>
        </dgm:presLayoutVars>
      </dgm:prSet>
      <dgm:spPr/>
    </dgm:pt>
    <dgm:pt modelId="{4AEE9C8F-B1E0-4C6B-B79D-6B2263B43819}" type="pres">
      <dgm:prSet presAssocID="{A60B14E6-D002-45DC-BFEA-D8D9106B8A9A}" presName="sibTrans" presStyleCnt="0"/>
      <dgm:spPr/>
    </dgm:pt>
    <dgm:pt modelId="{47F1D5FC-B683-4F2C-AC88-8BE2C1782ADE}" type="pres">
      <dgm:prSet presAssocID="{4C6C537D-7F9C-474E-9A7D-0646C962AC25}" presName="compNode" presStyleCnt="0"/>
      <dgm:spPr/>
    </dgm:pt>
    <dgm:pt modelId="{B74046B9-7D1D-429A-A3C5-53E78029967A}" type="pres">
      <dgm:prSet presAssocID="{4C6C537D-7F9C-474E-9A7D-0646C962AC25}" presName="bgRect" presStyleLbl="bgShp" presStyleIdx="1" presStyleCnt="3"/>
      <dgm:spPr/>
    </dgm:pt>
    <dgm:pt modelId="{08A39C4C-E3E2-4571-9A04-A9EDD63B122F}" type="pres">
      <dgm:prSet presAssocID="{4C6C537D-7F9C-474E-9A7D-0646C962AC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71DDD64-3B52-49AB-B425-5255F97D2741}" type="pres">
      <dgm:prSet presAssocID="{4C6C537D-7F9C-474E-9A7D-0646C962AC25}" presName="spaceRect" presStyleCnt="0"/>
      <dgm:spPr/>
    </dgm:pt>
    <dgm:pt modelId="{70CBA271-90D4-4156-8E9A-CE99236B2EB3}" type="pres">
      <dgm:prSet presAssocID="{4C6C537D-7F9C-474E-9A7D-0646C962AC25}" presName="parTx" presStyleLbl="revTx" presStyleIdx="1" presStyleCnt="3">
        <dgm:presLayoutVars>
          <dgm:chMax val="0"/>
          <dgm:chPref val="0"/>
        </dgm:presLayoutVars>
      </dgm:prSet>
      <dgm:spPr/>
    </dgm:pt>
    <dgm:pt modelId="{53CE7E6D-1AF6-4D32-B55C-F4FABD091771}" type="pres">
      <dgm:prSet presAssocID="{993AC75E-2A5E-4098-A186-C87E0012D04B}" presName="sibTrans" presStyleCnt="0"/>
      <dgm:spPr/>
    </dgm:pt>
    <dgm:pt modelId="{8AAA7065-7F05-45B0-9F9C-AAEB430930ED}" type="pres">
      <dgm:prSet presAssocID="{FEBFAD6E-01F0-4807-B75E-3E4D6EFDC29F}" presName="compNode" presStyleCnt="0"/>
      <dgm:spPr/>
    </dgm:pt>
    <dgm:pt modelId="{D934A04F-BA61-4904-A3D4-671ACA4989B2}" type="pres">
      <dgm:prSet presAssocID="{FEBFAD6E-01F0-4807-B75E-3E4D6EFDC29F}" presName="bgRect" presStyleLbl="bgShp" presStyleIdx="2" presStyleCnt="3"/>
      <dgm:spPr/>
    </dgm:pt>
    <dgm:pt modelId="{D4BFFEE5-1E4B-42AF-8424-0287F6C48F22}" type="pres">
      <dgm:prSet presAssocID="{FEBFAD6E-01F0-4807-B75E-3E4D6EFDC2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EC7D7B59-1F7E-468D-956C-D208C9FBF638}" type="pres">
      <dgm:prSet presAssocID="{FEBFAD6E-01F0-4807-B75E-3E4D6EFDC29F}" presName="spaceRect" presStyleCnt="0"/>
      <dgm:spPr/>
    </dgm:pt>
    <dgm:pt modelId="{4EBBAD65-5025-490A-BB65-B89667423723}" type="pres">
      <dgm:prSet presAssocID="{FEBFAD6E-01F0-4807-B75E-3E4D6EFDC29F}" presName="parTx" presStyleLbl="revTx" presStyleIdx="2" presStyleCnt="3">
        <dgm:presLayoutVars>
          <dgm:chMax val="0"/>
          <dgm:chPref val="0"/>
        </dgm:presLayoutVars>
      </dgm:prSet>
      <dgm:spPr/>
    </dgm:pt>
  </dgm:ptLst>
  <dgm:cxnLst>
    <dgm:cxn modelId="{4BC11D31-31A6-48AB-828D-11CB94CAB159}" srcId="{A41E2EF2-1BBB-4E2C-9B7D-C0698F882839}" destId="{4C6C537D-7F9C-474E-9A7D-0646C962AC25}" srcOrd="1" destOrd="0" parTransId="{9FBE35B6-1BDA-410E-9492-0C566BED8B99}" sibTransId="{993AC75E-2A5E-4098-A186-C87E0012D04B}"/>
    <dgm:cxn modelId="{5B44FE6D-FA24-4D3C-8B87-AF1853992F0B}" srcId="{A41E2EF2-1BBB-4E2C-9B7D-C0698F882839}" destId="{34519C99-CFF8-4103-9B74-3A608F926611}" srcOrd="0" destOrd="0" parTransId="{FDECD77E-B36C-4246-A99A-6FBF5311FDC2}" sibTransId="{A60B14E6-D002-45DC-BFEA-D8D9106B8A9A}"/>
    <dgm:cxn modelId="{E4841454-C5E4-4635-8689-DEB1997F2AA1}" type="presOf" srcId="{34519C99-CFF8-4103-9B74-3A608F926611}" destId="{57E621D6-54DF-4EE0-AD92-2A7C56A62AD4}" srcOrd="0" destOrd="0" presId="urn:microsoft.com/office/officeart/2018/2/layout/IconVerticalSolidList"/>
    <dgm:cxn modelId="{E973C77D-F8FE-4250-952E-7B0D09AC2E55}" type="presOf" srcId="{A41E2EF2-1BBB-4E2C-9B7D-C0698F882839}" destId="{BB24BF7F-19CB-4F59-BD70-52AD4B427697}" srcOrd="0" destOrd="0" presId="urn:microsoft.com/office/officeart/2018/2/layout/IconVerticalSolidList"/>
    <dgm:cxn modelId="{9CA8B6BF-79CE-4A1A-B6F9-81F8A3A101F6}" type="presOf" srcId="{FEBFAD6E-01F0-4807-B75E-3E4D6EFDC29F}" destId="{4EBBAD65-5025-490A-BB65-B89667423723}" srcOrd="0" destOrd="0" presId="urn:microsoft.com/office/officeart/2018/2/layout/IconVerticalSolidList"/>
    <dgm:cxn modelId="{E42881F5-948B-4D3B-B988-188A5312F958}" srcId="{A41E2EF2-1BBB-4E2C-9B7D-C0698F882839}" destId="{FEBFAD6E-01F0-4807-B75E-3E4D6EFDC29F}" srcOrd="2" destOrd="0" parTransId="{7E37516D-5B07-428B-B81A-446D99189DEA}" sibTransId="{0CF546C5-B0B2-4E95-80F2-2FB3DDDB6B8B}"/>
    <dgm:cxn modelId="{ED9977FA-1497-4AF3-B108-210BDD3B6281}" type="presOf" srcId="{4C6C537D-7F9C-474E-9A7D-0646C962AC25}" destId="{70CBA271-90D4-4156-8E9A-CE99236B2EB3}" srcOrd="0" destOrd="0" presId="urn:microsoft.com/office/officeart/2018/2/layout/IconVerticalSolidList"/>
    <dgm:cxn modelId="{F80ED89A-EF04-485B-9E80-BC9A71898A12}" type="presParOf" srcId="{BB24BF7F-19CB-4F59-BD70-52AD4B427697}" destId="{9DD5B832-CB4D-4E43-84BC-D4752E6736D6}" srcOrd="0" destOrd="0" presId="urn:microsoft.com/office/officeart/2018/2/layout/IconVerticalSolidList"/>
    <dgm:cxn modelId="{1AF891A6-356C-4B00-85A4-E69557897A3F}" type="presParOf" srcId="{9DD5B832-CB4D-4E43-84BC-D4752E6736D6}" destId="{52927790-9D86-4782-822B-7AD4558EF3E9}" srcOrd="0" destOrd="0" presId="urn:microsoft.com/office/officeart/2018/2/layout/IconVerticalSolidList"/>
    <dgm:cxn modelId="{F03ED452-9AA5-4CFD-B987-A5522ADCD3C9}" type="presParOf" srcId="{9DD5B832-CB4D-4E43-84BC-D4752E6736D6}" destId="{9453B1FE-8D22-4A8B-8AF1-F8E648A91C76}" srcOrd="1" destOrd="0" presId="urn:microsoft.com/office/officeart/2018/2/layout/IconVerticalSolidList"/>
    <dgm:cxn modelId="{99DCFC00-C2FB-45F3-8D37-8C20F3BF248B}" type="presParOf" srcId="{9DD5B832-CB4D-4E43-84BC-D4752E6736D6}" destId="{23AA15D2-0D4B-4F01-A2E0-84E07FDAAA8D}" srcOrd="2" destOrd="0" presId="urn:microsoft.com/office/officeart/2018/2/layout/IconVerticalSolidList"/>
    <dgm:cxn modelId="{5D11425C-B953-4EEA-B458-5AD82D3BB85F}" type="presParOf" srcId="{9DD5B832-CB4D-4E43-84BC-D4752E6736D6}" destId="{57E621D6-54DF-4EE0-AD92-2A7C56A62AD4}" srcOrd="3" destOrd="0" presId="urn:microsoft.com/office/officeart/2018/2/layout/IconVerticalSolidList"/>
    <dgm:cxn modelId="{9328BCF0-74E1-4FC3-AF1F-698624492A38}" type="presParOf" srcId="{BB24BF7F-19CB-4F59-BD70-52AD4B427697}" destId="{4AEE9C8F-B1E0-4C6B-B79D-6B2263B43819}" srcOrd="1" destOrd="0" presId="urn:microsoft.com/office/officeart/2018/2/layout/IconVerticalSolidList"/>
    <dgm:cxn modelId="{F082D023-38E3-4421-88FB-67A8ABE67AE9}" type="presParOf" srcId="{BB24BF7F-19CB-4F59-BD70-52AD4B427697}" destId="{47F1D5FC-B683-4F2C-AC88-8BE2C1782ADE}" srcOrd="2" destOrd="0" presId="urn:microsoft.com/office/officeart/2018/2/layout/IconVerticalSolidList"/>
    <dgm:cxn modelId="{EDE91891-6BA9-42A1-9A8D-8A2EB81BB9E6}" type="presParOf" srcId="{47F1D5FC-B683-4F2C-AC88-8BE2C1782ADE}" destId="{B74046B9-7D1D-429A-A3C5-53E78029967A}" srcOrd="0" destOrd="0" presId="urn:microsoft.com/office/officeart/2018/2/layout/IconVerticalSolidList"/>
    <dgm:cxn modelId="{6540CAC6-99BA-425D-9F0A-908434A1689C}" type="presParOf" srcId="{47F1D5FC-B683-4F2C-AC88-8BE2C1782ADE}" destId="{08A39C4C-E3E2-4571-9A04-A9EDD63B122F}" srcOrd="1" destOrd="0" presId="urn:microsoft.com/office/officeart/2018/2/layout/IconVerticalSolidList"/>
    <dgm:cxn modelId="{F5B3491F-4588-4E87-96BA-FFFD9BC79A42}" type="presParOf" srcId="{47F1D5FC-B683-4F2C-AC88-8BE2C1782ADE}" destId="{771DDD64-3B52-49AB-B425-5255F97D2741}" srcOrd="2" destOrd="0" presId="urn:microsoft.com/office/officeart/2018/2/layout/IconVerticalSolidList"/>
    <dgm:cxn modelId="{00DA3AE1-81E1-408A-A50E-0339E6894032}" type="presParOf" srcId="{47F1D5FC-B683-4F2C-AC88-8BE2C1782ADE}" destId="{70CBA271-90D4-4156-8E9A-CE99236B2EB3}" srcOrd="3" destOrd="0" presId="urn:microsoft.com/office/officeart/2018/2/layout/IconVerticalSolidList"/>
    <dgm:cxn modelId="{D43D86A1-E7C7-4EC3-A0DF-43DEF743EF60}" type="presParOf" srcId="{BB24BF7F-19CB-4F59-BD70-52AD4B427697}" destId="{53CE7E6D-1AF6-4D32-B55C-F4FABD091771}" srcOrd="3" destOrd="0" presId="urn:microsoft.com/office/officeart/2018/2/layout/IconVerticalSolidList"/>
    <dgm:cxn modelId="{F3278C7C-D697-4C92-95B6-D1631438FCD3}" type="presParOf" srcId="{BB24BF7F-19CB-4F59-BD70-52AD4B427697}" destId="{8AAA7065-7F05-45B0-9F9C-AAEB430930ED}" srcOrd="4" destOrd="0" presId="urn:microsoft.com/office/officeart/2018/2/layout/IconVerticalSolidList"/>
    <dgm:cxn modelId="{D9992D94-2A46-467B-BE25-F12442CC23AE}" type="presParOf" srcId="{8AAA7065-7F05-45B0-9F9C-AAEB430930ED}" destId="{D934A04F-BA61-4904-A3D4-671ACA4989B2}" srcOrd="0" destOrd="0" presId="urn:microsoft.com/office/officeart/2018/2/layout/IconVerticalSolidList"/>
    <dgm:cxn modelId="{BAF7C278-D5B3-42BA-A9A3-4D3300F18929}" type="presParOf" srcId="{8AAA7065-7F05-45B0-9F9C-AAEB430930ED}" destId="{D4BFFEE5-1E4B-42AF-8424-0287F6C48F22}" srcOrd="1" destOrd="0" presId="urn:microsoft.com/office/officeart/2018/2/layout/IconVerticalSolidList"/>
    <dgm:cxn modelId="{30937F6C-12A2-4C65-86DD-8E4011D873B4}" type="presParOf" srcId="{8AAA7065-7F05-45B0-9F9C-AAEB430930ED}" destId="{EC7D7B59-1F7E-468D-956C-D208C9FBF638}" srcOrd="2" destOrd="0" presId="urn:microsoft.com/office/officeart/2018/2/layout/IconVerticalSolidList"/>
    <dgm:cxn modelId="{7FD9116E-DFB1-4D9D-9086-A8933746DD28}" type="presParOf" srcId="{8AAA7065-7F05-45B0-9F9C-AAEB430930ED}" destId="{4EBBAD65-5025-490A-BB65-B896674237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7790-9D86-4782-822B-7AD4558EF3E9}">
      <dsp:nvSpPr>
        <dsp:cNvPr id="0" name=""/>
        <dsp:cNvSpPr/>
      </dsp:nvSpPr>
      <dsp:spPr>
        <a:xfrm>
          <a:off x="0" y="3359"/>
          <a:ext cx="5906181" cy="13248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53B1FE-8D22-4A8B-8AF1-F8E648A91C76}">
      <dsp:nvSpPr>
        <dsp:cNvPr id="0" name=""/>
        <dsp:cNvSpPr/>
      </dsp:nvSpPr>
      <dsp:spPr>
        <a:xfrm>
          <a:off x="400764" y="301449"/>
          <a:ext cx="729375" cy="728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E621D6-54DF-4EE0-AD92-2A7C56A62AD4}">
      <dsp:nvSpPr>
        <dsp:cNvPr id="0" name=""/>
        <dsp:cNvSpPr/>
      </dsp:nvSpPr>
      <dsp:spPr>
        <a:xfrm>
          <a:off x="1530905" y="3359"/>
          <a:ext cx="4052002" cy="1531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21" tIns="162121" rIns="162121" bIns="162121" numCol="1" spcCol="1270" anchor="ctr" anchorCtr="0">
          <a:noAutofit/>
        </a:bodyPr>
        <a:lstStyle/>
        <a:p>
          <a:pPr marL="0" lvl="0" indent="0" algn="l" defTabSz="622300">
            <a:lnSpc>
              <a:spcPct val="90000"/>
            </a:lnSpc>
            <a:spcBef>
              <a:spcPct val="0"/>
            </a:spcBef>
            <a:spcAft>
              <a:spcPct val="35000"/>
            </a:spcAft>
            <a:buNone/>
          </a:pPr>
          <a:r>
            <a:rPr lang="en-IN" sz="1400" b="0" i="0" kern="1200"/>
            <a:t>split our dataset in train (80%) and test (20%) set. </a:t>
          </a:r>
          <a:endParaRPr lang="en-US" sz="1400" kern="1200"/>
        </a:p>
      </dsp:txBody>
      <dsp:txXfrm>
        <a:off x="1530905" y="3359"/>
        <a:ext cx="4052002" cy="1531849"/>
      </dsp:txXfrm>
    </dsp:sp>
    <dsp:sp modelId="{B74046B9-7D1D-429A-A3C5-53E78029967A}">
      <dsp:nvSpPr>
        <dsp:cNvPr id="0" name=""/>
        <dsp:cNvSpPr/>
      </dsp:nvSpPr>
      <dsp:spPr>
        <a:xfrm>
          <a:off x="0" y="1849434"/>
          <a:ext cx="5906181" cy="13248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39C4C-E3E2-4571-9A04-A9EDD63B122F}">
      <dsp:nvSpPr>
        <dsp:cNvPr id="0" name=""/>
        <dsp:cNvSpPr/>
      </dsp:nvSpPr>
      <dsp:spPr>
        <a:xfrm>
          <a:off x="400764" y="2147523"/>
          <a:ext cx="729375" cy="728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CBA271-90D4-4156-8E9A-CE99236B2EB3}">
      <dsp:nvSpPr>
        <dsp:cNvPr id="0" name=""/>
        <dsp:cNvSpPr/>
      </dsp:nvSpPr>
      <dsp:spPr>
        <a:xfrm>
          <a:off x="1530905" y="1849434"/>
          <a:ext cx="4052002" cy="1531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21" tIns="162121" rIns="162121" bIns="162121" numCol="1" spcCol="1270" anchor="ctr" anchorCtr="0">
          <a:noAutofit/>
        </a:bodyPr>
        <a:lstStyle/>
        <a:p>
          <a:pPr marL="0" lvl="0" indent="0" algn="l" defTabSz="622300">
            <a:lnSpc>
              <a:spcPct val="90000"/>
            </a:lnSpc>
            <a:spcBef>
              <a:spcPct val="0"/>
            </a:spcBef>
            <a:spcAft>
              <a:spcPct val="35000"/>
            </a:spcAft>
            <a:buNone/>
          </a:pPr>
          <a:r>
            <a:rPr lang="en-IN" sz="1400" b="0" i="0" kern="1200"/>
            <a:t>This is crucial for the robustness of our model: indeed, since the main goal of any machine learning model is making an accurate prediction on new, never-seen-before data, it is pivotal to tune the parameters of our algorithm based on its performance on the test set rather than on the train set, in order to avoid overfitting.</a:t>
          </a:r>
          <a:endParaRPr lang="en-US" sz="1400" kern="1200"/>
        </a:p>
      </dsp:txBody>
      <dsp:txXfrm>
        <a:off x="1530905" y="1849434"/>
        <a:ext cx="4052002" cy="1531849"/>
      </dsp:txXfrm>
    </dsp:sp>
    <dsp:sp modelId="{D934A04F-BA61-4904-A3D4-671ACA4989B2}">
      <dsp:nvSpPr>
        <dsp:cNvPr id="0" name=""/>
        <dsp:cNvSpPr/>
      </dsp:nvSpPr>
      <dsp:spPr>
        <a:xfrm>
          <a:off x="0" y="3695509"/>
          <a:ext cx="5906181" cy="13248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FFEE5-1E4B-42AF-8424-0287F6C48F22}">
      <dsp:nvSpPr>
        <dsp:cNvPr id="0" name=""/>
        <dsp:cNvSpPr/>
      </dsp:nvSpPr>
      <dsp:spPr>
        <a:xfrm>
          <a:off x="400764" y="3993598"/>
          <a:ext cx="729375" cy="7286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BBAD65-5025-490A-BB65-B89667423723}">
      <dsp:nvSpPr>
        <dsp:cNvPr id="0" name=""/>
        <dsp:cNvSpPr/>
      </dsp:nvSpPr>
      <dsp:spPr>
        <a:xfrm>
          <a:off x="1530905" y="3695509"/>
          <a:ext cx="4052002" cy="1531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121" tIns="162121" rIns="162121" bIns="162121" numCol="1" spcCol="1270" anchor="ctr" anchorCtr="0">
          <a:noAutofit/>
        </a:bodyPr>
        <a:lstStyle/>
        <a:p>
          <a:pPr marL="0" lvl="0" indent="0" algn="l" defTabSz="622300">
            <a:lnSpc>
              <a:spcPct val="90000"/>
            </a:lnSpc>
            <a:spcBef>
              <a:spcPct val="0"/>
            </a:spcBef>
            <a:spcAft>
              <a:spcPct val="35000"/>
            </a:spcAft>
            <a:buNone/>
          </a:pPr>
          <a:r>
            <a:rPr lang="en-IN" sz="1400" b="0" i="0" kern="1200"/>
            <a:t>As you can see, we ended up with a model with an accuracy of 94.25%, which is very good to be an indicator of a reliable predictor. This is how I Predicte</a:t>
          </a:r>
          <a:r>
            <a:rPr lang="en-IN" sz="1400" kern="1200"/>
            <a:t>d the ratings collected by users as reviews.</a:t>
          </a:r>
          <a:endParaRPr lang="en-US" sz="1400" kern="1200"/>
        </a:p>
      </dsp:txBody>
      <dsp:txXfrm>
        <a:off x="1530905" y="3695509"/>
        <a:ext cx="4052002" cy="15318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84138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73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191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7721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13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4663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2846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9045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060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10/27/2020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0649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8065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10/27/2020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3172756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65" name="Rectangle 64">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5CD610-0E34-4DAA-AD92-F73590486610}"/>
              </a:ext>
            </a:extLst>
          </p:cNvPr>
          <p:cNvSpPr>
            <a:spLocks noGrp="1"/>
          </p:cNvSpPr>
          <p:nvPr>
            <p:ph type="ctrTitle"/>
          </p:nvPr>
        </p:nvSpPr>
        <p:spPr>
          <a:xfrm>
            <a:off x="1241170" y="3716860"/>
            <a:ext cx="9732773" cy="1465112"/>
          </a:xfrm>
        </p:spPr>
        <p:txBody>
          <a:bodyPr>
            <a:normAutofit/>
          </a:bodyPr>
          <a:lstStyle/>
          <a:p>
            <a:r>
              <a:rPr lang="en-IN" sz="4700" dirty="0"/>
              <a:t>NLP – </a:t>
            </a:r>
            <a:br>
              <a:rPr lang="en-IN" sz="4700" dirty="0"/>
            </a:br>
            <a:r>
              <a:rPr lang="en-IN" sz="4700" dirty="0"/>
              <a:t>Natural Linguistic Programming</a:t>
            </a:r>
          </a:p>
        </p:txBody>
      </p:sp>
      <p:sp>
        <p:nvSpPr>
          <p:cNvPr id="3" name="Subtitle 2">
            <a:extLst>
              <a:ext uri="{FF2B5EF4-FFF2-40B4-BE49-F238E27FC236}">
                <a16:creationId xmlns:a16="http://schemas.microsoft.com/office/drawing/2014/main" id="{70FDCAB9-3533-46C0-960F-0948AEB1B5BB}"/>
              </a:ext>
            </a:extLst>
          </p:cNvPr>
          <p:cNvSpPr>
            <a:spLocks noGrp="1"/>
          </p:cNvSpPr>
          <p:nvPr>
            <p:ph type="subTitle" idx="1"/>
          </p:nvPr>
        </p:nvSpPr>
        <p:spPr>
          <a:xfrm>
            <a:off x="1371600" y="5181971"/>
            <a:ext cx="9517450" cy="1054235"/>
          </a:xfrm>
        </p:spPr>
        <p:txBody>
          <a:bodyPr>
            <a:noAutofit/>
          </a:bodyPr>
          <a:lstStyle/>
          <a:p>
            <a:pPr>
              <a:lnSpc>
                <a:spcPct val="100000"/>
              </a:lnSpc>
              <a:spcAft>
                <a:spcPts val="600"/>
              </a:spcAft>
            </a:pPr>
            <a:r>
              <a:rPr lang="en-IN" sz="1600" b="1" dirty="0"/>
              <a:t>DATASET- RETAIL REVIEWS</a:t>
            </a:r>
          </a:p>
          <a:p>
            <a:pPr>
              <a:lnSpc>
                <a:spcPct val="100000"/>
              </a:lnSpc>
              <a:spcAft>
                <a:spcPts val="600"/>
              </a:spcAft>
            </a:pPr>
            <a:r>
              <a:rPr lang="en-IN" sz="1600" b="1" dirty="0"/>
              <a:t>STORY-TELLING</a:t>
            </a:r>
          </a:p>
          <a:p>
            <a:pPr>
              <a:lnSpc>
                <a:spcPct val="100000"/>
              </a:lnSpc>
              <a:spcAft>
                <a:spcPts val="600"/>
              </a:spcAft>
            </a:pPr>
            <a:r>
              <a:rPr lang="en-IN" sz="1600" b="1" dirty="0"/>
              <a:t>By- Saurabh Sharma, 190041, BMU </a:t>
            </a:r>
          </a:p>
        </p:txBody>
      </p:sp>
      <p:sp>
        <p:nvSpPr>
          <p:cNvPr id="67" name="Rectangle 66">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9" name="Straight Connector 68">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7" name="Picture 3">
            <a:extLst>
              <a:ext uri="{FF2B5EF4-FFF2-40B4-BE49-F238E27FC236}">
                <a16:creationId xmlns:a16="http://schemas.microsoft.com/office/drawing/2014/main" id="{3DF07E4C-F364-497D-96A0-F1191D2D1FA5}"/>
              </a:ext>
            </a:extLst>
          </p:cNvPr>
          <p:cNvPicPr>
            <a:picLocks noChangeAspect="1"/>
          </p:cNvPicPr>
          <p:nvPr/>
        </p:nvPicPr>
        <p:blipFill rotWithShape="1">
          <a:blip r:embed="rId2"/>
          <a:srcRect t="31495" r="-2" b="39623"/>
          <a:stretch/>
        </p:blipFill>
        <p:spPr>
          <a:xfrm>
            <a:off x="3116580" y="1395172"/>
            <a:ext cx="5969424" cy="2148392"/>
          </a:xfrm>
          <a:prstGeom prst="rect">
            <a:avLst/>
          </a:prstGeom>
        </p:spPr>
      </p:pic>
    </p:spTree>
    <p:extLst>
      <p:ext uri="{BB962C8B-B14F-4D97-AF65-F5344CB8AC3E}">
        <p14:creationId xmlns:p14="http://schemas.microsoft.com/office/powerpoint/2010/main" val="297632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818017D-AF5D-4852-B88B-770C5D1D297D}"/>
              </a:ext>
            </a:extLst>
          </p:cNvPr>
          <p:cNvPicPr>
            <a:picLocks noChangeAspect="1"/>
          </p:cNvPicPr>
          <p:nvPr/>
        </p:nvPicPr>
        <p:blipFill rotWithShape="1">
          <a:blip r:embed="rId2"/>
          <a:srcRect l="3608" r="34171" b="-1"/>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629C8-4AA4-4FE0-B581-20EFF4486DE2}"/>
              </a:ext>
            </a:extLst>
          </p:cNvPr>
          <p:cNvSpPr>
            <a:spLocks noGrp="1"/>
          </p:cNvSpPr>
          <p:nvPr>
            <p:ph type="title"/>
          </p:nvPr>
        </p:nvSpPr>
        <p:spPr>
          <a:xfrm>
            <a:off x="7064082" y="642594"/>
            <a:ext cx="4472921" cy="1371600"/>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3370EA42-B28A-4C8D-AD02-22CC5CEC8BF1}"/>
              </a:ext>
            </a:extLst>
          </p:cNvPr>
          <p:cNvSpPr>
            <a:spLocks noGrp="1"/>
          </p:cNvSpPr>
          <p:nvPr>
            <p:ph idx="1"/>
          </p:nvPr>
        </p:nvSpPr>
        <p:spPr>
          <a:xfrm>
            <a:off x="7064082" y="2103120"/>
            <a:ext cx="4472922" cy="3931920"/>
          </a:xfrm>
        </p:spPr>
        <p:txBody>
          <a:bodyPr>
            <a:normAutofit/>
          </a:bodyPr>
          <a:lstStyle/>
          <a:p>
            <a:r>
              <a:rPr lang="en-IN" b="0" i="0" dirty="0">
                <a:effectLst/>
                <a:latin typeface="Inter"/>
              </a:rPr>
              <a:t>When we look at the results of the all evaluation metrics in the </a:t>
            </a:r>
            <a:r>
              <a:rPr lang="en-IN" b="0" i="1" dirty="0">
                <a:effectLst/>
                <a:latin typeface="Inter"/>
              </a:rPr>
              <a:t>evaluating models section</a:t>
            </a:r>
            <a:r>
              <a:rPr lang="en-IN" b="0" i="0" dirty="0">
                <a:effectLst/>
                <a:latin typeface="Inter"/>
              </a:rPr>
              <a:t>, </a:t>
            </a:r>
            <a:r>
              <a:rPr lang="en-IN" b="1" i="0" dirty="0">
                <a:effectLst/>
                <a:latin typeface="Inter"/>
              </a:rPr>
              <a:t>Naive Bayes</a:t>
            </a:r>
            <a:r>
              <a:rPr lang="en-IN" b="0" i="0" dirty="0">
                <a:effectLst/>
                <a:latin typeface="Inter"/>
              </a:rPr>
              <a:t> and </a:t>
            </a:r>
            <a:r>
              <a:rPr lang="en-IN" b="1" i="0" dirty="0">
                <a:effectLst/>
                <a:latin typeface="Inter"/>
              </a:rPr>
              <a:t>Logistic Regression</a:t>
            </a:r>
            <a:r>
              <a:rPr lang="en-IN" b="0" i="0" dirty="0">
                <a:effectLst/>
                <a:latin typeface="Inter"/>
              </a:rPr>
              <a:t> gives the best results for our analysis. Thus, both of them are very effective at predicting sentiment. </a:t>
            </a:r>
          </a:p>
          <a:p>
            <a:endParaRPr lang="en-IN" dirty="0">
              <a:latin typeface="Inter"/>
            </a:endParaRPr>
          </a:p>
          <a:p>
            <a:r>
              <a:rPr lang="en-IN" b="0" i="0" dirty="0">
                <a:effectLst/>
                <a:latin typeface="Inter"/>
              </a:rPr>
              <a:t>On the other hand, it seems that </a:t>
            </a:r>
            <a:r>
              <a:rPr lang="en-IN" b="1" i="0" dirty="0">
                <a:effectLst/>
                <a:latin typeface="Inter"/>
              </a:rPr>
              <a:t>Naive Bayes</a:t>
            </a:r>
            <a:r>
              <a:rPr lang="en-IN" b="0" i="0" dirty="0">
                <a:effectLst/>
                <a:latin typeface="Inter"/>
              </a:rPr>
              <a:t> takes less time and when we have a bigger dataset, this difference might increase and be an important advantage .</a:t>
            </a:r>
            <a:endParaRPr lang="en-IN" dirty="0"/>
          </a:p>
        </p:txBody>
      </p:sp>
    </p:spTree>
    <p:extLst>
      <p:ext uri="{BB962C8B-B14F-4D97-AF65-F5344CB8AC3E}">
        <p14:creationId xmlns:p14="http://schemas.microsoft.com/office/powerpoint/2010/main" val="135968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7C73595-BE10-4B6A-9749-CDD5F2B7A5BA}"/>
              </a:ext>
            </a:extLst>
          </p:cNvPr>
          <p:cNvSpPr>
            <a:spLocks noGrp="1"/>
          </p:cNvSpPr>
          <p:nvPr>
            <p:ph type="title"/>
          </p:nvPr>
        </p:nvSpPr>
        <p:spPr>
          <a:xfrm>
            <a:off x="1175512" y="870132"/>
            <a:ext cx="9792208" cy="1527078"/>
          </a:xfrm>
        </p:spPr>
        <p:txBody>
          <a:bodyPr>
            <a:normAutofit/>
          </a:bodyPr>
          <a:lstStyle/>
          <a:p>
            <a:r>
              <a:rPr lang="en-IN"/>
              <a:t>OUTLINE :</a:t>
            </a:r>
            <a:br>
              <a:rPr lang="en-IN"/>
            </a:br>
            <a:endParaRPr lang="en-IN" dirty="0"/>
          </a:p>
        </p:txBody>
      </p:sp>
      <p:sp>
        <p:nvSpPr>
          <p:cNvPr id="3" name="Content Placeholder 2">
            <a:extLst>
              <a:ext uri="{FF2B5EF4-FFF2-40B4-BE49-F238E27FC236}">
                <a16:creationId xmlns:a16="http://schemas.microsoft.com/office/drawing/2014/main" id="{9EA1E002-BFB0-442F-A26C-355F4E22AF6C}"/>
              </a:ext>
            </a:extLst>
          </p:cNvPr>
          <p:cNvSpPr>
            <a:spLocks noGrp="1"/>
          </p:cNvSpPr>
          <p:nvPr>
            <p:ph idx="1"/>
          </p:nvPr>
        </p:nvSpPr>
        <p:spPr>
          <a:xfrm>
            <a:off x="1175512" y="2557849"/>
            <a:ext cx="9792208" cy="3407862"/>
          </a:xfrm>
        </p:spPr>
        <p:txBody>
          <a:bodyPr>
            <a:normAutofit/>
          </a:bodyPr>
          <a:lstStyle/>
          <a:p>
            <a:r>
              <a:rPr lang="en-IN" b="0" i="0" dirty="0">
                <a:effectLst/>
                <a:latin typeface="Inter"/>
              </a:rPr>
              <a:t>This is a Women’s Clothing E-Commerce dataset revolving around the reviews written by customers. Its eleven supportive features offer a great environment to parse out the text through its multiple dimensions.</a:t>
            </a:r>
          </a:p>
          <a:p>
            <a:r>
              <a:rPr lang="en-IN" b="0" i="0" dirty="0">
                <a:effectLst/>
                <a:latin typeface="Inter"/>
              </a:rPr>
              <a:t>I use various methods and try to predict the customer sentiment from reviews. As you can guess, there are various methods to succeed this and each method has pros and cons. I think </a:t>
            </a:r>
            <a:r>
              <a:rPr lang="en-IN" b="1" i="0" dirty="0">
                <a:effectLst/>
                <a:latin typeface="Inter"/>
              </a:rPr>
              <a:t>Naive Bayes is one of the most important methods in text mining because it is the fastest</a:t>
            </a:r>
            <a:r>
              <a:rPr lang="en-IN" b="0" i="0" dirty="0">
                <a:effectLst/>
                <a:latin typeface="Inter"/>
              </a:rPr>
              <a:t>. However, if we do not have a very large dataset or have high CPU power, the others might be useful too.</a:t>
            </a:r>
          </a:p>
          <a:p>
            <a:r>
              <a:rPr lang="en-IN" b="0" i="0" dirty="0">
                <a:effectLst/>
                <a:latin typeface="Inter"/>
              </a:rPr>
              <a:t>Here, I started with examining the data and use some charts to reach more insights. Afterwards, I applied different models and compared them from various aspects.</a:t>
            </a:r>
          </a:p>
          <a:p>
            <a:r>
              <a:rPr lang="en-IN" dirty="0">
                <a:latin typeface="Inter"/>
              </a:rPr>
              <a:t>Total reviews collect on the basis of 11 features are 19662. That means a total of 19662 records were gathered which is now analysed using NLP mechanisms</a:t>
            </a:r>
          </a:p>
          <a:p>
            <a:endParaRPr lang="en-IN" dirty="0"/>
          </a:p>
        </p:txBody>
      </p:sp>
    </p:spTree>
    <p:extLst>
      <p:ext uri="{BB962C8B-B14F-4D97-AF65-F5344CB8AC3E}">
        <p14:creationId xmlns:p14="http://schemas.microsoft.com/office/powerpoint/2010/main" val="268821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44FB3A8F-2B37-47A7-922A-653A827E5C92}"/>
              </a:ext>
            </a:extLst>
          </p:cNvPr>
          <p:cNvSpPr>
            <a:spLocks noGrp="1"/>
          </p:cNvSpPr>
          <p:nvPr>
            <p:ph type="title"/>
          </p:nvPr>
        </p:nvSpPr>
        <p:spPr>
          <a:xfrm>
            <a:off x="983887" y="1185059"/>
            <a:ext cx="3491832" cy="4487882"/>
          </a:xfrm>
        </p:spPr>
        <p:txBody>
          <a:bodyPr>
            <a:normAutofit/>
          </a:bodyPr>
          <a:lstStyle/>
          <a:p>
            <a:pPr algn="ctr"/>
            <a:r>
              <a:rPr lang="en-IN" sz="3700"/>
              <a:t>CLEANING AND PREPROCESSING</a:t>
            </a:r>
          </a:p>
        </p:txBody>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5FEB4D-BE11-480E-BEDA-2E5A33A4F8FB}"/>
              </a:ext>
            </a:extLst>
          </p:cNvPr>
          <p:cNvSpPr>
            <a:spLocks noGrp="1"/>
          </p:cNvSpPr>
          <p:nvPr>
            <p:ph idx="1"/>
          </p:nvPr>
        </p:nvSpPr>
        <p:spPr>
          <a:xfrm>
            <a:off x="6403656" y="936416"/>
            <a:ext cx="4870512" cy="4985169"/>
          </a:xfrm>
        </p:spPr>
        <p:txBody>
          <a:bodyPr anchor="ctr">
            <a:normAutofit/>
          </a:bodyPr>
          <a:lstStyle/>
          <a:p>
            <a:pPr>
              <a:lnSpc>
                <a:spcPct val="100000"/>
              </a:lnSpc>
            </a:pPr>
            <a:r>
              <a:rPr lang="en-IN" sz="1300" b="0" i="0">
                <a:effectLst/>
                <a:latin typeface="Inter"/>
              </a:rPr>
              <a:t>In order to make some analysis, we need to set our environment up. To do this, I firstly imported some modules and read the data.</a:t>
            </a:r>
          </a:p>
          <a:p>
            <a:pPr>
              <a:lnSpc>
                <a:spcPct val="100000"/>
              </a:lnSpc>
            </a:pPr>
            <a:r>
              <a:rPr lang="en-IN" sz="1300">
                <a:latin typeface="Inter"/>
              </a:rPr>
              <a:t>In the cleaning process I dropped some columns which I feel Is not important and some rows has missing values shown as NAN which I removed.</a:t>
            </a:r>
            <a:endParaRPr lang="en-IN" sz="1300" b="0" i="0">
              <a:effectLst/>
              <a:latin typeface="Inter"/>
            </a:endParaRPr>
          </a:p>
          <a:p>
            <a:pPr>
              <a:lnSpc>
                <a:spcPct val="100000"/>
              </a:lnSpc>
            </a:pPr>
            <a:r>
              <a:rPr lang="en-IN" sz="1300" b="0" i="0">
                <a:effectLst/>
                <a:latin typeface="Inter"/>
              </a:rPr>
              <a:t>Further, I decided that I do not need some columns and defined a new dataset which just has the columns I used.</a:t>
            </a:r>
          </a:p>
          <a:p>
            <a:pPr>
              <a:lnSpc>
                <a:spcPct val="100000"/>
              </a:lnSpc>
            </a:pPr>
            <a:r>
              <a:rPr lang="en-IN" sz="1300" b="1">
                <a:latin typeface="Inter"/>
              </a:rPr>
              <a:t>The new dataset which I created has the following columns on which further analysis is done</a:t>
            </a:r>
          </a:p>
          <a:p>
            <a:pPr marL="342900" indent="-342900">
              <a:lnSpc>
                <a:spcPct val="100000"/>
              </a:lnSpc>
              <a:buFont typeface="+mj-lt"/>
              <a:buAutoNum type="arabicPeriod"/>
            </a:pPr>
            <a:r>
              <a:rPr lang="en-IN" sz="1300" b="1">
                <a:latin typeface="Inter"/>
              </a:rPr>
              <a:t>Review Text</a:t>
            </a:r>
          </a:p>
          <a:p>
            <a:pPr marL="342900" indent="-342900">
              <a:lnSpc>
                <a:spcPct val="100000"/>
              </a:lnSpc>
              <a:buFont typeface="+mj-lt"/>
              <a:buAutoNum type="arabicPeriod"/>
            </a:pPr>
            <a:r>
              <a:rPr lang="en-IN" sz="1300" b="1">
                <a:latin typeface="Inter"/>
              </a:rPr>
              <a:t>Rating</a:t>
            </a:r>
          </a:p>
          <a:p>
            <a:pPr marL="342900" indent="-342900">
              <a:lnSpc>
                <a:spcPct val="100000"/>
              </a:lnSpc>
              <a:buFont typeface="+mj-lt"/>
              <a:buAutoNum type="arabicPeriod"/>
            </a:pPr>
            <a:r>
              <a:rPr lang="en-IN" sz="1300" b="1">
                <a:latin typeface="Inter"/>
              </a:rPr>
              <a:t>Class </a:t>
            </a:r>
          </a:p>
          <a:p>
            <a:pPr marL="342900" indent="-342900">
              <a:lnSpc>
                <a:spcPct val="100000"/>
              </a:lnSpc>
              <a:buFont typeface="+mj-lt"/>
              <a:buAutoNum type="arabicPeriod"/>
            </a:pPr>
            <a:r>
              <a:rPr lang="en-IN" sz="1300" b="1">
                <a:latin typeface="Inter"/>
              </a:rPr>
              <a:t>Name</a:t>
            </a:r>
          </a:p>
          <a:p>
            <a:pPr marL="342900" indent="-342900">
              <a:lnSpc>
                <a:spcPct val="100000"/>
              </a:lnSpc>
              <a:buFont typeface="+mj-lt"/>
              <a:buAutoNum type="arabicPeriod"/>
            </a:pPr>
            <a:r>
              <a:rPr lang="en-IN" sz="1300" b="1">
                <a:latin typeface="Inter"/>
              </a:rPr>
              <a:t>Age</a:t>
            </a:r>
          </a:p>
          <a:p>
            <a:pPr>
              <a:lnSpc>
                <a:spcPct val="100000"/>
              </a:lnSpc>
            </a:pPr>
            <a:r>
              <a:rPr lang="en-IN" sz="1300" b="0" i="0">
                <a:effectLst/>
                <a:latin typeface="Inter"/>
              </a:rPr>
              <a:t>Adding the word counts to a data frame is a very good practice because we might use these counts to reach some useful information. To do this, I defined the function </a:t>
            </a:r>
            <a:r>
              <a:rPr lang="en-IN" sz="1300" b="1" i="1">
                <a:effectLst/>
                <a:latin typeface="Inter"/>
              </a:rPr>
              <a:t>wordcounts</a:t>
            </a:r>
            <a:r>
              <a:rPr lang="en-IN" sz="1300" b="0" i="0">
                <a:effectLst/>
                <a:latin typeface="Inter"/>
              </a:rPr>
              <a:t>.</a:t>
            </a:r>
            <a:endParaRPr lang="en-IN" sz="1300"/>
          </a:p>
        </p:txBody>
      </p:sp>
    </p:spTree>
    <p:extLst>
      <p:ext uri="{BB962C8B-B14F-4D97-AF65-F5344CB8AC3E}">
        <p14:creationId xmlns:p14="http://schemas.microsoft.com/office/powerpoint/2010/main" val="271124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F7073E9F-AE09-4DBD-8E35-980ADCC42E7F}"/>
              </a:ext>
            </a:extLst>
          </p:cNvPr>
          <p:cNvSpPr>
            <a:spLocks noGrp="1"/>
          </p:cNvSpPr>
          <p:nvPr>
            <p:ph type="title"/>
          </p:nvPr>
        </p:nvSpPr>
        <p:spPr>
          <a:xfrm>
            <a:off x="983887" y="1185059"/>
            <a:ext cx="3491832" cy="4487882"/>
          </a:xfrm>
        </p:spPr>
        <p:txBody>
          <a:bodyPr>
            <a:normAutofit/>
          </a:bodyPr>
          <a:lstStyle/>
          <a:p>
            <a:pPr algn="ctr"/>
            <a:r>
              <a:rPr lang="en-IN" sz="3400" b="0" i="0">
                <a:effectLst/>
                <a:latin typeface="Inter"/>
              </a:rPr>
              <a:t>Demonstrating the Densities of Class Names, Some Selected Words and All Words in the Reviews By Using WordCloud</a:t>
            </a:r>
            <a:br>
              <a:rPr lang="en-IN" sz="3400" b="0" i="0">
                <a:effectLst/>
                <a:latin typeface="Inter"/>
              </a:rPr>
            </a:br>
            <a:endParaRPr lang="en-IN" sz="3400"/>
          </a:p>
        </p:txBody>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C02941C4-6C52-4769-BACA-B6D22E4316CA}"/>
              </a:ext>
            </a:extLst>
          </p:cNvPr>
          <p:cNvSpPr>
            <a:spLocks noGrp="1"/>
          </p:cNvSpPr>
          <p:nvPr>
            <p:ph idx="1"/>
          </p:nvPr>
        </p:nvSpPr>
        <p:spPr>
          <a:xfrm>
            <a:off x="6403656" y="936416"/>
            <a:ext cx="4870512" cy="4985169"/>
          </a:xfrm>
        </p:spPr>
        <p:txBody>
          <a:bodyPr anchor="ctr">
            <a:normAutofit/>
          </a:bodyPr>
          <a:lstStyle/>
          <a:p>
            <a:pPr>
              <a:lnSpc>
                <a:spcPct val="100000"/>
              </a:lnSpc>
            </a:pPr>
            <a:r>
              <a:rPr lang="en-IN" sz="1900" b="0" i="0" dirty="0">
                <a:effectLst/>
                <a:latin typeface="Inter"/>
              </a:rPr>
              <a:t>In this section, I demonstrated the word densities which can be very informative. First, I selected some words which show the customer sentiments like love, hate, fantastic or regret. Second, since we do not know the product names, I decided to check the product class names. By doing this, we may at least learn the most preferred classes. </a:t>
            </a:r>
          </a:p>
          <a:p>
            <a:pPr>
              <a:lnSpc>
                <a:spcPct val="100000"/>
              </a:lnSpc>
            </a:pPr>
            <a:endParaRPr lang="en-IN" sz="1900" dirty="0">
              <a:latin typeface="Inter"/>
            </a:endParaRPr>
          </a:p>
          <a:p>
            <a:pPr>
              <a:lnSpc>
                <a:spcPct val="100000"/>
              </a:lnSpc>
            </a:pPr>
            <a:r>
              <a:rPr lang="en-IN" sz="1900" b="0" i="0" dirty="0">
                <a:effectLst/>
                <a:latin typeface="Inter"/>
              </a:rPr>
              <a:t>Further, I thought that looking at the densities of all words in the reviews might be interesting. Lastly, I used the </a:t>
            </a:r>
            <a:r>
              <a:rPr lang="en-IN" sz="1900" b="0" i="1" dirty="0">
                <a:effectLst/>
                <a:latin typeface="Inter"/>
              </a:rPr>
              <a:t>Word Cloud</a:t>
            </a:r>
            <a:r>
              <a:rPr lang="en-IN" sz="1900" b="0" i="0" dirty="0">
                <a:effectLst/>
                <a:latin typeface="Inter"/>
              </a:rPr>
              <a:t> module and printed the first five lines of the tables which shows the word counts for the selected words and the class names.</a:t>
            </a:r>
            <a:endParaRPr lang="en-IN" sz="1900" dirty="0"/>
          </a:p>
        </p:txBody>
      </p:sp>
    </p:spTree>
    <p:extLst>
      <p:ext uri="{BB962C8B-B14F-4D97-AF65-F5344CB8AC3E}">
        <p14:creationId xmlns:p14="http://schemas.microsoft.com/office/powerpoint/2010/main" val="402680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26B4DB5-83B2-4B6F-A18A-6EBD5B250B59}"/>
              </a:ext>
            </a:extLst>
          </p:cNvPr>
          <p:cNvPicPr>
            <a:picLocks noChangeAspect="1"/>
          </p:cNvPicPr>
          <p:nvPr/>
        </p:nvPicPr>
        <p:blipFill>
          <a:blip r:embed="rId2"/>
          <a:stretch>
            <a:fillRect/>
          </a:stretch>
        </p:blipFill>
        <p:spPr>
          <a:xfrm>
            <a:off x="630501" y="948261"/>
            <a:ext cx="10905302" cy="2617273"/>
          </a:xfrm>
          <a:prstGeom prst="rect">
            <a:avLst/>
          </a:prstGeom>
        </p:spPr>
      </p:pic>
      <p:sp>
        <p:nvSpPr>
          <p:cNvPr id="11" name="Rectangle 10">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F4152"/>
          </a:solidFill>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DC56805B-6A29-4249-8E40-A0F97E21D614}"/>
              </a:ext>
            </a:extLst>
          </p:cNvPr>
          <p:cNvSpPr>
            <a:spLocks noGrp="1"/>
          </p:cNvSpPr>
          <p:nvPr>
            <p:ph type="title"/>
          </p:nvPr>
        </p:nvSpPr>
        <p:spPr>
          <a:xfrm>
            <a:off x="956234" y="4495894"/>
            <a:ext cx="4942542" cy="1371600"/>
          </a:xfrm>
        </p:spPr>
        <p:txBody>
          <a:bodyPr>
            <a:normAutofit/>
          </a:bodyPr>
          <a:lstStyle/>
          <a:p>
            <a:pPr algn="r"/>
            <a:r>
              <a:rPr lang="en-IN" sz="4400">
                <a:solidFill>
                  <a:schemeClr val="tx1"/>
                </a:solidFill>
              </a:rPr>
              <a:t>Filtration using Ratings</a:t>
            </a:r>
          </a:p>
        </p:txBody>
      </p:sp>
      <p:cxnSp>
        <p:nvCxnSpPr>
          <p:cNvPr id="15" name="Straight Connector 14">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BA0D97-2C61-4D91-9A03-62BF417163A0}"/>
              </a:ext>
            </a:extLst>
          </p:cNvPr>
          <p:cNvSpPr>
            <a:spLocks noGrp="1"/>
          </p:cNvSpPr>
          <p:nvPr>
            <p:ph idx="1"/>
          </p:nvPr>
        </p:nvSpPr>
        <p:spPr>
          <a:xfrm>
            <a:off x="6256866" y="4495894"/>
            <a:ext cx="4978899" cy="1444718"/>
          </a:xfrm>
        </p:spPr>
        <p:txBody>
          <a:bodyPr anchor="ctr">
            <a:normAutofit/>
          </a:bodyPr>
          <a:lstStyle/>
          <a:p>
            <a:r>
              <a:rPr lang="en-IN" b="0">
                <a:effectLst/>
                <a:latin typeface="Courier New" panose="02070309020205020404" pitchFamily="49" charset="0"/>
              </a:rPr>
              <a:t>that only contains 5-star and 1-star reviews</a:t>
            </a:r>
          </a:p>
          <a:p>
            <a:endParaRPr lang="en-IN" dirty="0"/>
          </a:p>
        </p:txBody>
      </p:sp>
    </p:spTree>
    <p:extLst>
      <p:ext uri="{BB962C8B-B14F-4D97-AF65-F5344CB8AC3E}">
        <p14:creationId xmlns:p14="http://schemas.microsoft.com/office/powerpoint/2010/main" val="29561102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72DA9CB3-7F44-4C22-B5E4-5361AA80D12A}"/>
              </a:ext>
            </a:extLst>
          </p:cNvPr>
          <p:cNvSpPr>
            <a:spLocks noGrp="1"/>
          </p:cNvSpPr>
          <p:nvPr>
            <p:ph type="title"/>
          </p:nvPr>
        </p:nvSpPr>
        <p:spPr>
          <a:xfrm>
            <a:off x="573409" y="559477"/>
            <a:ext cx="3765200" cy="5709931"/>
          </a:xfrm>
        </p:spPr>
        <p:txBody>
          <a:bodyPr>
            <a:normAutofit/>
          </a:bodyPr>
          <a:lstStyle/>
          <a:p>
            <a:pPr algn="ctr"/>
            <a:r>
              <a:rPr lang="en-IN" dirty="0" err="1"/>
              <a:t>Splitted</a:t>
            </a:r>
            <a:r>
              <a:rPr lang="en-IN" dirty="0"/>
              <a:t> the Data on REVIEW AND RATING</a:t>
            </a:r>
            <a:endParaRPr lang="en-IN"/>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AAF6F445-46E5-4E14-9F2F-F33018512F21}"/>
              </a:ext>
            </a:extLst>
          </p:cNvPr>
          <p:cNvGraphicFramePr>
            <a:graphicFrameLocks noGrp="1"/>
          </p:cNvGraphicFramePr>
          <p:nvPr>
            <p:ph idx="1"/>
            <p:extLst>
              <p:ext uri="{D42A27DB-BD31-4B8C-83A1-F6EECF244321}">
                <p14:modId xmlns:p14="http://schemas.microsoft.com/office/powerpoint/2010/main" val="237066297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23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5B8381B-BBCB-4A43-892D-00E46C7392C7}"/>
              </a:ext>
            </a:extLst>
          </p:cNvPr>
          <p:cNvPicPr>
            <a:picLocks noGrp="1" noChangeAspect="1"/>
          </p:cNvPicPr>
          <p:nvPr>
            <p:ph idx="1"/>
          </p:nvPr>
        </p:nvPicPr>
        <p:blipFill>
          <a:blip r:embed="rId3"/>
          <a:stretch>
            <a:fillRect/>
          </a:stretch>
        </p:blipFill>
        <p:spPr>
          <a:xfrm>
            <a:off x="1416720" y="645106"/>
            <a:ext cx="9345553" cy="3229275"/>
          </a:xfrm>
          <a:prstGeom prst="rect">
            <a:avLst/>
          </a:prstGeom>
        </p:spPr>
      </p:pic>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50E1F51F-C494-4B1C-9ABF-BFC6BA4C6887}"/>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4100" b="0" cap="all" spc="-100">
                <a:solidFill>
                  <a:schemeClr val="bg1"/>
                </a:solidFill>
              </a:rPr>
              <a:t>Naïve Bayes Model TO Predict Star Rating</a:t>
            </a:r>
          </a:p>
        </p:txBody>
      </p:sp>
    </p:spTree>
    <p:extLst>
      <p:ext uri="{BB962C8B-B14F-4D97-AF65-F5344CB8AC3E}">
        <p14:creationId xmlns:p14="http://schemas.microsoft.com/office/powerpoint/2010/main" val="174961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C4AA0A-D9C3-4A0B-990D-1BCB0022A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121938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242C437-DCA5-475A-BC12-EF44955AC820}"/>
              </a:ext>
            </a:extLst>
          </p:cNvPr>
          <p:cNvPicPr>
            <a:picLocks noChangeAspect="1"/>
          </p:cNvPicPr>
          <p:nvPr/>
        </p:nvPicPr>
        <p:blipFill>
          <a:blip r:embed="rId2"/>
          <a:stretch>
            <a:fillRect/>
          </a:stretch>
        </p:blipFill>
        <p:spPr>
          <a:xfrm>
            <a:off x="630501" y="1588948"/>
            <a:ext cx="10905302" cy="1335899"/>
          </a:xfrm>
          <a:prstGeom prst="rect">
            <a:avLst/>
          </a:prstGeom>
        </p:spPr>
      </p:pic>
      <p:sp>
        <p:nvSpPr>
          <p:cNvPr id="11" name="Rectangle 10">
            <a:extLst>
              <a:ext uri="{FF2B5EF4-FFF2-40B4-BE49-F238E27FC236}">
                <a16:creationId xmlns:a16="http://schemas.microsoft.com/office/drawing/2014/main" id="{370878C7-7719-40BD-AA97-751A85670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rgbClr val="394D35"/>
          </a:solidFill>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1D9D3865-C494-4C4A-8495-8245E905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CEB55D2E-544A-4A99-BCFD-FBC455A21592}"/>
              </a:ext>
            </a:extLst>
          </p:cNvPr>
          <p:cNvSpPr>
            <a:spLocks noGrp="1"/>
          </p:cNvSpPr>
          <p:nvPr>
            <p:ph type="title"/>
          </p:nvPr>
        </p:nvSpPr>
        <p:spPr>
          <a:xfrm>
            <a:off x="956234" y="4495894"/>
            <a:ext cx="4942542" cy="1371600"/>
          </a:xfrm>
        </p:spPr>
        <p:txBody>
          <a:bodyPr>
            <a:normAutofit/>
          </a:bodyPr>
          <a:lstStyle/>
          <a:p>
            <a:pPr algn="r"/>
            <a:r>
              <a:rPr lang="en-IN" sz="4400">
                <a:solidFill>
                  <a:schemeClr val="tx1"/>
                </a:solidFill>
              </a:rPr>
              <a:t>Stop Words Removal</a:t>
            </a:r>
          </a:p>
        </p:txBody>
      </p:sp>
      <p:cxnSp>
        <p:nvCxnSpPr>
          <p:cNvPr id="15" name="Straight Connector 14">
            <a:extLst>
              <a:ext uri="{FF2B5EF4-FFF2-40B4-BE49-F238E27FC236}">
                <a16:creationId xmlns:a16="http://schemas.microsoft.com/office/drawing/2014/main" id="{B78EE79F-FCAA-4CF9-9746-730B51FC4C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634895"/>
            <a:ext cx="0" cy="115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983EAE-7D31-4A49-BB65-15407FB1DCD2}"/>
              </a:ext>
            </a:extLst>
          </p:cNvPr>
          <p:cNvSpPr>
            <a:spLocks noGrp="1"/>
          </p:cNvSpPr>
          <p:nvPr>
            <p:ph idx="1"/>
          </p:nvPr>
        </p:nvSpPr>
        <p:spPr>
          <a:xfrm>
            <a:off x="6256866" y="4495894"/>
            <a:ext cx="4978899" cy="1444718"/>
          </a:xfrm>
        </p:spPr>
        <p:txBody>
          <a:bodyPr anchor="ctr">
            <a:normAutofit/>
          </a:bodyPr>
          <a:lstStyle/>
          <a:p>
            <a:r>
              <a:rPr lang="en-IN" sz="1400" b="1" i="0" err="1">
                <a:effectLst/>
                <a:latin typeface="arial" panose="020B0604020202020204" pitchFamily="34" charset="0"/>
              </a:rPr>
              <a:t>Stopwords</a:t>
            </a:r>
            <a:r>
              <a:rPr lang="en-IN" sz="1400" b="0" i="0">
                <a:effectLst/>
                <a:latin typeface="arial" panose="020B0604020202020204" pitchFamily="34" charset="0"/>
              </a:rPr>
              <a:t> are the </a:t>
            </a:r>
            <a:r>
              <a:rPr lang="en-IN" sz="1400" b="1" i="0">
                <a:effectLst/>
                <a:latin typeface="arial" panose="020B0604020202020204" pitchFamily="34" charset="0"/>
              </a:rPr>
              <a:t>English</a:t>
            </a:r>
            <a:r>
              <a:rPr lang="en-IN" sz="1400" b="0" i="0">
                <a:effectLst/>
                <a:latin typeface="arial" panose="020B0604020202020204" pitchFamily="34" charset="0"/>
              </a:rPr>
              <a:t> words which does not add much meaning to a sentence. They can safely be ignored without sacrificing the meaning of the sentence. For example, the words like the, he, have etc. Such words are already captured this in corpus named corpus.</a:t>
            </a:r>
          </a:p>
          <a:p>
            <a:endParaRPr lang="en-IN" sz="1400"/>
          </a:p>
        </p:txBody>
      </p:sp>
    </p:spTree>
    <p:extLst>
      <p:ext uri="{BB962C8B-B14F-4D97-AF65-F5344CB8AC3E}">
        <p14:creationId xmlns:p14="http://schemas.microsoft.com/office/powerpoint/2010/main" val="182888894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21CF-2692-4058-A818-04B9C992DF4E}"/>
              </a:ext>
            </a:extLst>
          </p:cNvPr>
          <p:cNvSpPr>
            <a:spLocks noGrp="1"/>
          </p:cNvSpPr>
          <p:nvPr>
            <p:ph type="title"/>
          </p:nvPr>
        </p:nvSpPr>
        <p:spPr/>
        <p:txBody>
          <a:bodyPr/>
          <a:lstStyle/>
          <a:p>
            <a:r>
              <a:rPr lang="en-IN" dirty="0"/>
              <a:t>Sentiment Analysis</a:t>
            </a:r>
          </a:p>
        </p:txBody>
      </p:sp>
      <p:pic>
        <p:nvPicPr>
          <p:cNvPr id="4" name="Content Placeholder 3">
            <a:extLst>
              <a:ext uri="{FF2B5EF4-FFF2-40B4-BE49-F238E27FC236}">
                <a16:creationId xmlns:a16="http://schemas.microsoft.com/office/drawing/2014/main" id="{0E6FFF46-FDA0-4CD5-BF0D-8AD00CC491CB}"/>
              </a:ext>
            </a:extLst>
          </p:cNvPr>
          <p:cNvPicPr>
            <a:picLocks noGrp="1" noChangeAspect="1"/>
          </p:cNvPicPr>
          <p:nvPr>
            <p:ph idx="1"/>
          </p:nvPr>
        </p:nvPicPr>
        <p:blipFill>
          <a:blip r:embed="rId2"/>
          <a:stretch>
            <a:fillRect/>
          </a:stretch>
        </p:blipFill>
        <p:spPr>
          <a:xfrm>
            <a:off x="1066800" y="2014194"/>
            <a:ext cx="10058400" cy="2787939"/>
          </a:xfrm>
          <a:prstGeom prst="rect">
            <a:avLst/>
          </a:prstGeom>
        </p:spPr>
      </p:pic>
      <p:sp>
        <p:nvSpPr>
          <p:cNvPr id="6" name="TextBox 5">
            <a:extLst>
              <a:ext uri="{FF2B5EF4-FFF2-40B4-BE49-F238E27FC236}">
                <a16:creationId xmlns:a16="http://schemas.microsoft.com/office/drawing/2014/main" id="{BE9AD1DE-A5A5-4830-B4FB-E40D8400F217}"/>
              </a:ext>
            </a:extLst>
          </p:cNvPr>
          <p:cNvSpPr txBox="1"/>
          <p:nvPr/>
        </p:nvSpPr>
        <p:spPr>
          <a:xfrm>
            <a:off x="1066799" y="4973404"/>
            <a:ext cx="10058399" cy="923330"/>
          </a:xfrm>
          <a:prstGeom prst="rect">
            <a:avLst/>
          </a:prstGeom>
          <a:noFill/>
        </p:spPr>
        <p:txBody>
          <a:bodyPr wrap="square">
            <a:spAutoFit/>
          </a:bodyPr>
          <a:lstStyle/>
          <a:p>
            <a:r>
              <a:rPr lang="en-IN" b="1" i="0" dirty="0">
                <a:solidFill>
                  <a:srgbClr val="222222"/>
                </a:solidFill>
                <a:effectLst/>
                <a:latin typeface="arial" panose="020B0604020202020204" pitchFamily="34" charset="0"/>
              </a:rPr>
              <a:t>Sentiment Analysis</a:t>
            </a:r>
            <a:r>
              <a:rPr lang="en-IN" b="0" i="0" dirty="0">
                <a:solidFill>
                  <a:srgbClr val="222222"/>
                </a:solidFill>
                <a:effectLst/>
                <a:latin typeface="arial" panose="020B0604020202020204" pitchFamily="34" charset="0"/>
              </a:rPr>
              <a:t> (also known as opinion mining or emotion AI) is a sub-field of </a:t>
            </a:r>
            <a:r>
              <a:rPr lang="en-IN" b="1" i="0" dirty="0">
                <a:solidFill>
                  <a:srgbClr val="222222"/>
                </a:solidFill>
                <a:effectLst/>
                <a:latin typeface="arial" panose="020B0604020202020204" pitchFamily="34" charset="0"/>
              </a:rPr>
              <a:t>NLP</a:t>
            </a:r>
            <a:r>
              <a:rPr lang="en-IN" b="0" i="0" dirty="0">
                <a:solidFill>
                  <a:srgbClr val="222222"/>
                </a:solidFill>
                <a:effectLst/>
                <a:latin typeface="arial" panose="020B0604020202020204" pitchFamily="34" charset="0"/>
              </a:rPr>
              <a:t> that tries to identify and extract opinions within a given </a:t>
            </a:r>
            <a:r>
              <a:rPr lang="en-IN" b="1" i="0" dirty="0">
                <a:solidFill>
                  <a:srgbClr val="222222"/>
                </a:solidFill>
                <a:effectLst/>
                <a:latin typeface="arial" panose="020B0604020202020204" pitchFamily="34" charset="0"/>
              </a:rPr>
              <a:t>text</a:t>
            </a:r>
            <a:r>
              <a:rPr lang="en-IN" b="0" i="0" dirty="0">
                <a:solidFill>
                  <a:srgbClr val="222222"/>
                </a:solidFill>
                <a:effectLst/>
                <a:latin typeface="arial" panose="020B0604020202020204" pitchFamily="34" charset="0"/>
              </a:rPr>
              <a:t> across blogs, reviews, social media, forums, news etc</a:t>
            </a:r>
            <a:endParaRPr lang="en-IN" dirty="0"/>
          </a:p>
        </p:txBody>
      </p:sp>
    </p:spTree>
    <p:extLst>
      <p:ext uri="{BB962C8B-B14F-4D97-AF65-F5344CB8AC3E}">
        <p14:creationId xmlns:p14="http://schemas.microsoft.com/office/powerpoint/2010/main" val="3225425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TotalTime>
  <Words>784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Courier New</vt:lpstr>
      <vt:lpstr>Garamond</vt:lpstr>
      <vt:lpstr>Inter</vt:lpstr>
      <vt:lpstr>Selawik Light</vt:lpstr>
      <vt:lpstr>Speak Pro</vt:lpstr>
      <vt:lpstr>SavonVTI</vt:lpstr>
      <vt:lpstr>NLP –  Natural Linguistic Programming</vt:lpstr>
      <vt:lpstr>OUTLINE : </vt:lpstr>
      <vt:lpstr>CLEANING AND PREPROCESSING</vt:lpstr>
      <vt:lpstr>Demonstrating the Densities of Class Names, Some Selected Words and All Words in the Reviews By Using WordCloud </vt:lpstr>
      <vt:lpstr>Filtration using Ratings</vt:lpstr>
      <vt:lpstr>Splitted the Data on REVIEW AND RATING</vt:lpstr>
      <vt:lpstr>Naïve Bayes Model TO Predict Star Rating</vt:lpstr>
      <vt:lpstr>Stop Words Removal</vt:lpstr>
      <vt:lpstr>Sentiment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  Natural Linguistic Programming</dc:title>
  <dc:creator>saurabh sharma</dc:creator>
  <cp:lastModifiedBy>saurabh sharma</cp:lastModifiedBy>
  <cp:revision>1</cp:revision>
  <dcterms:created xsi:type="dcterms:W3CDTF">2020-10-27T11:33:28Z</dcterms:created>
  <dcterms:modified xsi:type="dcterms:W3CDTF">2020-10-27T11:35:42Z</dcterms:modified>
</cp:coreProperties>
</file>