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9"/>
  </p:notesMasterIdLst>
  <p:sldIdLst>
    <p:sldId id="401" r:id="rId5"/>
    <p:sldId id="394" r:id="rId6"/>
    <p:sldId id="411" r:id="rId7"/>
    <p:sldId id="413" r:id="rId8"/>
    <p:sldId id="410" r:id="rId9"/>
    <p:sldId id="412" r:id="rId10"/>
    <p:sldId id="417" r:id="rId11"/>
    <p:sldId id="418" r:id="rId12"/>
    <p:sldId id="419" r:id="rId13"/>
    <p:sldId id="420" r:id="rId14"/>
    <p:sldId id="414" r:id="rId15"/>
    <p:sldId id="416" r:id="rId16"/>
    <p:sldId id="415"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208" autoAdjust="0"/>
  </p:normalViewPr>
  <p:slideViewPr>
    <p:cSldViewPr snapToGrid="0">
      <p:cViewPr varScale="1">
        <p:scale>
          <a:sx n="90" d="100"/>
          <a:sy n="90" d="100"/>
        </p:scale>
        <p:origin x="576" y="90"/>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2000" dirty="0"/>
            <a:t>Client side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User types the message and sends it.</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2000" dirty="0"/>
            <a:t>Client side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The message is emitted using JavaScript.</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6FDC3BC-D033-45AB-9EB6-A7C45BCB6B38}">
      <dgm:prSet phldrT="[Text]" custT="1"/>
      <dgm:spPr/>
      <dgm:t>
        <a:bodyPr/>
        <a:lstStyle/>
        <a:p>
          <a:r>
            <a:rPr lang="en-US" sz="1800" dirty="0"/>
            <a:t>Sever side</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9EDAF963-6421-41D1-B581-2F79B34A655B}">
      <dgm:prSet phldrT="[Text]" custT="1"/>
      <dgm:spPr/>
      <dgm:t>
        <a:bodyPr/>
        <a:lstStyle/>
        <a:p>
          <a:r>
            <a:rPr lang="en-US" sz="1800" dirty="0"/>
            <a:t>Client side</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The client then receives the message and displays it to the user.</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500431A8-10F8-49D1-8B45-612B3E1A8B7E}">
      <dgm:prSet phldrT="[Text]" custT="1"/>
      <dgm:spPr/>
      <dgm:t>
        <a:bodyPr/>
        <a:lstStyle/>
        <a:p>
          <a:r>
            <a:rPr lang="en-US" sz="1200" b="0" i="0" u="none" dirty="0"/>
            <a:t>The server receives the message and then transmits it to the to all the members in that room. </a:t>
          </a:r>
          <a:endParaRPr lang="en-US" sz="1200" dirty="0"/>
        </a:p>
      </dgm:t>
    </dgm:pt>
    <dgm:pt modelId="{F667323A-E1D9-4CF4-B17B-1A42B16A0835}" type="sibTrans" cxnId="{2AF48965-6D29-4263-8627-0C1546F9BFFD}">
      <dgm:prSet/>
      <dgm:spPr/>
      <dgm:t>
        <a:bodyPr/>
        <a:lstStyle/>
        <a:p>
          <a:endParaRPr lang="en-US"/>
        </a:p>
      </dgm:t>
    </dgm:pt>
    <dgm:pt modelId="{33E2C2DF-4043-4CA4-8F5A-F17A730BDAB3}" type="parTrans" cxnId="{2AF48965-6D29-4263-8627-0C1546F9BFFD}">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4"/>
      <dgm:spPr/>
    </dgm:pt>
    <dgm:pt modelId="{EAA550E8-D286-40B4-9B20-40DE0FCA02CE}" type="pres">
      <dgm:prSet presAssocID="{AE62509E-8FD5-4BC0-8484-49407DA07B2D}" presName="ConnectLine" presStyleLbl="alignNode1" presStyleIdx="0" presStyleCnt="4"/>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4"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4">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4"/>
      <dgm:spPr/>
    </dgm:pt>
    <dgm:pt modelId="{14186A17-7B9F-4674-AD57-FF0C87A3CB32}" type="pres">
      <dgm:prSet presAssocID="{20928AAA-F457-4A09-8AAC-A82210983FBE}" presName="ConnectLine" presStyleLbl="alignNode1" presStyleIdx="1" presStyleCnt="4"/>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4" custScaleX="110000" custScaleY="11000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4">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2" presStyleCnt="4"/>
      <dgm:spPr/>
    </dgm:pt>
    <dgm:pt modelId="{49B749E6-BF6B-43D3-BC78-61C4A55E8F98}" type="pres">
      <dgm:prSet presAssocID="{06FDC3BC-D033-45AB-9EB6-A7C45BCB6B38}" presName="ConnectLine" presStyleLbl="alignNode1" presStyleIdx="2" presStyleCnt="4"/>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2" presStyleCnt="4" custScaleX="110000" custScaleY="110000">
        <dgm:presLayoutVars>
          <dgm:chMax val="0"/>
          <dgm:chPref val="0"/>
          <dgm:bulletEnabled val="1"/>
        </dgm:presLayoutVars>
      </dgm:prSet>
      <dgm:spPr/>
    </dgm:pt>
    <dgm:pt modelId="{4C592FDC-E0AC-4F61-ACEF-1C00BD20E463}" type="pres">
      <dgm:prSet presAssocID="{06FDC3BC-D033-45AB-9EB6-A7C45BCB6B38}" presName="L1TextContainer" presStyleLbl="revTx" presStyleIdx="2" presStyleCnt="4">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3" presStyleCnt="4"/>
      <dgm:spPr/>
    </dgm:pt>
    <dgm:pt modelId="{DE3E8A8B-9693-4833-9262-AF7EC983C5C1}" type="pres">
      <dgm:prSet presAssocID="{9EDAF963-6421-41D1-B581-2F79B34A655B}" presName="ConnectLine" presStyleLbl="alignNode1" presStyleIdx="3" presStyleCnt="4"/>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3" presStyleCnt="4">
        <dgm:presLayoutVars>
          <dgm:chMax val="0"/>
          <dgm:chPref val="0"/>
          <dgm:bulletEnabled val="1"/>
        </dgm:presLayoutVars>
      </dgm:prSet>
      <dgm:spPr/>
    </dgm:pt>
    <dgm:pt modelId="{85B18390-D674-4D1A-A88C-77F65C5E0FA0}" type="pres">
      <dgm:prSet presAssocID="{9EDAF963-6421-41D1-B581-2F79B34A655B}" presName="L1TextContainer" presStyleLbl="revTx" presStyleIdx="3" presStyleCnt="4">
        <dgm:presLayoutVars>
          <dgm:chMax val="1"/>
          <dgm:chPref val="1"/>
          <dgm:bulletEnabled val="1"/>
        </dgm:presLayoutVars>
      </dgm:prSet>
      <dgm:spPr/>
    </dgm:pt>
    <dgm:pt modelId="{A722EF93-B85C-4140-B98F-F5D492BD70D3}" type="pres">
      <dgm:prSet presAssocID="{9EDAF963-6421-41D1-B581-2F79B34A655B}" presName="EmptyPlaceHolder" presStyleCnt="0"/>
      <dgm:spPr/>
    </dgm:pt>
  </dgm:ptLst>
  <dgm:cxnLst>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3" destOrd="0" parTransId="{622CE2A2-A586-4B7A-9096-2D0710E9A95A}" sibTransId="{A07D7702-21FC-45E4-B398-903A40DD9BC8}"/>
    <dgm:cxn modelId="{7F17C71C-B893-439D-9C19-726E87643D18}" srcId="{44D67ED0-6EEA-48F6-A9C1-BE754AABC76A}" destId="{06FDC3BC-D033-45AB-9EB6-A7C45BCB6B38}" srcOrd="2"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746DDBA-39D9-4779-AA84-9E67056DD78D}" type="presOf" srcId="{20928AAA-F457-4A09-8AAC-A82210983FBE}" destId="{730471FC-8FAF-49B2-8F42-63D391F759BE}" srcOrd="0" destOrd="0" presId="urn:microsoft.com/office/officeart/2017/3/layout/HorizontalPathTimeline#2"/>
    <dgm:cxn modelId="{8E29C2C0-0274-4EA3-9FF2-BC466EA71A55}" type="presOf" srcId="{54A260F9-80FA-4E2A-BE87-2C0670B83857}" destId="{408DCC00-CC60-4F76-9C61-F00E7DBFC778}" srcOrd="0" destOrd="0" presId="urn:microsoft.com/office/officeart/2017/3/layout/HorizontalPathTimeline#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C060EC36-2D52-4E74-B2FF-D6AEDCEA39CF}" type="presParOf" srcId="{EE6F6E1A-AC88-44BD-8034-0C2734A7943C}" destId="{6DBCD425-4B34-4A04-996A-F488EA345CEB}" srcOrd="4"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5" destOrd="0" presId="urn:microsoft.com/office/officeart/2017/3/layout/HorizontalPathTimeline#2"/>
    <dgm:cxn modelId="{E61E6255-6640-4A2D-851E-FD5F56E3F981}" type="presParOf" srcId="{EE6F6E1A-AC88-44BD-8034-0C2734A7943C}" destId="{E4F95361-E3A6-4C17-B7E8-D7E8059058E1}" srcOrd="6"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2012416"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65585" y="521528"/>
          <a:ext cx="3893661"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821" tIns="30764" rIns="174821"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User types the message and sends it.</a:t>
          </a:r>
          <a:endParaRPr lang="en-US" sz="1200" kern="1200" dirty="0"/>
        </a:p>
      </dsp:txBody>
      <dsp:txXfrm>
        <a:off x="65585" y="521528"/>
        <a:ext cx="3893661" cy="564276"/>
      </dsp:txXfrm>
    </dsp:sp>
    <dsp:sp modelId="{5C96A5F5-16B2-4AEA-9591-B66C220F4A65}">
      <dsp:nvSpPr>
        <dsp:cNvPr id="0" name=""/>
        <dsp:cNvSpPr/>
      </dsp:nvSpPr>
      <dsp:spPr>
        <a:xfrm>
          <a:off x="403465" y="1836462"/>
          <a:ext cx="3217902"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pPr>
          <a:r>
            <a:rPr lang="en-US" sz="2000" kern="1200" dirty="0"/>
            <a:t>Client side</a:t>
          </a:r>
        </a:p>
      </dsp:txBody>
      <dsp:txXfrm>
        <a:off x="403465" y="1836462"/>
        <a:ext cx="3217902" cy="386443"/>
      </dsp:txXfrm>
    </dsp:sp>
    <dsp:sp modelId="{B3AC6DBE-85B6-4AF3-BADF-7E1E82B735CC}">
      <dsp:nvSpPr>
        <dsp:cNvPr id="0" name=""/>
        <dsp:cNvSpPr/>
      </dsp:nvSpPr>
      <dsp:spPr>
        <a:xfrm>
          <a:off x="1965393"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4023605"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2076774" y="2334051"/>
          <a:ext cx="3893661"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821" tIns="30764" rIns="174821"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message is emitted using JavaScript.</a:t>
          </a:r>
          <a:endParaRPr lang="en-US" sz="1200" kern="1200" dirty="0"/>
        </a:p>
      </dsp:txBody>
      <dsp:txXfrm>
        <a:off x="2076774" y="2334051"/>
        <a:ext cx="3893661" cy="564276"/>
      </dsp:txXfrm>
    </dsp:sp>
    <dsp:sp modelId="{730471FC-8FAF-49B2-8F42-63D391F759BE}">
      <dsp:nvSpPr>
        <dsp:cNvPr id="0" name=""/>
        <dsp:cNvSpPr/>
      </dsp:nvSpPr>
      <dsp:spPr>
        <a:xfrm>
          <a:off x="2414654" y="1196949"/>
          <a:ext cx="3217902"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pPr>
          <a:r>
            <a:rPr lang="en-US" sz="2000" kern="1200" dirty="0"/>
            <a:t>Client side</a:t>
          </a:r>
        </a:p>
      </dsp:txBody>
      <dsp:txXfrm>
        <a:off x="2414654" y="1196949"/>
        <a:ext cx="3217902" cy="386443"/>
      </dsp:txXfrm>
    </dsp:sp>
    <dsp:sp modelId="{F34C40A7-6131-4EF1-9887-E7EEA86D1562}">
      <dsp:nvSpPr>
        <dsp:cNvPr id="0" name=""/>
        <dsp:cNvSpPr/>
      </dsp:nvSpPr>
      <dsp:spPr>
        <a:xfrm>
          <a:off x="3976582"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6034794"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4087963" y="471031"/>
          <a:ext cx="3893661" cy="61717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821" tIns="33649" rIns="174821" bIns="33649"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server receives the message and then transmits it to the to all the members in that room. </a:t>
          </a:r>
          <a:endParaRPr lang="en-US" sz="1200" kern="1200" dirty="0"/>
        </a:p>
      </dsp:txBody>
      <dsp:txXfrm>
        <a:off x="4087963" y="471031"/>
        <a:ext cx="3893661" cy="617177"/>
      </dsp:txXfrm>
    </dsp:sp>
    <dsp:sp modelId="{4C592FDC-E0AC-4F61-ACEF-1C00BD20E463}">
      <dsp:nvSpPr>
        <dsp:cNvPr id="0" name=""/>
        <dsp:cNvSpPr/>
      </dsp:nvSpPr>
      <dsp:spPr>
        <a:xfrm>
          <a:off x="4425843" y="1836462"/>
          <a:ext cx="3217902"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Sever side</a:t>
          </a:r>
        </a:p>
      </dsp:txBody>
      <dsp:txXfrm>
        <a:off x="4425843" y="1836462"/>
        <a:ext cx="3217902" cy="386443"/>
      </dsp:txXfrm>
    </dsp:sp>
    <dsp:sp modelId="{3FE75B81-9D06-4F9F-BD87-C2A832B06693}">
      <dsp:nvSpPr>
        <dsp:cNvPr id="0" name=""/>
        <dsp:cNvSpPr/>
      </dsp:nvSpPr>
      <dsp:spPr>
        <a:xfrm>
          <a:off x="598777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8045983"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6276137" y="2359700"/>
          <a:ext cx="3539692"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821" tIns="30764" rIns="174821" bIns="30764" numCol="1" spcCol="1270" anchor="ctr" anchorCtr="0">
          <a:noAutofit/>
        </a:bodyPr>
        <a:lstStyle/>
        <a:p>
          <a:pPr marL="0" lvl="0" indent="0" algn="l" defTabSz="533400">
            <a:lnSpc>
              <a:spcPct val="90000"/>
            </a:lnSpc>
            <a:spcBef>
              <a:spcPct val="0"/>
            </a:spcBef>
            <a:spcAft>
              <a:spcPct val="35000"/>
            </a:spcAft>
            <a:buNone/>
          </a:pPr>
          <a:r>
            <a:rPr lang="en-US" sz="1200" kern="1200" dirty="0"/>
            <a:t>The client then receives the message and displays it to the user.</a:t>
          </a:r>
        </a:p>
      </dsp:txBody>
      <dsp:txXfrm>
        <a:off x="6276137" y="2359700"/>
        <a:ext cx="3539692" cy="512978"/>
      </dsp:txXfrm>
    </dsp:sp>
    <dsp:sp modelId="{85B18390-D674-4D1A-A88C-77F65C5E0FA0}">
      <dsp:nvSpPr>
        <dsp:cNvPr id="0" name=""/>
        <dsp:cNvSpPr/>
      </dsp:nvSpPr>
      <dsp:spPr>
        <a:xfrm>
          <a:off x="6437032" y="1196949"/>
          <a:ext cx="3217902"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Client side</a:t>
          </a:r>
        </a:p>
      </dsp:txBody>
      <dsp:txXfrm>
        <a:off x="6437032" y="1196949"/>
        <a:ext cx="3217902" cy="386443"/>
      </dsp:txXfrm>
    </dsp:sp>
    <dsp:sp modelId="{7C951B90-1017-4E6B-808F-061A18AC976C}">
      <dsp:nvSpPr>
        <dsp:cNvPr id="0" name=""/>
        <dsp:cNvSpPr/>
      </dsp:nvSpPr>
      <dsp:spPr>
        <a:xfrm>
          <a:off x="8003235"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7/8/2021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2</a:t>
            </a:fld>
            <a:endParaRPr lang="en-US" dirty="0"/>
          </a:p>
        </p:txBody>
      </p:sp>
    </p:spTree>
    <p:extLst>
      <p:ext uri="{BB962C8B-B14F-4D97-AF65-F5344CB8AC3E}">
        <p14:creationId xmlns:p14="http://schemas.microsoft.com/office/powerpoint/2010/main" val="353148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124825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 id="2147483808" r:id="rId17"/>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flask.palletsprojects.com/en/2.0.x/" TargetMode="External"/><Relationship Id="rId2" Type="http://schemas.openxmlformats.org/officeDocument/2006/relationships/hyperlink" Target="https://flask-socketio.readthedocs.io/en/latest/" TargetMode="External"/><Relationship Id="rId1" Type="http://schemas.openxmlformats.org/officeDocument/2006/relationships/slideLayout" Target="../slideLayouts/slideLayout5.xml"/><Relationship Id="rId6" Type="http://schemas.openxmlformats.org/officeDocument/2006/relationships/hyperlink" Target="https://fontawesome.com/" TargetMode="External"/><Relationship Id="rId5" Type="http://schemas.openxmlformats.org/officeDocument/2006/relationships/hyperlink" Target="https://getbootstrap.com/docs/4.1/getting-started/introduction/" TargetMode="External"/><Relationship Id="rId4" Type="http://schemas.openxmlformats.org/officeDocument/2006/relationships/hyperlink" Target="https://py-googletrans.readthedocs.io/en/lates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815730" y="2891737"/>
            <a:ext cx="5596128" cy="1074526"/>
          </a:xfrm>
        </p:spPr>
        <p:txBody>
          <a:bodyPr>
            <a:noAutofit/>
          </a:bodyPr>
          <a:lstStyle/>
          <a:p>
            <a:r>
              <a:rPr lang="en-US" sz="3200" b="1" i="0" u="sng" dirty="0">
                <a:latin typeface="Montserrat Light" panose="00000400000000000000" pitchFamily="2" charset="0"/>
              </a:rPr>
              <a:t>Web Chat Application</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7829550" y="1674546"/>
            <a:ext cx="4362450" cy="3508908"/>
          </a:xfrm>
        </p:spPr>
        <p:txBody>
          <a:bodyPr>
            <a:normAutofit/>
          </a:bodyPr>
          <a:lstStyle/>
          <a:p>
            <a:r>
              <a:rPr lang="en-US" sz="2000" dirty="0"/>
              <a:t>Adarsh Prakash</a:t>
            </a:r>
          </a:p>
          <a:p>
            <a:r>
              <a:rPr lang="en-US" sz="2000" dirty="0"/>
              <a:t>BTech/15136/18</a:t>
            </a:r>
          </a:p>
          <a:p>
            <a:r>
              <a:rPr lang="en-US" sz="2000" dirty="0"/>
              <a:t>ECE</a:t>
            </a:r>
          </a:p>
          <a:p>
            <a:r>
              <a:rPr lang="en-US" sz="2000" dirty="0"/>
              <a:t>Guide: Dr. shiv Kumar Choubey</a:t>
            </a:r>
          </a:p>
        </p:txBody>
      </p:sp>
      <p:pic>
        <p:nvPicPr>
          <p:cNvPr id="7" name="Picture 6">
            <a:extLst>
              <a:ext uri="{FF2B5EF4-FFF2-40B4-BE49-F238E27FC236}">
                <a16:creationId xmlns:a16="http://schemas.microsoft.com/office/drawing/2014/main" id="{6C716113-3901-4649-86F8-0EDE5821D8F6}"/>
              </a:ext>
            </a:extLst>
          </p:cNvPr>
          <p:cNvPicPr>
            <a:picLocks noChangeAspect="1"/>
          </p:cNvPicPr>
          <p:nvPr/>
        </p:nvPicPr>
        <p:blipFill>
          <a:blip r:embed="rId2"/>
          <a:stretch>
            <a:fillRect/>
          </a:stretch>
        </p:blipFill>
        <p:spPr>
          <a:xfrm>
            <a:off x="9811512" y="237377"/>
            <a:ext cx="1741032" cy="1748946"/>
          </a:xfrm>
          <a:prstGeom prst="rect">
            <a:avLst/>
          </a:prstGeom>
        </p:spPr>
      </p:pic>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028C-292A-4D4C-B542-3AFAEA6CC05E}"/>
              </a:ext>
            </a:extLst>
          </p:cNvPr>
          <p:cNvSpPr>
            <a:spLocks noGrp="1"/>
          </p:cNvSpPr>
          <p:nvPr>
            <p:ph type="title"/>
          </p:nvPr>
        </p:nvSpPr>
        <p:spPr/>
        <p:txBody>
          <a:bodyPr>
            <a:normAutofit/>
          </a:bodyPr>
          <a:lstStyle/>
          <a:p>
            <a:r>
              <a:rPr lang="en-US" sz="3600" i="0" dirty="0"/>
              <a:t>Screenshots</a:t>
            </a:r>
          </a:p>
        </p:txBody>
      </p:sp>
      <p:sp>
        <p:nvSpPr>
          <p:cNvPr id="3" name="Content Placeholder 2">
            <a:extLst>
              <a:ext uri="{FF2B5EF4-FFF2-40B4-BE49-F238E27FC236}">
                <a16:creationId xmlns:a16="http://schemas.microsoft.com/office/drawing/2014/main" id="{8B5496A6-BCA1-4092-AA24-83F7325C110D}"/>
              </a:ext>
            </a:extLst>
          </p:cNvPr>
          <p:cNvSpPr>
            <a:spLocks noGrp="1"/>
          </p:cNvSpPr>
          <p:nvPr>
            <p:ph idx="1"/>
          </p:nvPr>
        </p:nvSpPr>
        <p:spPr>
          <a:xfrm>
            <a:off x="838200" y="1504950"/>
            <a:ext cx="10515600" cy="4667250"/>
          </a:xfrm>
        </p:spPr>
        <p:txBody>
          <a:bodyPr>
            <a:normAutofit/>
          </a:bodyPr>
          <a:lstStyle/>
          <a:p>
            <a:r>
              <a:rPr lang="en-US" sz="2400" b="1" u="sng" dirty="0">
                <a:latin typeface="Montserrat Light" panose="00000400000000000000" pitchFamily="2" charset="0"/>
              </a:rPr>
              <a:t>The Translation feature in action</a:t>
            </a:r>
          </a:p>
        </p:txBody>
      </p:sp>
      <p:pic>
        <p:nvPicPr>
          <p:cNvPr id="8" name="Picture 7">
            <a:extLst>
              <a:ext uri="{FF2B5EF4-FFF2-40B4-BE49-F238E27FC236}">
                <a16:creationId xmlns:a16="http://schemas.microsoft.com/office/drawing/2014/main" id="{64F015B2-3471-4902-B0E2-7E3E5985CF79}"/>
              </a:ext>
            </a:extLst>
          </p:cNvPr>
          <p:cNvPicPr>
            <a:picLocks noChangeAspect="1"/>
          </p:cNvPicPr>
          <p:nvPr/>
        </p:nvPicPr>
        <p:blipFill>
          <a:blip r:embed="rId2"/>
          <a:stretch>
            <a:fillRect/>
          </a:stretch>
        </p:blipFill>
        <p:spPr>
          <a:xfrm>
            <a:off x="647700" y="2192655"/>
            <a:ext cx="7963370" cy="4300220"/>
          </a:xfrm>
          <a:prstGeom prst="rect">
            <a:avLst/>
          </a:prstGeom>
        </p:spPr>
      </p:pic>
      <p:pic>
        <p:nvPicPr>
          <p:cNvPr id="10" name="Picture 9">
            <a:extLst>
              <a:ext uri="{FF2B5EF4-FFF2-40B4-BE49-F238E27FC236}">
                <a16:creationId xmlns:a16="http://schemas.microsoft.com/office/drawing/2014/main" id="{B8962601-3C40-4FE0-85DF-65B664B5F5F2}"/>
              </a:ext>
            </a:extLst>
          </p:cNvPr>
          <p:cNvPicPr>
            <a:picLocks noChangeAspect="1"/>
          </p:cNvPicPr>
          <p:nvPr/>
        </p:nvPicPr>
        <p:blipFill>
          <a:blip r:embed="rId3"/>
          <a:stretch>
            <a:fillRect/>
          </a:stretch>
        </p:blipFill>
        <p:spPr>
          <a:xfrm>
            <a:off x="9105900" y="2135011"/>
            <a:ext cx="2095500" cy="4357864"/>
          </a:xfrm>
          <a:prstGeom prst="rect">
            <a:avLst/>
          </a:prstGeom>
        </p:spPr>
      </p:pic>
    </p:spTree>
    <p:extLst>
      <p:ext uri="{BB962C8B-B14F-4D97-AF65-F5344CB8AC3E}">
        <p14:creationId xmlns:p14="http://schemas.microsoft.com/office/powerpoint/2010/main" val="129682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B5AA-ADBE-4D1E-8910-C6B1CA682D6D}"/>
              </a:ext>
            </a:extLst>
          </p:cNvPr>
          <p:cNvSpPr>
            <a:spLocks noGrp="1"/>
          </p:cNvSpPr>
          <p:nvPr>
            <p:ph type="title"/>
          </p:nvPr>
        </p:nvSpPr>
        <p:spPr/>
        <p:txBody>
          <a:bodyPr>
            <a:normAutofit/>
          </a:bodyPr>
          <a:lstStyle/>
          <a:p>
            <a:r>
              <a:rPr lang="en-US" sz="3600" i="0" dirty="0"/>
              <a:t>Future Plans for the Project</a:t>
            </a:r>
          </a:p>
        </p:txBody>
      </p:sp>
      <p:sp>
        <p:nvSpPr>
          <p:cNvPr id="3" name="Content Placeholder 2">
            <a:extLst>
              <a:ext uri="{FF2B5EF4-FFF2-40B4-BE49-F238E27FC236}">
                <a16:creationId xmlns:a16="http://schemas.microsoft.com/office/drawing/2014/main" id="{1D756DAF-60DA-4311-9C5F-7CF2C3CE84A3}"/>
              </a:ext>
            </a:extLst>
          </p:cNvPr>
          <p:cNvSpPr>
            <a:spLocks noGrp="1"/>
          </p:cNvSpPr>
          <p:nvPr>
            <p:ph idx="1"/>
          </p:nvPr>
        </p:nvSpPr>
        <p:spPr/>
        <p:txBody>
          <a:bodyPr>
            <a:normAutofit/>
          </a:bodyPr>
          <a:lstStyle/>
          <a:p>
            <a:r>
              <a:rPr lang="en-US" sz="2400" dirty="0">
                <a:latin typeface="Montserrat Light" panose="00000400000000000000" pitchFamily="2" charset="0"/>
              </a:rPr>
              <a:t>Add the feature of storing messages so that users can see their past messages.</a:t>
            </a:r>
          </a:p>
          <a:p>
            <a:pPr marL="0" indent="0">
              <a:buNone/>
            </a:pPr>
            <a:endParaRPr lang="en-US" sz="2000" dirty="0">
              <a:latin typeface="Montserrat Light" panose="00000400000000000000" pitchFamily="2" charset="0"/>
            </a:endParaRPr>
          </a:p>
          <a:p>
            <a:r>
              <a:rPr lang="en-US" sz="2400" dirty="0">
                <a:latin typeface="Montserrat Light" panose="00000400000000000000" pitchFamily="2" charset="0"/>
              </a:rPr>
              <a:t>Add the feature of voice calling and video calling down the line.</a:t>
            </a:r>
          </a:p>
          <a:p>
            <a:endParaRPr lang="en-US" sz="2000" dirty="0">
              <a:latin typeface="Montserrat Light" panose="00000400000000000000" pitchFamily="2" charset="0"/>
            </a:endParaRPr>
          </a:p>
          <a:p>
            <a:r>
              <a:rPr lang="en-US" sz="2400" dirty="0">
                <a:latin typeface="Montserrat Light" panose="00000400000000000000" pitchFamily="2" charset="0"/>
              </a:rPr>
              <a:t>Add the feature of sharing other files like videos, pdfs, text files, etc.</a:t>
            </a:r>
          </a:p>
          <a:p>
            <a:endParaRPr lang="en-US" sz="2000" dirty="0">
              <a:latin typeface="Montserrat Light" panose="00000400000000000000" pitchFamily="2" charset="0"/>
            </a:endParaRPr>
          </a:p>
          <a:p>
            <a:r>
              <a:rPr lang="en-US" sz="2400" dirty="0">
                <a:latin typeface="Montserrat Light" panose="00000400000000000000" pitchFamily="2" charset="0"/>
              </a:rPr>
              <a:t>Add the feature where users can play music in rooms.</a:t>
            </a:r>
          </a:p>
        </p:txBody>
      </p:sp>
    </p:spTree>
    <p:extLst>
      <p:ext uri="{BB962C8B-B14F-4D97-AF65-F5344CB8AC3E}">
        <p14:creationId xmlns:p14="http://schemas.microsoft.com/office/powerpoint/2010/main" val="245902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E961-23A0-4ED9-A07C-021B57659661}"/>
              </a:ext>
            </a:extLst>
          </p:cNvPr>
          <p:cNvSpPr>
            <a:spLocks noGrp="1"/>
          </p:cNvSpPr>
          <p:nvPr>
            <p:ph type="title"/>
          </p:nvPr>
        </p:nvSpPr>
        <p:spPr/>
        <p:txBody>
          <a:bodyPr>
            <a:normAutofit/>
          </a:bodyPr>
          <a:lstStyle/>
          <a:p>
            <a:r>
              <a:rPr lang="en-US" sz="3600" i="0" dirty="0"/>
              <a:t>Conclusion</a:t>
            </a:r>
          </a:p>
        </p:txBody>
      </p:sp>
      <p:sp>
        <p:nvSpPr>
          <p:cNvPr id="3" name="Content Placeholder 2">
            <a:extLst>
              <a:ext uri="{FF2B5EF4-FFF2-40B4-BE49-F238E27FC236}">
                <a16:creationId xmlns:a16="http://schemas.microsoft.com/office/drawing/2014/main" id="{F5AD4EDE-2741-48ED-BB98-AE574D2E7524}"/>
              </a:ext>
            </a:extLst>
          </p:cNvPr>
          <p:cNvSpPr>
            <a:spLocks noGrp="1"/>
          </p:cNvSpPr>
          <p:nvPr>
            <p:ph idx="1"/>
          </p:nvPr>
        </p:nvSpPr>
        <p:spPr/>
        <p:txBody>
          <a:bodyPr/>
          <a:lstStyle/>
          <a:p>
            <a:pPr>
              <a:lnSpc>
                <a:spcPct val="150000"/>
              </a:lnSpc>
            </a:pPr>
            <a:r>
              <a:rPr lang="en-US" sz="1800" dirty="0">
                <a:solidFill>
                  <a:srgbClr val="000000"/>
                </a:solidFill>
                <a:latin typeface="Montserrat" panose="00000500000000000000" pitchFamily="2" charset="0"/>
              </a:rPr>
              <a:t>It</a:t>
            </a:r>
            <a:r>
              <a:rPr lang="en-US" sz="1800" b="0" i="0" u="none" strike="noStrike" baseline="0" dirty="0">
                <a:solidFill>
                  <a:srgbClr val="000000"/>
                </a:solidFill>
                <a:latin typeface="Montserrat" panose="00000500000000000000" pitchFamily="2" charset="0"/>
              </a:rPr>
              <a:t> is an alternative to other chat applications, with its advantages and disadvantages. In this world, where data privacy is getting a bigger and bigger priority, this application can provide an alternative. </a:t>
            </a:r>
          </a:p>
          <a:p>
            <a:pPr>
              <a:lnSpc>
                <a:spcPct val="150000"/>
              </a:lnSpc>
            </a:pPr>
            <a:r>
              <a:rPr lang="en-US" sz="1800" b="0" i="0" u="none" strike="noStrike" baseline="0" dirty="0">
                <a:solidFill>
                  <a:srgbClr val="000000"/>
                </a:solidFill>
                <a:latin typeface="Montserrat" panose="00000500000000000000" pitchFamily="2" charset="0"/>
              </a:rPr>
              <a:t>The project exposed me to the latest technology in the area of web development, network protocols, and server hosting. </a:t>
            </a:r>
          </a:p>
          <a:p>
            <a:pPr>
              <a:lnSpc>
                <a:spcPct val="150000"/>
              </a:lnSpc>
            </a:pPr>
            <a:r>
              <a:rPr lang="en-US" sz="1800" dirty="0">
                <a:solidFill>
                  <a:srgbClr val="000000"/>
                </a:solidFill>
                <a:latin typeface="Montserrat" panose="00000500000000000000" pitchFamily="2" charset="0"/>
              </a:rPr>
              <a:t>I also learnt working with database, data encryption.</a:t>
            </a:r>
          </a:p>
          <a:p>
            <a:pPr>
              <a:lnSpc>
                <a:spcPct val="150000"/>
              </a:lnSpc>
            </a:pPr>
            <a:r>
              <a:rPr lang="en-US" sz="1800" dirty="0">
                <a:solidFill>
                  <a:srgbClr val="000000"/>
                </a:solidFill>
                <a:latin typeface="Montserrat" panose="00000500000000000000" pitchFamily="2" charset="0"/>
              </a:rPr>
              <a:t>This project also exposed me to the world of APIs, and how to integrate them to our projects. </a:t>
            </a:r>
            <a:endParaRPr lang="en-US" dirty="0"/>
          </a:p>
        </p:txBody>
      </p:sp>
    </p:spTree>
    <p:extLst>
      <p:ext uri="{BB962C8B-B14F-4D97-AF65-F5344CB8AC3E}">
        <p14:creationId xmlns:p14="http://schemas.microsoft.com/office/powerpoint/2010/main" val="203082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8E36-F80D-4C10-82E9-D09C7DA33A0D}"/>
              </a:ext>
            </a:extLst>
          </p:cNvPr>
          <p:cNvSpPr>
            <a:spLocks noGrp="1"/>
          </p:cNvSpPr>
          <p:nvPr>
            <p:ph type="title"/>
          </p:nvPr>
        </p:nvSpPr>
        <p:spPr/>
        <p:txBody>
          <a:bodyPr>
            <a:normAutofit/>
          </a:bodyPr>
          <a:lstStyle/>
          <a:p>
            <a:r>
              <a:rPr lang="en-US" sz="3600" i="0" dirty="0"/>
              <a:t>References</a:t>
            </a:r>
          </a:p>
        </p:txBody>
      </p:sp>
      <p:sp>
        <p:nvSpPr>
          <p:cNvPr id="3" name="Content Placeholder 2">
            <a:extLst>
              <a:ext uri="{FF2B5EF4-FFF2-40B4-BE49-F238E27FC236}">
                <a16:creationId xmlns:a16="http://schemas.microsoft.com/office/drawing/2014/main" id="{BAB09C26-51D2-4443-9F5D-A60A28ECFD24}"/>
              </a:ext>
            </a:extLst>
          </p:cNvPr>
          <p:cNvSpPr>
            <a:spLocks noGrp="1"/>
          </p:cNvSpPr>
          <p:nvPr>
            <p:ph idx="1"/>
          </p:nvPr>
        </p:nvSpPr>
        <p:spPr>
          <a:xfrm>
            <a:off x="838200" y="1847850"/>
            <a:ext cx="10515600" cy="4324350"/>
          </a:xfrm>
        </p:spPr>
        <p:txBody>
          <a:bodyPr>
            <a:normAutofit lnSpcReduction="10000"/>
          </a:bodyPr>
          <a:lstStyle/>
          <a:p>
            <a:r>
              <a:rPr lang="en-US" sz="2000" dirty="0">
                <a:latin typeface="Montserrat Light" panose="00000400000000000000" pitchFamily="2" charset="0"/>
              </a:rPr>
              <a:t>Flask-</a:t>
            </a:r>
            <a:r>
              <a:rPr lang="en-US" sz="2000" dirty="0" err="1">
                <a:latin typeface="Montserrat Light" panose="00000400000000000000" pitchFamily="2" charset="0"/>
              </a:rPr>
              <a:t>ScoketIO</a:t>
            </a:r>
            <a:r>
              <a:rPr lang="en-US" sz="2000" dirty="0">
                <a:latin typeface="Montserrat Light" panose="00000400000000000000" pitchFamily="2" charset="0"/>
              </a:rPr>
              <a:t> documentation: </a:t>
            </a:r>
            <a:r>
              <a:rPr lang="en-US" sz="2000" dirty="0">
                <a:latin typeface="Montserrat Light" panose="00000400000000000000" pitchFamily="2" charset="0"/>
                <a:hlinkClick r:id="rId2"/>
              </a:rPr>
              <a:t>https://flask-socketio.readthedocs.io/en/latest/</a:t>
            </a:r>
            <a:endParaRPr lang="en-US" sz="2000" dirty="0">
              <a:latin typeface="Montserrat Light" panose="00000400000000000000" pitchFamily="2" charset="0"/>
            </a:endParaRPr>
          </a:p>
          <a:p>
            <a:pPr marL="0" indent="0">
              <a:buNone/>
            </a:pPr>
            <a:endParaRPr lang="en-US" sz="800" dirty="0">
              <a:latin typeface="Montserrat Light" panose="00000400000000000000" pitchFamily="2" charset="0"/>
            </a:endParaRPr>
          </a:p>
          <a:p>
            <a:r>
              <a:rPr lang="en-US" sz="2000" dirty="0">
                <a:latin typeface="Montserrat Light" panose="00000400000000000000" pitchFamily="2" charset="0"/>
              </a:rPr>
              <a:t>Flask documentation: </a:t>
            </a:r>
            <a:r>
              <a:rPr lang="en-US" sz="2000" dirty="0">
                <a:latin typeface="Montserrat Light" panose="00000400000000000000" pitchFamily="2" charset="0"/>
                <a:hlinkClick r:id="rId3"/>
              </a:rPr>
              <a:t>https://flask.palletsprojects.com/en/2.0.x/</a:t>
            </a:r>
            <a:endParaRPr lang="en-US" sz="2000" dirty="0">
              <a:latin typeface="Montserrat Light" panose="00000400000000000000" pitchFamily="2" charset="0"/>
            </a:endParaRPr>
          </a:p>
          <a:p>
            <a:pPr marL="0" indent="0">
              <a:buNone/>
            </a:pPr>
            <a:endParaRPr lang="en-US" sz="800" dirty="0">
              <a:latin typeface="Montserrat Light" panose="00000400000000000000" pitchFamily="2" charset="0"/>
            </a:endParaRPr>
          </a:p>
          <a:p>
            <a:r>
              <a:rPr lang="en-US" sz="2000" dirty="0" err="1">
                <a:latin typeface="Montserrat Light" panose="00000400000000000000" pitchFamily="2" charset="0"/>
              </a:rPr>
              <a:t>Googletrans</a:t>
            </a:r>
            <a:r>
              <a:rPr lang="en-US" sz="2000" dirty="0">
                <a:latin typeface="Montserrat Light" panose="00000400000000000000" pitchFamily="2" charset="0"/>
              </a:rPr>
              <a:t> documentation: </a:t>
            </a:r>
            <a:r>
              <a:rPr lang="en-US" sz="2000" dirty="0">
                <a:latin typeface="Montserrat Light" panose="00000400000000000000" pitchFamily="2" charset="0"/>
                <a:hlinkClick r:id="rId4"/>
              </a:rPr>
              <a:t>https://py-googletrans.readthedocs.io/en/latest/</a:t>
            </a:r>
            <a:endParaRPr lang="en-US" sz="2000" dirty="0">
              <a:latin typeface="Montserrat Light" panose="00000400000000000000" pitchFamily="2" charset="0"/>
            </a:endParaRPr>
          </a:p>
          <a:p>
            <a:endParaRPr lang="en-US" sz="800" dirty="0">
              <a:latin typeface="Montserrat Light" panose="00000400000000000000" pitchFamily="2" charset="0"/>
            </a:endParaRPr>
          </a:p>
          <a:p>
            <a:r>
              <a:rPr lang="en-US" sz="2000" dirty="0">
                <a:latin typeface="Montserrat Light" panose="00000400000000000000" pitchFamily="2" charset="0"/>
              </a:rPr>
              <a:t>Bootstrap: </a:t>
            </a:r>
            <a:r>
              <a:rPr lang="en-US" sz="2000" dirty="0">
                <a:latin typeface="Montserrat Light" panose="00000400000000000000" pitchFamily="2" charset="0"/>
                <a:hlinkClick r:id="rId5"/>
              </a:rPr>
              <a:t>https://getbootstrap.com/docs/4.1/getting-started/introduction/</a:t>
            </a:r>
            <a:endParaRPr lang="en-US" sz="2000" dirty="0">
              <a:latin typeface="Montserrat Light" panose="00000400000000000000" pitchFamily="2" charset="0"/>
            </a:endParaRPr>
          </a:p>
          <a:p>
            <a:endParaRPr lang="en-US" sz="800" dirty="0">
              <a:latin typeface="Montserrat Light" panose="00000400000000000000" pitchFamily="2" charset="0"/>
            </a:endParaRPr>
          </a:p>
          <a:p>
            <a:r>
              <a:rPr lang="en-US" sz="2000" dirty="0" err="1">
                <a:latin typeface="Montserrat Light" panose="00000400000000000000" pitchFamily="2" charset="0"/>
              </a:rPr>
              <a:t>Fontawesome</a:t>
            </a:r>
            <a:r>
              <a:rPr lang="en-US" sz="2000" dirty="0">
                <a:latin typeface="Montserrat Light" panose="00000400000000000000" pitchFamily="2" charset="0"/>
              </a:rPr>
              <a:t>: </a:t>
            </a:r>
            <a:r>
              <a:rPr lang="en-US" sz="2000" dirty="0">
                <a:latin typeface="Montserrat Light" panose="00000400000000000000" pitchFamily="2" charset="0"/>
                <a:hlinkClick r:id="rId6"/>
              </a:rPr>
              <a:t>https://fontawesome.com/</a:t>
            </a:r>
            <a:endParaRPr lang="en-US" sz="2000" dirty="0">
              <a:latin typeface="Montserrat Light" panose="00000400000000000000" pitchFamily="2" charset="0"/>
            </a:endParaRPr>
          </a:p>
          <a:p>
            <a:endParaRPr lang="en-US" sz="800" dirty="0">
              <a:latin typeface="Montserrat Light" panose="00000400000000000000" pitchFamily="2" charset="0"/>
            </a:endParaRPr>
          </a:p>
          <a:p>
            <a:r>
              <a:rPr lang="en-US" sz="2000" dirty="0" err="1">
                <a:latin typeface="Montserrat Light" panose="00000400000000000000" pitchFamily="2" charset="0"/>
              </a:rPr>
              <a:t>Stackoverflow</a:t>
            </a:r>
            <a:endParaRPr lang="en-US" sz="2000" dirty="0">
              <a:latin typeface="Montserrat Light" panose="00000400000000000000" pitchFamily="2" charset="0"/>
            </a:endParaRPr>
          </a:p>
          <a:p>
            <a:endParaRPr lang="en-US" sz="900" dirty="0">
              <a:latin typeface="Montserrat Light" panose="00000400000000000000" pitchFamily="2" charset="0"/>
            </a:endParaRPr>
          </a:p>
          <a:p>
            <a:r>
              <a:rPr lang="en-US" sz="2000" dirty="0">
                <a:latin typeface="Montserrat Light" panose="00000400000000000000" pitchFamily="2" charset="0"/>
              </a:rPr>
              <a:t>google</a:t>
            </a:r>
          </a:p>
        </p:txBody>
      </p:sp>
    </p:spTree>
    <p:extLst>
      <p:ext uri="{BB962C8B-B14F-4D97-AF65-F5344CB8AC3E}">
        <p14:creationId xmlns:p14="http://schemas.microsoft.com/office/powerpoint/2010/main" val="363709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800100" y="1464253"/>
            <a:ext cx="4443984" cy="2139696"/>
          </a:xfrm>
        </p:spPr>
        <p:txBody>
          <a:bodyPr/>
          <a:lstStyle/>
          <a:p>
            <a:r>
              <a:rPr lang="en-US" dirty="0"/>
              <a:t>Thank you</a:t>
            </a:r>
          </a:p>
        </p:txBody>
      </p:sp>
      <p:pic>
        <p:nvPicPr>
          <p:cNvPr id="15" name="Picture Placeholder 14">
            <a:extLst>
              <a:ext uri="{FF2B5EF4-FFF2-40B4-BE49-F238E27FC236}">
                <a16:creationId xmlns:a16="http://schemas.microsoft.com/office/drawing/2014/main" id="{714BEDDA-24A9-4E8E-994F-350C4067E430}"/>
              </a:ext>
            </a:extLst>
          </p:cNvPr>
          <p:cNvPicPr>
            <a:picLocks noGrp="1" noChangeAspect="1"/>
          </p:cNvPicPr>
          <p:nvPr>
            <p:ph type="pic" sz="quarter" idx="16"/>
          </p:nvPr>
        </p:nvPicPr>
        <p:blipFill rotWithShape="1">
          <a:blip r:embed="rId2"/>
          <a:srcRect l="21566" t="8433" r="14972" b="2281"/>
          <a:stretch/>
        </p:blipFill>
        <p:spPr>
          <a:xfrm>
            <a:off x="3467100" y="0"/>
            <a:ext cx="8801100" cy="6857999"/>
          </a:xfrm>
        </p:spPr>
      </p:pic>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a:xfrm>
            <a:off x="839787" y="365125"/>
            <a:ext cx="10515602" cy="1325563"/>
          </a:xfrm>
        </p:spPr>
        <p:txBody>
          <a:bodyPr>
            <a:normAutofit/>
          </a:bodyPr>
          <a:lstStyle/>
          <a:p>
            <a:r>
              <a:rPr lang="en-US" sz="3600" i="0" dirty="0"/>
              <a:t>Introduction</a:t>
            </a:r>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839787" y="1885949"/>
            <a:ext cx="11100575" cy="4304539"/>
          </a:xfrm>
        </p:spPr>
        <p:txBody>
          <a:bodyPr/>
          <a:lstStyle/>
          <a:p>
            <a:r>
              <a:rPr lang="en-US" sz="2000" b="0" i="0" u="none" strike="noStrike" baseline="0" dirty="0">
                <a:solidFill>
                  <a:srgbClr val="000000"/>
                </a:solidFill>
                <a:latin typeface="Montserrat" panose="00000500000000000000" pitchFamily="2" charset="0"/>
              </a:rPr>
              <a:t>In today’s world of almost no virtual privacy, and every tech companies trying to collect more and more data fro</a:t>
            </a:r>
            <a:r>
              <a:rPr lang="en-US" sz="2000" dirty="0">
                <a:solidFill>
                  <a:srgbClr val="000000"/>
                </a:solidFill>
                <a:latin typeface="Montserrat" panose="00000500000000000000" pitchFamily="2" charset="0"/>
              </a:rPr>
              <a:t>m the users, a web chat application which provides a safe and secure place to talk and promises to not save any of your chat history can be viewed as a great alternative.</a:t>
            </a:r>
          </a:p>
          <a:p>
            <a:pPr marL="0" indent="0">
              <a:buNone/>
            </a:pPr>
            <a:endParaRPr lang="en-US" sz="400" dirty="0">
              <a:solidFill>
                <a:srgbClr val="000000"/>
              </a:solidFill>
              <a:latin typeface="Montserrat" panose="00000500000000000000" pitchFamily="2" charset="0"/>
            </a:endParaRPr>
          </a:p>
          <a:p>
            <a:r>
              <a:rPr lang="en-US" sz="2000" dirty="0">
                <a:solidFill>
                  <a:srgbClr val="000000"/>
                </a:solidFill>
                <a:latin typeface="Montserrat" panose="00000500000000000000" pitchFamily="2" charset="0"/>
              </a:rPr>
              <a:t>Most social media sites have apps that ask for permission to access your account information before you can install them, as this is a web application, you can use this without the need to provide these permissions.</a:t>
            </a:r>
          </a:p>
          <a:p>
            <a:pPr marL="0" indent="0">
              <a:buNone/>
            </a:pPr>
            <a:endParaRPr lang="en-US" sz="1050" dirty="0">
              <a:solidFill>
                <a:srgbClr val="000000"/>
              </a:solidFill>
              <a:latin typeface="Montserrat" panose="00000500000000000000" pitchFamily="2" charset="0"/>
            </a:endParaRPr>
          </a:p>
          <a:p>
            <a:r>
              <a:rPr lang="en-US" sz="2000" b="0" i="0" u="none" strike="noStrike" baseline="0" dirty="0">
                <a:solidFill>
                  <a:srgbClr val="000000"/>
                </a:solidFill>
                <a:latin typeface="Montserrat" panose="00000500000000000000" pitchFamily="2" charset="0"/>
              </a:rPr>
              <a:t>The objective of this project was to develop a chat application that can be used for chatting and image sharing with the added benefits of privacy </a:t>
            </a:r>
            <a:endParaRPr lang="en-US" sz="240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197494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957C-6AFC-46B3-9A0B-DB8FCAB198A4}"/>
              </a:ext>
            </a:extLst>
          </p:cNvPr>
          <p:cNvSpPr>
            <a:spLocks noGrp="1"/>
          </p:cNvSpPr>
          <p:nvPr>
            <p:ph type="title"/>
          </p:nvPr>
        </p:nvSpPr>
        <p:spPr/>
        <p:txBody>
          <a:bodyPr>
            <a:normAutofit/>
          </a:bodyPr>
          <a:lstStyle/>
          <a:p>
            <a:r>
              <a:rPr lang="en-US" sz="3600" i="0" dirty="0"/>
              <a:t>Languages Used</a:t>
            </a:r>
          </a:p>
        </p:txBody>
      </p:sp>
      <p:sp>
        <p:nvSpPr>
          <p:cNvPr id="3" name="Text Placeholder 2">
            <a:extLst>
              <a:ext uri="{FF2B5EF4-FFF2-40B4-BE49-F238E27FC236}">
                <a16:creationId xmlns:a16="http://schemas.microsoft.com/office/drawing/2014/main" id="{26FE58FD-62FA-4B37-B8E0-C2ABBB661FF4}"/>
              </a:ext>
            </a:extLst>
          </p:cNvPr>
          <p:cNvSpPr>
            <a:spLocks noGrp="1"/>
          </p:cNvSpPr>
          <p:nvPr>
            <p:ph type="body" idx="1"/>
          </p:nvPr>
        </p:nvSpPr>
        <p:spPr>
          <a:xfrm>
            <a:off x="839788" y="1848612"/>
            <a:ext cx="5008562" cy="638556"/>
          </a:xfrm>
        </p:spPr>
        <p:txBody>
          <a:bodyPr/>
          <a:lstStyle/>
          <a:p>
            <a:r>
              <a:rPr lang="en-US" dirty="0"/>
              <a:t>Frontend</a:t>
            </a:r>
          </a:p>
        </p:txBody>
      </p:sp>
      <p:sp>
        <p:nvSpPr>
          <p:cNvPr id="4" name="Content Placeholder 3">
            <a:extLst>
              <a:ext uri="{FF2B5EF4-FFF2-40B4-BE49-F238E27FC236}">
                <a16:creationId xmlns:a16="http://schemas.microsoft.com/office/drawing/2014/main" id="{AA5EF04B-4E25-4B7B-9543-31E054A00365}"/>
              </a:ext>
            </a:extLst>
          </p:cNvPr>
          <p:cNvSpPr>
            <a:spLocks noGrp="1"/>
          </p:cNvSpPr>
          <p:nvPr>
            <p:ph sz="half" idx="2"/>
          </p:nvPr>
        </p:nvSpPr>
        <p:spPr>
          <a:xfrm>
            <a:off x="839788" y="2857500"/>
            <a:ext cx="5008562" cy="3332988"/>
          </a:xfrm>
        </p:spPr>
        <p:txBody>
          <a:bodyPr/>
          <a:lstStyle/>
          <a:p>
            <a:r>
              <a:rPr lang="en-US" dirty="0"/>
              <a:t>HTML(</a:t>
            </a:r>
            <a:r>
              <a:rPr lang="en-US" dirty="0" err="1"/>
              <a:t>HyperText</a:t>
            </a:r>
            <a:r>
              <a:rPr lang="en-US" dirty="0"/>
              <a:t> Markup Language)</a:t>
            </a:r>
          </a:p>
          <a:p>
            <a:pPr marL="0" indent="0">
              <a:buNone/>
            </a:pPr>
            <a:endParaRPr lang="en-US" dirty="0"/>
          </a:p>
          <a:p>
            <a:r>
              <a:rPr lang="en-US" dirty="0"/>
              <a:t>CSS (Cascading </a:t>
            </a:r>
            <a:r>
              <a:rPr lang="en-US" dirty="0" err="1"/>
              <a:t>StyleSheet</a:t>
            </a:r>
            <a:r>
              <a:rPr lang="en-US" dirty="0"/>
              <a:t>)</a:t>
            </a:r>
          </a:p>
          <a:p>
            <a:pPr marL="0" indent="0">
              <a:buNone/>
            </a:pPr>
            <a:endParaRPr lang="en-US" dirty="0"/>
          </a:p>
          <a:p>
            <a:r>
              <a:rPr lang="en-US" dirty="0"/>
              <a:t>JavaScript</a:t>
            </a:r>
          </a:p>
        </p:txBody>
      </p:sp>
      <p:sp>
        <p:nvSpPr>
          <p:cNvPr id="5" name="Text Placeholder 4">
            <a:extLst>
              <a:ext uri="{FF2B5EF4-FFF2-40B4-BE49-F238E27FC236}">
                <a16:creationId xmlns:a16="http://schemas.microsoft.com/office/drawing/2014/main" id="{6B07E8A2-3329-4297-BC40-A8707604C373}"/>
              </a:ext>
            </a:extLst>
          </p:cNvPr>
          <p:cNvSpPr>
            <a:spLocks noGrp="1"/>
          </p:cNvSpPr>
          <p:nvPr>
            <p:ph type="body" sz="quarter" idx="3"/>
          </p:nvPr>
        </p:nvSpPr>
        <p:spPr>
          <a:xfrm>
            <a:off x="6343652" y="1848612"/>
            <a:ext cx="5008562" cy="638556"/>
          </a:xfrm>
        </p:spPr>
        <p:txBody>
          <a:bodyPr/>
          <a:lstStyle/>
          <a:p>
            <a:r>
              <a:rPr lang="en-US" dirty="0"/>
              <a:t>Backend</a:t>
            </a:r>
          </a:p>
        </p:txBody>
      </p:sp>
      <p:sp>
        <p:nvSpPr>
          <p:cNvPr id="6" name="Content Placeholder 5">
            <a:extLst>
              <a:ext uri="{FF2B5EF4-FFF2-40B4-BE49-F238E27FC236}">
                <a16:creationId xmlns:a16="http://schemas.microsoft.com/office/drawing/2014/main" id="{5D4F01F9-E183-4E81-8E24-D33ADE7EADB8}"/>
              </a:ext>
            </a:extLst>
          </p:cNvPr>
          <p:cNvSpPr>
            <a:spLocks noGrp="1"/>
          </p:cNvSpPr>
          <p:nvPr>
            <p:ph sz="quarter" idx="4"/>
          </p:nvPr>
        </p:nvSpPr>
        <p:spPr>
          <a:xfrm>
            <a:off x="6343652" y="2857500"/>
            <a:ext cx="5008562" cy="3332988"/>
          </a:xfrm>
        </p:spPr>
        <p:txBody>
          <a:bodyPr/>
          <a:lstStyle/>
          <a:p>
            <a:r>
              <a:rPr lang="en-US" dirty="0"/>
              <a:t>Python (server side)</a:t>
            </a:r>
          </a:p>
          <a:p>
            <a:pPr marL="0" indent="0">
              <a:buNone/>
            </a:pPr>
            <a:endParaRPr lang="en-US" dirty="0"/>
          </a:p>
          <a:p>
            <a:r>
              <a:rPr lang="en-US" dirty="0"/>
              <a:t>PostgreSQL (database)</a:t>
            </a:r>
          </a:p>
        </p:txBody>
      </p:sp>
    </p:spTree>
    <p:extLst>
      <p:ext uri="{BB962C8B-B14F-4D97-AF65-F5344CB8AC3E}">
        <p14:creationId xmlns:p14="http://schemas.microsoft.com/office/powerpoint/2010/main" val="51632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4525-4F40-431A-BEE3-A77760F7D250}"/>
              </a:ext>
            </a:extLst>
          </p:cNvPr>
          <p:cNvSpPr>
            <a:spLocks noGrp="1"/>
          </p:cNvSpPr>
          <p:nvPr>
            <p:ph type="title"/>
          </p:nvPr>
        </p:nvSpPr>
        <p:spPr/>
        <p:txBody>
          <a:bodyPr>
            <a:normAutofit/>
          </a:bodyPr>
          <a:lstStyle/>
          <a:p>
            <a:r>
              <a:rPr lang="en-US" sz="3600" i="0" dirty="0"/>
              <a:t>Working and Protocols</a:t>
            </a:r>
          </a:p>
        </p:txBody>
      </p:sp>
      <p:sp>
        <p:nvSpPr>
          <p:cNvPr id="3" name="Content Placeholder 2">
            <a:extLst>
              <a:ext uri="{FF2B5EF4-FFF2-40B4-BE49-F238E27FC236}">
                <a16:creationId xmlns:a16="http://schemas.microsoft.com/office/drawing/2014/main" id="{A2275AE7-5A92-4701-A992-DB70F29E2B03}"/>
              </a:ext>
            </a:extLst>
          </p:cNvPr>
          <p:cNvSpPr>
            <a:spLocks noGrp="1"/>
          </p:cNvSpPr>
          <p:nvPr>
            <p:ph idx="1"/>
          </p:nvPr>
        </p:nvSpPr>
        <p:spPr/>
        <p:txBody>
          <a:bodyPr>
            <a:normAutofit/>
          </a:bodyPr>
          <a:lstStyle/>
          <a:p>
            <a:r>
              <a:rPr lang="en-US" sz="1800" dirty="0">
                <a:latin typeface="Montserrat Light" panose="00000400000000000000" pitchFamily="2" charset="0"/>
              </a:rPr>
              <a:t>The data transfer protocol used in this application is network socket.</a:t>
            </a:r>
          </a:p>
          <a:p>
            <a:r>
              <a:rPr lang="en-US" sz="1800" dirty="0">
                <a:latin typeface="Montserrat Light" panose="00000400000000000000" pitchFamily="2" charset="0"/>
              </a:rPr>
              <a:t>It is a bidirectional communication link between two programs running on a network, which in this case is between client and server.</a:t>
            </a:r>
          </a:p>
          <a:p>
            <a:r>
              <a:rPr lang="en-US" sz="1800" dirty="0">
                <a:latin typeface="Montserrat Light" panose="00000400000000000000" pitchFamily="2" charset="0"/>
              </a:rPr>
              <a:t>Its advantages over HTTP methods is that it doesn’t need to request every time for new data, as over socket data both nodes can transmit and receive data continuously.</a:t>
            </a:r>
          </a:p>
          <a:p>
            <a:endParaRPr lang="en-US" sz="1800" dirty="0">
              <a:latin typeface="Montserrat Light" panose="00000400000000000000" pitchFamily="2" charset="0"/>
            </a:endParaRPr>
          </a:p>
        </p:txBody>
      </p:sp>
      <p:pic>
        <p:nvPicPr>
          <p:cNvPr id="10" name="Picture 9">
            <a:extLst>
              <a:ext uri="{FF2B5EF4-FFF2-40B4-BE49-F238E27FC236}">
                <a16:creationId xmlns:a16="http://schemas.microsoft.com/office/drawing/2014/main" id="{6E4B5C72-2FE6-4AE1-A847-AD687C9F6B55}"/>
              </a:ext>
            </a:extLst>
          </p:cNvPr>
          <p:cNvPicPr>
            <a:picLocks noChangeAspect="1"/>
          </p:cNvPicPr>
          <p:nvPr/>
        </p:nvPicPr>
        <p:blipFill>
          <a:blip r:embed="rId2"/>
          <a:stretch>
            <a:fillRect/>
          </a:stretch>
        </p:blipFill>
        <p:spPr>
          <a:xfrm>
            <a:off x="3810000" y="4091940"/>
            <a:ext cx="4572000" cy="2647950"/>
          </a:xfrm>
          <a:prstGeom prst="rect">
            <a:avLst/>
          </a:prstGeom>
        </p:spPr>
      </p:pic>
    </p:spTree>
    <p:extLst>
      <p:ext uri="{BB962C8B-B14F-4D97-AF65-F5344CB8AC3E}">
        <p14:creationId xmlns:p14="http://schemas.microsoft.com/office/powerpoint/2010/main" val="2756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normAutofit/>
          </a:bodyPr>
          <a:lstStyle/>
          <a:p>
            <a:r>
              <a:rPr lang="en-US" sz="3600" i="0" dirty="0"/>
              <a:t>Working</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866180451"/>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015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CFF4-D3D5-48B1-8A8F-845F87C7D02F}"/>
              </a:ext>
            </a:extLst>
          </p:cNvPr>
          <p:cNvSpPr>
            <a:spLocks noGrp="1"/>
          </p:cNvSpPr>
          <p:nvPr>
            <p:ph type="title"/>
          </p:nvPr>
        </p:nvSpPr>
        <p:spPr/>
        <p:txBody>
          <a:bodyPr>
            <a:normAutofit/>
          </a:bodyPr>
          <a:lstStyle/>
          <a:p>
            <a:r>
              <a:rPr lang="en-US" sz="3600" i="0" dirty="0"/>
              <a:t>Features</a:t>
            </a:r>
          </a:p>
        </p:txBody>
      </p:sp>
      <p:sp>
        <p:nvSpPr>
          <p:cNvPr id="3" name="Content Placeholder 2">
            <a:extLst>
              <a:ext uri="{FF2B5EF4-FFF2-40B4-BE49-F238E27FC236}">
                <a16:creationId xmlns:a16="http://schemas.microsoft.com/office/drawing/2014/main" id="{0A423ED1-9A11-422C-99C7-F9AE506843DC}"/>
              </a:ext>
            </a:extLst>
          </p:cNvPr>
          <p:cNvSpPr>
            <a:spLocks noGrp="1"/>
          </p:cNvSpPr>
          <p:nvPr>
            <p:ph idx="1"/>
          </p:nvPr>
        </p:nvSpPr>
        <p:spPr>
          <a:xfrm>
            <a:off x="838200" y="1485900"/>
            <a:ext cx="10515600" cy="4686300"/>
          </a:xfrm>
        </p:spPr>
        <p:txBody>
          <a:bodyPr/>
          <a:lstStyle/>
          <a:p>
            <a:pPr algn="l"/>
            <a:endParaRPr lang="en-US" sz="1800" b="0" i="0" u="none" strike="noStrike" baseline="0" dirty="0">
              <a:solidFill>
                <a:srgbClr val="000000"/>
              </a:solidFill>
            </a:endParaRPr>
          </a:p>
          <a:p>
            <a:pPr>
              <a:lnSpc>
                <a:spcPct val="150000"/>
              </a:lnSpc>
            </a:pPr>
            <a:r>
              <a:rPr lang="en-US" sz="2400" b="0" i="0" u="none" strike="noStrike" baseline="0" dirty="0">
                <a:solidFill>
                  <a:srgbClr val="000000"/>
                </a:solidFill>
                <a:latin typeface="Montserrat Light" panose="00000400000000000000" pitchFamily="2" charset="0"/>
              </a:rPr>
              <a:t>User registration.</a:t>
            </a:r>
          </a:p>
          <a:p>
            <a:pPr>
              <a:lnSpc>
                <a:spcPct val="150000"/>
              </a:lnSpc>
            </a:pPr>
            <a:r>
              <a:rPr lang="en-US" sz="2400" b="0" i="0" u="none" strike="noStrike" baseline="0" dirty="0">
                <a:solidFill>
                  <a:srgbClr val="000000"/>
                </a:solidFill>
                <a:latin typeface="Montserrat Light" panose="00000400000000000000" pitchFamily="2" charset="0"/>
              </a:rPr>
              <a:t>Login Details encrypted.</a:t>
            </a:r>
          </a:p>
          <a:p>
            <a:pPr>
              <a:lnSpc>
                <a:spcPct val="150000"/>
              </a:lnSpc>
            </a:pPr>
            <a:r>
              <a:rPr lang="en-US" sz="2400" dirty="0">
                <a:solidFill>
                  <a:srgbClr val="000000"/>
                </a:solidFill>
                <a:latin typeface="Montserrat Light" panose="00000400000000000000" pitchFamily="2" charset="0"/>
              </a:rPr>
              <a:t>Private Chat rooms.</a:t>
            </a:r>
          </a:p>
          <a:p>
            <a:pPr>
              <a:lnSpc>
                <a:spcPct val="150000"/>
              </a:lnSpc>
            </a:pPr>
            <a:r>
              <a:rPr lang="en-US" sz="2400" b="0" i="0" u="none" strike="noStrike" baseline="0" dirty="0">
                <a:solidFill>
                  <a:srgbClr val="000000"/>
                </a:solidFill>
                <a:latin typeface="Montserrat Light" panose="00000400000000000000" pitchFamily="2" charset="0"/>
              </a:rPr>
              <a:t>Image sharing.</a:t>
            </a:r>
          </a:p>
          <a:p>
            <a:pPr>
              <a:lnSpc>
                <a:spcPct val="150000"/>
              </a:lnSpc>
            </a:pPr>
            <a:r>
              <a:rPr lang="en-US" sz="2400" b="0" i="0" u="none" strike="noStrike" baseline="0" dirty="0">
                <a:solidFill>
                  <a:srgbClr val="000000"/>
                </a:solidFill>
                <a:latin typeface="Montserrat Light" panose="00000400000000000000" pitchFamily="2" charset="0"/>
              </a:rPr>
              <a:t>Real time </a:t>
            </a:r>
            <a:r>
              <a:rPr lang="en-US" sz="2400" dirty="0">
                <a:solidFill>
                  <a:srgbClr val="000000"/>
                </a:solidFill>
                <a:latin typeface="Montserrat Light" panose="00000400000000000000" pitchFamily="2" charset="0"/>
              </a:rPr>
              <a:t>text translation.</a:t>
            </a:r>
          </a:p>
          <a:p>
            <a:pPr>
              <a:lnSpc>
                <a:spcPct val="150000"/>
              </a:lnSpc>
            </a:pPr>
            <a:r>
              <a:rPr lang="en-US" sz="2400" b="0" i="0" u="none" strike="noStrike" baseline="0" dirty="0">
                <a:solidFill>
                  <a:srgbClr val="000000"/>
                </a:solidFill>
                <a:latin typeface="Montserrat Light" panose="00000400000000000000" pitchFamily="2" charset="0"/>
              </a:rPr>
              <a:t>Respon</a:t>
            </a:r>
            <a:r>
              <a:rPr lang="en-US" sz="2400" dirty="0">
                <a:solidFill>
                  <a:srgbClr val="000000"/>
                </a:solidFill>
                <a:latin typeface="Montserrat Light" panose="00000400000000000000" pitchFamily="2" charset="0"/>
              </a:rPr>
              <a:t>sive site.</a:t>
            </a:r>
            <a:endParaRPr lang="en-US" sz="2400" b="0" i="0" u="none" strike="noStrike" baseline="0" dirty="0">
              <a:solidFill>
                <a:srgbClr val="000000"/>
              </a:solidFill>
              <a:latin typeface="Montserrat Light" panose="00000400000000000000" pitchFamily="2" charset="0"/>
            </a:endParaRPr>
          </a:p>
        </p:txBody>
      </p:sp>
    </p:spTree>
    <p:extLst>
      <p:ext uri="{BB962C8B-B14F-4D97-AF65-F5344CB8AC3E}">
        <p14:creationId xmlns:p14="http://schemas.microsoft.com/office/powerpoint/2010/main" val="404432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9D13-7F5A-4B72-A930-CF9284F1D69C}"/>
              </a:ext>
            </a:extLst>
          </p:cNvPr>
          <p:cNvSpPr>
            <a:spLocks noGrp="1"/>
          </p:cNvSpPr>
          <p:nvPr>
            <p:ph type="title"/>
          </p:nvPr>
        </p:nvSpPr>
        <p:spPr>
          <a:xfrm>
            <a:off x="838200" y="536575"/>
            <a:ext cx="10222908" cy="949325"/>
          </a:xfrm>
        </p:spPr>
        <p:txBody>
          <a:bodyPr>
            <a:normAutofit/>
          </a:bodyPr>
          <a:lstStyle/>
          <a:p>
            <a:r>
              <a:rPr lang="en-US" sz="3600" i="0" dirty="0"/>
              <a:t>Screenshots</a:t>
            </a:r>
          </a:p>
        </p:txBody>
      </p:sp>
      <p:sp>
        <p:nvSpPr>
          <p:cNvPr id="3" name="Content Placeholder 2">
            <a:extLst>
              <a:ext uri="{FF2B5EF4-FFF2-40B4-BE49-F238E27FC236}">
                <a16:creationId xmlns:a16="http://schemas.microsoft.com/office/drawing/2014/main" id="{9CE800AA-5813-442C-8412-D7FEB6E1717C}"/>
              </a:ext>
            </a:extLst>
          </p:cNvPr>
          <p:cNvSpPr>
            <a:spLocks noGrp="1"/>
          </p:cNvSpPr>
          <p:nvPr>
            <p:ph idx="1"/>
          </p:nvPr>
        </p:nvSpPr>
        <p:spPr>
          <a:xfrm>
            <a:off x="838200" y="1485900"/>
            <a:ext cx="10515600" cy="5006974"/>
          </a:xfrm>
        </p:spPr>
        <p:txBody>
          <a:bodyPr>
            <a:normAutofit/>
          </a:bodyPr>
          <a:lstStyle/>
          <a:p>
            <a:r>
              <a:rPr lang="en-US" sz="2400" b="1" u="sng" dirty="0">
                <a:latin typeface="Montserrat Light" panose="00000400000000000000" pitchFamily="2" charset="0"/>
              </a:rPr>
              <a:t>The Login Page</a:t>
            </a:r>
          </a:p>
          <a:p>
            <a:endParaRPr lang="en-US" sz="2400" b="1" u="sng" dirty="0">
              <a:latin typeface="Montserrat Light" panose="00000400000000000000" pitchFamily="2" charset="0"/>
            </a:endParaRPr>
          </a:p>
          <a:p>
            <a:endParaRPr lang="en-US" sz="2400" b="1" u="sng" dirty="0">
              <a:latin typeface="Montserrat Light" panose="00000400000000000000" pitchFamily="2" charset="0"/>
            </a:endParaRPr>
          </a:p>
        </p:txBody>
      </p:sp>
      <p:pic>
        <p:nvPicPr>
          <p:cNvPr id="14" name="Picture 13">
            <a:extLst>
              <a:ext uri="{FF2B5EF4-FFF2-40B4-BE49-F238E27FC236}">
                <a16:creationId xmlns:a16="http://schemas.microsoft.com/office/drawing/2014/main" id="{662115F5-1ECF-4A6E-9424-6B33A2007D45}"/>
              </a:ext>
            </a:extLst>
          </p:cNvPr>
          <p:cNvPicPr>
            <a:picLocks noChangeAspect="1"/>
          </p:cNvPicPr>
          <p:nvPr/>
        </p:nvPicPr>
        <p:blipFill>
          <a:blip r:embed="rId2"/>
          <a:stretch>
            <a:fillRect/>
          </a:stretch>
        </p:blipFill>
        <p:spPr>
          <a:xfrm>
            <a:off x="438150" y="2165518"/>
            <a:ext cx="8367992" cy="4327356"/>
          </a:xfrm>
          <a:prstGeom prst="rect">
            <a:avLst/>
          </a:prstGeom>
        </p:spPr>
      </p:pic>
      <p:pic>
        <p:nvPicPr>
          <p:cNvPr id="16" name="Picture 15">
            <a:extLst>
              <a:ext uri="{FF2B5EF4-FFF2-40B4-BE49-F238E27FC236}">
                <a16:creationId xmlns:a16="http://schemas.microsoft.com/office/drawing/2014/main" id="{59AC9678-C417-4EBB-B96C-F613EB453CCE}"/>
              </a:ext>
            </a:extLst>
          </p:cNvPr>
          <p:cNvPicPr>
            <a:picLocks noChangeAspect="1"/>
          </p:cNvPicPr>
          <p:nvPr/>
        </p:nvPicPr>
        <p:blipFill>
          <a:blip r:embed="rId3"/>
          <a:stretch>
            <a:fillRect/>
          </a:stretch>
        </p:blipFill>
        <p:spPr>
          <a:xfrm>
            <a:off x="9206192" y="2165518"/>
            <a:ext cx="2080830" cy="4327356"/>
          </a:xfrm>
          <a:prstGeom prst="rect">
            <a:avLst/>
          </a:prstGeom>
        </p:spPr>
      </p:pic>
    </p:spTree>
    <p:extLst>
      <p:ext uri="{BB962C8B-B14F-4D97-AF65-F5344CB8AC3E}">
        <p14:creationId xmlns:p14="http://schemas.microsoft.com/office/powerpoint/2010/main" val="190863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1542-BBB2-4F13-9501-734F6EC5B60B}"/>
              </a:ext>
            </a:extLst>
          </p:cNvPr>
          <p:cNvSpPr>
            <a:spLocks noGrp="1"/>
          </p:cNvSpPr>
          <p:nvPr>
            <p:ph type="title"/>
          </p:nvPr>
        </p:nvSpPr>
        <p:spPr/>
        <p:txBody>
          <a:bodyPr>
            <a:normAutofit/>
          </a:bodyPr>
          <a:lstStyle/>
          <a:p>
            <a:r>
              <a:rPr lang="en-US" sz="3600" i="0" dirty="0"/>
              <a:t>Screenshots</a:t>
            </a:r>
          </a:p>
        </p:txBody>
      </p:sp>
      <p:sp>
        <p:nvSpPr>
          <p:cNvPr id="3" name="Content Placeholder 2">
            <a:extLst>
              <a:ext uri="{FF2B5EF4-FFF2-40B4-BE49-F238E27FC236}">
                <a16:creationId xmlns:a16="http://schemas.microsoft.com/office/drawing/2014/main" id="{8D37DDCB-F923-4DBB-BBF5-5336C24ED92B}"/>
              </a:ext>
            </a:extLst>
          </p:cNvPr>
          <p:cNvSpPr>
            <a:spLocks noGrp="1"/>
          </p:cNvSpPr>
          <p:nvPr>
            <p:ph idx="1"/>
          </p:nvPr>
        </p:nvSpPr>
        <p:spPr>
          <a:xfrm>
            <a:off x="838200" y="1428750"/>
            <a:ext cx="10515600" cy="4743450"/>
          </a:xfrm>
        </p:spPr>
        <p:txBody>
          <a:bodyPr>
            <a:normAutofit/>
          </a:bodyPr>
          <a:lstStyle/>
          <a:p>
            <a:r>
              <a:rPr lang="en-US" sz="2400" b="1" u="sng" dirty="0">
                <a:latin typeface="Montserrat Light" panose="00000400000000000000" pitchFamily="2" charset="0"/>
              </a:rPr>
              <a:t>The Chat room page</a:t>
            </a:r>
          </a:p>
          <a:p>
            <a:endParaRPr lang="en-US" sz="2400" b="1" u="sng" dirty="0">
              <a:latin typeface="Montserrat Light" panose="00000400000000000000" pitchFamily="2" charset="0"/>
            </a:endParaRPr>
          </a:p>
        </p:txBody>
      </p:sp>
      <p:pic>
        <p:nvPicPr>
          <p:cNvPr id="12" name="Picture 11">
            <a:extLst>
              <a:ext uri="{FF2B5EF4-FFF2-40B4-BE49-F238E27FC236}">
                <a16:creationId xmlns:a16="http://schemas.microsoft.com/office/drawing/2014/main" id="{C92A8ADE-3B89-42A1-A0BF-AD8CD9128A00}"/>
              </a:ext>
            </a:extLst>
          </p:cNvPr>
          <p:cNvPicPr>
            <a:picLocks noChangeAspect="1"/>
          </p:cNvPicPr>
          <p:nvPr/>
        </p:nvPicPr>
        <p:blipFill rotWithShape="1">
          <a:blip r:embed="rId2"/>
          <a:srcRect t="5419" r="1422"/>
          <a:stretch/>
        </p:blipFill>
        <p:spPr>
          <a:xfrm>
            <a:off x="552450" y="2283333"/>
            <a:ext cx="8134350" cy="4209541"/>
          </a:xfrm>
          <a:prstGeom prst="rect">
            <a:avLst/>
          </a:prstGeom>
        </p:spPr>
      </p:pic>
      <p:pic>
        <p:nvPicPr>
          <p:cNvPr id="14" name="Picture 13">
            <a:extLst>
              <a:ext uri="{FF2B5EF4-FFF2-40B4-BE49-F238E27FC236}">
                <a16:creationId xmlns:a16="http://schemas.microsoft.com/office/drawing/2014/main" id="{4B910A03-D34A-49CA-A4B5-ADABCD6552E4}"/>
              </a:ext>
            </a:extLst>
          </p:cNvPr>
          <p:cNvPicPr>
            <a:picLocks noChangeAspect="1"/>
          </p:cNvPicPr>
          <p:nvPr/>
        </p:nvPicPr>
        <p:blipFill>
          <a:blip r:embed="rId3"/>
          <a:stretch>
            <a:fillRect/>
          </a:stretch>
        </p:blipFill>
        <p:spPr>
          <a:xfrm>
            <a:off x="9144000" y="2233929"/>
            <a:ext cx="2047935" cy="4258945"/>
          </a:xfrm>
          <a:prstGeom prst="rect">
            <a:avLst/>
          </a:prstGeom>
        </p:spPr>
      </p:pic>
    </p:spTree>
    <p:extLst>
      <p:ext uri="{BB962C8B-B14F-4D97-AF65-F5344CB8AC3E}">
        <p14:creationId xmlns:p14="http://schemas.microsoft.com/office/powerpoint/2010/main" val="3486110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35A4-92C7-4D64-9798-0DFCE126CF63}"/>
              </a:ext>
            </a:extLst>
          </p:cNvPr>
          <p:cNvSpPr>
            <a:spLocks noGrp="1"/>
          </p:cNvSpPr>
          <p:nvPr>
            <p:ph type="title"/>
          </p:nvPr>
        </p:nvSpPr>
        <p:spPr/>
        <p:txBody>
          <a:bodyPr>
            <a:normAutofit/>
          </a:bodyPr>
          <a:lstStyle/>
          <a:p>
            <a:r>
              <a:rPr lang="en-US" sz="3600" i="0" dirty="0"/>
              <a:t>Screenshots</a:t>
            </a:r>
          </a:p>
        </p:txBody>
      </p:sp>
      <p:sp>
        <p:nvSpPr>
          <p:cNvPr id="3" name="Content Placeholder 2">
            <a:extLst>
              <a:ext uri="{FF2B5EF4-FFF2-40B4-BE49-F238E27FC236}">
                <a16:creationId xmlns:a16="http://schemas.microsoft.com/office/drawing/2014/main" id="{5A13F600-91FE-49C1-AD06-66AD1F1A4A70}"/>
              </a:ext>
            </a:extLst>
          </p:cNvPr>
          <p:cNvSpPr>
            <a:spLocks noGrp="1"/>
          </p:cNvSpPr>
          <p:nvPr>
            <p:ph idx="1"/>
          </p:nvPr>
        </p:nvSpPr>
        <p:spPr>
          <a:xfrm>
            <a:off x="838200" y="1466850"/>
            <a:ext cx="10515600" cy="4705350"/>
          </a:xfrm>
        </p:spPr>
        <p:txBody>
          <a:bodyPr>
            <a:normAutofit/>
          </a:bodyPr>
          <a:lstStyle/>
          <a:p>
            <a:r>
              <a:rPr lang="en-US" sz="2400" b="1" u="sng" dirty="0">
                <a:latin typeface="Montserrat Light" panose="00000400000000000000" pitchFamily="2" charset="0"/>
              </a:rPr>
              <a:t>The Join room page</a:t>
            </a:r>
          </a:p>
        </p:txBody>
      </p:sp>
      <p:pic>
        <p:nvPicPr>
          <p:cNvPr id="8" name="Picture 7">
            <a:extLst>
              <a:ext uri="{FF2B5EF4-FFF2-40B4-BE49-F238E27FC236}">
                <a16:creationId xmlns:a16="http://schemas.microsoft.com/office/drawing/2014/main" id="{B4019FA6-F616-4310-974E-7C51D8B4F85B}"/>
              </a:ext>
            </a:extLst>
          </p:cNvPr>
          <p:cNvPicPr>
            <a:picLocks noChangeAspect="1"/>
          </p:cNvPicPr>
          <p:nvPr/>
        </p:nvPicPr>
        <p:blipFill>
          <a:blip r:embed="rId2"/>
          <a:stretch>
            <a:fillRect/>
          </a:stretch>
        </p:blipFill>
        <p:spPr>
          <a:xfrm>
            <a:off x="609600" y="2217816"/>
            <a:ext cx="8160154" cy="4411583"/>
          </a:xfrm>
          <a:prstGeom prst="rect">
            <a:avLst/>
          </a:prstGeom>
        </p:spPr>
      </p:pic>
      <p:pic>
        <p:nvPicPr>
          <p:cNvPr id="10" name="Picture 9">
            <a:extLst>
              <a:ext uri="{FF2B5EF4-FFF2-40B4-BE49-F238E27FC236}">
                <a16:creationId xmlns:a16="http://schemas.microsoft.com/office/drawing/2014/main" id="{EDA19BFF-EE85-43F4-B965-D1F2F07456F8}"/>
              </a:ext>
            </a:extLst>
          </p:cNvPr>
          <p:cNvPicPr>
            <a:picLocks noChangeAspect="1"/>
          </p:cNvPicPr>
          <p:nvPr/>
        </p:nvPicPr>
        <p:blipFill>
          <a:blip r:embed="rId3"/>
          <a:stretch>
            <a:fillRect/>
          </a:stretch>
        </p:blipFill>
        <p:spPr>
          <a:xfrm>
            <a:off x="9201150" y="2152684"/>
            <a:ext cx="2152650" cy="4476715"/>
          </a:xfrm>
          <a:prstGeom prst="rect">
            <a:avLst/>
          </a:prstGeom>
        </p:spPr>
      </p:pic>
    </p:spTree>
    <p:extLst>
      <p:ext uri="{BB962C8B-B14F-4D97-AF65-F5344CB8AC3E}">
        <p14:creationId xmlns:p14="http://schemas.microsoft.com/office/powerpoint/2010/main" val="864602489"/>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230</TotalTime>
  <Words>580</Words>
  <Application>Microsoft Office PowerPoint</Application>
  <PresentationFormat>Widescreen</PresentationFormat>
  <Paragraphs>81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Elephant</vt:lpstr>
      <vt:lpstr>Montserrat</vt:lpstr>
      <vt:lpstr>Montserrat Light</vt:lpstr>
      <vt:lpstr>Brush</vt:lpstr>
      <vt:lpstr>Web Chat Application</vt:lpstr>
      <vt:lpstr>Introduction</vt:lpstr>
      <vt:lpstr>Languages Used</vt:lpstr>
      <vt:lpstr>Working and Protocols</vt:lpstr>
      <vt:lpstr>Working</vt:lpstr>
      <vt:lpstr>Features</vt:lpstr>
      <vt:lpstr>Screenshots</vt:lpstr>
      <vt:lpstr>Screenshots</vt:lpstr>
      <vt:lpstr>Screenshots</vt:lpstr>
      <vt:lpstr>Screenshots</vt:lpstr>
      <vt:lpstr>Future Plans for the Project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Chat Application</dc:title>
  <dc:creator>ADARSH PRAKASH</dc:creator>
  <cp:lastModifiedBy>ADARSH PRAKASH</cp:lastModifiedBy>
  <cp:revision>20</cp:revision>
  <dcterms:created xsi:type="dcterms:W3CDTF">2021-07-07T15:45:23Z</dcterms:created>
  <dcterms:modified xsi:type="dcterms:W3CDTF">2021-07-07T19:38:34Z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