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77" r:id="rId2"/>
    <p:sldMasterId id="2147483689" r:id="rId3"/>
    <p:sldMasterId id="2147483704" r:id="rId4"/>
  </p:sldMasterIdLst>
  <p:notesMasterIdLst>
    <p:notesMasterId r:id="rId60"/>
  </p:notesMasterIdLst>
  <p:sldIdLst>
    <p:sldId id="256" r:id="rId5"/>
    <p:sldId id="257" r:id="rId6"/>
    <p:sldId id="260" r:id="rId7"/>
    <p:sldId id="261" r:id="rId8"/>
    <p:sldId id="272" r:id="rId9"/>
    <p:sldId id="273" r:id="rId10"/>
    <p:sldId id="262" r:id="rId11"/>
    <p:sldId id="263" r:id="rId12"/>
    <p:sldId id="264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65" r:id="rId21"/>
    <p:sldId id="275" r:id="rId22"/>
    <p:sldId id="314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3" r:id="rId32"/>
    <p:sldId id="291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287" r:id="rId52"/>
    <p:sldId id="312" r:id="rId53"/>
    <p:sldId id="313" r:id="rId54"/>
    <p:sldId id="316" r:id="rId55"/>
    <p:sldId id="320" r:id="rId56"/>
    <p:sldId id="317" r:id="rId57"/>
    <p:sldId id="315" r:id="rId58"/>
    <p:sldId id="319" r:id="rId59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alibri Light" panose="020F0302020204030204" pitchFamily="34" charset="0"/>
      <p:regular r:id="rId69"/>
      <p:italic r:id="rId70"/>
    </p:embeddedFont>
    <p:embeddedFont>
      <p:font typeface="Century Gothic" panose="020B050202020202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gr4d57JZRUTbabTHcWr0yN/Cfg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2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635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43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04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63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03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20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52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6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92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82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503-CD41-147E-9ED6-3694F36D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57EE8-E88C-9729-560B-069687DCE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76B3-9737-1BDF-0E8A-959D9BBE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1009-8BD2-927F-73B1-8B6D8FF5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75DB-BFA6-3BF2-CD6B-D0AD302D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858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0EC-A349-53F5-8EC8-489FB9AC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CE32-DC49-F9A5-8A53-3365E48C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C7E5-7707-C4BB-D241-C0B4959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BED8-4FF7-22CF-65CC-3E5B409B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B124-1C4B-5962-2E83-D546857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088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3ACC-449F-5624-49AC-422B94BC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BE58-741C-F91F-428D-D39F231D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94B8-2794-42AF-2F34-A52582F6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D468-10BE-0007-94C0-61346614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D305-1C72-B9D8-BFA9-77F2F6F7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38E7-6953-5B13-A9B8-411DE428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8DB9-A9A8-2E1E-4C4B-2E769EBD7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C085-D828-1CC7-5430-11DF8028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F5229-5832-9A7B-7EF3-FAFD170C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F3F82-DAE3-4FFA-FE11-15F2CAB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EF7A4-6021-7939-DE96-9A8F2776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84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7056-F45C-9CA1-470E-293A7AA3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C91F-3990-436B-E1BB-156E4587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752C-ED88-B0DF-071A-B90694BBF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9A66B-9463-79A2-26C3-5A3BCA366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D0528-4A48-CCAA-7C33-7011146BE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3CCF0-A2E2-4E5A-A17C-C8D02FA8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82BD4-7BC8-AE25-880A-038A5652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F3A5A-1BC7-0809-FD37-920A5CDA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5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9198-D305-6E03-39E6-B75C5282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39F91-CDC3-CEF0-30E9-E0D4A546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60B7E-2062-4F44-4AF0-C6CF2507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EE019-D32F-E552-D11A-D39E85A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69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DAAFF-F070-4CA6-98A9-976A726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DD53D-2F05-FFB0-A88E-1724A192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2B868-92CE-FFAE-396C-099B1F9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DAD5-5442-DEA3-184A-B1A55721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339F-196F-A65B-1A45-CD5258AA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61681-FE9B-5D4F-5D4C-5E83272BB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25521-2C45-22CE-088E-1FEBF379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EA73-D562-EA63-9E11-E0055F3E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D4CB-73D5-2D7F-7184-504C3D7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976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38B3-800A-4258-E12D-C04A4680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170A0-B736-DF60-D035-F23CE136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9558-0818-D785-9D0B-68344E85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05E59-2E4C-95C6-9A60-517D35C8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495B9-72D7-B303-FA45-A0A8D874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F89D6-3926-E8DA-32F9-A1056861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20327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8059-03E4-C1AE-3706-073E2A7E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6D1F-3029-4F60-B78C-1F0BEB6B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8EEA-025B-E8E0-175D-BA736588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1C5-E4C4-2E05-EFF3-E412CB69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B3BF-13A7-6E04-236E-41800DD4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434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B8042-2F96-B51F-EAAA-BD85864D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84FE1-AE7A-619E-3397-3C4358F4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9548-95E1-91F2-13D9-875E5FF5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947B-9B28-CC6C-BB30-2195BCCE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5128F-2EDB-9251-C4C9-F99F268F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047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60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8AA10-066F-2098-02B7-4F86193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6424-D71E-3EE8-3621-C5519672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BE6F-75C8-D7FB-622B-9472D8B2F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1C-14CA-4F2A-A11F-04C5C619EFD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26FA-E085-9162-14B5-52099657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549A-BD85-8D80-AF2B-F0DCEE822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3D38-4C14-4EE4-9FA2-56A301556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" name="Rectangle 33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34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3851" y="885651"/>
            <a:ext cx="2422352" cy="46246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400" b="1" i="0" u="sng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P-140 Air Quality forecasting(CO2 emissions) </a:t>
            </a:r>
            <a:endParaRPr kumimoji="0" lang="en-US" altLang="en-US" sz="44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32" name="Google Shape;332;p1"/>
          <p:cNvSpPr txBox="1"/>
          <p:nvPr/>
        </p:nvSpPr>
        <p:spPr>
          <a:xfrm>
            <a:off x="3734031" y="885651"/>
            <a:ext cx="4893915" cy="46168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85000" lnSpcReduction="20000"/>
          </a:bodyPr>
          <a:lstStyle/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endParaRPr lang="en-US" sz="2100" b="1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Verdana"/>
            </a:endParaRP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r>
              <a:rPr lang="en-US" sz="4800" b="1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Group-6</a:t>
            </a: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endParaRPr lang="en-US" sz="2800" b="1" i="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Verdana"/>
            </a:endParaRP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Vishal</a:t>
            </a: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r>
              <a:rPr lang="en-IN" sz="30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Harigarasudhan</a:t>
            </a:r>
            <a:endParaRPr lang="en-IN" sz="30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r>
              <a:rPr lang="en-IN" sz="3000" u="none" strike="noStrike" kern="1200" cap="none" dirty="0">
                <a:solidFill>
                  <a:srgbClr val="22222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Swastik</a:t>
            </a: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r>
              <a:rPr lang="en-US" sz="3000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Ashwini</a:t>
            </a: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r>
              <a:rPr lang="en-US" sz="3000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Saurabh</a:t>
            </a: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r>
              <a:rPr lang="en-US" sz="3000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Akanksha</a:t>
            </a:r>
          </a:p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endParaRPr lang="en-US" sz="2800" b="1" i="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Verdana"/>
            </a:endParaRPr>
          </a:p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3600"/>
            </a:pPr>
            <a:endParaRPr lang="en-US" sz="2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776"/>
              </a:buClr>
              <a:buSzPts val="2400"/>
            </a:pPr>
            <a:r>
              <a:rPr lang="en-US" sz="5200" b="1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Mentor: </a:t>
            </a:r>
            <a:r>
              <a:rPr lang="en-US" sz="5200" b="1" i="0" u="none" strike="noStrike" kern="1200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Verdana"/>
              </a:rPr>
              <a:t>Adhvaith</a:t>
            </a:r>
            <a:endParaRPr lang="en-US" sz="5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Google Shape;393;p8"/>
          <p:cNvSpPr txBox="1"/>
          <p:nvPr/>
        </p:nvSpPr>
        <p:spPr>
          <a:xfrm>
            <a:off x="785460" y="759805"/>
            <a:ext cx="772989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2776"/>
              </a:buClr>
              <a:buSzPts val="2800"/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Lineplot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678" y="2494450"/>
            <a:ext cx="3040158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used log transformation , reciprocal transformation , square root transformation, exponential transformation and box-cox transformation but we don’t get normal distribution so we go with the original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4" r="21400" b="-2"/>
          <a:stretch/>
        </p:blipFill>
        <p:spPr>
          <a:xfrm>
            <a:off x="4574169" y="2492376"/>
            <a:ext cx="3601803" cy="3563372"/>
          </a:xfrm>
          <a:prstGeom prst="rect">
            <a:avLst/>
          </a:prstGeom>
        </p:spPr>
      </p:pic>
      <p:pic>
        <p:nvPicPr>
          <p:cNvPr id="5" name="Google Shape;3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2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Check</a:t>
            </a:r>
            <a:endParaRPr lang="en-IN" sz="35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sz="1900">
                <a:latin typeface="+mj-lt"/>
                <a:cs typeface="Times New Roman" panose="02020603050405020304" pitchFamily="18" charset="0"/>
              </a:rPr>
              <a:t>Test stationary using Augmented Dickey Fuller’s Test.</a:t>
            </a:r>
          </a:p>
          <a:p>
            <a:r>
              <a:rPr lang="en-US" sz="1900">
                <a:latin typeface="+mj-lt"/>
              </a:rPr>
              <a:t>Here in the results, we can see that the p-value for time series is greater than 0.05, and we can say we fail to reject the null hypothesis and the time series is non-stationary.</a:t>
            </a:r>
            <a:endParaRPr lang="en-IN" sz="190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" b="3"/>
          <a:stretch/>
        </p:blipFill>
        <p:spPr>
          <a:xfrm>
            <a:off x="4574169" y="2492376"/>
            <a:ext cx="3601803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49" y="730028"/>
            <a:ext cx="7886700" cy="13255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accent1"/>
                </a:solidFill>
                <a:latin typeface="Helvetica Neue"/>
              </a:rPr>
              <a:t>Transforming data to </a:t>
            </a:r>
            <a:r>
              <a:rPr lang="en-US" sz="3600" b="1" dirty="0">
                <a:solidFill>
                  <a:schemeClr val="accent1"/>
                </a:solidFill>
                <a:latin typeface="+mj-lt"/>
              </a:rPr>
              <a:t>Stationary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3225" y="2279320"/>
            <a:ext cx="7305950" cy="281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latin typeface="+mj-lt"/>
              </a:rPr>
              <a:t>Transforming data to stationary using three following methods: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 1.Moving Average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 2.Differencing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 3.Decomposing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1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rgbClr val="FFFFFF"/>
                </a:solidFill>
              </a:rPr>
              <a:t>Moving average:</a:t>
            </a:r>
            <a:endParaRPr lang="en-IN" sz="3500" b="1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sz="2100">
                <a:latin typeface="+mj-lt"/>
              </a:rPr>
              <a:t>In the results, we can see that the p-value obtained from the test is less than 0.05 so we are going to reject the null hypothesis “Time series is stationary”, that means the time series is stationary.</a:t>
            </a:r>
            <a:endParaRPr lang="en-IN" sz="210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55" y="2492376"/>
            <a:ext cx="3051431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IN" sz="3500" b="1">
                <a:solidFill>
                  <a:srgbClr val="FFFFFF"/>
                </a:solidFill>
              </a:rPr>
              <a:t>First order </a:t>
            </a:r>
            <a:r>
              <a:rPr lang="en-IN" sz="3500" b="1">
                <a:solidFill>
                  <a:srgbClr val="FFFFFF"/>
                </a:solidFill>
                <a:latin typeface="+mn-lt"/>
              </a:rPr>
              <a:t>differencing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sz="2100">
                <a:latin typeface="+mj-lt"/>
              </a:rPr>
              <a:t>In the results, we can see that the p-value obtained from the test is less than 0.05 so we are going to reject the null hypothesis “Time series is stationary”, that means the time series is stationary.</a:t>
            </a:r>
            <a:endParaRPr lang="en-IN" sz="2100">
              <a:latin typeface="+mj-lt"/>
            </a:endParaRPr>
          </a:p>
          <a:p>
            <a:endParaRPr lang="en-IN" sz="21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2" b="-3"/>
          <a:stretch/>
        </p:blipFill>
        <p:spPr>
          <a:xfrm>
            <a:off x="4574169" y="2492376"/>
            <a:ext cx="3601803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  <a:latin typeface="+mj-lt"/>
              </a:rPr>
              <a:t>Seasonal First order differencing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sz="2100">
                <a:latin typeface="+mj-lt"/>
              </a:rPr>
              <a:t>We are considering this seasonal first difference for further analysis because it looks more stationary.</a:t>
            </a:r>
            <a:endParaRPr lang="en-IN" sz="210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22" y="2492376"/>
            <a:ext cx="3258697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IN" sz="3500" b="1">
                <a:solidFill>
                  <a:srgbClr val="FFFFFF"/>
                </a:solidFill>
                <a:latin typeface="+mj-lt"/>
              </a:rPr>
              <a:t>Decomposing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sz="2100">
                <a:latin typeface="+mj-lt"/>
              </a:rPr>
              <a:t>Here we can see that the trend, no seasonaltiy in data and we can model the trend. Here original data and trend both are equal</a:t>
            </a:r>
          </a:p>
          <a:p>
            <a:endParaRPr lang="en-IN" sz="21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69" y="3044947"/>
            <a:ext cx="3601803" cy="24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5" name="Rectangle 404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Google Shape;399;p9"/>
          <p:cNvSpPr txBox="1"/>
          <p:nvPr/>
        </p:nvSpPr>
        <p:spPr>
          <a:xfrm>
            <a:off x="596506" y="637953"/>
            <a:ext cx="6204344" cy="318950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Model Building</a:t>
            </a:r>
            <a:endParaRPr lang="en-US" sz="7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0" name="Google Shape;4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Model Building</a:t>
            </a:r>
            <a:endParaRPr lang="en-IN" sz="35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Model building done both on Stationary and non-stationary data set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Models used: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ARIMA(Auto Regressive Integrated Moving Average)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AR(Auto Regressive)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MA(Moving Average)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Simple Exponential smoothing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Double Exponential smoothing or Holt’s method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Triple Exponential smoothing or Holt’s –Winter method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62A2-E1E9-6FDE-DB18-913A63A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ON STATIONARY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017D-0851-A17B-621A-910464DF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ACF and PACF charts.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step we will be determine the tuning parameters (p and q) of the model by looking at the autocorrelation and partial autocorrelation plots. The plot below provides a brief guide on how to read the autocorrelation and partial autocorrelation graphs in order to select the parameters.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-34765" y="511604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dirty="0"/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148008"/>
            <a:ext cx="8979000" cy="25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dirty="0"/>
              <a:t>To forecast Co2 levels for an organization so that the organization can follow government norms with respect to Co2 emission levels.</a:t>
            </a:r>
            <a:endParaRPr lang="en-US"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IN" sz="2400" b="1" dirty="0"/>
              <a:t>Data Set Details:</a:t>
            </a:r>
            <a:endParaRPr lang="en-US" sz="2400" dirty="0"/>
          </a:p>
          <a:p>
            <a:r>
              <a:rPr lang="en-IN" sz="2400" dirty="0"/>
              <a:t>Time parameter and levels of Co2 emission</a:t>
            </a:r>
            <a:endParaRPr lang="en-US" sz="2400" dirty="0"/>
          </a:p>
        </p:txBody>
      </p:sp>
      <p:sp>
        <p:nvSpPr>
          <p:cNvPr id="341" name="Google Shape;341;p2"/>
          <p:cNvSpPr txBox="1"/>
          <p:nvPr/>
        </p:nvSpPr>
        <p:spPr>
          <a:xfrm>
            <a:off x="-20236" y="2234350"/>
            <a:ext cx="2569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Objective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:</a:t>
            </a:r>
            <a:endParaRPr sz="2000" dirty="0">
              <a:latin typeface="+mj-lt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-20236" y="1217282"/>
            <a:ext cx="698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u="sng" dirty="0"/>
              <a:t>Air Quality forecasting(CO2 emissions)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112779"/>
            <a:ext cx="8279600" cy="6405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ACF &amp; PACF plot for seasonal first order </a:t>
            </a:r>
            <a:r>
              <a:rPr lang="en-US" sz="3200" b="1" dirty="0">
                <a:solidFill>
                  <a:schemeClr val="accent1"/>
                </a:solidFill>
              </a:rPr>
              <a:t>difference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3031" y="5809892"/>
            <a:ext cx="8822028" cy="10481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ACF &amp; PACF both above plot help us to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select the parameters</a:t>
            </a:r>
            <a:r>
              <a:rPr lang="en-IN" sz="2400" dirty="0">
                <a:latin typeface="+mj-lt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2" y="887799"/>
            <a:ext cx="6557615" cy="44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249" y="759805"/>
            <a:ext cx="750010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+mj-lt"/>
              </a:rPr>
              <a:t>DATA PARTITIONING</a:t>
            </a:r>
            <a:endParaRPr lang="en-IN" sz="35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AB7D-8B5D-44A4-385F-7850958A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82" y="2378075"/>
            <a:ext cx="7598367" cy="37988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Seasonal First Order Differencing data for building model for stationary data because it shows more stationarity.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= Fit the model only to training period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Data = Assess the model performance on validation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random partition That’s because the order sequence of the time series should be intact in order to use it for forecasting.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844675"/>
            <a:ext cx="3851275" cy="4449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844675"/>
            <a:ext cx="3659188" cy="4449763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184805"/>
            <a:ext cx="7886700" cy="150588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fontAlgn="base">
              <a:spcAft>
                <a:spcPct val="0"/>
              </a:spcAft>
              <a:buClrTx/>
              <a:buSzTx/>
              <a:tabLst/>
            </a:pPr>
            <a:r>
              <a:rPr kumimoji="0" lang="en-US" sz="45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Train shape:(193, 1) </a:t>
            </a:r>
            <a:br>
              <a:rPr kumimoji="0" lang="en-US" sz="45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shape: </a:t>
            </a:r>
            <a:r>
              <a:rPr kumimoji="0" lang="en-US" sz="45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(20, 1) </a:t>
            </a:r>
          </a:p>
        </p:txBody>
      </p:sp>
    </p:spTree>
    <p:extLst>
      <p:ext uri="{BB962C8B-B14F-4D97-AF65-F5344CB8AC3E}">
        <p14:creationId xmlns:p14="http://schemas.microsoft.com/office/powerpoint/2010/main" val="18407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249" y="759806"/>
            <a:ext cx="7500100" cy="1311042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+mj-lt"/>
              </a:rPr>
              <a:t>Hyper-parameter Tuning using Grid Search</a:t>
            </a:r>
            <a:endParaRPr lang="en-IN" sz="35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DE72-B856-F2E1-E3E3-6A0A6386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2165"/>
            <a:ext cx="7886700" cy="36747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Grid search for hyper-parameters to find out optimal order or (p, d ,q) for ARIMA model.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order found is (3,0,0) with least RMSE.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on Stationary Data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1.Auto Regressive Integrated Moving Average (ARIMA)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1" y="2365285"/>
            <a:ext cx="3323783" cy="3938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78" y="2894740"/>
            <a:ext cx="4371196" cy="28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5" y="399245"/>
            <a:ext cx="8783276" cy="4620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59" y="5254580"/>
            <a:ext cx="3298228" cy="14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2) AUTO REGRESSOR (AR) MODEL</a:t>
            </a:r>
            <a:b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5" y="2538718"/>
            <a:ext cx="4371196" cy="3591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78" y="2712903"/>
            <a:ext cx="4371196" cy="32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" y="565140"/>
            <a:ext cx="7725853" cy="4153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08" y="5125792"/>
            <a:ext cx="3530217" cy="1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Moving Average (MA)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" y="2365285"/>
            <a:ext cx="3368038" cy="3938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78" y="2755155"/>
            <a:ext cx="4371196" cy="31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76300"/>
            <a:ext cx="5508625" cy="291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856038"/>
            <a:ext cx="5508625" cy="212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93" y="640081"/>
            <a:ext cx="2404608" cy="54890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Moving Average (MA) Model</a:t>
            </a:r>
            <a:b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21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7" name="Rectangle 36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Google Shape;361;p4"/>
          <p:cNvSpPr txBox="1"/>
          <p:nvPr/>
        </p:nvSpPr>
        <p:spPr>
          <a:xfrm>
            <a:off x="596506" y="637953"/>
            <a:ext cx="6204344" cy="318950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Exploratory Data Analysis (EDA) and 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Feature Engineering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2" name="Google Shape;3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models build on stationary data</a:t>
            </a:r>
            <a:br>
              <a:rPr lang="en-US" sz="1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Moving average gave least RMSE but other forecasting accuracy like MAPE shows infinity and MPE says NaN.</a:t>
            </a:r>
            <a:br>
              <a:rPr lang="en-US" sz="1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422399"/>
            <a:ext cx="8661654" cy="20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+mj-lt"/>
              </a:rPr>
              <a:t>Model Building on Non - Stationary data</a:t>
            </a:r>
            <a:endParaRPr lang="en-IN" sz="35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Now building model on original data which is non – stationary.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88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Partitioning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7" y="2365285"/>
            <a:ext cx="3301851" cy="3938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36" y="2365285"/>
            <a:ext cx="3922479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ACF &amp; PACF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3" y="1845426"/>
            <a:ext cx="664224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+mj-lt"/>
              </a:rPr>
              <a:t>Hyper-parameter Tuning using Grid Search</a:t>
            </a:r>
            <a:endParaRPr lang="en-IN" sz="35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Done Grid search for hyper-parameters to find out optimal order or (p, d ,q) for ARIMA model.</a:t>
            </a:r>
          </a:p>
          <a:p>
            <a:r>
              <a:rPr lang="en-US" dirty="0">
                <a:latin typeface="+mj-lt"/>
              </a:rPr>
              <a:t>Best order found is (5,1,3) with least RMSE.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72" y="466165"/>
            <a:ext cx="8422784" cy="743581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on Non-Stationary data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Integrated Moving Average (ARIMA) model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8" y="1390435"/>
            <a:ext cx="3759476" cy="4651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4" y="1873624"/>
            <a:ext cx="4455448" cy="36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8"/>
            <a:ext cx="9144000" cy="4229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5" y="4757734"/>
            <a:ext cx="4649421" cy="19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500"/>
              <a:t>Auto Regressive (AR) Model</a:t>
            </a:r>
            <a:br>
              <a:rPr lang="en-US" sz="3500"/>
            </a:br>
            <a:endParaRPr lang="en-US" sz="35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5" y="2303930"/>
            <a:ext cx="4371196" cy="3813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21" y="2303929"/>
            <a:ext cx="4371196" cy="34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788"/>
            <a:ext cx="9016002" cy="4183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9" y="4753531"/>
            <a:ext cx="5488059" cy="18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 Smoothing Model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5" y="2617694"/>
            <a:ext cx="4371196" cy="2718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99129"/>
            <a:ext cx="4893274" cy="33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6" name="Rectangle 375">
            <a:extLst>
              <a:ext uri="{FF2B5EF4-FFF2-40B4-BE49-F238E27FC236}">
                <a16:creationId xmlns:a16="http://schemas.microsoft.com/office/drawing/2014/main" id="{EEFC5A63-68D6-4DC9-98B1-C2BDCE2E21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6">
            <a:extLst>
              <a:ext uri="{FF2B5EF4-FFF2-40B4-BE49-F238E27FC236}">
                <a16:creationId xmlns:a16="http://schemas.microsoft.com/office/drawing/2014/main" id="{98696089-5956-4C6A-B8CF-020E45F61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95660" y="900814"/>
            <a:ext cx="56971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7">
            <a:extLst>
              <a:ext uri="{FF2B5EF4-FFF2-40B4-BE49-F238E27FC236}">
                <a16:creationId xmlns:a16="http://schemas.microsoft.com/office/drawing/2014/main" id="{D2187C0E-E9DF-4786-B29C-0547C9F6F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94656" y="633165"/>
            <a:ext cx="361990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Rectangle 8">
            <a:extLst>
              <a:ext uri="{FF2B5EF4-FFF2-40B4-BE49-F238E27FC236}">
                <a16:creationId xmlns:a16="http://schemas.microsoft.com/office/drawing/2014/main" id="{FFFD7CA3-4CDC-48B8-9010-DDC3DF392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34080"/>
            <a:ext cx="545664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Google Shape;367;p5"/>
          <p:cNvSpPr txBox="1"/>
          <p:nvPr/>
        </p:nvSpPr>
        <p:spPr>
          <a:xfrm>
            <a:off x="603150" y="951272"/>
            <a:ext cx="4612197" cy="10533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Data set details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1" name="Google Shape;371;p5"/>
          <p:cNvSpPr txBox="1"/>
          <p:nvPr/>
        </p:nvSpPr>
        <p:spPr>
          <a:xfrm>
            <a:off x="608320" y="2055117"/>
            <a:ext cx="4612196" cy="34789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kern="1200">
                <a:solidFill>
                  <a:srgbClr val="FEFFFF"/>
                </a:solidFill>
                <a:latin typeface="+mn-lt"/>
                <a:ea typeface="+mn-ea"/>
                <a:cs typeface="+mn-cs"/>
                <a:sym typeface="Century Gothic"/>
              </a:rPr>
              <a:t>There are 215 rows and 2 columns.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There is no null values.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There is no duplicate rows.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There are two feature, year contain integer values and co2 contain float values.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5" y="1534601"/>
            <a:ext cx="2164986" cy="4847911"/>
          </a:xfrm>
          <a:prstGeom prst="rect">
            <a:avLst/>
          </a:prstGeom>
        </p:spPr>
      </p:pic>
      <p:pic>
        <p:nvPicPr>
          <p:cNvPr id="369" name="Google Shape;36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3" y="1727087"/>
            <a:ext cx="7248635" cy="32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7" y="302653"/>
            <a:ext cx="8913813" cy="60530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Exponential Smoothing or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Holt’as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068"/>
            <a:ext cx="9144000" cy="2852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77" y="4475407"/>
            <a:ext cx="4738786" cy="167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" y="1210235"/>
            <a:ext cx="9016002" cy="42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/>
              <a:t>Triple Exponential Smoothing or Holt’s – Winter Method</a:t>
            </a:r>
            <a:br>
              <a:rPr lang="en-US" sz="2700"/>
            </a:br>
            <a:r>
              <a:rPr lang="en-US" sz="2700"/>
              <a:t>   Holts winter exponential smoothing with additive seasonality and additive trend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  <a:gd name="connsiteX0" fmla="*/ 0 w 2468880"/>
              <a:gd name="connsiteY0" fmla="*/ 0 h 18288"/>
              <a:gd name="connsiteX1" fmla="*/ 567842 w 2468880"/>
              <a:gd name="connsiteY1" fmla="*/ 0 h 18288"/>
              <a:gd name="connsiteX2" fmla="*/ 1234440 w 2468880"/>
              <a:gd name="connsiteY2" fmla="*/ 0 h 18288"/>
              <a:gd name="connsiteX3" fmla="*/ 1777594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76349 w 2468880"/>
              <a:gd name="connsiteY6" fmla="*/ 18288 h 18288"/>
              <a:gd name="connsiteX7" fmla="*/ 1209751 w 2468880"/>
              <a:gd name="connsiteY7" fmla="*/ 18288 h 18288"/>
              <a:gd name="connsiteX8" fmla="*/ 617220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2691" y="-12357"/>
                  <a:pt x="387089" y="31321"/>
                  <a:pt x="592531" y="0"/>
                </a:cubicBezTo>
                <a:cubicBezTo>
                  <a:pt x="767979" y="-23244"/>
                  <a:pt x="871733" y="8472"/>
                  <a:pt x="1160374" y="0"/>
                </a:cubicBezTo>
                <a:cubicBezTo>
                  <a:pt x="1449601" y="-3911"/>
                  <a:pt x="1607266" y="19376"/>
                  <a:pt x="1728216" y="0"/>
                </a:cubicBezTo>
                <a:cubicBezTo>
                  <a:pt x="1818829" y="-58888"/>
                  <a:pt x="2275430" y="-9413"/>
                  <a:pt x="2468880" y="0"/>
                </a:cubicBezTo>
                <a:cubicBezTo>
                  <a:pt x="2467145" y="5314"/>
                  <a:pt x="2470816" y="12013"/>
                  <a:pt x="2468880" y="18288"/>
                </a:cubicBezTo>
                <a:cubicBezTo>
                  <a:pt x="2232442" y="-3319"/>
                  <a:pt x="2078773" y="23053"/>
                  <a:pt x="1802282" y="18288"/>
                </a:cubicBezTo>
                <a:cubicBezTo>
                  <a:pt x="1540683" y="32618"/>
                  <a:pt x="1384233" y="17358"/>
                  <a:pt x="1209751" y="18288"/>
                </a:cubicBezTo>
                <a:cubicBezTo>
                  <a:pt x="1038679" y="-28357"/>
                  <a:pt x="820616" y="4958"/>
                  <a:pt x="641909" y="18288"/>
                </a:cubicBezTo>
                <a:cubicBezTo>
                  <a:pt x="423595" y="12488"/>
                  <a:pt x="155068" y="41456"/>
                  <a:pt x="0" y="18288"/>
                </a:cubicBezTo>
                <a:cubicBezTo>
                  <a:pt x="898" y="13406"/>
                  <a:pt x="19" y="4120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201127" y="34474"/>
                  <a:pt x="321325" y="11273"/>
                  <a:pt x="567842" y="0"/>
                </a:cubicBezTo>
                <a:cubicBezTo>
                  <a:pt x="816255" y="-37660"/>
                  <a:pt x="940209" y="-838"/>
                  <a:pt x="1234440" y="0"/>
                </a:cubicBezTo>
                <a:cubicBezTo>
                  <a:pt x="1509789" y="16874"/>
                  <a:pt x="1664509" y="5689"/>
                  <a:pt x="1777594" y="0"/>
                </a:cubicBezTo>
                <a:cubicBezTo>
                  <a:pt x="1845726" y="-6548"/>
                  <a:pt x="2193196" y="19370"/>
                  <a:pt x="2468880" y="0"/>
                </a:cubicBezTo>
                <a:cubicBezTo>
                  <a:pt x="2468174" y="8377"/>
                  <a:pt x="2470272" y="13210"/>
                  <a:pt x="2468880" y="18288"/>
                </a:cubicBezTo>
                <a:cubicBezTo>
                  <a:pt x="2271382" y="44380"/>
                  <a:pt x="1978656" y="31741"/>
                  <a:pt x="1876349" y="18288"/>
                </a:cubicBezTo>
                <a:cubicBezTo>
                  <a:pt x="1751977" y="-6016"/>
                  <a:pt x="1388067" y="3222"/>
                  <a:pt x="1209751" y="18288"/>
                </a:cubicBezTo>
                <a:cubicBezTo>
                  <a:pt x="1065802" y="31061"/>
                  <a:pt x="753821" y="-1004"/>
                  <a:pt x="617220" y="18288"/>
                </a:cubicBezTo>
                <a:cubicBezTo>
                  <a:pt x="481425" y="28412"/>
                  <a:pt x="248319" y="-391"/>
                  <a:pt x="0" y="18288"/>
                </a:cubicBezTo>
                <a:cubicBezTo>
                  <a:pt x="-445" y="10205"/>
                  <a:pt x="-140" y="6087"/>
                  <a:pt x="0" y="0"/>
                </a:cubicBezTo>
                <a:close/>
              </a:path>
              <a:path w="2468880" h="18288" fill="none" stroke="0" extrusionOk="0">
                <a:moveTo>
                  <a:pt x="0" y="0"/>
                </a:moveTo>
                <a:cubicBezTo>
                  <a:pt x="191987" y="-31891"/>
                  <a:pt x="414837" y="25678"/>
                  <a:pt x="592531" y="0"/>
                </a:cubicBezTo>
                <a:cubicBezTo>
                  <a:pt x="785000" y="-43603"/>
                  <a:pt x="868560" y="12415"/>
                  <a:pt x="1160374" y="0"/>
                </a:cubicBezTo>
                <a:cubicBezTo>
                  <a:pt x="1441409" y="-18672"/>
                  <a:pt x="1600372" y="47113"/>
                  <a:pt x="1728216" y="0"/>
                </a:cubicBezTo>
                <a:cubicBezTo>
                  <a:pt x="1847110" y="23792"/>
                  <a:pt x="2233557" y="23802"/>
                  <a:pt x="2468880" y="0"/>
                </a:cubicBezTo>
                <a:cubicBezTo>
                  <a:pt x="2467752" y="4917"/>
                  <a:pt x="2468978" y="13565"/>
                  <a:pt x="2468880" y="18288"/>
                </a:cubicBezTo>
                <a:cubicBezTo>
                  <a:pt x="2265563" y="-17971"/>
                  <a:pt x="2033349" y="16262"/>
                  <a:pt x="1802282" y="18288"/>
                </a:cubicBezTo>
                <a:cubicBezTo>
                  <a:pt x="1512355" y="31573"/>
                  <a:pt x="1367809" y="29302"/>
                  <a:pt x="1209751" y="18288"/>
                </a:cubicBezTo>
                <a:cubicBezTo>
                  <a:pt x="1060405" y="26129"/>
                  <a:pt x="875661" y="10838"/>
                  <a:pt x="641909" y="18288"/>
                </a:cubicBezTo>
                <a:cubicBezTo>
                  <a:pt x="461670" y="14581"/>
                  <a:pt x="162829" y="18463"/>
                  <a:pt x="0" y="18288"/>
                </a:cubicBezTo>
                <a:cubicBezTo>
                  <a:pt x="913" y="12991"/>
                  <a:pt x="-1021" y="455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custGeom>
                    <a:avLst/>
                    <a:gdLst>
                      <a:gd name="connsiteX0" fmla="*/ 0 w 2468880"/>
                      <a:gd name="connsiteY0" fmla="*/ 0 h 18288"/>
                      <a:gd name="connsiteX1" fmla="*/ 592531 w 2468880"/>
                      <a:gd name="connsiteY1" fmla="*/ 0 h 18288"/>
                      <a:gd name="connsiteX2" fmla="*/ 1160374 w 2468880"/>
                      <a:gd name="connsiteY2" fmla="*/ 0 h 18288"/>
                      <a:gd name="connsiteX3" fmla="*/ 1728216 w 2468880"/>
                      <a:gd name="connsiteY3" fmla="*/ 0 h 18288"/>
                      <a:gd name="connsiteX4" fmla="*/ 2468880 w 2468880"/>
                      <a:gd name="connsiteY4" fmla="*/ 0 h 18288"/>
                      <a:gd name="connsiteX5" fmla="*/ 2468880 w 2468880"/>
                      <a:gd name="connsiteY5" fmla="*/ 18288 h 18288"/>
                      <a:gd name="connsiteX6" fmla="*/ 1802282 w 2468880"/>
                      <a:gd name="connsiteY6" fmla="*/ 18288 h 18288"/>
                      <a:gd name="connsiteX7" fmla="*/ 1209751 w 2468880"/>
                      <a:gd name="connsiteY7" fmla="*/ 18288 h 18288"/>
                      <a:gd name="connsiteX8" fmla="*/ 641909 w 2468880"/>
                      <a:gd name="connsiteY8" fmla="*/ 18288 h 18288"/>
                      <a:gd name="connsiteX9" fmla="*/ 0 w 2468880"/>
                      <a:gd name="connsiteY9" fmla="*/ 18288 h 18288"/>
                      <a:gd name="connsiteX10" fmla="*/ 0 w 246888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68880" h="18288" fill="none" extrusionOk="0">
                        <a:moveTo>
                          <a:pt x="0" y="0"/>
                        </a:moveTo>
                        <a:cubicBezTo>
                          <a:pt x="171523" y="-1510"/>
                          <a:pt x="416079" y="20036"/>
                          <a:pt x="592531" y="0"/>
                        </a:cubicBezTo>
                        <a:cubicBezTo>
                          <a:pt x="768983" y="-20036"/>
                          <a:pt x="878305" y="13110"/>
                          <a:pt x="1160374" y="0"/>
                        </a:cubicBezTo>
                        <a:cubicBezTo>
                          <a:pt x="1442443" y="-13110"/>
                          <a:pt x="1612108" y="24695"/>
                          <a:pt x="1728216" y="0"/>
                        </a:cubicBezTo>
                        <a:cubicBezTo>
                          <a:pt x="1844324" y="-24695"/>
                          <a:pt x="2271040" y="20667"/>
                          <a:pt x="2468880" y="0"/>
                        </a:cubicBezTo>
                        <a:cubicBezTo>
                          <a:pt x="2468302" y="4771"/>
                          <a:pt x="2469633" y="12323"/>
                          <a:pt x="2468880" y="18288"/>
                        </a:cubicBezTo>
                        <a:cubicBezTo>
                          <a:pt x="2229297" y="-14659"/>
                          <a:pt x="2066775" y="30253"/>
                          <a:pt x="1802282" y="18288"/>
                        </a:cubicBezTo>
                        <a:cubicBezTo>
                          <a:pt x="1537789" y="6323"/>
                          <a:pt x="1379930" y="22266"/>
                          <a:pt x="1209751" y="18288"/>
                        </a:cubicBezTo>
                        <a:cubicBezTo>
                          <a:pt x="1039572" y="14310"/>
                          <a:pt x="837025" y="12850"/>
                          <a:pt x="641909" y="18288"/>
                        </a:cubicBezTo>
                        <a:cubicBezTo>
                          <a:pt x="446793" y="23726"/>
                          <a:pt x="170561" y="18472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468880" h="18288" stroke="0" extrusionOk="0">
                        <a:moveTo>
                          <a:pt x="0" y="0"/>
                        </a:moveTo>
                        <a:cubicBezTo>
                          <a:pt x="190931" y="24910"/>
                          <a:pt x="333688" y="11559"/>
                          <a:pt x="567842" y="0"/>
                        </a:cubicBezTo>
                        <a:cubicBezTo>
                          <a:pt x="801996" y="-11559"/>
                          <a:pt x="939971" y="-5677"/>
                          <a:pt x="1234440" y="0"/>
                        </a:cubicBezTo>
                        <a:cubicBezTo>
                          <a:pt x="1528909" y="5677"/>
                          <a:pt x="1658539" y="5184"/>
                          <a:pt x="1777594" y="0"/>
                        </a:cubicBezTo>
                        <a:cubicBezTo>
                          <a:pt x="1896649" y="-5184"/>
                          <a:pt x="2186164" y="23915"/>
                          <a:pt x="2468880" y="0"/>
                        </a:cubicBezTo>
                        <a:cubicBezTo>
                          <a:pt x="2468266" y="8857"/>
                          <a:pt x="2469384" y="13619"/>
                          <a:pt x="2468880" y="18288"/>
                        </a:cubicBezTo>
                        <a:cubicBezTo>
                          <a:pt x="2271330" y="36599"/>
                          <a:pt x="2001027" y="31554"/>
                          <a:pt x="1876349" y="18288"/>
                        </a:cubicBezTo>
                        <a:cubicBezTo>
                          <a:pt x="1751671" y="5022"/>
                          <a:pt x="1364652" y="15063"/>
                          <a:pt x="1209751" y="18288"/>
                        </a:cubicBezTo>
                        <a:cubicBezTo>
                          <a:pt x="1054850" y="21513"/>
                          <a:pt x="748438" y="20074"/>
                          <a:pt x="617220" y="18288"/>
                        </a:cubicBezTo>
                        <a:cubicBezTo>
                          <a:pt x="486002" y="16502"/>
                          <a:pt x="237432" y="27200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" y="2537370"/>
            <a:ext cx="4210812" cy="2848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2604544"/>
            <a:ext cx="4210812" cy="27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100" b="1"/>
              <a:t>Triple Exponential Smoothing with multiplicative seasonality and additive trend</a:t>
            </a:r>
            <a:br>
              <a:rPr lang="en-US" sz="3100" b="1"/>
            </a:br>
            <a:endParaRPr lang="en-US" sz="3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56" y="712352"/>
            <a:ext cx="4821050" cy="20577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56" y="3973141"/>
            <a:ext cx="4821051" cy="2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2" y="18825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Triple Exponential Smoothing with multiplicative seasonality and multiplicative trend</a:t>
            </a:r>
            <a:br>
              <a:rPr lang="en-US" sz="2800" b="1" dirty="0">
                <a:solidFill>
                  <a:schemeClr val="tx1"/>
                </a:solidFill>
                <a:latin typeface="+mj-lt"/>
              </a:rPr>
            </a:br>
            <a:endParaRPr lang="en-IN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6" y="5289178"/>
            <a:ext cx="3688584" cy="1562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" y="1188806"/>
            <a:ext cx="9016002" cy="40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019" y="437882"/>
            <a:ext cx="3193961" cy="51515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Comparing Models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88"/>
            <a:ext cx="9144000" cy="28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3" y="0"/>
            <a:ext cx="8913813" cy="9144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08362" y="1062978"/>
            <a:ext cx="7610476" cy="3670766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selected for the deployment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ARIMA(3,1,4)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be trained on full original non-stationary dataset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to choose this model: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MAPE and MAE values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Forecasted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values graphs capturing more information when compared to other models.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we will train this model using full original dataset and make forecast for future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9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5" y="257577"/>
            <a:ext cx="7753079" cy="59242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on full original dataset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06" y="850005"/>
            <a:ext cx="4465687" cy="59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5029200"/>
            <a:ext cx="8568239" cy="104962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 like this model captures a good amount of information and we can say that model is trained well.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65"/>
            <a:ext cx="9016002" cy="40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Google Shape;371;p5"/>
          <p:cNvSpPr txBox="1"/>
          <p:nvPr/>
        </p:nvSpPr>
        <p:spPr>
          <a:xfrm>
            <a:off x="785460" y="759805"/>
            <a:ext cx="772989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rPr>
              <a:t>Heat map</a:t>
            </a:r>
          </a:p>
        </p:txBody>
      </p:sp>
      <p:sp>
        <p:nvSpPr>
          <p:cNvPr id="8" name="Google Shape;371;p5"/>
          <p:cNvSpPr txBox="1"/>
          <p:nvPr/>
        </p:nvSpPr>
        <p:spPr>
          <a:xfrm>
            <a:off x="1068678" y="2494450"/>
            <a:ext cx="3040158" cy="35631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entury Gothic"/>
              </a:rPr>
              <a:t>correlation between two variable is 0.951243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9483" b="-3"/>
          <a:stretch/>
        </p:blipFill>
        <p:spPr>
          <a:xfrm>
            <a:off x="4574169" y="2492376"/>
            <a:ext cx="3601803" cy="3563372"/>
          </a:xfrm>
          <a:prstGeom prst="rect">
            <a:avLst/>
          </a:prstGeom>
        </p:spPr>
      </p:pic>
      <p:pic>
        <p:nvPicPr>
          <p:cNvPr id="4" name="Google Shape;36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7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78824" cy="62767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for next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671"/>
            <a:ext cx="9016002" cy="4014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58" y="4679963"/>
            <a:ext cx="1760485" cy="21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258" y="2163651"/>
            <a:ext cx="4095483" cy="181188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Model Deployment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73521"/>
            <a:ext cx="7886700" cy="7034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4410"/>
            <a:ext cx="9108949" cy="1609859"/>
          </a:xfrm>
        </p:spPr>
      </p:pic>
    </p:spTree>
    <p:extLst>
      <p:ext uri="{BB962C8B-B14F-4D97-AF65-F5344CB8AC3E}">
        <p14:creationId xmlns:p14="http://schemas.microsoft.com/office/powerpoint/2010/main" val="3458315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51676" y="662781"/>
            <a:ext cx="1753941" cy="6627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14" y="662781"/>
            <a:ext cx="8682776" cy="5725140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final model using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Anaconda Prompt in the project directory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command : “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website.py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opening of browser upload the dataset and choose number of years you want to forecast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Forecasted results and graph will be displayed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494692"/>
            <a:ext cx="852420" cy="3045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517"/>
            <a:ext cx="9144000" cy="4798924"/>
          </a:xfrm>
        </p:spPr>
      </p:pic>
    </p:spTree>
    <p:extLst>
      <p:ext uri="{BB962C8B-B14F-4D97-AF65-F5344CB8AC3E}">
        <p14:creationId xmlns:p14="http://schemas.microsoft.com/office/powerpoint/2010/main" val="6267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785460" y="759805"/>
            <a:ext cx="77298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rPr>
              <a:t>Boxplot</a:t>
            </a:r>
            <a:endParaRPr lang="en-US" sz="3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8678" y="2494450"/>
            <a:ext cx="3040158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entury Gothic"/>
              </a:rPr>
              <a:t>There is no outlier.</a:t>
            </a:r>
            <a:endParaRPr lang="en-US"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69" y="3130489"/>
            <a:ext cx="3601803" cy="2287145"/>
          </a:xfrm>
          <a:prstGeom prst="rect">
            <a:avLst/>
          </a:prstGeom>
        </p:spPr>
      </p:pic>
      <p:pic>
        <p:nvPicPr>
          <p:cNvPr id="5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2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Line Plot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444394" y="5005562"/>
            <a:ext cx="853397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2400" i="1" dirty="0">
                <a:solidFill>
                  <a:srgbClr val="385623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The Co2 emission levels hit the highest in the year 1979 by the value of 18.2 &amp; the lowest co2 emission levels hit in the year 1845 by the value of 0.001750</a:t>
            </a: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52" y="954820"/>
            <a:ext cx="6712400" cy="3374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3" name="Rectangle 39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39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3" name="Google Shape;383;p7"/>
          <p:cNvSpPr txBox="1"/>
          <p:nvPr/>
        </p:nvSpPr>
        <p:spPr>
          <a:xfrm>
            <a:off x="785460" y="759805"/>
            <a:ext cx="772989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2776"/>
              </a:buClr>
              <a:buSzPts val="2800"/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Histogram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8678" y="2494450"/>
            <a:ext cx="3040158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use histogram for know the distribution of co2 feature , from that we found in earlier stage there are no bigger changes in co2 emission for around 90 years , it's lying around 0 to 2 this is what we found in histogram.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69" y="3085290"/>
            <a:ext cx="3601803" cy="2377544"/>
          </a:xfrm>
          <a:prstGeom prst="rect">
            <a:avLst/>
          </a:prstGeom>
        </p:spPr>
      </p:pic>
      <p:pic>
        <p:nvPicPr>
          <p:cNvPr id="388" name="Google Shape;38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Scatter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plot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02497" y="4662591"/>
            <a:ext cx="727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With the use of scatterplot , we can know that how the data is scattered, from this plot we found that there is no trend or pattern in this dataset ,it's look like non stationarity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13" y="667888"/>
            <a:ext cx="5277433" cy="3382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1012</Words>
  <Application>Microsoft Office PowerPoint</Application>
  <PresentationFormat>On-screen Show (4:3)</PresentationFormat>
  <Paragraphs>119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Verdana</vt:lpstr>
      <vt:lpstr>Calibri</vt:lpstr>
      <vt:lpstr>Times New Roman</vt:lpstr>
      <vt:lpstr>Calibri Light</vt:lpstr>
      <vt:lpstr>Century Gothic</vt:lpstr>
      <vt:lpstr>Noto Sans Symbols</vt:lpstr>
      <vt:lpstr>Courier New</vt:lpstr>
      <vt:lpstr>Helvetica Neue</vt:lpstr>
      <vt:lpstr>Arial</vt:lpstr>
      <vt:lpstr>Office Theme</vt:lpstr>
      <vt:lpstr>Custom Design</vt:lpstr>
      <vt:lpstr>Theme2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Stationarity Check</vt:lpstr>
      <vt:lpstr>Transforming data to Stationary</vt:lpstr>
      <vt:lpstr>Moving average:</vt:lpstr>
      <vt:lpstr>First order differencing</vt:lpstr>
      <vt:lpstr>Seasonal First order differencing</vt:lpstr>
      <vt:lpstr>Decomposing</vt:lpstr>
      <vt:lpstr>PowerPoint Presentation</vt:lpstr>
      <vt:lpstr>Model Building</vt:lpstr>
      <vt:lpstr>MODEL BUILDING ON STATIONARY DATA</vt:lpstr>
      <vt:lpstr>ACF &amp; PACF plot for seasonal first order difference</vt:lpstr>
      <vt:lpstr>DATA PARTITIONING</vt:lpstr>
      <vt:lpstr>Train shape:(193, 1)  Test shape: (20, 1) </vt:lpstr>
      <vt:lpstr>Hyper-parameter Tuning using Grid Search</vt:lpstr>
      <vt:lpstr>Model on Stationary Data            1.Auto Regressive Integrated Moving Average (ARIMA) </vt:lpstr>
      <vt:lpstr>PowerPoint Presentation</vt:lpstr>
      <vt:lpstr>2) AUTO REGRESSOR (AR) MODEL </vt:lpstr>
      <vt:lpstr>PowerPoint Presentation</vt:lpstr>
      <vt:lpstr>Moving Average (MA) Model</vt:lpstr>
      <vt:lpstr>Moving Average (MA) Model </vt:lpstr>
      <vt:lpstr>Comparing models build on stationary data           Moving average gave least RMSE but other forecasting accuracy like MAPE shows infinity and MPE says NaN. </vt:lpstr>
      <vt:lpstr>Model Building on Non - Stationary data</vt:lpstr>
      <vt:lpstr>Data Partitioning</vt:lpstr>
      <vt:lpstr>ACF &amp; PACF Plots</vt:lpstr>
      <vt:lpstr>Hyper-parameter Tuning using Grid Search</vt:lpstr>
      <vt:lpstr>Models on Non-Stationary data      Auto Regressive Integrated Moving Average (ARIMA) model </vt:lpstr>
      <vt:lpstr>PowerPoint Presentation</vt:lpstr>
      <vt:lpstr>Auto Regressive (AR) Model </vt:lpstr>
      <vt:lpstr>PowerPoint Presentation</vt:lpstr>
      <vt:lpstr>Simple Exponential Smoothing Model </vt:lpstr>
      <vt:lpstr>PowerPoint Presentation</vt:lpstr>
      <vt:lpstr>Double Exponential Smoothing or Holt’as method </vt:lpstr>
      <vt:lpstr>PowerPoint Presentation</vt:lpstr>
      <vt:lpstr>Triple Exponential Smoothing or Holt’s – Winter Method    Holts winter exponential smoothing with additive seasonality and additive trend</vt:lpstr>
      <vt:lpstr>Triple Exponential Smoothing with multiplicative seasonality and additive trend </vt:lpstr>
      <vt:lpstr>Triple Exponential Smoothing with multiplicative seasonality and multiplicative trend </vt:lpstr>
      <vt:lpstr>Comparing Models</vt:lpstr>
      <vt:lpstr>                                   Final Model</vt:lpstr>
      <vt:lpstr>Model training on full original dataset</vt:lpstr>
      <vt:lpstr>Looks like this model captures a good amount of information and we can say that model is trained well. </vt:lpstr>
      <vt:lpstr>Forecasting for next 20 years</vt:lpstr>
      <vt:lpstr>Model Deployment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Admin</cp:lastModifiedBy>
  <cp:revision>52</cp:revision>
  <dcterms:created xsi:type="dcterms:W3CDTF">2012-08-17T07:00:49Z</dcterms:created>
  <dcterms:modified xsi:type="dcterms:W3CDTF">2022-08-19T10:49:08Z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