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Inter Bold" charset="1" panose="020B0802030000000004"/>
      <p:regular r:id="rId22"/>
    </p:embeddedFont>
    <p:embeddedFont>
      <p:font typeface="Moontime" charset="1" panose="00000000000000000000"/>
      <p:regular r:id="rId23"/>
    </p:embeddedFont>
    <p:embeddedFont>
      <p:font typeface="Open Sans Bold" charset="1" panose="00000000000000000000"/>
      <p:regular r:id="rId24"/>
    </p:embeddedFont>
    <p:embeddedFont>
      <p:font typeface="Open Sans" charset="1" panose="00000000000000000000"/>
      <p:regular r:id="rId25"/>
    </p:embeddedFont>
    <p:embeddedFont>
      <p:font typeface="Open Sans Semi-Bold" charset="1" panose="00000000000000000000"/>
      <p:regular r:id="rId26"/>
    </p:embeddedFont>
    <p:embeddedFont>
      <p:font typeface="Open Sans Medium" charset="1" panose="00000000000000000000"/>
      <p:regular r:id="rId27"/>
    </p:embeddedFont>
    <p:embeddedFont>
      <p:font typeface="Montserrat Bold" charset="1" panose="00000800000000000000"/>
      <p:regular r:id="rId28"/>
    </p:embeddedFont>
    <p:embeddedFont>
      <p:font typeface="Inter" charset="1" panose="020B0502030000000004"/>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 Id="rId4" Target="../media/image1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4.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7.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1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9D9D9F"/>
        </a:solidFill>
      </p:bgPr>
    </p:bg>
    <p:spTree>
      <p:nvGrpSpPr>
        <p:cNvPr id="1" name=""/>
        <p:cNvGrpSpPr/>
        <p:nvPr/>
      </p:nvGrpSpPr>
      <p:grpSpPr>
        <a:xfrm>
          <a:off x="0" y="0"/>
          <a:ext cx="0" cy="0"/>
          <a:chOff x="0" y="0"/>
          <a:chExt cx="0" cy="0"/>
        </a:xfrm>
      </p:grpSpPr>
      <p:sp>
        <p:nvSpPr>
          <p:cNvPr name="AutoShape 2" id="2"/>
          <p:cNvSpPr/>
          <p:nvPr/>
        </p:nvSpPr>
        <p:spPr>
          <a:xfrm>
            <a:off x="1074658" y="8563446"/>
            <a:ext cx="16138684" cy="0"/>
          </a:xfrm>
          <a:prstGeom prst="line">
            <a:avLst/>
          </a:prstGeom>
          <a:ln cap="flat" w="38100">
            <a:solidFill>
              <a:srgbClr val="000000"/>
            </a:solidFill>
            <a:prstDash val="solid"/>
            <a:headEnd type="none" len="sm" w="sm"/>
            <a:tailEnd type="none" len="sm" w="sm"/>
          </a:ln>
        </p:spPr>
      </p:sp>
      <p:sp>
        <p:nvSpPr>
          <p:cNvPr name="TextBox 3" id="3"/>
          <p:cNvSpPr txBox="true"/>
          <p:nvPr/>
        </p:nvSpPr>
        <p:spPr>
          <a:xfrm rot="0">
            <a:off x="3288123" y="3556411"/>
            <a:ext cx="11711754" cy="4501090"/>
          </a:xfrm>
          <a:prstGeom prst="rect">
            <a:avLst/>
          </a:prstGeom>
        </p:spPr>
        <p:txBody>
          <a:bodyPr anchor="t" rtlCol="false" tIns="0" lIns="0" bIns="0" rIns="0">
            <a:spAutoFit/>
          </a:bodyPr>
          <a:lstStyle/>
          <a:p>
            <a:pPr algn="ctr">
              <a:lnSpc>
                <a:spcPts val="18083"/>
              </a:lnSpc>
            </a:pPr>
            <a:r>
              <a:rPr lang="en-US" b="true" sz="12916">
                <a:solidFill>
                  <a:srgbClr val="EFA92A"/>
                </a:solidFill>
                <a:latin typeface="Inter Bold"/>
                <a:ea typeface="Inter Bold"/>
                <a:cs typeface="Inter Bold"/>
                <a:sym typeface="Inter Bold"/>
              </a:rPr>
              <a:t>BUSINESS DASHBOARD</a:t>
            </a:r>
          </a:p>
        </p:txBody>
      </p:sp>
      <p:sp>
        <p:nvSpPr>
          <p:cNvPr name="Freeform 4" id="4"/>
          <p:cNvSpPr/>
          <p:nvPr/>
        </p:nvSpPr>
        <p:spPr>
          <a:xfrm flipH="false" flipV="false" rot="0">
            <a:off x="7547587" y="1296785"/>
            <a:ext cx="3192827" cy="2497751"/>
          </a:xfrm>
          <a:custGeom>
            <a:avLst/>
            <a:gdLst/>
            <a:ahLst/>
            <a:cxnLst/>
            <a:rect r="r" b="b" t="t" l="l"/>
            <a:pathLst>
              <a:path h="2497751" w="3192827">
                <a:moveTo>
                  <a:pt x="0" y="0"/>
                </a:moveTo>
                <a:lnTo>
                  <a:pt x="3192826" y="0"/>
                </a:lnTo>
                <a:lnTo>
                  <a:pt x="3192826" y="2497751"/>
                </a:lnTo>
                <a:lnTo>
                  <a:pt x="0" y="2497751"/>
                </a:lnTo>
                <a:lnTo>
                  <a:pt x="0" y="0"/>
                </a:lnTo>
                <a:close/>
              </a:path>
            </a:pathLst>
          </a:custGeom>
          <a:blipFill>
            <a:blip r:embed="rId2"/>
            <a:stretch>
              <a:fillRect l="0" t="0" r="0" b="0"/>
            </a:stretch>
          </a:blipFill>
        </p:spPr>
      </p:sp>
      <p:sp>
        <p:nvSpPr>
          <p:cNvPr name="TextBox 5" id="5"/>
          <p:cNvSpPr txBox="true"/>
          <p:nvPr/>
        </p:nvSpPr>
        <p:spPr>
          <a:xfrm rot="0">
            <a:off x="4617127" y="1100585"/>
            <a:ext cx="3927435" cy="1445076"/>
          </a:xfrm>
          <a:prstGeom prst="rect">
            <a:avLst/>
          </a:prstGeom>
        </p:spPr>
        <p:txBody>
          <a:bodyPr anchor="t" rtlCol="false" tIns="0" lIns="0" bIns="0" rIns="0">
            <a:spAutoFit/>
          </a:bodyPr>
          <a:lstStyle/>
          <a:p>
            <a:pPr algn="ctr">
              <a:lnSpc>
                <a:spcPts val="10112"/>
              </a:lnSpc>
              <a:spcBef>
                <a:spcPct val="0"/>
              </a:spcBef>
            </a:pPr>
            <a:r>
              <a:rPr lang="en-US" sz="12640">
                <a:solidFill>
                  <a:srgbClr val="FFDF2B"/>
                </a:solidFill>
                <a:latin typeface="Moontime"/>
                <a:ea typeface="Moontime"/>
                <a:cs typeface="Moontime"/>
                <a:sym typeface="Moontime"/>
              </a:rPr>
              <a:t>Hotel</a:t>
            </a:r>
          </a:p>
        </p:txBody>
      </p:sp>
      <p:sp>
        <p:nvSpPr>
          <p:cNvPr name="TextBox 6" id="6"/>
          <p:cNvSpPr txBox="true"/>
          <p:nvPr/>
        </p:nvSpPr>
        <p:spPr>
          <a:xfrm rot="0">
            <a:off x="1074658" y="8881603"/>
            <a:ext cx="2012164" cy="290830"/>
          </a:xfrm>
          <a:prstGeom prst="rect">
            <a:avLst/>
          </a:prstGeom>
        </p:spPr>
        <p:txBody>
          <a:bodyPr anchor="t" rtlCol="false" tIns="0" lIns="0" bIns="0" rIns="0">
            <a:spAutoFit/>
          </a:bodyPr>
          <a:lstStyle/>
          <a:p>
            <a:pPr algn="just" marL="0" indent="0" lvl="0">
              <a:lnSpc>
                <a:spcPts val="2479"/>
              </a:lnSpc>
            </a:pPr>
            <a:r>
              <a:rPr lang="en-US" b="true" sz="1599">
                <a:solidFill>
                  <a:srgbClr val="000000"/>
                </a:solidFill>
                <a:latin typeface="Open Sans Bold"/>
                <a:ea typeface="Open Sans Bold"/>
                <a:cs typeface="Open Sans Bold"/>
                <a:sym typeface="Open Sans Bold"/>
              </a:rPr>
              <a:t>Saurabh Kulkarni</a:t>
            </a:r>
          </a:p>
        </p:txBody>
      </p:sp>
      <p:sp>
        <p:nvSpPr>
          <p:cNvPr name="TextBox 7" id="7"/>
          <p:cNvSpPr txBox="true"/>
          <p:nvPr/>
        </p:nvSpPr>
        <p:spPr>
          <a:xfrm rot="0">
            <a:off x="1074658" y="9210675"/>
            <a:ext cx="3303606" cy="290830"/>
          </a:xfrm>
          <a:prstGeom prst="rect">
            <a:avLst/>
          </a:prstGeom>
        </p:spPr>
        <p:txBody>
          <a:bodyPr anchor="t" rtlCol="false" tIns="0" lIns="0" bIns="0" rIns="0">
            <a:spAutoFit/>
          </a:bodyPr>
          <a:lstStyle/>
          <a:p>
            <a:pPr algn="just" marL="0" indent="0" lvl="0">
              <a:lnSpc>
                <a:spcPts val="2479"/>
              </a:lnSpc>
            </a:pPr>
            <a:r>
              <a:rPr lang="en-US" b="true" sz="1599">
                <a:solidFill>
                  <a:srgbClr val="000000"/>
                </a:solidFill>
                <a:latin typeface="Open Sans Bold"/>
                <a:ea typeface="Open Sans Bold"/>
                <a:cs typeface="Open Sans Bold"/>
                <a:sym typeface="Open Sans Bold"/>
              </a:rPr>
              <a:t>email -</a:t>
            </a:r>
            <a:r>
              <a:rPr lang="en-US" sz="1599">
                <a:solidFill>
                  <a:srgbClr val="000000"/>
                </a:solidFill>
                <a:latin typeface="Open Sans"/>
                <a:ea typeface="Open Sans"/>
                <a:cs typeface="Open Sans"/>
                <a:sym typeface="Open Sans"/>
              </a:rPr>
              <a:t> saurabh8294@gmail.com</a:t>
            </a:r>
          </a:p>
        </p:txBody>
      </p:sp>
      <p:sp>
        <p:nvSpPr>
          <p:cNvPr name="TextBox 8" id="8"/>
          <p:cNvSpPr txBox="true"/>
          <p:nvPr/>
        </p:nvSpPr>
        <p:spPr>
          <a:xfrm rot="0">
            <a:off x="14344595" y="8862553"/>
            <a:ext cx="2868747" cy="368301"/>
          </a:xfrm>
          <a:prstGeom prst="rect">
            <a:avLst/>
          </a:prstGeom>
        </p:spPr>
        <p:txBody>
          <a:bodyPr anchor="t" rtlCol="false" tIns="0" lIns="0" bIns="0" rIns="0">
            <a:spAutoFit/>
          </a:bodyPr>
          <a:lstStyle/>
          <a:p>
            <a:pPr algn="r" marL="0" indent="0" lvl="0">
              <a:lnSpc>
                <a:spcPts val="3099"/>
              </a:lnSpc>
            </a:pPr>
            <a:r>
              <a:rPr lang="en-US" sz="1999">
                <a:solidFill>
                  <a:srgbClr val="000000"/>
                </a:solidFill>
                <a:latin typeface="Open Sans"/>
                <a:ea typeface="Open Sans"/>
                <a:cs typeface="Open Sans"/>
                <a:sym typeface="Open Sans"/>
              </a:rPr>
              <a:t>FEBRUARY 2025</a:t>
            </a:r>
          </a:p>
        </p:txBody>
      </p:sp>
      <p:sp>
        <p:nvSpPr>
          <p:cNvPr name="TextBox 9" id="9"/>
          <p:cNvSpPr txBox="true"/>
          <p:nvPr/>
        </p:nvSpPr>
        <p:spPr>
          <a:xfrm rot="0">
            <a:off x="4760813" y="9210675"/>
            <a:ext cx="3303606" cy="290830"/>
          </a:xfrm>
          <a:prstGeom prst="rect">
            <a:avLst/>
          </a:prstGeom>
        </p:spPr>
        <p:txBody>
          <a:bodyPr anchor="t" rtlCol="false" tIns="0" lIns="0" bIns="0" rIns="0">
            <a:spAutoFit/>
          </a:bodyPr>
          <a:lstStyle/>
          <a:p>
            <a:pPr algn="just" marL="0" indent="0" lvl="0">
              <a:lnSpc>
                <a:spcPts val="2479"/>
              </a:lnSpc>
            </a:pPr>
            <a:r>
              <a:rPr lang="en-US" b="true" sz="1599">
                <a:solidFill>
                  <a:srgbClr val="000000"/>
                </a:solidFill>
                <a:latin typeface="Open Sans Bold"/>
                <a:ea typeface="Open Sans Bold"/>
                <a:cs typeface="Open Sans Bold"/>
                <a:sym typeface="Open Sans Bold"/>
              </a:rPr>
              <a:t>mobile - </a:t>
            </a:r>
            <a:r>
              <a:rPr lang="en-US" sz="1599">
                <a:solidFill>
                  <a:srgbClr val="000000"/>
                </a:solidFill>
                <a:latin typeface="Open Sans"/>
                <a:ea typeface="Open Sans"/>
                <a:cs typeface="Open Sans"/>
                <a:sym typeface="Open Sans"/>
              </a:rPr>
              <a:t>8411070179</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9D9D9F"/>
        </a:solidFill>
      </p:bgPr>
    </p:bg>
    <p:spTree>
      <p:nvGrpSpPr>
        <p:cNvPr id="1" name=""/>
        <p:cNvGrpSpPr/>
        <p:nvPr/>
      </p:nvGrpSpPr>
      <p:grpSpPr>
        <a:xfrm>
          <a:off x="0" y="0"/>
          <a:ext cx="0" cy="0"/>
          <a:chOff x="0" y="0"/>
          <a:chExt cx="0" cy="0"/>
        </a:xfrm>
      </p:grpSpPr>
      <p:sp>
        <p:nvSpPr>
          <p:cNvPr name="AutoShape 2" id="2"/>
          <p:cNvSpPr/>
          <p:nvPr/>
        </p:nvSpPr>
        <p:spPr>
          <a:xfrm>
            <a:off x="7145046" y="990600"/>
            <a:ext cx="3997907" cy="0"/>
          </a:xfrm>
          <a:prstGeom prst="line">
            <a:avLst/>
          </a:prstGeom>
          <a:ln cap="flat" w="47625">
            <a:solidFill>
              <a:srgbClr val="FFFFFF"/>
            </a:solidFill>
            <a:prstDash val="solid"/>
            <a:headEnd type="none" len="sm" w="sm"/>
            <a:tailEnd type="none" len="sm" w="sm"/>
          </a:ln>
        </p:spPr>
      </p:sp>
      <p:grpSp>
        <p:nvGrpSpPr>
          <p:cNvPr name="Group 3" id="3"/>
          <p:cNvGrpSpPr/>
          <p:nvPr/>
        </p:nvGrpSpPr>
        <p:grpSpPr>
          <a:xfrm rot="0">
            <a:off x="0" y="6695459"/>
            <a:ext cx="18288000" cy="3591541"/>
            <a:chOff x="0" y="0"/>
            <a:chExt cx="4816593" cy="945920"/>
          </a:xfrm>
        </p:grpSpPr>
        <p:sp>
          <p:nvSpPr>
            <p:cNvPr name="Freeform 4" id="4"/>
            <p:cNvSpPr/>
            <p:nvPr/>
          </p:nvSpPr>
          <p:spPr>
            <a:xfrm flipH="false" flipV="false" rot="0">
              <a:off x="0" y="0"/>
              <a:ext cx="4816592" cy="945920"/>
            </a:xfrm>
            <a:custGeom>
              <a:avLst/>
              <a:gdLst/>
              <a:ahLst/>
              <a:cxnLst/>
              <a:rect r="r" b="b" t="t" l="l"/>
              <a:pathLst>
                <a:path h="945920" w="4816592">
                  <a:moveTo>
                    <a:pt x="0" y="0"/>
                  </a:moveTo>
                  <a:lnTo>
                    <a:pt x="4816592" y="0"/>
                  </a:lnTo>
                  <a:lnTo>
                    <a:pt x="4816592" y="945920"/>
                  </a:lnTo>
                  <a:lnTo>
                    <a:pt x="0" y="945920"/>
                  </a:lnTo>
                  <a:close/>
                </a:path>
              </a:pathLst>
            </a:custGeom>
            <a:solidFill>
              <a:srgbClr val="F6F6F6"/>
            </a:solidFill>
          </p:spPr>
        </p:sp>
        <p:sp>
          <p:nvSpPr>
            <p:cNvPr name="TextBox 5" id="5"/>
            <p:cNvSpPr txBox="true"/>
            <p:nvPr/>
          </p:nvSpPr>
          <p:spPr>
            <a:xfrm>
              <a:off x="0" y="-47625"/>
              <a:ext cx="4816593" cy="993545"/>
            </a:xfrm>
            <a:prstGeom prst="rect">
              <a:avLst/>
            </a:prstGeom>
          </p:spPr>
          <p:txBody>
            <a:bodyPr anchor="ctr" rtlCol="false" tIns="50800" lIns="50800" bIns="50800" rIns="50800"/>
            <a:lstStyle/>
            <a:p>
              <a:pPr algn="ctr">
                <a:lnSpc>
                  <a:spcPts val="2479"/>
                </a:lnSpc>
              </a:pPr>
            </a:p>
          </p:txBody>
        </p:sp>
      </p:grpSp>
      <p:sp>
        <p:nvSpPr>
          <p:cNvPr name="Freeform 6" id="6"/>
          <p:cNvSpPr/>
          <p:nvPr/>
        </p:nvSpPr>
        <p:spPr>
          <a:xfrm flipH="false" flipV="false" rot="0">
            <a:off x="1028700" y="1216967"/>
            <a:ext cx="9592614" cy="5336538"/>
          </a:xfrm>
          <a:custGeom>
            <a:avLst/>
            <a:gdLst/>
            <a:ahLst/>
            <a:cxnLst/>
            <a:rect r="r" b="b" t="t" l="l"/>
            <a:pathLst>
              <a:path h="5336538" w="9592614">
                <a:moveTo>
                  <a:pt x="0" y="0"/>
                </a:moveTo>
                <a:lnTo>
                  <a:pt x="9592614" y="0"/>
                </a:lnTo>
                <a:lnTo>
                  <a:pt x="9592614" y="5336538"/>
                </a:lnTo>
                <a:lnTo>
                  <a:pt x="0" y="5336538"/>
                </a:lnTo>
                <a:lnTo>
                  <a:pt x="0" y="0"/>
                </a:lnTo>
                <a:close/>
              </a:path>
            </a:pathLst>
          </a:custGeom>
          <a:blipFill>
            <a:blip r:embed="rId2">
              <a:alphaModFix amt="50000"/>
            </a:blip>
            <a:stretch>
              <a:fillRect l="0" t="0" r="0" b="0"/>
            </a:stretch>
          </a:blipFill>
        </p:spPr>
      </p:sp>
      <p:sp>
        <p:nvSpPr>
          <p:cNvPr name="Freeform 7" id="7"/>
          <p:cNvSpPr/>
          <p:nvPr/>
        </p:nvSpPr>
        <p:spPr>
          <a:xfrm flipH="false" flipV="false" rot="0">
            <a:off x="5312897" y="1216967"/>
            <a:ext cx="5830056" cy="3522646"/>
          </a:xfrm>
          <a:custGeom>
            <a:avLst/>
            <a:gdLst/>
            <a:ahLst/>
            <a:cxnLst/>
            <a:rect r="r" b="b" t="t" l="l"/>
            <a:pathLst>
              <a:path h="3522646" w="5830056">
                <a:moveTo>
                  <a:pt x="0" y="0"/>
                </a:moveTo>
                <a:lnTo>
                  <a:pt x="5830057" y="0"/>
                </a:lnTo>
                <a:lnTo>
                  <a:pt x="5830057" y="3522646"/>
                </a:lnTo>
                <a:lnTo>
                  <a:pt x="0" y="3522646"/>
                </a:lnTo>
                <a:lnTo>
                  <a:pt x="0" y="0"/>
                </a:lnTo>
                <a:close/>
              </a:path>
            </a:pathLst>
          </a:custGeom>
          <a:blipFill>
            <a:blip r:embed="rId3"/>
            <a:stretch>
              <a:fillRect l="0" t="0" r="0" b="0"/>
            </a:stretch>
          </a:blipFill>
        </p:spPr>
      </p:sp>
      <p:sp>
        <p:nvSpPr>
          <p:cNvPr name="Freeform 8" id="8"/>
          <p:cNvSpPr/>
          <p:nvPr/>
        </p:nvSpPr>
        <p:spPr>
          <a:xfrm flipH="false" flipV="false" rot="0">
            <a:off x="9747785" y="2323183"/>
            <a:ext cx="6706941" cy="3416068"/>
          </a:xfrm>
          <a:custGeom>
            <a:avLst/>
            <a:gdLst/>
            <a:ahLst/>
            <a:cxnLst/>
            <a:rect r="r" b="b" t="t" l="l"/>
            <a:pathLst>
              <a:path h="3416068" w="6706941">
                <a:moveTo>
                  <a:pt x="0" y="0"/>
                </a:moveTo>
                <a:lnTo>
                  <a:pt x="6706940" y="0"/>
                </a:lnTo>
                <a:lnTo>
                  <a:pt x="6706940" y="3416068"/>
                </a:lnTo>
                <a:lnTo>
                  <a:pt x="0" y="3416068"/>
                </a:lnTo>
                <a:lnTo>
                  <a:pt x="0" y="0"/>
                </a:lnTo>
                <a:close/>
              </a:path>
            </a:pathLst>
          </a:custGeom>
          <a:blipFill>
            <a:blip r:embed="rId4"/>
            <a:stretch>
              <a:fillRect l="0" t="0" r="0" b="0"/>
            </a:stretch>
          </a:blipFill>
        </p:spPr>
      </p:sp>
      <p:sp>
        <p:nvSpPr>
          <p:cNvPr name="TextBox 9" id="9"/>
          <p:cNvSpPr txBox="true"/>
          <p:nvPr/>
        </p:nvSpPr>
        <p:spPr>
          <a:xfrm rot="0">
            <a:off x="5842304" y="311925"/>
            <a:ext cx="6603392" cy="542925"/>
          </a:xfrm>
          <a:prstGeom prst="rect">
            <a:avLst/>
          </a:prstGeom>
        </p:spPr>
        <p:txBody>
          <a:bodyPr anchor="t" rtlCol="false" tIns="0" lIns="0" bIns="0" rIns="0">
            <a:spAutoFit/>
          </a:bodyPr>
          <a:lstStyle/>
          <a:p>
            <a:pPr algn="l">
              <a:lnSpc>
                <a:spcPts val="4199"/>
              </a:lnSpc>
            </a:pPr>
            <a:r>
              <a:rPr lang="en-US" sz="3999">
                <a:solidFill>
                  <a:srgbClr val="FFFFFF"/>
                </a:solidFill>
                <a:latin typeface="Inter"/>
                <a:ea typeface="Inter"/>
                <a:cs typeface="Inter"/>
                <a:sym typeface="Inter"/>
              </a:rPr>
              <a:t>DEMOGRAPHIC ANALYSIS</a:t>
            </a:r>
          </a:p>
        </p:txBody>
      </p:sp>
      <p:sp>
        <p:nvSpPr>
          <p:cNvPr name="TextBox 10" id="10"/>
          <p:cNvSpPr txBox="true"/>
          <p:nvPr/>
        </p:nvSpPr>
        <p:spPr>
          <a:xfrm rot="0">
            <a:off x="2498784" y="6938876"/>
            <a:ext cx="13290433" cy="2085753"/>
          </a:xfrm>
          <a:prstGeom prst="rect">
            <a:avLst/>
          </a:prstGeom>
        </p:spPr>
        <p:txBody>
          <a:bodyPr anchor="t" rtlCol="false" tIns="0" lIns="0" bIns="0" rIns="0">
            <a:spAutoFit/>
          </a:bodyPr>
          <a:lstStyle/>
          <a:p>
            <a:pPr algn="just" marL="521146" indent="-260573" lvl="1">
              <a:lnSpc>
                <a:spcPts val="4248"/>
              </a:lnSpc>
              <a:buFont typeface="Arial"/>
              <a:buChar char="•"/>
            </a:pPr>
            <a:r>
              <a:rPr lang="en-US" b="true" sz="2413" spc="96">
                <a:solidFill>
                  <a:srgbClr val="000000"/>
                </a:solidFill>
                <a:latin typeface="Open Sans Medium"/>
                <a:ea typeface="Open Sans Medium"/>
                <a:cs typeface="Open Sans Medium"/>
                <a:sym typeface="Open Sans Medium"/>
              </a:rPr>
              <a:t>A map displaying customer locations, emphasizing the major contributing regions.</a:t>
            </a:r>
          </a:p>
          <a:p>
            <a:pPr algn="just" marL="521146" indent="-260573" lvl="1">
              <a:lnSpc>
                <a:spcPts val="4248"/>
              </a:lnSpc>
              <a:buFont typeface="Arial"/>
              <a:buChar char="•"/>
            </a:pPr>
            <a:r>
              <a:rPr lang="en-US" b="true" sz="2413" spc="96">
                <a:solidFill>
                  <a:srgbClr val="000000"/>
                </a:solidFill>
                <a:latin typeface="Open Sans Medium"/>
                <a:ea typeface="Open Sans Medium"/>
                <a:cs typeface="Open Sans Medium"/>
                <a:sym typeface="Open Sans Medium"/>
              </a:rPr>
              <a:t>Pune is the leading city with maximum transactions and revenue contribution.</a:t>
            </a:r>
          </a:p>
          <a:p>
            <a:pPr algn="just" marL="521146" indent="-260573" lvl="1">
              <a:lnSpc>
                <a:spcPts val="4248"/>
              </a:lnSpc>
              <a:buFont typeface="Arial"/>
              <a:buChar char="•"/>
            </a:pPr>
            <a:r>
              <a:rPr lang="en-US" b="true" sz="2413" spc="96">
                <a:solidFill>
                  <a:srgbClr val="000000"/>
                </a:solidFill>
                <a:latin typeface="Open Sans Medium"/>
                <a:ea typeface="Open Sans Medium"/>
                <a:cs typeface="Open Sans Medium"/>
                <a:sym typeface="Open Sans Medium"/>
              </a:rPr>
              <a:t>Mumbai is second best revenue contributor.</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9D9D9F"/>
        </a:solidFill>
      </p:bgPr>
    </p:bg>
    <p:spTree>
      <p:nvGrpSpPr>
        <p:cNvPr id="1" name=""/>
        <p:cNvGrpSpPr/>
        <p:nvPr/>
      </p:nvGrpSpPr>
      <p:grpSpPr>
        <a:xfrm>
          <a:off x="0" y="0"/>
          <a:ext cx="0" cy="0"/>
          <a:chOff x="0" y="0"/>
          <a:chExt cx="0" cy="0"/>
        </a:xfrm>
      </p:grpSpPr>
      <p:sp>
        <p:nvSpPr>
          <p:cNvPr name="AutoShape 2" id="2"/>
          <p:cNvSpPr/>
          <p:nvPr/>
        </p:nvSpPr>
        <p:spPr>
          <a:xfrm>
            <a:off x="7145046" y="990600"/>
            <a:ext cx="3997907" cy="0"/>
          </a:xfrm>
          <a:prstGeom prst="line">
            <a:avLst/>
          </a:prstGeom>
          <a:ln cap="flat" w="47625">
            <a:solidFill>
              <a:srgbClr val="FFFFFF"/>
            </a:solidFill>
            <a:prstDash val="solid"/>
            <a:headEnd type="none" len="sm" w="sm"/>
            <a:tailEnd type="none" len="sm" w="sm"/>
          </a:ln>
        </p:spPr>
      </p:sp>
      <p:grpSp>
        <p:nvGrpSpPr>
          <p:cNvPr name="Group 3" id="3"/>
          <p:cNvGrpSpPr/>
          <p:nvPr/>
        </p:nvGrpSpPr>
        <p:grpSpPr>
          <a:xfrm rot="0">
            <a:off x="0" y="6695459"/>
            <a:ext cx="18288000" cy="3591541"/>
            <a:chOff x="0" y="0"/>
            <a:chExt cx="4816593" cy="945920"/>
          </a:xfrm>
        </p:grpSpPr>
        <p:sp>
          <p:nvSpPr>
            <p:cNvPr name="Freeform 4" id="4"/>
            <p:cNvSpPr/>
            <p:nvPr/>
          </p:nvSpPr>
          <p:spPr>
            <a:xfrm flipH="false" flipV="false" rot="0">
              <a:off x="0" y="0"/>
              <a:ext cx="4816592" cy="945920"/>
            </a:xfrm>
            <a:custGeom>
              <a:avLst/>
              <a:gdLst/>
              <a:ahLst/>
              <a:cxnLst/>
              <a:rect r="r" b="b" t="t" l="l"/>
              <a:pathLst>
                <a:path h="945920" w="4816592">
                  <a:moveTo>
                    <a:pt x="0" y="0"/>
                  </a:moveTo>
                  <a:lnTo>
                    <a:pt x="4816592" y="0"/>
                  </a:lnTo>
                  <a:lnTo>
                    <a:pt x="4816592" y="945920"/>
                  </a:lnTo>
                  <a:lnTo>
                    <a:pt x="0" y="945920"/>
                  </a:lnTo>
                  <a:close/>
                </a:path>
              </a:pathLst>
            </a:custGeom>
            <a:solidFill>
              <a:srgbClr val="F6F6F6"/>
            </a:solidFill>
          </p:spPr>
        </p:sp>
        <p:sp>
          <p:nvSpPr>
            <p:cNvPr name="TextBox 5" id="5"/>
            <p:cNvSpPr txBox="true"/>
            <p:nvPr/>
          </p:nvSpPr>
          <p:spPr>
            <a:xfrm>
              <a:off x="0" y="-47625"/>
              <a:ext cx="4816593" cy="993545"/>
            </a:xfrm>
            <a:prstGeom prst="rect">
              <a:avLst/>
            </a:prstGeom>
          </p:spPr>
          <p:txBody>
            <a:bodyPr anchor="ctr" rtlCol="false" tIns="50800" lIns="50800" bIns="50800" rIns="50800"/>
            <a:lstStyle/>
            <a:p>
              <a:pPr algn="ctr">
                <a:lnSpc>
                  <a:spcPts val="2479"/>
                </a:lnSpc>
              </a:pPr>
            </a:p>
          </p:txBody>
        </p:sp>
      </p:grpSp>
      <p:sp>
        <p:nvSpPr>
          <p:cNvPr name="Freeform 6" id="6"/>
          <p:cNvSpPr/>
          <p:nvPr/>
        </p:nvSpPr>
        <p:spPr>
          <a:xfrm flipH="false" flipV="false" rot="0">
            <a:off x="1028700" y="1216967"/>
            <a:ext cx="9483684" cy="5275938"/>
          </a:xfrm>
          <a:custGeom>
            <a:avLst/>
            <a:gdLst/>
            <a:ahLst/>
            <a:cxnLst/>
            <a:rect r="r" b="b" t="t" l="l"/>
            <a:pathLst>
              <a:path h="5275938" w="9483684">
                <a:moveTo>
                  <a:pt x="0" y="0"/>
                </a:moveTo>
                <a:lnTo>
                  <a:pt x="9483684" y="0"/>
                </a:lnTo>
                <a:lnTo>
                  <a:pt x="9483684" y="5275938"/>
                </a:lnTo>
                <a:lnTo>
                  <a:pt x="0" y="5275938"/>
                </a:lnTo>
                <a:lnTo>
                  <a:pt x="0" y="0"/>
                </a:lnTo>
                <a:close/>
              </a:path>
            </a:pathLst>
          </a:custGeom>
          <a:blipFill>
            <a:blip r:embed="rId2">
              <a:alphaModFix amt="50000"/>
            </a:blip>
            <a:stretch>
              <a:fillRect l="0" t="0" r="0" b="0"/>
            </a:stretch>
          </a:blipFill>
        </p:spPr>
      </p:sp>
      <p:sp>
        <p:nvSpPr>
          <p:cNvPr name="Freeform 7" id="7"/>
          <p:cNvSpPr/>
          <p:nvPr/>
        </p:nvSpPr>
        <p:spPr>
          <a:xfrm flipH="false" flipV="false" rot="0">
            <a:off x="7769956" y="1128712"/>
            <a:ext cx="8019261" cy="5207312"/>
          </a:xfrm>
          <a:custGeom>
            <a:avLst/>
            <a:gdLst/>
            <a:ahLst/>
            <a:cxnLst/>
            <a:rect r="r" b="b" t="t" l="l"/>
            <a:pathLst>
              <a:path h="5207312" w="8019261">
                <a:moveTo>
                  <a:pt x="0" y="0"/>
                </a:moveTo>
                <a:lnTo>
                  <a:pt x="8019260" y="0"/>
                </a:lnTo>
                <a:lnTo>
                  <a:pt x="8019260" y="5207313"/>
                </a:lnTo>
                <a:lnTo>
                  <a:pt x="0" y="5207313"/>
                </a:lnTo>
                <a:lnTo>
                  <a:pt x="0" y="0"/>
                </a:lnTo>
                <a:close/>
              </a:path>
            </a:pathLst>
          </a:custGeom>
          <a:blipFill>
            <a:blip r:embed="rId3"/>
            <a:stretch>
              <a:fillRect l="0" t="0" r="0" b="0"/>
            </a:stretch>
          </a:blipFill>
        </p:spPr>
      </p:sp>
      <p:sp>
        <p:nvSpPr>
          <p:cNvPr name="TextBox 8" id="8"/>
          <p:cNvSpPr txBox="true"/>
          <p:nvPr/>
        </p:nvSpPr>
        <p:spPr>
          <a:xfrm rot="0">
            <a:off x="5842304" y="311925"/>
            <a:ext cx="6603392" cy="542925"/>
          </a:xfrm>
          <a:prstGeom prst="rect">
            <a:avLst/>
          </a:prstGeom>
        </p:spPr>
        <p:txBody>
          <a:bodyPr anchor="t" rtlCol="false" tIns="0" lIns="0" bIns="0" rIns="0">
            <a:spAutoFit/>
          </a:bodyPr>
          <a:lstStyle/>
          <a:p>
            <a:pPr algn="l">
              <a:lnSpc>
                <a:spcPts val="4199"/>
              </a:lnSpc>
            </a:pPr>
            <a:r>
              <a:rPr lang="en-US" sz="3999">
                <a:solidFill>
                  <a:srgbClr val="FFFFFF"/>
                </a:solidFill>
                <a:latin typeface="Inter"/>
                <a:ea typeface="Inter"/>
                <a:cs typeface="Inter"/>
                <a:sym typeface="Inter"/>
              </a:rPr>
              <a:t>DEMOGRAPHIC ANALYSIS</a:t>
            </a:r>
          </a:p>
        </p:txBody>
      </p:sp>
      <p:sp>
        <p:nvSpPr>
          <p:cNvPr name="TextBox 9" id="9"/>
          <p:cNvSpPr txBox="true"/>
          <p:nvPr/>
        </p:nvSpPr>
        <p:spPr>
          <a:xfrm rot="0">
            <a:off x="2498784" y="6938876"/>
            <a:ext cx="13290433" cy="3152553"/>
          </a:xfrm>
          <a:prstGeom prst="rect">
            <a:avLst/>
          </a:prstGeom>
        </p:spPr>
        <p:txBody>
          <a:bodyPr anchor="t" rtlCol="false" tIns="0" lIns="0" bIns="0" rIns="0">
            <a:spAutoFit/>
          </a:bodyPr>
          <a:lstStyle/>
          <a:p>
            <a:pPr algn="just" marL="521146" indent="-260573" lvl="1">
              <a:lnSpc>
                <a:spcPts val="4248"/>
              </a:lnSpc>
              <a:buFont typeface="Arial"/>
              <a:buChar char="•"/>
            </a:pPr>
            <a:r>
              <a:rPr lang="en-US" b="true" sz="2413" spc="96">
                <a:solidFill>
                  <a:srgbClr val="000000"/>
                </a:solidFill>
                <a:latin typeface="Open Sans Medium"/>
                <a:ea typeface="Open Sans Medium"/>
                <a:cs typeface="Open Sans Medium"/>
                <a:sym typeface="Open Sans Medium"/>
              </a:rPr>
              <a:t>A table listing top companies by revenue contribution, sorted in descending order.</a:t>
            </a:r>
          </a:p>
          <a:p>
            <a:pPr algn="just" marL="521146" indent="-260573" lvl="1">
              <a:lnSpc>
                <a:spcPts val="4248"/>
              </a:lnSpc>
              <a:buFont typeface="Arial"/>
              <a:buChar char="•"/>
            </a:pPr>
            <a:r>
              <a:rPr lang="en-US" b="true" sz="2413" spc="96">
                <a:solidFill>
                  <a:srgbClr val="000000"/>
                </a:solidFill>
                <a:latin typeface="Open Sans Medium"/>
                <a:ea typeface="Open Sans Medium"/>
                <a:cs typeface="Open Sans Medium"/>
                <a:sym typeface="Open Sans Medium"/>
              </a:rPr>
              <a:t>Major Contribution by a Company: </a:t>
            </a:r>
            <a:r>
              <a:rPr lang="en-US" b="true" sz="2413" spc="96">
                <a:solidFill>
                  <a:srgbClr val="000000"/>
                </a:solidFill>
                <a:latin typeface="Open Sans Bold"/>
                <a:ea typeface="Open Sans Bold"/>
                <a:cs typeface="Open Sans Bold"/>
                <a:sym typeface="Open Sans Bold"/>
              </a:rPr>
              <a:t>SYNGENTA INDIA PVT LTD</a:t>
            </a:r>
            <a:r>
              <a:rPr lang="en-US" b="true" sz="2413" spc="96">
                <a:solidFill>
                  <a:srgbClr val="000000"/>
                </a:solidFill>
                <a:latin typeface="Open Sans Medium"/>
                <a:ea typeface="Open Sans Medium"/>
                <a:cs typeface="Open Sans Medium"/>
                <a:sym typeface="Open Sans Medium"/>
              </a:rPr>
              <a:t>. with the Revenue Contribution: </a:t>
            </a:r>
            <a:r>
              <a:rPr lang="en-US" b="true" sz="2413" spc="96">
                <a:solidFill>
                  <a:srgbClr val="000000"/>
                </a:solidFill>
                <a:latin typeface="Open Sans Bold"/>
                <a:ea typeface="Open Sans Bold"/>
                <a:cs typeface="Open Sans Bold"/>
                <a:sym typeface="Open Sans Bold"/>
              </a:rPr>
              <a:t>Rs. 2,76,394</a:t>
            </a:r>
            <a:r>
              <a:rPr lang="en-US" b="true" sz="2413" spc="96">
                <a:solidFill>
                  <a:srgbClr val="000000"/>
                </a:solidFill>
                <a:latin typeface="Open Sans Medium"/>
                <a:ea typeface="Open Sans Medium"/>
                <a:cs typeface="Open Sans Medium"/>
                <a:sym typeface="Open Sans Medium"/>
              </a:rPr>
              <a:t>.</a:t>
            </a:r>
          </a:p>
          <a:p>
            <a:pPr algn="just" marL="521146" indent="-260573" lvl="1">
              <a:lnSpc>
                <a:spcPts val="4248"/>
              </a:lnSpc>
              <a:buFont typeface="Arial"/>
              <a:buChar char="•"/>
            </a:pPr>
            <a:r>
              <a:rPr lang="en-US" b="true" sz="2413" spc="96">
                <a:solidFill>
                  <a:srgbClr val="000000"/>
                </a:solidFill>
                <a:latin typeface="Open Sans Medium"/>
                <a:ea typeface="Open Sans Medium"/>
                <a:cs typeface="Open Sans Medium"/>
                <a:sym typeface="Open Sans Medium"/>
              </a:rPr>
              <a:t>Top contributing companies include DHANUKA AGRITECH Ltd, OAM Industries, and others, as shown in the table.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9D9D9F"/>
        </a:solidFill>
      </p:bgPr>
    </p:bg>
    <p:spTree>
      <p:nvGrpSpPr>
        <p:cNvPr id="1" name=""/>
        <p:cNvGrpSpPr/>
        <p:nvPr/>
      </p:nvGrpSpPr>
      <p:grpSpPr>
        <a:xfrm>
          <a:off x="0" y="0"/>
          <a:ext cx="0" cy="0"/>
          <a:chOff x="0" y="0"/>
          <a:chExt cx="0" cy="0"/>
        </a:xfrm>
      </p:grpSpPr>
      <p:sp>
        <p:nvSpPr>
          <p:cNvPr name="AutoShape 2" id="2"/>
          <p:cNvSpPr/>
          <p:nvPr/>
        </p:nvSpPr>
        <p:spPr>
          <a:xfrm>
            <a:off x="7145046" y="990600"/>
            <a:ext cx="3997907" cy="0"/>
          </a:xfrm>
          <a:prstGeom prst="line">
            <a:avLst/>
          </a:prstGeom>
          <a:ln cap="flat" w="47625">
            <a:solidFill>
              <a:srgbClr val="FFFFFF"/>
            </a:solidFill>
            <a:prstDash val="solid"/>
            <a:headEnd type="none" len="sm" w="sm"/>
            <a:tailEnd type="none" len="sm" w="sm"/>
          </a:ln>
        </p:spPr>
      </p:sp>
      <p:grpSp>
        <p:nvGrpSpPr>
          <p:cNvPr name="Group 3" id="3"/>
          <p:cNvGrpSpPr/>
          <p:nvPr/>
        </p:nvGrpSpPr>
        <p:grpSpPr>
          <a:xfrm rot="0">
            <a:off x="0" y="6695459"/>
            <a:ext cx="18288000" cy="3591541"/>
            <a:chOff x="0" y="0"/>
            <a:chExt cx="4816593" cy="945920"/>
          </a:xfrm>
        </p:grpSpPr>
        <p:sp>
          <p:nvSpPr>
            <p:cNvPr name="Freeform 4" id="4"/>
            <p:cNvSpPr/>
            <p:nvPr/>
          </p:nvSpPr>
          <p:spPr>
            <a:xfrm flipH="false" flipV="false" rot="0">
              <a:off x="0" y="0"/>
              <a:ext cx="4816592" cy="945920"/>
            </a:xfrm>
            <a:custGeom>
              <a:avLst/>
              <a:gdLst/>
              <a:ahLst/>
              <a:cxnLst/>
              <a:rect r="r" b="b" t="t" l="l"/>
              <a:pathLst>
                <a:path h="945920" w="4816592">
                  <a:moveTo>
                    <a:pt x="0" y="0"/>
                  </a:moveTo>
                  <a:lnTo>
                    <a:pt x="4816592" y="0"/>
                  </a:lnTo>
                  <a:lnTo>
                    <a:pt x="4816592" y="945920"/>
                  </a:lnTo>
                  <a:lnTo>
                    <a:pt x="0" y="945920"/>
                  </a:lnTo>
                  <a:close/>
                </a:path>
              </a:pathLst>
            </a:custGeom>
            <a:solidFill>
              <a:srgbClr val="F6F6F6"/>
            </a:solidFill>
          </p:spPr>
        </p:sp>
        <p:sp>
          <p:nvSpPr>
            <p:cNvPr name="TextBox 5" id="5"/>
            <p:cNvSpPr txBox="true"/>
            <p:nvPr/>
          </p:nvSpPr>
          <p:spPr>
            <a:xfrm>
              <a:off x="0" y="-47625"/>
              <a:ext cx="4816593" cy="993545"/>
            </a:xfrm>
            <a:prstGeom prst="rect">
              <a:avLst/>
            </a:prstGeom>
          </p:spPr>
          <p:txBody>
            <a:bodyPr anchor="ctr" rtlCol="false" tIns="50800" lIns="50800" bIns="50800" rIns="50800"/>
            <a:lstStyle/>
            <a:p>
              <a:pPr algn="ctr">
                <a:lnSpc>
                  <a:spcPts val="2479"/>
                </a:lnSpc>
              </a:pPr>
            </a:p>
          </p:txBody>
        </p:sp>
      </p:grpSp>
      <p:sp>
        <p:nvSpPr>
          <p:cNvPr name="Freeform 6" id="6"/>
          <p:cNvSpPr/>
          <p:nvPr/>
        </p:nvSpPr>
        <p:spPr>
          <a:xfrm flipH="false" flipV="false" rot="0">
            <a:off x="4499952" y="1289100"/>
            <a:ext cx="9288096" cy="5185323"/>
          </a:xfrm>
          <a:custGeom>
            <a:avLst/>
            <a:gdLst/>
            <a:ahLst/>
            <a:cxnLst/>
            <a:rect r="r" b="b" t="t" l="l"/>
            <a:pathLst>
              <a:path h="5185323" w="9288096">
                <a:moveTo>
                  <a:pt x="0" y="0"/>
                </a:moveTo>
                <a:lnTo>
                  <a:pt x="9288096" y="0"/>
                </a:lnTo>
                <a:lnTo>
                  <a:pt x="9288096" y="5185322"/>
                </a:lnTo>
                <a:lnTo>
                  <a:pt x="0" y="5185322"/>
                </a:lnTo>
                <a:lnTo>
                  <a:pt x="0" y="0"/>
                </a:lnTo>
                <a:close/>
              </a:path>
            </a:pathLst>
          </a:custGeom>
          <a:blipFill>
            <a:blip r:embed="rId2"/>
            <a:stretch>
              <a:fillRect l="0" t="0" r="0" b="0"/>
            </a:stretch>
          </a:blipFill>
        </p:spPr>
      </p:sp>
      <p:sp>
        <p:nvSpPr>
          <p:cNvPr name="TextBox 7" id="7"/>
          <p:cNvSpPr txBox="true"/>
          <p:nvPr/>
        </p:nvSpPr>
        <p:spPr>
          <a:xfrm rot="0">
            <a:off x="5931369" y="311925"/>
            <a:ext cx="6425262" cy="542925"/>
          </a:xfrm>
          <a:prstGeom prst="rect">
            <a:avLst/>
          </a:prstGeom>
        </p:spPr>
        <p:txBody>
          <a:bodyPr anchor="t" rtlCol="false" tIns="0" lIns="0" bIns="0" rIns="0">
            <a:spAutoFit/>
          </a:bodyPr>
          <a:lstStyle/>
          <a:p>
            <a:pPr algn="l">
              <a:lnSpc>
                <a:spcPts val="4199"/>
              </a:lnSpc>
            </a:pPr>
            <a:r>
              <a:rPr lang="en-US" sz="3999">
                <a:solidFill>
                  <a:srgbClr val="FFFFFF"/>
                </a:solidFill>
                <a:latin typeface="Inter"/>
                <a:ea typeface="Inter"/>
                <a:cs typeface="Inter"/>
                <a:sym typeface="Inter"/>
              </a:rPr>
              <a:t>OPTIMIZATION ANALYSIS</a:t>
            </a:r>
          </a:p>
        </p:txBody>
      </p:sp>
      <p:sp>
        <p:nvSpPr>
          <p:cNvPr name="TextBox 8" id="8"/>
          <p:cNvSpPr txBox="true"/>
          <p:nvPr/>
        </p:nvSpPr>
        <p:spPr>
          <a:xfrm rot="0">
            <a:off x="2536866" y="6869640"/>
            <a:ext cx="13214267" cy="2620137"/>
          </a:xfrm>
          <a:prstGeom prst="rect">
            <a:avLst/>
          </a:prstGeom>
        </p:spPr>
        <p:txBody>
          <a:bodyPr anchor="t" rtlCol="false" tIns="0" lIns="0" bIns="0" rIns="0">
            <a:spAutoFit/>
          </a:bodyPr>
          <a:lstStyle/>
          <a:p>
            <a:pPr algn="just" marL="0" indent="0" lvl="0">
              <a:lnSpc>
                <a:spcPts val="4224"/>
              </a:lnSpc>
            </a:pPr>
            <a:r>
              <a:rPr lang="en-US" sz="2400" spc="96">
                <a:solidFill>
                  <a:srgbClr val="000000"/>
                </a:solidFill>
                <a:latin typeface="Open Sans"/>
                <a:ea typeface="Open Sans"/>
                <a:cs typeface="Open Sans"/>
                <a:sym typeface="Open Sans"/>
              </a:rPr>
              <a:t>Optimizing operations is essential for enhancing customer satisfaction and improving efficiency. This page explores critical metrics such as checkout timings, session-wise customer behavior, and breakfast preferences, alongside weekday vs. weekend trends. These insights provide actionable data to refine staffing, menu offerings, and promotional strategies, ensuring better resource utilization and higher returns.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9D9D9F"/>
        </a:solidFill>
      </p:bgPr>
    </p:bg>
    <p:spTree>
      <p:nvGrpSpPr>
        <p:cNvPr id="1" name=""/>
        <p:cNvGrpSpPr/>
        <p:nvPr/>
      </p:nvGrpSpPr>
      <p:grpSpPr>
        <a:xfrm>
          <a:off x="0" y="0"/>
          <a:ext cx="0" cy="0"/>
          <a:chOff x="0" y="0"/>
          <a:chExt cx="0" cy="0"/>
        </a:xfrm>
      </p:grpSpPr>
      <p:sp>
        <p:nvSpPr>
          <p:cNvPr name="AutoShape 2" id="2"/>
          <p:cNvSpPr/>
          <p:nvPr/>
        </p:nvSpPr>
        <p:spPr>
          <a:xfrm>
            <a:off x="7145046" y="990600"/>
            <a:ext cx="3997907" cy="0"/>
          </a:xfrm>
          <a:prstGeom prst="line">
            <a:avLst/>
          </a:prstGeom>
          <a:ln cap="flat" w="47625">
            <a:solidFill>
              <a:srgbClr val="FFFFFF"/>
            </a:solidFill>
            <a:prstDash val="solid"/>
            <a:headEnd type="none" len="sm" w="sm"/>
            <a:tailEnd type="none" len="sm" w="sm"/>
          </a:ln>
        </p:spPr>
      </p:sp>
      <p:grpSp>
        <p:nvGrpSpPr>
          <p:cNvPr name="Group 3" id="3"/>
          <p:cNvGrpSpPr/>
          <p:nvPr/>
        </p:nvGrpSpPr>
        <p:grpSpPr>
          <a:xfrm rot="0">
            <a:off x="0" y="6695459"/>
            <a:ext cx="18288000" cy="3591541"/>
            <a:chOff x="0" y="0"/>
            <a:chExt cx="4816593" cy="945920"/>
          </a:xfrm>
        </p:grpSpPr>
        <p:sp>
          <p:nvSpPr>
            <p:cNvPr name="Freeform 4" id="4"/>
            <p:cNvSpPr/>
            <p:nvPr/>
          </p:nvSpPr>
          <p:spPr>
            <a:xfrm flipH="false" flipV="false" rot="0">
              <a:off x="0" y="0"/>
              <a:ext cx="4816592" cy="945920"/>
            </a:xfrm>
            <a:custGeom>
              <a:avLst/>
              <a:gdLst/>
              <a:ahLst/>
              <a:cxnLst/>
              <a:rect r="r" b="b" t="t" l="l"/>
              <a:pathLst>
                <a:path h="945920" w="4816592">
                  <a:moveTo>
                    <a:pt x="0" y="0"/>
                  </a:moveTo>
                  <a:lnTo>
                    <a:pt x="4816592" y="0"/>
                  </a:lnTo>
                  <a:lnTo>
                    <a:pt x="4816592" y="945920"/>
                  </a:lnTo>
                  <a:lnTo>
                    <a:pt x="0" y="945920"/>
                  </a:lnTo>
                  <a:close/>
                </a:path>
              </a:pathLst>
            </a:custGeom>
            <a:solidFill>
              <a:srgbClr val="F6F6F6"/>
            </a:solidFill>
          </p:spPr>
        </p:sp>
        <p:sp>
          <p:nvSpPr>
            <p:cNvPr name="TextBox 5" id="5"/>
            <p:cNvSpPr txBox="true"/>
            <p:nvPr/>
          </p:nvSpPr>
          <p:spPr>
            <a:xfrm>
              <a:off x="0" y="-47625"/>
              <a:ext cx="4816593" cy="993545"/>
            </a:xfrm>
            <a:prstGeom prst="rect">
              <a:avLst/>
            </a:prstGeom>
          </p:spPr>
          <p:txBody>
            <a:bodyPr anchor="ctr" rtlCol="false" tIns="50800" lIns="50800" bIns="50800" rIns="50800"/>
            <a:lstStyle/>
            <a:p>
              <a:pPr algn="ctr">
                <a:lnSpc>
                  <a:spcPts val="2479"/>
                </a:lnSpc>
              </a:pPr>
            </a:p>
          </p:txBody>
        </p:sp>
      </p:grpSp>
      <p:sp>
        <p:nvSpPr>
          <p:cNvPr name="Freeform 6" id="6"/>
          <p:cNvSpPr/>
          <p:nvPr/>
        </p:nvSpPr>
        <p:spPr>
          <a:xfrm flipH="false" flipV="false" rot="0">
            <a:off x="1287321" y="1289100"/>
            <a:ext cx="9191997" cy="5131673"/>
          </a:xfrm>
          <a:custGeom>
            <a:avLst/>
            <a:gdLst/>
            <a:ahLst/>
            <a:cxnLst/>
            <a:rect r="r" b="b" t="t" l="l"/>
            <a:pathLst>
              <a:path h="5131673" w="9191997">
                <a:moveTo>
                  <a:pt x="0" y="0"/>
                </a:moveTo>
                <a:lnTo>
                  <a:pt x="9191997" y="0"/>
                </a:lnTo>
                <a:lnTo>
                  <a:pt x="9191997" y="5131672"/>
                </a:lnTo>
                <a:lnTo>
                  <a:pt x="0" y="5131672"/>
                </a:lnTo>
                <a:lnTo>
                  <a:pt x="0" y="0"/>
                </a:lnTo>
                <a:close/>
              </a:path>
            </a:pathLst>
          </a:custGeom>
          <a:blipFill>
            <a:blip r:embed="rId2">
              <a:alphaModFix amt="50000"/>
            </a:blip>
            <a:stretch>
              <a:fillRect l="0" t="0" r="0" b="0"/>
            </a:stretch>
          </a:blipFill>
        </p:spPr>
      </p:sp>
      <p:sp>
        <p:nvSpPr>
          <p:cNvPr name="Freeform 7" id="7"/>
          <p:cNvSpPr/>
          <p:nvPr/>
        </p:nvSpPr>
        <p:spPr>
          <a:xfrm flipH="false" flipV="false" rot="0">
            <a:off x="9736086" y="1851606"/>
            <a:ext cx="3893426" cy="4078150"/>
          </a:xfrm>
          <a:custGeom>
            <a:avLst/>
            <a:gdLst/>
            <a:ahLst/>
            <a:cxnLst/>
            <a:rect r="r" b="b" t="t" l="l"/>
            <a:pathLst>
              <a:path h="4078150" w="3893426">
                <a:moveTo>
                  <a:pt x="0" y="0"/>
                </a:moveTo>
                <a:lnTo>
                  <a:pt x="3893426" y="0"/>
                </a:lnTo>
                <a:lnTo>
                  <a:pt x="3893426" y="4078151"/>
                </a:lnTo>
                <a:lnTo>
                  <a:pt x="0" y="4078151"/>
                </a:lnTo>
                <a:lnTo>
                  <a:pt x="0" y="0"/>
                </a:lnTo>
                <a:close/>
              </a:path>
            </a:pathLst>
          </a:custGeom>
          <a:blipFill>
            <a:blip r:embed="rId3"/>
            <a:stretch>
              <a:fillRect l="0" t="0" r="0" b="0"/>
            </a:stretch>
          </a:blipFill>
        </p:spPr>
      </p:sp>
      <p:sp>
        <p:nvSpPr>
          <p:cNvPr name="TextBox 8" id="8"/>
          <p:cNvSpPr txBox="true"/>
          <p:nvPr/>
        </p:nvSpPr>
        <p:spPr>
          <a:xfrm rot="0">
            <a:off x="5931369" y="311925"/>
            <a:ext cx="6425262" cy="542925"/>
          </a:xfrm>
          <a:prstGeom prst="rect">
            <a:avLst/>
          </a:prstGeom>
        </p:spPr>
        <p:txBody>
          <a:bodyPr anchor="t" rtlCol="false" tIns="0" lIns="0" bIns="0" rIns="0">
            <a:spAutoFit/>
          </a:bodyPr>
          <a:lstStyle/>
          <a:p>
            <a:pPr algn="l">
              <a:lnSpc>
                <a:spcPts val="4199"/>
              </a:lnSpc>
            </a:pPr>
            <a:r>
              <a:rPr lang="en-US" sz="3999">
                <a:solidFill>
                  <a:srgbClr val="FFFFFF"/>
                </a:solidFill>
                <a:latin typeface="Inter"/>
                <a:ea typeface="Inter"/>
                <a:cs typeface="Inter"/>
                <a:sym typeface="Inter"/>
              </a:rPr>
              <a:t>OPTIMIZATION ANALYSIS</a:t>
            </a:r>
          </a:p>
        </p:txBody>
      </p:sp>
      <p:sp>
        <p:nvSpPr>
          <p:cNvPr name="TextBox 9" id="9"/>
          <p:cNvSpPr txBox="true"/>
          <p:nvPr/>
        </p:nvSpPr>
        <p:spPr>
          <a:xfrm rot="0">
            <a:off x="2536866" y="6869640"/>
            <a:ext cx="13496920" cy="2102518"/>
          </a:xfrm>
          <a:prstGeom prst="rect">
            <a:avLst/>
          </a:prstGeom>
        </p:spPr>
        <p:txBody>
          <a:bodyPr anchor="t" rtlCol="false" tIns="0" lIns="0" bIns="0" rIns="0">
            <a:spAutoFit/>
          </a:bodyPr>
          <a:lstStyle/>
          <a:p>
            <a:pPr algn="just" marL="522326" indent="-261163" lvl="1">
              <a:lnSpc>
                <a:spcPts val="4257"/>
              </a:lnSpc>
              <a:buFont typeface="Arial"/>
              <a:buChar char="•"/>
            </a:pPr>
            <a:r>
              <a:rPr lang="en-US" sz="2419" spc="96">
                <a:solidFill>
                  <a:srgbClr val="000000"/>
                </a:solidFill>
                <a:latin typeface="Open Sans"/>
                <a:ea typeface="Open Sans"/>
                <a:cs typeface="Open Sans"/>
                <a:sym typeface="Open Sans"/>
              </a:rPr>
              <a:t>Breaks down transactions with and without breakfast options.</a:t>
            </a:r>
          </a:p>
          <a:p>
            <a:pPr algn="just" marL="522326" indent="-261163" lvl="1">
              <a:lnSpc>
                <a:spcPts val="4257"/>
              </a:lnSpc>
              <a:buFont typeface="Arial"/>
              <a:buChar char="•"/>
            </a:pPr>
            <a:r>
              <a:rPr lang="en-US" sz="2419" spc="96">
                <a:solidFill>
                  <a:srgbClr val="000000"/>
                </a:solidFill>
                <a:latin typeface="Open Sans"/>
                <a:ea typeface="Open Sans"/>
                <a:cs typeface="Open Sans"/>
                <a:sym typeface="Open Sans"/>
              </a:rPr>
              <a:t>Around 39.78% of transactions include breakfast, while 31.26% do not. The remaining percentage accounts for cases where breakfast data is unavailable</a:t>
            </a:r>
          </a:p>
          <a:p>
            <a:pPr algn="just" marL="522326" indent="-261163" lvl="1">
              <a:lnSpc>
                <a:spcPts val="4257"/>
              </a:lnSpc>
              <a:buFont typeface="Arial"/>
              <a:buChar char="•"/>
            </a:pPr>
            <a:r>
              <a:rPr lang="en-US" sz="2419" spc="96">
                <a:solidFill>
                  <a:srgbClr val="000000"/>
                </a:solidFill>
                <a:latin typeface="Open Sans"/>
                <a:ea typeface="Open Sans"/>
                <a:cs typeface="Open Sans"/>
                <a:sym typeface="Open Sans"/>
              </a:rPr>
              <a:t>Enhance breakfast offerings to convert non-breakfast customers.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9D9D9F"/>
        </a:solidFill>
      </p:bgPr>
    </p:bg>
    <p:spTree>
      <p:nvGrpSpPr>
        <p:cNvPr id="1" name=""/>
        <p:cNvGrpSpPr/>
        <p:nvPr/>
      </p:nvGrpSpPr>
      <p:grpSpPr>
        <a:xfrm>
          <a:off x="0" y="0"/>
          <a:ext cx="0" cy="0"/>
          <a:chOff x="0" y="0"/>
          <a:chExt cx="0" cy="0"/>
        </a:xfrm>
      </p:grpSpPr>
      <p:sp>
        <p:nvSpPr>
          <p:cNvPr name="AutoShape 2" id="2"/>
          <p:cNvSpPr/>
          <p:nvPr/>
        </p:nvSpPr>
        <p:spPr>
          <a:xfrm>
            <a:off x="7145046" y="990600"/>
            <a:ext cx="3997907" cy="0"/>
          </a:xfrm>
          <a:prstGeom prst="line">
            <a:avLst/>
          </a:prstGeom>
          <a:ln cap="flat" w="47625">
            <a:solidFill>
              <a:srgbClr val="FFFFFF"/>
            </a:solidFill>
            <a:prstDash val="solid"/>
            <a:headEnd type="none" len="sm" w="sm"/>
            <a:tailEnd type="none" len="sm" w="sm"/>
          </a:ln>
        </p:spPr>
      </p:sp>
      <p:grpSp>
        <p:nvGrpSpPr>
          <p:cNvPr name="Group 3" id="3"/>
          <p:cNvGrpSpPr/>
          <p:nvPr/>
        </p:nvGrpSpPr>
        <p:grpSpPr>
          <a:xfrm rot="0">
            <a:off x="0" y="6695459"/>
            <a:ext cx="18288000" cy="3591541"/>
            <a:chOff x="0" y="0"/>
            <a:chExt cx="4816593" cy="945920"/>
          </a:xfrm>
        </p:grpSpPr>
        <p:sp>
          <p:nvSpPr>
            <p:cNvPr name="Freeform 4" id="4"/>
            <p:cNvSpPr/>
            <p:nvPr/>
          </p:nvSpPr>
          <p:spPr>
            <a:xfrm flipH="false" flipV="false" rot="0">
              <a:off x="0" y="0"/>
              <a:ext cx="4816592" cy="945920"/>
            </a:xfrm>
            <a:custGeom>
              <a:avLst/>
              <a:gdLst/>
              <a:ahLst/>
              <a:cxnLst/>
              <a:rect r="r" b="b" t="t" l="l"/>
              <a:pathLst>
                <a:path h="945920" w="4816592">
                  <a:moveTo>
                    <a:pt x="0" y="0"/>
                  </a:moveTo>
                  <a:lnTo>
                    <a:pt x="4816592" y="0"/>
                  </a:lnTo>
                  <a:lnTo>
                    <a:pt x="4816592" y="945920"/>
                  </a:lnTo>
                  <a:lnTo>
                    <a:pt x="0" y="945920"/>
                  </a:lnTo>
                  <a:close/>
                </a:path>
              </a:pathLst>
            </a:custGeom>
            <a:solidFill>
              <a:srgbClr val="F6F6F6"/>
            </a:solidFill>
          </p:spPr>
        </p:sp>
        <p:sp>
          <p:nvSpPr>
            <p:cNvPr name="TextBox 5" id="5"/>
            <p:cNvSpPr txBox="true"/>
            <p:nvPr/>
          </p:nvSpPr>
          <p:spPr>
            <a:xfrm>
              <a:off x="0" y="-47625"/>
              <a:ext cx="4816593" cy="993545"/>
            </a:xfrm>
            <a:prstGeom prst="rect">
              <a:avLst/>
            </a:prstGeom>
          </p:spPr>
          <p:txBody>
            <a:bodyPr anchor="ctr" rtlCol="false" tIns="50800" lIns="50800" bIns="50800" rIns="50800"/>
            <a:lstStyle/>
            <a:p>
              <a:pPr algn="ctr">
                <a:lnSpc>
                  <a:spcPts val="2479"/>
                </a:lnSpc>
              </a:pPr>
            </a:p>
          </p:txBody>
        </p:sp>
      </p:grpSp>
      <p:sp>
        <p:nvSpPr>
          <p:cNvPr name="Freeform 6" id="6"/>
          <p:cNvSpPr/>
          <p:nvPr/>
        </p:nvSpPr>
        <p:spPr>
          <a:xfrm flipH="false" flipV="false" rot="0">
            <a:off x="1287321" y="1289100"/>
            <a:ext cx="9288096" cy="5185323"/>
          </a:xfrm>
          <a:custGeom>
            <a:avLst/>
            <a:gdLst/>
            <a:ahLst/>
            <a:cxnLst/>
            <a:rect r="r" b="b" t="t" l="l"/>
            <a:pathLst>
              <a:path h="5185323" w="9288096">
                <a:moveTo>
                  <a:pt x="0" y="0"/>
                </a:moveTo>
                <a:lnTo>
                  <a:pt x="9288096" y="0"/>
                </a:lnTo>
                <a:lnTo>
                  <a:pt x="9288096" y="5185322"/>
                </a:lnTo>
                <a:lnTo>
                  <a:pt x="0" y="5185322"/>
                </a:lnTo>
                <a:lnTo>
                  <a:pt x="0" y="0"/>
                </a:lnTo>
                <a:close/>
              </a:path>
            </a:pathLst>
          </a:custGeom>
          <a:blipFill>
            <a:blip r:embed="rId2">
              <a:alphaModFix amt="50000"/>
            </a:blip>
            <a:stretch>
              <a:fillRect l="0" t="0" r="0" b="0"/>
            </a:stretch>
          </a:blipFill>
        </p:spPr>
      </p:sp>
      <p:sp>
        <p:nvSpPr>
          <p:cNvPr name="Freeform 7" id="7"/>
          <p:cNvSpPr/>
          <p:nvPr/>
        </p:nvSpPr>
        <p:spPr>
          <a:xfrm flipH="false" flipV="false" rot="0">
            <a:off x="9659814" y="1396598"/>
            <a:ext cx="4032849" cy="4253625"/>
          </a:xfrm>
          <a:custGeom>
            <a:avLst/>
            <a:gdLst/>
            <a:ahLst/>
            <a:cxnLst/>
            <a:rect r="r" b="b" t="t" l="l"/>
            <a:pathLst>
              <a:path h="4253625" w="4032849">
                <a:moveTo>
                  <a:pt x="0" y="0"/>
                </a:moveTo>
                <a:lnTo>
                  <a:pt x="4032849" y="0"/>
                </a:lnTo>
                <a:lnTo>
                  <a:pt x="4032849" y="4253625"/>
                </a:lnTo>
                <a:lnTo>
                  <a:pt x="0" y="4253625"/>
                </a:lnTo>
                <a:lnTo>
                  <a:pt x="0" y="0"/>
                </a:lnTo>
                <a:close/>
              </a:path>
            </a:pathLst>
          </a:custGeom>
          <a:blipFill>
            <a:blip r:embed="rId3"/>
            <a:stretch>
              <a:fillRect l="0" t="0" r="0" b="0"/>
            </a:stretch>
          </a:blipFill>
        </p:spPr>
      </p:sp>
      <p:sp>
        <p:nvSpPr>
          <p:cNvPr name="TextBox 8" id="8"/>
          <p:cNvSpPr txBox="true"/>
          <p:nvPr/>
        </p:nvSpPr>
        <p:spPr>
          <a:xfrm rot="0">
            <a:off x="5931369" y="311925"/>
            <a:ext cx="6425262" cy="542925"/>
          </a:xfrm>
          <a:prstGeom prst="rect">
            <a:avLst/>
          </a:prstGeom>
        </p:spPr>
        <p:txBody>
          <a:bodyPr anchor="t" rtlCol="false" tIns="0" lIns="0" bIns="0" rIns="0">
            <a:spAutoFit/>
          </a:bodyPr>
          <a:lstStyle/>
          <a:p>
            <a:pPr algn="l">
              <a:lnSpc>
                <a:spcPts val="4199"/>
              </a:lnSpc>
            </a:pPr>
            <a:r>
              <a:rPr lang="en-US" sz="3999">
                <a:solidFill>
                  <a:srgbClr val="FFFFFF"/>
                </a:solidFill>
                <a:latin typeface="Inter"/>
                <a:ea typeface="Inter"/>
                <a:cs typeface="Inter"/>
                <a:sym typeface="Inter"/>
              </a:rPr>
              <a:t>OPTIMIZATION ANALYSIS</a:t>
            </a:r>
          </a:p>
        </p:txBody>
      </p:sp>
      <p:sp>
        <p:nvSpPr>
          <p:cNvPr name="TextBox 9" id="9"/>
          <p:cNvSpPr txBox="true"/>
          <p:nvPr/>
        </p:nvSpPr>
        <p:spPr>
          <a:xfrm rot="0">
            <a:off x="2536866" y="6869640"/>
            <a:ext cx="13496920" cy="2102518"/>
          </a:xfrm>
          <a:prstGeom prst="rect">
            <a:avLst/>
          </a:prstGeom>
        </p:spPr>
        <p:txBody>
          <a:bodyPr anchor="t" rtlCol="false" tIns="0" lIns="0" bIns="0" rIns="0">
            <a:spAutoFit/>
          </a:bodyPr>
          <a:lstStyle/>
          <a:p>
            <a:pPr algn="just" marL="522326" indent="-261163" lvl="1">
              <a:lnSpc>
                <a:spcPts val="4257"/>
              </a:lnSpc>
              <a:buFont typeface="Arial"/>
              <a:buChar char="•"/>
            </a:pPr>
            <a:r>
              <a:rPr lang="en-US" sz="2419" spc="96">
                <a:solidFill>
                  <a:srgbClr val="000000"/>
                </a:solidFill>
                <a:latin typeface="Open Sans"/>
                <a:ea typeface="Open Sans"/>
                <a:cs typeface="Open Sans"/>
                <a:sym typeface="Open Sans"/>
              </a:rPr>
              <a:t>Compares the total number of transactions during weekdays versus weekends.</a:t>
            </a:r>
          </a:p>
          <a:p>
            <a:pPr algn="just" marL="522326" indent="-261163" lvl="1">
              <a:lnSpc>
                <a:spcPts val="4257"/>
              </a:lnSpc>
              <a:buFont typeface="Arial"/>
              <a:buChar char="•"/>
            </a:pPr>
            <a:r>
              <a:rPr lang="en-US" sz="2419" spc="96">
                <a:solidFill>
                  <a:srgbClr val="000000"/>
                </a:solidFill>
                <a:latin typeface="Open Sans"/>
                <a:ea typeface="Open Sans"/>
                <a:cs typeface="Open Sans"/>
                <a:sym typeface="Open Sans"/>
              </a:rPr>
              <a:t>Weekdays account for the majority of transactions (2211 transactions), with weekends significantly lower (782 transactions).</a:t>
            </a:r>
          </a:p>
          <a:p>
            <a:pPr algn="just" marL="522326" indent="-261163" lvl="1">
              <a:lnSpc>
                <a:spcPts val="4257"/>
              </a:lnSpc>
              <a:buFont typeface="Arial"/>
              <a:buChar char="•"/>
            </a:pPr>
            <a:r>
              <a:rPr lang="en-US" sz="2419" spc="96">
                <a:solidFill>
                  <a:srgbClr val="000000"/>
                </a:solidFill>
                <a:latin typeface="Open Sans"/>
                <a:ea typeface="Open Sans"/>
                <a:cs typeface="Open Sans"/>
                <a:sym typeface="Open Sans"/>
              </a:rPr>
              <a:t>Suggests maintenance related work to be done on weekends.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9D9D9F"/>
        </a:solidFill>
      </p:bgPr>
    </p:bg>
    <p:spTree>
      <p:nvGrpSpPr>
        <p:cNvPr id="1" name=""/>
        <p:cNvGrpSpPr/>
        <p:nvPr/>
      </p:nvGrpSpPr>
      <p:grpSpPr>
        <a:xfrm>
          <a:off x="0" y="0"/>
          <a:ext cx="0" cy="0"/>
          <a:chOff x="0" y="0"/>
          <a:chExt cx="0" cy="0"/>
        </a:xfrm>
      </p:grpSpPr>
      <p:sp>
        <p:nvSpPr>
          <p:cNvPr name="AutoShape 2" id="2"/>
          <p:cNvSpPr/>
          <p:nvPr/>
        </p:nvSpPr>
        <p:spPr>
          <a:xfrm>
            <a:off x="7145046" y="990600"/>
            <a:ext cx="3997907" cy="0"/>
          </a:xfrm>
          <a:prstGeom prst="line">
            <a:avLst/>
          </a:prstGeom>
          <a:ln cap="flat" w="47625">
            <a:solidFill>
              <a:srgbClr val="FFFFFF"/>
            </a:solidFill>
            <a:prstDash val="solid"/>
            <a:headEnd type="none" len="sm" w="sm"/>
            <a:tailEnd type="none" len="sm" w="sm"/>
          </a:ln>
        </p:spPr>
      </p:sp>
      <p:grpSp>
        <p:nvGrpSpPr>
          <p:cNvPr name="Group 3" id="3"/>
          <p:cNvGrpSpPr/>
          <p:nvPr/>
        </p:nvGrpSpPr>
        <p:grpSpPr>
          <a:xfrm rot="0">
            <a:off x="0" y="5834727"/>
            <a:ext cx="18288000" cy="4452273"/>
            <a:chOff x="0" y="0"/>
            <a:chExt cx="4816593" cy="1172615"/>
          </a:xfrm>
        </p:grpSpPr>
        <p:sp>
          <p:nvSpPr>
            <p:cNvPr name="Freeform 4" id="4"/>
            <p:cNvSpPr/>
            <p:nvPr/>
          </p:nvSpPr>
          <p:spPr>
            <a:xfrm flipH="false" flipV="false" rot="0">
              <a:off x="0" y="0"/>
              <a:ext cx="4816592" cy="1172615"/>
            </a:xfrm>
            <a:custGeom>
              <a:avLst/>
              <a:gdLst/>
              <a:ahLst/>
              <a:cxnLst/>
              <a:rect r="r" b="b" t="t" l="l"/>
              <a:pathLst>
                <a:path h="1172615" w="4816592">
                  <a:moveTo>
                    <a:pt x="0" y="0"/>
                  </a:moveTo>
                  <a:lnTo>
                    <a:pt x="4816592" y="0"/>
                  </a:lnTo>
                  <a:lnTo>
                    <a:pt x="4816592" y="1172615"/>
                  </a:lnTo>
                  <a:lnTo>
                    <a:pt x="0" y="1172615"/>
                  </a:lnTo>
                  <a:close/>
                </a:path>
              </a:pathLst>
            </a:custGeom>
            <a:solidFill>
              <a:srgbClr val="F6F6F6"/>
            </a:solidFill>
          </p:spPr>
        </p:sp>
        <p:sp>
          <p:nvSpPr>
            <p:cNvPr name="TextBox 5" id="5"/>
            <p:cNvSpPr txBox="true"/>
            <p:nvPr/>
          </p:nvSpPr>
          <p:spPr>
            <a:xfrm>
              <a:off x="0" y="-47625"/>
              <a:ext cx="4816593" cy="1220240"/>
            </a:xfrm>
            <a:prstGeom prst="rect">
              <a:avLst/>
            </a:prstGeom>
          </p:spPr>
          <p:txBody>
            <a:bodyPr anchor="ctr" rtlCol="false" tIns="50800" lIns="50800" bIns="50800" rIns="50800"/>
            <a:lstStyle/>
            <a:p>
              <a:pPr algn="ctr">
                <a:lnSpc>
                  <a:spcPts val="2479"/>
                </a:lnSpc>
              </a:pPr>
            </a:p>
          </p:txBody>
        </p:sp>
      </p:grpSp>
      <p:sp>
        <p:nvSpPr>
          <p:cNvPr name="Freeform 6" id="6"/>
          <p:cNvSpPr/>
          <p:nvPr/>
        </p:nvSpPr>
        <p:spPr>
          <a:xfrm flipH="false" flipV="false" rot="0">
            <a:off x="1259584" y="1790523"/>
            <a:ext cx="11427914" cy="3101081"/>
          </a:xfrm>
          <a:custGeom>
            <a:avLst/>
            <a:gdLst/>
            <a:ahLst/>
            <a:cxnLst/>
            <a:rect r="r" b="b" t="t" l="l"/>
            <a:pathLst>
              <a:path h="3101081" w="11427914">
                <a:moveTo>
                  <a:pt x="0" y="0"/>
                </a:moveTo>
                <a:lnTo>
                  <a:pt x="11427914" y="0"/>
                </a:lnTo>
                <a:lnTo>
                  <a:pt x="11427914" y="3101081"/>
                </a:lnTo>
                <a:lnTo>
                  <a:pt x="0" y="3101081"/>
                </a:lnTo>
                <a:lnTo>
                  <a:pt x="0" y="0"/>
                </a:lnTo>
                <a:close/>
              </a:path>
            </a:pathLst>
          </a:custGeom>
          <a:blipFill>
            <a:blip r:embed="rId2"/>
            <a:stretch>
              <a:fillRect l="0" t="0" r="0" b="-344"/>
            </a:stretch>
          </a:blipFill>
        </p:spPr>
      </p:sp>
      <p:sp>
        <p:nvSpPr>
          <p:cNvPr name="Freeform 7" id="7"/>
          <p:cNvSpPr/>
          <p:nvPr/>
        </p:nvSpPr>
        <p:spPr>
          <a:xfrm flipH="false" flipV="false" rot="0">
            <a:off x="13071844" y="1252033"/>
            <a:ext cx="3550110" cy="3891467"/>
          </a:xfrm>
          <a:custGeom>
            <a:avLst/>
            <a:gdLst/>
            <a:ahLst/>
            <a:cxnLst/>
            <a:rect r="r" b="b" t="t" l="l"/>
            <a:pathLst>
              <a:path h="3891467" w="3550110">
                <a:moveTo>
                  <a:pt x="0" y="0"/>
                </a:moveTo>
                <a:lnTo>
                  <a:pt x="3550110" y="0"/>
                </a:lnTo>
                <a:lnTo>
                  <a:pt x="3550110" y="3891467"/>
                </a:lnTo>
                <a:lnTo>
                  <a:pt x="0" y="3891467"/>
                </a:lnTo>
                <a:lnTo>
                  <a:pt x="0" y="0"/>
                </a:lnTo>
                <a:close/>
              </a:path>
            </a:pathLst>
          </a:custGeom>
          <a:blipFill>
            <a:blip r:embed="rId3"/>
            <a:stretch>
              <a:fillRect l="0" t="0" r="0" b="0"/>
            </a:stretch>
          </a:blipFill>
        </p:spPr>
      </p:sp>
      <p:sp>
        <p:nvSpPr>
          <p:cNvPr name="TextBox 8" id="8"/>
          <p:cNvSpPr txBox="true"/>
          <p:nvPr/>
        </p:nvSpPr>
        <p:spPr>
          <a:xfrm rot="0">
            <a:off x="5931369" y="311925"/>
            <a:ext cx="6425262" cy="542925"/>
          </a:xfrm>
          <a:prstGeom prst="rect">
            <a:avLst/>
          </a:prstGeom>
        </p:spPr>
        <p:txBody>
          <a:bodyPr anchor="t" rtlCol="false" tIns="0" lIns="0" bIns="0" rIns="0">
            <a:spAutoFit/>
          </a:bodyPr>
          <a:lstStyle/>
          <a:p>
            <a:pPr algn="l">
              <a:lnSpc>
                <a:spcPts val="4199"/>
              </a:lnSpc>
            </a:pPr>
            <a:r>
              <a:rPr lang="en-US" sz="3999">
                <a:solidFill>
                  <a:srgbClr val="FFFFFF"/>
                </a:solidFill>
                <a:latin typeface="Inter"/>
                <a:ea typeface="Inter"/>
                <a:cs typeface="Inter"/>
                <a:sym typeface="Inter"/>
              </a:rPr>
              <a:t>OPTIMIZATION ANALYSIS</a:t>
            </a:r>
          </a:p>
        </p:txBody>
      </p:sp>
      <p:sp>
        <p:nvSpPr>
          <p:cNvPr name="TextBox 9" id="9"/>
          <p:cNvSpPr txBox="true"/>
          <p:nvPr/>
        </p:nvSpPr>
        <p:spPr>
          <a:xfrm rot="0">
            <a:off x="286757" y="6033729"/>
            <a:ext cx="17772128" cy="3742715"/>
          </a:xfrm>
          <a:prstGeom prst="rect">
            <a:avLst/>
          </a:prstGeom>
        </p:spPr>
        <p:txBody>
          <a:bodyPr anchor="t" rtlCol="false" tIns="0" lIns="0" bIns="0" rIns="0">
            <a:spAutoFit/>
          </a:bodyPr>
          <a:lstStyle/>
          <a:p>
            <a:pPr algn="just" marL="522326" indent="-261163" lvl="1">
              <a:lnSpc>
                <a:spcPts val="4257"/>
              </a:lnSpc>
              <a:buFont typeface="Arial"/>
              <a:buChar char="•"/>
            </a:pPr>
            <a:r>
              <a:rPr lang="en-US" sz="2419" spc="96">
                <a:solidFill>
                  <a:srgbClr val="000000"/>
                </a:solidFill>
                <a:latin typeface="Open Sans"/>
                <a:ea typeface="Open Sans"/>
                <a:cs typeface="Open Sans"/>
                <a:sym typeface="Open Sans"/>
              </a:rPr>
              <a:t>The most checkouts happen on </a:t>
            </a:r>
            <a:r>
              <a:rPr lang="en-US" b="true" sz="2419" spc="96">
                <a:solidFill>
                  <a:srgbClr val="000000"/>
                </a:solidFill>
                <a:latin typeface="Open Sans Bold"/>
                <a:ea typeface="Open Sans Bold"/>
                <a:cs typeface="Open Sans Bold"/>
                <a:sym typeface="Open Sans Bold"/>
              </a:rPr>
              <a:t>Wednesdays</a:t>
            </a:r>
            <a:r>
              <a:rPr lang="en-US" sz="2419" spc="96">
                <a:solidFill>
                  <a:srgbClr val="000000"/>
                </a:solidFill>
                <a:latin typeface="Open Sans"/>
                <a:ea typeface="Open Sans"/>
                <a:cs typeface="Open Sans"/>
                <a:sym typeface="Open Sans"/>
              </a:rPr>
              <a:t> and </a:t>
            </a:r>
            <a:r>
              <a:rPr lang="en-US" b="true" sz="2419" spc="96">
                <a:solidFill>
                  <a:srgbClr val="000000"/>
                </a:solidFill>
                <a:latin typeface="Open Sans Bold"/>
                <a:ea typeface="Open Sans Bold"/>
                <a:cs typeface="Open Sans Bold"/>
                <a:sym typeface="Open Sans Bold"/>
              </a:rPr>
              <a:t>Fridays</a:t>
            </a:r>
            <a:r>
              <a:rPr lang="en-US" sz="2419" spc="96">
                <a:solidFill>
                  <a:srgbClr val="000000"/>
                </a:solidFill>
                <a:latin typeface="Open Sans"/>
                <a:ea typeface="Open Sans"/>
                <a:cs typeface="Open Sans"/>
                <a:sym typeface="Open Sans"/>
              </a:rPr>
              <a:t> consistently across the time slots.</a:t>
            </a:r>
          </a:p>
          <a:p>
            <a:pPr algn="just" marL="543916" indent="-271958" lvl="1">
              <a:lnSpc>
                <a:spcPts val="4433"/>
              </a:lnSpc>
              <a:buFont typeface="Arial"/>
              <a:buChar char="•"/>
            </a:pPr>
            <a:r>
              <a:rPr lang="en-US" sz="2519" spc="100">
                <a:solidFill>
                  <a:srgbClr val="000000"/>
                </a:solidFill>
                <a:latin typeface="Open Sans"/>
                <a:ea typeface="Open Sans"/>
                <a:cs typeface="Open Sans"/>
                <a:sym typeface="Open Sans"/>
              </a:rPr>
              <a:t>The busiest time across all days is </a:t>
            </a:r>
            <a:r>
              <a:rPr lang="en-US" b="true" sz="2519" spc="100">
                <a:solidFill>
                  <a:srgbClr val="000000"/>
                </a:solidFill>
                <a:latin typeface="Open Sans Bold"/>
                <a:ea typeface="Open Sans Bold"/>
                <a:cs typeface="Open Sans Bold"/>
                <a:sym typeface="Open Sans Bold"/>
              </a:rPr>
              <a:t>9:00 AM to 10:00 AM</a:t>
            </a:r>
            <a:r>
              <a:rPr lang="en-US" sz="2519" spc="100">
                <a:solidFill>
                  <a:srgbClr val="000000"/>
                </a:solidFill>
                <a:latin typeface="Open Sans"/>
                <a:ea typeface="Open Sans"/>
                <a:cs typeface="Open Sans"/>
                <a:sym typeface="Open Sans"/>
              </a:rPr>
              <a:t>, with the highest single count on Wednesday at 9:00 AM (351 checkouts). This indicates a significant morning rush hour.</a:t>
            </a:r>
          </a:p>
          <a:p>
            <a:pPr algn="just" marL="522326" indent="-261163" lvl="1">
              <a:lnSpc>
                <a:spcPts val="4257"/>
              </a:lnSpc>
              <a:buFont typeface="Arial"/>
              <a:buChar char="•"/>
            </a:pPr>
            <a:r>
              <a:rPr lang="en-US" sz="2419" spc="96">
                <a:solidFill>
                  <a:srgbClr val="000000"/>
                </a:solidFill>
                <a:latin typeface="Open Sans"/>
                <a:ea typeface="Open Sans"/>
                <a:cs typeface="Open Sans"/>
                <a:sym typeface="Open Sans"/>
              </a:rPr>
              <a:t>The time slots </a:t>
            </a:r>
            <a:r>
              <a:rPr lang="en-US" sz="2419" spc="96" u="sng">
                <a:solidFill>
                  <a:srgbClr val="000000"/>
                </a:solidFill>
                <a:latin typeface="Open Sans"/>
                <a:ea typeface="Open Sans"/>
                <a:cs typeface="Open Sans"/>
                <a:sym typeface="Open Sans"/>
              </a:rPr>
              <a:t>between 8:00 AM to 12:00 PM see consistently high checkout</a:t>
            </a:r>
            <a:r>
              <a:rPr lang="en-US" sz="2419" spc="96">
                <a:solidFill>
                  <a:srgbClr val="000000"/>
                </a:solidFill>
                <a:latin typeface="Open Sans"/>
                <a:ea typeface="Open Sans"/>
                <a:cs typeface="Open Sans"/>
                <a:sym typeface="Open Sans"/>
              </a:rPr>
              <a:t> numbers across all days, making mornings the most critical period for staff allocation.</a:t>
            </a:r>
          </a:p>
          <a:p>
            <a:pPr algn="just" marL="522326" indent="-261163" lvl="1">
              <a:lnSpc>
                <a:spcPts val="4257"/>
              </a:lnSpc>
              <a:buFont typeface="Arial"/>
              <a:buChar char="•"/>
            </a:pPr>
            <a:r>
              <a:rPr lang="en-US" sz="2419" spc="96">
                <a:solidFill>
                  <a:srgbClr val="000000"/>
                </a:solidFill>
                <a:latin typeface="Open Sans"/>
                <a:ea typeface="Open Sans"/>
                <a:cs typeface="Open Sans"/>
                <a:sym typeface="Open Sans"/>
              </a:rPr>
              <a:t>Afternoons (12:00 PM to 4:00 PM) experience steady activity but are comparatively less busy than mornings while night time slots (8:00 PM onwards) show a decline in activity.</a:t>
            </a:r>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EAE4D2"/>
        </a:solidFill>
      </p:bgPr>
    </p:bg>
    <p:spTree>
      <p:nvGrpSpPr>
        <p:cNvPr id="1" name=""/>
        <p:cNvGrpSpPr/>
        <p:nvPr/>
      </p:nvGrpSpPr>
      <p:grpSpPr>
        <a:xfrm>
          <a:off x="0" y="0"/>
          <a:ext cx="0" cy="0"/>
          <a:chOff x="0" y="0"/>
          <a:chExt cx="0" cy="0"/>
        </a:xfrm>
      </p:grpSpPr>
      <p:sp>
        <p:nvSpPr>
          <p:cNvPr name="AutoShape 2" id="2"/>
          <p:cNvSpPr/>
          <p:nvPr/>
        </p:nvSpPr>
        <p:spPr>
          <a:xfrm>
            <a:off x="1074658" y="8563446"/>
            <a:ext cx="16138684" cy="0"/>
          </a:xfrm>
          <a:prstGeom prst="line">
            <a:avLst/>
          </a:prstGeom>
          <a:ln cap="flat" w="38100">
            <a:solidFill>
              <a:srgbClr val="000000"/>
            </a:solidFill>
            <a:prstDash val="solid"/>
            <a:headEnd type="none" len="sm" w="sm"/>
            <a:tailEnd type="none" len="sm" w="sm"/>
          </a:ln>
        </p:spPr>
      </p:sp>
      <p:grpSp>
        <p:nvGrpSpPr>
          <p:cNvPr name="Group 3" id="3"/>
          <p:cNvGrpSpPr/>
          <p:nvPr/>
        </p:nvGrpSpPr>
        <p:grpSpPr>
          <a:xfrm rot="0">
            <a:off x="12454827" y="1028700"/>
            <a:ext cx="4758515" cy="4758515"/>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D9D9F">
                <a:alpha val="38824"/>
              </a:srgbClr>
            </a:solidFill>
          </p:spPr>
        </p:sp>
        <p:sp>
          <p:nvSpPr>
            <p:cNvPr name="TextBox 5" id="5"/>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TextBox 6" id="6"/>
          <p:cNvSpPr txBox="true"/>
          <p:nvPr/>
        </p:nvSpPr>
        <p:spPr>
          <a:xfrm rot="0">
            <a:off x="981075" y="2884046"/>
            <a:ext cx="14166687" cy="2669325"/>
          </a:xfrm>
          <a:prstGeom prst="rect">
            <a:avLst/>
          </a:prstGeom>
        </p:spPr>
        <p:txBody>
          <a:bodyPr anchor="t" rtlCol="false" tIns="0" lIns="0" bIns="0" rIns="0">
            <a:spAutoFit/>
          </a:bodyPr>
          <a:lstStyle/>
          <a:p>
            <a:pPr algn="l">
              <a:lnSpc>
                <a:spcPts val="21873"/>
              </a:lnSpc>
            </a:pPr>
            <a:r>
              <a:rPr lang="en-US" sz="15624" b="true">
                <a:solidFill>
                  <a:srgbClr val="000000"/>
                </a:solidFill>
                <a:latin typeface="Inter Bold"/>
                <a:ea typeface="Inter Bold"/>
                <a:cs typeface="Inter Bold"/>
                <a:sym typeface="Inter Bold"/>
              </a:rPr>
              <a:t>THANK YOU</a:t>
            </a:r>
          </a:p>
        </p:txBody>
      </p:sp>
      <p:sp>
        <p:nvSpPr>
          <p:cNvPr name="TextBox 7" id="7"/>
          <p:cNvSpPr txBox="true"/>
          <p:nvPr/>
        </p:nvSpPr>
        <p:spPr>
          <a:xfrm rot="0">
            <a:off x="1074658" y="8881603"/>
            <a:ext cx="2012164" cy="290830"/>
          </a:xfrm>
          <a:prstGeom prst="rect">
            <a:avLst/>
          </a:prstGeom>
        </p:spPr>
        <p:txBody>
          <a:bodyPr anchor="t" rtlCol="false" tIns="0" lIns="0" bIns="0" rIns="0">
            <a:spAutoFit/>
          </a:bodyPr>
          <a:lstStyle/>
          <a:p>
            <a:pPr algn="just" marL="0" indent="0" lvl="0">
              <a:lnSpc>
                <a:spcPts val="2479"/>
              </a:lnSpc>
            </a:pPr>
            <a:r>
              <a:rPr lang="en-US" b="true" sz="1599">
                <a:solidFill>
                  <a:srgbClr val="000000"/>
                </a:solidFill>
                <a:latin typeface="Open Sans Bold"/>
                <a:ea typeface="Open Sans Bold"/>
                <a:cs typeface="Open Sans Bold"/>
                <a:sym typeface="Open Sans Bold"/>
              </a:rPr>
              <a:t>Saurabh Kulkarni</a:t>
            </a:r>
          </a:p>
        </p:txBody>
      </p:sp>
      <p:sp>
        <p:nvSpPr>
          <p:cNvPr name="TextBox 8" id="8"/>
          <p:cNvSpPr txBox="true"/>
          <p:nvPr/>
        </p:nvSpPr>
        <p:spPr>
          <a:xfrm rot="0">
            <a:off x="1074658" y="9210675"/>
            <a:ext cx="3303606" cy="290830"/>
          </a:xfrm>
          <a:prstGeom prst="rect">
            <a:avLst/>
          </a:prstGeom>
        </p:spPr>
        <p:txBody>
          <a:bodyPr anchor="t" rtlCol="false" tIns="0" lIns="0" bIns="0" rIns="0">
            <a:spAutoFit/>
          </a:bodyPr>
          <a:lstStyle/>
          <a:p>
            <a:pPr algn="just" marL="0" indent="0" lvl="0">
              <a:lnSpc>
                <a:spcPts val="2479"/>
              </a:lnSpc>
            </a:pPr>
            <a:r>
              <a:rPr lang="en-US" b="true" sz="1599">
                <a:solidFill>
                  <a:srgbClr val="000000"/>
                </a:solidFill>
                <a:latin typeface="Open Sans Bold"/>
                <a:ea typeface="Open Sans Bold"/>
                <a:cs typeface="Open Sans Bold"/>
                <a:sym typeface="Open Sans Bold"/>
              </a:rPr>
              <a:t>email -</a:t>
            </a:r>
            <a:r>
              <a:rPr lang="en-US" sz="1599">
                <a:solidFill>
                  <a:srgbClr val="000000"/>
                </a:solidFill>
                <a:latin typeface="Open Sans"/>
                <a:ea typeface="Open Sans"/>
                <a:cs typeface="Open Sans"/>
                <a:sym typeface="Open Sans"/>
              </a:rPr>
              <a:t> saurabh8294@gmail.com</a:t>
            </a:r>
          </a:p>
        </p:txBody>
      </p:sp>
      <p:sp>
        <p:nvSpPr>
          <p:cNvPr name="TextBox 9" id="9"/>
          <p:cNvSpPr txBox="true"/>
          <p:nvPr/>
        </p:nvSpPr>
        <p:spPr>
          <a:xfrm rot="0">
            <a:off x="14344595" y="8862553"/>
            <a:ext cx="2868747" cy="368301"/>
          </a:xfrm>
          <a:prstGeom prst="rect">
            <a:avLst/>
          </a:prstGeom>
        </p:spPr>
        <p:txBody>
          <a:bodyPr anchor="t" rtlCol="false" tIns="0" lIns="0" bIns="0" rIns="0">
            <a:spAutoFit/>
          </a:bodyPr>
          <a:lstStyle/>
          <a:p>
            <a:pPr algn="r" marL="0" indent="0" lvl="0">
              <a:lnSpc>
                <a:spcPts val="3099"/>
              </a:lnSpc>
            </a:pPr>
            <a:r>
              <a:rPr lang="en-US" b="true" sz="1999">
                <a:solidFill>
                  <a:srgbClr val="000000"/>
                </a:solidFill>
                <a:latin typeface="Open Sans Bold"/>
                <a:ea typeface="Open Sans Bold"/>
                <a:cs typeface="Open Sans Bold"/>
                <a:sym typeface="Open Sans Bold"/>
              </a:rPr>
              <a:t>FEBRUARY 2025</a:t>
            </a:r>
          </a:p>
        </p:txBody>
      </p:sp>
      <p:sp>
        <p:nvSpPr>
          <p:cNvPr name="TextBox 10" id="10"/>
          <p:cNvSpPr txBox="true"/>
          <p:nvPr/>
        </p:nvSpPr>
        <p:spPr>
          <a:xfrm rot="0">
            <a:off x="1453184" y="5896501"/>
            <a:ext cx="8069342" cy="481330"/>
          </a:xfrm>
          <a:prstGeom prst="rect">
            <a:avLst/>
          </a:prstGeom>
        </p:spPr>
        <p:txBody>
          <a:bodyPr anchor="t" rtlCol="false" tIns="0" lIns="0" bIns="0" rIns="0">
            <a:spAutoFit/>
          </a:bodyPr>
          <a:lstStyle/>
          <a:p>
            <a:pPr algn="l" marL="0" indent="0" lvl="0">
              <a:lnSpc>
                <a:spcPts val="3919"/>
              </a:lnSpc>
            </a:pPr>
            <a:r>
              <a:rPr lang="en-US" b="true" sz="2799" spc="207">
                <a:solidFill>
                  <a:srgbClr val="000000"/>
                </a:solidFill>
                <a:latin typeface="Open Sans Semi-Bold"/>
                <a:ea typeface="Open Sans Semi-Bold"/>
                <a:cs typeface="Open Sans Semi-Bold"/>
                <a:sym typeface="Open Sans Semi-Bold"/>
              </a:rPr>
              <a:t>FOR YOUR NICE ATTENTION</a:t>
            </a:r>
          </a:p>
        </p:txBody>
      </p:sp>
      <p:sp>
        <p:nvSpPr>
          <p:cNvPr name="TextBox 11" id="11"/>
          <p:cNvSpPr txBox="true"/>
          <p:nvPr/>
        </p:nvSpPr>
        <p:spPr>
          <a:xfrm rot="0">
            <a:off x="4760813" y="9210675"/>
            <a:ext cx="3303606" cy="290830"/>
          </a:xfrm>
          <a:prstGeom prst="rect">
            <a:avLst/>
          </a:prstGeom>
        </p:spPr>
        <p:txBody>
          <a:bodyPr anchor="t" rtlCol="false" tIns="0" lIns="0" bIns="0" rIns="0">
            <a:spAutoFit/>
          </a:bodyPr>
          <a:lstStyle/>
          <a:p>
            <a:pPr algn="just" marL="0" indent="0" lvl="0">
              <a:lnSpc>
                <a:spcPts val="2479"/>
              </a:lnSpc>
            </a:pPr>
            <a:r>
              <a:rPr lang="en-US" b="true" sz="1599">
                <a:solidFill>
                  <a:srgbClr val="000000"/>
                </a:solidFill>
                <a:latin typeface="Open Sans Bold"/>
                <a:ea typeface="Open Sans Bold"/>
                <a:cs typeface="Open Sans Bold"/>
                <a:sym typeface="Open Sans Bold"/>
              </a:rPr>
              <a:t>mobile - </a:t>
            </a:r>
            <a:r>
              <a:rPr lang="en-US" sz="1599">
                <a:solidFill>
                  <a:srgbClr val="000000"/>
                </a:solidFill>
                <a:latin typeface="Open Sans"/>
                <a:ea typeface="Open Sans"/>
                <a:cs typeface="Open Sans"/>
                <a:sym typeface="Open Sans"/>
              </a:rPr>
              <a:t>8411070179</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109580"/>
            <a:ext cx="18288000" cy="4177420"/>
            <a:chOff x="0" y="0"/>
            <a:chExt cx="4816593" cy="1100226"/>
          </a:xfrm>
        </p:grpSpPr>
        <p:sp>
          <p:nvSpPr>
            <p:cNvPr name="Freeform 3" id="3"/>
            <p:cNvSpPr/>
            <p:nvPr/>
          </p:nvSpPr>
          <p:spPr>
            <a:xfrm flipH="false" flipV="false" rot="0">
              <a:off x="0" y="0"/>
              <a:ext cx="4816592" cy="1100226"/>
            </a:xfrm>
            <a:custGeom>
              <a:avLst/>
              <a:gdLst/>
              <a:ahLst/>
              <a:cxnLst/>
              <a:rect r="r" b="b" t="t" l="l"/>
              <a:pathLst>
                <a:path h="1100226" w="4816592">
                  <a:moveTo>
                    <a:pt x="0" y="0"/>
                  </a:moveTo>
                  <a:lnTo>
                    <a:pt x="4816592" y="0"/>
                  </a:lnTo>
                  <a:lnTo>
                    <a:pt x="4816592" y="1100226"/>
                  </a:lnTo>
                  <a:lnTo>
                    <a:pt x="0" y="1100226"/>
                  </a:lnTo>
                  <a:close/>
                </a:path>
              </a:pathLst>
            </a:custGeom>
            <a:solidFill>
              <a:srgbClr val="9D9D9F"/>
            </a:solidFill>
          </p:spPr>
        </p:sp>
        <p:sp>
          <p:nvSpPr>
            <p:cNvPr name="TextBox 4" id="4"/>
            <p:cNvSpPr txBox="true"/>
            <p:nvPr/>
          </p:nvSpPr>
          <p:spPr>
            <a:xfrm>
              <a:off x="0" y="-47625"/>
              <a:ext cx="4816593" cy="1147851"/>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1028700" y="267195"/>
            <a:ext cx="5925122" cy="9258300"/>
            <a:chOff x="0" y="0"/>
            <a:chExt cx="7900163" cy="12344400"/>
          </a:xfrm>
        </p:grpSpPr>
        <p:pic>
          <p:nvPicPr>
            <p:cNvPr name="Picture 6" id="6"/>
            <p:cNvPicPr>
              <a:picLocks noChangeAspect="true"/>
            </p:cNvPicPr>
            <p:nvPr/>
          </p:nvPicPr>
          <p:blipFill>
            <a:blip r:embed="rId2"/>
            <a:srcRect l="0" t="0" r="0" b="12213"/>
            <a:stretch>
              <a:fillRect/>
            </a:stretch>
          </p:blipFill>
          <p:spPr>
            <a:xfrm flipH="false" flipV="false">
              <a:off x="0" y="0"/>
              <a:ext cx="7900163" cy="12344400"/>
            </a:xfrm>
            <a:prstGeom prst="rect">
              <a:avLst/>
            </a:prstGeom>
          </p:spPr>
        </p:pic>
      </p:grpSp>
      <p:sp>
        <p:nvSpPr>
          <p:cNvPr name="TextBox 7" id="7"/>
          <p:cNvSpPr txBox="true"/>
          <p:nvPr/>
        </p:nvSpPr>
        <p:spPr>
          <a:xfrm rot="0">
            <a:off x="7830382" y="600369"/>
            <a:ext cx="9552743" cy="984885"/>
          </a:xfrm>
          <a:prstGeom prst="rect">
            <a:avLst/>
          </a:prstGeom>
        </p:spPr>
        <p:txBody>
          <a:bodyPr anchor="t" rtlCol="false" tIns="0" lIns="0" bIns="0" rIns="0">
            <a:spAutoFit/>
          </a:bodyPr>
          <a:lstStyle/>
          <a:p>
            <a:pPr algn="l">
              <a:lnSpc>
                <a:spcPts val="7560"/>
              </a:lnSpc>
            </a:pPr>
            <a:r>
              <a:rPr lang="en-US" sz="7200" b="true">
                <a:solidFill>
                  <a:srgbClr val="000000"/>
                </a:solidFill>
                <a:latin typeface="Inter Bold"/>
                <a:ea typeface="Inter Bold"/>
                <a:cs typeface="Inter Bold"/>
                <a:sym typeface="Inter Bold"/>
              </a:rPr>
              <a:t>SAURABH KULKARNI</a:t>
            </a:r>
          </a:p>
        </p:txBody>
      </p:sp>
      <p:sp>
        <p:nvSpPr>
          <p:cNvPr name="TextBox 8" id="8"/>
          <p:cNvSpPr txBox="true"/>
          <p:nvPr/>
        </p:nvSpPr>
        <p:spPr>
          <a:xfrm rot="0">
            <a:off x="7830382" y="6316036"/>
            <a:ext cx="5935799" cy="481330"/>
          </a:xfrm>
          <a:prstGeom prst="rect">
            <a:avLst/>
          </a:prstGeom>
        </p:spPr>
        <p:txBody>
          <a:bodyPr anchor="t" rtlCol="false" tIns="0" lIns="0" bIns="0" rIns="0">
            <a:spAutoFit/>
          </a:bodyPr>
          <a:lstStyle/>
          <a:p>
            <a:pPr algn="l">
              <a:lnSpc>
                <a:spcPts val="3919"/>
              </a:lnSpc>
            </a:pPr>
            <a:r>
              <a:rPr lang="en-US" b="true" sz="2799" spc="139">
                <a:solidFill>
                  <a:srgbClr val="FFFFFF"/>
                </a:solidFill>
                <a:latin typeface="Inter Bold"/>
                <a:ea typeface="Inter Bold"/>
                <a:cs typeface="Inter Bold"/>
                <a:sym typeface="Inter Bold"/>
              </a:rPr>
              <a:t>PROJECT BACKGROUND</a:t>
            </a:r>
          </a:p>
        </p:txBody>
      </p:sp>
      <p:sp>
        <p:nvSpPr>
          <p:cNvPr name="TextBox 9" id="9"/>
          <p:cNvSpPr txBox="true"/>
          <p:nvPr/>
        </p:nvSpPr>
        <p:spPr>
          <a:xfrm rot="0">
            <a:off x="7830382" y="1547154"/>
            <a:ext cx="9349862" cy="396240"/>
          </a:xfrm>
          <a:prstGeom prst="rect">
            <a:avLst/>
          </a:prstGeom>
        </p:spPr>
        <p:txBody>
          <a:bodyPr anchor="t" rtlCol="false" tIns="0" lIns="0" bIns="0" rIns="0">
            <a:spAutoFit/>
          </a:bodyPr>
          <a:lstStyle/>
          <a:p>
            <a:pPr algn="l" marL="0" indent="0" lvl="0">
              <a:lnSpc>
                <a:spcPts val="3359"/>
              </a:lnSpc>
            </a:pPr>
            <a:r>
              <a:rPr lang="en-US" b="true" sz="2400" spc="177">
                <a:solidFill>
                  <a:srgbClr val="000000"/>
                </a:solidFill>
                <a:latin typeface="Open Sans Semi-Bold"/>
                <a:ea typeface="Open Sans Semi-Bold"/>
                <a:cs typeface="Open Sans Semi-Bold"/>
                <a:sym typeface="Open Sans Semi-Bold"/>
              </a:rPr>
              <a:t>DATA ANALYST</a:t>
            </a:r>
          </a:p>
        </p:txBody>
      </p:sp>
      <p:sp>
        <p:nvSpPr>
          <p:cNvPr name="TextBox 10" id="10"/>
          <p:cNvSpPr txBox="true"/>
          <p:nvPr/>
        </p:nvSpPr>
        <p:spPr>
          <a:xfrm rot="0">
            <a:off x="7830382" y="2311034"/>
            <a:ext cx="9349862" cy="3421380"/>
          </a:xfrm>
          <a:prstGeom prst="rect">
            <a:avLst/>
          </a:prstGeom>
        </p:spPr>
        <p:txBody>
          <a:bodyPr anchor="t" rtlCol="false" tIns="0" lIns="0" bIns="0" rIns="0">
            <a:spAutoFit/>
          </a:bodyPr>
          <a:lstStyle/>
          <a:p>
            <a:pPr algn="just">
              <a:lnSpc>
                <a:spcPts val="3960"/>
              </a:lnSpc>
            </a:pPr>
            <a:r>
              <a:rPr lang="en-US" sz="2250" spc="89">
                <a:solidFill>
                  <a:srgbClr val="000000"/>
                </a:solidFill>
                <a:latin typeface="Open Sans"/>
                <a:ea typeface="Open Sans"/>
                <a:cs typeface="Open Sans"/>
                <a:sym typeface="Open Sans"/>
              </a:rPr>
              <a:t>I am a data analyst in the making, certified in </a:t>
            </a:r>
            <a:r>
              <a:rPr lang="en-US" b="true" sz="2250" spc="89">
                <a:solidFill>
                  <a:srgbClr val="000000"/>
                </a:solidFill>
                <a:latin typeface="Open Sans Bold"/>
                <a:ea typeface="Open Sans Bold"/>
                <a:cs typeface="Open Sans Bold"/>
                <a:sym typeface="Open Sans Bold"/>
              </a:rPr>
              <a:t>Power BI, SQL,</a:t>
            </a:r>
            <a:r>
              <a:rPr lang="en-US" b="true" sz="2250" spc="89" u="sng">
                <a:solidFill>
                  <a:srgbClr val="000000"/>
                </a:solidFill>
                <a:latin typeface="Open Sans Bold"/>
                <a:ea typeface="Open Sans Bold"/>
                <a:cs typeface="Open Sans Bold"/>
                <a:sym typeface="Open Sans Bold"/>
              </a:rPr>
              <a:t> </a:t>
            </a:r>
            <a:r>
              <a:rPr lang="en-US" b="true" sz="2250" spc="89">
                <a:solidFill>
                  <a:srgbClr val="000000"/>
                </a:solidFill>
                <a:latin typeface="Open Sans Bold"/>
                <a:ea typeface="Open Sans Bold"/>
                <a:cs typeface="Open Sans Bold"/>
                <a:sym typeface="Open Sans Bold"/>
              </a:rPr>
              <a:t>and Advanced Excel. </a:t>
            </a:r>
          </a:p>
          <a:p>
            <a:pPr algn="just" marL="0" indent="0" lvl="0">
              <a:lnSpc>
                <a:spcPts val="3960"/>
              </a:lnSpc>
            </a:pPr>
            <a:r>
              <a:rPr lang="en-US" sz="2250" spc="89">
                <a:solidFill>
                  <a:srgbClr val="000000"/>
                </a:solidFill>
                <a:latin typeface="Open Sans"/>
                <a:ea typeface="Open Sans"/>
                <a:cs typeface="Open Sans"/>
                <a:sym typeface="Open Sans"/>
              </a:rPr>
              <a:t>While assisting with the redevelopment of the hotel’s billing software, I gained a deep understanding of its database structure. This knowledge became the foundation for building a powerful dashboard to analyze and optimize business performance.</a:t>
            </a:r>
          </a:p>
        </p:txBody>
      </p:sp>
      <p:sp>
        <p:nvSpPr>
          <p:cNvPr name="TextBox 11" id="11"/>
          <p:cNvSpPr txBox="true"/>
          <p:nvPr/>
        </p:nvSpPr>
        <p:spPr>
          <a:xfrm rot="0">
            <a:off x="7830382" y="6838188"/>
            <a:ext cx="9706122" cy="2677013"/>
          </a:xfrm>
          <a:prstGeom prst="rect">
            <a:avLst/>
          </a:prstGeom>
        </p:spPr>
        <p:txBody>
          <a:bodyPr anchor="t" rtlCol="false" tIns="0" lIns="0" bIns="0" rIns="0">
            <a:spAutoFit/>
          </a:bodyPr>
          <a:lstStyle/>
          <a:p>
            <a:pPr algn="just" marL="0" indent="0" lvl="0">
              <a:lnSpc>
                <a:spcPts val="4320"/>
              </a:lnSpc>
            </a:pPr>
            <a:r>
              <a:rPr lang="en-US" sz="2454" spc="98">
                <a:solidFill>
                  <a:srgbClr val="000000"/>
                </a:solidFill>
                <a:latin typeface="Open Sans"/>
                <a:ea typeface="Open Sans"/>
                <a:cs typeface="Open Sans"/>
                <a:sym typeface="Open Sans"/>
              </a:rPr>
              <a:t>At Hotel O2, I proposed contributing my expertise in Power BI to provide the owner and management with a clear top-level view of the business. I developed a dashboard that offers insights into revenue trends, customer demographics that can  empower smarter and data-driven decisions.</a:t>
            </a:r>
          </a:p>
        </p:txBody>
      </p:sp>
      <p:sp>
        <p:nvSpPr>
          <p:cNvPr name="AutoShape 12" id="12"/>
          <p:cNvSpPr/>
          <p:nvPr/>
        </p:nvSpPr>
        <p:spPr>
          <a:xfrm>
            <a:off x="7830382" y="2006234"/>
            <a:ext cx="9349862" cy="0"/>
          </a:xfrm>
          <a:prstGeom prst="line">
            <a:avLst/>
          </a:prstGeom>
          <a:ln cap="flat" w="19050">
            <a:gradFill>
              <a:gsLst>
                <a:gs pos="0">
                  <a:srgbClr val="000000">
                    <a:alpha val="100000"/>
                  </a:srgbClr>
                </a:gs>
                <a:gs pos="100000">
                  <a:srgbClr val="C89116">
                    <a:alpha val="100000"/>
                  </a:srgbClr>
                </a:gs>
              </a:gsLst>
              <a:lin ang="0"/>
            </a:gradFill>
            <a:prstDash val="solid"/>
            <a:headEnd type="none" len="sm" w="sm"/>
            <a:tailEnd type="none" len="sm" w="sm"/>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9D9D9F"/>
        </a:solidFill>
      </p:bgPr>
    </p:bg>
    <p:spTree>
      <p:nvGrpSpPr>
        <p:cNvPr id="1" name=""/>
        <p:cNvGrpSpPr/>
        <p:nvPr/>
      </p:nvGrpSpPr>
      <p:grpSpPr>
        <a:xfrm>
          <a:off x="0" y="0"/>
          <a:ext cx="0" cy="0"/>
          <a:chOff x="0" y="0"/>
          <a:chExt cx="0" cy="0"/>
        </a:xfrm>
      </p:grpSpPr>
      <p:grpSp>
        <p:nvGrpSpPr>
          <p:cNvPr name="Group 2" id="2"/>
          <p:cNvGrpSpPr/>
          <p:nvPr/>
        </p:nvGrpSpPr>
        <p:grpSpPr>
          <a:xfrm rot="0">
            <a:off x="0" y="6864229"/>
            <a:ext cx="18288000" cy="3422771"/>
            <a:chOff x="0" y="0"/>
            <a:chExt cx="4816593" cy="901471"/>
          </a:xfrm>
        </p:grpSpPr>
        <p:sp>
          <p:nvSpPr>
            <p:cNvPr name="Freeform 3" id="3"/>
            <p:cNvSpPr/>
            <p:nvPr/>
          </p:nvSpPr>
          <p:spPr>
            <a:xfrm flipH="false" flipV="false" rot="0">
              <a:off x="0" y="0"/>
              <a:ext cx="4816592" cy="901471"/>
            </a:xfrm>
            <a:custGeom>
              <a:avLst/>
              <a:gdLst/>
              <a:ahLst/>
              <a:cxnLst/>
              <a:rect r="r" b="b" t="t" l="l"/>
              <a:pathLst>
                <a:path h="901471" w="4816592">
                  <a:moveTo>
                    <a:pt x="0" y="0"/>
                  </a:moveTo>
                  <a:lnTo>
                    <a:pt x="4816592" y="0"/>
                  </a:lnTo>
                  <a:lnTo>
                    <a:pt x="4816592" y="901471"/>
                  </a:lnTo>
                  <a:lnTo>
                    <a:pt x="0" y="901471"/>
                  </a:lnTo>
                  <a:close/>
                </a:path>
              </a:pathLst>
            </a:custGeom>
            <a:solidFill>
              <a:srgbClr val="F6F6F6"/>
            </a:solidFill>
          </p:spPr>
        </p:sp>
        <p:sp>
          <p:nvSpPr>
            <p:cNvPr name="TextBox 4" id="4"/>
            <p:cNvSpPr txBox="true"/>
            <p:nvPr/>
          </p:nvSpPr>
          <p:spPr>
            <a:xfrm>
              <a:off x="0" y="-47625"/>
              <a:ext cx="4816593" cy="949096"/>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839945" y="2690980"/>
            <a:ext cx="5433248" cy="6801722"/>
            <a:chOff x="0" y="0"/>
            <a:chExt cx="812800" cy="1017520"/>
          </a:xfrm>
        </p:grpSpPr>
        <p:sp>
          <p:nvSpPr>
            <p:cNvPr name="Freeform 6" id="6"/>
            <p:cNvSpPr/>
            <p:nvPr/>
          </p:nvSpPr>
          <p:spPr>
            <a:xfrm flipH="false" flipV="false" rot="0">
              <a:off x="0" y="0"/>
              <a:ext cx="812800" cy="1017520"/>
            </a:xfrm>
            <a:custGeom>
              <a:avLst/>
              <a:gdLst/>
              <a:ahLst/>
              <a:cxnLst/>
              <a:rect r="r" b="b" t="t" l="l"/>
              <a:pathLst>
                <a:path h="1017520" w="812800">
                  <a:moveTo>
                    <a:pt x="126817" y="0"/>
                  </a:moveTo>
                  <a:lnTo>
                    <a:pt x="685982" y="0"/>
                  </a:lnTo>
                  <a:cubicBezTo>
                    <a:pt x="719617" y="0"/>
                    <a:pt x="751873" y="13361"/>
                    <a:pt x="775656" y="37144"/>
                  </a:cubicBezTo>
                  <a:cubicBezTo>
                    <a:pt x="799439" y="60927"/>
                    <a:pt x="812800" y="93183"/>
                    <a:pt x="812800" y="126817"/>
                  </a:cubicBezTo>
                  <a:lnTo>
                    <a:pt x="812800" y="890703"/>
                  </a:lnTo>
                  <a:cubicBezTo>
                    <a:pt x="812800" y="924337"/>
                    <a:pt x="799439" y="956593"/>
                    <a:pt x="775656" y="980376"/>
                  </a:cubicBezTo>
                  <a:cubicBezTo>
                    <a:pt x="751873" y="1004159"/>
                    <a:pt x="719617" y="1017520"/>
                    <a:pt x="685982" y="1017520"/>
                  </a:cubicBezTo>
                  <a:lnTo>
                    <a:pt x="126817" y="1017520"/>
                  </a:lnTo>
                  <a:cubicBezTo>
                    <a:pt x="93183" y="1017520"/>
                    <a:pt x="60927" y="1004159"/>
                    <a:pt x="37144" y="980376"/>
                  </a:cubicBezTo>
                  <a:cubicBezTo>
                    <a:pt x="13361" y="956593"/>
                    <a:pt x="0" y="924337"/>
                    <a:pt x="0" y="890703"/>
                  </a:cubicBezTo>
                  <a:lnTo>
                    <a:pt x="0" y="126817"/>
                  </a:lnTo>
                  <a:cubicBezTo>
                    <a:pt x="0" y="93183"/>
                    <a:pt x="13361" y="60927"/>
                    <a:pt x="37144" y="37144"/>
                  </a:cubicBezTo>
                  <a:cubicBezTo>
                    <a:pt x="60927" y="13361"/>
                    <a:pt x="93183" y="0"/>
                    <a:pt x="126817" y="0"/>
                  </a:cubicBezTo>
                  <a:close/>
                </a:path>
              </a:pathLst>
            </a:custGeom>
            <a:solidFill>
              <a:srgbClr val="EAE4D2"/>
            </a:solidFill>
          </p:spPr>
        </p:sp>
        <p:sp>
          <p:nvSpPr>
            <p:cNvPr name="TextBox 7" id="7"/>
            <p:cNvSpPr txBox="true"/>
            <p:nvPr/>
          </p:nvSpPr>
          <p:spPr>
            <a:xfrm>
              <a:off x="0" y="-38100"/>
              <a:ext cx="812800" cy="1055620"/>
            </a:xfrm>
            <a:prstGeom prst="rect">
              <a:avLst/>
            </a:prstGeom>
          </p:spPr>
          <p:txBody>
            <a:bodyPr anchor="ctr" rtlCol="false" tIns="50800" lIns="50800" bIns="50800" rIns="50800"/>
            <a:lstStyle/>
            <a:p>
              <a:pPr algn="ctr">
                <a:lnSpc>
                  <a:spcPts val="2901"/>
                </a:lnSpc>
              </a:pPr>
            </a:p>
          </p:txBody>
        </p:sp>
      </p:grpSp>
      <p:grpSp>
        <p:nvGrpSpPr>
          <p:cNvPr name="Group 8" id="8"/>
          <p:cNvGrpSpPr/>
          <p:nvPr/>
        </p:nvGrpSpPr>
        <p:grpSpPr>
          <a:xfrm rot="0">
            <a:off x="6427376" y="2690980"/>
            <a:ext cx="5433248" cy="6801722"/>
            <a:chOff x="0" y="0"/>
            <a:chExt cx="812800" cy="1017520"/>
          </a:xfrm>
        </p:grpSpPr>
        <p:sp>
          <p:nvSpPr>
            <p:cNvPr name="Freeform 9" id="9"/>
            <p:cNvSpPr/>
            <p:nvPr/>
          </p:nvSpPr>
          <p:spPr>
            <a:xfrm flipH="false" flipV="false" rot="0">
              <a:off x="0" y="0"/>
              <a:ext cx="812800" cy="1017520"/>
            </a:xfrm>
            <a:custGeom>
              <a:avLst/>
              <a:gdLst/>
              <a:ahLst/>
              <a:cxnLst/>
              <a:rect r="r" b="b" t="t" l="l"/>
              <a:pathLst>
                <a:path h="1017520" w="812800">
                  <a:moveTo>
                    <a:pt x="126817" y="0"/>
                  </a:moveTo>
                  <a:lnTo>
                    <a:pt x="685982" y="0"/>
                  </a:lnTo>
                  <a:cubicBezTo>
                    <a:pt x="719617" y="0"/>
                    <a:pt x="751873" y="13361"/>
                    <a:pt x="775656" y="37144"/>
                  </a:cubicBezTo>
                  <a:cubicBezTo>
                    <a:pt x="799439" y="60927"/>
                    <a:pt x="812800" y="93183"/>
                    <a:pt x="812800" y="126817"/>
                  </a:cubicBezTo>
                  <a:lnTo>
                    <a:pt x="812800" y="890703"/>
                  </a:lnTo>
                  <a:cubicBezTo>
                    <a:pt x="812800" y="924337"/>
                    <a:pt x="799439" y="956593"/>
                    <a:pt x="775656" y="980376"/>
                  </a:cubicBezTo>
                  <a:cubicBezTo>
                    <a:pt x="751873" y="1004159"/>
                    <a:pt x="719617" y="1017520"/>
                    <a:pt x="685982" y="1017520"/>
                  </a:cubicBezTo>
                  <a:lnTo>
                    <a:pt x="126817" y="1017520"/>
                  </a:lnTo>
                  <a:cubicBezTo>
                    <a:pt x="93183" y="1017520"/>
                    <a:pt x="60927" y="1004159"/>
                    <a:pt x="37144" y="980376"/>
                  </a:cubicBezTo>
                  <a:cubicBezTo>
                    <a:pt x="13361" y="956593"/>
                    <a:pt x="0" y="924337"/>
                    <a:pt x="0" y="890703"/>
                  </a:cubicBezTo>
                  <a:lnTo>
                    <a:pt x="0" y="126817"/>
                  </a:lnTo>
                  <a:cubicBezTo>
                    <a:pt x="0" y="93183"/>
                    <a:pt x="13361" y="60927"/>
                    <a:pt x="37144" y="37144"/>
                  </a:cubicBezTo>
                  <a:cubicBezTo>
                    <a:pt x="60927" y="13361"/>
                    <a:pt x="93183" y="0"/>
                    <a:pt x="126817" y="0"/>
                  </a:cubicBezTo>
                  <a:close/>
                </a:path>
              </a:pathLst>
            </a:custGeom>
            <a:solidFill>
              <a:srgbClr val="EAE4D2"/>
            </a:solidFill>
          </p:spPr>
        </p:sp>
        <p:sp>
          <p:nvSpPr>
            <p:cNvPr name="TextBox 10" id="10"/>
            <p:cNvSpPr txBox="true"/>
            <p:nvPr/>
          </p:nvSpPr>
          <p:spPr>
            <a:xfrm>
              <a:off x="0" y="-38100"/>
              <a:ext cx="812800" cy="1055620"/>
            </a:xfrm>
            <a:prstGeom prst="rect">
              <a:avLst/>
            </a:prstGeom>
          </p:spPr>
          <p:txBody>
            <a:bodyPr anchor="ctr" rtlCol="false" tIns="50800" lIns="50800" bIns="50800" rIns="50800"/>
            <a:lstStyle/>
            <a:p>
              <a:pPr algn="ctr">
                <a:lnSpc>
                  <a:spcPts val="2901"/>
                </a:lnSpc>
              </a:pPr>
            </a:p>
          </p:txBody>
        </p:sp>
      </p:grpSp>
      <p:grpSp>
        <p:nvGrpSpPr>
          <p:cNvPr name="Group 11" id="11"/>
          <p:cNvGrpSpPr/>
          <p:nvPr/>
        </p:nvGrpSpPr>
        <p:grpSpPr>
          <a:xfrm rot="0">
            <a:off x="12013024" y="2690980"/>
            <a:ext cx="5433248" cy="6801722"/>
            <a:chOff x="0" y="0"/>
            <a:chExt cx="812800" cy="1017520"/>
          </a:xfrm>
        </p:grpSpPr>
        <p:sp>
          <p:nvSpPr>
            <p:cNvPr name="Freeform 12" id="12"/>
            <p:cNvSpPr/>
            <p:nvPr/>
          </p:nvSpPr>
          <p:spPr>
            <a:xfrm flipH="false" flipV="false" rot="0">
              <a:off x="0" y="0"/>
              <a:ext cx="812800" cy="1017520"/>
            </a:xfrm>
            <a:custGeom>
              <a:avLst/>
              <a:gdLst/>
              <a:ahLst/>
              <a:cxnLst/>
              <a:rect r="r" b="b" t="t" l="l"/>
              <a:pathLst>
                <a:path h="1017520" w="812800">
                  <a:moveTo>
                    <a:pt x="126817" y="0"/>
                  </a:moveTo>
                  <a:lnTo>
                    <a:pt x="685982" y="0"/>
                  </a:lnTo>
                  <a:cubicBezTo>
                    <a:pt x="719617" y="0"/>
                    <a:pt x="751873" y="13361"/>
                    <a:pt x="775656" y="37144"/>
                  </a:cubicBezTo>
                  <a:cubicBezTo>
                    <a:pt x="799439" y="60927"/>
                    <a:pt x="812800" y="93183"/>
                    <a:pt x="812800" y="126817"/>
                  </a:cubicBezTo>
                  <a:lnTo>
                    <a:pt x="812800" y="890703"/>
                  </a:lnTo>
                  <a:cubicBezTo>
                    <a:pt x="812800" y="924337"/>
                    <a:pt x="799439" y="956593"/>
                    <a:pt x="775656" y="980376"/>
                  </a:cubicBezTo>
                  <a:cubicBezTo>
                    <a:pt x="751873" y="1004159"/>
                    <a:pt x="719617" y="1017520"/>
                    <a:pt x="685982" y="1017520"/>
                  </a:cubicBezTo>
                  <a:lnTo>
                    <a:pt x="126817" y="1017520"/>
                  </a:lnTo>
                  <a:cubicBezTo>
                    <a:pt x="93183" y="1017520"/>
                    <a:pt x="60927" y="1004159"/>
                    <a:pt x="37144" y="980376"/>
                  </a:cubicBezTo>
                  <a:cubicBezTo>
                    <a:pt x="13361" y="956593"/>
                    <a:pt x="0" y="924337"/>
                    <a:pt x="0" y="890703"/>
                  </a:cubicBezTo>
                  <a:lnTo>
                    <a:pt x="0" y="126817"/>
                  </a:lnTo>
                  <a:cubicBezTo>
                    <a:pt x="0" y="93183"/>
                    <a:pt x="13361" y="60927"/>
                    <a:pt x="37144" y="37144"/>
                  </a:cubicBezTo>
                  <a:cubicBezTo>
                    <a:pt x="60927" y="13361"/>
                    <a:pt x="93183" y="0"/>
                    <a:pt x="126817" y="0"/>
                  </a:cubicBezTo>
                  <a:close/>
                </a:path>
              </a:pathLst>
            </a:custGeom>
            <a:solidFill>
              <a:srgbClr val="EAE4D2"/>
            </a:solidFill>
          </p:spPr>
        </p:sp>
        <p:sp>
          <p:nvSpPr>
            <p:cNvPr name="TextBox 13" id="13"/>
            <p:cNvSpPr txBox="true"/>
            <p:nvPr/>
          </p:nvSpPr>
          <p:spPr>
            <a:xfrm>
              <a:off x="0" y="-38100"/>
              <a:ext cx="812800" cy="1055620"/>
            </a:xfrm>
            <a:prstGeom prst="rect">
              <a:avLst/>
            </a:prstGeom>
          </p:spPr>
          <p:txBody>
            <a:bodyPr anchor="ctr" rtlCol="false" tIns="50800" lIns="50800" bIns="50800" rIns="50800"/>
            <a:lstStyle/>
            <a:p>
              <a:pPr algn="ctr">
                <a:lnSpc>
                  <a:spcPts val="2901"/>
                </a:lnSpc>
              </a:pPr>
            </a:p>
          </p:txBody>
        </p:sp>
      </p:grpSp>
      <p:grpSp>
        <p:nvGrpSpPr>
          <p:cNvPr name="Group 14" id="14"/>
          <p:cNvGrpSpPr/>
          <p:nvPr/>
        </p:nvGrpSpPr>
        <p:grpSpPr>
          <a:xfrm rot="0">
            <a:off x="0" y="457494"/>
            <a:ext cx="18288000" cy="1495425"/>
            <a:chOff x="0" y="0"/>
            <a:chExt cx="4816593" cy="393857"/>
          </a:xfrm>
        </p:grpSpPr>
        <p:sp>
          <p:nvSpPr>
            <p:cNvPr name="Freeform 15" id="15"/>
            <p:cNvSpPr/>
            <p:nvPr/>
          </p:nvSpPr>
          <p:spPr>
            <a:xfrm flipH="false" flipV="false" rot="0">
              <a:off x="0" y="0"/>
              <a:ext cx="4816592" cy="393857"/>
            </a:xfrm>
            <a:custGeom>
              <a:avLst/>
              <a:gdLst/>
              <a:ahLst/>
              <a:cxnLst/>
              <a:rect r="r" b="b" t="t" l="l"/>
              <a:pathLst>
                <a:path h="393857" w="4816592">
                  <a:moveTo>
                    <a:pt x="0" y="0"/>
                  </a:moveTo>
                  <a:lnTo>
                    <a:pt x="4816592" y="0"/>
                  </a:lnTo>
                  <a:lnTo>
                    <a:pt x="4816592" y="393857"/>
                  </a:lnTo>
                  <a:lnTo>
                    <a:pt x="0" y="393857"/>
                  </a:lnTo>
                  <a:close/>
                </a:path>
              </a:pathLst>
            </a:custGeom>
            <a:solidFill>
              <a:srgbClr val="EFA92A"/>
            </a:solidFill>
          </p:spPr>
        </p:sp>
        <p:sp>
          <p:nvSpPr>
            <p:cNvPr name="TextBox 16" id="16"/>
            <p:cNvSpPr txBox="true"/>
            <p:nvPr/>
          </p:nvSpPr>
          <p:spPr>
            <a:xfrm>
              <a:off x="0" y="-47625"/>
              <a:ext cx="4816593" cy="441482"/>
            </a:xfrm>
            <a:prstGeom prst="rect">
              <a:avLst/>
            </a:prstGeom>
          </p:spPr>
          <p:txBody>
            <a:bodyPr anchor="ctr" rtlCol="false" tIns="50800" lIns="50800" bIns="50800" rIns="50800"/>
            <a:lstStyle/>
            <a:p>
              <a:pPr algn="ctr">
                <a:lnSpc>
                  <a:spcPts val="2479"/>
                </a:lnSpc>
              </a:pPr>
            </a:p>
          </p:txBody>
        </p:sp>
      </p:grpSp>
      <p:sp>
        <p:nvSpPr>
          <p:cNvPr name="Freeform 17" id="17"/>
          <p:cNvSpPr/>
          <p:nvPr/>
        </p:nvSpPr>
        <p:spPr>
          <a:xfrm flipH="false" flipV="false" rot="0">
            <a:off x="2532335" y="3225272"/>
            <a:ext cx="2048468" cy="2048468"/>
          </a:xfrm>
          <a:custGeom>
            <a:avLst/>
            <a:gdLst/>
            <a:ahLst/>
            <a:cxnLst/>
            <a:rect r="r" b="b" t="t" l="l"/>
            <a:pathLst>
              <a:path h="2048468" w="2048468">
                <a:moveTo>
                  <a:pt x="0" y="0"/>
                </a:moveTo>
                <a:lnTo>
                  <a:pt x="2048468" y="0"/>
                </a:lnTo>
                <a:lnTo>
                  <a:pt x="2048468" y="2048469"/>
                </a:lnTo>
                <a:lnTo>
                  <a:pt x="0" y="2048469"/>
                </a:lnTo>
                <a:lnTo>
                  <a:pt x="0" y="0"/>
                </a:lnTo>
                <a:close/>
              </a:path>
            </a:pathLst>
          </a:custGeom>
          <a:blipFill>
            <a:blip r:embed="rId2"/>
            <a:stretch>
              <a:fillRect l="0" t="0" r="0" b="0"/>
            </a:stretch>
          </a:blipFill>
        </p:spPr>
      </p:sp>
      <p:sp>
        <p:nvSpPr>
          <p:cNvPr name="Freeform 18" id="18"/>
          <p:cNvSpPr/>
          <p:nvPr/>
        </p:nvSpPr>
        <p:spPr>
          <a:xfrm flipH="false" flipV="false" rot="0">
            <a:off x="8025134" y="3225272"/>
            <a:ext cx="2237731" cy="2048468"/>
          </a:xfrm>
          <a:custGeom>
            <a:avLst/>
            <a:gdLst/>
            <a:ahLst/>
            <a:cxnLst/>
            <a:rect r="r" b="b" t="t" l="l"/>
            <a:pathLst>
              <a:path h="2048468" w="2237731">
                <a:moveTo>
                  <a:pt x="0" y="0"/>
                </a:moveTo>
                <a:lnTo>
                  <a:pt x="2237732" y="0"/>
                </a:lnTo>
                <a:lnTo>
                  <a:pt x="2237732" y="2048469"/>
                </a:lnTo>
                <a:lnTo>
                  <a:pt x="0" y="2048469"/>
                </a:lnTo>
                <a:lnTo>
                  <a:pt x="0" y="0"/>
                </a:lnTo>
                <a:close/>
              </a:path>
            </a:pathLst>
          </a:custGeom>
          <a:blipFill>
            <a:blip r:embed="rId3"/>
            <a:stretch>
              <a:fillRect l="0" t="0" r="0" b="-9239"/>
            </a:stretch>
          </a:blipFill>
        </p:spPr>
      </p:sp>
      <p:sp>
        <p:nvSpPr>
          <p:cNvPr name="Freeform 19" id="19"/>
          <p:cNvSpPr/>
          <p:nvPr/>
        </p:nvSpPr>
        <p:spPr>
          <a:xfrm flipH="false" flipV="false" rot="0">
            <a:off x="13503205" y="3225272"/>
            <a:ext cx="2452520" cy="2048468"/>
          </a:xfrm>
          <a:custGeom>
            <a:avLst/>
            <a:gdLst/>
            <a:ahLst/>
            <a:cxnLst/>
            <a:rect r="r" b="b" t="t" l="l"/>
            <a:pathLst>
              <a:path h="2048468" w="2452520">
                <a:moveTo>
                  <a:pt x="0" y="0"/>
                </a:moveTo>
                <a:lnTo>
                  <a:pt x="2452520" y="0"/>
                </a:lnTo>
                <a:lnTo>
                  <a:pt x="2452520" y="2048469"/>
                </a:lnTo>
                <a:lnTo>
                  <a:pt x="0" y="2048469"/>
                </a:lnTo>
                <a:lnTo>
                  <a:pt x="0" y="0"/>
                </a:lnTo>
                <a:close/>
              </a:path>
            </a:pathLst>
          </a:custGeom>
          <a:blipFill>
            <a:blip r:embed="rId4"/>
            <a:stretch>
              <a:fillRect l="0" t="0" r="0" b="-19724"/>
            </a:stretch>
          </a:blipFill>
        </p:spPr>
      </p:sp>
      <p:sp>
        <p:nvSpPr>
          <p:cNvPr name="TextBox 20" id="20"/>
          <p:cNvSpPr txBox="true"/>
          <p:nvPr/>
        </p:nvSpPr>
        <p:spPr>
          <a:xfrm rot="0">
            <a:off x="1497353" y="7201513"/>
            <a:ext cx="4118431" cy="1978025"/>
          </a:xfrm>
          <a:prstGeom prst="rect">
            <a:avLst/>
          </a:prstGeom>
        </p:spPr>
        <p:txBody>
          <a:bodyPr anchor="t" rtlCol="false" tIns="0" lIns="0" bIns="0" rIns="0">
            <a:spAutoFit/>
          </a:bodyPr>
          <a:lstStyle/>
          <a:p>
            <a:pPr algn="ctr" marL="0" indent="0" lvl="0">
              <a:lnSpc>
                <a:spcPts val="3189"/>
              </a:lnSpc>
            </a:pPr>
            <a:r>
              <a:rPr lang="en-US" b="true" sz="2199">
                <a:solidFill>
                  <a:srgbClr val="000000"/>
                </a:solidFill>
                <a:latin typeface="Open Sans Medium"/>
                <a:ea typeface="Open Sans Medium"/>
                <a:cs typeface="Open Sans Medium"/>
                <a:sym typeface="Open Sans Medium"/>
              </a:rPr>
              <a:t>This analysis highlights key revenue trends, seasonal fluctuations, and actionable insights to drive consistent growth.</a:t>
            </a:r>
          </a:p>
        </p:txBody>
      </p:sp>
      <p:sp>
        <p:nvSpPr>
          <p:cNvPr name="TextBox 21" id="21"/>
          <p:cNvSpPr txBox="true"/>
          <p:nvPr/>
        </p:nvSpPr>
        <p:spPr>
          <a:xfrm rot="0">
            <a:off x="7084784" y="7201513"/>
            <a:ext cx="4118431" cy="1577975"/>
          </a:xfrm>
          <a:prstGeom prst="rect">
            <a:avLst/>
          </a:prstGeom>
        </p:spPr>
        <p:txBody>
          <a:bodyPr anchor="t" rtlCol="false" tIns="0" lIns="0" bIns="0" rIns="0">
            <a:spAutoFit/>
          </a:bodyPr>
          <a:lstStyle/>
          <a:p>
            <a:pPr algn="ctr" marL="0" indent="0" lvl="0">
              <a:lnSpc>
                <a:spcPts val="3189"/>
              </a:lnSpc>
            </a:pPr>
            <a:r>
              <a:rPr lang="en-US" b="true" sz="2199">
                <a:solidFill>
                  <a:srgbClr val="000000"/>
                </a:solidFill>
                <a:latin typeface="Open Sans Medium"/>
                <a:ea typeface="Open Sans Medium"/>
                <a:cs typeface="Open Sans Medium"/>
                <a:sym typeface="Open Sans Medium"/>
              </a:rPr>
              <a:t>Understand customer preferences and booking patterns to enhance loyalty and attract new customers.</a:t>
            </a:r>
          </a:p>
        </p:txBody>
      </p:sp>
      <p:sp>
        <p:nvSpPr>
          <p:cNvPr name="TextBox 22" id="22"/>
          <p:cNvSpPr txBox="true"/>
          <p:nvPr/>
        </p:nvSpPr>
        <p:spPr>
          <a:xfrm rot="0">
            <a:off x="1561526" y="6507994"/>
            <a:ext cx="3990087" cy="356234"/>
          </a:xfrm>
          <a:prstGeom prst="rect">
            <a:avLst/>
          </a:prstGeom>
        </p:spPr>
        <p:txBody>
          <a:bodyPr anchor="t" rtlCol="false" tIns="0" lIns="0" bIns="0" rIns="0">
            <a:spAutoFit/>
          </a:bodyPr>
          <a:lstStyle/>
          <a:p>
            <a:pPr algn="ctr" marL="0" indent="0" lvl="0">
              <a:lnSpc>
                <a:spcPts val="2940"/>
              </a:lnSpc>
              <a:spcBef>
                <a:spcPct val="0"/>
              </a:spcBef>
            </a:pPr>
            <a:r>
              <a:rPr lang="en-US" b="true" sz="2100">
                <a:solidFill>
                  <a:srgbClr val="000000"/>
                </a:solidFill>
                <a:latin typeface="Montserrat Bold"/>
                <a:ea typeface="Montserrat Bold"/>
                <a:cs typeface="Montserrat Bold"/>
                <a:sym typeface="Montserrat Bold"/>
              </a:rPr>
              <a:t>Revenue Analysis</a:t>
            </a:r>
          </a:p>
        </p:txBody>
      </p:sp>
      <p:sp>
        <p:nvSpPr>
          <p:cNvPr name="TextBox 23" id="23"/>
          <p:cNvSpPr txBox="true"/>
          <p:nvPr/>
        </p:nvSpPr>
        <p:spPr>
          <a:xfrm rot="0">
            <a:off x="12670249" y="7201513"/>
            <a:ext cx="4118431" cy="1978025"/>
          </a:xfrm>
          <a:prstGeom prst="rect">
            <a:avLst/>
          </a:prstGeom>
        </p:spPr>
        <p:txBody>
          <a:bodyPr anchor="t" rtlCol="false" tIns="0" lIns="0" bIns="0" rIns="0">
            <a:spAutoFit/>
          </a:bodyPr>
          <a:lstStyle/>
          <a:p>
            <a:pPr algn="ctr" marL="0" indent="0" lvl="0">
              <a:lnSpc>
                <a:spcPts val="3189"/>
              </a:lnSpc>
            </a:pPr>
            <a:r>
              <a:rPr lang="en-US" b="true" sz="2199">
                <a:solidFill>
                  <a:srgbClr val="000000"/>
                </a:solidFill>
                <a:latin typeface="Open Sans Medium"/>
                <a:ea typeface="Open Sans Medium"/>
                <a:cs typeface="Open Sans Medium"/>
                <a:sym typeface="Open Sans Medium"/>
              </a:rPr>
              <a:t>Explore operational efficiencies through checkout timings, session trends, and weekday vs. weekend behaviors.</a:t>
            </a:r>
          </a:p>
        </p:txBody>
      </p:sp>
      <p:sp>
        <p:nvSpPr>
          <p:cNvPr name="TextBox 24" id="24"/>
          <p:cNvSpPr txBox="true"/>
          <p:nvPr/>
        </p:nvSpPr>
        <p:spPr>
          <a:xfrm rot="0">
            <a:off x="839945" y="765151"/>
            <a:ext cx="16186022" cy="984885"/>
          </a:xfrm>
          <a:prstGeom prst="rect">
            <a:avLst/>
          </a:prstGeom>
        </p:spPr>
        <p:txBody>
          <a:bodyPr anchor="t" rtlCol="false" tIns="0" lIns="0" bIns="0" rIns="0">
            <a:spAutoFit/>
          </a:bodyPr>
          <a:lstStyle/>
          <a:p>
            <a:pPr algn="l">
              <a:lnSpc>
                <a:spcPts val="7560"/>
              </a:lnSpc>
            </a:pPr>
            <a:r>
              <a:rPr lang="en-US" sz="7200">
                <a:solidFill>
                  <a:srgbClr val="FFFFFF"/>
                </a:solidFill>
                <a:latin typeface="Inter"/>
                <a:ea typeface="Inter"/>
                <a:cs typeface="Inter"/>
                <a:sym typeface="Inter"/>
              </a:rPr>
              <a:t>WHAT’S INSIDE</a:t>
            </a:r>
          </a:p>
        </p:txBody>
      </p:sp>
      <p:sp>
        <p:nvSpPr>
          <p:cNvPr name="TextBox 25" id="25"/>
          <p:cNvSpPr txBox="true"/>
          <p:nvPr/>
        </p:nvSpPr>
        <p:spPr>
          <a:xfrm rot="0">
            <a:off x="7148956" y="6507994"/>
            <a:ext cx="3990087" cy="356234"/>
          </a:xfrm>
          <a:prstGeom prst="rect">
            <a:avLst/>
          </a:prstGeom>
        </p:spPr>
        <p:txBody>
          <a:bodyPr anchor="t" rtlCol="false" tIns="0" lIns="0" bIns="0" rIns="0">
            <a:spAutoFit/>
          </a:bodyPr>
          <a:lstStyle/>
          <a:p>
            <a:pPr algn="ctr" marL="0" indent="0" lvl="0">
              <a:lnSpc>
                <a:spcPts val="2940"/>
              </a:lnSpc>
              <a:spcBef>
                <a:spcPct val="0"/>
              </a:spcBef>
            </a:pPr>
            <a:r>
              <a:rPr lang="en-US" b="true" sz="2100">
                <a:solidFill>
                  <a:srgbClr val="000000"/>
                </a:solidFill>
                <a:latin typeface="Montserrat Bold"/>
                <a:ea typeface="Montserrat Bold"/>
                <a:cs typeface="Montserrat Bold"/>
                <a:sym typeface="Montserrat Bold"/>
              </a:rPr>
              <a:t>Demographic Analysis</a:t>
            </a:r>
          </a:p>
        </p:txBody>
      </p:sp>
      <p:sp>
        <p:nvSpPr>
          <p:cNvPr name="TextBox 26" id="26"/>
          <p:cNvSpPr txBox="true"/>
          <p:nvPr/>
        </p:nvSpPr>
        <p:spPr>
          <a:xfrm rot="0">
            <a:off x="12798594" y="6507994"/>
            <a:ext cx="3990087" cy="356234"/>
          </a:xfrm>
          <a:prstGeom prst="rect">
            <a:avLst/>
          </a:prstGeom>
        </p:spPr>
        <p:txBody>
          <a:bodyPr anchor="t" rtlCol="false" tIns="0" lIns="0" bIns="0" rIns="0">
            <a:spAutoFit/>
          </a:bodyPr>
          <a:lstStyle/>
          <a:p>
            <a:pPr algn="ctr" marL="0" indent="0" lvl="0">
              <a:lnSpc>
                <a:spcPts val="2940"/>
              </a:lnSpc>
              <a:spcBef>
                <a:spcPct val="0"/>
              </a:spcBef>
            </a:pPr>
            <a:r>
              <a:rPr lang="en-US" b="true" sz="2100">
                <a:solidFill>
                  <a:srgbClr val="000000"/>
                </a:solidFill>
                <a:latin typeface="Montserrat Bold"/>
                <a:ea typeface="Montserrat Bold"/>
                <a:cs typeface="Montserrat Bold"/>
                <a:sym typeface="Montserrat Bold"/>
              </a:rPr>
              <a:t>Optimization Analysis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9D9D9F"/>
        </a:solidFill>
      </p:bgPr>
    </p:bg>
    <p:spTree>
      <p:nvGrpSpPr>
        <p:cNvPr id="1" name=""/>
        <p:cNvGrpSpPr/>
        <p:nvPr/>
      </p:nvGrpSpPr>
      <p:grpSpPr>
        <a:xfrm>
          <a:off x="0" y="0"/>
          <a:ext cx="0" cy="0"/>
          <a:chOff x="0" y="0"/>
          <a:chExt cx="0" cy="0"/>
        </a:xfrm>
      </p:grpSpPr>
      <p:sp>
        <p:nvSpPr>
          <p:cNvPr name="AutoShape 2" id="2"/>
          <p:cNvSpPr/>
          <p:nvPr/>
        </p:nvSpPr>
        <p:spPr>
          <a:xfrm>
            <a:off x="7145046" y="990600"/>
            <a:ext cx="3997907" cy="0"/>
          </a:xfrm>
          <a:prstGeom prst="line">
            <a:avLst/>
          </a:prstGeom>
          <a:ln cap="flat" w="47625">
            <a:solidFill>
              <a:srgbClr val="FFFFFF"/>
            </a:solidFill>
            <a:prstDash val="solid"/>
            <a:headEnd type="none" len="sm" w="sm"/>
            <a:tailEnd type="none" len="sm" w="sm"/>
          </a:ln>
        </p:spPr>
      </p:sp>
      <p:grpSp>
        <p:nvGrpSpPr>
          <p:cNvPr name="Group 3" id="3"/>
          <p:cNvGrpSpPr/>
          <p:nvPr/>
        </p:nvGrpSpPr>
        <p:grpSpPr>
          <a:xfrm rot="0">
            <a:off x="0" y="6695459"/>
            <a:ext cx="18288000" cy="3591541"/>
            <a:chOff x="0" y="0"/>
            <a:chExt cx="4816593" cy="945920"/>
          </a:xfrm>
        </p:grpSpPr>
        <p:sp>
          <p:nvSpPr>
            <p:cNvPr name="Freeform 4" id="4"/>
            <p:cNvSpPr/>
            <p:nvPr/>
          </p:nvSpPr>
          <p:spPr>
            <a:xfrm flipH="false" flipV="false" rot="0">
              <a:off x="0" y="0"/>
              <a:ext cx="4816592" cy="945920"/>
            </a:xfrm>
            <a:custGeom>
              <a:avLst/>
              <a:gdLst/>
              <a:ahLst/>
              <a:cxnLst/>
              <a:rect r="r" b="b" t="t" l="l"/>
              <a:pathLst>
                <a:path h="945920" w="4816592">
                  <a:moveTo>
                    <a:pt x="0" y="0"/>
                  </a:moveTo>
                  <a:lnTo>
                    <a:pt x="4816592" y="0"/>
                  </a:lnTo>
                  <a:lnTo>
                    <a:pt x="4816592" y="945920"/>
                  </a:lnTo>
                  <a:lnTo>
                    <a:pt x="0" y="945920"/>
                  </a:lnTo>
                  <a:close/>
                </a:path>
              </a:pathLst>
            </a:custGeom>
            <a:solidFill>
              <a:srgbClr val="F6F6F6"/>
            </a:solidFill>
          </p:spPr>
        </p:sp>
        <p:sp>
          <p:nvSpPr>
            <p:cNvPr name="TextBox 5" id="5"/>
            <p:cNvSpPr txBox="true"/>
            <p:nvPr/>
          </p:nvSpPr>
          <p:spPr>
            <a:xfrm>
              <a:off x="0" y="-47625"/>
              <a:ext cx="4816593" cy="993545"/>
            </a:xfrm>
            <a:prstGeom prst="rect">
              <a:avLst/>
            </a:prstGeom>
          </p:spPr>
          <p:txBody>
            <a:bodyPr anchor="ctr" rtlCol="false" tIns="50800" lIns="50800" bIns="50800" rIns="50800"/>
            <a:lstStyle/>
            <a:p>
              <a:pPr algn="ctr">
                <a:lnSpc>
                  <a:spcPts val="2479"/>
                </a:lnSpc>
              </a:pPr>
            </a:p>
          </p:txBody>
        </p:sp>
      </p:grpSp>
      <p:sp>
        <p:nvSpPr>
          <p:cNvPr name="Freeform 6" id="6"/>
          <p:cNvSpPr/>
          <p:nvPr/>
        </p:nvSpPr>
        <p:spPr>
          <a:xfrm flipH="false" flipV="false" rot="0">
            <a:off x="4531572" y="1281524"/>
            <a:ext cx="9224856" cy="5071431"/>
          </a:xfrm>
          <a:custGeom>
            <a:avLst/>
            <a:gdLst/>
            <a:ahLst/>
            <a:cxnLst/>
            <a:rect r="r" b="b" t="t" l="l"/>
            <a:pathLst>
              <a:path h="5071431" w="9224856">
                <a:moveTo>
                  <a:pt x="0" y="0"/>
                </a:moveTo>
                <a:lnTo>
                  <a:pt x="9224856" y="0"/>
                </a:lnTo>
                <a:lnTo>
                  <a:pt x="9224856" y="5071431"/>
                </a:lnTo>
                <a:lnTo>
                  <a:pt x="0" y="5071431"/>
                </a:lnTo>
                <a:lnTo>
                  <a:pt x="0" y="0"/>
                </a:lnTo>
                <a:close/>
              </a:path>
            </a:pathLst>
          </a:custGeom>
          <a:blipFill>
            <a:blip r:embed="rId2"/>
            <a:stretch>
              <a:fillRect l="0" t="-503" r="0" b="-1381"/>
            </a:stretch>
          </a:blipFill>
        </p:spPr>
      </p:sp>
      <p:sp>
        <p:nvSpPr>
          <p:cNvPr name="TextBox 7" id="7"/>
          <p:cNvSpPr txBox="true"/>
          <p:nvPr/>
        </p:nvSpPr>
        <p:spPr>
          <a:xfrm rot="0">
            <a:off x="6565957" y="311925"/>
            <a:ext cx="5156087" cy="542925"/>
          </a:xfrm>
          <a:prstGeom prst="rect">
            <a:avLst/>
          </a:prstGeom>
        </p:spPr>
        <p:txBody>
          <a:bodyPr anchor="t" rtlCol="false" tIns="0" lIns="0" bIns="0" rIns="0">
            <a:spAutoFit/>
          </a:bodyPr>
          <a:lstStyle/>
          <a:p>
            <a:pPr algn="l">
              <a:lnSpc>
                <a:spcPts val="4199"/>
              </a:lnSpc>
            </a:pPr>
            <a:r>
              <a:rPr lang="en-US" sz="3999">
                <a:solidFill>
                  <a:srgbClr val="FFFFFF"/>
                </a:solidFill>
                <a:latin typeface="Inter"/>
                <a:ea typeface="Inter"/>
                <a:cs typeface="Inter"/>
                <a:sym typeface="Inter"/>
              </a:rPr>
              <a:t>REVENUE ANALYSIS</a:t>
            </a:r>
          </a:p>
        </p:txBody>
      </p:sp>
      <p:sp>
        <p:nvSpPr>
          <p:cNvPr name="TextBox 8" id="8"/>
          <p:cNvSpPr txBox="true"/>
          <p:nvPr/>
        </p:nvSpPr>
        <p:spPr>
          <a:xfrm rot="0">
            <a:off x="2536866" y="6869640"/>
            <a:ext cx="13214267" cy="2620137"/>
          </a:xfrm>
          <a:prstGeom prst="rect">
            <a:avLst/>
          </a:prstGeom>
        </p:spPr>
        <p:txBody>
          <a:bodyPr anchor="t" rtlCol="false" tIns="0" lIns="0" bIns="0" rIns="0">
            <a:spAutoFit/>
          </a:bodyPr>
          <a:lstStyle/>
          <a:p>
            <a:pPr algn="just" marL="0" indent="0" lvl="0">
              <a:lnSpc>
                <a:spcPts val="4224"/>
              </a:lnSpc>
            </a:pPr>
            <a:r>
              <a:rPr lang="en-US" sz="2400" spc="96">
                <a:solidFill>
                  <a:srgbClr val="000000"/>
                </a:solidFill>
                <a:latin typeface="Open Sans"/>
                <a:ea typeface="Open Sans"/>
                <a:cs typeface="Open Sans"/>
                <a:sym typeface="Open Sans"/>
              </a:rPr>
              <a:t>Understanding revenue trends is crucial for identifying growth opportunities and addressing potential challenges. This analysis dives deep into monthly and quarterly revenue performance, highlighting key parameters like, Average Room occupied, Revenue from different payment methods, etc.  By examining these trends, we can strategize effectively to maximize profitability and ensure consistent business growth.</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9D9D9F"/>
        </a:solidFill>
      </p:bgPr>
    </p:bg>
    <p:spTree>
      <p:nvGrpSpPr>
        <p:cNvPr id="1" name=""/>
        <p:cNvGrpSpPr/>
        <p:nvPr/>
      </p:nvGrpSpPr>
      <p:grpSpPr>
        <a:xfrm>
          <a:off x="0" y="0"/>
          <a:ext cx="0" cy="0"/>
          <a:chOff x="0" y="0"/>
          <a:chExt cx="0" cy="0"/>
        </a:xfrm>
      </p:grpSpPr>
      <p:sp>
        <p:nvSpPr>
          <p:cNvPr name="AutoShape 2" id="2"/>
          <p:cNvSpPr/>
          <p:nvPr/>
        </p:nvSpPr>
        <p:spPr>
          <a:xfrm>
            <a:off x="7145046" y="990600"/>
            <a:ext cx="3997907" cy="0"/>
          </a:xfrm>
          <a:prstGeom prst="line">
            <a:avLst/>
          </a:prstGeom>
          <a:ln cap="flat" w="47625">
            <a:solidFill>
              <a:srgbClr val="FFFFFF"/>
            </a:solidFill>
            <a:prstDash val="solid"/>
            <a:headEnd type="none" len="sm" w="sm"/>
            <a:tailEnd type="none" len="sm" w="sm"/>
          </a:ln>
        </p:spPr>
      </p:sp>
      <p:grpSp>
        <p:nvGrpSpPr>
          <p:cNvPr name="Group 3" id="3"/>
          <p:cNvGrpSpPr/>
          <p:nvPr/>
        </p:nvGrpSpPr>
        <p:grpSpPr>
          <a:xfrm rot="0">
            <a:off x="0" y="6294370"/>
            <a:ext cx="18288000" cy="3992630"/>
            <a:chOff x="0" y="0"/>
            <a:chExt cx="4816593" cy="1051557"/>
          </a:xfrm>
        </p:grpSpPr>
        <p:sp>
          <p:nvSpPr>
            <p:cNvPr name="Freeform 4" id="4"/>
            <p:cNvSpPr/>
            <p:nvPr/>
          </p:nvSpPr>
          <p:spPr>
            <a:xfrm flipH="false" flipV="false" rot="0">
              <a:off x="0" y="0"/>
              <a:ext cx="4816592" cy="1051557"/>
            </a:xfrm>
            <a:custGeom>
              <a:avLst/>
              <a:gdLst/>
              <a:ahLst/>
              <a:cxnLst/>
              <a:rect r="r" b="b" t="t" l="l"/>
              <a:pathLst>
                <a:path h="1051557" w="4816592">
                  <a:moveTo>
                    <a:pt x="0" y="0"/>
                  </a:moveTo>
                  <a:lnTo>
                    <a:pt x="4816592" y="0"/>
                  </a:lnTo>
                  <a:lnTo>
                    <a:pt x="4816592" y="1051557"/>
                  </a:lnTo>
                  <a:lnTo>
                    <a:pt x="0" y="1051557"/>
                  </a:lnTo>
                  <a:close/>
                </a:path>
              </a:pathLst>
            </a:custGeom>
            <a:solidFill>
              <a:srgbClr val="F6F6F6"/>
            </a:solidFill>
          </p:spPr>
        </p:sp>
        <p:sp>
          <p:nvSpPr>
            <p:cNvPr name="TextBox 5" id="5"/>
            <p:cNvSpPr txBox="true"/>
            <p:nvPr/>
          </p:nvSpPr>
          <p:spPr>
            <a:xfrm>
              <a:off x="0" y="-47625"/>
              <a:ext cx="4816593" cy="1099182"/>
            </a:xfrm>
            <a:prstGeom prst="rect">
              <a:avLst/>
            </a:prstGeom>
          </p:spPr>
          <p:txBody>
            <a:bodyPr anchor="ctr" rtlCol="false" tIns="50800" lIns="50800" bIns="50800" rIns="50800"/>
            <a:lstStyle/>
            <a:p>
              <a:pPr algn="ctr">
                <a:lnSpc>
                  <a:spcPts val="2479"/>
                </a:lnSpc>
              </a:pPr>
            </a:p>
          </p:txBody>
        </p:sp>
      </p:grpSp>
      <p:sp>
        <p:nvSpPr>
          <p:cNvPr name="Freeform 6" id="6"/>
          <p:cNvSpPr/>
          <p:nvPr/>
        </p:nvSpPr>
        <p:spPr>
          <a:xfrm flipH="false" flipV="false" rot="0">
            <a:off x="1028700" y="1247616"/>
            <a:ext cx="8115300" cy="4545520"/>
          </a:xfrm>
          <a:custGeom>
            <a:avLst/>
            <a:gdLst/>
            <a:ahLst/>
            <a:cxnLst/>
            <a:rect r="r" b="b" t="t" l="l"/>
            <a:pathLst>
              <a:path h="4545520" w="8115300">
                <a:moveTo>
                  <a:pt x="0" y="0"/>
                </a:moveTo>
                <a:lnTo>
                  <a:pt x="8115300" y="0"/>
                </a:lnTo>
                <a:lnTo>
                  <a:pt x="8115300" y="4545520"/>
                </a:lnTo>
                <a:lnTo>
                  <a:pt x="0" y="4545520"/>
                </a:lnTo>
                <a:lnTo>
                  <a:pt x="0" y="0"/>
                </a:lnTo>
                <a:close/>
              </a:path>
            </a:pathLst>
          </a:custGeom>
          <a:blipFill>
            <a:blip r:embed="rId2">
              <a:alphaModFix amt="50000"/>
            </a:blip>
            <a:stretch>
              <a:fillRect l="0" t="0" r="0" b="0"/>
            </a:stretch>
          </a:blipFill>
        </p:spPr>
      </p:sp>
      <p:sp>
        <p:nvSpPr>
          <p:cNvPr name="Freeform 7" id="7"/>
          <p:cNvSpPr/>
          <p:nvPr/>
        </p:nvSpPr>
        <p:spPr>
          <a:xfrm flipH="false" flipV="false" rot="0">
            <a:off x="8463508" y="1926673"/>
            <a:ext cx="5358892" cy="2700881"/>
          </a:xfrm>
          <a:custGeom>
            <a:avLst/>
            <a:gdLst/>
            <a:ahLst/>
            <a:cxnLst/>
            <a:rect r="r" b="b" t="t" l="l"/>
            <a:pathLst>
              <a:path h="2700881" w="5358892">
                <a:moveTo>
                  <a:pt x="0" y="0"/>
                </a:moveTo>
                <a:lnTo>
                  <a:pt x="5358892" y="0"/>
                </a:lnTo>
                <a:lnTo>
                  <a:pt x="5358892" y="2700882"/>
                </a:lnTo>
                <a:lnTo>
                  <a:pt x="0" y="2700882"/>
                </a:lnTo>
                <a:lnTo>
                  <a:pt x="0" y="0"/>
                </a:lnTo>
                <a:close/>
              </a:path>
            </a:pathLst>
          </a:custGeom>
          <a:blipFill>
            <a:blip r:embed="rId3"/>
            <a:stretch>
              <a:fillRect l="0" t="0" r="0" b="0"/>
            </a:stretch>
          </a:blipFill>
        </p:spPr>
      </p:sp>
      <p:sp>
        <p:nvSpPr>
          <p:cNvPr name="TextBox 8" id="8"/>
          <p:cNvSpPr txBox="true"/>
          <p:nvPr/>
        </p:nvSpPr>
        <p:spPr>
          <a:xfrm rot="0">
            <a:off x="6565957" y="311925"/>
            <a:ext cx="5156087" cy="542925"/>
          </a:xfrm>
          <a:prstGeom prst="rect">
            <a:avLst/>
          </a:prstGeom>
        </p:spPr>
        <p:txBody>
          <a:bodyPr anchor="t" rtlCol="false" tIns="0" lIns="0" bIns="0" rIns="0">
            <a:spAutoFit/>
          </a:bodyPr>
          <a:lstStyle/>
          <a:p>
            <a:pPr algn="l">
              <a:lnSpc>
                <a:spcPts val="4199"/>
              </a:lnSpc>
            </a:pPr>
            <a:r>
              <a:rPr lang="en-US" sz="3999">
                <a:solidFill>
                  <a:srgbClr val="FFFFFF"/>
                </a:solidFill>
                <a:latin typeface="Inter"/>
                <a:ea typeface="Inter"/>
                <a:cs typeface="Inter"/>
                <a:sym typeface="Inter"/>
              </a:rPr>
              <a:t>REVENUE ANALYSIS</a:t>
            </a:r>
          </a:p>
        </p:txBody>
      </p:sp>
      <p:sp>
        <p:nvSpPr>
          <p:cNvPr name="TextBox 9" id="9"/>
          <p:cNvSpPr txBox="true"/>
          <p:nvPr/>
        </p:nvSpPr>
        <p:spPr>
          <a:xfrm rot="0">
            <a:off x="1028700" y="6571634"/>
            <a:ext cx="16474650" cy="3432108"/>
          </a:xfrm>
          <a:prstGeom prst="rect">
            <a:avLst/>
          </a:prstGeom>
        </p:spPr>
        <p:txBody>
          <a:bodyPr anchor="t" rtlCol="false" tIns="0" lIns="0" bIns="0" rIns="0">
            <a:spAutoFit/>
          </a:bodyPr>
          <a:lstStyle/>
          <a:p>
            <a:pPr algn="just" marL="482124" indent="-241062" lvl="1">
              <a:lnSpc>
                <a:spcPts val="3930"/>
              </a:lnSpc>
              <a:buAutoNum type="arabicPeriod" startAt="1"/>
            </a:pPr>
            <a:r>
              <a:rPr lang="en-US" b="true" sz="2233" spc="89">
                <a:solidFill>
                  <a:srgbClr val="000000"/>
                </a:solidFill>
                <a:latin typeface="Open Sans Bold"/>
                <a:ea typeface="Open Sans Bold"/>
                <a:cs typeface="Open Sans Bold"/>
                <a:sym typeface="Open Sans Bold"/>
              </a:rPr>
              <a:t>Revenue Breakdown:</a:t>
            </a:r>
          </a:p>
          <a:p>
            <a:pPr algn="just" marL="964247" indent="-321416" lvl="2">
              <a:lnSpc>
                <a:spcPts val="3930"/>
              </a:lnSpc>
              <a:buFont typeface="Arial"/>
              <a:buChar char="⚬"/>
            </a:pPr>
            <a:r>
              <a:rPr lang="en-US" sz="2233" spc="89">
                <a:solidFill>
                  <a:srgbClr val="000000"/>
                </a:solidFill>
                <a:latin typeface="Open Sans"/>
                <a:ea typeface="Open Sans"/>
                <a:cs typeface="Open Sans"/>
                <a:sym typeface="Open Sans"/>
              </a:rPr>
              <a:t>It highlights total revenue, number of rooms booked, and the split between B2B and B2C bookings.</a:t>
            </a:r>
          </a:p>
          <a:p>
            <a:pPr algn="just" marL="482124" indent="-241062" lvl="1">
              <a:lnSpc>
                <a:spcPts val="3930"/>
              </a:lnSpc>
              <a:buAutoNum type="arabicPeriod" startAt="1"/>
            </a:pPr>
            <a:r>
              <a:rPr lang="en-US" b="true" sz="2233" spc="89">
                <a:solidFill>
                  <a:srgbClr val="000000"/>
                </a:solidFill>
                <a:latin typeface="Open Sans Bold"/>
                <a:ea typeface="Open Sans Bold"/>
                <a:cs typeface="Open Sans Bold"/>
                <a:sym typeface="Open Sans Bold"/>
              </a:rPr>
              <a:t>Ongoing Performance:</a:t>
            </a:r>
          </a:p>
          <a:p>
            <a:pPr algn="just" marL="964247" indent="-321416" lvl="2">
              <a:lnSpc>
                <a:spcPts val="3930"/>
              </a:lnSpc>
              <a:buFont typeface="Arial"/>
              <a:buChar char="⚬"/>
            </a:pPr>
            <a:r>
              <a:rPr lang="en-US" sz="2233" spc="89">
                <a:solidFill>
                  <a:srgbClr val="000000"/>
                </a:solidFill>
                <a:latin typeface="Open Sans"/>
                <a:ea typeface="Open Sans"/>
                <a:cs typeface="Open Sans"/>
                <a:sym typeface="Open Sans"/>
              </a:rPr>
              <a:t>The current month's data is still updating as more bookings and revenue are recorded.</a:t>
            </a:r>
          </a:p>
          <a:p>
            <a:pPr algn="just" marL="482124" indent="-241062" lvl="1">
              <a:lnSpc>
                <a:spcPts val="3930"/>
              </a:lnSpc>
              <a:buAutoNum type="arabicPeriod" startAt="1"/>
            </a:pPr>
            <a:r>
              <a:rPr lang="en-US" b="true" sz="2233" spc="89">
                <a:solidFill>
                  <a:srgbClr val="000000"/>
                </a:solidFill>
                <a:latin typeface="Open Sans Bold"/>
                <a:ea typeface="Open Sans Bold"/>
                <a:cs typeface="Open Sans Bold"/>
                <a:sym typeface="Open Sans Bold"/>
              </a:rPr>
              <a:t>Business Segmentation: </a:t>
            </a:r>
          </a:p>
          <a:p>
            <a:pPr algn="just" marL="964247" indent="-321416" lvl="2">
              <a:lnSpc>
                <a:spcPts val="3930"/>
              </a:lnSpc>
              <a:buFont typeface="Arial"/>
              <a:buChar char="⚬"/>
            </a:pPr>
            <a:r>
              <a:rPr lang="en-US" sz="2233" spc="89">
                <a:solidFill>
                  <a:srgbClr val="000000"/>
                </a:solidFill>
                <a:latin typeface="Open Sans"/>
                <a:ea typeface="Open Sans"/>
                <a:cs typeface="Open Sans"/>
                <a:sym typeface="Open Sans"/>
              </a:rPr>
              <a:t>The report helps in understanding the contribution of B2B and B2C segments to overall revenue.</a:t>
            </a:r>
          </a:p>
          <a:p>
            <a:pPr algn="just">
              <a:lnSpc>
                <a:spcPts val="393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9D9D9F"/>
        </a:solidFill>
      </p:bgPr>
    </p:bg>
    <p:spTree>
      <p:nvGrpSpPr>
        <p:cNvPr id="1" name=""/>
        <p:cNvGrpSpPr/>
        <p:nvPr/>
      </p:nvGrpSpPr>
      <p:grpSpPr>
        <a:xfrm>
          <a:off x="0" y="0"/>
          <a:ext cx="0" cy="0"/>
          <a:chOff x="0" y="0"/>
          <a:chExt cx="0" cy="0"/>
        </a:xfrm>
      </p:grpSpPr>
      <p:sp>
        <p:nvSpPr>
          <p:cNvPr name="AutoShape 2" id="2"/>
          <p:cNvSpPr/>
          <p:nvPr/>
        </p:nvSpPr>
        <p:spPr>
          <a:xfrm>
            <a:off x="7145046" y="990600"/>
            <a:ext cx="3997907" cy="0"/>
          </a:xfrm>
          <a:prstGeom prst="line">
            <a:avLst/>
          </a:prstGeom>
          <a:ln cap="flat" w="47625">
            <a:solidFill>
              <a:srgbClr val="FFFFFF"/>
            </a:solidFill>
            <a:prstDash val="solid"/>
            <a:headEnd type="none" len="sm" w="sm"/>
            <a:tailEnd type="none" len="sm" w="sm"/>
          </a:ln>
        </p:spPr>
      </p:sp>
      <p:grpSp>
        <p:nvGrpSpPr>
          <p:cNvPr name="Group 3" id="3"/>
          <p:cNvGrpSpPr/>
          <p:nvPr/>
        </p:nvGrpSpPr>
        <p:grpSpPr>
          <a:xfrm rot="0">
            <a:off x="0" y="6294370"/>
            <a:ext cx="18288000" cy="3992630"/>
            <a:chOff x="0" y="0"/>
            <a:chExt cx="4816593" cy="1051557"/>
          </a:xfrm>
        </p:grpSpPr>
        <p:sp>
          <p:nvSpPr>
            <p:cNvPr name="Freeform 4" id="4"/>
            <p:cNvSpPr/>
            <p:nvPr/>
          </p:nvSpPr>
          <p:spPr>
            <a:xfrm flipH="false" flipV="false" rot="0">
              <a:off x="0" y="0"/>
              <a:ext cx="4816592" cy="1051557"/>
            </a:xfrm>
            <a:custGeom>
              <a:avLst/>
              <a:gdLst/>
              <a:ahLst/>
              <a:cxnLst/>
              <a:rect r="r" b="b" t="t" l="l"/>
              <a:pathLst>
                <a:path h="1051557" w="4816592">
                  <a:moveTo>
                    <a:pt x="0" y="0"/>
                  </a:moveTo>
                  <a:lnTo>
                    <a:pt x="4816592" y="0"/>
                  </a:lnTo>
                  <a:lnTo>
                    <a:pt x="4816592" y="1051557"/>
                  </a:lnTo>
                  <a:lnTo>
                    <a:pt x="0" y="1051557"/>
                  </a:lnTo>
                  <a:close/>
                </a:path>
              </a:pathLst>
            </a:custGeom>
            <a:solidFill>
              <a:srgbClr val="F6F6F6"/>
            </a:solidFill>
          </p:spPr>
        </p:sp>
        <p:sp>
          <p:nvSpPr>
            <p:cNvPr name="TextBox 5" id="5"/>
            <p:cNvSpPr txBox="true"/>
            <p:nvPr/>
          </p:nvSpPr>
          <p:spPr>
            <a:xfrm>
              <a:off x="0" y="-47625"/>
              <a:ext cx="4816593" cy="1099182"/>
            </a:xfrm>
            <a:prstGeom prst="rect">
              <a:avLst/>
            </a:prstGeom>
          </p:spPr>
          <p:txBody>
            <a:bodyPr anchor="ctr" rtlCol="false" tIns="50800" lIns="50800" bIns="50800" rIns="50800"/>
            <a:lstStyle/>
            <a:p>
              <a:pPr algn="ctr">
                <a:lnSpc>
                  <a:spcPts val="2479"/>
                </a:lnSpc>
              </a:pPr>
            </a:p>
          </p:txBody>
        </p:sp>
      </p:grpSp>
      <p:sp>
        <p:nvSpPr>
          <p:cNvPr name="Freeform 6" id="6"/>
          <p:cNvSpPr/>
          <p:nvPr/>
        </p:nvSpPr>
        <p:spPr>
          <a:xfrm flipH="false" flipV="false" rot="0">
            <a:off x="1028700" y="1247616"/>
            <a:ext cx="8115300" cy="4545520"/>
          </a:xfrm>
          <a:custGeom>
            <a:avLst/>
            <a:gdLst/>
            <a:ahLst/>
            <a:cxnLst/>
            <a:rect r="r" b="b" t="t" l="l"/>
            <a:pathLst>
              <a:path h="4545520" w="8115300">
                <a:moveTo>
                  <a:pt x="0" y="0"/>
                </a:moveTo>
                <a:lnTo>
                  <a:pt x="8115300" y="0"/>
                </a:lnTo>
                <a:lnTo>
                  <a:pt x="8115300" y="4545520"/>
                </a:lnTo>
                <a:lnTo>
                  <a:pt x="0" y="4545520"/>
                </a:lnTo>
                <a:lnTo>
                  <a:pt x="0" y="0"/>
                </a:lnTo>
                <a:close/>
              </a:path>
            </a:pathLst>
          </a:custGeom>
          <a:blipFill>
            <a:blip r:embed="rId2">
              <a:alphaModFix amt="50000"/>
            </a:blip>
            <a:stretch>
              <a:fillRect l="0" t="0" r="0" b="0"/>
            </a:stretch>
          </a:blipFill>
        </p:spPr>
      </p:sp>
      <p:sp>
        <p:nvSpPr>
          <p:cNvPr name="Freeform 7" id="7"/>
          <p:cNvSpPr/>
          <p:nvPr/>
        </p:nvSpPr>
        <p:spPr>
          <a:xfrm flipH="false" flipV="false" rot="0">
            <a:off x="7813955" y="1657315"/>
            <a:ext cx="9215946" cy="3548998"/>
          </a:xfrm>
          <a:custGeom>
            <a:avLst/>
            <a:gdLst/>
            <a:ahLst/>
            <a:cxnLst/>
            <a:rect r="r" b="b" t="t" l="l"/>
            <a:pathLst>
              <a:path h="3548998" w="9215946">
                <a:moveTo>
                  <a:pt x="0" y="0"/>
                </a:moveTo>
                <a:lnTo>
                  <a:pt x="9215947" y="0"/>
                </a:lnTo>
                <a:lnTo>
                  <a:pt x="9215947" y="3548998"/>
                </a:lnTo>
                <a:lnTo>
                  <a:pt x="0" y="3548998"/>
                </a:lnTo>
                <a:lnTo>
                  <a:pt x="0" y="0"/>
                </a:lnTo>
                <a:close/>
              </a:path>
            </a:pathLst>
          </a:custGeom>
          <a:blipFill>
            <a:blip r:embed="rId3"/>
            <a:stretch>
              <a:fillRect l="0" t="0" r="0" b="0"/>
            </a:stretch>
          </a:blipFill>
        </p:spPr>
      </p:sp>
      <p:sp>
        <p:nvSpPr>
          <p:cNvPr name="TextBox 8" id="8"/>
          <p:cNvSpPr txBox="true"/>
          <p:nvPr/>
        </p:nvSpPr>
        <p:spPr>
          <a:xfrm rot="0">
            <a:off x="6565957" y="311925"/>
            <a:ext cx="5156087" cy="542925"/>
          </a:xfrm>
          <a:prstGeom prst="rect">
            <a:avLst/>
          </a:prstGeom>
        </p:spPr>
        <p:txBody>
          <a:bodyPr anchor="t" rtlCol="false" tIns="0" lIns="0" bIns="0" rIns="0">
            <a:spAutoFit/>
          </a:bodyPr>
          <a:lstStyle/>
          <a:p>
            <a:pPr algn="l">
              <a:lnSpc>
                <a:spcPts val="4199"/>
              </a:lnSpc>
            </a:pPr>
            <a:r>
              <a:rPr lang="en-US" sz="3999">
                <a:solidFill>
                  <a:srgbClr val="FFFFFF"/>
                </a:solidFill>
                <a:latin typeface="Inter"/>
                <a:ea typeface="Inter"/>
                <a:cs typeface="Inter"/>
                <a:sym typeface="Inter"/>
              </a:rPr>
              <a:t>REVENUE ANALYSIS</a:t>
            </a:r>
          </a:p>
        </p:txBody>
      </p:sp>
      <p:sp>
        <p:nvSpPr>
          <p:cNvPr name="TextBox 9" id="9"/>
          <p:cNvSpPr txBox="true"/>
          <p:nvPr/>
        </p:nvSpPr>
        <p:spPr>
          <a:xfrm rot="0">
            <a:off x="1028700" y="6581159"/>
            <a:ext cx="16230600" cy="2912999"/>
          </a:xfrm>
          <a:prstGeom prst="rect">
            <a:avLst/>
          </a:prstGeom>
        </p:spPr>
        <p:txBody>
          <a:bodyPr anchor="t" rtlCol="false" tIns="0" lIns="0" bIns="0" rIns="0">
            <a:spAutoFit/>
          </a:bodyPr>
          <a:lstStyle/>
          <a:p>
            <a:pPr algn="just" marL="474981" indent="-237491" lvl="1">
              <a:lnSpc>
                <a:spcPts val="3872"/>
              </a:lnSpc>
              <a:buAutoNum type="arabicPeriod" startAt="1"/>
            </a:pPr>
            <a:r>
              <a:rPr lang="en-US" b="true" sz="2200" spc="88">
                <a:solidFill>
                  <a:srgbClr val="000000"/>
                </a:solidFill>
                <a:latin typeface="Open Sans Bold"/>
                <a:ea typeface="Open Sans Bold"/>
                <a:cs typeface="Open Sans Bold"/>
                <a:sym typeface="Open Sans Bold"/>
              </a:rPr>
              <a:t>Steady Growth:</a:t>
            </a:r>
          </a:p>
          <a:p>
            <a:pPr algn="just" marL="949962" indent="-316654" lvl="2">
              <a:lnSpc>
                <a:spcPts val="3872"/>
              </a:lnSpc>
              <a:buFont typeface="Arial"/>
              <a:buChar char="⚬"/>
            </a:pPr>
            <a:r>
              <a:rPr lang="en-US" sz="2200" spc="88">
                <a:solidFill>
                  <a:srgbClr val="000000"/>
                </a:solidFill>
                <a:latin typeface="Open Sans"/>
                <a:ea typeface="Open Sans"/>
                <a:cs typeface="Open Sans"/>
                <a:sym typeface="Open Sans"/>
              </a:rPr>
              <a:t>From January 2023 onwards, the revenue trend shows a steady increase with minor fluctuations.</a:t>
            </a:r>
          </a:p>
          <a:p>
            <a:pPr algn="just" marL="949962" indent="-316654" lvl="2">
              <a:lnSpc>
                <a:spcPts val="3872"/>
              </a:lnSpc>
              <a:buFont typeface="Arial"/>
              <a:buChar char="⚬"/>
            </a:pPr>
            <a:r>
              <a:rPr lang="en-US" sz="2200" spc="88">
                <a:solidFill>
                  <a:srgbClr val="000000"/>
                </a:solidFill>
                <a:latin typeface="Open Sans"/>
                <a:ea typeface="Open Sans"/>
                <a:cs typeface="Open Sans"/>
                <a:sym typeface="Open Sans"/>
              </a:rPr>
              <a:t>Peaks observed in mid-2023, likely due to seasonal demand.</a:t>
            </a:r>
          </a:p>
          <a:p>
            <a:pPr algn="just" marL="474981" indent="-237491" lvl="1">
              <a:lnSpc>
                <a:spcPts val="3872"/>
              </a:lnSpc>
              <a:buAutoNum type="arabicPeriod" startAt="1"/>
            </a:pPr>
            <a:r>
              <a:rPr lang="en-US" b="true" sz="2200" spc="88">
                <a:solidFill>
                  <a:srgbClr val="000000"/>
                </a:solidFill>
                <a:latin typeface="Open Sans Bold"/>
                <a:ea typeface="Open Sans Bold"/>
                <a:cs typeface="Open Sans Bold"/>
                <a:sym typeface="Open Sans Bold"/>
              </a:rPr>
              <a:t>Consistent Performance:</a:t>
            </a:r>
          </a:p>
          <a:p>
            <a:pPr algn="just" marL="949962" indent="-316654" lvl="2">
              <a:lnSpc>
                <a:spcPts val="3872"/>
              </a:lnSpc>
              <a:buFont typeface="Arial"/>
              <a:buChar char="⚬"/>
            </a:pPr>
            <a:r>
              <a:rPr lang="en-US" sz="2200" spc="88">
                <a:solidFill>
                  <a:srgbClr val="000000"/>
                </a:solidFill>
                <a:latin typeface="Open Sans"/>
                <a:ea typeface="Open Sans"/>
                <a:cs typeface="Open Sans"/>
                <a:sym typeface="Open Sans"/>
              </a:rPr>
              <a:t>Despite small drops in certain months, overall stability is maintained, resulting a healthy revenue stream.</a:t>
            </a:r>
          </a:p>
          <a:p>
            <a:pPr algn="just" marL="0" indent="0" lvl="0">
              <a:lnSpc>
                <a:spcPts val="4224"/>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9D9D9F"/>
        </a:solidFill>
      </p:bgPr>
    </p:bg>
    <p:spTree>
      <p:nvGrpSpPr>
        <p:cNvPr id="1" name=""/>
        <p:cNvGrpSpPr/>
        <p:nvPr/>
      </p:nvGrpSpPr>
      <p:grpSpPr>
        <a:xfrm>
          <a:off x="0" y="0"/>
          <a:ext cx="0" cy="0"/>
          <a:chOff x="0" y="0"/>
          <a:chExt cx="0" cy="0"/>
        </a:xfrm>
      </p:grpSpPr>
      <p:sp>
        <p:nvSpPr>
          <p:cNvPr name="AutoShape 2" id="2"/>
          <p:cNvSpPr/>
          <p:nvPr/>
        </p:nvSpPr>
        <p:spPr>
          <a:xfrm>
            <a:off x="7145046" y="990600"/>
            <a:ext cx="3997907" cy="0"/>
          </a:xfrm>
          <a:prstGeom prst="line">
            <a:avLst/>
          </a:prstGeom>
          <a:ln cap="flat" w="47625">
            <a:solidFill>
              <a:srgbClr val="FFFFFF"/>
            </a:solidFill>
            <a:prstDash val="solid"/>
            <a:headEnd type="none" len="sm" w="sm"/>
            <a:tailEnd type="none" len="sm" w="sm"/>
          </a:ln>
        </p:spPr>
      </p:sp>
      <p:grpSp>
        <p:nvGrpSpPr>
          <p:cNvPr name="Group 3" id="3"/>
          <p:cNvGrpSpPr/>
          <p:nvPr/>
        </p:nvGrpSpPr>
        <p:grpSpPr>
          <a:xfrm rot="0">
            <a:off x="0" y="6294370"/>
            <a:ext cx="18288000" cy="3992630"/>
            <a:chOff x="0" y="0"/>
            <a:chExt cx="4816593" cy="1051557"/>
          </a:xfrm>
        </p:grpSpPr>
        <p:sp>
          <p:nvSpPr>
            <p:cNvPr name="Freeform 4" id="4"/>
            <p:cNvSpPr/>
            <p:nvPr/>
          </p:nvSpPr>
          <p:spPr>
            <a:xfrm flipH="false" flipV="false" rot="0">
              <a:off x="0" y="0"/>
              <a:ext cx="4816592" cy="1051557"/>
            </a:xfrm>
            <a:custGeom>
              <a:avLst/>
              <a:gdLst/>
              <a:ahLst/>
              <a:cxnLst/>
              <a:rect r="r" b="b" t="t" l="l"/>
              <a:pathLst>
                <a:path h="1051557" w="4816592">
                  <a:moveTo>
                    <a:pt x="0" y="0"/>
                  </a:moveTo>
                  <a:lnTo>
                    <a:pt x="4816592" y="0"/>
                  </a:lnTo>
                  <a:lnTo>
                    <a:pt x="4816592" y="1051557"/>
                  </a:lnTo>
                  <a:lnTo>
                    <a:pt x="0" y="1051557"/>
                  </a:lnTo>
                  <a:close/>
                </a:path>
              </a:pathLst>
            </a:custGeom>
            <a:solidFill>
              <a:srgbClr val="F6F6F6"/>
            </a:solidFill>
          </p:spPr>
        </p:sp>
        <p:sp>
          <p:nvSpPr>
            <p:cNvPr name="TextBox 5" id="5"/>
            <p:cNvSpPr txBox="true"/>
            <p:nvPr/>
          </p:nvSpPr>
          <p:spPr>
            <a:xfrm>
              <a:off x="0" y="-47625"/>
              <a:ext cx="4816593" cy="1099182"/>
            </a:xfrm>
            <a:prstGeom prst="rect">
              <a:avLst/>
            </a:prstGeom>
          </p:spPr>
          <p:txBody>
            <a:bodyPr anchor="ctr" rtlCol="false" tIns="50800" lIns="50800" bIns="50800" rIns="50800"/>
            <a:lstStyle/>
            <a:p>
              <a:pPr algn="ctr">
                <a:lnSpc>
                  <a:spcPts val="2479"/>
                </a:lnSpc>
              </a:pPr>
            </a:p>
          </p:txBody>
        </p:sp>
      </p:grpSp>
      <p:sp>
        <p:nvSpPr>
          <p:cNvPr name="Freeform 6" id="6"/>
          <p:cNvSpPr/>
          <p:nvPr/>
        </p:nvSpPr>
        <p:spPr>
          <a:xfrm flipH="false" flipV="false" rot="0">
            <a:off x="1028700" y="1247616"/>
            <a:ext cx="7749588" cy="4340678"/>
          </a:xfrm>
          <a:custGeom>
            <a:avLst/>
            <a:gdLst/>
            <a:ahLst/>
            <a:cxnLst/>
            <a:rect r="r" b="b" t="t" l="l"/>
            <a:pathLst>
              <a:path h="4340678" w="7749588">
                <a:moveTo>
                  <a:pt x="0" y="0"/>
                </a:moveTo>
                <a:lnTo>
                  <a:pt x="7749588" y="0"/>
                </a:lnTo>
                <a:lnTo>
                  <a:pt x="7749588" y="4340678"/>
                </a:lnTo>
                <a:lnTo>
                  <a:pt x="0" y="4340678"/>
                </a:lnTo>
                <a:lnTo>
                  <a:pt x="0" y="0"/>
                </a:lnTo>
                <a:close/>
              </a:path>
            </a:pathLst>
          </a:custGeom>
          <a:blipFill>
            <a:blip r:embed="rId2">
              <a:alphaModFix amt="50000"/>
            </a:blip>
            <a:stretch>
              <a:fillRect l="0" t="0" r="0" b="0"/>
            </a:stretch>
          </a:blipFill>
        </p:spPr>
      </p:sp>
      <p:sp>
        <p:nvSpPr>
          <p:cNvPr name="Freeform 7" id="7"/>
          <p:cNvSpPr/>
          <p:nvPr/>
        </p:nvSpPr>
        <p:spPr>
          <a:xfrm flipH="false" flipV="false" rot="0">
            <a:off x="7792298" y="1671805"/>
            <a:ext cx="9002214" cy="3518537"/>
          </a:xfrm>
          <a:custGeom>
            <a:avLst/>
            <a:gdLst/>
            <a:ahLst/>
            <a:cxnLst/>
            <a:rect r="r" b="b" t="t" l="l"/>
            <a:pathLst>
              <a:path h="3518537" w="9002214">
                <a:moveTo>
                  <a:pt x="0" y="0"/>
                </a:moveTo>
                <a:lnTo>
                  <a:pt x="9002214" y="0"/>
                </a:lnTo>
                <a:lnTo>
                  <a:pt x="9002214" y="3518536"/>
                </a:lnTo>
                <a:lnTo>
                  <a:pt x="0" y="3518536"/>
                </a:lnTo>
                <a:lnTo>
                  <a:pt x="0" y="0"/>
                </a:lnTo>
                <a:close/>
              </a:path>
            </a:pathLst>
          </a:custGeom>
          <a:blipFill>
            <a:blip r:embed="rId3"/>
            <a:stretch>
              <a:fillRect l="0" t="0" r="0" b="0"/>
            </a:stretch>
          </a:blipFill>
        </p:spPr>
      </p:sp>
      <p:sp>
        <p:nvSpPr>
          <p:cNvPr name="TextBox 8" id="8"/>
          <p:cNvSpPr txBox="true"/>
          <p:nvPr/>
        </p:nvSpPr>
        <p:spPr>
          <a:xfrm rot="0">
            <a:off x="6565957" y="311925"/>
            <a:ext cx="5156087" cy="542925"/>
          </a:xfrm>
          <a:prstGeom prst="rect">
            <a:avLst/>
          </a:prstGeom>
        </p:spPr>
        <p:txBody>
          <a:bodyPr anchor="t" rtlCol="false" tIns="0" lIns="0" bIns="0" rIns="0">
            <a:spAutoFit/>
          </a:bodyPr>
          <a:lstStyle/>
          <a:p>
            <a:pPr algn="l">
              <a:lnSpc>
                <a:spcPts val="4199"/>
              </a:lnSpc>
            </a:pPr>
            <a:r>
              <a:rPr lang="en-US" sz="3999">
                <a:solidFill>
                  <a:srgbClr val="FFFFFF"/>
                </a:solidFill>
                <a:latin typeface="Inter"/>
                <a:ea typeface="Inter"/>
                <a:cs typeface="Inter"/>
                <a:sym typeface="Inter"/>
              </a:rPr>
              <a:t>REVENUE ANALYSIS</a:t>
            </a:r>
          </a:p>
        </p:txBody>
      </p:sp>
      <p:sp>
        <p:nvSpPr>
          <p:cNvPr name="TextBox 9" id="9"/>
          <p:cNvSpPr txBox="true"/>
          <p:nvPr/>
        </p:nvSpPr>
        <p:spPr>
          <a:xfrm rot="0">
            <a:off x="396373" y="6389991"/>
            <a:ext cx="16862927" cy="3960599"/>
          </a:xfrm>
          <a:prstGeom prst="rect">
            <a:avLst/>
          </a:prstGeom>
        </p:spPr>
        <p:txBody>
          <a:bodyPr anchor="t" rtlCol="false" tIns="0" lIns="0" bIns="0" rIns="0">
            <a:spAutoFit/>
          </a:bodyPr>
          <a:lstStyle/>
          <a:p>
            <a:pPr algn="just">
              <a:lnSpc>
                <a:spcPts val="3479"/>
              </a:lnSpc>
            </a:pPr>
          </a:p>
          <a:p>
            <a:pPr algn="just">
              <a:lnSpc>
                <a:spcPts val="3479"/>
              </a:lnSpc>
            </a:pPr>
            <a:r>
              <a:rPr lang="en-US" b="true" sz="1976" spc="79">
                <a:solidFill>
                  <a:srgbClr val="000000"/>
                </a:solidFill>
                <a:latin typeface="Open Sans Bold"/>
                <a:ea typeface="Open Sans Bold"/>
                <a:cs typeface="Open Sans Bold"/>
                <a:sym typeface="Open Sans Bold"/>
              </a:rPr>
              <a:t>Quarterly Peaks:</a:t>
            </a:r>
          </a:p>
          <a:p>
            <a:pPr algn="just" marL="426785" indent="-213393" lvl="1">
              <a:lnSpc>
                <a:spcPts val="3479"/>
              </a:lnSpc>
              <a:buFont typeface="Arial"/>
              <a:buChar char="•"/>
            </a:pPr>
            <a:r>
              <a:rPr lang="en-US" sz="1976" spc="79">
                <a:solidFill>
                  <a:srgbClr val="000000"/>
                </a:solidFill>
                <a:latin typeface="Open Sans"/>
                <a:ea typeface="Open Sans"/>
                <a:cs typeface="Open Sans"/>
                <a:sym typeface="Open Sans"/>
              </a:rPr>
              <a:t>Highest revenue observed in Q3 2023, indicating strong performance in that quarter.</a:t>
            </a:r>
          </a:p>
          <a:p>
            <a:pPr algn="just" marL="426785" indent="-213393" lvl="1">
              <a:lnSpc>
                <a:spcPts val="3479"/>
              </a:lnSpc>
              <a:buFont typeface="Arial"/>
              <a:buChar char="•"/>
            </a:pPr>
            <a:r>
              <a:rPr lang="en-US" sz="1976" spc="79">
                <a:solidFill>
                  <a:srgbClr val="000000"/>
                </a:solidFill>
                <a:latin typeface="Open Sans"/>
                <a:ea typeface="Open Sans"/>
                <a:cs typeface="Open Sans"/>
                <a:sym typeface="Open Sans"/>
              </a:rPr>
              <a:t>Gradual increases leading into 2024, with Q2 and Q3 2024 continuing the upward trend.</a:t>
            </a:r>
          </a:p>
          <a:p>
            <a:pPr algn="just">
              <a:lnSpc>
                <a:spcPts val="3479"/>
              </a:lnSpc>
            </a:pPr>
            <a:r>
              <a:rPr lang="en-US" b="true" sz="1976" spc="79">
                <a:solidFill>
                  <a:srgbClr val="000000"/>
                </a:solidFill>
                <a:latin typeface="Open Sans Bold"/>
                <a:ea typeface="Open Sans Bold"/>
                <a:cs typeface="Open Sans Bold"/>
                <a:sym typeface="Open Sans Bold"/>
              </a:rPr>
              <a:t>Consistent Quarter-on-Quarter Growth:</a:t>
            </a:r>
          </a:p>
          <a:p>
            <a:pPr algn="just" marL="426785" indent="-213393" lvl="1">
              <a:lnSpc>
                <a:spcPts val="3479"/>
              </a:lnSpc>
              <a:buFont typeface="Arial"/>
              <a:buChar char="•"/>
            </a:pPr>
            <a:r>
              <a:rPr lang="en-US" sz="1976" spc="79">
                <a:solidFill>
                  <a:srgbClr val="000000"/>
                </a:solidFill>
                <a:latin typeface="Open Sans"/>
                <a:ea typeface="Open Sans"/>
                <a:cs typeface="Open Sans"/>
                <a:sym typeface="Open Sans"/>
              </a:rPr>
              <a:t>Revenue stability is reflected across multiple quarters.</a:t>
            </a:r>
          </a:p>
          <a:p>
            <a:pPr algn="just" marL="426785" indent="-213393" lvl="1">
              <a:lnSpc>
                <a:spcPts val="3479"/>
              </a:lnSpc>
              <a:buFont typeface="Arial"/>
              <a:buChar char="•"/>
            </a:pPr>
            <a:r>
              <a:rPr lang="en-US" sz="1976" spc="79">
                <a:solidFill>
                  <a:srgbClr val="000000"/>
                </a:solidFill>
                <a:latin typeface="Open Sans"/>
                <a:ea typeface="Open Sans"/>
                <a:cs typeface="Open Sans"/>
                <a:sym typeface="Open Sans"/>
              </a:rPr>
              <a:t>Performance remains robust despite some minor dips.</a:t>
            </a:r>
          </a:p>
          <a:p>
            <a:pPr algn="just">
              <a:lnSpc>
                <a:spcPts val="3479"/>
              </a:lnSpc>
            </a:pPr>
          </a:p>
          <a:p>
            <a:pPr algn="just">
              <a:lnSpc>
                <a:spcPts val="3795"/>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9D9D9F"/>
        </a:solidFill>
      </p:bgPr>
    </p:bg>
    <p:spTree>
      <p:nvGrpSpPr>
        <p:cNvPr id="1" name=""/>
        <p:cNvGrpSpPr/>
        <p:nvPr/>
      </p:nvGrpSpPr>
      <p:grpSpPr>
        <a:xfrm>
          <a:off x="0" y="0"/>
          <a:ext cx="0" cy="0"/>
          <a:chOff x="0" y="0"/>
          <a:chExt cx="0" cy="0"/>
        </a:xfrm>
      </p:grpSpPr>
      <p:sp>
        <p:nvSpPr>
          <p:cNvPr name="AutoShape 2" id="2"/>
          <p:cNvSpPr/>
          <p:nvPr/>
        </p:nvSpPr>
        <p:spPr>
          <a:xfrm>
            <a:off x="7145046" y="990600"/>
            <a:ext cx="3997907" cy="0"/>
          </a:xfrm>
          <a:prstGeom prst="line">
            <a:avLst/>
          </a:prstGeom>
          <a:ln cap="flat" w="47625">
            <a:solidFill>
              <a:srgbClr val="FFFFFF"/>
            </a:solidFill>
            <a:prstDash val="solid"/>
            <a:headEnd type="none" len="sm" w="sm"/>
            <a:tailEnd type="none" len="sm" w="sm"/>
          </a:ln>
        </p:spPr>
      </p:sp>
      <p:grpSp>
        <p:nvGrpSpPr>
          <p:cNvPr name="Group 3" id="3"/>
          <p:cNvGrpSpPr/>
          <p:nvPr/>
        </p:nvGrpSpPr>
        <p:grpSpPr>
          <a:xfrm rot="0">
            <a:off x="0" y="6294370"/>
            <a:ext cx="18288000" cy="3992630"/>
            <a:chOff x="0" y="0"/>
            <a:chExt cx="4816593" cy="1051557"/>
          </a:xfrm>
        </p:grpSpPr>
        <p:sp>
          <p:nvSpPr>
            <p:cNvPr name="Freeform 4" id="4"/>
            <p:cNvSpPr/>
            <p:nvPr/>
          </p:nvSpPr>
          <p:spPr>
            <a:xfrm flipH="false" flipV="false" rot="0">
              <a:off x="0" y="0"/>
              <a:ext cx="4816592" cy="1051557"/>
            </a:xfrm>
            <a:custGeom>
              <a:avLst/>
              <a:gdLst/>
              <a:ahLst/>
              <a:cxnLst/>
              <a:rect r="r" b="b" t="t" l="l"/>
              <a:pathLst>
                <a:path h="1051557" w="4816592">
                  <a:moveTo>
                    <a:pt x="0" y="0"/>
                  </a:moveTo>
                  <a:lnTo>
                    <a:pt x="4816592" y="0"/>
                  </a:lnTo>
                  <a:lnTo>
                    <a:pt x="4816592" y="1051557"/>
                  </a:lnTo>
                  <a:lnTo>
                    <a:pt x="0" y="1051557"/>
                  </a:lnTo>
                  <a:close/>
                </a:path>
              </a:pathLst>
            </a:custGeom>
            <a:solidFill>
              <a:srgbClr val="F6F6F6"/>
            </a:solidFill>
          </p:spPr>
        </p:sp>
        <p:sp>
          <p:nvSpPr>
            <p:cNvPr name="TextBox 5" id="5"/>
            <p:cNvSpPr txBox="true"/>
            <p:nvPr/>
          </p:nvSpPr>
          <p:spPr>
            <a:xfrm>
              <a:off x="0" y="-47625"/>
              <a:ext cx="4816593" cy="1099182"/>
            </a:xfrm>
            <a:prstGeom prst="rect">
              <a:avLst/>
            </a:prstGeom>
          </p:spPr>
          <p:txBody>
            <a:bodyPr anchor="ctr" rtlCol="false" tIns="50800" lIns="50800" bIns="50800" rIns="50800"/>
            <a:lstStyle/>
            <a:p>
              <a:pPr algn="ctr">
                <a:lnSpc>
                  <a:spcPts val="2479"/>
                </a:lnSpc>
              </a:pPr>
            </a:p>
          </p:txBody>
        </p:sp>
      </p:grpSp>
      <p:sp>
        <p:nvSpPr>
          <p:cNvPr name="Freeform 6" id="6"/>
          <p:cNvSpPr/>
          <p:nvPr/>
        </p:nvSpPr>
        <p:spPr>
          <a:xfrm flipH="false" flipV="false" rot="0">
            <a:off x="1028700" y="1247616"/>
            <a:ext cx="7749588" cy="4340678"/>
          </a:xfrm>
          <a:custGeom>
            <a:avLst/>
            <a:gdLst/>
            <a:ahLst/>
            <a:cxnLst/>
            <a:rect r="r" b="b" t="t" l="l"/>
            <a:pathLst>
              <a:path h="4340678" w="7749588">
                <a:moveTo>
                  <a:pt x="0" y="0"/>
                </a:moveTo>
                <a:lnTo>
                  <a:pt x="7749588" y="0"/>
                </a:lnTo>
                <a:lnTo>
                  <a:pt x="7749588" y="4340678"/>
                </a:lnTo>
                <a:lnTo>
                  <a:pt x="0" y="4340678"/>
                </a:lnTo>
                <a:lnTo>
                  <a:pt x="0" y="0"/>
                </a:lnTo>
                <a:close/>
              </a:path>
            </a:pathLst>
          </a:custGeom>
          <a:blipFill>
            <a:blip r:embed="rId2">
              <a:alphaModFix amt="50000"/>
            </a:blip>
            <a:stretch>
              <a:fillRect l="0" t="0" r="0" b="0"/>
            </a:stretch>
          </a:blipFill>
        </p:spPr>
      </p:sp>
      <p:sp>
        <p:nvSpPr>
          <p:cNvPr name="Freeform 7" id="7"/>
          <p:cNvSpPr/>
          <p:nvPr/>
        </p:nvSpPr>
        <p:spPr>
          <a:xfrm flipH="false" flipV="false" rot="0">
            <a:off x="9305829" y="1435925"/>
            <a:ext cx="3724925" cy="3419013"/>
          </a:xfrm>
          <a:custGeom>
            <a:avLst/>
            <a:gdLst/>
            <a:ahLst/>
            <a:cxnLst/>
            <a:rect r="r" b="b" t="t" l="l"/>
            <a:pathLst>
              <a:path h="3419013" w="3724925">
                <a:moveTo>
                  <a:pt x="0" y="0"/>
                </a:moveTo>
                <a:lnTo>
                  <a:pt x="3724925" y="0"/>
                </a:lnTo>
                <a:lnTo>
                  <a:pt x="3724925" y="3419013"/>
                </a:lnTo>
                <a:lnTo>
                  <a:pt x="0" y="3419013"/>
                </a:lnTo>
                <a:lnTo>
                  <a:pt x="0" y="0"/>
                </a:lnTo>
                <a:close/>
              </a:path>
            </a:pathLst>
          </a:custGeom>
          <a:blipFill>
            <a:blip r:embed="rId3"/>
            <a:stretch>
              <a:fillRect l="0" t="0" r="0" b="0"/>
            </a:stretch>
          </a:blipFill>
        </p:spPr>
      </p:sp>
      <p:sp>
        <p:nvSpPr>
          <p:cNvPr name="TextBox 8" id="8"/>
          <p:cNvSpPr txBox="true"/>
          <p:nvPr/>
        </p:nvSpPr>
        <p:spPr>
          <a:xfrm rot="0">
            <a:off x="6565957" y="311925"/>
            <a:ext cx="5156087" cy="542925"/>
          </a:xfrm>
          <a:prstGeom prst="rect">
            <a:avLst/>
          </a:prstGeom>
        </p:spPr>
        <p:txBody>
          <a:bodyPr anchor="t" rtlCol="false" tIns="0" lIns="0" bIns="0" rIns="0">
            <a:spAutoFit/>
          </a:bodyPr>
          <a:lstStyle/>
          <a:p>
            <a:pPr algn="l">
              <a:lnSpc>
                <a:spcPts val="4199"/>
              </a:lnSpc>
            </a:pPr>
            <a:r>
              <a:rPr lang="en-US" sz="3999">
                <a:solidFill>
                  <a:srgbClr val="FFFFFF"/>
                </a:solidFill>
                <a:latin typeface="Inter"/>
                <a:ea typeface="Inter"/>
                <a:cs typeface="Inter"/>
                <a:sym typeface="Inter"/>
              </a:rPr>
              <a:t>REVENUE ANALYSIS</a:t>
            </a:r>
          </a:p>
        </p:txBody>
      </p:sp>
      <p:sp>
        <p:nvSpPr>
          <p:cNvPr name="TextBox 9" id="9"/>
          <p:cNvSpPr txBox="true"/>
          <p:nvPr/>
        </p:nvSpPr>
        <p:spPr>
          <a:xfrm rot="0">
            <a:off x="976157" y="6199120"/>
            <a:ext cx="16283143" cy="4454405"/>
          </a:xfrm>
          <a:prstGeom prst="rect">
            <a:avLst/>
          </a:prstGeom>
        </p:spPr>
        <p:txBody>
          <a:bodyPr anchor="t" rtlCol="false" tIns="0" lIns="0" bIns="0" rIns="0">
            <a:spAutoFit/>
          </a:bodyPr>
          <a:lstStyle/>
          <a:p>
            <a:pPr algn="just">
              <a:lnSpc>
                <a:spcPts val="3219"/>
              </a:lnSpc>
            </a:pPr>
          </a:p>
          <a:p>
            <a:pPr algn="just">
              <a:lnSpc>
                <a:spcPts val="3219"/>
              </a:lnSpc>
            </a:pPr>
            <a:r>
              <a:rPr lang="en-US" b="true" sz="1829" spc="73">
                <a:solidFill>
                  <a:srgbClr val="000000"/>
                </a:solidFill>
                <a:latin typeface="Open Sans Bold"/>
                <a:ea typeface="Open Sans Bold"/>
                <a:cs typeface="Open Sans Bold"/>
                <a:sym typeface="Open Sans Bold"/>
              </a:rPr>
              <a:t>Dominance of C</a:t>
            </a:r>
            <a:r>
              <a:rPr lang="en-US" b="true" sz="1829" spc="73">
                <a:solidFill>
                  <a:srgbClr val="000000"/>
                </a:solidFill>
                <a:latin typeface="Open Sans Bold"/>
                <a:ea typeface="Open Sans Bold"/>
                <a:cs typeface="Open Sans Bold"/>
                <a:sym typeface="Open Sans Bold"/>
              </a:rPr>
              <a:t>ard Payments (46.68%)</a:t>
            </a:r>
          </a:p>
          <a:p>
            <a:pPr algn="just" marL="394930" indent="-197465" lvl="1">
              <a:lnSpc>
                <a:spcPts val="3219"/>
              </a:lnSpc>
              <a:buFont typeface="Arial"/>
              <a:buChar char="•"/>
            </a:pPr>
            <a:r>
              <a:rPr lang="en-US" sz="1829" spc="73">
                <a:solidFill>
                  <a:srgbClr val="000000"/>
                </a:solidFill>
                <a:latin typeface="Open Sans"/>
                <a:ea typeface="Open Sans"/>
                <a:cs typeface="Open Sans"/>
                <a:sym typeface="Open Sans"/>
              </a:rPr>
              <a:t>Nearly half of all transactions are completed using cards, showcasing their popularity and ease of use among customers.</a:t>
            </a:r>
          </a:p>
          <a:p>
            <a:pPr algn="just">
              <a:lnSpc>
                <a:spcPts val="3219"/>
              </a:lnSpc>
            </a:pPr>
            <a:r>
              <a:rPr lang="en-US" b="true" sz="1829" spc="73">
                <a:solidFill>
                  <a:srgbClr val="000000"/>
                </a:solidFill>
                <a:latin typeface="Open Sans Bold"/>
                <a:ea typeface="Open Sans Bold"/>
                <a:cs typeface="Open Sans Bold"/>
                <a:sym typeface="Open Sans Bold"/>
              </a:rPr>
              <a:t>UPI as a Secondary Preference (20.65%)</a:t>
            </a:r>
          </a:p>
          <a:p>
            <a:pPr algn="just" marL="394930" indent="-197465" lvl="1">
              <a:lnSpc>
                <a:spcPts val="3219"/>
              </a:lnSpc>
              <a:buFont typeface="Arial"/>
              <a:buChar char="•"/>
            </a:pPr>
            <a:r>
              <a:rPr lang="en-US" sz="1829" spc="73">
                <a:solidFill>
                  <a:srgbClr val="000000"/>
                </a:solidFill>
                <a:latin typeface="Open Sans"/>
                <a:ea typeface="Open Sans"/>
                <a:cs typeface="Open Sans"/>
                <a:sym typeface="Open Sans"/>
              </a:rPr>
              <a:t>UPI ranks second, indicating a growing trend of digital payments, especially among tech-savvy customers.</a:t>
            </a:r>
          </a:p>
          <a:p>
            <a:pPr algn="just">
              <a:lnSpc>
                <a:spcPts val="3219"/>
              </a:lnSpc>
            </a:pPr>
            <a:r>
              <a:rPr lang="en-US" b="true" sz="1829" spc="73">
                <a:solidFill>
                  <a:srgbClr val="000000"/>
                </a:solidFill>
                <a:latin typeface="Open Sans Bold"/>
                <a:ea typeface="Open Sans Bold"/>
                <a:cs typeface="Open Sans Bold"/>
                <a:sym typeface="Open Sans Bold"/>
              </a:rPr>
              <a:t>S</a:t>
            </a:r>
            <a:r>
              <a:rPr lang="en-US" b="true" sz="1829" spc="73">
                <a:solidFill>
                  <a:srgbClr val="000000"/>
                </a:solidFill>
                <a:latin typeface="Open Sans Bold"/>
                <a:ea typeface="Open Sans Bold"/>
                <a:cs typeface="Open Sans Bold"/>
                <a:sym typeface="Open Sans Bold"/>
              </a:rPr>
              <a:t>ignificant Use of Cash (19.28%)</a:t>
            </a:r>
          </a:p>
          <a:p>
            <a:pPr algn="just" marL="394930" indent="-197465" lvl="1">
              <a:lnSpc>
                <a:spcPts val="3219"/>
              </a:lnSpc>
              <a:buFont typeface="Arial"/>
              <a:buChar char="•"/>
            </a:pPr>
            <a:r>
              <a:rPr lang="en-US" sz="1829" spc="73">
                <a:solidFill>
                  <a:srgbClr val="000000"/>
                </a:solidFill>
                <a:latin typeface="Open Sans"/>
                <a:ea typeface="Open Sans"/>
                <a:cs typeface="Open Sans"/>
                <a:sym typeface="Open Sans"/>
              </a:rPr>
              <a:t>Cash remains relevant for a considerable portion of transactions</a:t>
            </a:r>
          </a:p>
          <a:p>
            <a:pPr algn="just">
              <a:lnSpc>
                <a:spcPts val="3219"/>
              </a:lnSpc>
            </a:pPr>
            <a:r>
              <a:rPr lang="en-US" b="true" sz="1829" spc="73">
                <a:solidFill>
                  <a:srgbClr val="000000"/>
                </a:solidFill>
                <a:latin typeface="Open Sans Bold"/>
                <a:ea typeface="Open Sans Bold"/>
                <a:cs typeface="Open Sans Bold"/>
                <a:sym typeface="Open Sans Bold"/>
              </a:rPr>
              <a:t>Bank Transfers and Cheques (12.06% and 1.34%)</a:t>
            </a:r>
          </a:p>
          <a:p>
            <a:pPr algn="just" marL="394930" indent="-197465" lvl="1">
              <a:lnSpc>
                <a:spcPts val="3219"/>
              </a:lnSpc>
              <a:buFont typeface="Arial"/>
              <a:buChar char="•"/>
            </a:pPr>
            <a:r>
              <a:rPr lang="en-US" sz="1829" spc="73">
                <a:solidFill>
                  <a:srgbClr val="000000"/>
                </a:solidFill>
                <a:latin typeface="Open Sans"/>
                <a:ea typeface="Open Sans"/>
                <a:cs typeface="Open Sans"/>
                <a:sym typeface="Open Sans"/>
              </a:rPr>
              <a:t>Bank transfers see occasional use, while cheques have the least traction, indicating a shift toward quicker payment modes.</a:t>
            </a:r>
          </a:p>
          <a:p>
            <a:pPr algn="just">
              <a:lnSpc>
                <a:spcPts val="3219"/>
              </a:lnSpc>
            </a:pPr>
          </a:p>
          <a:p>
            <a:pPr algn="just">
              <a:lnSpc>
                <a:spcPts val="3512"/>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9D9D9F"/>
        </a:solidFill>
      </p:bgPr>
    </p:bg>
    <p:spTree>
      <p:nvGrpSpPr>
        <p:cNvPr id="1" name=""/>
        <p:cNvGrpSpPr/>
        <p:nvPr/>
      </p:nvGrpSpPr>
      <p:grpSpPr>
        <a:xfrm>
          <a:off x="0" y="0"/>
          <a:ext cx="0" cy="0"/>
          <a:chOff x="0" y="0"/>
          <a:chExt cx="0" cy="0"/>
        </a:xfrm>
      </p:grpSpPr>
      <p:sp>
        <p:nvSpPr>
          <p:cNvPr name="AutoShape 2" id="2"/>
          <p:cNvSpPr/>
          <p:nvPr/>
        </p:nvSpPr>
        <p:spPr>
          <a:xfrm>
            <a:off x="7145046" y="990600"/>
            <a:ext cx="3997907" cy="0"/>
          </a:xfrm>
          <a:prstGeom prst="line">
            <a:avLst/>
          </a:prstGeom>
          <a:ln cap="flat" w="47625">
            <a:solidFill>
              <a:srgbClr val="FFFFFF"/>
            </a:solidFill>
            <a:prstDash val="solid"/>
            <a:headEnd type="none" len="sm" w="sm"/>
            <a:tailEnd type="none" len="sm" w="sm"/>
          </a:ln>
        </p:spPr>
      </p:sp>
      <p:grpSp>
        <p:nvGrpSpPr>
          <p:cNvPr name="Group 3" id="3"/>
          <p:cNvGrpSpPr/>
          <p:nvPr/>
        </p:nvGrpSpPr>
        <p:grpSpPr>
          <a:xfrm rot="0">
            <a:off x="0" y="6695459"/>
            <a:ext cx="18288000" cy="3591541"/>
            <a:chOff x="0" y="0"/>
            <a:chExt cx="4816593" cy="945920"/>
          </a:xfrm>
        </p:grpSpPr>
        <p:sp>
          <p:nvSpPr>
            <p:cNvPr name="Freeform 4" id="4"/>
            <p:cNvSpPr/>
            <p:nvPr/>
          </p:nvSpPr>
          <p:spPr>
            <a:xfrm flipH="false" flipV="false" rot="0">
              <a:off x="0" y="0"/>
              <a:ext cx="4816592" cy="945920"/>
            </a:xfrm>
            <a:custGeom>
              <a:avLst/>
              <a:gdLst/>
              <a:ahLst/>
              <a:cxnLst/>
              <a:rect r="r" b="b" t="t" l="l"/>
              <a:pathLst>
                <a:path h="945920" w="4816592">
                  <a:moveTo>
                    <a:pt x="0" y="0"/>
                  </a:moveTo>
                  <a:lnTo>
                    <a:pt x="4816592" y="0"/>
                  </a:lnTo>
                  <a:lnTo>
                    <a:pt x="4816592" y="945920"/>
                  </a:lnTo>
                  <a:lnTo>
                    <a:pt x="0" y="945920"/>
                  </a:lnTo>
                  <a:close/>
                </a:path>
              </a:pathLst>
            </a:custGeom>
            <a:solidFill>
              <a:srgbClr val="F6F6F6"/>
            </a:solidFill>
          </p:spPr>
        </p:sp>
        <p:sp>
          <p:nvSpPr>
            <p:cNvPr name="TextBox 5" id="5"/>
            <p:cNvSpPr txBox="true"/>
            <p:nvPr/>
          </p:nvSpPr>
          <p:spPr>
            <a:xfrm>
              <a:off x="0" y="-47625"/>
              <a:ext cx="4816593" cy="993545"/>
            </a:xfrm>
            <a:prstGeom prst="rect">
              <a:avLst/>
            </a:prstGeom>
          </p:spPr>
          <p:txBody>
            <a:bodyPr anchor="ctr" rtlCol="false" tIns="50800" lIns="50800" bIns="50800" rIns="50800"/>
            <a:lstStyle/>
            <a:p>
              <a:pPr algn="ctr">
                <a:lnSpc>
                  <a:spcPts val="2479"/>
                </a:lnSpc>
              </a:pPr>
            </a:p>
          </p:txBody>
        </p:sp>
      </p:grpSp>
      <p:sp>
        <p:nvSpPr>
          <p:cNvPr name="Freeform 6" id="6"/>
          <p:cNvSpPr/>
          <p:nvPr/>
        </p:nvSpPr>
        <p:spPr>
          <a:xfrm flipH="false" flipV="false" rot="0">
            <a:off x="4347693" y="1128712"/>
            <a:ext cx="9592614" cy="5275938"/>
          </a:xfrm>
          <a:custGeom>
            <a:avLst/>
            <a:gdLst/>
            <a:ahLst/>
            <a:cxnLst/>
            <a:rect r="r" b="b" t="t" l="l"/>
            <a:pathLst>
              <a:path h="5275938" w="9592614">
                <a:moveTo>
                  <a:pt x="0" y="0"/>
                </a:moveTo>
                <a:lnTo>
                  <a:pt x="9592614" y="0"/>
                </a:lnTo>
                <a:lnTo>
                  <a:pt x="9592614" y="5275938"/>
                </a:lnTo>
                <a:lnTo>
                  <a:pt x="0" y="5275938"/>
                </a:lnTo>
                <a:lnTo>
                  <a:pt x="0" y="0"/>
                </a:lnTo>
                <a:close/>
              </a:path>
            </a:pathLst>
          </a:custGeom>
          <a:blipFill>
            <a:blip r:embed="rId2"/>
            <a:stretch>
              <a:fillRect l="0" t="0" r="0" b="-1148"/>
            </a:stretch>
          </a:blipFill>
        </p:spPr>
      </p:sp>
      <p:sp>
        <p:nvSpPr>
          <p:cNvPr name="TextBox 7" id="7"/>
          <p:cNvSpPr txBox="true"/>
          <p:nvPr/>
        </p:nvSpPr>
        <p:spPr>
          <a:xfrm rot="0">
            <a:off x="5842304" y="311925"/>
            <a:ext cx="6603392" cy="542925"/>
          </a:xfrm>
          <a:prstGeom prst="rect">
            <a:avLst/>
          </a:prstGeom>
        </p:spPr>
        <p:txBody>
          <a:bodyPr anchor="t" rtlCol="false" tIns="0" lIns="0" bIns="0" rIns="0">
            <a:spAutoFit/>
          </a:bodyPr>
          <a:lstStyle/>
          <a:p>
            <a:pPr algn="l">
              <a:lnSpc>
                <a:spcPts val="4199"/>
              </a:lnSpc>
            </a:pPr>
            <a:r>
              <a:rPr lang="en-US" sz="3999">
                <a:solidFill>
                  <a:srgbClr val="FFFFFF"/>
                </a:solidFill>
                <a:latin typeface="Inter"/>
                <a:ea typeface="Inter"/>
                <a:cs typeface="Inter"/>
                <a:sym typeface="Inter"/>
              </a:rPr>
              <a:t>DEMOGRAPHIC ANALYSIS</a:t>
            </a:r>
          </a:p>
        </p:txBody>
      </p:sp>
      <p:sp>
        <p:nvSpPr>
          <p:cNvPr name="TextBox 8" id="8"/>
          <p:cNvSpPr txBox="true"/>
          <p:nvPr/>
        </p:nvSpPr>
        <p:spPr>
          <a:xfrm rot="0">
            <a:off x="2536866" y="6869640"/>
            <a:ext cx="13290433" cy="2098051"/>
          </a:xfrm>
          <a:prstGeom prst="rect">
            <a:avLst/>
          </a:prstGeom>
        </p:spPr>
        <p:txBody>
          <a:bodyPr anchor="t" rtlCol="false" tIns="0" lIns="0" bIns="0" rIns="0">
            <a:spAutoFit/>
          </a:bodyPr>
          <a:lstStyle/>
          <a:p>
            <a:pPr algn="just" marL="0" indent="0" lvl="0">
              <a:lnSpc>
                <a:spcPts val="4248"/>
              </a:lnSpc>
            </a:pPr>
            <a:r>
              <a:rPr lang="en-US" sz="2413" spc="96">
                <a:solidFill>
                  <a:srgbClr val="000000"/>
                </a:solidFill>
                <a:latin typeface="Open Sans"/>
                <a:ea typeface="Open Sans"/>
                <a:cs typeface="Open Sans"/>
                <a:sym typeface="Open Sans"/>
              </a:rPr>
              <a:t>A thorough understanding of customer behavior drives targeted decision-making. This analysis focuses on demographic trends, booking patterns, and repeat customer insights. By identifying high-value customer segments and their preferences, we can tailor experiences, improve loyalty, and attract new customers more effectively.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DAGc7-0c00I</dc:identifier>
  <dcterms:modified xsi:type="dcterms:W3CDTF">2011-08-01T06:04:30Z</dcterms:modified>
  <cp:revision>1</cp:revision>
  <dc:title>business dashboard</dc:title>
</cp:coreProperties>
</file>